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wav" ContentType="audio/x-wav"/>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4" r:id="rId1"/>
    <p:sldMasterId id="2147485047" r:id="rId2"/>
  </p:sldMasterIdLst>
  <p:notesMasterIdLst>
    <p:notesMasterId r:id="rId115"/>
  </p:notesMasterIdLst>
  <p:handoutMasterIdLst>
    <p:handoutMasterId r:id="rId116"/>
  </p:handoutMasterIdLst>
  <p:sldIdLst>
    <p:sldId id="717" r:id="rId3"/>
    <p:sldId id="630" r:id="rId4"/>
    <p:sldId id="709" r:id="rId5"/>
    <p:sldId id="607" r:id="rId6"/>
    <p:sldId id="720" r:id="rId7"/>
    <p:sldId id="612" r:id="rId8"/>
    <p:sldId id="710" r:id="rId9"/>
    <p:sldId id="722" r:id="rId10"/>
    <p:sldId id="724" r:id="rId11"/>
    <p:sldId id="718" r:id="rId12"/>
    <p:sldId id="632" r:id="rId13"/>
    <p:sldId id="614" r:id="rId14"/>
    <p:sldId id="712" r:id="rId15"/>
    <p:sldId id="713" r:id="rId16"/>
    <p:sldId id="714" r:id="rId17"/>
    <p:sldId id="636" r:id="rId18"/>
    <p:sldId id="619" r:id="rId19"/>
    <p:sldId id="620" r:id="rId20"/>
    <p:sldId id="728" r:id="rId21"/>
    <p:sldId id="626" r:id="rId22"/>
    <p:sldId id="663" r:id="rId23"/>
    <p:sldId id="664" r:id="rId24"/>
    <p:sldId id="665" r:id="rId25"/>
    <p:sldId id="669" r:id="rId26"/>
    <p:sldId id="670" r:id="rId27"/>
    <p:sldId id="671" r:id="rId28"/>
    <p:sldId id="672" r:id="rId29"/>
    <p:sldId id="673" r:id="rId30"/>
    <p:sldId id="674" r:id="rId31"/>
    <p:sldId id="675" r:id="rId32"/>
    <p:sldId id="676" r:id="rId33"/>
    <p:sldId id="677" r:id="rId34"/>
    <p:sldId id="678" r:id="rId35"/>
    <p:sldId id="679" r:id="rId36"/>
    <p:sldId id="680" r:id="rId37"/>
    <p:sldId id="681" r:id="rId38"/>
    <p:sldId id="682" r:id="rId39"/>
    <p:sldId id="683" r:id="rId40"/>
    <p:sldId id="684" r:id="rId41"/>
    <p:sldId id="685" r:id="rId42"/>
    <p:sldId id="686" r:id="rId43"/>
    <p:sldId id="687" r:id="rId44"/>
    <p:sldId id="688" r:id="rId45"/>
    <p:sldId id="689" r:id="rId46"/>
    <p:sldId id="493" r:id="rId47"/>
    <p:sldId id="646" r:id="rId48"/>
    <p:sldId id="647" r:id="rId49"/>
    <p:sldId id="650" r:id="rId50"/>
    <p:sldId id="651" r:id="rId51"/>
    <p:sldId id="417" r:id="rId52"/>
    <p:sldId id="726" r:id="rId53"/>
    <p:sldId id="605" r:id="rId54"/>
    <p:sldId id="652" r:id="rId55"/>
    <p:sldId id="703" r:id="rId56"/>
    <p:sldId id="508" r:id="rId57"/>
    <p:sldId id="509" r:id="rId58"/>
    <p:sldId id="519" r:id="rId59"/>
    <p:sldId id="522" r:id="rId60"/>
    <p:sldId id="716" r:id="rId61"/>
    <p:sldId id="523" r:id="rId62"/>
    <p:sldId id="524" r:id="rId63"/>
    <p:sldId id="525" r:id="rId64"/>
    <p:sldId id="526" r:id="rId65"/>
    <p:sldId id="653" r:id="rId66"/>
    <p:sldId id="654" r:id="rId67"/>
    <p:sldId id="528" r:id="rId68"/>
    <p:sldId id="727" r:id="rId69"/>
    <p:sldId id="659" r:id="rId70"/>
    <p:sldId id="531" r:id="rId71"/>
    <p:sldId id="532" r:id="rId72"/>
    <p:sldId id="533" r:id="rId73"/>
    <p:sldId id="534" r:id="rId74"/>
    <p:sldId id="660" r:id="rId75"/>
    <p:sldId id="711" r:id="rId76"/>
    <p:sldId id="637" r:id="rId77"/>
    <p:sldId id="707" r:id="rId78"/>
    <p:sldId id="606" r:id="rId79"/>
    <p:sldId id="535" r:id="rId80"/>
    <p:sldId id="661" r:id="rId81"/>
    <p:sldId id="539" r:id="rId82"/>
    <p:sldId id="638" r:id="rId83"/>
    <p:sldId id="499" r:id="rId84"/>
    <p:sldId id="512" r:id="rId85"/>
    <p:sldId id="513" r:id="rId86"/>
    <p:sldId id="547" r:id="rId87"/>
    <p:sldId id="639" r:id="rId88"/>
    <p:sldId id="544" r:id="rId89"/>
    <p:sldId id="641" r:id="rId90"/>
    <p:sldId id="571" r:id="rId91"/>
    <p:sldId id="549" r:id="rId92"/>
    <p:sldId id="640" r:id="rId93"/>
    <p:sldId id="550" r:id="rId94"/>
    <p:sldId id="551" r:id="rId95"/>
    <p:sldId id="603" r:id="rId96"/>
    <p:sldId id="697" r:id="rId97"/>
    <p:sldId id="564" r:id="rId98"/>
    <p:sldId id="566" r:id="rId99"/>
    <p:sldId id="666" r:id="rId100"/>
    <p:sldId id="667" r:id="rId101"/>
    <p:sldId id="708" r:id="rId102"/>
    <p:sldId id="587" r:id="rId103"/>
    <p:sldId id="604" r:id="rId104"/>
    <p:sldId id="642" r:id="rId105"/>
    <p:sldId id="554" r:id="rId106"/>
    <p:sldId id="556" r:id="rId107"/>
    <p:sldId id="568" r:id="rId108"/>
    <p:sldId id="500" r:id="rId109"/>
    <p:sldId id="583" r:id="rId110"/>
    <p:sldId id="596" r:id="rId111"/>
    <p:sldId id="598" r:id="rId112"/>
    <p:sldId id="467" r:id="rId113"/>
    <p:sldId id="468" r:id="rId114"/>
  </p:sldIdLst>
  <p:sldSz cx="12192000" cy="6858000"/>
  <p:notesSz cx="6648450" cy="9780588"/>
  <p:defaultTextStyle>
    <a:defPPr>
      <a:defRPr lang="zh-CN"/>
    </a:defPPr>
    <a:lvl1pPr algn="l" rtl="0" eaLnBrk="0" fontAlgn="base" hangingPunct="0">
      <a:spcBef>
        <a:spcPct val="0"/>
      </a:spcBef>
      <a:spcAft>
        <a:spcPct val="0"/>
      </a:spcAft>
      <a:defRPr kumimoji="1" sz="4000" b="1" kern="1200">
        <a:solidFill>
          <a:schemeClr val="tx1"/>
        </a:solidFill>
        <a:latin typeface="Tahoma" panose="020B0604030504040204" pitchFamily="34" charset="0"/>
        <a:ea typeface="黑体" panose="02010609060101010101" pitchFamily="49" charset="-122"/>
        <a:cs typeface="+mn-cs"/>
      </a:defRPr>
    </a:lvl1pPr>
    <a:lvl2pPr marL="457200" algn="l" rtl="0" eaLnBrk="0" fontAlgn="base" hangingPunct="0">
      <a:spcBef>
        <a:spcPct val="0"/>
      </a:spcBef>
      <a:spcAft>
        <a:spcPct val="0"/>
      </a:spcAft>
      <a:defRPr kumimoji="1" sz="4000" b="1" kern="1200">
        <a:solidFill>
          <a:schemeClr val="tx1"/>
        </a:solidFill>
        <a:latin typeface="Tahoma" panose="020B0604030504040204" pitchFamily="34" charset="0"/>
        <a:ea typeface="黑体" panose="02010609060101010101" pitchFamily="49" charset="-122"/>
        <a:cs typeface="+mn-cs"/>
      </a:defRPr>
    </a:lvl2pPr>
    <a:lvl3pPr marL="914400" algn="l" rtl="0" eaLnBrk="0" fontAlgn="base" hangingPunct="0">
      <a:spcBef>
        <a:spcPct val="0"/>
      </a:spcBef>
      <a:spcAft>
        <a:spcPct val="0"/>
      </a:spcAft>
      <a:defRPr kumimoji="1" sz="4000" b="1" kern="1200">
        <a:solidFill>
          <a:schemeClr val="tx1"/>
        </a:solidFill>
        <a:latin typeface="Tahoma" panose="020B0604030504040204" pitchFamily="34" charset="0"/>
        <a:ea typeface="黑体" panose="02010609060101010101" pitchFamily="49" charset="-122"/>
        <a:cs typeface="+mn-cs"/>
      </a:defRPr>
    </a:lvl3pPr>
    <a:lvl4pPr marL="1371600" algn="l" rtl="0" eaLnBrk="0" fontAlgn="base" hangingPunct="0">
      <a:spcBef>
        <a:spcPct val="0"/>
      </a:spcBef>
      <a:spcAft>
        <a:spcPct val="0"/>
      </a:spcAft>
      <a:defRPr kumimoji="1" sz="4000" b="1" kern="1200">
        <a:solidFill>
          <a:schemeClr val="tx1"/>
        </a:solidFill>
        <a:latin typeface="Tahoma" panose="020B0604030504040204" pitchFamily="34" charset="0"/>
        <a:ea typeface="黑体" panose="02010609060101010101" pitchFamily="49" charset="-122"/>
        <a:cs typeface="+mn-cs"/>
      </a:defRPr>
    </a:lvl4pPr>
    <a:lvl5pPr marL="1828800" algn="l" rtl="0" eaLnBrk="0" fontAlgn="base" hangingPunct="0">
      <a:spcBef>
        <a:spcPct val="0"/>
      </a:spcBef>
      <a:spcAft>
        <a:spcPct val="0"/>
      </a:spcAft>
      <a:defRPr kumimoji="1" sz="4000" b="1" kern="1200">
        <a:solidFill>
          <a:schemeClr val="tx1"/>
        </a:solidFill>
        <a:latin typeface="Tahoma" panose="020B0604030504040204" pitchFamily="34" charset="0"/>
        <a:ea typeface="黑体" panose="02010609060101010101" pitchFamily="49" charset="-122"/>
        <a:cs typeface="+mn-cs"/>
      </a:defRPr>
    </a:lvl5pPr>
    <a:lvl6pPr marL="2286000" algn="l" defTabSz="914400" rtl="0" eaLnBrk="1" latinLnBrk="0" hangingPunct="1">
      <a:defRPr kumimoji="1" sz="4000" b="1" kern="1200">
        <a:solidFill>
          <a:schemeClr val="tx1"/>
        </a:solidFill>
        <a:latin typeface="Tahoma" panose="020B0604030504040204" pitchFamily="34" charset="0"/>
        <a:ea typeface="黑体" panose="02010609060101010101" pitchFamily="49" charset="-122"/>
        <a:cs typeface="+mn-cs"/>
      </a:defRPr>
    </a:lvl6pPr>
    <a:lvl7pPr marL="2743200" algn="l" defTabSz="914400" rtl="0" eaLnBrk="1" latinLnBrk="0" hangingPunct="1">
      <a:defRPr kumimoji="1" sz="4000" b="1" kern="1200">
        <a:solidFill>
          <a:schemeClr val="tx1"/>
        </a:solidFill>
        <a:latin typeface="Tahoma" panose="020B0604030504040204" pitchFamily="34" charset="0"/>
        <a:ea typeface="黑体" panose="02010609060101010101" pitchFamily="49" charset="-122"/>
        <a:cs typeface="+mn-cs"/>
      </a:defRPr>
    </a:lvl7pPr>
    <a:lvl8pPr marL="3200400" algn="l" defTabSz="914400" rtl="0" eaLnBrk="1" latinLnBrk="0" hangingPunct="1">
      <a:defRPr kumimoji="1" sz="4000" b="1" kern="1200">
        <a:solidFill>
          <a:schemeClr val="tx1"/>
        </a:solidFill>
        <a:latin typeface="Tahoma" panose="020B0604030504040204" pitchFamily="34" charset="0"/>
        <a:ea typeface="黑体" panose="02010609060101010101" pitchFamily="49" charset="-122"/>
        <a:cs typeface="+mn-cs"/>
      </a:defRPr>
    </a:lvl8pPr>
    <a:lvl9pPr marL="3657600" algn="l" defTabSz="914400" rtl="0" eaLnBrk="1" latinLnBrk="0" hangingPunct="1">
      <a:defRPr kumimoji="1" sz="4000" b="1" kern="1200">
        <a:solidFill>
          <a:schemeClr val="tx1"/>
        </a:solidFill>
        <a:latin typeface="Tahoma" panose="020B0604030504040204" pitchFamily="34" charset="0"/>
        <a:ea typeface="黑体" panose="02010609060101010101" pitchFamily="49"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81">
          <p15:clr>
            <a:srgbClr val="A4A3A4"/>
          </p15:clr>
        </p15:guide>
        <p15:guide id="2" pos="209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FF"/>
    <a:srgbClr val="FF0000"/>
    <a:srgbClr val="0099CC"/>
    <a:srgbClr val="0033CC"/>
    <a:srgbClr val="FF3300"/>
    <a:srgbClr val="CFEDFE"/>
    <a:srgbClr val="003366"/>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6" autoAdjust="0"/>
    <p:restoredTop sz="91297" autoAdjust="0"/>
  </p:normalViewPr>
  <p:slideViewPr>
    <p:cSldViewPr>
      <p:cViewPr varScale="1">
        <p:scale>
          <a:sx n="78" d="100"/>
          <a:sy n="78" d="100"/>
        </p:scale>
        <p:origin x="77" y="106"/>
      </p:cViewPr>
      <p:guideLst>
        <p:guide orient="horz" pos="2160"/>
        <p:guide pos="3840"/>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p:scale>
        <a:sx n="66" d="100"/>
        <a:sy n="66" d="100"/>
      </p:scale>
      <p:origin x="0" y="-7110"/>
    </p:cViewPr>
  </p:sorterViewPr>
  <p:notesViewPr>
    <p:cSldViewPr>
      <p:cViewPr varScale="1">
        <p:scale>
          <a:sx n="72" d="100"/>
          <a:sy n="72" d="100"/>
        </p:scale>
        <p:origin x="2946" y="57"/>
      </p:cViewPr>
      <p:guideLst>
        <p:guide orient="horz" pos="3081"/>
        <p:guide pos="209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presProps" Target="presProp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slide" Target="slides/slide108.xml"/><Relationship Id="rId115" Type="http://schemas.openxmlformats.org/officeDocument/2006/relationships/notesMaster" Target="notesMasters/notesMaster1.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handoutMaster" Target="handoutMasters/handout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_rels/viewProps.xml.rels><?xml version="1.0" encoding="UTF-8" standalone="yes"?>
<Relationships xmlns="http://schemas.openxmlformats.org/package/2006/relationships"><Relationship Id="rId1" Type="http://schemas.openxmlformats.org/officeDocument/2006/relationships/slide" Target="slides/slide33.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image" Target="../media/image50.png"/><Relationship Id="rId4" Type="http://schemas.openxmlformats.org/officeDocument/2006/relationships/image" Target="../media/image5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hdr" sz="quarter"/>
          </p:nvPr>
        </p:nvSpPr>
        <p:spPr bwMode="auto">
          <a:xfrm>
            <a:off x="0" y="0"/>
            <a:ext cx="2881313"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b="0">
                <a:latin typeface="Garamond" panose="02020404030301010803" pitchFamily="18" charset="0"/>
                <a:ea typeface="宋体" panose="02010600030101010101" pitchFamily="2" charset="-122"/>
              </a:defRPr>
            </a:lvl1pPr>
          </a:lstStyle>
          <a:p>
            <a:pPr>
              <a:defRPr/>
            </a:pPr>
            <a:endParaRPr lang="en-US" altLang="zh-CN"/>
          </a:p>
        </p:txBody>
      </p:sp>
      <p:sp>
        <p:nvSpPr>
          <p:cNvPr id="167939" name="Rectangle 3"/>
          <p:cNvSpPr>
            <a:spLocks noGrp="1" noChangeArrowheads="1"/>
          </p:cNvSpPr>
          <p:nvPr>
            <p:ph type="dt" sz="quarter" idx="1"/>
          </p:nvPr>
        </p:nvSpPr>
        <p:spPr bwMode="auto">
          <a:xfrm>
            <a:off x="3767138" y="0"/>
            <a:ext cx="2881312"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b="0">
                <a:latin typeface="Garamond" panose="02020404030301010803" pitchFamily="18" charset="0"/>
                <a:ea typeface="宋体" panose="02010600030101010101" pitchFamily="2" charset="-122"/>
              </a:defRPr>
            </a:lvl1pPr>
          </a:lstStyle>
          <a:p>
            <a:pPr>
              <a:defRPr/>
            </a:pPr>
            <a:endParaRPr lang="en-US" altLang="zh-CN"/>
          </a:p>
        </p:txBody>
      </p:sp>
      <p:sp>
        <p:nvSpPr>
          <p:cNvPr id="167940" name="Rectangle 4"/>
          <p:cNvSpPr>
            <a:spLocks noGrp="1" noChangeArrowheads="1"/>
          </p:cNvSpPr>
          <p:nvPr>
            <p:ph type="ftr" sz="quarter" idx="2"/>
          </p:nvPr>
        </p:nvSpPr>
        <p:spPr bwMode="auto">
          <a:xfrm>
            <a:off x="0" y="9291638"/>
            <a:ext cx="2881313"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b="0">
                <a:latin typeface="Garamond" panose="02020404030301010803" pitchFamily="18" charset="0"/>
                <a:ea typeface="宋体" panose="02010600030101010101" pitchFamily="2" charset="-122"/>
              </a:defRPr>
            </a:lvl1pPr>
          </a:lstStyle>
          <a:p>
            <a:pPr>
              <a:defRPr/>
            </a:pPr>
            <a:endParaRPr lang="en-US" altLang="zh-CN"/>
          </a:p>
        </p:txBody>
      </p:sp>
      <p:sp>
        <p:nvSpPr>
          <p:cNvPr id="167941" name="Rectangle 5"/>
          <p:cNvSpPr>
            <a:spLocks noGrp="1" noChangeArrowheads="1"/>
          </p:cNvSpPr>
          <p:nvPr>
            <p:ph type="sldNum" sz="quarter" idx="3"/>
          </p:nvPr>
        </p:nvSpPr>
        <p:spPr bwMode="auto">
          <a:xfrm>
            <a:off x="3767138" y="9291638"/>
            <a:ext cx="2881312"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0">
                <a:latin typeface="Garamond" panose="02020404030301010803" pitchFamily="18" charset="0"/>
                <a:ea typeface="宋体" panose="02010600030101010101" pitchFamily="2" charset="-122"/>
              </a:defRPr>
            </a:lvl1pPr>
          </a:lstStyle>
          <a:p>
            <a:pPr>
              <a:defRPr/>
            </a:pPr>
            <a:fld id="{1BB9DD9B-A063-4DF8-8A7D-1E61B4298508}" type="slidenum">
              <a:rPr lang="en-US" altLang="zh-CN"/>
              <a:pPr>
                <a:defRPr/>
              </a:pPr>
              <a:t>‹#›</a:t>
            </a:fld>
            <a:endParaRPr lang="en-US" altLang="zh-CN"/>
          </a:p>
        </p:txBody>
      </p:sp>
    </p:spTree>
    <p:extLst>
      <p:ext uri="{BB962C8B-B14F-4D97-AF65-F5344CB8AC3E}">
        <p14:creationId xmlns:p14="http://schemas.microsoft.com/office/powerpoint/2010/main" val="42013371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hdr" sz="quarter"/>
          </p:nvPr>
        </p:nvSpPr>
        <p:spPr bwMode="auto">
          <a:xfrm>
            <a:off x="0" y="0"/>
            <a:ext cx="2881313"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b="0">
                <a:latin typeface="Garamond" panose="02020404030301010803" pitchFamily="18" charset="0"/>
                <a:ea typeface="宋体" panose="02010600030101010101" pitchFamily="2" charset="-122"/>
              </a:defRPr>
            </a:lvl1pPr>
          </a:lstStyle>
          <a:p>
            <a:pPr>
              <a:defRPr/>
            </a:pPr>
            <a:endParaRPr lang="en-US" altLang="zh-CN"/>
          </a:p>
        </p:txBody>
      </p:sp>
      <p:sp>
        <p:nvSpPr>
          <p:cNvPr id="93187" name="Rectangle 3"/>
          <p:cNvSpPr>
            <a:spLocks noGrp="1" noChangeArrowheads="1"/>
          </p:cNvSpPr>
          <p:nvPr>
            <p:ph type="dt" idx="1"/>
          </p:nvPr>
        </p:nvSpPr>
        <p:spPr bwMode="auto">
          <a:xfrm>
            <a:off x="3767138" y="0"/>
            <a:ext cx="2881312"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b="0">
                <a:latin typeface="Garamond" panose="02020404030301010803" pitchFamily="18" charset="0"/>
                <a:ea typeface="宋体" panose="02010600030101010101" pitchFamily="2" charset="-122"/>
              </a:defRPr>
            </a:lvl1pPr>
          </a:lstStyle>
          <a:p>
            <a:pPr>
              <a:defRPr/>
            </a:pPr>
            <a:endParaRPr lang="en-US" altLang="zh-CN"/>
          </a:p>
        </p:txBody>
      </p:sp>
      <p:sp>
        <p:nvSpPr>
          <p:cNvPr id="10244" name="Rectangle 4"/>
          <p:cNvSpPr>
            <a:spLocks noGrp="1" noRot="1" noChangeAspect="1" noChangeArrowheads="1" noTextEdit="1"/>
          </p:cNvSpPr>
          <p:nvPr>
            <p:ph type="sldImg" idx="2"/>
          </p:nvPr>
        </p:nvSpPr>
        <p:spPr bwMode="auto">
          <a:xfrm>
            <a:off x="65088" y="733425"/>
            <a:ext cx="6518275" cy="3667125"/>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3189" name="Rectangle 5"/>
          <p:cNvSpPr>
            <a:spLocks noGrp="1" noChangeArrowheads="1"/>
          </p:cNvSpPr>
          <p:nvPr>
            <p:ph type="body" sz="quarter" idx="3"/>
          </p:nvPr>
        </p:nvSpPr>
        <p:spPr bwMode="auto">
          <a:xfrm>
            <a:off x="885825" y="4645025"/>
            <a:ext cx="4876800" cy="4402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noProof="0" smtClean="0"/>
              <a:t>单击此处编辑母版文本样式</a:t>
            </a:r>
          </a:p>
          <a:p>
            <a:pPr lvl="1"/>
            <a:r>
              <a:rPr lang="zh-CN" altLang="en-US" noProof="0" smtClean="0"/>
              <a:t>第二级</a:t>
            </a:r>
          </a:p>
          <a:p>
            <a:pPr lvl="2"/>
            <a:r>
              <a:rPr lang="zh-CN" altLang="en-US" noProof="0" smtClean="0"/>
              <a:t>第三级</a:t>
            </a:r>
          </a:p>
          <a:p>
            <a:pPr lvl="3"/>
            <a:r>
              <a:rPr lang="zh-CN" altLang="en-US" noProof="0" smtClean="0"/>
              <a:t>第四级</a:t>
            </a:r>
          </a:p>
          <a:p>
            <a:pPr lvl="4"/>
            <a:r>
              <a:rPr lang="zh-CN" altLang="en-US" noProof="0" smtClean="0"/>
              <a:t>第五级</a:t>
            </a:r>
          </a:p>
        </p:txBody>
      </p:sp>
      <p:sp>
        <p:nvSpPr>
          <p:cNvPr id="93190" name="Rectangle 6"/>
          <p:cNvSpPr>
            <a:spLocks noGrp="1" noChangeArrowheads="1"/>
          </p:cNvSpPr>
          <p:nvPr>
            <p:ph type="ftr" sz="quarter" idx="4"/>
          </p:nvPr>
        </p:nvSpPr>
        <p:spPr bwMode="auto">
          <a:xfrm>
            <a:off x="0" y="9291638"/>
            <a:ext cx="2881313"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b="0">
                <a:latin typeface="Garamond" panose="02020404030301010803" pitchFamily="18" charset="0"/>
                <a:ea typeface="宋体" panose="02010600030101010101" pitchFamily="2" charset="-122"/>
              </a:defRPr>
            </a:lvl1pPr>
          </a:lstStyle>
          <a:p>
            <a:pPr>
              <a:defRPr/>
            </a:pPr>
            <a:endParaRPr lang="en-US" altLang="zh-CN"/>
          </a:p>
        </p:txBody>
      </p:sp>
      <p:sp>
        <p:nvSpPr>
          <p:cNvPr id="93191" name="Rectangle 7"/>
          <p:cNvSpPr>
            <a:spLocks noGrp="1" noChangeArrowheads="1"/>
          </p:cNvSpPr>
          <p:nvPr>
            <p:ph type="sldNum" sz="quarter" idx="5"/>
          </p:nvPr>
        </p:nvSpPr>
        <p:spPr bwMode="auto">
          <a:xfrm>
            <a:off x="3767138" y="9291638"/>
            <a:ext cx="2881312"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b="0">
                <a:latin typeface="Garamond" panose="02020404030301010803" pitchFamily="18" charset="0"/>
                <a:ea typeface="宋体" panose="02010600030101010101" pitchFamily="2" charset="-122"/>
              </a:defRPr>
            </a:lvl1pPr>
          </a:lstStyle>
          <a:p>
            <a:pPr>
              <a:defRPr/>
            </a:pPr>
            <a:fld id="{0976E752-2883-41E2-8E72-EAD2FC94B8B8}" type="slidenum">
              <a:rPr lang="en-US" altLang="zh-CN"/>
              <a:pPr>
                <a:defRPr/>
              </a:pPr>
              <a:t>‹#›</a:t>
            </a:fld>
            <a:endParaRPr lang="en-US" altLang="zh-CN"/>
          </a:p>
        </p:txBody>
      </p:sp>
    </p:spTree>
    <p:extLst>
      <p:ext uri="{BB962C8B-B14F-4D97-AF65-F5344CB8AC3E}">
        <p14:creationId xmlns:p14="http://schemas.microsoft.com/office/powerpoint/2010/main" val="17794140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宋体" panose="02010600030101010101"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zhihu.com/search?q=%E5%AD%98%E4%B9%A6&amp;search_source=Entity&amp;hybrid_search_source=Entity&amp;hybrid_search_extra=%7b%22sourceType%22:%22answer%22,%22sourceId%22:2491337335%7d" TargetMode="External"/><Relationship Id="rId2" Type="http://schemas.openxmlformats.org/officeDocument/2006/relationships/slide" Target="../slides/slide59.xml"/><Relationship Id="rId1" Type="http://schemas.openxmlformats.org/officeDocument/2006/relationships/notesMaster" Target="../notesMasters/notesMaster1.xml"/><Relationship Id="rId6" Type="http://schemas.openxmlformats.org/officeDocument/2006/relationships/hyperlink" Target="https://www.zhihu.com/search?q=%E5%86%85%E5%AD%98%E6%95%B0%E6%8D%AE%E5%BA%93%E6%8A%80%E6%9C%AF&amp;search_source=Entity&amp;hybrid_search_source=Entity&amp;hybrid_search_extra=%7b%22sourceType%22:%22answer%22,%22sourceId%22:2594392102%7d" TargetMode="External"/><Relationship Id="rId5" Type="http://schemas.openxmlformats.org/officeDocument/2006/relationships/hyperlink" Target="https://www.zhihu.com/search?q=%E6%95%B0%E6%8D%AE%E5%BA%93%E6%8A%80%E6%9C%AF&amp;search_source=Entity&amp;hybrid_search_source=Entity&amp;hybrid_search_extra=%7b%22sourceType%22:%22answer%22,%22sourceId%22:2594392102%7d" TargetMode="External"/><Relationship Id="rId4" Type="http://schemas.openxmlformats.org/officeDocument/2006/relationships/hyperlink" Target="https://www.zhihu.com/search?q=%E6%95%B0%E6%8D%AE%E7%BB%93%E6%9E%84&amp;search_source=Entity&amp;hybrid_search_source=Entity&amp;hybrid_search_extra=%7b%22sourceType%22:%22answer%22,%22sourceId%22:2594392102%7d"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zhihu.com/search?q=%E5%AD%98%E4%B9%A6&amp;search_source=Entity&amp;hybrid_search_source=Entity&amp;hybrid_search_extra=%7b%22sourceType%22:%22answer%22,%22sourceId%22:2491337335%7d" TargetMode="External"/><Relationship Id="rId2" Type="http://schemas.openxmlformats.org/officeDocument/2006/relationships/slide" Target="../slides/slide67.xml"/><Relationship Id="rId1" Type="http://schemas.openxmlformats.org/officeDocument/2006/relationships/notesMaster" Target="../notesMasters/notesMaster1.xml"/><Relationship Id="rId6" Type="http://schemas.openxmlformats.org/officeDocument/2006/relationships/hyperlink" Target="https://www.zhihu.com/search?q=%E5%86%85%E5%AD%98%E6%95%B0%E6%8D%AE%E5%BA%93%E6%8A%80%E6%9C%AF&amp;search_source=Entity&amp;hybrid_search_source=Entity&amp;hybrid_search_extra=%7b%22sourceType%22:%22answer%22,%22sourceId%22:2594392102%7d" TargetMode="External"/><Relationship Id="rId5" Type="http://schemas.openxmlformats.org/officeDocument/2006/relationships/hyperlink" Target="https://www.zhihu.com/search?q=%E6%95%B0%E6%8D%AE%E5%BA%93%E6%8A%80%E6%9C%AF&amp;search_source=Entity&amp;hybrid_search_source=Entity&amp;hybrid_search_extra=%7b%22sourceType%22:%22answer%22,%22sourceId%22:2594392102%7d" TargetMode="External"/><Relationship Id="rId4" Type="http://schemas.openxmlformats.org/officeDocument/2006/relationships/hyperlink" Target="https://www.zhihu.com/search?q=%E6%95%B0%E6%8D%AE%E7%BB%93%E6%9E%84&amp;search_source=Entity&amp;hybrid_search_source=Entity&amp;hybrid_search_extra=%7b%22sourceType%22:%22answer%22,%22sourceId%22:2594392102%7d"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0976E752-2883-41E2-8E72-EAD2FC94B8B8}" type="slidenum">
              <a:rPr lang="en-US" altLang="zh-CN" smtClean="0"/>
              <a:pPr>
                <a:defRPr/>
              </a:pPr>
              <a:t>8</a:t>
            </a:fld>
            <a:endParaRPr lang="en-US" altLang="zh-CN"/>
          </a:p>
        </p:txBody>
      </p:sp>
    </p:spTree>
    <p:extLst>
      <p:ext uri="{BB962C8B-B14F-4D97-AF65-F5344CB8AC3E}">
        <p14:creationId xmlns:p14="http://schemas.microsoft.com/office/powerpoint/2010/main" val="1625895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lvl1pPr>
              <a:defRPr kumimoji="1" sz="4000" b="1">
                <a:solidFill>
                  <a:schemeClr val="tx1"/>
                </a:solidFill>
                <a:latin typeface="Tahoma" panose="020B0604030504040204" pitchFamily="34" charset="0"/>
                <a:ea typeface="黑体" panose="02010609060101010101" pitchFamily="49" charset="-122"/>
              </a:defRPr>
            </a:lvl1pPr>
            <a:lvl2pPr marL="742950" indent="-285750">
              <a:defRPr kumimoji="1" sz="4000" b="1">
                <a:solidFill>
                  <a:schemeClr val="tx1"/>
                </a:solidFill>
                <a:latin typeface="Tahoma" panose="020B0604030504040204" pitchFamily="34" charset="0"/>
                <a:ea typeface="黑体" panose="02010609060101010101" pitchFamily="49" charset="-122"/>
              </a:defRPr>
            </a:lvl2pPr>
            <a:lvl3pPr marL="1143000" indent="-228600">
              <a:defRPr kumimoji="1" sz="4000" b="1">
                <a:solidFill>
                  <a:schemeClr val="tx1"/>
                </a:solidFill>
                <a:latin typeface="Tahoma" panose="020B0604030504040204" pitchFamily="34" charset="0"/>
                <a:ea typeface="黑体" panose="02010609060101010101" pitchFamily="49" charset="-122"/>
              </a:defRPr>
            </a:lvl3pPr>
            <a:lvl4pPr marL="1600200" indent="-228600">
              <a:defRPr kumimoji="1" sz="4000" b="1">
                <a:solidFill>
                  <a:schemeClr val="tx1"/>
                </a:solidFill>
                <a:latin typeface="Tahoma" panose="020B0604030504040204" pitchFamily="34" charset="0"/>
                <a:ea typeface="黑体" panose="02010609060101010101" pitchFamily="49" charset="-122"/>
              </a:defRPr>
            </a:lvl4pPr>
            <a:lvl5pPr marL="2057400" indent="-228600">
              <a:defRPr kumimoji="1" sz="4000" b="1">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9pPr>
          </a:lstStyle>
          <a:p>
            <a:fld id="{F90901E8-2627-44D5-BBAF-B1EB6698820B}" type="slidenum">
              <a:rPr lang="en-US" altLang="zh-CN" sz="1200" b="0" smtClean="0">
                <a:latin typeface="Garamond" panose="02020404030301010803" pitchFamily="18" charset="0"/>
                <a:ea typeface="宋体" panose="02010600030101010101" pitchFamily="2" charset="-122"/>
              </a:rPr>
              <a:pPr/>
              <a:t>79</a:t>
            </a:fld>
            <a:endParaRPr lang="en-US" altLang="zh-CN" sz="1200" b="0" smtClean="0">
              <a:latin typeface="Garamond" panose="02020404030301010803" pitchFamily="18" charset="0"/>
              <a:ea typeface="宋体" panose="02010600030101010101" pitchFamily="2" charset="-122"/>
            </a:endParaRPr>
          </a:p>
        </p:txBody>
      </p:sp>
      <p:sp>
        <p:nvSpPr>
          <p:cNvPr id="112643" name="Rectangle 2"/>
          <p:cNvSpPr>
            <a:spLocks noGrp="1" noRot="1" noChangeAspect="1" noChangeArrowheads="1" noTextEdit="1"/>
          </p:cNvSpPr>
          <p:nvPr>
            <p:ph type="sldImg"/>
          </p:nvPr>
        </p:nvSpPr>
        <p:spPr>
          <a:xfrm>
            <a:off x="65088" y="733425"/>
            <a:ext cx="6518275" cy="3667125"/>
          </a:xfrm>
          <a:ln/>
        </p:spPr>
      </p:sp>
      <p:sp>
        <p:nvSpPr>
          <p:cNvPr id="112644" name="Rectangle 3"/>
          <p:cNvSpPr>
            <a:spLocks noGrp="1" noChangeArrowheads="1"/>
          </p:cNvSpPr>
          <p:nvPr>
            <p:ph type="body" idx="1"/>
          </p:nvPr>
        </p:nvSpPr>
        <p:spPr>
          <a:noFill/>
        </p:spPr>
        <p:txBody>
          <a:bodyPr/>
          <a:lstStyle/>
          <a:p>
            <a:endParaRPr lang="zh-CN" altLang="zh-CN" smtClean="0"/>
          </a:p>
        </p:txBody>
      </p:sp>
    </p:spTree>
    <p:extLst>
      <p:ext uri="{BB962C8B-B14F-4D97-AF65-F5344CB8AC3E}">
        <p14:creationId xmlns:p14="http://schemas.microsoft.com/office/powerpoint/2010/main" val="5696057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smtClean="0"/>
              <a:t>一书包全部都是非法带走的书，大妈认为只有一本有问题，一直二分到底，留下最后一本，其余</a:t>
            </a:r>
            <a:r>
              <a:rPr lang="en-US" altLang="zh-CN" dirty="0" smtClean="0"/>
              <a:t>n-1</a:t>
            </a:r>
            <a:r>
              <a:rPr lang="zh-CN" altLang="en-US" dirty="0" smtClean="0"/>
              <a:t>本被盗。。。</a:t>
            </a:r>
          </a:p>
          <a:p>
            <a:endParaRPr lang="zh-CN" altLang="en-US" dirty="0"/>
          </a:p>
        </p:txBody>
      </p:sp>
      <p:sp>
        <p:nvSpPr>
          <p:cNvPr id="4" name="灯片编号占位符 3"/>
          <p:cNvSpPr>
            <a:spLocks noGrp="1"/>
          </p:cNvSpPr>
          <p:nvPr>
            <p:ph type="sldNum" sz="quarter" idx="10"/>
          </p:nvPr>
        </p:nvSpPr>
        <p:spPr/>
        <p:txBody>
          <a:bodyPr/>
          <a:lstStyle/>
          <a:p>
            <a:pPr>
              <a:defRPr/>
            </a:pPr>
            <a:fld id="{0976E752-2883-41E2-8E72-EAD2FC94B8B8}" type="slidenum">
              <a:rPr lang="en-US" altLang="zh-CN" smtClean="0"/>
              <a:pPr>
                <a:defRPr/>
              </a:pPr>
              <a:t>100</a:t>
            </a:fld>
            <a:endParaRPr lang="en-US" altLang="zh-CN"/>
          </a:p>
        </p:txBody>
      </p:sp>
    </p:spTree>
    <p:extLst>
      <p:ext uri="{BB962C8B-B14F-4D97-AF65-F5344CB8AC3E}">
        <p14:creationId xmlns:p14="http://schemas.microsoft.com/office/powerpoint/2010/main" val="23076179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a:defRPr kumimoji="1" sz="4000" b="1">
                <a:solidFill>
                  <a:schemeClr val="tx1"/>
                </a:solidFill>
                <a:latin typeface="Tahoma" panose="020B0604030504040204" pitchFamily="34" charset="0"/>
                <a:ea typeface="黑体" panose="02010609060101010101" pitchFamily="49" charset="-122"/>
              </a:defRPr>
            </a:lvl1pPr>
            <a:lvl2pPr marL="742950" indent="-285750">
              <a:defRPr kumimoji="1" sz="4000" b="1">
                <a:solidFill>
                  <a:schemeClr val="tx1"/>
                </a:solidFill>
                <a:latin typeface="Tahoma" panose="020B0604030504040204" pitchFamily="34" charset="0"/>
                <a:ea typeface="黑体" panose="02010609060101010101" pitchFamily="49" charset="-122"/>
              </a:defRPr>
            </a:lvl2pPr>
            <a:lvl3pPr marL="1143000" indent="-228600">
              <a:defRPr kumimoji="1" sz="4000" b="1">
                <a:solidFill>
                  <a:schemeClr val="tx1"/>
                </a:solidFill>
                <a:latin typeface="Tahoma" panose="020B0604030504040204" pitchFamily="34" charset="0"/>
                <a:ea typeface="黑体" panose="02010609060101010101" pitchFamily="49" charset="-122"/>
              </a:defRPr>
            </a:lvl3pPr>
            <a:lvl4pPr marL="1600200" indent="-228600">
              <a:defRPr kumimoji="1" sz="4000" b="1">
                <a:solidFill>
                  <a:schemeClr val="tx1"/>
                </a:solidFill>
                <a:latin typeface="Tahoma" panose="020B0604030504040204" pitchFamily="34" charset="0"/>
                <a:ea typeface="黑体" panose="02010609060101010101" pitchFamily="49" charset="-122"/>
              </a:defRPr>
            </a:lvl4pPr>
            <a:lvl5pPr marL="2057400" indent="-228600">
              <a:defRPr kumimoji="1" sz="4000" b="1">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9pPr>
          </a:lstStyle>
          <a:p>
            <a:fld id="{FD7DE265-F586-443D-8EA0-4C83E702354F}" type="slidenum">
              <a:rPr lang="en-US" altLang="zh-CN" sz="1200" b="0" smtClean="0">
                <a:latin typeface="Garamond" panose="02020404030301010803" pitchFamily="18" charset="0"/>
                <a:ea typeface="宋体" panose="02010600030101010101" pitchFamily="2" charset="-122"/>
              </a:rPr>
              <a:pPr/>
              <a:t>102</a:t>
            </a:fld>
            <a:endParaRPr lang="en-US" altLang="zh-CN" sz="1200" b="0" smtClean="0">
              <a:latin typeface="Garamond" panose="02020404030301010803" pitchFamily="18" charset="0"/>
              <a:ea typeface="宋体" panose="02010600030101010101" pitchFamily="2" charset="-122"/>
            </a:endParaRPr>
          </a:p>
        </p:txBody>
      </p:sp>
      <p:sp>
        <p:nvSpPr>
          <p:cNvPr id="140291" name="Rectangle 7"/>
          <p:cNvSpPr txBox="1">
            <a:spLocks noGrp="1" noChangeArrowheads="1"/>
          </p:cNvSpPr>
          <p:nvPr/>
        </p:nvSpPr>
        <p:spPr bwMode="auto">
          <a:xfrm>
            <a:off x="3767138" y="9291638"/>
            <a:ext cx="2881312"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kumimoji="1" sz="4000" b="1">
                <a:solidFill>
                  <a:schemeClr val="tx1"/>
                </a:solidFill>
                <a:latin typeface="Tahoma" panose="020B0604030504040204" pitchFamily="34" charset="0"/>
                <a:ea typeface="黑体" panose="02010609060101010101" pitchFamily="49" charset="-122"/>
              </a:defRPr>
            </a:lvl1pPr>
            <a:lvl2pPr marL="742950" indent="-285750">
              <a:defRPr kumimoji="1" sz="4000" b="1">
                <a:solidFill>
                  <a:schemeClr val="tx1"/>
                </a:solidFill>
                <a:latin typeface="Tahoma" panose="020B0604030504040204" pitchFamily="34" charset="0"/>
                <a:ea typeface="黑体" panose="02010609060101010101" pitchFamily="49" charset="-122"/>
              </a:defRPr>
            </a:lvl2pPr>
            <a:lvl3pPr marL="1143000" indent="-228600">
              <a:defRPr kumimoji="1" sz="4000" b="1">
                <a:solidFill>
                  <a:schemeClr val="tx1"/>
                </a:solidFill>
                <a:latin typeface="Tahoma" panose="020B0604030504040204" pitchFamily="34" charset="0"/>
                <a:ea typeface="黑体" panose="02010609060101010101" pitchFamily="49" charset="-122"/>
              </a:defRPr>
            </a:lvl3pPr>
            <a:lvl4pPr marL="1600200" indent="-228600">
              <a:defRPr kumimoji="1" sz="4000" b="1">
                <a:solidFill>
                  <a:schemeClr val="tx1"/>
                </a:solidFill>
                <a:latin typeface="Tahoma" panose="020B0604030504040204" pitchFamily="34" charset="0"/>
                <a:ea typeface="黑体" panose="02010609060101010101" pitchFamily="49" charset="-122"/>
              </a:defRPr>
            </a:lvl4pPr>
            <a:lvl5pPr marL="2057400" indent="-228600">
              <a:defRPr kumimoji="1" sz="4000" b="1">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9pPr>
          </a:lstStyle>
          <a:p>
            <a:pPr algn="r" eaLnBrk="1" hangingPunct="1"/>
            <a:fld id="{17BC81A1-CEE0-415C-AA4F-B1C062AED6CE}" type="slidenum">
              <a:rPr lang="en-US" altLang="zh-CN" sz="1200" b="0">
                <a:latin typeface="Times New Roman" panose="02020603050405020304" pitchFamily="18" charset="0"/>
                <a:ea typeface="宋体" panose="02010600030101010101" pitchFamily="2" charset="-122"/>
                <a:sym typeface="Wingdings" panose="05000000000000000000" pitchFamily="2" charset="2"/>
              </a:rPr>
              <a:pPr algn="r" eaLnBrk="1" hangingPunct="1"/>
              <a:t>102</a:t>
            </a:fld>
            <a:endParaRPr lang="en-US" altLang="zh-CN" sz="1200" b="0">
              <a:latin typeface="Times New Roman" panose="02020603050405020304" pitchFamily="18" charset="0"/>
              <a:ea typeface="宋体" panose="02010600030101010101" pitchFamily="2" charset="-122"/>
              <a:sym typeface="Wingdings" panose="05000000000000000000" pitchFamily="2" charset="2"/>
            </a:endParaRPr>
          </a:p>
        </p:txBody>
      </p:sp>
      <p:sp>
        <p:nvSpPr>
          <p:cNvPr id="140292" name="Rectangle 2"/>
          <p:cNvSpPr>
            <a:spLocks noGrp="1" noRot="1" noChangeAspect="1" noChangeArrowheads="1" noTextEdit="1"/>
          </p:cNvSpPr>
          <p:nvPr>
            <p:ph type="sldImg"/>
          </p:nvPr>
        </p:nvSpPr>
        <p:spPr>
          <a:xfrm>
            <a:off x="65088" y="733425"/>
            <a:ext cx="6518275" cy="3667125"/>
          </a:xfrm>
          <a:ln/>
        </p:spPr>
      </p:sp>
      <p:sp>
        <p:nvSpPr>
          <p:cNvPr id="140293" name="Rectangle 3"/>
          <p:cNvSpPr>
            <a:spLocks noGrp="1" noChangeArrowheads="1"/>
          </p:cNvSpPr>
          <p:nvPr>
            <p:ph type="body" idx="1"/>
          </p:nvPr>
        </p:nvSpPr>
        <p:spPr>
          <a:noFill/>
        </p:spPr>
        <p:txBody>
          <a:bodyPr/>
          <a:lstStyle/>
          <a:p>
            <a:pPr eaLnBrk="1" hangingPunct="1">
              <a:lnSpc>
                <a:spcPct val="90000"/>
              </a:lnSpc>
              <a:spcBef>
                <a:spcPct val="20000"/>
              </a:spcBef>
              <a:buClr>
                <a:schemeClr val="accent2"/>
              </a:buClr>
              <a:buSzPct val="80000"/>
              <a:buFont typeface="Wingdings" panose="05000000000000000000" pitchFamily="2" charset="2"/>
              <a:buNone/>
            </a:pPr>
            <a:r>
              <a:rPr lang="zh-CN" altLang="en-US" b="1" smtClean="0"/>
              <a:t>对数阶 </a:t>
            </a:r>
            <a:r>
              <a:rPr lang="en-US" altLang="zh-CN" b="1" smtClean="0"/>
              <a:t>O(lbn)</a:t>
            </a:r>
            <a:endParaRPr lang="en-US" altLang="zh-CN" smtClean="0"/>
          </a:p>
          <a:p>
            <a:pPr eaLnBrk="1" hangingPunct="1">
              <a:lnSpc>
                <a:spcPct val="90000"/>
              </a:lnSpc>
              <a:spcBef>
                <a:spcPct val="20000"/>
              </a:spcBef>
              <a:buClr>
                <a:schemeClr val="accent2"/>
              </a:buClr>
              <a:buSzPct val="80000"/>
              <a:buFont typeface="Wingdings" panose="05000000000000000000" pitchFamily="2" charset="2"/>
              <a:buNone/>
            </a:pPr>
            <a:r>
              <a:rPr lang="zh-CN" altLang="en-US" smtClean="0"/>
              <a:t>线性阶 </a:t>
            </a:r>
            <a:r>
              <a:rPr lang="en-US" altLang="zh-CN" b="1" smtClean="0"/>
              <a:t>O</a:t>
            </a:r>
            <a:r>
              <a:rPr lang="en-US" altLang="zh-CN" smtClean="0"/>
              <a:t>(n)</a:t>
            </a:r>
          </a:p>
          <a:p>
            <a:pPr eaLnBrk="1" hangingPunct="1">
              <a:lnSpc>
                <a:spcPct val="90000"/>
              </a:lnSpc>
              <a:spcBef>
                <a:spcPct val="20000"/>
              </a:spcBef>
              <a:buClr>
                <a:schemeClr val="accent2"/>
              </a:buClr>
              <a:buSzPct val="80000"/>
              <a:buFont typeface="Wingdings" panose="05000000000000000000" pitchFamily="2" charset="2"/>
              <a:buNone/>
            </a:pPr>
            <a:r>
              <a:rPr lang="zh-CN" altLang="en-US" b="1" smtClean="0"/>
              <a:t>线性对数阶 </a:t>
            </a:r>
            <a:r>
              <a:rPr lang="en-US" altLang="zh-CN" b="1" smtClean="0"/>
              <a:t>O(nlbn)</a:t>
            </a:r>
            <a:endParaRPr lang="en-US" altLang="zh-CN" smtClean="0"/>
          </a:p>
          <a:p>
            <a:pPr eaLnBrk="1" hangingPunct="1"/>
            <a:r>
              <a:rPr lang="zh-CN" altLang="en-US" smtClean="0"/>
              <a:t>平方阶</a:t>
            </a:r>
            <a:r>
              <a:rPr lang="en-US" altLang="zh-CN" b="1" smtClean="0"/>
              <a:t>O</a:t>
            </a:r>
            <a:r>
              <a:rPr lang="en-US" altLang="zh-CN" smtClean="0"/>
              <a:t>(n^2)</a:t>
            </a:r>
          </a:p>
          <a:p>
            <a:pPr eaLnBrk="1" hangingPunct="1"/>
            <a:r>
              <a:rPr lang="zh-CN" altLang="en-US" smtClean="0"/>
              <a:t>立方阶</a:t>
            </a:r>
            <a:r>
              <a:rPr lang="en-US" altLang="zh-CN" b="1" smtClean="0"/>
              <a:t>O</a:t>
            </a:r>
            <a:r>
              <a:rPr lang="en-US" altLang="zh-CN" smtClean="0"/>
              <a:t>(n^3)</a:t>
            </a:r>
          </a:p>
          <a:p>
            <a:pPr eaLnBrk="1" hangingPunct="1"/>
            <a:endParaRPr lang="en-US" altLang="zh-CN" smtClean="0"/>
          </a:p>
          <a:p>
            <a:pPr eaLnBrk="1" hangingPunct="1"/>
            <a:r>
              <a:rPr lang="zh-CN" altLang="en-US" b="1" smtClean="0"/>
              <a:t>比如说</a:t>
            </a:r>
            <a:r>
              <a:rPr lang="zh-CN" altLang="en-US" b="1" smtClean="0">
                <a:latin typeface="Arial" panose="020B0604020202020204" pitchFamily="34" charset="0"/>
              </a:rPr>
              <a:t>“</a:t>
            </a:r>
            <a:r>
              <a:rPr lang="zh-CN" altLang="en-US" b="1" smtClean="0"/>
              <a:t>某算法是</a:t>
            </a:r>
            <a:r>
              <a:rPr lang="en-US" altLang="zh-CN" b="1" smtClean="0"/>
              <a:t>O(lgn)</a:t>
            </a:r>
            <a:r>
              <a:rPr lang="zh-CN" altLang="en-US" b="1" smtClean="0"/>
              <a:t>的</a:t>
            </a:r>
            <a:r>
              <a:rPr lang="zh-CN" altLang="en-US" b="1" smtClean="0">
                <a:latin typeface="Arial" panose="020B0604020202020204" pitchFamily="34" charset="0"/>
              </a:rPr>
              <a:t>”</a:t>
            </a:r>
            <a:r>
              <a:rPr lang="en-US" altLang="zh-CN" b="1" smtClean="0"/>
              <a:t>,</a:t>
            </a:r>
            <a:r>
              <a:rPr lang="zh-CN" altLang="en-US" b="1" smtClean="0"/>
              <a:t>也就是说它需要</a:t>
            </a:r>
            <a:r>
              <a:rPr lang="zh-CN" altLang="en-US" b="1" smtClean="0">
                <a:latin typeface="Arial" panose="020B0604020202020204" pitchFamily="34" charset="0"/>
              </a:rPr>
              <a:t>“</a:t>
            </a:r>
            <a:r>
              <a:rPr lang="zh-CN" altLang="en-US" b="1" smtClean="0"/>
              <a:t>通过</a:t>
            </a:r>
            <a:r>
              <a:rPr lang="en-US" altLang="zh-CN" b="1" smtClean="0"/>
              <a:t>lgn</a:t>
            </a:r>
            <a:r>
              <a:rPr lang="zh-CN" altLang="en-US" b="1" smtClean="0"/>
              <a:t>量级的步骤去执行这个算法</a:t>
            </a:r>
            <a:r>
              <a:rPr lang="zh-CN" altLang="en-US" b="1" smtClean="0">
                <a:latin typeface="Arial" panose="020B0604020202020204" pitchFamily="34" charset="0"/>
              </a:rPr>
              <a:t>”</a:t>
            </a:r>
            <a:r>
              <a:rPr lang="zh-CN" altLang="en-US" b="1" smtClean="0"/>
              <a:t>，记法</a:t>
            </a:r>
            <a:r>
              <a:rPr lang="en-US" altLang="zh-CN" b="1" smtClean="0"/>
              <a:t>O ( f(n) )</a:t>
            </a:r>
            <a:r>
              <a:rPr lang="zh-CN" altLang="en-US" b="1" smtClean="0"/>
              <a:t>表示当</a:t>
            </a:r>
            <a:r>
              <a:rPr lang="en-US" altLang="zh-CN" b="1" smtClean="0"/>
              <a:t>n</a:t>
            </a:r>
            <a:r>
              <a:rPr lang="zh-CN" altLang="en-US" b="1" smtClean="0"/>
              <a:t>增大时，运行时间至多将以正比于 </a:t>
            </a:r>
            <a:r>
              <a:rPr lang="en-US" altLang="zh-CN" b="1" smtClean="0"/>
              <a:t>f(n)</a:t>
            </a:r>
            <a:r>
              <a:rPr lang="zh-CN" altLang="en-US" b="1" smtClean="0"/>
              <a:t>的速度增长。</a:t>
            </a:r>
          </a:p>
          <a:p>
            <a:pPr eaLnBrk="1" hangingPunct="1">
              <a:lnSpc>
                <a:spcPct val="90000"/>
              </a:lnSpc>
              <a:buClr>
                <a:schemeClr val="accent2"/>
              </a:buClr>
              <a:buSzPct val="80000"/>
            </a:pPr>
            <a:r>
              <a:rPr lang="zh-CN" altLang="en-US" smtClean="0"/>
              <a:t>不可解问题：虽能被准确定义，但不存在解决算法。</a:t>
            </a:r>
          </a:p>
          <a:p>
            <a:pPr eaLnBrk="1" hangingPunct="1">
              <a:lnSpc>
                <a:spcPct val="90000"/>
              </a:lnSpc>
              <a:buClr>
                <a:schemeClr val="accent2"/>
              </a:buClr>
              <a:buSzPct val="80000"/>
            </a:pPr>
            <a:r>
              <a:rPr lang="zh-CN" altLang="en-US" smtClean="0"/>
              <a:t>难解问题：虽存在求解算法，但计算时间随着问题规模</a:t>
            </a:r>
            <a:r>
              <a:rPr lang="en-US" altLang="zh-CN" smtClean="0"/>
              <a:t>n</a:t>
            </a:r>
            <a:r>
              <a:rPr lang="zh-CN" altLang="en-US" smtClean="0"/>
              <a:t>的增大组合爆炸型增长，无法在多项式时间数量级内解决。例如最优巡游路径问题。</a:t>
            </a:r>
          </a:p>
          <a:p>
            <a:pPr eaLnBrk="1" hangingPunct="1"/>
            <a:r>
              <a:rPr lang="zh-CN" altLang="en-US" smtClean="0"/>
              <a:t> </a:t>
            </a:r>
          </a:p>
        </p:txBody>
      </p:sp>
    </p:spTree>
    <p:extLst>
      <p:ext uri="{BB962C8B-B14F-4D97-AF65-F5344CB8AC3E}">
        <p14:creationId xmlns:p14="http://schemas.microsoft.com/office/powerpoint/2010/main" val="2576176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xfrm>
            <a:off x="381000" y="685800"/>
            <a:ext cx="6096000" cy="3429000"/>
          </a:xfrm>
          <a:ln/>
        </p:spPr>
      </p:sp>
      <p:sp>
        <p:nvSpPr>
          <p:cNvPr id="4403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smtClean="0"/>
              <a:t>第三版在</a:t>
            </a:r>
            <a:r>
              <a:rPr lang="en-US" altLang="zh-CN" smtClean="0"/>
              <a:t>25</a:t>
            </a:r>
            <a:r>
              <a:rPr lang="zh-CN" altLang="en-US" smtClean="0"/>
              <a:t>页</a:t>
            </a:r>
          </a:p>
        </p:txBody>
      </p:sp>
    </p:spTree>
    <p:extLst>
      <p:ext uri="{BB962C8B-B14F-4D97-AF65-F5344CB8AC3E}">
        <p14:creationId xmlns:p14="http://schemas.microsoft.com/office/powerpoint/2010/main" val="17359898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4000" b="1">
                <a:solidFill>
                  <a:schemeClr val="tx1"/>
                </a:solidFill>
                <a:latin typeface="Tahoma" panose="020B0604030504040204" pitchFamily="34" charset="0"/>
                <a:ea typeface="黑体" panose="02010609060101010101" pitchFamily="49" charset="-122"/>
              </a:defRPr>
            </a:lvl1pPr>
            <a:lvl2pPr marL="742950" indent="-285750">
              <a:defRPr kumimoji="1" sz="4000" b="1">
                <a:solidFill>
                  <a:schemeClr val="tx1"/>
                </a:solidFill>
                <a:latin typeface="Tahoma" panose="020B0604030504040204" pitchFamily="34" charset="0"/>
                <a:ea typeface="黑体" panose="02010609060101010101" pitchFamily="49" charset="-122"/>
              </a:defRPr>
            </a:lvl2pPr>
            <a:lvl3pPr marL="1143000" indent="-228600">
              <a:defRPr kumimoji="1" sz="4000" b="1">
                <a:solidFill>
                  <a:schemeClr val="tx1"/>
                </a:solidFill>
                <a:latin typeface="Tahoma" panose="020B0604030504040204" pitchFamily="34" charset="0"/>
                <a:ea typeface="黑体" panose="02010609060101010101" pitchFamily="49" charset="-122"/>
              </a:defRPr>
            </a:lvl3pPr>
            <a:lvl4pPr marL="1600200" indent="-228600">
              <a:defRPr kumimoji="1" sz="4000" b="1">
                <a:solidFill>
                  <a:schemeClr val="tx1"/>
                </a:solidFill>
                <a:latin typeface="Tahoma" panose="020B0604030504040204" pitchFamily="34" charset="0"/>
                <a:ea typeface="黑体" panose="02010609060101010101" pitchFamily="49" charset="-122"/>
              </a:defRPr>
            </a:lvl4pPr>
            <a:lvl5pPr marL="2057400" indent="-228600">
              <a:defRPr kumimoji="1" sz="4000" b="1">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9pPr>
          </a:lstStyle>
          <a:p>
            <a:fld id="{B0A2ADE7-9D33-404A-B94B-424E25792CFB}" type="slidenum">
              <a:rPr lang="zh-CN" altLang="en-US" sz="1200" b="0" smtClean="0">
                <a:latin typeface="Arial" panose="020B0604020202020204" pitchFamily="34" charset="0"/>
                <a:ea typeface="宋体" panose="02010600030101010101" pitchFamily="2" charset="-122"/>
              </a:rPr>
              <a:pPr/>
              <a:t>27</a:t>
            </a:fld>
            <a:endParaRPr lang="en-US" altLang="zh-CN" sz="1200" b="0" smtClean="0">
              <a:latin typeface="Arial" panose="020B0604020202020204" pitchFamily="34" charset="0"/>
              <a:ea typeface="宋体" panose="02010600030101010101" pitchFamily="2" charset="-122"/>
            </a:endParaRPr>
          </a:p>
        </p:txBody>
      </p:sp>
      <p:sp>
        <p:nvSpPr>
          <p:cNvPr id="54275" name="Rectangle 2"/>
          <p:cNvSpPr>
            <a:spLocks noGrp="1" noRot="1" noChangeAspect="1" noChangeArrowheads="1" noTextEdit="1"/>
          </p:cNvSpPr>
          <p:nvPr>
            <p:ph type="sldImg"/>
          </p:nvPr>
        </p:nvSpPr>
        <p:spPr>
          <a:xfrm>
            <a:off x="395288" y="693738"/>
            <a:ext cx="6070600" cy="3414712"/>
          </a:xfrm>
          <a:ln/>
        </p:spPr>
      </p:sp>
      <p:sp>
        <p:nvSpPr>
          <p:cNvPr id="54276" name="Rectangle 3"/>
          <p:cNvSpPr>
            <a:spLocks noGrp="1" noChangeArrowheads="1"/>
          </p:cNvSpPr>
          <p:nvPr>
            <p:ph type="body" idx="1"/>
          </p:nvPr>
        </p:nvSpPr>
        <p:spPr>
          <a:xfrm>
            <a:off x="915988" y="4343400"/>
            <a:ext cx="502602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zh-CN" altLang="en-US" smtClean="0">
                <a:latin typeface="Arial" panose="020B0604020202020204" pitchFamily="34" charset="0"/>
              </a:rPr>
              <a:t>左上角的函数对三个整型数进行算术运算，返回运算结果。浮点数的同样运算，则要另写一个函数来处理，即左下方的程序。大家可以发现除了参数和返回值类型的差别，左边两个函数其他内容是一样的。</a:t>
            </a:r>
            <a:r>
              <a:rPr lang="en-US" altLang="zh-CN" smtClean="0">
                <a:latin typeface="Arial" panose="020B0604020202020204" pitchFamily="34" charset="0"/>
              </a:rPr>
              <a:t>C++</a:t>
            </a:r>
            <a:r>
              <a:rPr lang="zh-CN" altLang="en-US" smtClean="0">
                <a:latin typeface="Arial" panose="020B0604020202020204" pitchFamily="34" charset="0"/>
              </a:rPr>
              <a:t>提供一种机制，将类型作为一种</a:t>
            </a:r>
            <a:r>
              <a:rPr lang="zh-CN" altLang="en-US" smtClean="0"/>
              <a:t>“</a:t>
            </a:r>
            <a:r>
              <a:rPr lang="zh-CN" altLang="en-US" smtClean="0">
                <a:latin typeface="Arial" panose="020B0604020202020204" pitchFamily="34" charset="0"/>
              </a:rPr>
              <a:t>参数</a:t>
            </a:r>
            <a:r>
              <a:rPr lang="zh-CN" altLang="en-US" smtClean="0"/>
              <a:t>”</a:t>
            </a:r>
            <a:r>
              <a:rPr lang="zh-CN" altLang="en-US" smtClean="0">
                <a:latin typeface="Arial" panose="020B0604020202020204" pitchFamily="34" charset="0"/>
              </a:rPr>
              <a:t>来书写，在实际调用时确定具体类型，这种方式叫做模板（</a:t>
            </a:r>
            <a:r>
              <a:rPr lang="en-US" altLang="zh-CN" smtClean="0">
                <a:latin typeface="Arial" panose="020B0604020202020204" pitchFamily="34" charset="0"/>
              </a:rPr>
              <a:t>Template）。</a:t>
            </a:r>
            <a:r>
              <a:rPr lang="zh-CN" altLang="en-US" smtClean="0">
                <a:latin typeface="Arial" panose="020B0604020202020204" pitchFamily="34" charset="0"/>
              </a:rPr>
              <a:t>左边两个函数可以用右边上方的一个</a:t>
            </a:r>
            <a:r>
              <a:rPr lang="zh-CN" altLang="en-US" smtClean="0"/>
              <a:t>“</a:t>
            </a:r>
            <a:r>
              <a:rPr lang="zh-CN" altLang="en-US" smtClean="0">
                <a:latin typeface="Arial" panose="020B0604020202020204" pitchFamily="34" charset="0"/>
              </a:rPr>
              <a:t>模板函数</a:t>
            </a:r>
            <a:r>
              <a:rPr lang="zh-CN" altLang="en-US" smtClean="0"/>
              <a:t>”</a:t>
            </a:r>
            <a:r>
              <a:rPr lang="zh-CN" altLang="en-US" smtClean="0">
                <a:latin typeface="Arial" panose="020B0604020202020204" pitchFamily="34" charset="0"/>
              </a:rPr>
              <a:t>来表达。这个模版函数还可以处理双精度、长整型等其他类型的算术运算。右下的函数是一个更通用的版本，每个形参可以是不同的类型。</a:t>
            </a:r>
          </a:p>
        </p:txBody>
      </p:sp>
    </p:spTree>
    <p:extLst>
      <p:ext uri="{BB962C8B-B14F-4D97-AF65-F5344CB8AC3E}">
        <p14:creationId xmlns:p14="http://schemas.microsoft.com/office/powerpoint/2010/main" val="3909739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4000" b="1">
                <a:solidFill>
                  <a:schemeClr val="tx1"/>
                </a:solidFill>
                <a:latin typeface="Tahoma" panose="020B0604030504040204" pitchFamily="34" charset="0"/>
                <a:ea typeface="黑体" panose="02010609060101010101" pitchFamily="49" charset="-122"/>
              </a:defRPr>
            </a:lvl1pPr>
            <a:lvl2pPr marL="742950" indent="-285750">
              <a:defRPr kumimoji="1" sz="4000" b="1">
                <a:solidFill>
                  <a:schemeClr val="tx1"/>
                </a:solidFill>
                <a:latin typeface="Tahoma" panose="020B0604030504040204" pitchFamily="34" charset="0"/>
                <a:ea typeface="黑体" panose="02010609060101010101" pitchFamily="49" charset="-122"/>
              </a:defRPr>
            </a:lvl2pPr>
            <a:lvl3pPr marL="1143000" indent="-228600">
              <a:defRPr kumimoji="1" sz="4000" b="1">
                <a:solidFill>
                  <a:schemeClr val="tx1"/>
                </a:solidFill>
                <a:latin typeface="Tahoma" panose="020B0604030504040204" pitchFamily="34" charset="0"/>
                <a:ea typeface="黑体" panose="02010609060101010101" pitchFamily="49" charset="-122"/>
              </a:defRPr>
            </a:lvl3pPr>
            <a:lvl4pPr marL="1600200" indent="-228600">
              <a:defRPr kumimoji="1" sz="4000" b="1">
                <a:solidFill>
                  <a:schemeClr val="tx1"/>
                </a:solidFill>
                <a:latin typeface="Tahoma" panose="020B0604030504040204" pitchFamily="34" charset="0"/>
                <a:ea typeface="黑体" panose="02010609060101010101" pitchFamily="49" charset="-122"/>
              </a:defRPr>
            </a:lvl4pPr>
            <a:lvl5pPr marL="2057400" indent="-228600">
              <a:defRPr kumimoji="1" sz="4000" b="1">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9pPr>
          </a:lstStyle>
          <a:p>
            <a:fld id="{4778D272-14AD-4497-BBED-5D6371DA93DA}" type="slidenum">
              <a:rPr lang="zh-CN" altLang="en-US" sz="1200" b="0" smtClean="0">
                <a:latin typeface="Arial" panose="020B0604020202020204" pitchFamily="34" charset="0"/>
                <a:ea typeface="宋体" panose="02010600030101010101" pitchFamily="2" charset="-122"/>
              </a:rPr>
              <a:pPr/>
              <a:t>35</a:t>
            </a:fld>
            <a:endParaRPr lang="en-US" altLang="zh-CN" sz="1200" b="0" smtClean="0">
              <a:latin typeface="Arial" panose="020B0604020202020204" pitchFamily="34" charset="0"/>
              <a:ea typeface="宋体" panose="02010600030101010101" pitchFamily="2" charset="-122"/>
            </a:endParaRPr>
          </a:p>
        </p:txBody>
      </p:sp>
      <p:sp>
        <p:nvSpPr>
          <p:cNvPr id="63491" name="Rectangle 2"/>
          <p:cNvSpPr>
            <a:spLocks noGrp="1" noRot="1" noChangeAspect="1" noChangeArrowheads="1" noTextEdit="1"/>
          </p:cNvSpPr>
          <p:nvPr>
            <p:ph type="sldImg"/>
          </p:nvPr>
        </p:nvSpPr>
        <p:spPr>
          <a:xfrm>
            <a:off x="395288" y="693738"/>
            <a:ext cx="6070600" cy="3414712"/>
          </a:xfrm>
          <a:ln/>
        </p:spPr>
      </p:sp>
      <p:sp>
        <p:nvSpPr>
          <p:cNvPr id="63492" name="Rectangle 3"/>
          <p:cNvSpPr>
            <a:spLocks noGrp="1" noChangeArrowheads="1"/>
          </p:cNvSpPr>
          <p:nvPr>
            <p:ph type="body" idx="1"/>
          </p:nvPr>
        </p:nvSpPr>
        <p:spPr>
          <a:xfrm>
            <a:off x="915988" y="4343400"/>
            <a:ext cx="502602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kumimoji="1" lang="zh-CN" altLang="en-US" smtClean="0">
                <a:solidFill>
                  <a:srgbClr val="00FF00"/>
                </a:solidFill>
                <a:latin typeface="Arial" panose="020B0604020202020204" pitchFamily="34" charset="0"/>
              </a:rPr>
              <a:t>说明：</a:t>
            </a:r>
          </a:p>
          <a:p>
            <a:pPr eaLnBrk="1" hangingPunct="1"/>
            <a:r>
              <a:rPr kumimoji="1" lang="en-US" altLang="zh-CN" smtClean="0">
                <a:latin typeface="Arial" panose="020B0604020202020204" pitchFamily="34" charset="0"/>
              </a:rPr>
              <a:t>1</a:t>
            </a:r>
            <a:r>
              <a:rPr kumimoji="1" lang="zh-CN" altLang="en-US" smtClean="0">
                <a:latin typeface="Arial" panose="020B0604020202020204" pitchFamily="34" charset="0"/>
              </a:rPr>
              <a:t>）如果缺少</a:t>
            </a:r>
            <a:r>
              <a:rPr kumimoji="1" lang="en-US" altLang="zh-CN" smtClean="0">
                <a:solidFill>
                  <a:schemeClr val="accent2"/>
                </a:solidFill>
                <a:latin typeface="Arial" panose="020B0604020202020204" pitchFamily="34" charset="0"/>
              </a:rPr>
              <a:t>[ ]</a:t>
            </a:r>
            <a:r>
              <a:rPr kumimoji="1" lang="zh-CN" altLang="en-US" smtClean="0">
                <a:latin typeface="Arial" panose="020B0604020202020204" pitchFamily="34" charset="0"/>
              </a:rPr>
              <a:t>，会产生回收不彻底的问题（只回收了第一个元素所占空间），因为编译器认为该指针是指向数组第一个元素的指针；加了方括号后就转化为指向数组的指针，</a:t>
            </a:r>
            <a:r>
              <a:rPr kumimoji="1" lang="zh-CN" altLang="en-US" smtClean="0">
                <a:solidFill>
                  <a:schemeClr val="accent2"/>
                </a:solidFill>
                <a:latin typeface="Arial" panose="020B0604020202020204" pitchFamily="34" charset="0"/>
              </a:rPr>
              <a:t>回收整个数组</a:t>
            </a:r>
            <a:r>
              <a:rPr kumimoji="1" lang="zh-CN" altLang="en-US" smtClean="0">
                <a:latin typeface="Arial" panose="020B0604020202020204" pitchFamily="34" charset="0"/>
              </a:rPr>
              <a:t>。</a:t>
            </a:r>
          </a:p>
          <a:p>
            <a:pPr eaLnBrk="1" hangingPunct="1"/>
            <a:r>
              <a:rPr kumimoji="1" lang="en-US" altLang="zh-CN" smtClean="0">
                <a:latin typeface="Arial" panose="020B0604020202020204" pitchFamily="34" charset="0"/>
              </a:rPr>
              <a:t>2</a:t>
            </a:r>
            <a:r>
              <a:rPr kumimoji="1" lang="zh-CN" altLang="en-US" smtClean="0">
                <a:latin typeface="Arial" panose="020B0604020202020204" pitchFamily="34" charset="0"/>
              </a:rPr>
              <a:t>）</a:t>
            </a:r>
            <a:r>
              <a:rPr kumimoji="1" lang="en-US" altLang="zh-CN" smtClean="0">
                <a:latin typeface="Arial" panose="020B0604020202020204" pitchFamily="34" charset="0"/>
              </a:rPr>
              <a:t>delete </a:t>
            </a:r>
            <a:r>
              <a:rPr kumimoji="1" lang="en-US" altLang="zh-CN" smtClean="0">
                <a:solidFill>
                  <a:schemeClr val="accent2"/>
                </a:solidFill>
                <a:latin typeface="Arial" panose="020B0604020202020204" pitchFamily="34" charset="0"/>
              </a:rPr>
              <a:t>[ ]</a:t>
            </a:r>
            <a:r>
              <a:rPr kumimoji="1" lang="zh-CN" altLang="en-US" smtClean="0">
                <a:latin typeface="Arial" panose="020B0604020202020204" pitchFamily="34" charset="0"/>
              </a:rPr>
              <a:t>的方括号中</a:t>
            </a:r>
            <a:r>
              <a:rPr kumimoji="1" lang="zh-CN" altLang="en-US" smtClean="0">
                <a:solidFill>
                  <a:schemeClr val="accent2"/>
                </a:solidFill>
                <a:latin typeface="Arial" panose="020B0604020202020204" pitchFamily="34" charset="0"/>
              </a:rPr>
              <a:t>不需要填数组元素数</a:t>
            </a:r>
            <a:r>
              <a:rPr kumimoji="1" lang="zh-CN" altLang="en-US" smtClean="0">
                <a:latin typeface="Arial" panose="020B0604020202020204" pitchFamily="34" charset="0"/>
              </a:rPr>
              <a:t>，系统自知。</a:t>
            </a:r>
          </a:p>
          <a:p>
            <a:pPr eaLnBrk="1" hangingPunct="1"/>
            <a:r>
              <a:rPr kumimoji="1" lang="zh-CN" altLang="en-US" smtClean="0">
                <a:latin typeface="Arial" panose="020B0604020202020204" pitchFamily="34" charset="0"/>
              </a:rPr>
              <a:t>即使写了，编译器也忽略。</a:t>
            </a:r>
          </a:p>
        </p:txBody>
      </p:sp>
    </p:spTree>
    <p:extLst>
      <p:ext uri="{BB962C8B-B14F-4D97-AF65-F5344CB8AC3E}">
        <p14:creationId xmlns:p14="http://schemas.microsoft.com/office/powerpoint/2010/main" val="10278575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smtClean="0">
                <a:solidFill>
                  <a:schemeClr val="tx1"/>
                </a:solidFill>
                <a:effectLst/>
                <a:latin typeface="Times New Roman" panose="02020603050405020304" pitchFamily="18" charset="0"/>
                <a:ea typeface="宋体" panose="02010600030101010101" pitchFamily="2" charset="-122"/>
                <a:cs typeface="+mn-cs"/>
              </a:rPr>
              <a:t>先解释一下什么是计算机软件中的数据：</a:t>
            </a:r>
          </a:p>
          <a:p>
            <a:r>
              <a:rPr lang="zh-CN" altLang="en-US" dirty="0" smtClean="0"/>
              <a:t>计算机做的是数据处理的工作，所以，核心在数据。</a:t>
            </a:r>
            <a:br>
              <a:rPr lang="zh-CN" altLang="en-US" dirty="0" smtClean="0"/>
            </a:br>
            <a:r>
              <a:rPr lang="zh-CN" altLang="en-US" dirty="0" smtClean="0"/>
              <a:t/>
            </a:r>
            <a:br>
              <a:rPr lang="zh-CN" altLang="en-US" dirty="0" smtClean="0"/>
            </a:br>
            <a:r>
              <a:rPr lang="zh-CN" altLang="en-US" dirty="0" smtClean="0"/>
              <a:t>软件由代码和数据组成。以知乎为例，使用知乎是使用知乎这个</a:t>
            </a:r>
            <a:r>
              <a:rPr lang="en-US" altLang="zh-CN" dirty="0" smtClean="0"/>
              <a:t>APP</a:t>
            </a:r>
            <a:r>
              <a:rPr lang="zh-CN" altLang="en-US" dirty="0" smtClean="0"/>
              <a:t>，知乎</a:t>
            </a:r>
            <a:r>
              <a:rPr lang="en-US" altLang="zh-CN" dirty="0" smtClean="0"/>
              <a:t>APP</a:t>
            </a:r>
            <a:r>
              <a:rPr lang="zh-CN" altLang="en-US" dirty="0" smtClean="0"/>
              <a:t>由代码构建；使用知乎主要是看知乎里面的问答和文章，这些都是知乎的数据。比如</a:t>
            </a:r>
            <a:r>
              <a:rPr lang="en-US" altLang="zh-CN" dirty="0" smtClean="0"/>
              <a:t>APP</a:t>
            </a:r>
            <a:r>
              <a:rPr lang="zh-CN" altLang="en-US" dirty="0" smtClean="0"/>
              <a:t>升级后，消息页面内容被重新组织了，这是代码的变更；实际上消息（数据本身）是没有变化的。只要知乎愿意，改一下代码，恢复成上一个显示样式很容易</a:t>
            </a:r>
            <a:r>
              <a:rPr lang="en-US" altLang="zh-CN" dirty="0" smtClean="0"/>
              <a:t>------ </a:t>
            </a:r>
            <a:r>
              <a:rPr lang="zh-CN" altLang="en-US" dirty="0" smtClean="0"/>
              <a:t>但是，如果你把消息删除了，不管怎么升级软件，怎么改写代码，被删除的消息（数据）就不能显示了。所以，所谓软件，一直在做两件事。一，编写代码实现人想要的功能；二，组织数据，支持代码对数据的处理，以便于人驱动计算机更好的采集、存储、处理和使用数据。</a:t>
            </a:r>
            <a:br>
              <a:rPr lang="zh-CN" altLang="en-US" dirty="0" smtClean="0"/>
            </a:br>
            <a:r>
              <a:rPr lang="zh-CN" altLang="en-US" dirty="0" smtClean="0"/>
              <a:t>再以知乎为例，知乎这个</a:t>
            </a:r>
            <a:r>
              <a:rPr lang="en-US" altLang="zh-CN" dirty="0" smtClean="0"/>
              <a:t>APP</a:t>
            </a:r>
            <a:r>
              <a:rPr lang="zh-CN" altLang="en-US" dirty="0" smtClean="0"/>
              <a:t>重要，还是知乎里面的内容重要？</a:t>
            </a:r>
            <a:endParaRPr lang="en-US" altLang="zh-CN" dirty="0" smtClean="0"/>
          </a:p>
          <a:p>
            <a:endParaRPr lang="en-US" altLang="zh-CN" sz="1200" b="0" i="0" kern="1200" dirty="0" smtClean="0">
              <a:solidFill>
                <a:schemeClr val="tx1"/>
              </a:solidFill>
              <a:effectLst/>
              <a:latin typeface="Times New Roman" panose="02020603050405020304" pitchFamily="18" charset="0"/>
              <a:ea typeface="宋体" panose="02010600030101010101" pitchFamily="2" charset="-122"/>
              <a:cs typeface="+mn-cs"/>
            </a:endParaRPr>
          </a:p>
          <a:p>
            <a:r>
              <a:rPr lang="zh-CN" altLang="en-US" sz="1200" b="0" i="0" kern="1200" dirty="0" smtClean="0">
                <a:solidFill>
                  <a:schemeClr val="tx1"/>
                </a:solidFill>
                <a:effectLst/>
                <a:latin typeface="Times New Roman" panose="02020603050405020304" pitchFamily="18" charset="0"/>
                <a:ea typeface="宋体" panose="02010600030101010101" pitchFamily="2" charset="-122"/>
                <a:cs typeface="+mn-cs"/>
              </a:rPr>
              <a:t>关于数据在计算机的存储，我另一个回答里的通俗解释：</a:t>
            </a:r>
          </a:p>
          <a:p>
            <a:r>
              <a:rPr lang="zh-CN" altLang="en-US" dirty="0" smtClean="0"/>
              <a:t>计算机的存储技术里面有个基本操作：写入，读取。</a:t>
            </a:r>
            <a:br>
              <a:rPr lang="zh-CN" altLang="en-US" dirty="0" smtClean="0"/>
            </a:br>
            <a:r>
              <a:rPr lang="zh-CN" altLang="en-US" dirty="0" smtClean="0"/>
              <a:t/>
            </a:r>
            <a:br>
              <a:rPr lang="zh-CN" altLang="en-US" dirty="0" smtClean="0"/>
            </a:br>
            <a:r>
              <a:rPr lang="zh-CN" altLang="en-US" dirty="0" smtClean="0"/>
              <a:t>写，就是把知识写入计算机的存储器里，相当于我们学习知识。读，就是把知识从计算机的存储器里读出来，用于后续的显示、计算等等。</a:t>
            </a:r>
            <a:br>
              <a:rPr lang="zh-CN" altLang="en-US" dirty="0" smtClean="0"/>
            </a:br>
            <a:r>
              <a:rPr lang="zh-CN" altLang="en-US" dirty="0" smtClean="0"/>
              <a:t>在计算机的世界里，如何写决定了如何读，如何读决定了如何写。有点儿拗口，我试着举个生活的例子。下面这张图片里，标识出来了三种书本的存放方式。</a:t>
            </a:r>
            <a:endParaRPr lang="en-US" altLang="zh-CN" dirty="0" smtClean="0"/>
          </a:p>
          <a:p>
            <a:endParaRPr lang="en-US" altLang="zh-CN" dirty="0" smtClean="0"/>
          </a:p>
          <a:p>
            <a:r>
              <a:rPr lang="zh-CN" altLang="en-US" dirty="0" smtClean="0"/>
              <a:t>书本的三种存储方式，决定了取书的方式也有三种。</a:t>
            </a:r>
            <a:br>
              <a:rPr lang="zh-CN" altLang="en-US" dirty="0" smtClean="0"/>
            </a:br>
            <a:r>
              <a:rPr lang="zh-CN" altLang="en-US" dirty="0" smtClean="0"/>
              <a:t>三种方式存放的时候方便程度是不一样的，三种方式获取的时候方便程度也是不一样的。我们用第一种方式来</a:t>
            </a:r>
            <a:r>
              <a:rPr lang="zh-CN" altLang="en-US" u="none" strike="noStrike" dirty="0" smtClean="0">
                <a:effectLst/>
                <a:hlinkClick r:id="rId3"/>
              </a:rPr>
              <a:t>存书</a:t>
            </a:r>
            <a:r>
              <a:rPr lang="zh-CN" altLang="en-US" dirty="0" smtClean="0"/>
              <a:t>，就只能按照第一种方式来取书。</a:t>
            </a:r>
            <a:br>
              <a:rPr lang="zh-CN" altLang="en-US" dirty="0" smtClean="0"/>
            </a:br>
            <a:r>
              <a:rPr lang="zh-CN" altLang="en-US" dirty="0" smtClean="0"/>
              <a:t>如果你希望取书的时候最方便（不去翻动其它书），你在放书的时候就要用立式存书的方式。计算机的世界了，所有数据存储的目的都是为了读取，所以，从计算机里面的海量数据里精准的获取到特定数据，是计算机设计要解决的主要问题。</a:t>
            </a:r>
            <a:br>
              <a:rPr lang="zh-CN" altLang="en-US" dirty="0" smtClean="0"/>
            </a:br>
            <a:r>
              <a:rPr lang="zh-CN" altLang="en-US" dirty="0" smtClean="0"/>
              <a:t/>
            </a:r>
            <a:br>
              <a:rPr lang="zh-CN" altLang="en-US" dirty="0" smtClean="0"/>
            </a:br>
            <a:r>
              <a:rPr lang="zh-CN" altLang="en-US" dirty="0" smtClean="0"/>
              <a:t>为此，计算机科学家们设计了数种数据存放方式，以获取最合适的读取效率</a:t>
            </a:r>
            <a:r>
              <a:rPr lang="zh-CN" altLang="en-US" sz="1200" b="0" i="0" kern="1200" dirty="0" smtClean="0">
                <a:solidFill>
                  <a:schemeClr val="tx1"/>
                </a:solidFill>
                <a:effectLst/>
                <a:latin typeface="Times New Roman" panose="02020603050405020304" pitchFamily="18" charset="0"/>
                <a:ea typeface="宋体" panose="02010600030101010101" pitchFamily="2" charset="-122"/>
                <a:cs typeface="+mn-cs"/>
              </a:rPr>
              <a:t>计算机前辈们设计的种种数据存放方式就是数据结构：数组、集合、链表、树和图</a:t>
            </a:r>
            <a:r>
              <a:rPr lang="en-US" altLang="zh-CN" sz="1200" b="0" i="0" kern="1200" dirty="0" smtClean="0">
                <a:solidFill>
                  <a:schemeClr val="tx1"/>
                </a:solidFill>
                <a:effectLst/>
                <a:latin typeface="Times New Roman" panose="02020603050405020304" pitchFamily="18" charset="0"/>
                <a:ea typeface="宋体" panose="02010600030101010101" pitchFamily="2" charset="-122"/>
                <a:cs typeface="+mn-cs"/>
              </a:rPr>
              <a:t>....</a:t>
            </a:r>
          </a:p>
          <a:p>
            <a:r>
              <a:rPr lang="zh-CN" altLang="en-US" sz="1200" b="0" i="0" kern="1200" dirty="0" smtClean="0">
                <a:solidFill>
                  <a:schemeClr val="tx1"/>
                </a:solidFill>
                <a:effectLst/>
                <a:latin typeface="Times New Roman" panose="02020603050405020304" pitchFamily="18" charset="0"/>
                <a:ea typeface="宋体" panose="02010600030101010101" pitchFamily="2" charset="-122"/>
                <a:cs typeface="+mn-cs"/>
              </a:rPr>
              <a:t>为了便于我们这些普通人使用这些数据结构和用这个数据结构组织的数据，前辈们还附送了如何构建这个数据结构的算法（写入）和如何获取这个</a:t>
            </a:r>
            <a:r>
              <a:rPr lang="zh-CN" altLang="en-US" sz="1200" b="0" i="0" u="none" strike="noStrike" kern="1200" dirty="0" smtClean="0">
                <a:solidFill>
                  <a:schemeClr val="tx1"/>
                </a:solidFill>
                <a:effectLst/>
                <a:latin typeface="Times New Roman" panose="02020603050405020304" pitchFamily="18" charset="0"/>
                <a:ea typeface="宋体" panose="02010600030101010101" pitchFamily="2" charset="-122"/>
                <a:cs typeface="+mn-cs"/>
                <a:hlinkClick r:id="rId4"/>
              </a:rPr>
              <a:t>数据结构</a:t>
            </a:r>
            <a:r>
              <a:rPr lang="zh-CN" altLang="en-US" sz="1200" b="0" i="0" kern="1200" dirty="0" smtClean="0">
                <a:solidFill>
                  <a:schemeClr val="tx1"/>
                </a:solidFill>
                <a:effectLst/>
                <a:latin typeface="Times New Roman" panose="02020603050405020304" pitchFamily="18" charset="0"/>
                <a:ea typeface="宋体" panose="02010600030101010101" pitchFamily="2" charset="-122"/>
                <a:cs typeface="+mn-cs"/>
              </a:rPr>
              <a:t>中数据的方式（读取）。</a:t>
            </a:r>
          </a:p>
          <a:p>
            <a:endParaRPr lang="en-US" altLang="zh-CN" dirty="0" smtClean="0"/>
          </a:p>
          <a:p>
            <a:r>
              <a:rPr lang="zh-CN" altLang="en-US" sz="1200" b="0" i="0" kern="1200" dirty="0" smtClean="0">
                <a:solidFill>
                  <a:schemeClr val="tx1"/>
                </a:solidFill>
                <a:effectLst/>
                <a:latin typeface="Times New Roman" panose="02020603050405020304" pitchFamily="18" charset="0"/>
                <a:ea typeface="宋体" panose="02010600030101010101" pitchFamily="2" charset="-122"/>
                <a:cs typeface="+mn-cs"/>
              </a:rPr>
              <a:t>那么数据结构和</a:t>
            </a:r>
            <a:r>
              <a:rPr lang="zh-CN" altLang="en-US" sz="1200" b="0" i="0" u="none" strike="noStrike" kern="1200" dirty="0" smtClean="0">
                <a:solidFill>
                  <a:schemeClr val="tx1"/>
                </a:solidFill>
                <a:effectLst/>
                <a:latin typeface="Times New Roman" panose="02020603050405020304" pitchFamily="18" charset="0"/>
                <a:ea typeface="宋体" panose="02010600030101010101" pitchFamily="2" charset="-122"/>
                <a:cs typeface="+mn-cs"/>
                <a:hlinkClick r:id="rId5"/>
              </a:rPr>
              <a:t>数据库技术</a:t>
            </a:r>
            <a:r>
              <a:rPr lang="zh-CN" altLang="en-US" sz="1200" b="0" i="0" kern="1200" dirty="0" smtClean="0">
                <a:solidFill>
                  <a:schemeClr val="tx1"/>
                </a:solidFill>
                <a:effectLst/>
                <a:latin typeface="Times New Roman" panose="02020603050405020304" pitchFamily="18" charset="0"/>
                <a:ea typeface="宋体" panose="02010600030101010101" pitchFamily="2" charset="-122"/>
                <a:cs typeface="+mn-cs"/>
              </a:rPr>
              <a:t>，都是在说数据存储，他们有什么区别？</a:t>
            </a:r>
          </a:p>
          <a:p>
            <a:r>
              <a:rPr lang="zh-CN" altLang="en-US" sz="1200" b="0" i="0" kern="1200" dirty="0" smtClean="0">
                <a:solidFill>
                  <a:schemeClr val="tx1"/>
                </a:solidFill>
                <a:effectLst/>
                <a:latin typeface="Times New Roman" panose="02020603050405020304" pitchFamily="18" charset="0"/>
                <a:ea typeface="宋体" panose="02010600030101010101" pitchFamily="2" charset="-122"/>
                <a:cs typeface="+mn-cs"/>
              </a:rPr>
              <a:t>数据结构是关于数据在计算机的内存里面时数据如何被组织的，如何组织数据以便于软件高效的获取数据，包含了数据在内存中的存储方式，写入算法和读取算法。</a:t>
            </a:r>
          </a:p>
          <a:p>
            <a:r>
              <a:rPr lang="zh-CN" altLang="en-US" sz="1200" b="0" i="0" kern="1200" dirty="0" smtClean="0">
                <a:solidFill>
                  <a:schemeClr val="tx1"/>
                </a:solidFill>
                <a:effectLst/>
                <a:latin typeface="Times New Roman" panose="02020603050405020304" pitchFamily="18" charset="0"/>
                <a:ea typeface="宋体" panose="02010600030101010101" pitchFamily="2" charset="-122"/>
                <a:cs typeface="+mn-cs"/>
              </a:rPr>
              <a:t>而数据库技术，传统上，是关于数据在计算机的外部存储是数据如何被组织，包含了数据在硬盘上存储时的写入算法和读取算法。</a:t>
            </a:r>
          </a:p>
          <a:p>
            <a:r>
              <a:rPr lang="zh-CN" altLang="en-US" sz="1200" b="0" i="0" kern="1200" dirty="0" smtClean="0">
                <a:solidFill>
                  <a:schemeClr val="tx1"/>
                </a:solidFill>
                <a:effectLst/>
                <a:latin typeface="Times New Roman" panose="02020603050405020304" pitchFamily="18" charset="0"/>
                <a:ea typeface="宋体" panose="02010600030101010101" pitchFamily="2" charset="-122"/>
                <a:cs typeface="+mn-cs"/>
              </a:rPr>
              <a:t>因为两者存取的数据的量和访问效率的要求不一样，两者使用的技术也不一样。而在教给学生时，两者的方式也不一样。内存数据要求高效，所以，需要新程序员能够通过直接构建数据结构的方式访问数据；而外存储的数据访问时效相对长，新程序员可以通过封装（不了解数据库的数据存储方式）的前提下来访问数据。</a:t>
            </a:r>
          </a:p>
          <a:p>
            <a:r>
              <a:rPr lang="zh-CN" altLang="en-US" sz="1200" b="0" i="0" kern="1200" dirty="0" smtClean="0">
                <a:solidFill>
                  <a:schemeClr val="tx1"/>
                </a:solidFill>
                <a:effectLst/>
                <a:latin typeface="Times New Roman" panose="02020603050405020304" pitchFamily="18" charset="0"/>
                <a:ea typeface="宋体" panose="02010600030101010101" pitchFamily="2" charset="-122"/>
                <a:cs typeface="+mn-cs"/>
              </a:rPr>
              <a:t>随着内存的增加以及内存数据量和复杂度的增加，也衍生了内存数据库技术。就是说，因为数据量大了，数据的复杂度增多了，把数据库技术用于内存数据的访问</a:t>
            </a:r>
            <a:r>
              <a:rPr lang="en-US" altLang="zh-CN" sz="1200" b="0" i="0" kern="1200" dirty="0" smtClean="0">
                <a:solidFill>
                  <a:schemeClr val="tx1"/>
                </a:solidFill>
                <a:effectLst/>
                <a:latin typeface="Times New Roman" panose="02020603050405020304" pitchFamily="18" charset="0"/>
                <a:ea typeface="宋体" panose="02010600030101010101" pitchFamily="2" charset="-122"/>
                <a:cs typeface="+mn-cs"/>
              </a:rPr>
              <a:t>---- </a:t>
            </a:r>
            <a:r>
              <a:rPr lang="zh-CN" altLang="en-US" sz="1200" b="0" i="0" kern="1200" dirty="0" smtClean="0">
                <a:solidFill>
                  <a:schemeClr val="tx1"/>
                </a:solidFill>
                <a:effectLst/>
                <a:latin typeface="Times New Roman" panose="02020603050405020304" pitchFamily="18" charset="0"/>
                <a:ea typeface="宋体" panose="02010600030101010101" pitchFamily="2" charset="-122"/>
                <a:cs typeface="+mn-cs"/>
              </a:rPr>
              <a:t>却并非是直接搬用硬盘数据库技术，因此，诞生了</a:t>
            </a:r>
            <a:r>
              <a:rPr lang="zh-CN" altLang="en-US" sz="1200" b="0" i="0" u="none" strike="noStrike" kern="1200" dirty="0" smtClean="0">
                <a:solidFill>
                  <a:schemeClr val="tx1"/>
                </a:solidFill>
                <a:effectLst/>
                <a:latin typeface="Times New Roman" panose="02020603050405020304" pitchFamily="18" charset="0"/>
                <a:ea typeface="宋体" panose="02010600030101010101" pitchFamily="2" charset="-122"/>
                <a:cs typeface="+mn-cs"/>
                <a:hlinkClick r:id="rId6"/>
              </a:rPr>
              <a:t>内存数据库技术</a:t>
            </a:r>
            <a:r>
              <a:rPr lang="zh-CN" altLang="en-US" sz="1200" b="0" i="0" kern="1200" dirty="0" smtClean="0">
                <a:solidFill>
                  <a:schemeClr val="tx1"/>
                </a:solidFill>
                <a:effectLst/>
                <a:latin typeface="Times New Roman" panose="02020603050405020304" pitchFamily="18" charset="0"/>
                <a:ea typeface="宋体" panose="02010600030101010101" pitchFamily="2" charset="-122"/>
                <a:cs typeface="+mn-cs"/>
              </a:rPr>
              <a:t>。</a:t>
            </a:r>
          </a:p>
          <a:p>
            <a:endParaRPr lang="zh-CN" altLang="en-US" dirty="0" smtClean="0"/>
          </a:p>
          <a:p>
            <a:endParaRPr lang="zh-CN" altLang="en-US" dirty="0"/>
          </a:p>
        </p:txBody>
      </p:sp>
      <p:sp>
        <p:nvSpPr>
          <p:cNvPr id="4" name="灯片编号占位符 3"/>
          <p:cNvSpPr>
            <a:spLocks noGrp="1"/>
          </p:cNvSpPr>
          <p:nvPr>
            <p:ph type="sldNum" sz="quarter" idx="10"/>
          </p:nvPr>
        </p:nvSpPr>
        <p:spPr/>
        <p:txBody>
          <a:bodyPr/>
          <a:lstStyle/>
          <a:p>
            <a:pPr>
              <a:defRPr/>
            </a:pPr>
            <a:fld id="{0976E752-2883-41E2-8E72-EAD2FC94B8B8}" type="slidenum">
              <a:rPr lang="en-US" altLang="zh-CN" smtClean="0"/>
              <a:pPr>
                <a:defRPr/>
              </a:pPr>
              <a:t>59</a:t>
            </a:fld>
            <a:endParaRPr lang="en-US" altLang="zh-CN"/>
          </a:p>
        </p:txBody>
      </p:sp>
    </p:spTree>
    <p:extLst>
      <p:ext uri="{BB962C8B-B14F-4D97-AF65-F5344CB8AC3E}">
        <p14:creationId xmlns:p14="http://schemas.microsoft.com/office/powerpoint/2010/main" val="4290763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dirty="0" smtClean="0">
                <a:solidFill>
                  <a:schemeClr val="tx1"/>
                </a:solidFill>
                <a:effectLst/>
                <a:latin typeface="Times New Roman" panose="02020603050405020304" pitchFamily="18" charset="0"/>
                <a:ea typeface="宋体" panose="02010600030101010101" pitchFamily="2" charset="-122"/>
                <a:cs typeface="+mn-cs"/>
              </a:rPr>
              <a:t>先解释一下什么是计算机软件中的数据：</a:t>
            </a:r>
          </a:p>
          <a:p>
            <a:r>
              <a:rPr lang="zh-CN" altLang="en-US" dirty="0" smtClean="0"/>
              <a:t>计算机做的是数据处理的工作，所以，核心在数据。</a:t>
            </a:r>
            <a:br>
              <a:rPr lang="zh-CN" altLang="en-US" dirty="0" smtClean="0"/>
            </a:br>
            <a:r>
              <a:rPr lang="zh-CN" altLang="en-US" dirty="0" smtClean="0"/>
              <a:t/>
            </a:r>
            <a:br>
              <a:rPr lang="zh-CN" altLang="en-US" dirty="0" smtClean="0"/>
            </a:br>
            <a:r>
              <a:rPr lang="zh-CN" altLang="en-US" dirty="0" smtClean="0"/>
              <a:t>软件由代码和数据组成。以知乎为例，使用知乎是使用知乎这个</a:t>
            </a:r>
            <a:r>
              <a:rPr lang="en-US" altLang="zh-CN" dirty="0" smtClean="0"/>
              <a:t>APP</a:t>
            </a:r>
            <a:r>
              <a:rPr lang="zh-CN" altLang="en-US" dirty="0" smtClean="0"/>
              <a:t>，知乎</a:t>
            </a:r>
            <a:r>
              <a:rPr lang="en-US" altLang="zh-CN" dirty="0" smtClean="0"/>
              <a:t>APP</a:t>
            </a:r>
            <a:r>
              <a:rPr lang="zh-CN" altLang="en-US" dirty="0" smtClean="0"/>
              <a:t>由代码构建；使用知乎主要是看知乎里面的问答和文章，这些都是知乎的数据。比如</a:t>
            </a:r>
            <a:r>
              <a:rPr lang="en-US" altLang="zh-CN" dirty="0" smtClean="0"/>
              <a:t>APP</a:t>
            </a:r>
            <a:r>
              <a:rPr lang="zh-CN" altLang="en-US" dirty="0" smtClean="0"/>
              <a:t>升级后，消息页面内容被重新组织了，这是代码的变更；实际上消息（数据本身）是没有变化的。只要知乎愿意，改一下代码，恢复成上一个显示样式很容易</a:t>
            </a:r>
            <a:r>
              <a:rPr lang="en-US" altLang="zh-CN" dirty="0" smtClean="0"/>
              <a:t>------ </a:t>
            </a:r>
            <a:r>
              <a:rPr lang="zh-CN" altLang="en-US" dirty="0" smtClean="0"/>
              <a:t>但是，如果你把消息删除了，不管怎么升级软件，怎么改写代码，被删除的消息（数据）就不能显示了。所以，所谓软件，一直在做两件事。一，编写代码实现人想要的功能；二，组织数据，支持代码对数据的处理，以便于人驱动计算机更好的采集、存储、处理和使用数据。</a:t>
            </a:r>
            <a:br>
              <a:rPr lang="zh-CN" altLang="en-US" dirty="0" smtClean="0"/>
            </a:br>
            <a:r>
              <a:rPr lang="zh-CN" altLang="en-US" dirty="0" smtClean="0"/>
              <a:t>再以知乎为例，知乎这个</a:t>
            </a:r>
            <a:r>
              <a:rPr lang="en-US" altLang="zh-CN" dirty="0" smtClean="0"/>
              <a:t>APP</a:t>
            </a:r>
            <a:r>
              <a:rPr lang="zh-CN" altLang="en-US" dirty="0" smtClean="0"/>
              <a:t>重要，还是知乎里面的内容重要？</a:t>
            </a:r>
            <a:endParaRPr lang="en-US" altLang="zh-CN" dirty="0" smtClean="0"/>
          </a:p>
          <a:p>
            <a:endParaRPr lang="en-US" altLang="zh-CN" sz="1200" b="0" i="0" kern="1200" dirty="0" smtClean="0">
              <a:solidFill>
                <a:schemeClr val="tx1"/>
              </a:solidFill>
              <a:effectLst/>
              <a:latin typeface="Times New Roman" panose="02020603050405020304" pitchFamily="18" charset="0"/>
              <a:ea typeface="宋体" panose="02010600030101010101" pitchFamily="2" charset="-122"/>
              <a:cs typeface="+mn-cs"/>
            </a:endParaRPr>
          </a:p>
          <a:p>
            <a:r>
              <a:rPr lang="zh-CN" altLang="en-US" sz="1200" b="0" i="0" kern="1200" dirty="0" smtClean="0">
                <a:solidFill>
                  <a:schemeClr val="tx1"/>
                </a:solidFill>
                <a:effectLst/>
                <a:latin typeface="Times New Roman" panose="02020603050405020304" pitchFamily="18" charset="0"/>
                <a:ea typeface="宋体" panose="02010600030101010101" pitchFamily="2" charset="-122"/>
                <a:cs typeface="+mn-cs"/>
              </a:rPr>
              <a:t>关于数据在计算机的存储，我另一个回答里的通俗解释：</a:t>
            </a:r>
          </a:p>
          <a:p>
            <a:r>
              <a:rPr lang="zh-CN" altLang="en-US" dirty="0" smtClean="0"/>
              <a:t>计算机的存储技术里面有个基本操作：写入，读取。</a:t>
            </a:r>
            <a:br>
              <a:rPr lang="zh-CN" altLang="en-US" dirty="0" smtClean="0"/>
            </a:br>
            <a:r>
              <a:rPr lang="zh-CN" altLang="en-US" dirty="0" smtClean="0"/>
              <a:t/>
            </a:r>
            <a:br>
              <a:rPr lang="zh-CN" altLang="en-US" dirty="0" smtClean="0"/>
            </a:br>
            <a:r>
              <a:rPr lang="zh-CN" altLang="en-US" dirty="0" smtClean="0"/>
              <a:t>写，就是把知识写入计算机的存储器里，相当于我们学习知识。读，就是把知识从计算机的存储器里读出来，用于后续的显示、计算等等。</a:t>
            </a:r>
            <a:br>
              <a:rPr lang="zh-CN" altLang="en-US" dirty="0" smtClean="0"/>
            </a:br>
            <a:r>
              <a:rPr lang="zh-CN" altLang="en-US" dirty="0" smtClean="0"/>
              <a:t>在计算机的世界里，如何写决定了如何读，如何读决定了如何写。有点儿拗口，我试着举个生活的例子。下面这张图片里，标识出来了三种书本的存放方式。</a:t>
            </a:r>
            <a:endParaRPr lang="en-US" altLang="zh-CN" dirty="0" smtClean="0"/>
          </a:p>
          <a:p>
            <a:endParaRPr lang="en-US" altLang="zh-CN" dirty="0" smtClean="0"/>
          </a:p>
          <a:p>
            <a:r>
              <a:rPr lang="zh-CN" altLang="en-US" dirty="0" smtClean="0"/>
              <a:t>书本的三种存储方式，决定了取书的方式也有三种。</a:t>
            </a:r>
            <a:br>
              <a:rPr lang="zh-CN" altLang="en-US" dirty="0" smtClean="0"/>
            </a:br>
            <a:r>
              <a:rPr lang="zh-CN" altLang="en-US" dirty="0" smtClean="0"/>
              <a:t>三种方式存放的时候方便程度是不一样的，三种方式获取的时候方便程度也是不一样的。我们用第一种方式来</a:t>
            </a:r>
            <a:r>
              <a:rPr lang="zh-CN" altLang="en-US" u="none" strike="noStrike" dirty="0" smtClean="0">
                <a:effectLst/>
                <a:hlinkClick r:id="rId3"/>
              </a:rPr>
              <a:t>存书</a:t>
            </a:r>
            <a:r>
              <a:rPr lang="zh-CN" altLang="en-US" dirty="0" smtClean="0"/>
              <a:t>，就只能按照第一种方式来取书。</a:t>
            </a:r>
            <a:br>
              <a:rPr lang="zh-CN" altLang="en-US" dirty="0" smtClean="0"/>
            </a:br>
            <a:r>
              <a:rPr lang="zh-CN" altLang="en-US" dirty="0" smtClean="0"/>
              <a:t>如果你希望取书的时候最方便（不去翻动其它书），你在放书的时候就要用立式存书的方式。计算机的世界了，所有数据存储的目的都是为了读取，所以，从计算机里面的海量数据里精准的获取到特定数据，是计算机设计要解决的主要问题。</a:t>
            </a:r>
            <a:br>
              <a:rPr lang="zh-CN" altLang="en-US" dirty="0" smtClean="0"/>
            </a:br>
            <a:r>
              <a:rPr lang="zh-CN" altLang="en-US" dirty="0" smtClean="0"/>
              <a:t/>
            </a:r>
            <a:br>
              <a:rPr lang="zh-CN" altLang="en-US" dirty="0" smtClean="0"/>
            </a:br>
            <a:r>
              <a:rPr lang="zh-CN" altLang="en-US" dirty="0" smtClean="0"/>
              <a:t>为此，计算机科学家们设计了数种数据存放方式，以获取最合适的读取效率</a:t>
            </a:r>
            <a:r>
              <a:rPr lang="zh-CN" altLang="en-US" sz="1200" b="0" i="0" kern="1200" dirty="0" smtClean="0">
                <a:solidFill>
                  <a:schemeClr val="tx1"/>
                </a:solidFill>
                <a:effectLst/>
                <a:latin typeface="Times New Roman" panose="02020603050405020304" pitchFamily="18" charset="0"/>
                <a:ea typeface="宋体" panose="02010600030101010101" pitchFamily="2" charset="-122"/>
                <a:cs typeface="+mn-cs"/>
              </a:rPr>
              <a:t>计算机前辈们设计的种种数据存放方式就是数据结构：数组、集合、链表、树和图</a:t>
            </a:r>
            <a:r>
              <a:rPr lang="en-US" altLang="zh-CN" sz="1200" b="0" i="0" kern="1200" dirty="0" smtClean="0">
                <a:solidFill>
                  <a:schemeClr val="tx1"/>
                </a:solidFill>
                <a:effectLst/>
                <a:latin typeface="Times New Roman" panose="02020603050405020304" pitchFamily="18" charset="0"/>
                <a:ea typeface="宋体" panose="02010600030101010101" pitchFamily="2" charset="-122"/>
                <a:cs typeface="+mn-cs"/>
              </a:rPr>
              <a:t>....</a:t>
            </a:r>
          </a:p>
          <a:p>
            <a:r>
              <a:rPr lang="zh-CN" altLang="en-US" sz="1200" b="0" i="0" kern="1200" dirty="0" smtClean="0">
                <a:solidFill>
                  <a:schemeClr val="tx1"/>
                </a:solidFill>
                <a:effectLst/>
                <a:latin typeface="Times New Roman" panose="02020603050405020304" pitchFamily="18" charset="0"/>
                <a:ea typeface="宋体" panose="02010600030101010101" pitchFamily="2" charset="-122"/>
                <a:cs typeface="+mn-cs"/>
              </a:rPr>
              <a:t>为了便于我们这些普通人使用这些数据结构和用这个数据结构组织的数据，前辈们还附送了如何构建这个数据结构的算法（写入）和如何获取这个</a:t>
            </a:r>
            <a:r>
              <a:rPr lang="zh-CN" altLang="en-US" sz="1200" b="0" i="0" u="none" strike="noStrike" kern="1200" dirty="0" smtClean="0">
                <a:solidFill>
                  <a:schemeClr val="tx1"/>
                </a:solidFill>
                <a:effectLst/>
                <a:latin typeface="Times New Roman" panose="02020603050405020304" pitchFamily="18" charset="0"/>
                <a:ea typeface="宋体" panose="02010600030101010101" pitchFamily="2" charset="-122"/>
                <a:cs typeface="+mn-cs"/>
                <a:hlinkClick r:id="rId4"/>
              </a:rPr>
              <a:t>数据结构</a:t>
            </a:r>
            <a:r>
              <a:rPr lang="zh-CN" altLang="en-US" sz="1200" b="0" i="0" kern="1200" dirty="0" smtClean="0">
                <a:solidFill>
                  <a:schemeClr val="tx1"/>
                </a:solidFill>
                <a:effectLst/>
                <a:latin typeface="Times New Roman" panose="02020603050405020304" pitchFamily="18" charset="0"/>
                <a:ea typeface="宋体" panose="02010600030101010101" pitchFamily="2" charset="-122"/>
                <a:cs typeface="+mn-cs"/>
              </a:rPr>
              <a:t>中数据的方式（读取）。</a:t>
            </a:r>
          </a:p>
          <a:p>
            <a:endParaRPr lang="en-US" altLang="zh-CN" dirty="0" smtClean="0"/>
          </a:p>
          <a:p>
            <a:r>
              <a:rPr lang="zh-CN" altLang="en-US" sz="1200" b="0" i="0" kern="1200" dirty="0" smtClean="0">
                <a:solidFill>
                  <a:schemeClr val="tx1"/>
                </a:solidFill>
                <a:effectLst/>
                <a:latin typeface="Times New Roman" panose="02020603050405020304" pitchFamily="18" charset="0"/>
                <a:ea typeface="宋体" panose="02010600030101010101" pitchFamily="2" charset="-122"/>
                <a:cs typeface="+mn-cs"/>
              </a:rPr>
              <a:t>那么数据结构和</a:t>
            </a:r>
            <a:r>
              <a:rPr lang="zh-CN" altLang="en-US" sz="1200" b="0" i="0" u="none" strike="noStrike" kern="1200" dirty="0" smtClean="0">
                <a:solidFill>
                  <a:schemeClr val="tx1"/>
                </a:solidFill>
                <a:effectLst/>
                <a:latin typeface="Times New Roman" panose="02020603050405020304" pitchFamily="18" charset="0"/>
                <a:ea typeface="宋体" panose="02010600030101010101" pitchFamily="2" charset="-122"/>
                <a:cs typeface="+mn-cs"/>
                <a:hlinkClick r:id="rId5"/>
              </a:rPr>
              <a:t>数据库技术</a:t>
            </a:r>
            <a:r>
              <a:rPr lang="zh-CN" altLang="en-US" sz="1200" b="0" i="0" kern="1200" dirty="0" smtClean="0">
                <a:solidFill>
                  <a:schemeClr val="tx1"/>
                </a:solidFill>
                <a:effectLst/>
                <a:latin typeface="Times New Roman" panose="02020603050405020304" pitchFamily="18" charset="0"/>
                <a:ea typeface="宋体" panose="02010600030101010101" pitchFamily="2" charset="-122"/>
                <a:cs typeface="+mn-cs"/>
              </a:rPr>
              <a:t>，都是在说数据存储，他们有什么区别？</a:t>
            </a:r>
          </a:p>
          <a:p>
            <a:r>
              <a:rPr lang="zh-CN" altLang="en-US" sz="1200" b="0" i="0" kern="1200" dirty="0" smtClean="0">
                <a:solidFill>
                  <a:schemeClr val="tx1"/>
                </a:solidFill>
                <a:effectLst/>
                <a:latin typeface="Times New Roman" panose="02020603050405020304" pitchFamily="18" charset="0"/>
                <a:ea typeface="宋体" panose="02010600030101010101" pitchFamily="2" charset="-122"/>
                <a:cs typeface="+mn-cs"/>
              </a:rPr>
              <a:t>数据结构是关于数据在计算机的内存里面时数据如何被组织的，如何组织数据以便于软件高效的获取数据，包含了数据在内存中的存储方式，写入算法和读取算法。</a:t>
            </a:r>
          </a:p>
          <a:p>
            <a:r>
              <a:rPr lang="zh-CN" altLang="en-US" sz="1200" b="0" i="0" kern="1200" dirty="0" smtClean="0">
                <a:solidFill>
                  <a:schemeClr val="tx1"/>
                </a:solidFill>
                <a:effectLst/>
                <a:latin typeface="Times New Roman" panose="02020603050405020304" pitchFamily="18" charset="0"/>
                <a:ea typeface="宋体" panose="02010600030101010101" pitchFamily="2" charset="-122"/>
                <a:cs typeface="+mn-cs"/>
              </a:rPr>
              <a:t>而数据库技术，传统上，是关于数据在计算机的外部存储是数据如何被组织，包含了数据在硬盘上存储时的写入算法和读取算法。</a:t>
            </a:r>
          </a:p>
          <a:p>
            <a:r>
              <a:rPr lang="zh-CN" altLang="en-US" sz="1200" b="0" i="0" kern="1200" dirty="0" smtClean="0">
                <a:solidFill>
                  <a:schemeClr val="tx1"/>
                </a:solidFill>
                <a:effectLst/>
                <a:latin typeface="Times New Roman" panose="02020603050405020304" pitchFamily="18" charset="0"/>
                <a:ea typeface="宋体" panose="02010600030101010101" pitchFamily="2" charset="-122"/>
                <a:cs typeface="+mn-cs"/>
              </a:rPr>
              <a:t>因为两者存取的数据的量和访问效率的要求不一样，两者使用的技术也不一样。而在教给学生时，两者的方式也不一样。内存数据要求高效，所以，需要新程序员能够通过直接构建数据结构的方式访问数据；而外存储的数据访问时效相对长，新程序员可以通过封装（不了解数据库的数据存储方式）的前提下来访问数据。</a:t>
            </a:r>
          </a:p>
          <a:p>
            <a:r>
              <a:rPr lang="zh-CN" altLang="en-US" sz="1200" b="0" i="0" kern="1200" dirty="0" smtClean="0">
                <a:solidFill>
                  <a:schemeClr val="tx1"/>
                </a:solidFill>
                <a:effectLst/>
                <a:latin typeface="Times New Roman" panose="02020603050405020304" pitchFamily="18" charset="0"/>
                <a:ea typeface="宋体" panose="02010600030101010101" pitchFamily="2" charset="-122"/>
                <a:cs typeface="+mn-cs"/>
              </a:rPr>
              <a:t>随着内存的增加以及内存数据量和复杂度的增加，也衍生了内存数据库技术。就是说，因为数据量大了，数据的复杂度增多了，把数据库技术用于内存数据的访问</a:t>
            </a:r>
            <a:r>
              <a:rPr lang="en-US" altLang="zh-CN" sz="1200" b="0" i="0" kern="1200" dirty="0" smtClean="0">
                <a:solidFill>
                  <a:schemeClr val="tx1"/>
                </a:solidFill>
                <a:effectLst/>
                <a:latin typeface="Times New Roman" panose="02020603050405020304" pitchFamily="18" charset="0"/>
                <a:ea typeface="宋体" panose="02010600030101010101" pitchFamily="2" charset="-122"/>
                <a:cs typeface="+mn-cs"/>
              </a:rPr>
              <a:t>---- </a:t>
            </a:r>
            <a:r>
              <a:rPr lang="zh-CN" altLang="en-US" sz="1200" b="0" i="0" kern="1200" dirty="0" smtClean="0">
                <a:solidFill>
                  <a:schemeClr val="tx1"/>
                </a:solidFill>
                <a:effectLst/>
                <a:latin typeface="Times New Roman" panose="02020603050405020304" pitchFamily="18" charset="0"/>
                <a:ea typeface="宋体" panose="02010600030101010101" pitchFamily="2" charset="-122"/>
                <a:cs typeface="+mn-cs"/>
              </a:rPr>
              <a:t>却并非是直接搬用硬盘数据库技术，因此，诞生了</a:t>
            </a:r>
            <a:r>
              <a:rPr lang="zh-CN" altLang="en-US" sz="1200" b="0" i="0" u="none" strike="noStrike" kern="1200" dirty="0" smtClean="0">
                <a:solidFill>
                  <a:schemeClr val="tx1"/>
                </a:solidFill>
                <a:effectLst/>
                <a:latin typeface="Times New Roman" panose="02020603050405020304" pitchFamily="18" charset="0"/>
                <a:ea typeface="宋体" panose="02010600030101010101" pitchFamily="2" charset="-122"/>
                <a:cs typeface="+mn-cs"/>
                <a:hlinkClick r:id="rId6"/>
              </a:rPr>
              <a:t>内存数据库技术</a:t>
            </a:r>
            <a:r>
              <a:rPr lang="zh-CN" altLang="en-US" sz="1200" b="0" i="0" kern="1200" dirty="0" smtClean="0">
                <a:solidFill>
                  <a:schemeClr val="tx1"/>
                </a:solidFill>
                <a:effectLst/>
                <a:latin typeface="Times New Roman" panose="02020603050405020304" pitchFamily="18" charset="0"/>
                <a:ea typeface="宋体" panose="02010600030101010101" pitchFamily="2" charset="-122"/>
                <a:cs typeface="+mn-cs"/>
              </a:rPr>
              <a:t>。</a:t>
            </a:r>
          </a:p>
          <a:p>
            <a:endParaRPr lang="zh-CN" altLang="en-US" dirty="0"/>
          </a:p>
        </p:txBody>
      </p:sp>
      <p:sp>
        <p:nvSpPr>
          <p:cNvPr id="4" name="灯片编号占位符 3"/>
          <p:cNvSpPr>
            <a:spLocks noGrp="1"/>
          </p:cNvSpPr>
          <p:nvPr>
            <p:ph type="sldNum" sz="quarter" idx="10"/>
          </p:nvPr>
        </p:nvSpPr>
        <p:spPr/>
        <p:txBody>
          <a:bodyPr/>
          <a:lstStyle/>
          <a:p>
            <a:pPr>
              <a:defRPr/>
            </a:pPr>
            <a:fld id="{0976E752-2883-41E2-8E72-EAD2FC94B8B8}" type="slidenum">
              <a:rPr lang="en-US" altLang="zh-CN" smtClean="0"/>
              <a:pPr>
                <a:defRPr/>
              </a:pPr>
              <a:t>67</a:t>
            </a:fld>
            <a:endParaRPr lang="en-US" altLang="zh-CN"/>
          </a:p>
        </p:txBody>
      </p:sp>
    </p:spTree>
    <p:extLst>
      <p:ext uri="{BB962C8B-B14F-4D97-AF65-F5344CB8AC3E}">
        <p14:creationId xmlns:p14="http://schemas.microsoft.com/office/powerpoint/2010/main" val="4025265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a:defRPr kumimoji="1" sz="4000" b="1">
                <a:solidFill>
                  <a:schemeClr val="tx1"/>
                </a:solidFill>
                <a:latin typeface="Tahoma" panose="020B0604030504040204" pitchFamily="34" charset="0"/>
                <a:ea typeface="黑体" panose="02010609060101010101" pitchFamily="49" charset="-122"/>
              </a:defRPr>
            </a:lvl1pPr>
            <a:lvl2pPr marL="742950" indent="-285750">
              <a:defRPr kumimoji="1" sz="4000" b="1">
                <a:solidFill>
                  <a:schemeClr val="tx1"/>
                </a:solidFill>
                <a:latin typeface="Tahoma" panose="020B0604030504040204" pitchFamily="34" charset="0"/>
                <a:ea typeface="黑体" panose="02010609060101010101" pitchFamily="49" charset="-122"/>
              </a:defRPr>
            </a:lvl2pPr>
            <a:lvl3pPr marL="1143000" indent="-228600">
              <a:defRPr kumimoji="1" sz="4000" b="1">
                <a:solidFill>
                  <a:schemeClr val="tx1"/>
                </a:solidFill>
                <a:latin typeface="Tahoma" panose="020B0604030504040204" pitchFamily="34" charset="0"/>
                <a:ea typeface="黑体" panose="02010609060101010101" pitchFamily="49" charset="-122"/>
              </a:defRPr>
            </a:lvl3pPr>
            <a:lvl4pPr marL="1600200" indent="-228600">
              <a:defRPr kumimoji="1" sz="4000" b="1">
                <a:solidFill>
                  <a:schemeClr val="tx1"/>
                </a:solidFill>
                <a:latin typeface="Tahoma" panose="020B0604030504040204" pitchFamily="34" charset="0"/>
                <a:ea typeface="黑体" panose="02010609060101010101" pitchFamily="49" charset="-122"/>
              </a:defRPr>
            </a:lvl4pPr>
            <a:lvl5pPr marL="2057400" indent="-228600">
              <a:defRPr kumimoji="1" sz="4000" b="1">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9pPr>
          </a:lstStyle>
          <a:p>
            <a:fld id="{929C423F-4A49-4A68-B7C2-02572E50C229}" type="slidenum">
              <a:rPr lang="en-US" altLang="zh-CN" sz="1200" b="0" smtClean="0">
                <a:latin typeface="Garamond" panose="02020404030301010803" pitchFamily="18" charset="0"/>
                <a:ea typeface="宋体" panose="02010600030101010101" pitchFamily="2" charset="-122"/>
              </a:rPr>
              <a:pPr/>
              <a:t>68</a:t>
            </a:fld>
            <a:endParaRPr lang="en-US" altLang="zh-CN" sz="1200" b="0" smtClean="0">
              <a:latin typeface="Garamond" panose="02020404030301010803" pitchFamily="18" charset="0"/>
              <a:ea typeface="宋体" panose="02010600030101010101" pitchFamily="2" charset="-122"/>
            </a:endParaRPr>
          </a:p>
        </p:txBody>
      </p:sp>
      <p:sp>
        <p:nvSpPr>
          <p:cNvPr id="100355" name="Rectangle 2"/>
          <p:cNvSpPr>
            <a:spLocks noGrp="1" noRot="1" noChangeAspect="1" noChangeArrowheads="1" noTextEdit="1"/>
          </p:cNvSpPr>
          <p:nvPr>
            <p:ph type="sldImg"/>
          </p:nvPr>
        </p:nvSpPr>
        <p:spPr>
          <a:xfrm>
            <a:off x="65088" y="733425"/>
            <a:ext cx="6518275" cy="3667125"/>
          </a:xfrm>
          <a:ln/>
        </p:spPr>
      </p:sp>
      <p:sp>
        <p:nvSpPr>
          <p:cNvPr id="100356" name="Rectangle 3"/>
          <p:cNvSpPr>
            <a:spLocks noGrp="1" noChangeArrowheads="1"/>
          </p:cNvSpPr>
          <p:nvPr>
            <p:ph type="body" idx="1"/>
          </p:nvPr>
        </p:nvSpPr>
        <p:spPr>
          <a:noFill/>
        </p:spPr>
        <p:txBody>
          <a:bodyPr/>
          <a:lstStyle/>
          <a:p>
            <a:endParaRPr lang="zh-CN" altLang="zh-CN" smtClean="0"/>
          </a:p>
        </p:txBody>
      </p:sp>
    </p:spTree>
    <p:extLst>
      <p:ext uri="{BB962C8B-B14F-4D97-AF65-F5344CB8AC3E}">
        <p14:creationId xmlns:p14="http://schemas.microsoft.com/office/powerpoint/2010/main" val="540724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p:spPr>
        <p:txBody>
          <a:bodyPr/>
          <a:lstStyle>
            <a:lvl1pPr>
              <a:defRPr kumimoji="1" sz="4000" b="1">
                <a:solidFill>
                  <a:schemeClr val="tx1"/>
                </a:solidFill>
                <a:latin typeface="Tahoma" panose="020B0604030504040204" pitchFamily="34" charset="0"/>
                <a:ea typeface="黑体" panose="02010609060101010101" pitchFamily="49" charset="-122"/>
              </a:defRPr>
            </a:lvl1pPr>
            <a:lvl2pPr marL="742950" indent="-285750">
              <a:defRPr kumimoji="1" sz="4000" b="1">
                <a:solidFill>
                  <a:schemeClr val="tx1"/>
                </a:solidFill>
                <a:latin typeface="Tahoma" panose="020B0604030504040204" pitchFamily="34" charset="0"/>
                <a:ea typeface="黑体" panose="02010609060101010101" pitchFamily="49" charset="-122"/>
              </a:defRPr>
            </a:lvl2pPr>
            <a:lvl3pPr marL="1143000" indent="-228600">
              <a:defRPr kumimoji="1" sz="4000" b="1">
                <a:solidFill>
                  <a:schemeClr val="tx1"/>
                </a:solidFill>
                <a:latin typeface="Tahoma" panose="020B0604030504040204" pitchFamily="34" charset="0"/>
                <a:ea typeface="黑体" panose="02010609060101010101" pitchFamily="49" charset="-122"/>
              </a:defRPr>
            </a:lvl3pPr>
            <a:lvl4pPr marL="1600200" indent="-228600">
              <a:defRPr kumimoji="1" sz="4000" b="1">
                <a:solidFill>
                  <a:schemeClr val="tx1"/>
                </a:solidFill>
                <a:latin typeface="Tahoma" panose="020B0604030504040204" pitchFamily="34" charset="0"/>
                <a:ea typeface="黑体" panose="02010609060101010101" pitchFamily="49" charset="-122"/>
              </a:defRPr>
            </a:lvl4pPr>
            <a:lvl5pPr marL="2057400" indent="-228600">
              <a:defRPr kumimoji="1" sz="4000" b="1">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9pPr>
          </a:lstStyle>
          <a:p>
            <a:fld id="{A2BC5CF1-EE90-4EAD-B4E1-10E637F512C5}" type="slidenum">
              <a:rPr lang="en-US" altLang="zh-CN" sz="1200" b="0" smtClean="0">
                <a:latin typeface="Garamond" panose="02020404030301010803" pitchFamily="18" charset="0"/>
                <a:ea typeface="宋体" panose="02010600030101010101" pitchFamily="2" charset="-122"/>
              </a:rPr>
              <a:pPr/>
              <a:t>73</a:t>
            </a:fld>
            <a:endParaRPr lang="en-US" altLang="zh-CN" sz="1200" b="0" smtClean="0">
              <a:latin typeface="Garamond" panose="02020404030301010803" pitchFamily="18" charset="0"/>
              <a:ea typeface="宋体" panose="02010600030101010101" pitchFamily="2" charset="-122"/>
            </a:endParaRPr>
          </a:p>
        </p:txBody>
      </p:sp>
      <p:sp>
        <p:nvSpPr>
          <p:cNvPr id="106499" name="Rectangle 2"/>
          <p:cNvSpPr>
            <a:spLocks noGrp="1" noRot="1" noChangeAspect="1" noChangeArrowheads="1" noTextEdit="1"/>
          </p:cNvSpPr>
          <p:nvPr>
            <p:ph type="sldImg"/>
          </p:nvPr>
        </p:nvSpPr>
        <p:spPr>
          <a:xfrm>
            <a:off x="65088" y="733425"/>
            <a:ext cx="6518275" cy="3667125"/>
          </a:xfrm>
          <a:ln/>
        </p:spPr>
      </p:sp>
      <p:sp>
        <p:nvSpPr>
          <p:cNvPr id="106500" name="Rectangle 3"/>
          <p:cNvSpPr>
            <a:spLocks noGrp="1" noChangeArrowheads="1"/>
          </p:cNvSpPr>
          <p:nvPr>
            <p:ph type="body" idx="1"/>
          </p:nvPr>
        </p:nvSpPr>
        <p:spPr>
          <a:noFill/>
        </p:spPr>
        <p:txBody>
          <a:bodyPr/>
          <a:lstStyle/>
          <a:p>
            <a:endParaRPr lang="zh-CN" altLang="zh-CN" smtClean="0"/>
          </a:p>
        </p:txBody>
      </p:sp>
    </p:spTree>
    <p:extLst>
      <p:ext uri="{BB962C8B-B14F-4D97-AF65-F5344CB8AC3E}">
        <p14:creationId xmlns:p14="http://schemas.microsoft.com/office/powerpoint/2010/main" val="28575414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b="0" i="0" kern="1200" smtClean="0">
                <a:solidFill>
                  <a:schemeClr val="tx1"/>
                </a:solidFill>
                <a:effectLst/>
                <a:latin typeface="Times New Roman" panose="02020603050405020304" pitchFamily="18" charset="0"/>
                <a:ea typeface="宋体" panose="02010600030101010101" pitchFamily="2" charset="-122"/>
                <a:cs typeface="+mn-cs"/>
              </a:rPr>
              <a:t>林则徐，（近代）中国“</a:t>
            </a:r>
            <a:r>
              <a:rPr lang="zh-CN" altLang="en-US" sz="1200" b="0" i="0" kern="1200" dirty="0" smtClean="0">
                <a:solidFill>
                  <a:schemeClr val="tx1"/>
                </a:solidFill>
                <a:effectLst/>
                <a:latin typeface="Times New Roman" panose="02020603050405020304" pitchFamily="18" charset="0"/>
                <a:ea typeface="宋体" panose="02010600030101010101" pitchFamily="2" charset="-122"/>
                <a:cs typeface="+mn-cs"/>
              </a:rPr>
              <a:t>开眼看世界第一人”，其“虎门销烟”的壮举为世人所熟知，名言“苟利国家生死以、岂因祸福避趋之”，更成为激励后世子孙的精神支柱。</a:t>
            </a:r>
          </a:p>
          <a:p>
            <a:r>
              <a:rPr lang="zh-CN" altLang="en-US" sz="1200" b="0" i="0" kern="1200" dirty="0" smtClean="0">
                <a:solidFill>
                  <a:schemeClr val="tx1"/>
                </a:solidFill>
                <a:effectLst/>
                <a:latin typeface="Times New Roman" panose="02020603050405020304" pitchFamily="18" charset="0"/>
                <a:ea typeface="宋体" panose="02010600030101010101" pitchFamily="2" charset="-122"/>
                <a:cs typeface="+mn-cs"/>
              </a:rPr>
              <a:t>左宗棠是福州马尾船政的创办者，又为华夏夺回六分之一国土，被梁启超誉为“五百年以来第一伟人”。</a:t>
            </a:r>
          </a:p>
          <a:p>
            <a:r>
              <a:rPr lang="zh-CN" altLang="en-US" sz="1200" b="0" i="0" kern="1200" dirty="0" smtClean="0">
                <a:solidFill>
                  <a:schemeClr val="tx1"/>
                </a:solidFill>
                <a:effectLst/>
                <a:latin typeface="Times New Roman" panose="02020603050405020304" pitchFamily="18" charset="0"/>
                <a:ea typeface="宋体" panose="02010600030101010101" pitchFamily="2" charset="-122"/>
                <a:cs typeface="+mn-cs"/>
              </a:rPr>
              <a:t>林则徐与左宗棠，原未谋面，但英雄惜英雄。一场湘江夜话，促成两人亦师亦友的关系，更在某种程度上影响了中国近代史的进程。</a:t>
            </a:r>
          </a:p>
          <a:p>
            <a:r>
              <a:rPr lang="zh-CN" altLang="en-US" sz="1200" b="0" i="0" kern="1200" dirty="0" smtClean="0">
                <a:solidFill>
                  <a:schemeClr val="tx1"/>
                </a:solidFill>
                <a:effectLst/>
                <a:latin typeface="Times New Roman" panose="02020603050405020304" pitchFamily="18" charset="0"/>
                <a:ea typeface="宋体" panose="02010600030101010101" pitchFamily="2" charset="-122"/>
                <a:cs typeface="+mn-cs"/>
              </a:rPr>
              <a:t>福州人林则徐与湖南人左宗棠的故事，得从道光二十八年（</a:t>
            </a:r>
            <a:r>
              <a:rPr lang="en-US" altLang="zh-CN" sz="1200" b="0" i="0" kern="1200" dirty="0" smtClean="0">
                <a:solidFill>
                  <a:schemeClr val="tx1"/>
                </a:solidFill>
                <a:effectLst/>
                <a:latin typeface="Times New Roman" panose="02020603050405020304" pitchFamily="18" charset="0"/>
                <a:ea typeface="宋体" panose="02010600030101010101" pitchFamily="2" charset="-122"/>
                <a:cs typeface="+mn-cs"/>
              </a:rPr>
              <a:t>1848</a:t>
            </a:r>
            <a:r>
              <a:rPr lang="zh-CN" altLang="en-US" sz="1200" b="0" i="0" kern="1200" dirty="0" smtClean="0">
                <a:solidFill>
                  <a:schemeClr val="tx1"/>
                </a:solidFill>
                <a:effectLst/>
                <a:latin typeface="Times New Roman" panose="02020603050405020304" pitchFamily="18" charset="0"/>
                <a:ea typeface="宋体" panose="02010600030101010101" pitchFamily="2" charset="-122"/>
                <a:cs typeface="+mn-cs"/>
              </a:rPr>
              <a:t>）说起。</a:t>
            </a:r>
          </a:p>
          <a:p>
            <a:r>
              <a:rPr lang="zh-CN" altLang="en-US" sz="1200" b="0" i="0" kern="1200" dirty="0" smtClean="0">
                <a:solidFill>
                  <a:schemeClr val="tx1"/>
                </a:solidFill>
                <a:effectLst/>
                <a:latin typeface="Times New Roman" panose="02020603050405020304" pitchFamily="18" charset="0"/>
                <a:ea typeface="宋体" panose="02010600030101010101" pitchFamily="2" charset="-122"/>
                <a:cs typeface="+mn-cs"/>
              </a:rPr>
              <a:t>这一年，林则徐从新疆戍边归来不久，被任命为云贵总督，赴任途经湖南。长沙好友胡林翼极力向他推荐一位名叫左宗棠的湖南士子，说他是“湘中士类第一”。</a:t>
            </a:r>
          </a:p>
          <a:p>
            <a:r>
              <a:rPr lang="zh-CN" altLang="en-US" sz="1200" b="0" i="0" kern="1200" dirty="0" smtClean="0">
                <a:solidFill>
                  <a:schemeClr val="tx1"/>
                </a:solidFill>
                <a:effectLst/>
                <a:latin typeface="Times New Roman" panose="02020603050405020304" pitchFamily="18" charset="0"/>
                <a:ea typeface="宋体" panose="02010600030101010101" pitchFamily="2" charset="-122"/>
                <a:cs typeface="+mn-cs"/>
              </a:rPr>
              <a:t>对于胡林翼推荐的人选，林则徐十分看重，由于事出匆忙，没能和左宗棠见上面。二年后，林则徐告病还乡，又一次途经长沙，终于和左宗棠见上面。</a:t>
            </a:r>
          </a:p>
          <a:p>
            <a:r>
              <a:rPr lang="zh-CN" altLang="en-US" sz="1200" b="0" i="0" kern="1200" dirty="0" smtClean="0">
                <a:solidFill>
                  <a:schemeClr val="tx1"/>
                </a:solidFill>
                <a:effectLst/>
                <a:latin typeface="Times New Roman" panose="02020603050405020304" pitchFamily="18" charset="0"/>
                <a:ea typeface="宋体" panose="02010600030101010101" pitchFamily="2" charset="-122"/>
                <a:cs typeface="+mn-cs"/>
              </a:rPr>
              <a:t>两人约定在湘江上林则徐乘坐的船上见面。去见林则徐时，左宗棠因为心情十分激动，还一脚踏空，掉进了水里。在江风吹浪的湘江之夜，神交已久但素不相识的两人，相逢畅饮，放怀恳谈。林则徐对这位三十七岁的布衣秀士，“一见倾倒，诧为绝世奇才”，期许良厚。左宗棠对这位六十五岁的前辈名臣，视为“天人”，崇重逾常。共同的经世抱负和情趣，填补了他们年龄和身份悬殊的鸿沟，好似阔别多年的故人意外相逢。</a:t>
            </a:r>
          </a:p>
          <a:p>
            <a:r>
              <a:rPr lang="zh-CN" altLang="en-US" sz="1200" b="0" i="0" kern="1200" dirty="0" smtClean="0">
                <a:solidFill>
                  <a:schemeClr val="tx1"/>
                </a:solidFill>
                <a:effectLst/>
                <a:latin typeface="Times New Roman" panose="02020603050405020304" pitchFamily="18" charset="0"/>
                <a:ea typeface="宋体" panose="02010600030101010101" pitchFamily="2" charset="-122"/>
                <a:cs typeface="+mn-cs"/>
              </a:rPr>
              <a:t>两人秉烛而谈直至天明，话题集中在“海防”与“塞防”两大主题。</a:t>
            </a:r>
          </a:p>
          <a:p>
            <a:r>
              <a:rPr lang="zh-CN" altLang="en-US" sz="1200" b="0" i="0" kern="1200" dirty="0" smtClean="0">
                <a:solidFill>
                  <a:schemeClr val="tx1"/>
                </a:solidFill>
                <a:effectLst/>
                <a:latin typeface="Times New Roman" panose="02020603050405020304" pitchFamily="18" charset="0"/>
                <a:ea typeface="宋体" panose="02010600030101010101" pitchFamily="2" charset="-122"/>
                <a:cs typeface="+mn-cs"/>
              </a:rPr>
              <a:t>林则徐向左宗棠出示一大摞译稿与图片，说在广东禁烟期间，自己就曾组织十多位译手幕僚，专事翻译外国文献资料，内容包括地理、文化、风情、科技和政治法律，准备结集出版（后由魏源编成</a:t>
            </a:r>
            <a:r>
              <a:rPr lang="en-US" altLang="zh-CN" sz="1200" b="0" i="0" kern="1200" dirty="0" smtClean="0">
                <a:solidFill>
                  <a:schemeClr val="tx1"/>
                </a:solidFill>
                <a:effectLst/>
                <a:latin typeface="Times New Roman" panose="02020603050405020304" pitchFamily="18" charset="0"/>
                <a:ea typeface="宋体" panose="02010600030101010101" pitchFamily="2" charset="-122"/>
                <a:cs typeface="+mn-cs"/>
              </a:rPr>
              <a:t>《</a:t>
            </a:r>
            <a:r>
              <a:rPr lang="zh-CN" altLang="en-US" sz="1200" b="0" i="0" kern="1200" dirty="0" smtClean="0">
                <a:solidFill>
                  <a:schemeClr val="tx1"/>
                </a:solidFill>
                <a:effectLst/>
                <a:latin typeface="Times New Roman" panose="02020603050405020304" pitchFamily="18" charset="0"/>
                <a:ea typeface="宋体" panose="02010600030101010101" pitchFamily="2" charset="-122"/>
                <a:cs typeface="+mn-cs"/>
              </a:rPr>
              <a:t>海国图志</a:t>
            </a:r>
            <a:r>
              <a:rPr lang="en-US" altLang="zh-CN" sz="1200" b="0" i="0" kern="1200" dirty="0" smtClean="0">
                <a:solidFill>
                  <a:schemeClr val="tx1"/>
                </a:solidFill>
                <a:effectLst/>
                <a:latin typeface="Times New Roman" panose="02020603050405020304" pitchFamily="18" charset="0"/>
                <a:ea typeface="宋体" panose="02010600030101010101" pitchFamily="2" charset="-122"/>
                <a:cs typeface="+mn-cs"/>
              </a:rPr>
              <a:t>》</a:t>
            </a:r>
            <a:r>
              <a:rPr lang="zh-CN" altLang="en-US" sz="1200" b="0" i="0" kern="1200" dirty="0" smtClean="0">
                <a:solidFill>
                  <a:schemeClr val="tx1"/>
                </a:solidFill>
                <a:effectLst/>
                <a:latin typeface="Times New Roman" panose="02020603050405020304" pitchFamily="18" charset="0"/>
                <a:ea typeface="宋体" panose="02010600030101010101" pitchFamily="2" charset="-122"/>
                <a:cs typeface="+mn-cs"/>
              </a:rPr>
              <a:t>）。</a:t>
            </a:r>
          </a:p>
          <a:p>
            <a:endParaRPr lang="zh-CN" altLang="en-US" dirty="0"/>
          </a:p>
        </p:txBody>
      </p:sp>
      <p:sp>
        <p:nvSpPr>
          <p:cNvPr id="4" name="灯片编号占位符 3"/>
          <p:cNvSpPr>
            <a:spLocks noGrp="1"/>
          </p:cNvSpPr>
          <p:nvPr>
            <p:ph type="sldNum" sz="quarter" idx="10"/>
          </p:nvPr>
        </p:nvSpPr>
        <p:spPr/>
        <p:txBody>
          <a:bodyPr/>
          <a:lstStyle/>
          <a:p>
            <a:pPr>
              <a:defRPr/>
            </a:pPr>
            <a:fld id="{0976E752-2883-41E2-8E72-EAD2FC94B8B8}" type="slidenum">
              <a:rPr lang="en-US" altLang="zh-CN" smtClean="0"/>
              <a:pPr>
                <a:defRPr/>
              </a:pPr>
              <a:t>76</a:t>
            </a:fld>
            <a:endParaRPr lang="en-US" altLang="zh-CN"/>
          </a:p>
        </p:txBody>
      </p:sp>
    </p:spTree>
    <p:extLst>
      <p:ext uri="{BB962C8B-B14F-4D97-AF65-F5344CB8AC3E}">
        <p14:creationId xmlns:p14="http://schemas.microsoft.com/office/powerpoint/2010/main" val="2898270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629B9440-482C-4128-9367-CD421F8CEB85}" type="slidenum">
              <a:rPr lang="en-US" altLang="zh-CN"/>
              <a:pPr>
                <a:defRPr/>
              </a:pPr>
              <a:t>‹#›</a:t>
            </a:fld>
            <a:endParaRPr lang="en-US" altLang="zh-CN"/>
          </a:p>
        </p:txBody>
      </p:sp>
    </p:spTree>
    <p:extLst>
      <p:ext uri="{BB962C8B-B14F-4D97-AF65-F5344CB8AC3E}">
        <p14:creationId xmlns:p14="http://schemas.microsoft.com/office/powerpoint/2010/main" val="292092985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F3DEB911-865C-4289-A85B-6471A27404DC}" type="slidenum">
              <a:rPr lang="en-US" altLang="zh-CN"/>
              <a:pPr>
                <a:defRPr/>
              </a:pPr>
              <a:t>‹#›</a:t>
            </a:fld>
            <a:endParaRPr lang="en-US" altLang="zh-CN"/>
          </a:p>
        </p:txBody>
      </p:sp>
    </p:spTree>
    <p:extLst>
      <p:ext uri="{BB962C8B-B14F-4D97-AF65-F5344CB8AC3E}">
        <p14:creationId xmlns:p14="http://schemas.microsoft.com/office/powerpoint/2010/main" val="13320955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3"/>
            <a:ext cx="27432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609600" y="274643"/>
            <a:ext cx="80264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E09A0E17-ED5B-4482-A7FF-BFD5C5FD2B9D}" type="slidenum">
              <a:rPr lang="en-US" altLang="zh-CN"/>
              <a:pPr>
                <a:defRPr/>
              </a:pPr>
              <a:t>‹#›</a:t>
            </a:fld>
            <a:endParaRPr lang="en-US" altLang="zh-CN"/>
          </a:p>
        </p:txBody>
      </p:sp>
    </p:spTree>
    <p:extLst>
      <p:ext uri="{BB962C8B-B14F-4D97-AF65-F5344CB8AC3E}">
        <p14:creationId xmlns:p14="http://schemas.microsoft.com/office/powerpoint/2010/main" val="3916557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1524000" y="457203"/>
            <a:ext cx="9855200" cy="487363"/>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609600" y="1228728"/>
            <a:ext cx="10972800" cy="5248275"/>
          </a:xfrm>
        </p:spPr>
        <p:txBody>
          <a:bodyPr/>
          <a:lstStyle/>
          <a:p>
            <a:pPr lvl="0"/>
            <a:endParaRPr lang="zh-CN" altLang="en-US" noProof="0" smtClean="0"/>
          </a:p>
        </p:txBody>
      </p:sp>
    </p:spTree>
    <p:extLst>
      <p:ext uri="{BB962C8B-B14F-4D97-AF65-F5344CB8AC3E}">
        <p14:creationId xmlns:p14="http://schemas.microsoft.com/office/powerpoint/2010/main" val="277677367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7816"/>
            <a:ext cx="10972800" cy="1139825"/>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609600" y="1600203"/>
            <a:ext cx="5384800" cy="453072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3"/>
            <a:ext cx="5384800" cy="4530725"/>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a:xfrm>
            <a:off x="609600" y="6243638"/>
            <a:ext cx="2844800" cy="457200"/>
          </a:xfrm>
        </p:spPr>
        <p:txBody>
          <a:bodyPr/>
          <a:lstStyle>
            <a:lvl1pPr>
              <a:defRPr/>
            </a:lvl1pPr>
          </a:lstStyle>
          <a:p>
            <a:pPr>
              <a:defRPr/>
            </a:pPr>
            <a:endParaRPr lang="en-US" altLang="zh-CN"/>
          </a:p>
        </p:txBody>
      </p:sp>
      <p:sp>
        <p:nvSpPr>
          <p:cNvPr id="6" name="页脚占位符 5"/>
          <p:cNvSpPr>
            <a:spLocks noGrp="1"/>
          </p:cNvSpPr>
          <p:nvPr>
            <p:ph type="ftr" sz="quarter" idx="11"/>
          </p:nvPr>
        </p:nvSpPr>
        <p:spPr>
          <a:xfrm>
            <a:off x="4165600" y="6248400"/>
            <a:ext cx="3860800" cy="457200"/>
          </a:xfrm>
        </p:spPr>
        <p:txBody>
          <a:bodyPr/>
          <a:lstStyle>
            <a:lvl1pPr>
              <a:defRPr/>
            </a:lvl1pPr>
          </a:lstStyle>
          <a:p>
            <a:pPr>
              <a:defRPr/>
            </a:pPr>
            <a:endParaRPr lang="en-US" altLang="zh-CN"/>
          </a:p>
        </p:txBody>
      </p:sp>
      <p:sp>
        <p:nvSpPr>
          <p:cNvPr id="7" name="灯片编号占位符 6"/>
          <p:cNvSpPr>
            <a:spLocks noGrp="1"/>
          </p:cNvSpPr>
          <p:nvPr>
            <p:ph type="sldNum" sz="quarter" idx="12"/>
          </p:nvPr>
        </p:nvSpPr>
        <p:spPr>
          <a:xfrm>
            <a:off x="8737600" y="6243638"/>
            <a:ext cx="2844800" cy="457200"/>
          </a:xfrm>
        </p:spPr>
        <p:txBody>
          <a:bodyPr/>
          <a:lstStyle>
            <a:lvl1pPr>
              <a:defRPr/>
            </a:lvl1pPr>
          </a:lstStyle>
          <a:p>
            <a:pPr>
              <a:defRPr/>
            </a:pPr>
            <a:fld id="{AB726A14-F218-4208-8956-15F8D5E6877C}" type="slidenum">
              <a:rPr lang="en-US" altLang="zh-CN"/>
              <a:pPr>
                <a:defRPr/>
              </a:pPr>
              <a:t>‹#›</a:t>
            </a:fld>
            <a:endParaRPr lang="en-US" altLang="zh-CN"/>
          </a:p>
        </p:txBody>
      </p:sp>
    </p:spTree>
    <p:extLst>
      <p:ext uri="{BB962C8B-B14F-4D97-AF65-F5344CB8AC3E}">
        <p14:creationId xmlns:p14="http://schemas.microsoft.com/office/powerpoint/2010/main" val="1964899938"/>
      </p:ext>
    </p:extLst>
  </p:cSld>
  <p:clrMapOvr>
    <a:masterClrMapping/>
  </p:clrMapOvr>
  <p:transition>
    <p:cover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dgm">
  <p:cSld name="标题和图示或组织结构图">
    <p:spTree>
      <p:nvGrpSpPr>
        <p:cNvPr id="1" name=""/>
        <p:cNvGrpSpPr/>
        <p:nvPr/>
      </p:nvGrpSpPr>
      <p:grpSpPr>
        <a:xfrm>
          <a:off x="0" y="0"/>
          <a:ext cx="0" cy="0"/>
          <a:chOff x="0" y="0"/>
          <a:chExt cx="0" cy="0"/>
        </a:xfrm>
      </p:grpSpPr>
      <p:sp>
        <p:nvSpPr>
          <p:cNvPr id="2" name="标题 1"/>
          <p:cNvSpPr>
            <a:spLocks noGrp="1"/>
          </p:cNvSpPr>
          <p:nvPr>
            <p:ph type="title"/>
          </p:nvPr>
        </p:nvSpPr>
        <p:spPr>
          <a:xfrm>
            <a:off x="914400" y="609600"/>
            <a:ext cx="10363200" cy="1143000"/>
          </a:xfrm>
        </p:spPr>
        <p:txBody>
          <a:bodyPr/>
          <a:lstStyle/>
          <a:p>
            <a:r>
              <a:rPr lang="zh-CN" altLang="en-US" smtClean="0"/>
              <a:t>单击此处编辑母版标题样式</a:t>
            </a:r>
            <a:endParaRPr lang="zh-CN" altLang="en-US"/>
          </a:p>
        </p:txBody>
      </p:sp>
      <p:sp>
        <p:nvSpPr>
          <p:cNvPr id="3" name="SmartArt 占位符 2"/>
          <p:cNvSpPr>
            <a:spLocks noGrp="1"/>
          </p:cNvSpPr>
          <p:nvPr>
            <p:ph type="dgm" idx="1"/>
          </p:nvPr>
        </p:nvSpPr>
        <p:spPr>
          <a:xfrm>
            <a:off x="914400" y="1981200"/>
            <a:ext cx="10363200" cy="4114800"/>
          </a:xfrm>
        </p:spPr>
        <p:txBody>
          <a:bodyPr/>
          <a:lstStyle/>
          <a:p>
            <a:pPr lvl="0"/>
            <a:endParaRPr lang="zh-CN" altLang="en-US" noProof="0"/>
          </a:p>
        </p:txBody>
      </p:sp>
      <p:sp>
        <p:nvSpPr>
          <p:cNvPr id="4" name="日期占位符 3"/>
          <p:cNvSpPr>
            <a:spLocks noGrp="1"/>
          </p:cNvSpPr>
          <p:nvPr>
            <p:ph type="dt" sz="half" idx="10"/>
          </p:nvPr>
        </p:nvSpPr>
        <p:spPr>
          <a:xfrm>
            <a:off x="914400" y="6248400"/>
            <a:ext cx="2540000" cy="457200"/>
          </a:xfrm>
        </p:spPr>
        <p:txBody>
          <a:bodyPr/>
          <a:lstStyle>
            <a:lvl1pPr>
              <a:defRPr/>
            </a:lvl1pPr>
          </a:lstStyle>
          <a:p>
            <a:pPr>
              <a:defRPr/>
            </a:pPr>
            <a:endParaRPr lang="en-US" altLang="zh-CN"/>
          </a:p>
        </p:txBody>
      </p:sp>
      <p:sp>
        <p:nvSpPr>
          <p:cNvPr id="5" name="页脚占位符 4"/>
          <p:cNvSpPr>
            <a:spLocks noGrp="1"/>
          </p:cNvSpPr>
          <p:nvPr>
            <p:ph type="ftr" sz="quarter" idx="11"/>
          </p:nvPr>
        </p:nvSpPr>
        <p:spPr>
          <a:xfrm>
            <a:off x="4165600" y="6248400"/>
            <a:ext cx="3860800" cy="457200"/>
          </a:xfrm>
        </p:spPr>
        <p:txBody>
          <a:bodyPr/>
          <a:lstStyle>
            <a:lvl1pPr>
              <a:defRPr/>
            </a:lvl1pPr>
          </a:lstStyle>
          <a:p>
            <a:pPr>
              <a:defRPr/>
            </a:pPr>
            <a:endParaRPr lang="en-US" altLang="zh-CN"/>
          </a:p>
        </p:txBody>
      </p:sp>
      <p:sp>
        <p:nvSpPr>
          <p:cNvPr id="6" name="灯片编号占位符 5"/>
          <p:cNvSpPr>
            <a:spLocks noGrp="1"/>
          </p:cNvSpPr>
          <p:nvPr>
            <p:ph type="sldNum" sz="quarter" idx="12"/>
          </p:nvPr>
        </p:nvSpPr>
        <p:spPr>
          <a:xfrm>
            <a:off x="8737600" y="6248400"/>
            <a:ext cx="2540000" cy="457200"/>
          </a:xfrm>
        </p:spPr>
        <p:txBody>
          <a:bodyPr/>
          <a:lstStyle>
            <a:lvl1pPr>
              <a:defRPr/>
            </a:lvl1pPr>
          </a:lstStyle>
          <a:p>
            <a:pPr>
              <a:defRPr/>
            </a:pPr>
            <a:fld id="{88D1EED7-F423-4636-8882-1797AB41A24B}" type="slidenum">
              <a:rPr lang="en-US" altLang="zh-CN"/>
              <a:pPr>
                <a:defRPr/>
              </a:pPr>
              <a:t>‹#›</a:t>
            </a:fld>
            <a:endParaRPr lang="en-US" altLang="zh-CN"/>
          </a:p>
        </p:txBody>
      </p:sp>
    </p:spTree>
    <p:extLst>
      <p:ext uri="{BB962C8B-B14F-4D97-AF65-F5344CB8AC3E}">
        <p14:creationId xmlns:p14="http://schemas.microsoft.com/office/powerpoint/2010/main" val="2681884495"/>
      </p:ext>
    </p:extLst>
  </p:cSld>
  <p:clrMapOvr>
    <a:masterClrMapping/>
  </p:clrMapOvr>
  <p:transition>
    <p:split/>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ltLang="zh-C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a:defRPr/>
            </a:pPr>
            <a:endParaRPr lang="en-US" altLang="zh-C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a:defRPr/>
            </a:pPr>
            <a:fld id="{FA8DB7B5-6318-4A9E-8942-4A2368139A09}" type="slidenum">
              <a:rPr lang="en-US" altLang="zh-CN" smtClean="0"/>
              <a:pPr>
                <a:defRPr/>
              </a:pPr>
              <a:t>‹#›</a:t>
            </a:fld>
            <a:endParaRPr lang="en-US" altLang="zh-CN"/>
          </a:p>
        </p:txBody>
      </p:sp>
    </p:spTree>
    <p:extLst>
      <p:ext uri="{BB962C8B-B14F-4D97-AF65-F5344CB8AC3E}">
        <p14:creationId xmlns:p14="http://schemas.microsoft.com/office/powerpoint/2010/main" val="264380141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263352" y="44624"/>
            <a:ext cx="10515600" cy="687611"/>
          </a:xfrm>
        </p:spPr>
        <p:txBody>
          <a:bodyPr/>
          <a:lstStyle>
            <a:lvl1pPr>
              <a:defRPr>
                <a:solidFill>
                  <a:srgbClr val="0000CC"/>
                </a:solidFill>
              </a:defRPr>
            </a:lvl1pPr>
          </a:lstStyle>
          <a:p>
            <a:r>
              <a:rPr lang="zh-CN" altLang="en-US" dirty="0"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ltLang="zh-C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a:defRPr/>
            </a:pPr>
            <a:endParaRPr lang="en-US" altLang="zh-C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a:defRPr/>
            </a:pPr>
            <a:fld id="{E4F01AAF-5230-4DC7-AD0B-862717DD6E1A}" type="slidenum">
              <a:rPr lang="en-US" altLang="zh-CN" smtClean="0"/>
              <a:pPr>
                <a:defRPr/>
              </a:pPr>
              <a:t>‹#›</a:t>
            </a:fld>
            <a:endParaRPr lang="en-US" altLang="zh-CN"/>
          </a:p>
        </p:txBody>
      </p:sp>
    </p:spTree>
    <p:extLst>
      <p:ext uri="{BB962C8B-B14F-4D97-AF65-F5344CB8AC3E}">
        <p14:creationId xmlns:p14="http://schemas.microsoft.com/office/powerpoint/2010/main" val="3056077940"/>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zh-CN" altLang="en-US" dirty="0"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ltLang="zh-C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a:defRPr/>
            </a:pPr>
            <a:endParaRPr lang="en-US" altLang="zh-C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a:defRPr/>
            </a:pPr>
            <a:fld id="{EE346143-CD10-4A03-92A3-1CE15DD1099F}" type="slidenum">
              <a:rPr lang="en-US" altLang="zh-CN" smtClean="0"/>
              <a:pPr>
                <a:defRPr/>
              </a:pPr>
              <a:t>‹#›</a:t>
            </a:fld>
            <a:endParaRPr lang="en-US" altLang="zh-CN"/>
          </a:p>
        </p:txBody>
      </p:sp>
    </p:spTree>
    <p:extLst>
      <p:ext uri="{BB962C8B-B14F-4D97-AF65-F5344CB8AC3E}">
        <p14:creationId xmlns:p14="http://schemas.microsoft.com/office/powerpoint/2010/main" val="14609932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00CC"/>
                </a:solidFill>
              </a:defRPr>
            </a:lvl1pPr>
          </a:lstStyle>
          <a:p>
            <a:r>
              <a:rPr lang="zh-CN" altLang="en-US" dirty="0" smtClean="0"/>
              <a:t>单击此处编辑母版标题样式</a:t>
            </a:r>
            <a:endParaRPr lang="en-US" dirty="0"/>
          </a:p>
        </p:txBody>
      </p:sp>
      <p:sp>
        <p:nvSpPr>
          <p:cNvPr id="3" name="Content Placeholder 2"/>
          <p:cNvSpPr>
            <a:spLocks noGrp="1"/>
          </p:cNvSpPr>
          <p:nvPr>
            <p:ph sz="half" idx="1"/>
          </p:nvPr>
        </p:nvSpPr>
        <p:spPr>
          <a:xfrm>
            <a:off x="551384" y="1052736"/>
            <a:ext cx="5328592" cy="5052219"/>
          </a:xfr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
        <p:nvSpPr>
          <p:cNvPr id="4" name="Content Placeholder 3"/>
          <p:cNvSpPr>
            <a:spLocks noGrp="1"/>
          </p:cNvSpPr>
          <p:nvPr>
            <p:ph sz="half" idx="2"/>
          </p:nvPr>
        </p:nvSpPr>
        <p:spPr>
          <a:xfrm>
            <a:off x="6315000" y="1052736"/>
            <a:ext cx="5325616" cy="5052219"/>
          </a:xfrm>
        </p:spPr>
        <p:txBody>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Tree>
    <p:extLst>
      <p:ext uri="{BB962C8B-B14F-4D97-AF65-F5344CB8AC3E}">
        <p14:creationId xmlns:p14="http://schemas.microsoft.com/office/powerpoint/2010/main" val="2594446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191344" y="-37909"/>
            <a:ext cx="7416824" cy="802613"/>
          </a:xfrm>
        </p:spPr>
        <p:txBody>
          <a:bodyPr/>
          <a:lstStyle>
            <a:lvl1pPr>
              <a:defRPr>
                <a:solidFill>
                  <a:srgbClr val="0000CC"/>
                </a:solidFill>
              </a:defRPr>
            </a:lvl1pPr>
          </a:lstStyle>
          <a:p>
            <a:r>
              <a:rPr lang="zh-CN" altLang="en-US" dirty="0" smtClean="0"/>
              <a:t>单击此处编辑母版标题样式</a:t>
            </a:r>
            <a:endParaRPr lang="en-US" dirty="0"/>
          </a:p>
        </p:txBody>
      </p:sp>
      <p:sp>
        <p:nvSpPr>
          <p:cNvPr id="3" name="Text Placeholder 2"/>
          <p:cNvSpPr>
            <a:spLocks noGrp="1"/>
          </p:cNvSpPr>
          <p:nvPr>
            <p:ph type="body" idx="1"/>
          </p:nvPr>
        </p:nvSpPr>
        <p:spPr>
          <a:xfrm>
            <a:off x="695400" y="908720"/>
            <a:ext cx="5157787" cy="57606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smtClean="0"/>
              <a:t>单击此处编辑母版文本样式</a:t>
            </a:r>
          </a:p>
        </p:txBody>
      </p:sp>
      <p:sp>
        <p:nvSpPr>
          <p:cNvPr id="4" name="Content Placeholder 3"/>
          <p:cNvSpPr>
            <a:spLocks noGrp="1"/>
          </p:cNvSpPr>
          <p:nvPr>
            <p:ph sz="half" idx="2"/>
          </p:nvPr>
        </p:nvSpPr>
        <p:spPr>
          <a:xfrm>
            <a:off x="695400" y="1628800"/>
            <a:ext cx="5157787" cy="4464496"/>
          </a:xfrm>
        </p:spPr>
        <p:txBody>
          <a:bodyPr/>
          <a:lstStyle>
            <a:lvl1pPr>
              <a:defRPr sz="2400"/>
            </a:lvl1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
        <p:nvSpPr>
          <p:cNvPr id="5" name="Text Placeholder 4"/>
          <p:cNvSpPr>
            <a:spLocks noGrp="1"/>
          </p:cNvSpPr>
          <p:nvPr>
            <p:ph type="body" sz="quarter" idx="3"/>
          </p:nvPr>
        </p:nvSpPr>
        <p:spPr>
          <a:xfrm>
            <a:off x="6241404" y="908720"/>
            <a:ext cx="5183188" cy="576064"/>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smtClean="0"/>
              <a:t>单击此处编辑母版文本样式</a:t>
            </a:r>
          </a:p>
        </p:txBody>
      </p:sp>
      <p:sp>
        <p:nvSpPr>
          <p:cNvPr id="6" name="Content Placeholder 5"/>
          <p:cNvSpPr>
            <a:spLocks noGrp="1"/>
          </p:cNvSpPr>
          <p:nvPr>
            <p:ph sz="quarter" idx="4"/>
          </p:nvPr>
        </p:nvSpPr>
        <p:spPr>
          <a:xfrm>
            <a:off x="6241404" y="1628800"/>
            <a:ext cx="5183188" cy="4464496"/>
          </a:xfrm>
        </p:spPr>
        <p:txBody>
          <a:bodyPr/>
          <a:lstStyle>
            <a:lvl1pPr>
              <a:defRPr sz="2400"/>
            </a:lvl1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Tree>
    <p:extLst>
      <p:ext uri="{BB962C8B-B14F-4D97-AF65-F5344CB8AC3E}">
        <p14:creationId xmlns:p14="http://schemas.microsoft.com/office/powerpoint/2010/main" val="3294030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7405568F-652C-4A17-B2F7-6C8D9C0300E6}" type="slidenum">
              <a:rPr lang="en-US" altLang="zh-CN"/>
              <a:pPr>
                <a:defRPr/>
              </a:pPr>
              <a:t>‹#›</a:t>
            </a:fld>
            <a:endParaRPr lang="en-US" altLang="zh-CN"/>
          </a:p>
        </p:txBody>
      </p:sp>
    </p:spTree>
    <p:extLst>
      <p:ext uri="{BB962C8B-B14F-4D97-AF65-F5344CB8AC3E}">
        <p14:creationId xmlns:p14="http://schemas.microsoft.com/office/powerpoint/2010/main" val="26744922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Tree>
    <p:extLst>
      <p:ext uri="{BB962C8B-B14F-4D97-AF65-F5344CB8AC3E}">
        <p14:creationId xmlns:p14="http://schemas.microsoft.com/office/powerpoint/2010/main" val="10499334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a:defRPr/>
            </a:pPr>
            <a:endParaRPr lang="en-US" altLang="zh-C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a:defRPr/>
            </a:pPr>
            <a:endParaRPr lang="en-US" altLang="zh-C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a:defRPr/>
            </a:pPr>
            <a:fld id="{DD0E9652-B3C6-4FC8-A4BB-837F7A0CE470}" type="slidenum">
              <a:rPr lang="en-US" altLang="zh-CN" smtClean="0"/>
              <a:pPr>
                <a:defRPr/>
              </a:pPr>
              <a:t>‹#›</a:t>
            </a:fld>
            <a:endParaRPr lang="en-US" altLang="zh-CN"/>
          </a:p>
        </p:txBody>
      </p:sp>
    </p:spTree>
    <p:extLst>
      <p:ext uri="{BB962C8B-B14F-4D97-AF65-F5344CB8AC3E}">
        <p14:creationId xmlns:p14="http://schemas.microsoft.com/office/powerpoint/2010/main" val="12911906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a:defRPr/>
            </a:pPr>
            <a:endParaRPr lang="en-US" altLang="zh-CN"/>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a:defRPr/>
            </a:pPr>
            <a:endParaRPr lang="en-US" altLang="zh-CN"/>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a:defRPr/>
            </a:pPr>
            <a:fld id="{37124B82-EB09-464E-9BE5-84074AEDA532}" type="slidenum">
              <a:rPr lang="en-US" altLang="zh-CN" smtClean="0"/>
              <a:pPr>
                <a:defRPr/>
              </a:pPr>
              <a:t>‹#›</a:t>
            </a:fld>
            <a:endParaRPr lang="en-US" altLang="zh-CN"/>
          </a:p>
        </p:txBody>
      </p:sp>
    </p:spTree>
    <p:extLst>
      <p:ext uri="{BB962C8B-B14F-4D97-AF65-F5344CB8AC3E}">
        <p14:creationId xmlns:p14="http://schemas.microsoft.com/office/powerpoint/2010/main" val="16065115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ltLang="zh-C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a:defRPr/>
            </a:pPr>
            <a:endParaRPr lang="en-US" altLang="zh-C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a:defRPr/>
            </a:pPr>
            <a:fld id="{523F1C25-3B3C-4EB3-8038-CF54CA764B60}" type="slidenum">
              <a:rPr lang="en-US" altLang="zh-CN" smtClean="0"/>
              <a:pPr>
                <a:defRPr/>
              </a:pPr>
              <a:t>‹#›</a:t>
            </a:fld>
            <a:endParaRPr lang="en-US" altLang="zh-CN"/>
          </a:p>
        </p:txBody>
      </p:sp>
    </p:spTree>
    <p:extLst>
      <p:ext uri="{BB962C8B-B14F-4D97-AF65-F5344CB8AC3E}">
        <p14:creationId xmlns:p14="http://schemas.microsoft.com/office/powerpoint/2010/main" val="4772689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a:defRPr/>
            </a:pPr>
            <a:endParaRPr lang="en-US" altLang="zh-CN"/>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a:defRPr/>
            </a:pPr>
            <a:endParaRPr lang="en-US" altLang="zh-CN"/>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a:defRPr/>
            </a:pPr>
            <a:fld id="{E5A78794-D54A-41BA-8202-58A6B542050C}" type="slidenum">
              <a:rPr lang="en-US" altLang="zh-CN" smtClean="0"/>
              <a:pPr>
                <a:defRPr/>
              </a:pPr>
              <a:t>‹#›</a:t>
            </a:fld>
            <a:endParaRPr lang="en-US" altLang="zh-CN"/>
          </a:p>
        </p:txBody>
      </p:sp>
    </p:spTree>
    <p:extLst>
      <p:ext uri="{BB962C8B-B14F-4D97-AF65-F5344CB8AC3E}">
        <p14:creationId xmlns:p14="http://schemas.microsoft.com/office/powerpoint/2010/main" val="21768221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ClipArt" preserve="1">
  <p:cSld name="标题，文本与剪贴画">
    <p:spTree>
      <p:nvGrpSpPr>
        <p:cNvPr id="1" name=""/>
        <p:cNvGrpSpPr/>
        <p:nvPr/>
      </p:nvGrpSpPr>
      <p:grpSpPr>
        <a:xfrm>
          <a:off x="0" y="0"/>
          <a:ext cx="0" cy="0"/>
          <a:chOff x="0" y="0"/>
          <a:chExt cx="0" cy="0"/>
        </a:xfrm>
      </p:grpSpPr>
      <p:sp>
        <p:nvSpPr>
          <p:cNvPr id="2" name="标题 1"/>
          <p:cNvSpPr>
            <a:spLocks noGrp="1"/>
          </p:cNvSpPr>
          <p:nvPr>
            <p:ph type="title"/>
          </p:nvPr>
        </p:nvSpPr>
        <p:spPr>
          <a:xfrm>
            <a:off x="914400" y="609600"/>
            <a:ext cx="10363200" cy="11430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914400" y="1981200"/>
            <a:ext cx="5080000" cy="41148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联机映像占位符 3"/>
          <p:cNvSpPr>
            <a:spLocks noGrp="1"/>
          </p:cNvSpPr>
          <p:nvPr>
            <p:ph type="clipArt" sz="half" idx="2"/>
          </p:nvPr>
        </p:nvSpPr>
        <p:spPr>
          <a:xfrm>
            <a:off x="6197600" y="1981200"/>
            <a:ext cx="5080000" cy="4114800"/>
          </a:xfrm>
        </p:spPr>
        <p:txBody>
          <a:bodyPr/>
          <a:lstStyle/>
          <a:p>
            <a:pPr lvl="0"/>
            <a:endParaRPr lang="zh-CN" altLang="en-US" noProof="0"/>
          </a:p>
        </p:txBody>
      </p:sp>
      <p:sp>
        <p:nvSpPr>
          <p:cNvPr id="5" name="日期占位符 4"/>
          <p:cNvSpPr>
            <a:spLocks noGrp="1"/>
          </p:cNvSpPr>
          <p:nvPr>
            <p:ph type="dt" sz="half" idx="10"/>
          </p:nvPr>
        </p:nvSpPr>
        <p:spPr>
          <a:xfrm>
            <a:off x="914400" y="6248400"/>
            <a:ext cx="2540000" cy="457200"/>
          </a:xfrm>
          <a:prstGeom prst="rect">
            <a:avLst/>
          </a:prstGeom>
        </p:spPr>
        <p:txBody>
          <a:bodyPr/>
          <a:lstStyle>
            <a:lvl1pPr>
              <a:defRPr/>
            </a:lvl1pPr>
          </a:lstStyle>
          <a:p>
            <a:pPr>
              <a:defRPr/>
            </a:pPr>
            <a:endParaRPr lang="en-US" altLang="zh-CN"/>
          </a:p>
        </p:txBody>
      </p:sp>
      <p:sp>
        <p:nvSpPr>
          <p:cNvPr id="6" name="页脚占位符 5"/>
          <p:cNvSpPr>
            <a:spLocks noGrp="1"/>
          </p:cNvSpPr>
          <p:nvPr>
            <p:ph type="ftr" sz="quarter" idx="11"/>
          </p:nvPr>
        </p:nvSpPr>
        <p:spPr>
          <a:xfrm>
            <a:off x="4165600" y="6248400"/>
            <a:ext cx="3860800" cy="457200"/>
          </a:xfrm>
          <a:prstGeom prst="rect">
            <a:avLst/>
          </a:prstGeom>
        </p:spPr>
        <p:txBody>
          <a:bodyPr/>
          <a:lstStyle>
            <a:lvl1pPr>
              <a:defRPr/>
            </a:lvl1pPr>
          </a:lstStyle>
          <a:p>
            <a:pPr>
              <a:defRPr/>
            </a:pPr>
            <a:endParaRPr lang="en-US" altLang="zh-CN"/>
          </a:p>
        </p:txBody>
      </p:sp>
      <p:sp>
        <p:nvSpPr>
          <p:cNvPr id="7" name="灯片编号占位符 6"/>
          <p:cNvSpPr>
            <a:spLocks noGrp="1"/>
          </p:cNvSpPr>
          <p:nvPr>
            <p:ph type="sldNum" sz="quarter" idx="12"/>
          </p:nvPr>
        </p:nvSpPr>
        <p:spPr>
          <a:xfrm>
            <a:off x="8737600" y="6248400"/>
            <a:ext cx="2540000" cy="457200"/>
          </a:xfrm>
          <a:prstGeom prst="rect">
            <a:avLst/>
          </a:prstGeom>
        </p:spPr>
        <p:txBody>
          <a:bodyPr/>
          <a:lstStyle>
            <a:lvl1pPr>
              <a:defRPr/>
            </a:lvl1pPr>
          </a:lstStyle>
          <a:p>
            <a:pPr>
              <a:defRPr/>
            </a:pPr>
            <a:fld id="{4A44980B-21D5-4B00-B66C-19D018A64B8C}" type="slidenum">
              <a:rPr lang="en-US" altLang="zh-CN"/>
              <a:pPr>
                <a:defRPr/>
              </a:pPr>
              <a:t>‹#›</a:t>
            </a:fld>
            <a:endParaRPr lang="en-US" altLang="zh-CN"/>
          </a:p>
        </p:txBody>
      </p:sp>
    </p:spTree>
    <p:extLst>
      <p:ext uri="{BB962C8B-B14F-4D97-AF65-F5344CB8AC3E}">
        <p14:creationId xmlns:p14="http://schemas.microsoft.com/office/powerpoint/2010/main" val="3411064642"/>
      </p:ext>
    </p:extLst>
  </p:cSld>
  <p:clrMapOvr>
    <a:masterClrMapping/>
  </p:clrMapOvr>
  <p:transition>
    <p:wipe dir="d"/>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457200"/>
            <a:ext cx="10972800" cy="1371600"/>
          </a:xfrm>
        </p:spPr>
        <p:txBody>
          <a:bodyPr/>
          <a:lstStyle/>
          <a:p>
            <a:r>
              <a:rPr lang="zh-CN" altLang="en-US" smtClean="0"/>
              <a:t>单击此处编辑母版标题样式</a:t>
            </a:r>
            <a:endParaRPr lang="zh-CN" altLang="en-US"/>
          </a:p>
        </p:txBody>
      </p:sp>
      <p:sp>
        <p:nvSpPr>
          <p:cNvPr id="3" name="文本占位符 2"/>
          <p:cNvSpPr>
            <a:spLocks noGrp="1"/>
          </p:cNvSpPr>
          <p:nvPr>
            <p:ph type="body" sz="half" idx="1"/>
          </p:nvPr>
        </p:nvSpPr>
        <p:spPr>
          <a:xfrm>
            <a:off x="609600" y="1981200"/>
            <a:ext cx="5384800" cy="38862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981200"/>
            <a:ext cx="5384800" cy="388620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页脚占位符 4"/>
          <p:cNvSpPr>
            <a:spLocks noGrp="1"/>
          </p:cNvSpPr>
          <p:nvPr>
            <p:ph type="ftr" sz="quarter" idx="10"/>
          </p:nvPr>
        </p:nvSpPr>
        <p:spPr>
          <a:xfrm>
            <a:off x="4165600" y="6248400"/>
            <a:ext cx="3860800" cy="457200"/>
          </a:xfrm>
          <a:prstGeom prst="rect">
            <a:avLst/>
          </a:prstGeom>
        </p:spPr>
        <p:txBody>
          <a:bodyPr/>
          <a:lstStyle>
            <a:lvl1pPr>
              <a:defRPr/>
            </a:lvl1pPr>
          </a:lstStyle>
          <a:p>
            <a:pPr>
              <a:defRPr/>
            </a:pPr>
            <a:endParaRPr lang="en-US" altLang="zh-CN"/>
          </a:p>
        </p:txBody>
      </p:sp>
      <p:sp>
        <p:nvSpPr>
          <p:cNvPr id="6" name="灯片编号占位符 5"/>
          <p:cNvSpPr>
            <a:spLocks noGrp="1"/>
          </p:cNvSpPr>
          <p:nvPr>
            <p:ph type="sldNum" sz="quarter" idx="11"/>
          </p:nvPr>
        </p:nvSpPr>
        <p:spPr>
          <a:xfrm>
            <a:off x="8737600" y="6200775"/>
            <a:ext cx="2844800" cy="457200"/>
          </a:xfrm>
          <a:prstGeom prst="rect">
            <a:avLst/>
          </a:prstGeom>
        </p:spPr>
        <p:txBody>
          <a:bodyPr/>
          <a:lstStyle>
            <a:lvl1pPr>
              <a:defRPr/>
            </a:lvl1pPr>
          </a:lstStyle>
          <a:p>
            <a:pPr>
              <a:defRPr/>
            </a:pPr>
            <a:fld id="{0546D232-2191-432E-9834-DCF771344FCA}" type="slidenum">
              <a:rPr lang="en-US" altLang="zh-CN"/>
              <a:pPr>
                <a:defRPr/>
              </a:pPr>
              <a:t>‹#›</a:t>
            </a:fld>
            <a:endParaRPr lang="en-US" altLang="zh-CN"/>
          </a:p>
        </p:txBody>
      </p:sp>
      <p:sp>
        <p:nvSpPr>
          <p:cNvPr id="7" name="日期占位符 6"/>
          <p:cNvSpPr>
            <a:spLocks noGrp="1"/>
          </p:cNvSpPr>
          <p:nvPr>
            <p:ph type="dt" sz="half" idx="12"/>
          </p:nvPr>
        </p:nvSpPr>
        <p:spPr>
          <a:xfrm>
            <a:off x="609600" y="6245225"/>
            <a:ext cx="2844800" cy="476250"/>
          </a:xfrm>
          <a:prstGeom prst="rect">
            <a:avLst/>
          </a:prstGeom>
        </p:spPr>
        <p:txBody>
          <a:bodyPr/>
          <a:lstStyle>
            <a:lvl1pPr>
              <a:defRPr/>
            </a:lvl1pPr>
          </a:lstStyle>
          <a:p>
            <a:pPr>
              <a:defRPr/>
            </a:pPr>
            <a:endParaRPr lang="en-US" altLang="zh-CN"/>
          </a:p>
        </p:txBody>
      </p:sp>
    </p:spTree>
    <p:extLst>
      <p:ext uri="{BB962C8B-B14F-4D97-AF65-F5344CB8AC3E}">
        <p14:creationId xmlns:p14="http://schemas.microsoft.com/office/powerpoint/2010/main" val="2039012205"/>
      </p:ext>
    </p:extLst>
  </p:cSld>
  <p:clrMapOvr>
    <a:masterClrMapping/>
  </p:clrMapOvr>
  <p:transition>
    <p:wipe dir="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xfrm>
            <a:off x="1219200" y="6324600"/>
            <a:ext cx="2540000" cy="457200"/>
          </a:xfrm>
          <a:prstGeom prst="rect">
            <a:avLst/>
          </a:prstGeom>
          <a:ln/>
        </p:spPr>
        <p:txBody>
          <a:bodyPr/>
          <a:lstStyle>
            <a:lvl1pPr>
              <a:defRPr/>
            </a:lvl1pPr>
          </a:lstStyle>
          <a:p>
            <a:pPr>
              <a:defRPr/>
            </a:pPr>
            <a:endParaRPr lang="en-US" altLang="zh-CN"/>
          </a:p>
        </p:txBody>
      </p:sp>
      <p:sp>
        <p:nvSpPr>
          <p:cNvPr id="3" name="Rectangle 12"/>
          <p:cNvSpPr>
            <a:spLocks noGrp="1" noChangeArrowheads="1"/>
          </p:cNvSpPr>
          <p:nvPr>
            <p:ph type="ftr" sz="quarter" idx="11"/>
          </p:nvPr>
        </p:nvSpPr>
        <p:spPr>
          <a:xfrm>
            <a:off x="4470400" y="6324600"/>
            <a:ext cx="3860800" cy="457200"/>
          </a:xfrm>
          <a:prstGeom prst="rect">
            <a:avLst/>
          </a:prstGeom>
          <a:ln/>
        </p:spPr>
        <p:txBody>
          <a:bodyPr/>
          <a:lstStyle>
            <a:lvl1pPr>
              <a:defRPr/>
            </a:lvl1pPr>
          </a:lstStyle>
          <a:p>
            <a:pPr>
              <a:defRPr/>
            </a:pPr>
            <a:endParaRPr lang="en-US" altLang="zh-CN"/>
          </a:p>
        </p:txBody>
      </p:sp>
      <p:sp>
        <p:nvSpPr>
          <p:cNvPr id="4" name="Rectangle 13"/>
          <p:cNvSpPr>
            <a:spLocks noGrp="1" noChangeArrowheads="1"/>
          </p:cNvSpPr>
          <p:nvPr>
            <p:ph type="sldNum" sz="quarter" idx="12"/>
          </p:nvPr>
        </p:nvSpPr>
        <p:spPr>
          <a:xfrm>
            <a:off x="9042400" y="6324600"/>
            <a:ext cx="2540000" cy="457200"/>
          </a:xfrm>
          <a:prstGeom prst="rect">
            <a:avLst/>
          </a:prstGeom>
          <a:ln/>
        </p:spPr>
        <p:txBody>
          <a:bodyPr/>
          <a:lstStyle>
            <a:lvl1pPr>
              <a:defRPr/>
            </a:lvl1pPr>
          </a:lstStyle>
          <a:p>
            <a:pPr>
              <a:defRPr/>
            </a:pPr>
            <a:fld id="{E8661445-1F7A-42B9-B9BE-6A551694DD44}" type="slidenum">
              <a:rPr lang="en-US" altLang="zh-CN"/>
              <a:pPr>
                <a:defRPr/>
              </a:pPr>
              <a:t>‹#›</a:t>
            </a:fld>
            <a:endParaRPr lang="en-US" altLang="zh-CN"/>
          </a:p>
        </p:txBody>
      </p:sp>
    </p:spTree>
    <p:extLst>
      <p:ext uri="{BB962C8B-B14F-4D97-AF65-F5344CB8AC3E}">
        <p14:creationId xmlns:p14="http://schemas.microsoft.com/office/powerpoint/2010/main" val="50610388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3"/>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9468"/>
            <a:ext cx="10515600" cy="1500187"/>
          </a:xfrm>
        </p:spPr>
        <p:txBody>
          <a:bodyPr/>
          <a:lstStyle>
            <a:lvl1pPr marL="0" indent="0">
              <a:buNone/>
              <a:defRPr sz="2400"/>
            </a:lvl1pPr>
            <a:lvl2pPr marL="457189" indent="0">
              <a:buNone/>
              <a:defRPr sz="2000"/>
            </a:lvl2pPr>
            <a:lvl3pPr marL="914377" indent="0">
              <a:buNone/>
              <a:defRPr sz="18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pPr lvl="0"/>
            <a:r>
              <a:rPr lang="zh-CN" altLang="en-US" smtClean="0"/>
              <a:t>单击此处编辑母版文本样式</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812A7DAC-324F-4606-B5D0-FB91421A29D8}" type="slidenum">
              <a:rPr lang="en-US" altLang="zh-CN"/>
              <a:pPr>
                <a:defRPr/>
              </a:pPr>
              <a:t>‹#›</a:t>
            </a:fld>
            <a:endParaRPr lang="en-US" altLang="zh-CN"/>
          </a:p>
        </p:txBody>
      </p:sp>
    </p:spTree>
    <p:extLst>
      <p:ext uri="{BB962C8B-B14F-4D97-AF65-F5344CB8AC3E}">
        <p14:creationId xmlns:p14="http://schemas.microsoft.com/office/powerpoint/2010/main" val="3143899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609600" y="1600205"/>
            <a:ext cx="53848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97600" y="1600205"/>
            <a:ext cx="5384800" cy="4525963"/>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E8F737A6-8CCF-4354-AA3E-315B8CA0B979}" type="slidenum">
              <a:rPr lang="en-US" altLang="zh-CN"/>
              <a:pPr>
                <a:defRPr/>
              </a:pPr>
              <a:t>‹#›</a:t>
            </a:fld>
            <a:endParaRPr lang="en-US" altLang="zh-CN"/>
          </a:p>
        </p:txBody>
      </p:sp>
    </p:spTree>
    <p:extLst>
      <p:ext uri="{BB962C8B-B14F-4D97-AF65-F5344CB8AC3E}">
        <p14:creationId xmlns:p14="http://schemas.microsoft.com/office/powerpoint/2010/main" val="16853606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317" y="365129"/>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40319" y="1681163"/>
            <a:ext cx="5158316"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40319" y="2505075"/>
            <a:ext cx="5158316"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71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71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98164D33-F205-4179-8598-935CCC9BF51C}" type="slidenum">
              <a:rPr lang="en-US" altLang="zh-CN"/>
              <a:pPr>
                <a:defRPr/>
              </a:pPr>
              <a:t>‹#›</a:t>
            </a:fld>
            <a:endParaRPr lang="en-US" altLang="zh-CN"/>
          </a:p>
        </p:txBody>
      </p:sp>
    </p:spTree>
    <p:extLst>
      <p:ext uri="{BB962C8B-B14F-4D97-AF65-F5344CB8AC3E}">
        <p14:creationId xmlns:p14="http://schemas.microsoft.com/office/powerpoint/2010/main" val="1785545803"/>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ACD150F4-E0CA-405F-ACBE-A0351B1C017D}" type="slidenum">
              <a:rPr lang="en-US" altLang="zh-CN"/>
              <a:pPr>
                <a:defRPr/>
              </a:pPr>
              <a:t>‹#›</a:t>
            </a:fld>
            <a:endParaRPr lang="en-US" altLang="zh-CN"/>
          </a:p>
        </p:txBody>
      </p:sp>
    </p:spTree>
    <p:extLst>
      <p:ext uri="{BB962C8B-B14F-4D97-AF65-F5344CB8AC3E}">
        <p14:creationId xmlns:p14="http://schemas.microsoft.com/office/powerpoint/2010/main" val="7071706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34736594-8A38-4306-BEAE-CF9316FDF3C5}" type="slidenum">
              <a:rPr lang="en-US" altLang="zh-CN"/>
              <a:pPr>
                <a:defRPr/>
              </a:pPr>
              <a:t>‹#›</a:t>
            </a:fld>
            <a:endParaRPr lang="en-US" altLang="zh-CN"/>
          </a:p>
        </p:txBody>
      </p:sp>
    </p:spTree>
    <p:extLst>
      <p:ext uri="{BB962C8B-B14F-4D97-AF65-F5344CB8AC3E}">
        <p14:creationId xmlns:p14="http://schemas.microsoft.com/office/powerpoint/2010/main" val="408442971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21" y="457200"/>
            <a:ext cx="393276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717" y="9874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40321" y="2057400"/>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B38DB57D-17F1-407E-88D5-81D397F019C3}" type="slidenum">
              <a:rPr lang="en-US" altLang="zh-CN"/>
              <a:pPr>
                <a:defRPr/>
              </a:pPr>
              <a:t>‹#›</a:t>
            </a:fld>
            <a:endParaRPr lang="en-US" altLang="zh-CN"/>
          </a:p>
        </p:txBody>
      </p:sp>
    </p:spTree>
    <p:extLst>
      <p:ext uri="{BB962C8B-B14F-4D97-AF65-F5344CB8AC3E}">
        <p14:creationId xmlns:p14="http://schemas.microsoft.com/office/powerpoint/2010/main" val="361595563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40321" y="457200"/>
            <a:ext cx="393276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717" y="987430"/>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zh-CN" altLang="en-US" noProof="0" smtClean="0"/>
          </a:p>
        </p:txBody>
      </p:sp>
      <p:sp>
        <p:nvSpPr>
          <p:cNvPr id="4" name="文本占位符 3"/>
          <p:cNvSpPr>
            <a:spLocks noGrp="1"/>
          </p:cNvSpPr>
          <p:nvPr>
            <p:ph type="body" sz="half" idx="2"/>
          </p:nvPr>
        </p:nvSpPr>
        <p:spPr>
          <a:xfrm>
            <a:off x="840321" y="2057400"/>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smtClean="0"/>
              <a:t>单击此处编辑母版文本样式</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9347375F-2899-44DE-BC3F-E52AE2AE3A80}" type="slidenum">
              <a:rPr lang="en-US" altLang="zh-CN"/>
              <a:pPr>
                <a:defRPr/>
              </a:pPr>
              <a:t>‹#›</a:t>
            </a:fld>
            <a:endParaRPr lang="en-US" altLang="zh-CN"/>
          </a:p>
        </p:txBody>
      </p:sp>
    </p:spTree>
    <p:extLst>
      <p:ext uri="{BB962C8B-B14F-4D97-AF65-F5344CB8AC3E}">
        <p14:creationId xmlns:p14="http://schemas.microsoft.com/office/powerpoint/2010/main" val="1700806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310275" name="Rectangle 3"/>
          <p:cNvSpPr>
            <a:spLocks noGrp="1" noChangeArrowheads="1"/>
          </p:cNvSpPr>
          <p:nvPr>
            <p:ph type="body" idx="1"/>
          </p:nvPr>
        </p:nvSpPr>
        <p:spPr bwMode="auto">
          <a:xfrm>
            <a:off x="609600" y="1600205"/>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310276"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atin typeface="Times New Roman" panose="02020603050405020304" pitchFamily="18" charset="0"/>
                <a:ea typeface="宋体" panose="02010600030101010101" pitchFamily="2" charset="-122"/>
              </a:defRPr>
            </a:lvl1pPr>
          </a:lstStyle>
          <a:p>
            <a:pPr>
              <a:defRPr/>
            </a:pPr>
            <a:endParaRPr lang="en-US" altLang="zh-CN"/>
          </a:p>
        </p:txBody>
      </p:sp>
      <p:sp>
        <p:nvSpPr>
          <p:cNvPr id="310277"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latin typeface="Times New Roman" panose="02020603050405020304" pitchFamily="18" charset="0"/>
                <a:ea typeface="宋体" panose="02010600030101010101" pitchFamily="2" charset="-122"/>
              </a:defRPr>
            </a:lvl1pPr>
          </a:lstStyle>
          <a:p>
            <a:pPr>
              <a:defRPr/>
            </a:pPr>
            <a:endParaRPr lang="en-US" altLang="zh-CN"/>
          </a:p>
        </p:txBody>
      </p:sp>
      <p:sp>
        <p:nvSpPr>
          <p:cNvPr id="310278"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atin typeface="Times New Roman" panose="02020603050405020304" pitchFamily="18" charset="0"/>
                <a:ea typeface="宋体" panose="02010600030101010101" pitchFamily="2" charset="-122"/>
              </a:defRPr>
            </a:lvl1pPr>
          </a:lstStyle>
          <a:p>
            <a:pPr>
              <a:defRPr/>
            </a:pPr>
            <a:fld id="{25834CDF-F605-4CA5-B87C-ABD7E7ADE800}"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4981" r:id="rId1"/>
    <p:sldLayoutId id="2147484982" r:id="rId2"/>
    <p:sldLayoutId id="2147484983" r:id="rId3"/>
    <p:sldLayoutId id="2147484984" r:id="rId4"/>
    <p:sldLayoutId id="2147484985" r:id="rId5"/>
    <p:sldLayoutId id="2147484986" r:id="rId6"/>
    <p:sldLayoutId id="2147484987" r:id="rId7"/>
    <p:sldLayoutId id="2147484988" r:id="rId8"/>
    <p:sldLayoutId id="2147484989" r:id="rId9"/>
    <p:sldLayoutId id="2147484990" r:id="rId10"/>
    <p:sldLayoutId id="2147484991" r:id="rId11"/>
    <p:sldLayoutId id="2147485044" r:id="rId12"/>
    <p:sldLayoutId id="2147485045" r:id="rId13"/>
    <p:sldLayoutId id="2147485046" r:id="rId14"/>
  </p:sldLayoutIdLst>
  <p:timing>
    <p:tnLst>
      <p:par>
        <p:cTn id="1" dur="indefinite" restart="never" nodeType="tmRoot"/>
      </p:par>
    </p:tnLst>
  </p:timing>
  <p:txStyles>
    <p:titleStyle>
      <a:lvl1pPr algn="ctr" rtl="0" eaLnBrk="0" fontAlgn="base" hangingPunct="0">
        <a:spcBef>
          <a:spcPct val="0"/>
        </a:spcBef>
        <a:spcAft>
          <a:spcPct val="0"/>
        </a:spcAft>
        <a:defRPr sz="4400" b="1" kern="1200">
          <a:solidFill>
            <a:schemeClr val="tx2"/>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Arial" panose="020B0604020202020204" pitchFamily="34" charset="0"/>
          <a:ea typeface="仿宋_GB2312" pitchFamily="49" charset="-122"/>
        </a:defRPr>
      </a:lvl2pPr>
      <a:lvl3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Arial" panose="020B0604020202020204" pitchFamily="34" charset="0"/>
          <a:ea typeface="仿宋_GB2312" pitchFamily="49" charset="-122"/>
        </a:defRPr>
      </a:lvl3pPr>
      <a:lvl4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Arial" panose="020B0604020202020204" pitchFamily="34" charset="0"/>
          <a:ea typeface="仿宋_GB2312" pitchFamily="49" charset="-122"/>
        </a:defRPr>
      </a:lvl4pPr>
      <a:lvl5pPr algn="ctr" rtl="0" eaLnBrk="0" fontAlgn="base" hangingPunct="0">
        <a:spcBef>
          <a:spcPct val="0"/>
        </a:spcBef>
        <a:spcAft>
          <a:spcPct val="0"/>
        </a:spcAft>
        <a:defRPr sz="4400" b="1">
          <a:solidFill>
            <a:schemeClr val="tx2"/>
          </a:solidFill>
          <a:effectLst>
            <a:outerShdw blurRad="38100" dist="38100" dir="2700000" algn="tl">
              <a:srgbClr val="C0C0C0"/>
            </a:outerShdw>
          </a:effectLst>
          <a:latin typeface="Arial" panose="020B0604020202020204" pitchFamily="34" charset="0"/>
          <a:ea typeface="仿宋_GB2312" pitchFamily="49" charset="-122"/>
        </a:defRPr>
      </a:lvl5pPr>
      <a:lvl6pPr marL="457189" algn="ctr" rtl="0" fontAlgn="base">
        <a:spcBef>
          <a:spcPct val="0"/>
        </a:spcBef>
        <a:spcAft>
          <a:spcPct val="0"/>
        </a:spcAft>
        <a:defRPr sz="4400" b="1">
          <a:solidFill>
            <a:schemeClr val="tx2"/>
          </a:solidFill>
          <a:effectLst>
            <a:outerShdw blurRad="38100" dist="38100" dir="2700000" algn="tl">
              <a:srgbClr val="C0C0C0"/>
            </a:outerShdw>
          </a:effectLst>
          <a:latin typeface="Arial" panose="020B0604020202020204" pitchFamily="34" charset="0"/>
          <a:ea typeface="仿宋_GB2312" pitchFamily="49" charset="-122"/>
        </a:defRPr>
      </a:lvl6pPr>
      <a:lvl7pPr marL="914377" algn="ctr" rtl="0" fontAlgn="base">
        <a:spcBef>
          <a:spcPct val="0"/>
        </a:spcBef>
        <a:spcAft>
          <a:spcPct val="0"/>
        </a:spcAft>
        <a:defRPr sz="4400" b="1">
          <a:solidFill>
            <a:schemeClr val="tx2"/>
          </a:solidFill>
          <a:effectLst>
            <a:outerShdw blurRad="38100" dist="38100" dir="2700000" algn="tl">
              <a:srgbClr val="C0C0C0"/>
            </a:outerShdw>
          </a:effectLst>
          <a:latin typeface="Arial" panose="020B0604020202020204" pitchFamily="34" charset="0"/>
          <a:ea typeface="仿宋_GB2312" pitchFamily="49" charset="-122"/>
        </a:defRPr>
      </a:lvl7pPr>
      <a:lvl8pPr marL="1371566" algn="ctr" rtl="0" fontAlgn="base">
        <a:spcBef>
          <a:spcPct val="0"/>
        </a:spcBef>
        <a:spcAft>
          <a:spcPct val="0"/>
        </a:spcAft>
        <a:defRPr sz="4400" b="1">
          <a:solidFill>
            <a:schemeClr val="tx2"/>
          </a:solidFill>
          <a:effectLst>
            <a:outerShdw blurRad="38100" dist="38100" dir="2700000" algn="tl">
              <a:srgbClr val="C0C0C0"/>
            </a:outerShdw>
          </a:effectLst>
          <a:latin typeface="Arial" panose="020B0604020202020204" pitchFamily="34" charset="0"/>
          <a:ea typeface="仿宋_GB2312" pitchFamily="49" charset="-122"/>
        </a:defRPr>
      </a:lvl8pPr>
      <a:lvl9pPr marL="1828754" algn="ctr" rtl="0" fontAlgn="base">
        <a:spcBef>
          <a:spcPct val="0"/>
        </a:spcBef>
        <a:spcAft>
          <a:spcPct val="0"/>
        </a:spcAft>
        <a:defRPr sz="4400" b="1">
          <a:solidFill>
            <a:schemeClr val="tx2"/>
          </a:solidFill>
          <a:effectLst>
            <a:outerShdw blurRad="38100" dist="38100" dir="2700000" algn="tl">
              <a:srgbClr val="C0C0C0"/>
            </a:outerShdw>
          </a:effectLst>
          <a:latin typeface="Arial" panose="020B0604020202020204" pitchFamily="34" charset="0"/>
          <a:ea typeface="仿宋_GB2312" pitchFamily="49" charset="-122"/>
        </a:defRPr>
      </a:lvl9pPr>
    </p:titleStyle>
    <p:bodyStyle>
      <a:lvl1pPr marL="342891" indent="-342891" algn="l" rtl="0" eaLnBrk="0" fontAlgn="base" hangingPunct="0">
        <a:spcBef>
          <a:spcPct val="20000"/>
        </a:spcBef>
        <a:spcAft>
          <a:spcPct val="0"/>
        </a:spcAft>
        <a:buChar char="•"/>
        <a:defRPr sz="3200" b="1" kern="1200">
          <a:solidFill>
            <a:schemeClr val="tx1"/>
          </a:solidFill>
          <a:effectLst>
            <a:outerShdw blurRad="38100" dist="38100" dir="2700000" algn="tl">
              <a:srgbClr val="C0C0C0"/>
            </a:outerShdw>
          </a:effectLst>
          <a:latin typeface="+mn-lt"/>
          <a:ea typeface="+mn-ea"/>
          <a:cs typeface="楷体_GB2312"/>
        </a:defRPr>
      </a:lvl1pPr>
      <a:lvl2pPr marL="742932" indent="-285744" algn="l" rtl="0" eaLnBrk="0" fontAlgn="base" hangingPunct="0">
        <a:spcBef>
          <a:spcPct val="20000"/>
        </a:spcBef>
        <a:spcAft>
          <a:spcPct val="0"/>
        </a:spcAft>
        <a:buChar char="–"/>
        <a:defRPr sz="2800" b="1" kern="1200">
          <a:solidFill>
            <a:schemeClr val="tx1"/>
          </a:solidFill>
          <a:effectLst>
            <a:outerShdw blurRad="38100" dist="38100" dir="2700000" algn="tl">
              <a:srgbClr val="C0C0C0"/>
            </a:outerShdw>
          </a:effectLst>
          <a:latin typeface="+mn-lt"/>
          <a:ea typeface="+mn-ea"/>
          <a:cs typeface="楷体_GB2312"/>
        </a:defRPr>
      </a:lvl2pPr>
      <a:lvl3pPr marL="1142971" indent="-228594" algn="l" rtl="0" eaLnBrk="0" fontAlgn="base" hangingPunct="0">
        <a:spcBef>
          <a:spcPct val="20000"/>
        </a:spcBef>
        <a:spcAft>
          <a:spcPct val="0"/>
        </a:spcAft>
        <a:buChar char="•"/>
        <a:defRPr sz="2400" b="1" kern="1200">
          <a:solidFill>
            <a:schemeClr val="tx1"/>
          </a:solidFill>
          <a:effectLst>
            <a:outerShdw blurRad="38100" dist="38100" dir="2700000" algn="tl">
              <a:srgbClr val="C0C0C0"/>
            </a:outerShdw>
          </a:effectLst>
          <a:latin typeface="+mn-lt"/>
          <a:ea typeface="+mn-ea"/>
          <a:cs typeface="楷体_GB2312"/>
        </a:defRPr>
      </a:lvl3pPr>
      <a:lvl4pPr marL="1600160" indent="-228594" algn="l" rtl="0" eaLnBrk="0" fontAlgn="base" hangingPunct="0">
        <a:spcBef>
          <a:spcPct val="20000"/>
        </a:spcBef>
        <a:spcAft>
          <a:spcPct val="0"/>
        </a:spcAft>
        <a:buChar char="–"/>
        <a:defRPr sz="2000" b="1" kern="1200">
          <a:solidFill>
            <a:schemeClr val="tx1"/>
          </a:solidFill>
          <a:effectLst>
            <a:outerShdw blurRad="38100" dist="38100" dir="2700000" algn="tl">
              <a:srgbClr val="C0C0C0"/>
            </a:outerShdw>
          </a:effectLst>
          <a:latin typeface="+mn-lt"/>
          <a:ea typeface="+mn-ea"/>
          <a:cs typeface="楷体_GB2312"/>
        </a:defRPr>
      </a:lvl4pPr>
      <a:lvl5pPr marL="2057349" indent="-228594" algn="l" rtl="0" eaLnBrk="0" fontAlgn="base" hangingPunct="0">
        <a:spcBef>
          <a:spcPct val="20000"/>
        </a:spcBef>
        <a:spcAft>
          <a:spcPct val="0"/>
        </a:spcAft>
        <a:buChar char="»"/>
        <a:defRPr sz="2000" b="1" kern="1200">
          <a:solidFill>
            <a:schemeClr val="tx1"/>
          </a:solidFill>
          <a:effectLst>
            <a:outerShdw blurRad="38100" dist="38100" dir="2700000" algn="tl">
              <a:srgbClr val="C0C0C0"/>
            </a:outerShdw>
          </a:effectLst>
          <a:latin typeface="+mn-lt"/>
          <a:ea typeface="+mn-ea"/>
          <a:cs typeface="楷体_GB2312"/>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8200" y="983778"/>
            <a:ext cx="10515600" cy="5193185"/>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en-US" dirty="0"/>
          </a:p>
        </p:txBody>
      </p:sp>
      <p:sp>
        <p:nvSpPr>
          <p:cNvPr id="7" name="Rectangle 7"/>
          <p:cNvSpPr>
            <a:spLocks noChangeArrowheads="1"/>
          </p:cNvSpPr>
          <p:nvPr userDrawn="1"/>
        </p:nvSpPr>
        <p:spPr bwMode="auto">
          <a:xfrm>
            <a:off x="2256367" y="1484314"/>
            <a:ext cx="95504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nchor="ctr"/>
          <a:lstStyle>
            <a:lvl1pPr>
              <a:defRPr kumimoji="1" sz="4000" b="1">
                <a:solidFill>
                  <a:schemeClr val="tx1"/>
                </a:solidFill>
                <a:latin typeface="Tahoma" panose="020B0604030504040204" pitchFamily="34" charset="0"/>
                <a:ea typeface="黑体" panose="02010609060101010101" pitchFamily="49" charset="-122"/>
              </a:defRPr>
            </a:lvl1pPr>
            <a:lvl2pPr marL="742950" indent="-285750">
              <a:defRPr kumimoji="1" sz="4000" b="1">
                <a:solidFill>
                  <a:schemeClr val="tx1"/>
                </a:solidFill>
                <a:latin typeface="Tahoma" panose="020B0604030504040204" pitchFamily="34" charset="0"/>
                <a:ea typeface="黑体" panose="02010609060101010101" pitchFamily="49" charset="-122"/>
              </a:defRPr>
            </a:lvl2pPr>
            <a:lvl3pPr marL="1143000" indent="-228600">
              <a:defRPr kumimoji="1" sz="4000" b="1">
                <a:solidFill>
                  <a:schemeClr val="tx1"/>
                </a:solidFill>
                <a:latin typeface="Tahoma" panose="020B0604030504040204" pitchFamily="34" charset="0"/>
                <a:ea typeface="黑体" panose="02010609060101010101" pitchFamily="49" charset="-122"/>
              </a:defRPr>
            </a:lvl3pPr>
            <a:lvl4pPr marL="1600200" indent="-228600">
              <a:defRPr kumimoji="1" sz="4000" b="1">
                <a:solidFill>
                  <a:schemeClr val="tx1"/>
                </a:solidFill>
                <a:latin typeface="Tahoma" panose="020B0604030504040204" pitchFamily="34" charset="0"/>
                <a:ea typeface="黑体" panose="02010609060101010101" pitchFamily="49" charset="-122"/>
              </a:defRPr>
            </a:lvl4pPr>
            <a:lvl5pPr marL="2057400" indent="-228600">
              <a:defRPr kumimoji="1" sz="4000" b="1">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9pPr>
          </a:lstStyle>
          <a:p>
            <a:pPr>
              <a:spcBef>
                <a:spcPct val="50000"/>
              </a:spcBef>
              <a:defRPr/>
            </a:pPr>
            <a:endParaRPr lang="zh-CN" altLang="zh-CN" sz="1600" smtClean="0">
              <a:latin typeface="Arial" panose="020B0604020202020204" pitchFamily="34" charset="0"/>
              <a:ea typeface="宋体" panose="02010600030101010101" pitchFamily="2" charset="-122"/>
            </a:endParaRPr>
          </a:p>
        </p:txBody>
      </p:sp>
      <p:sp>
        <p:nvSpPr>
          <p:cNvPr id="8" name="Rectangle 8"/>
          <p:cNvSpPr>
            <a:spLocks noChangeArrowheads="1"/>
          </p:cNvSpPr>
          <p:nvPr userDrawn="1"/>
        </p:nvSpPr>
        <p:spPr bwMode="auto">
          <a:xfrm>
            <a:off x="11889572" y="6604001"/>
            <a:ext cx="186013" cy="246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kumimoji="1" sz="4000" b="1">
                <a:solidFill>
                  <a:schemeClr val="tx1"/>
                </a:solidFill>
                <a:latin typeface="Tahoma" panose="020B0604030504040204" pitchFamily="34" charset="0"/>
                <a:ea typeface="黑体" panose="02010609060101010101" pitchFamily="49" charset="-122"/>
              </a:defRPr>
            </a:lvl1pPr>
            <a:lvl2pPr marL="742950" indent="-285750">
              <a:defRPr kumimoji="1" sz="4000" b="1">
                <a:solidFill>
                  <a:schemeClr val="tx1"/>
                </a:solidFill>
                <a:latin typeface="Tahoma" panose="020B0604030504040204" pitchFamily="34" charset="0"/>
                <a:ea typeface="黑体" panose="02010609060101010101" pitchFamily="49" charset="-122"/>
              </a:defRPr>
            </a:lvl2pPr>
            <a:lvl3pPr marL="1143000" indent="-228600">
              <a:defRPr kumimoji="1" sz="4000" b="1">
                <a:solidFill>
                  <a:schemeClr val="tx1"/>
                </a:solidFill>
                <a:latin typeface="Tahoma" panose="020B0604030504040204" pitchFamily="34" charset="0"/>
                <a:ea typeface="黑体" panose="02010609060101010101" pitchFamily="49" charset="-122"/>
              </a:defRPr>
            </a:lvl3pPr>
            <a:lvl4pPr marL="1600200" indent="-228600">
              <a:defRPr kumimoji="1" sz="4000" b="1">
                <a:solidFill>
                  <a:schemeClr val="tx1"/>
                </a:solidFill>
                <a:latin typeface="Tahoma" panose="020B0604030504040204" pitchFamily="34" charset="0"/>
                <a:ea typeface="黑体" panose="02010609060101010101" pitchFamily="49" charset="-122"/>
              </a:defRPr>
            </a:lvl4pPr>
            <a:lvl5pPr marL="2057400" indent="-228600">
              <a:defRPr kumimoji="1" sz="4000" b="1">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9pPr>
          </a:lstStyle>
          <a:p>
            <a:pPr algn="r">
              <a:spcBef>
                <a:spcPct val="50000"/>
              </a:spcBef>
              <a:defRPr/>
            </a:pPr>
            <a:endParaRPr lang="zh-CN" altLang="zh-CN" sz="1000" b="0" smtClean="0">
              <a:latin typeface="Arial" panose="020B0604020202020204" pitchFamily="34" charset="0"/>
              <a:ea typeface="宋体" panose="02010600030101010101" pitchFamily="2" charset="-122"/>
            </a:endParaRPr>
          </a:p>
        </p:txBody>
      </p:sp>
      <p:sp>
        <p:nvSpPr>
          <p:cNvPr id="9" name="Rectangle 9"/>
          <p:cNvSpPr>
            <a:spLocks noChangeArrowheads="1"/>
          </p:cNvSpPr>
          <p:nvPr userDrawn="1"/>
        </p:nvSpPr>
        <p:spPr bwMode="auto">
          <a:xfrm>
            <a:off x="914400" y="6229350"/>
            <a:ext cx="234526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4000" b="1">
                <a:solidFill>
                  <a:schemeClr val="tx1"/>
                </a:solidFill>
                <a:latin typeface="Tahoma" panose="020B0604030504040204" pitchFamily="34" charset="0"/>
                <a:ea typeface="黑体" panose="02010609060101010101" pitchFamily="49" charset="-122"/>
              </a:defRPr>
            </a:lvl1pPr>
            <a:lvl2pPr marL="742950" indent="-285750">
              <a:defRPr kumimoji="1" sz="4000" b="1">
                <a:solidFill>
                  <a:schemeClr val="tx1"/>
                </a:solidFill>
                <a:latin typeface="Tahoma" panose="020B0604030504040204" pitchFamily="34" charset="0"/>
                <a:ea typeface="黑体" panose="02010609060101010101" pitchFamily="49" charset="-122"/>
              </a:defRPr>
            </a:lvl2pPr>
            <a:lvl3pPr marL="1143000" indent="-228600">
              <a:defRPr kumimoji="1" sz="4000" b="1">
                <a:solidFill>
                  <a:schemeClr val="tx1"/>
                </a:solidFill>
                <a:latin typeface="Tahoma" panose="020B0604030504040204" pitchFamily="34" charset="0"/>
                <a:ea typeface="黑体" panose="02010609060101010101" pitchFamily="49" charset="-122"/>
              </a:defRPr>
            </a:lvl3pPr>
            <a:lvl4pPr marL="1600200" indent="-228600">
              <a:defRPr kumimoji="1" sz="4000" b="1">
                <a:solidFill>
                  <a:schemeClr val="tx1"/>
                </a:solidFill>
                <a:latin typeface="Tahoma" panose="020B0604030504040204" pitchFamily="34" charset="0"/>
                <a:ea typeface="黑体" panose="02010609060101010101" pitchFamily="49" charset="-122"/>
              </a:defRPr>
            </a:lvl4pPr>
            <a:lvl5pPr marL="2057400" indent="-228600">
              <a:defRPr kumimoji="1" sz="4000" b="1">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9pPr>
          </a:lstStyle>
          <a:p>
            <a:pPr eaLnBrk="1" hangingPunct="1">
              <a:defRPr/>
            </a:pPr>
            <a:endParaRPr lang="en-US" altLang="zh-CN" sz="1400" b="0" smtClean="0">
              <a:latin typeface="ITC Officina Sans Book" pitchFamily="34" charset="0"/>
              <a:ea typeface="宋体" panose="02010600030101010101" pitchFamily="2" charset="-122"/>
            </a:endParaRPr>
          </a:p>
        </p:txBody>
      </p:sp>
      <p:sp>
        <p:nvSpPr>
          <p:cNvPr id="10" name="Rectangle 10"/>
          <p:cNvSpPr>
            <a:spLocks noChangeArrowheads="1"/>
          </p:cNvSpPr>
          <p:nvPr userDrawn="1"/>
        </p:nvSpPr>
        <p:spPr bwMode="auto">
          <a:xfrm>
            <a:off x="4165600" y="6229350"/>
            <a:ext cx="356446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kumimoji="1" sz="4000" b="1">
                <a:solidFill>
                  <a:schemeClr val="tx1"/>
                </a:solidFill>
                <a:latin typeface="Tahoma" panose="020B0604030504040204" pitchFamily="34" charset="0"/>
                <a:ea typeface="黑体" panose="02010609060101010101" pitchFamily="49" charset="-122"/>
              </a:defRPr>
            </a:lvl1pPr>
            <a:lvl2pPr marL="742950" indent="-285750">
              <a:defRPr kumimoji="1" sz="4000" b="1">
                <a:solidFill>
                  <a:schemeClr val="tx1"/>
                </a:solidFill>
                <a:latin typeface="Tahoma" panose="020B0604030504040204" pitchFamily="34" charset="0"/>
                <a:ea typeface="黑体" panose="02010609060101010101" pitchFamily="49" charset="-122"/>
              </a:defRPr>
            </a:lvl2pPr>
            <a:lvl3pPr marL="1143000" indent="-228600">
              <a:defRPr kumimoji="1" sz="4000" b="1">
                <a:solidFill>
                  <a:schemeClr val="tx1"/>
                </a:solidFill>
                <a:latin typeface="Tahoma" panose="020B0604030504040204" pitchFamily="34" charset="0"/>
                <a:ea typeface="黑体" panose="02010609060101010101" pitchFamily="49" charset="-122"/>
              </a:defRPr>
            </a:lvl3pPr>
            <a:lvl4pPr marL="1600200" indent="-228600">
              <a:defRPr kumimoji="1" sz="4000" b="1">
                <a:solidFill>
                  <a:schemeClr val="tx1"/>
                </a:solidFill>
                <a:latin typeface="Tahoma" panose="020B0604030504040204" pitchFamily="34" charset="0"/>
                <a:ea typeface="黑体" panose="02010609060101010101" pitchFamily="49" charset="-122"/>
              </a:defRPr>
            </a:lvl4pPr>
            <a:lvl5pPr marL="2057400" indent="-228600">
              <a:defRPr kumimoji="1" sz="4000" b="1">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9pPr>
          </a:lstStyle>
          <a:p>
            <a:pPr algn="ctr" eaLnBrk="1" hangingPunct="1">
              <a:defRPr/>
            </a:pPr>
            <a:endParaRPr lang="en-US" altLang="zh-CN" sz="1400" b="0" smtClean="0">
              <a:latin typeface="ITC Officina Sans Book" pitchFamily="34" charset="0"/>
              <a:ea typeface="宋体" panose="02010600030101010101" pitchFamily="2" charset="-122"/>
            </a:endParaRPr>
          </a:p>
        </p:txBody>
      </p:sp>
      <p:sp>
        <p:nvSpPr>
          <p:cNvPr id="11" name="Line 8"/>
          <p:cNvSpPr>
            <a:spLocks noChangeShapeType="1"/>
          </p:cNvSpPr>
          <p:nvPr userDrawn="1"/>
        </p:nvSpPr>
        <p:spPr bwMode="auto">
          <a:xfrm>
            <a:off x="0" y="764704"/>
            <a:ext cx="12192000" cy="0"/>
          </a:xfrm>
          <a:prstGeom prst="line">
            <a:avLst/>
          </a:prstGeom>
          <a:noFill/>
          <a:ln w="12700">
            <a:solidFill>
              <a:srgbClr val="5AAAED"/>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zh-CN" altLang="en-US" sz="4000"/>
          </a:p>
        </p:txBody>
      </p:sp>
      <p:sp>
        <p:nvSpPr>
          <p:cNvPr id="12" name="AutoShape 11"/>
          <p:cNvSpPr>
            <a:spLocks noChangeArrowheads="1"/>
          </p:cNvSpPr>
          <p:nvPr userDrawn="1"/>
        </p:nvSpPr>
        <p:spPr bwMode="auto">
          <a:xfrm flipH="1">
            <a:off x="11231034" y="6137276"/>
            <a:ext cx="960967" cy="720725"/>
          </a:xfrm>
          <a:prstGeom prst="rtTriangle">
            <a:avLst/>
          </a:prstGeom>
          <a:solidFill>
            <a:srgbClr val="0085A4"/>
          </a:solidFill>
          <a:ln w="9525" algn="ctr">
            <a:solidFill>
              <a:srgbClr val="0085A4"/>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defRPr/>
            </a:pPr>
            <a:endParaRPr kumimoji="0" lang="zh-CN" altLang="zh-CN" sz="1800" b="0" smtClean="0">
              <a:latin typeface="文泉驿微米黑" pitchFamily="34" charset="-122"/>
              <a:ea typeface="文泉驿微米黑" pitchFamily="34" charset="-122"/>
            </a:endParaRPr>
          </a:p>
        </p:txBody>
      </p:sp>
      <p:sp>
        <p:nvSpPr>
          <p:cNvPr id="14" name="Rectangle 10"/>
          <p:cNvSpPr>
            <a:spLocks noChangeArrowheads="1"/>
          </p:cNvSpPr>
          <p:nvPr userDrawn="1"/>
        </p:nvSpPr>
        <p:spPr bwMode="auto">
          <a:xfrm>
            <a:off x="-24681" y="-64369"/>
            <a:ext cx="7754747" cy="813671"/>
          </a:xfrm>
          <a:prstGeom prst="rect">
            <a:avLst/>
          </a:prstGeom>
          <a:solidFill>
            <a:srgbClr val="CFEDFE"/>
          </a:solidFill>
          <a:ln>
            <a:noFill/>
          </a:ln>
          <a:effectLst/>
          <a:extLst>
            <a:ext uri="{91240B29-F687-4F45-9708-019B960494DF}">
              <a14:hiddenLine xmlns:a14="http://schemas.microsoft.com/office/drawing/2010/main" w="9525" algn="ctr">
                <a:solidFill>
                  <a:srgbClr val="0085A4"/>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kumimoji="1" sz="2400">
                <a:solidFill>
                  <a:schemeClr val="tx1"/>
                </a:solidFill>
                <a:latin typeface="Times New Roman" panose="02020603050405020304" pitchFamily="18" charset="0"/>
                <a:ea typeface="宋体" panose="02010600030101010101" pitchFamily="2" charset="-122"/>
              </a:defRPr>
            </a:lvl1pPr>
            <a:lvl2pPr marL="742950" indent="-285750">
              <a:defRPr kumimoji="1" sz="2400">
                <a:solidFill>
                  <a:schemeClr val="tx1"/>
                </a:solidFill>
                <a:latin typeface="Times New Roman" panose="02020603050405020304" pitchFamily="18" charset="0"/>
                <a:ea typeface="宋体" panose="02010600030101010101" pitchFamily="2" charset="-122"/>
              </a:defRPr>
            </a:lvl2pPr>
            <a:lvl3pPr marL="1143000" indent="-228600">
              <a:defRPr kumimoji="1" sz="2400">
                <a:solidFill>
                  <a:schemeClr val="tx1"/>
                </a:solidFill>
                <a:latin typeface="Times New Roman" panose="02020603050405020304" pitchFamily="18" charset="0"/>
                <a:ea typeface="宋体" panose="02010600030101010101" pitchFamily="2" charset="-122"/>
              </a:defRPr>
            </a:lvl3pPr>
            <a:lvl4pPr marL="1600200" indent="-228600">
              <a:defRPr kumimoji="1" sz="2400">
                <a:solidFill>
                  <a:schemeClr val="tx1"/>
                </a:solidFill>
                <a:latin typeface="Times New Roman" panose="02020603050405020304" pitchFamily="18" charset="0"/>
                <a:ea typeface="宋体" panose="02010600030101010101" pitchFamily="2" charset="-122"/>
              </a:defRPr>
            </a:lvl4pPr>
            <a:lvl5pPr marL="2057400" indent="-228600">
              <a:defRPr kumimoji="1" sz="2400">
                <a:solidFill>
                  <a:schemeClr val="tx1"/>
                </a:solidFill>
                <a:latin typeface="Times New Roman" panose="02020603050405020304" pitchFamily="18" charset="0"/>
                <a:ea typeface="宋体" panose="02010600030101010101" pitchFamily="2" charset="-122"/>
              </a:defRPr>
            </a:lvl5pPr>
            <a:lvl6pPr marL="25146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29718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4290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3886200" indent="-228600"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gn="ctr" eaLnBrk="1" hangingPunct="1">
              <a:spcBef>
                <a:spcPct val="50000"/>
              </a:spcBef>
              <a:defRPr/>
            </a:pPr>
            <a:endParaRPr kumimoji="0" lang="zh-CN" altLang="zh-CN" sz="1800" b="0" smtClean="0">
              <a:latin typeface="文泉驿微米黑" pitchFamily="34" charset="-122"/>
              <a:ea typeface="文泉驿微米黑" pitchFamily="34" charset="-122"/>
            </a:endParaRPr>
          </a:p>
        </p:txBody>
      </p:sp>
      <p:sp>
        <p:nvSpPr>
          <p:cNvPr id="2" name="Title Placeholder 1"/>
          <p:cNvSpPr>
            <a:spLocks noGrp="1"/>
          </p:cNvSpPr>
          <p:nvPr>
            <p:ph type="title"/>
          </p:nvPr>
        </p:nvSpPr>
        <p:spPr>
          <a:xfrm>
            <a:off x="263352" y="113730"/>
            <a:ext cx="7056784" cy="578966"/>
          </a:xfrm>
          <a:prstGeom prst="rect">
            <a:avLst/>
          </a:prstGeom>
        </p:spPr>
        <p:txBody>
          <a:bodyPr vert="horz" lIns="91440" tIns="45720" rIns="91440" bIns="45720" rtlCol="0" anchor="ctr">
            <a:normAutofit/>
          </a:bodyPr>
          <a:lstStyle/>
          <a:p>
            <a:r>
              <a:rPr lang="zh-CN" altLang="en-US" dirty="0" smtClean="0"/>
              <a:t>单击此处编辑母版标题样式</a:t>
            </a:r>
            <a:endParaRPr lang="en-US" dirty="0"/>
          </a:p>
        </p:txBody>
      </p:sp>
    </p:spTree>
    <p:extLst>
      <p:ext uri="{BB962C8B-B14F-4D97-AF65-F5344CB8AC3E}">
        <p14:creationId xmlns:p14="http://schemas.microsoft.com/office/powerpoint/2010/main" val="4203896479"/>
      </p:ext>
    </p:extLst>
  </p:cSld>
  <p:clrMap bg1="lt1" tx1="dk1" bg2="lt2" tx2="dk2" accent1="accent1" accent2="accent2" accent3="accent3" accent4="accent4" accent5="accent5" accent6="accent6" hlink="hlink" folHlink="folHlink"/>
  <p:sldLayoutIdLst>
    <p:sldLayoutId id="2147485048" r:id="rId1"/>
    <p:sldLayoutId id="2147485049" r:id="rId2"/>
    <p:sldLayoutId id="2147485050" r:id="rId3"/>
    <p:sldLayoutId id="2147485051" r:id="rId4"/>
    <p:sldLayoutId id="2147485052" r:id="rId5"/>
    <p:sldLayoutId id="2147485053" r:id="rId6"/>
    <p:sldLayoutId id="2147485054" r:id="rId7"/>
    <p:sldLayoutId id="2147485055" r:id="rId8"/>
    <p:sldLayoutId id="2147485056" r:id="rId9"/>
    <p:sldLayoutId id="2147485057" r:id="rId10"/>
    <p:sldLayoutId id="2147485058" r:id="rId11"/>
    <p:sldLayoutId id="2147485059" r:id="rId12"/>
    <p:sldLayoutId id="2147485060" r:id="rId13"/>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rgbClr val="0000CC"/>
          </a:solidFill>
          <a:latin typeface="+mj-lt"/>
          <a:ea typeface="+mj-ea"/>
          <a:cs typeface="+mj-cs"/>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6.xml"/><Relationship Id="rId5" Type="http://schemas.openxmlformats.org/officeDocument/2006/relationships/image" Target="../media/image25.png"/><Relationship Id="rId4" Type="http://schemas.openxmlformats.org/officeDocument/2006/relationships/image" Target="../media/image24.png"/></Relationships>
</file>

<file path=ppt/slides/_rels/slide10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2" Type="http://schemas.openxmlformats.org/officeDocument/2006/relationships/image" Target="../media/image105.gif"/><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12.xml"/><Relationship Id="rId1" Type="http://schemas.openxmlformats.org/officeDocument/2006/relationships/slideLayout" Target="../slideLayouts/slideLayout16.xml"/><Relationship Id="rId4" Type="http://schemas.openxmlformats.org/officeDocument/2006/relationships/image" Target="../media/image107.png"/></Relationships>
</file>

<file path=ppt/slides/_rels/slide103.xml.rels><?xml version="1.0" encoding="UTF-8" standalone="yes"?>
<Relationships xmlns="http://schemas.openxmlformats.org/package/2006/relationships"><Relationship Id="rId2" Type="http://schemas.openxmlformats.org/officeDocument/2006/relationships/image" Target="../media/image108.emf"/><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0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5.gif"/><Relationship Id="rId2" Type="http://schemas.openxmlformats.org/officeDocument/2006/relationships/hyperlink" Target="http://plep.cug.edu.cn/"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slideLayout" Target="../slideLayouts/slideLayout16.xml"/><Relationship Id="rId1" Type="http://schemas.openxmlformats.org/officeDocument/2006/relationships/tags" Target="../tags/tag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png"/><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jpeg"/><Relationship Id="rId1" Type="http://schemas.openxmlformats.org/officeDocument/2006/relationships/slideLayout" Target="../slideLayouts/slideLayout16.xml"/><Relationship Id="rId4" Type="http://schemas.openxmlformats.org/officeDocument/2006/relationships/image" Target="../media/image37.gif"/></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s://www.bilibili.com/video/BV1cd4y1K7mq/?spm_id_from=333.337.search-card.all.click" TargetMode="External"/><Relationship Id="rId7" Type="http://schemas.openxmlformats.org/officeDocument/2006/relationships/image" Target="../media/image41.emf"/><Relationship Id="rId2" Type="http://schemas.openxmlformats.org/officeDocument/2006/relationships/hyperlink" Target="https://www.bilibili.com/video/BV1Z7411R7eC/?spm_id_from=333.337.search-card.all.click&amp;vd_source=7b4cb75188c9f6440308245a855f6a2d" TargetMode="External"/><Relationship Id="rId1" Type="http://schemas.openxmlformats.org/officeDocument/2006/relationships/slideLayout" Target="../slideLayouts/slideLayout16.xml"/><Relationship Id="rId6" Type="http://schemas.openxmlformats.org/officeDocument/2006/relationships/image" Target="../media/image40.jpeg"/><Relationship Id="rId5" Type="http://schemas.openxmlformats.org/officeDocument/2006/relationships/hyperlink" Target="http://visualgo.net/" TargetMode="External"/><Relationship Id="rId4" Type="http://schemas.openxmlformats.org/officeDocument/2006/relationships/hyperlink" Target="https://www.bilibili.com/video/BV1jt4y117KR?p=23&amp;vd_source=7b4cb75188c9f6440308245a855f6a2d"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16.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6.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slide" Target="slide45.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49.gif"/><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3.xml"/><Relationship Id="rId7" Type="http://schemas.openxmlformats.org/officeDocument/2006/relationships/image" Target="../media/image51.png"/><Relationship Id="rId2" Type="http://schemas.openxmlformats.org/officeDocument/2006/relationships/slideLayout" Target="../slideLayouts/slideLayout16.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53.png"/><Relationship Id="rId5" Type="http://schemas.openxmlformats.org/officeDocument/2006/relationships/image" Target="../media/image50.png"/><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52.png"/></Relationships>
</file>

<file path=ppt/slides/_rels/slide28.xml.rels><?xml version="1.0" encoding="UTF-8" standalone="yes"?>
<Relationships xmlns="http://schemas.openxmlformats.org/package/2006/relationships"><Relationship Id="rId2" Type="http://schemas.openxmlformats.org/officeDocument/2006/relationships/slide" Target="slide42.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jpeg"/></Relationships>
</file>

<file path=ppt/slides/_rels/slide5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42.png"/><Relationship Id="rId2" Type="http://schemas.openxmlformats.org/officeDocument/2006/relationships/image" Target="../media/image57.jpeg"/><Relationship Id="rId1" Type="http://schemas.openxmlformats.org/officeDocument/2006/relationships/slideLayout" Target="../slideLayouts/slideLayout16.xml"/><Relationship Id="rId6" Type="http://schemas.openxmlformats.org/officeDocument/2006/relationships/image" Target="../media/image61.jpg"/><Relationship Id="rId5" Type="http://schemas.openxmlformats.org/officeDocument/2006/relationships/image" Target="../media/image60.jpeg"/><Relationship Id="rId4" Type="http://schemas.openxmlformats.org/officeDocument/2006/relationships/image" Target="../media/image59.jpeg"/></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6.xml"/><Relationship Id="rId5" Type="http://schemas.openxmlformats.org/officeDocument/2006/relationships/image" Target="../media/image66.png"/><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audio" Target="../media/audio1.wav"/><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72.jpg"/></Relationships>
</file>

<file path=ppt/slides/_rels/slide6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74.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6.xml"/><Relationship Id="rId4" Type="http://schemas.openxmlformats.org/officeDocument/2006/relationships/image" Target="../media/image71.png"/></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71.png"/></Relationships>
</file>

<file path=ppt/slides/_rels/slide7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g"/><Relationship Id="rId1" Type="http://schemas.openxmlformats.org/officeDocument/2006/relationships/slideLayout" Target="../slideLayouts/slideLayout16.xml"/><Relationship Id="rId5" Type="http://schemas.openxmlformats.org/officeDocument/2006/relationships/image" Target="../media/image80.jpeg"/><Relationship Id="rId4" Type="http://schemas.openxmlformats.org/officeDocument/2006/relationships/image" Target="../media/image79.png"/></Relationships>
</file>

<file path=ppt/slides/_rels/slide7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6.xml"/><Relationship Id="rId4" Type="http://schemas.openxmlformats.org/officeDocument/2006/relationships/image" Target="../media/image83.png"/></Relationships>
</file>

<file path=ppt/slides/_rels/slide7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86.png"/><Relationship Id="rId4" Type="http://schemas.openxmlformats.org/officeDocument/2006/relationships/image" Target="../media/image85.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6.xml"/><Relationship Id="rId4" Type="http://schemas.openxmlformats.org/officeDocument/2006/relationships/image" Target="../media/image90.png"/></Relationships>
</file>

<file path=ppt/slides/_rels/slide8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2" Type="http://schemas.openxmlformats.org/officeDocument/2006/relationships/image" Target="../media/image92.emf"/><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2" Type="http://schemas.openxmlformats.org/officeDocument/2006/relationships/image" Target="../media/image93.emf"/><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image" Target="../media/image94.emf"/><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16.xml"/><Relationship Id="rId4" Type="http://schemas.openxmlformats.org/officeDocument/2006/relationships/image" Target="../media/image21.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emf"/><Relationship Id="rId1" Type="http://schemas.openxmlformats.org/officeDocument/2006/relationships/slideLayout" Target="../slideLayouts/slideLayout16.xml"/><Relationship Id="rId4" Type="http://schemas.openxmlformats.org/officeDocument/2006/relationships/image" Target="../media/image98.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slideLayout" Target="../slideLayouts/slideLayout16.xml"/><Relationship Id="rId1" Type="http://schemas.openxmlformats.org/officeDocument/2006/relationships/vmlDrawing" Target="../drawings/vmlDrawing2.vml"/><Relationship Id="rId5" Type="http://schemas.openxmlformats.org/officeDocument/2006/relationships/image" Target="../media/image99.wmf"/><Relationship Id="rId4" Type="http://schemas.openxmlformats.org/officeDocument/2006/relationships/oleObject" Target="../embeddings/oleObject5.bin"/></Relationships>
</file>

<file path=ppt/slides/_rels/slide9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6.xml"/></Relationships>
</file>

<file path=ppt/slides/_rels/slide95.xml.rels><?xml version="1.0" encoding="UTF-8" standalone="yes"?>
<Relationships xmlns="http://schemas.openxmlformats.org/package/2006/relationships"><Relationship Id="rId8" Type="http://schemas.openxmlformats.org/officeDocument/2006/relationships/tags" Target="../tags/tag9.xml"/><Relationship Id="rId13" Type="http://schemas.openxmlformats.org/officeDocument/2006/relationships/tags" Target="../tags/tag14.xml"/><Relationship Id="rId18" Type="http://schemas.openxmlformats.org/officeDocument/2006/relationships/tags" Target="../tags/tag19.xml"/><Relationship Id="rId26" Type="http://schemas.openxmlformats.org/officeDocument/2006/relationships/tags" Target="../tags/tag27.xml"/><Relationship Id="rId3" Type="http://schemas.openxmlformats.org/officeDocument/2006/relationships/tags" Target="../tags/tag4.xml"/><Relationship Id="rId21" Type="http://schemas.openxmlformats.org/officeDocument/2006/relationships/tags" Target="../tags/tag22.xml"/><Relationship Id="rId7" Type="http://schemas.openxmlformats.org/officeDocument/2006/relationships/tags" Target="../tags/tag8.xml"/><Relationship Id="rId12" Type="http://schemas.openxmlformats.org/officeDocument/2006/relationships/tags" Target="../tags/tag13.xml"/><Relationship Id="rId17" Type="http://schemas.openxmlformats.org/officeDocument/2006/relationships/tags" Target="../tags/tag18.xml"/><Relationship Id="rId25" Type="http://schemas.openxmlformats.org/officeDocument/2006/relationships/tags" Target="../tags/tag26.xml"/><Relationship Id="rId2" Type="http://schemas.openxmlformats.org/officeDocument/2006/relationships/tags" Target="../tags/tag3.xml"/><Relationship Id="rId16" Type="http://schemas.openxmlformats.org/officeDocument/2006/relationships/tags" Target="../tags/tag17.xml"/><Relationship Id="rId20" Type="http://schemas.openxmlformats.org/officeDocument/2006/relationships/tags" Target="../tags/tag21.xml"/><Relationship Id="rId29" Type="http://schemas.openxmlformats.org/officeDocument/2006/relationships/image" Target="../media/image102.tmp"/><Relationship Id="rId1" Type="http://schemas.openxmlformats.org/officeDocument/2006/relationships/tags" Target="../tags/tag2.xml"/><Relationship Id="rId6" Type="http://schemas.openxmlformats.org/officeDocument/2006/relationships/tags" Target="../tags/tag7.xml"/><Relationship Id="rId11" Type="http://schemas.openxmlformats.org/officeDocument/2006/relationships/tags" Target="../tags/tag12.xml"/><Relationship Id="rId24" Type="http://schemas.openxmlformats.org/officeDocument/2006/relationships/tags" Target="../tags/tag25.xml"/><Relationship Id="rId5" Type="http://schemas.openxmlformats.org/officeDocument/2006/relationships/tags" Target="../tags/tag6.xml"/><Relationship Id="rId15" Type="http://schemas.openxmlformats.org/officeDocument/2006/relationships/tags" Target="../tags/tag16.xml"/><Relationship Id="rId23" Type="http://schemas.openxmlformats.org/officeDocument/2006/relationships/tags" Target="../tags/tag24.xml"/><Relationship Id="rId28" Type="http://schemas.openxmlformats.org/officeDocument/2006/relationships/slideLayout" Target="../slideLayouts/slideLayout7.xml"/><Relationship Id="rId10" Type="http://schemas.openxmlformats.org/officeDocument/2006/relationships/tags" Target="../tags/tag11.xml"/><Relationship Id="rId19" Type="http://schemas.openxmlformats.org/officeDocument/2006/relationships/tags" Target="../tags/tag20.xml"/><Relationship Id="rId4" Type="http://schemas.openxmlformats.org/officeDocument/2006/relationships/tags" Target="../tags/tag5.xml"/><Relationship Id="rId9" Type="http://schemas.openxmlformats.org/officeDocument/2006/relationships/tags" Target="../tags/tag10.xml"/><Relationship Id="rId14" Type="http://schemas.openxmlformats.org/officeDocument/2006/relationships/tags" Target="../tags/tag15.xml"/><Relationship Id="rId22" Type="http://schemas.openxmlformats.org/officeDocument/2006/relationships/tags" Target="../tags/tag23.xml"/><Relationship Id="rId27" Type="http://schemas.openxmlformats.org/officeDocument/2006/relationships/tags" Target="../tags/tag28.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p:cNvSpPr txBox="1">
            <a:spLocks noGrp="1" noChangeArrowheads="1"/>
          </p:cNvSpPr>
          <p:nvPr/>
        </p:nvSpPr>
        <p:spPr bwMode="auto">
          <a:xfrm>
            <a:off x="8543925" y="6454777"/>
            <a:ext cx="2133600" cy="287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lgn="r" eaLnBrk="1" hangingPunct="1">
              <a:spcBef>
                <a:spcPct val="0"/>
              </a:spcBef>
              <a:buClrTx/>
              <a:buSzTx/>
              <a:buFontTx/>
              <a:buNone/>
            </a:pPr>
            <a:fld id="{5161CC6C-DF6A-4204-814A-0B8E403EA44D}" type="slidenum">
              <a:rPr lang="en-US" altLang="zh-CN" sz="1400">
                <a:solidFill>
                  <a:schemeClr val="bg1"/>
                </a:solidFill>
                <a:latin typeface="文泉驿微米黑" pitchFamily="34" charset="-122"/>
                <a:ea typeface="文泉驿微米黑" pitchFamily="34" charset="-122"/>
              </a:rPr>
              <a:pPr algn="r" eaLnBrk="1" hangingPunct="1">
                <a:spcBef>
                  <a:spcPct val="0"/>
                </a:spcBef>
                <a:buClrTx/>
                <a:buSzTx/>
                <a:buFontTx/>
                <a:buNone/>
              </a:pPr>
              <a:t>1</a:t>
            </a:fld>
            <a:endParaRPr lang="en-US" altLang="zh-CN" sz="1400">
              <a:solidFill>
                <a:schemeClr val="bg1"/>
              </a:solidFill>
              <a:latin typeface="文泉驿微米黑" pitchFamily="34" charset="-122"/>
              <a:ea typeface="文泉驿微米黑" pitchFamily="34" charset="-122"/>
            </a:endParaRPr>
          </a:p>
        </p:txBody>
      </p:sp>
      <p:sp>
        <p:nvSpPr>
          <p:cNvPr id="12293" name="Text Box 7"/>
          <p:cNvSpPr txBox="1">
            <a:spLocks noChangeArrowheads="1"/>
          </p:cNvSpPr>
          <p:nvPr/>
        </p:nvSpPr>
        <p:spPr bwMode="auto">
          <a:xfrm>
            <a:off x="1774828" y="4292602"/>
            <a:ext cx="8642351" cy="2231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lgn="ctr">
              <a:spcBef>
                <a:spcPct val="50000"/>
              </a:spcBef>
              <a:buClrTx/>
              <a:buSzTx/>
              <a:buFontTx/>
              <a:buNone/>
            </a:pPr>
            <a:r>
              <a:rPr lang="zh-CN" altLang="en-US" sz="2800" dirty="0">
                <a:latin typeface="楷体_GB2312" pitchFamily="49" charset="-122"/>
              </a:rPr>
              <a:t>姜鑫维</a:t>
            </a:r>
          </a:p>
          <a:p>
            <a:pPr algn="ctr">
              <a:spcBef>
                <a:spcPct val="50000"/>
              </a:spcBef>
              <a:buClrTx/>
              <a:buSzTx/>
              <a:buFontTx/>
              <a:buNone/>
            </a:pPr>
            <a:r>
              <a:rPr lang="en-US" altLang="zh-CN" sz="2800" dirty="0">
                <a:latin typeface="楷体_GB2312" pitchFamily="49" charset="-122"/>
              </a:rPr>
              <a:t>ysjxw@qq.com</a:t>
            </a:r>
          </a:p>
          <a:p>
            <a:pPr algn="ctr">
              <a:spcBef>
                <a:spcPct val="50000"/>
              </a:spcBef>
              <a:buClrTx/>
              <a:buSzTx/>
              <a:buFontTx/>
              <a:buNone/>
            </a:pPr>
            <a:r>
              <a:rPr lang="en-US" altLang="zh-CN" sz="1800" dirty="0">
                <a:latin typeface="楷体_GB2312" pitchFamily="49" charset="-122"/>
              </a:rPr>
              <a:t>https://xinweijiang.github.io/course/ds-a/</a:t>
            </a:r>
            <a:endParaRPr lang="zh-CN" altLang="en-US" sz="1800" dirty="0">
              <a:latin typeface="楷体_GB2312" pitchFamily="49" charset="-122"/>
            </a:endParaRPr>
          </a:p>
          <a:p>
            <a:pPr algn="ctr">
              <a:spcBef>
                <a:spcPct val="50000"/>
              </a:spcBef>
              <a:buClrTx/>
              <a:buSzTx/>
              <a:buFontTx/>
              <a:buNone/>
            </a:pPr>
            <a:r>
              <a:rPr lang="en-US" altLang="zh-CN" sz="2800" smtClean="0">
                <a:latin typeface="华文仿宋" panose="02010600040101010101" pitchFamily="2" charset="-122"/>
                <a:ea typeface="华文仿宋" panose="02010600040101010101" pitchFamily="2" charset="-122"/>
              </a:rPr>
              <a:t>2024</a:t>
            </a:r>
            <a:r>
              <a:rPr lang="zh-CN" altLang="en-US" sz="2800" smtClean="0">
                <a:latin typeface="华文仿宋" panose="02010600040101010101" pitchFamily="2" charset="-122"/>
                <a:ea typeface="华文仿宋" panose="02010600040101010101" pitchFamily="2" charset="-122"/>
              </a:rPr>
              <a:t>年</a:t>
            </a:r>
            <a:r>
              <a:rPr lang="zh-CN" altLang="en-US" sz="2800" dirty="0">
                <a:latin typeface="华文仿宋" panose="02010600040101010101" pitchFamily="2" charset="-122"/>
                <a:ea typeface="华文仿宋" panose="02010600040101010101" pitchFamily="2" charset="-122"/>
              </a:rPr>
              <a:t>秋</a:t>
            </a:r>
          </a:p>
        </p:txBody>
      </p:sp>
      <p:pic>
        <p:nvPicPr>
          <p:cNvPr id="12294"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3780"/>
            <a:ext cx="91535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4"/>
          <p:cNvSpPr txBox="1">
            <a:spLocks noChangeArrowheads="1"/>
          </p:cNvSpPr>
          <p:nvPr/>
        </p:nvSpPr>
        <p:spPr>
          <a:xfrm>
            <a:off x="0" y="1274763"/>
            <a:ext cx="12192000"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rgbClr val="0000CC"/>
                </a:solidFill>
                <a:latin typeface="+mj-lt"/>
                <a:ea typeface="+mj-ea"/>
                <a:cs typeface="+mj-cs"/>
              </a:defRPr>
            </a:lvl1pPr>
          </a:lstStyle>
          <a:p>
            <a:pPr fontAlgn="auto">
              <a:spcAft>
                <a:spcPts val="0"/>
              </a:spcAft>
            </a:pPr>
            <a:r>
              <a:rPr kumimoji="0" lang="zh-CN" altLang="en-US" sz="6900" b="1" dirty="0" smtClean="0">
                <a:solidFill>
                  <a:srgbClr val="C62400"/>
                </a:solidFill>
              </a:rPr>
              <a:t>数 据 结 构</a:t>
            </a:r>
            <a:r>
              <a:rPr kumimoji="0" lang="en-US" altLang="zh-CN" sz="6900" b="1" dirty="0" smtClean="0">
                <a:solidFill>
                  <a:srgbClr val="C62400"/>
                </a:solidFill>
              </a:rPr>
              <a:t/>
            </a:r>
            <a:br>
              <a:rPr kumimoji="0" lang="en-US" altLang="zh-CN" sz="6900" b="1" dirty="0" smtClean="0">
                <a:solidFill>
                  <a:srgbClr val="C62400"/>
                </a:solidFill>
              </a:rPr>
            </a:br>
            <a:r>
              <a:rPr kumimoji="0" lang="zh-CN" altLang="en-US" sz="7200" b="1" dirty="0" smtClean="0">
                <a:solidFill>
                  <a:srgbClr val="C62400"/>
                </a:solidFill>
                <a:latin typeface="华文仿宋" panose="02010600040101010101" pitchFamily="2" charset="-122"/>
                <a:ea typeface="华文仿宋" panose="02010600040101010101" pitchFamily="2" charset="-122"/>
              </a:rPr>
              <a:t>第</a:t>
            </a:r>
            <a:r>
              <a:rPr kumimoji="0" lang="en-US" altLang="zh-CN" sz="7200" b="1" dirty="0" smtClean="0">
                <a:solidFill>
                  <a:srgbClr val="C62400"/>
                </a:solidFill>
                <a:latin typeface="华文仿宋" panose="02010600040101010101" pitchFamily="2" charset="-122"/>
                <a:ea typeface="华文仿宋" panose="02010600040101010101" pitchFamily="2" charset="-122"/>
              </a:rPr>
              <a:t>1</a:t>
            </a:r>
            <a:r>
              <a:rPr kumimoji="0" lang="zh-CN" altLang="en-US" sz="7200" b="1" dirty="0" smtClean="0">
                <a:solidFill>
                  <a:srgbClr val="C62400"/>
                </a:solidFill>
                <a:latin typeface="华文仿宋" panose="02010600040101010101" pitchFamily="2" charset="-122"/>
                <a:ea typeface="华文仿宋" panose="02010600040101010101" pitchFamily="2" charset="-122"/>
              </a:rPr>
              <a:t>章 绪论</a:t>
            </a:r>
            <a:endParaRPr kumimoji="0" lang="zh-CN" altLang="en-US" sz="6900" b="1" dirty="0">
              <a:solidFill>
                <a:srgbClr val="C62400"/>
              </a:solidFill>
            </a:endParaRPr>
          </a:p>
        </p:txBody>
      </p:sp>
    </p:spTree>
    <p:extLst>
      <p:ext uri="{BB962C8B-B14F-4D97-AF65-F5344CB8AC3E}">
        <p14:creationId xmlns:p14="http://schemas.microsoft.com/office/powerpoint/2010/main" val="794435245"/>
      </p:ext>
    </p:extLst>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t>Q1: </a:t>
            </a:r>
            <a:r>
              <a:rPr lang="zh-CN" altLang="en-US" dirty="0"/>
              <a:t>为什么学习数据结构？ </a:t>
            </a:r>
          </a:p>
        </p:txBody>
      </p:sp>
      <p:sp>
        <p:nvSpPr>
          <p:cNvPr id="3" name="内容占位符 2"/>
          <p:cNvSpPr>
            <a:spLocks noGrp="1"/>
          </p:cNvSpPr>
          <p:nvPr>
            <p:ph idx="1"/>
          </p:nvPr>
        </p:nvSpPr>
        <p:spPr>
          <a:xfrm>
            <a:off x="551384" y="983778"/>
            <a:ext cx="7632848" cy="5193185"/>
          </a:xfrm>
        </p:spPr>
        <p:txBody>
          <a:bodyPr>
            <a:normAutofit/>
          </a:bodyPr>
          <a:lstStyle/>
          <a:p>
            <a:r>
              <a:rPr lang="en-US" altLang="zh-CN" sz="2400" dirty="0" smtClean="0"/>
              <a:t>GTA 5</a:t>
            </a:r>
            <a:r>
              <a:rPr lang="zh-CN" altLang="en-US" sz="2400" dirty="0"/>
              <a:t>联机</a:t>
            </a:r>
            <a:r>
              <a:rPr lang="zh-CN" altLang="en-US" sz="2400" dirty="0" smtClean="0"/>
              <a:t>版启动时超过</a:t>
            </a:r>
            <a:r>
              <a:rPr lang="en-US" altLang="zh-CN" sz="2400" dirty="0"/>
              <a:t>80%</a:t>
            </a:r>
            <a:r>
              <a:rPr lang="zh-CN" altLang="en-US" sz="2400" dirty="0"/>
              <a:t>的玩家，都要等</a:t>
            </a:r>
            <a:r>
              <a:rPr lang="en-US" altLang="zh-CN" sz="2400" dirty="0"/>
              <a:t>3</a:t>
            </a:r>
            <a:r>
              <a:rPr lang="zh-CN" altLang="en-US" sz="2400" dirty="0"/>
              <a:t>分钟以上，有的甚至超过</a:t>
            </a:r>
            <a:r>
              <a:rPr lang="en-US" altLang="zh-CN" sz="2400" dirty="0"/>
              <a:t>15</a:t>
            </a:r>
            <a:r>
              <a:rPr lang="zh-CN" altLang="en-US" sz="2400" dirty="0" smtClean="0"/>
              <a:t>分钟</a:t>
            </a:r>
            <a:endParaRPr lang="en-US" altLang="zh-CN" sz="2400" dirty="0" smtClean="0"/>
          </a:p>
          <a:p>
            <a:r>
              <a:rPr lang="zh-CN" altLang="en-US" sz="2400" dirty="0"/>
              <a:t>单机</a:t>
            </a:r>
            <a:r>
              <a:rPr lang="zh-CN" altLang="en-US" sz="2400" dirty="0" smtClean="0"/>
              <a:t>版可以快速打开</a:t>
            </a:r>
            <a:endParaRPr lang="en-US" altLang="zh-CN" sz="2400" dirty="0" smtClean="0"/>
          </a:p>
          <a:p>
            <a:r>
              <a:rPr lang="zh-CN" altLang="en-US" sz="2400" dirty="0"/>
              <a:t>问题出在一个</a:t>
            </a:r>
            <a:r>
              <a:rPr lang="en-US" altLang="zh-CN" sz="2400" dirty="0" err="1"/>
              <a:t>sscanf</a:t>
            </a:r>
            <a:r>
              <a:rPr lang="zh-CN" altLang="en-US" sz="2400" dirty="0" smtClean="0"/>
              <a:t>函数</a:t>
            </a:r>
            <a:endParaRPr lang="en-US" altLang="zh-CN" sz="2400" dirty="0" smtClean="0"/>
          </a:p>
          <a:p>
            <a:r>
              <a:rPr lang="zh-CN" altLang="en-US" sz="2400" dirty="0"/>
              <a:t>读取的是一个</a:t>
            </a:r>
            <a:r>
              <a:rPr lang="en-US" altLang="zh-CN" sz="2400" dirty="0"/>
              <a:t>10M</a:t>
            </a:r>
            <a:r>
              <a:rPr lang="zh-CN" altLang="en-US" sz="2400" dirty="0"/>
              <a:t>左右</a:t>
            </a:r>
            <a:r>
              <a:rPr lang="zh-CN" altLang="en-US" sz="2400" dirty="0" smtClean="0"/>
              <a:t>，有</a:t>
            </a:r>
            <a:r>
              <a:rPr lang="en-US" altLang="zh-CN" sz="2400" dirty="0"/>
              <a:t>63000</a:t>
            </a:r>
            <a:r>
              <a:rPr lang="zh-CN" altLang="en-US" sz="2400" dirty="0"/>
              <a:t>多个条目的</a:t>
            </a:r>
            <a:r>
              <a:rPr lang="en-US" altLang="zh-CN" sz="2400" dirty="0"/>
              <a:t>JSON</a:t>
            </a:r>
            <a:r>
              <a:rPr lang="zh-CN" altLang="en-US" sz="2400" dirty="0"/>
              <a:t>文件</a:t>
            </a:r>
            <a:endParaRPr lang="en-US" altLang="zh-CN" sz="2400" dirty="0" smtClean="0"/>
          </a:p>
          <a:p>
            <a:r>
              <a:rPr lang="zh-CN" altLang="en-US" sz="2400" dirty="0"/>
              <a:t>保存前，有一个</a:t>
            </a:r>
            <a:r>
              <a:rPr lang="en-US" altLang="zh-CN" sz="2400" dirty="0"/>
              <a:t>if</a:t>
            </a:r>
            <a:r>
              <a:rPr lang="zh-CN" altLang="en-US" sz="2400" dirty="0"/>
              <a:t>语句，逐一比较</a:t>
            </a:r>
            <a:r>
              <a:rPr lang="en-US" altLang="zh-CN" sz="2400" dirty="0"/>
              <a:t>item</a:t>
            </a:r>
            <a:r>
              <a:rPr lang="zh-CN" altLang="en-US" sz="2400" dirty="0"/>
              <a:t>内项目的哈希</a:t>
            </a:r>
            <a:r>
              <a:rPr lang="zh-CN" altLang="en-US" sz="2400" dirty="0" smtClean="0"/>
              <a:t>值</a:t>
            </a:r>
            <a:endParaRPr lang="en-US" altLang="zh-CN" sz="2400" dirty="0" smtClean="0"/>
          </a:p>
          <a:p>
            <a:r>
              <a:rPr lang="zh-CN" altLang="en-US" sz="2400" dirty="0"/>
              <a:t>要执行</a:t>
            </a:r>
            <a:r>
              <a:rPr lang="en-US" altLang="zh-CN" sz="2400" dirty="0"/>
              <a:t>(63000^2+63000)/2 =</a:t>
            </a:r>
            <a:r>
              <a:rPr lang="en-US" altLang="zh-CN" sz="2400"/>
              <a:t> </a:t>
            </a:r>
            <a:r>
              <a:rPr lang="en-US" altLang="zh-CN" sz="2400" b="1" smtClean="0"/>
              <a:t>1</a:t>
            </a:r>
            <a:r>
              <a:rPr lang="en-US" altLang="zh-CN" sz="2400" b="1"/>
              <a:t>,</a:t>
            </a:r>
            <a:r>
              <a:rPr lang="en-US" altLang="zh-CN" sz="2400" b="1" smtClean="0"/>
              <a:t>984,531,500</a:t>
            </a:r>
            <a:r>
              <a:rPr lang="zh-CN" altLang="en-US" sz="2400" dirty="0" smtClean="0"/>
              <a:t>次</a:t>
            </a:r>
            <a:endParaRPr lang="en-US" altLang="zh-CN" sz="2400" dirty="0" smtClean="0"/>
          </a:p>
          <a:p>
            <a:r>
              <a:rPr lang="zh-CN" altLang="en-US" sz="2400" b="1" dirty="0" smtClean="0"/>
              <a:t>解决方案：</a:t>
            </a:r>
            <a:r>
              <a:rPr lang="en-AU" altLang="zh-CN" sz="2400" b="1" dirty="0" smtClean="0"/>
              <a:t>hash map</a:t>
            </a:r>
            <a:endParaRPr lang="en-US" altLang="zh-CN" sz="2400" b="1" dirty="0" smtClean="0"/>
          </a:p>
          <a:p>
            <a:pPr lvl="1"/>
            <a:r>
              <a:rPr lang="zh-CN" altLang="en-US" sz="2000" b="1" dirty="0"/>
              <a:t>加载时间节省</a:t>
            </a:r>
            <a:r>
              <a:rPr lang="en-US" altLang="zh-CN" sz="2000" b="1" dirty="0"/>
              <a:t>70%</a:t>
            </a:r>
          </a:p>
          <a:p>
            <a:pPr lvl="1"/>
            <a:r>
              <a:rPr lang="zh-CN" altLang="en-US" sz="2000" dirty="0" smtClean="0"/>
              <a:t>加载时间从</a:t>
            </a:r>
            <a:r>
              <a:rPr lang="zh-CN" altLang="en-US" sz="2000" dirty="0"/>
              <a:t>原来的</a:t>
            </a:r>
            <a:r>
              <a:rPr lang="en-US" altLang="zh-CN" sz="2000" dirty="0"/>
              <a:t>6</a:t>
            </a:r>
            <a:r>
              <a:rPr lang="zh-CN" altLang="en-US" sz="2000" dirty="0"/>
              <a:t>分钟，下降到现在的</a:t>
            </a:r>
            <a:r>
              <a:rPr lang="en-US" altLang="zh-CN" sz="2000" dirty="0"/>
              <a:t>1</a:t>
            </a:r>
            <a:r>
              <a:rPr lang="zh-CN" altLang="en-US" sz="2000" dirty="0"/>
              <a:t>分</a:t>
            </a:r>
            <a:r>
              <a:rPr lang="en-US" altLang="zh-CN" sz="2000" dirty="0"/>
              <a:t>50</a:t>
            </a:r>
            <a:r>
              <a:rPr lang="zh-CN" altLang="en-US" sz="2000" dirty="0" smtClean="0"/>
              <a:t>秒</a:t>
            </a:r>
            <a:endParaRPr lang="en-US" altLang="zh-CN" sz="2000" dirty="0" smtClean="0"/>
          </a:p>
          <a:p>
            <a:r>
              <a:rPr lang="en-AU" altLang="zh-CN" sz="2400" dirty="0" err="1" smtClean="0"/>
              <a:t>RockStar</a:t>
            </a:r>
            <a:r>
              <a:rPr lang="zh-CN" altLang="en-US" sz="2400" dirty="0" smtClean="0"/>
              <a:t>奖励发现者</a:t>
            </a:r>
            <a:r>
              <a:rPr lang="en-US" altLang="zh-CN" sz="2400" dirty="0" smtClean="0"/>
              <a:t>1</a:t>
            </a:r>
            <a:r>
              <a:rPr lang="zh-CN" altLang="en-US" sz="2400" dirty="0" smtClean="0"/>
              <a:t>万美金</a:t>
            </a:r>
            <a:endParaRPr lang="zh-CN" altLang="en-US" sz="2400" dirty="0"/>
          </a:p>
        </p:txBody>
      </p:sp>
      <p:pic>
        <p:nvPicPr>
          <p:cNvPr id="131076" name="Picture 4" descr="448a0bcf6fd6a151e091cf76cbf22639.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616280" y="1490922"/>
            <a:ext cx="3432920" cy="1794062"/>
          </a:xfrm>
          <a:prstGeom prst="rect">
            <a:avLst/>
          </a:prstGeom>
          <a:noFill/>
          <a:extLst>
            <a:ext uri="{909E8E84-426E-40DD-AFC4-6F175D3DCCD1}">
              <a14:hiddenFill xmlns:a14="http://schemas.microsoft.com/office/drawing/2010/main">
                <a:solidFill>
                  <a:srgbClr val="FFFFFF"/>
                </a:solidFill>
              </a14:hiddenFill>
            </a:ext>
          </a:extLst>
        </p:spPr>
      </p:pic>
      <p:pic>
        <p:nvPicPr>
          <p:cNvPr id="131078" name="Picture 6" descr="049e80477c43964831a2632ae07cffc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60296" y="3284984"/>
            <a:ext cx="3092374" cy="1805699"/>
          </a:xfrm>
          <a:prstGeom prst="rect">
            <a:avLst/>
          </a:prstGeom>
          <a:noFill/>
          <a:extLst>
            <a:ext uri="{909E8E84-426E-40DD-AFC4-6F175D3DCCD1}">
              <a14:hiddenFill xmlns:a14="http://schemas.microsoft.com/office/drawing/2010/main">
                <a:solidFill>
                  <a:srgbClr val="FFFFFF"/>
                </a:solidFill>
              </a14:hiddenFill>
            </a:ext>
          </a:extLst>
        </p:spPr>
      </p:pic>
      <p:pic>
        <p:nvPicPr>
          <p:cNvPr id="131080" name="Picture 8" descr="eb5de8b3039a7942ba7ed9816b3c4727.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60296" y="5091056"/>
            <a:ext cx="3410471" cy="1794327"/>
          </a:xfrm>
          <a:prstGeom prst="rect">
            <a:avLst/>
          </a:prstGeom>
          <a:noFill/>
          <a:extLst>
            <a:ext uri="{909E8E84-426E-40DD-AFC4-6F175D3DCCD1}">
              <a14:hiddenFill xmlns:a14="http://schemas.microsoft.com/office/drawing/2010/main">
                <a:solidFill>
                  <a:srgbClr val="FFFFFF"/>
                </a:solidFill>
              </a14:hiddenFill>
            </a:ext>
          </a:extLst>
        </p:spPr>
      </p:pic>
      <p:pic>
        <p:nvPicPr>
          <p:cNvPr id="131074" name="Picture 2" descr="05941da504450449684f23d5609559a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8287" y="-27384"/>
            <a:ext cx="3482479" cy="1957664"/>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19336" y="6253935"/>
            <a:ext cx="6840760" cy="646331"/>
          </a:xfrm>
          <a:prstGeom prst="rect">
            <a:avLst/>
          </a:prstGeom>
        </p:spPr>
        <p:txBody>
          <a:bodyPr wrap="square">
            <a:spAutoFit/>
          </a:bodyPr>
          <a:lstStyle/>
          <a:p>
            <a:r>
              <a:rPr lang="en-US" altLang="zh-CN" sz="1200" dirty="0" smtClean="0"/>
              <a:t>1</a:t>
            </a:r>
            <a:r>
              <a:rPr lang="zh-CN" altLang="en-US" sz="1200" dirty="0" smtClean="0"/>
              <a:t>、https</a:t>
            </a:r>
            <a:r>
              <a:rPr lang="zh-CN" altLang="en-US" sz="1200" dirty="0"/>
              <a:t>://blog.csdn.net/xhmj12/article/details/</a:t>
            </a:r>
            <a:r>
              <a:rPr lang="zh-CN" altLang="en-US" sz="1200" dirty="0" smtClean="0"/>
              <a:t>120944347</a:t>
            </a:r>
            <a:endParaRPr lang="en-US" altLang="zh-CN" sz="1200" dirty="0" smtClean="0"/>
          </a:p>
          <a:p>
            <a:r>
              <a:rPr lang="en-AU" altLang="zh-CN" sz="1200" dirty="0" smtClean="0"/>
              <a:t>2</a:t>
            </a:r>
            <a:r>
              <a:rPr lang="zh-CN" altLang="en-US" sz="1200" dirty="0" smtClean="0"/>
              <a:t>、</a:t>
            </a:r>
            <a:r>
              <a:rPr lang="en-AU" altLang="zh-CN" sz="1200" dirty="0" smtClean="0"/>
              <a:t>https</a:t>
            </a:r>
            <a:r>
              <a:rPr lang="en-AU" altLang="zh-CN" sz="1200" dirty="0"/>
              <a:t>://www.bilibili.com/video/BV19K4y1U7pi/?spm_id_from=333.337.search-card.all.click&amp;vd_source=7b4cb75188c9f6440308245a855f6a2d</a:t>
            </a:r>
            <a:endParaRPr lang="zh-CN" altLang="en-US" sz="1200" dirty="0"/>
          </a:p>
        </p:txBody>
      </p:sp>
    </p:spTree>
    <p:extLst>
      <p:ext uri="{BB962C8B-B14F-4D97-AF65-F5344CB8AC3E}">
        <p14:creationId xmlns:p14="http://schemas.microsoft.com/office/powerpoint/2010/main" val="138509424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endParaRPr lang="zh-CN" altLang="en-US"/>
          </a:p>
        </p:txBody>
      </p:sp>
      <p:sp>
        <p:nvSpPr>
          <p:cNvPr id="3" name="内容占位符 2"/>
          <p:cNvSpPr>
            <a:spLocks noGrp="1"/>
          </p:cNvSpPr>
          <p:nvPr>
            <p:ph idx="1"/>
          </p:nvPr>
        </p:nvSpPr>
        <p:spPr/>
        <p:txBody>
          <a:bodyPr/>
          <a:lstStyle/>
          <a:p>
            <a:r>
              <a:rPr lang="zh-CN" altLang="en-US" dirty="0" smtClean="0"/>
              <a:t>例</a:t>
            </a:r>
            <a:r>
              <a:rPr lang="en-US" altLang="zh-CN" dirty="0" smtClean="0"/>
              <a:t>8</a:t>
            </a:r>
            <a:r>
              <a:rPr lang="zh-CN" altLang="en-US" dirty="0"/>
              <a:t>：早晨</a:t>
            </a:r>
            <a:r>
              <a:rPr lang="zh-CN" altLang="en-US" dirty="0" smtClean="0"/>
              <a:t>一同学背着</a:t>
            </a:r>
            <a:r>
              <a:rPr lang="zh-CN" altLang="en-US" dirty="0"/>
              <a:t>一堆书出了图书馆，结果警报响</a:t>
            </a:r>
            <a:r>
              <a:rPr lang="zh-CN" altLang="en-US"/>
              <a:t>了</a:t>
            </a:r>
            <a:r>
              <a:rPr lang="zh-CN" altLang="en-US" smtClean="0"/>
              <a:t>，保安大叔让</a:t>
            </a:r>
            <a:r>
              <a:rPr lang="zh-CN" altLang="en-US" dirty="0"/>
              <a:t>同学</a:t>
            </a:r>
            <a:r>
              <a:rPr lang="zh-CN" altLang="en-US" dirty="0" smtClean="0"/>
              <a:t>看看</a:t>
            </a:r>
            <a:r>
              <a:rPr lang="zh-CN" altLang="en-US" dirty="0"/>
              <a:t>是哪本书把警报弄响了，</a:t>
            </a:r>
            <a:r>
              <a:rPr lang="zh-CN" altLang="en-US" dirty="0" smtClean="0"/>
              <a:t>那</a:t>
            </a:r>
            <a:r>
              <a:rPr lang="zh-CN" altLang="en-US" dirty="0"/>
              <a:t>同学</a:t>
            </a:r>
            <a:r>
              <a:rPr lang="zh-CN" altLang="en-US" dirty="0" smtClean="0"/>
              <a:t>把</a:t>
            </a:r>
            <a:r>
              <a:rPr lang="zh-CN" altLang="en-US" dirty="0"/>
              <a:t>书倒出来，准备一本一本的</a:t>
            </a:r>
            <a:r>
              <a:rPr lang="zh-CN" altLang="en-US"/>
              <a:t>测。大叔见状</a:t>
            </a:r>
            <a:r>
              <a:rPr lang="zh-CN" altLang="en-US" dirty="0"/>
              <a:t>急了，把书分成两份，第一份过了一下，响了。又把这一份分成两份接着测，三回就找到</a:t>
            </a:r>
            <a:r>
              <a:rPr lang="zh-CN" altLang="en-US"/>
              <a:t>了，大叔用</a:t>
            </a:r>
            <a:r>
              <a:rPr lang="zh-CN" altLang="en-US" dirty="0"/>
              <a:t>鄙视的眼神看</a:t>
            </a:r>
            <a:r>
              <a:rPr lang="zh-CN" altLang="en-US" dirty="0" smtClean="0"/>
              <a:t>着</a:t>
            </a:r>
            <a:r>
              <a:rPr lang="zh-CN" altLang="en-US" dirty="0"/>
              <a:t>同学</a:t>
            </a:r>
            <a:r>
              <a:rPr lang="zh-CN" altLang="en-US" dirty="0" smtClean="0"/>
              <a:t>，</a:t>
            </a:r>
            <a:r>
              <a:rPr lang="zh-CN" altLang="en-US" dirty="0"/>
              <a:t>仿佛在说</a:t>
            </a:r>
            <a:r>
              <a:rPr lang="en-US" altLang="zh-CN" dirty="0"/>
              <a:t>O(n)</a:t>
            </a:r>
            <a:r>
              <a:rPr lang="zh-CN" altLang="en-US" dirty="0"/>
              <a:t>和</a:t>
            </a:r>
            <a:r>
              <a:rPr lang="en-US" altLang="zh-CN" dirty="0" smtClean="0"/>
              <a:t>O(log</a:t>
            </a:r>
            <a:r>
              <a:rPr lang="en-US" altLang="zh-CN" baseline="-25000" dirty="0" smtClean="0"/>
              <a:t>2</a:t>
            </a:r>
            <a:r>
              <a:rPr lang="en-US" altLang="zh-CN" dirty="0" smtClean="0"/>
              <a:t>n</a:t>
            </a:r>
            <a:r>
              <a:rPr lang="en-US" altLang="zh-CN" dirty="0"/>
              <a:t>)</a:t>
            </a:r>
            <a:r>
              <a:rPr lang="zh-CN" altLang="en-US" dirty="0"/>
              <a:t>都分不清</a:t>
            </a:r>
            <a:r>
              <a:rPr lang="zh-CN" altLang="en-US" dirty="0" smtClean="0"/>
              <a:t>。</a:t>
            </a:r>
            <a:endParaRPr lang="en-US" altLang="zh-CN" dirty="0" smtClean="0"/>
          </a:p>
          <a:p>
            <a:pPr marL="0" indent="0">
              <a:buNone/>
            </a:pPr>
            <a:endParaRPr lang="en-US" altLang="zh-CN" dirty="0" smtClean="0"/>
          </a:p>
          <a:p>
            <a:endParaRPr lang="zh-CN" altLang="en-US" dirty="0"/>
          </a:p>
        </p:txBody>
      </p:sp>
      <p:pic>
        <p:nvPicPr>
          <p:cNvPr id="135170" name="Picture 2" descr="https://img2.baidu.com/it/u=3121699062,3054865018&amp;fm=253&amp;fmt=auto&amp;app=138&amp;f=JPEG?w=450&amp;h=33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7550" y="3501008"/>
            <a:ext cx="4286250" cy="3209926"/>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1127448" y="4398085"/>
            <a:ext cx="6456040" cy="1323439"/>
          </a:xfrm>
          <a:prstGeom prst="rect">
            <a:avLst/>
          </a:prstGeom>
        </p:spPr>
        <p:txBody>
          <a:bodyPr wrap="square">
            <a:spAutoFit/>
          </a:bodyPr>
          <a:lstStyle/>
          <a:p>
            <a:pPr marL="0" indent="0">
              <a:buNone/>
            </a:pPr>
            <a:r>
              <a:rPr lang="zh-CN" altLang="en-US" dirty="0" smtClean="0">
                <a:solidFill>
                  <a:srgbClr val="FF0000"/>
                </a:solidFill>
              </a:rPr>
              <a:t>结果</a:t>
            </a:r>
            <a:r>
              <a:rPr lang="zh-CN" altLang="en-US" dirty="0">
                <a:solidFill>
                  <a:srgbClr val="FF0000"/>
                </a:solidFill>
              </a:rPr>
              <a:t>图书馆丢了</a:t>
            </a:r>
            <a:r>
              <a:rPr lang="en-US" altLang="zh-CN" dirty="0">
                <a:solidFill>
                  <a:srgbClr val="FF0000"/>
                </a:solidFill>
              </a:rPr>
              <a:t>n-1</a:t>
            </a:r>
            <a:r>
              <a:rPr lang="zh-CN" altLang="en-US" dirty="0">
                <a:solidFill>
                  <a:srgbClr val="FF0000"/>
                </a:solidFill>
              </a:rPr>
              <a:t>本</a:t>
            </a:r>
            <a:r>
              <a:rPr lang="zh-CN" altLang="en-US" dirty="0" smtClean="0">
                <a:solidFill>
                  <a:srgbClr val="FF0000"/>
                </a:solidFill>
              </a:rPr>
              <a:t>书，</a:t>
            </a:r>
            <a:r>
              <a:rPr lang="en-US" altLang="zh-CN" dirty="0" smtClean="0">
                <a:solidFill>
                  <a:srgbClr val="FF0000"/>
                </a:solidFill>
              </a:rPr>
              <a:t>Why</a:t>
            </a:r>
            <a:r>
              <a:rPr lang="zh-CN" altLang="en-US" dirty="0" smtClean="0">
                <a:solidFill>
                  <a:srgbClr val="FF0000"/>
                </a:solidFill>
              </a:rPr>
              <a:t>？</a:t>
            </a:r>
            <a:endParaRPr lang="zh-CN" altLang="en-US" dirty="0">
              <a:solidFill>
                <a:srgbClr val="FF0000"/>
              </a:solidFill>
            </a:endParaRPr>
          </a:p>
        </p:txBody>
      </p:sp>
    </p:spTree>
    <p:extLst>
      <p:ext uri="{BB962C8B-B14F-4D97-AF65-F5344CB8AC3E}">
        <p14:creationId xmlns:p14="http://schemas.microsoft.com/office/powerpoint/2010/main" val="196614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p:txBody>
          <a:bodyPr vert="horz" wrap="square" lIns="92075" tIns="46039" rIns="92075" bIns="46039" numCol="1" rtlCol="0" anchor="b" anchorCtr="0" compatLnSpc="1">
            <a:prstTxWarp prst="textNoShape">
              <a:avLst/>
            </a:prstTxWarp>
            <a:normAutofit/>
          </a:bodyPr>
          <a:lstStyle/>
          <a:p>
            <a:pPr eaLnBrk="1" hangingPunct="1">
              <a:defRPr/>
            </a:pPr>
            <a:r>
              <a:rPr lang="zh-CN" altLang="en-US" sz="3200" dirty="0">
                <a:latin typeface="Times New Roman" pitchFamily="18" charset="0"/>
                <a:ea typeface="黑体" pitchFamily="2" charset="-122"/>
              </a:rPr>
              <a:t>常用的渐进函数</a:t>
            </a:r>
          </a:p>
        </p:txBody>
      </p:sp>
      <p:graphicFrame>
        <p:nvGraphicFramePr>
          <p:cNvPr id="153653" name="Group 53"/>
          <p:cNvGraphicFramePr>
            <a:graphicFrameLocks noGrp="1"/>
          </p:cNvGraphicFramePr>
          <p:nvPr>
            <p:ph idx="1"/>
          </p:nvPr>
        </p:nvGraphicFramePr>
        <p:xfrm>
          <a:off x="838200" y="984250"/>
          <a:ext cx="10515600" cy="4826006"/>
        </p:xfrm>
        <a:graphic>
          <a:graphicData uri="http://schemas.openxmlformats.org/drawingml/2006/table">
            <a:tbl>
              <a:tblPr/>
              <a:tblGrid>
                <a:gridCol w="4648123">
                  <a:extLst>
                    <a:ext uri="{9D8B030D-6E8A-4147-A177-3AD203B41FA5}">
                      <a16:colId xmlns:a16="http://schemas.microsoft.com/office/drawing/2014/main" val="20000"/>
                    </a:ext>
                  </a:extLst>
                </a:gridCol>
                <a:gridCol w="5867477">
                  <a:extLst>
                    <a:ext uri="{9D8B030D-6E8A-4147-A177-3AD203B41FA5}">
                      <a16:colId xmlns:a16="http://schemas.microsoft.com/office/drawing/2014/main" val="20001"/>
                    </a:ext>
                  </a:extLst>
                </a:gridCol>
              </a:tblGrid>
              <a:tr h="508000">
                <a:tc>
                  <a:txBody>
                    <a:bodyPr/>
                    <a:lstStyle>
                      <a:lvl1pPr>
                        <a:spcBef>
                          <a:spcPct val="20000"/>
                        </a:spcBef>
                        <a:buClr>
                          <a:schemeClr val="folHlink"/>
                        </a:buClr>
                        <a:buSzPct val="60000"/>
                        <a:buFont typeface="Wingdings" panose="05000000000000000000" pitchFamily="2" charset="2"/>
                        <a:defRPr sz="28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defRPr sz="24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defRPr sz="20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defRPr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2400" b="1" i="0" u="none" strike="noStrike" cap="none" normalizeH="0" baseline="0" smtClean="0">
                          <a:ln>
                            <a:noFill/>
                          </a:ln>
                          <a:solidFill>
                            <a:schemeClr val="tx1"/>
                          </a:solidFill>
                          <a:effectLst/>
                          <a:latin typeface="Times New Roman" panose="02020603050405020304" pitchFamily="18" charset="0"/>
                          <a:ea typeface="楷体_GB2312" pitchFamily="49" charset="-122"/>
                        </a:rPr>
                        <a:t>函  数</a:t>
                      </a:r>
                    </a:p>
                  </a:txBody>
                  <a:tcPr marL="155387" marR="155387" anchor="ctr" horzOverflow="overflow">
                    <a:lnL>
                      <a:noFill/>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defRPr sz="24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defRPr sz="20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defRPr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2400" b="1" i="0" u="none" strike="noStrike" cap="none" normalizeH="0" baseline="0" smtClean="0">
                          <a:ln>
                            <a:noFill/>
                          </a:ln>
                          <a:solidFill>
                            <a:schemeClr val="tx1"/>
                          </a:solidFill>
                          <a:effectLst/>
                          <a:latin typeface="Times New Roman" panose="02020603050405020304" pitchFamily="18" charset="0"/>
                          <a:ea typeface="楷体_GB2312" pitchFamily="49" charset="-122"/>
                        </a:rPr>
                        <a:t>名  称</a:t>
                      </a:r>
                    </a:p>
                  </a:txBody>
                  <a:tcPr marL="155387" marR="155387" anchor="ctr" horzOverflow="overflow">
                    <a:lnL w="12700" cap="flat" cmpd="sng" algn="ctr">
                      <a:solidFill>
                        <a:schemeClr val="tx1"/>
                      </a:solidFill>
                      <a:prstDash val="solid"/>
                      <a:round/>
                      <a:headEnd type="none" w="sm" len="sm"/>
                      <a:tailEnd type="none" w="sm" len="sm"/>
                    </a:lnL>
                    <a:lnR>
                      <a:noFill/>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477839">
                <a:tc>
                  <a:txBody>
                    <a:bodyPr/>
                    <a:lstStyle>
                      <a:lvl1pPr>
                        <a:spcBef>
                          <a:spcPct val="20000"/>
                        </a:spcBef>
                        <a:buClr>
                          <a:schemeClr val="folHlink"/>
                        </a:buClr>
                        <a:buSzPct val="60000"/>
                        <a:buFont typeface="Wingdings" panose="05000000000000000000" pitchFamily="2" charset="2"/>
                        <a:defRPr sz="28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defRPr sz="24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defRPr sz="20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defRPr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zh-CN" sz="2400" b="1" i="0" u="none" strike="noStrike" cap="none" normalizeH="0" baseline="0" smtClean="0">
                          <a:ln>
                            <a:noFill/>
                          </a:ln>
                          <a:solidFill>
                            <a:schemeClr val="tx1"/>
                          </a:solidFill>
                          <a:effectLst/>
                          <a:latin typeface="Times New Roman" panose="02020603050405020304" pitchFamily="18" charset="0"/>
                          <a:ea typeface="楷体_GB2312" pitchFamily="49" charset="-122"/>
                        </a:rPr>
                        <a:t>O(1)</a:t>
                      </a:r>
                      <a:endParaRPr kumimoji="0" lang="zh-CN" altLang="en-US" sz="2400" b="1" i="0" u="none" strike="noStrike" cap="none" normalizeH="0" baseline="0" smtClean="0">
                        <a:ln>
                          <a:noFill/>
                        </a:ln>
                        <a:solidFill>
                          <a:schemeClr val="tx1"/>
                        </a:solidFill>
                        <a:effectLst/>
                        <a:latin typeface="Times New Roman" panose="02020603050405020304" pitchFamily="18" charset="0"/>
                        <a:ea typeface="楷体_GB2312" pitchFamily="49" charset="-122"/>
                      </a:endParaRPr>
                    </a:p>
                  </a:txBody>
                  <a:tcPr marL="155387" marR="155387" anchor="ctr" horzOverflow="overflow">
                    <a:lnL>
                      <a:noFill/>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defRPr sz="24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defRPr sz="20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defRPr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2400" b="1" i="0" u="none" strike="noStrike" cap="none" normalizeH="0" baseline="0" smtClean="0">
                          <a:ln>
                            <a:noFill/>
                          </a:ln>
                          <a:solidFill>
                            <a:schemeClr val="tx1"/>
                          </a:solidFill>
                          <a:effectLst/>
                          <a:latin typeface="Times New Roman" panose="02020603050405020304" pitchFamily="18" charset="0"/>
                          <a:ea typeface="楷体_GB2312" pitchFamily="49" charset="-122"/>
                        </a:rPr>
                        <a:t>常量级</a:t>
                      </a:r>
                    </a:p>
                  </a:txBody>
                  <a:tcPr marL="155387" marR="155387" anchor="ctr" horzOverflow="overflow">
                    <a:lnL w="12700" cap="flat" cmpd="sng" algn="ctr">
                      <a:solidFill>
                        <a:schemeClr val="tx1"/>
                      </a:solidFill>
                      <a:prstDash val="solid"/>
                      <a:round/>
                      <a:headEnd type="none" w="sm" len="sm"/>
                      <a:tailEnd type="none" w="sm" len="sm"/>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504825">
                <a:tc>
                  <a:txBody>
                    <a:bodyPr/>
                    <a:lstStyle>
                      <a:lvl1pPr>
                        <a:spcBef>
                          <a:spcPct val="20000"/>
                        </a:spcBef>
                        <a:buClr>
                          <a:schemeClr val="folHlink"/>
                        </a:buClr>
                        <a:buSzPct val="60000"/>
                        <a:buFont typeface="Wingdings" panose="05000000000000000000" pitchFamily="2" charset="2"/>
                        <a:defRPr sz="28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defRPr sz="24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defRPr sz="20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defRPr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zh-CN" sz="2400" b="1" i="0" u="none" strike="noStrike" cap="none" normalizeH="0" baseline="0" smtClean="0">
                          <a:ln>
                            <a:noFill/>
                          </a:ln>
                          <a:solidFill>
                            <a:schemeClr val="tx1"/>
                          </a:solidFill>
                          <a:effectLst/>
                          <a:latin typeface="Times New Roman" panose="02020603050405020304" pitchFamily="18" charset="0"/>
                          <a:ea typeface="楷体_GB2312" pitchFamily="49" charset="-122"/>
                        </a:rPr>
                        <a:t>O(n)</a:t>
                      </a:r>
                      <a:endParaRPr kumimoji="0" lang="zh-CN" altLang="en-US" sz="2400" b="1" i="0" u="none" strike="noStrike" cap="none" normalizeH="0" baseline="0" smtClean="0">
                        <a:ln>
                          <a:noFill/>
                        </a:ln>
                        <a:solidFill>
                          <a:schemeClr val="tx1"/>
                        </a:solidFill>
                        <a:effectLst/>
                        <a:latin typeface="Times New Roman" panose="02020603050405020304" pitchFamily="18" charset="0"/>
                        <a:ea typeface="楷体_GB2312" pitchFamily="49" charset="-122"/>
                      </a:endParaRPr>
                    </a:p>
                  </a:txBody>
                  <a:tcPr marL="155387" marR="155387" anchor="ctr" horzOverflow="overflow">
                    <a:lnL>
                      <a:noFill/>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defRPr sz="24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defRPr sz="20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defRPr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2400" b="1" i="0" u="none" strike="noStrike" cap="none" normalizeH="0" baseline="0" smtClean="0">
                          <a:ln>
                            <a:noFill/>
                          </a:ln>
                          <a:solidFill>
                            <a:schemeClr val="tx1"/>
                          </a:solidFill>
                          <a:effectLst/>
                          <a:latin typeface="Times New Roman" panose="02020603050405020304" pitchFamily="18" charset="0"/>
                          <a:ea typeface="楷体_GB2312" pitchFamily="49" charset="-122"/>
                        </a:rPr>
                        <a:t>线性级</a:t>
                      </a:r>
                    </a:p>
                  </a:txBody>
                  <a:tcPr marL="155387" marR="155387" anchor="ctr" horzOverflow="overflow">
                    <a:lnL w="12700" cap="flat" cmpd="sng" algn="ctr">
                      <a:solidFill>
                        <a:schemeClr val="tx1"/>
                      </a:solidFill>
                      <a:prstDash val="solid"/>
                      <a:round/>
                      <a:headEnd type="none" w="sm" len="sm"/>
                      <a:tailEnd type="none" w="sm" len="sm"/>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527051">
                <a:tc>
                  <a:txBody>
                    <a:bodyPr/>
                    <a:lstStyle>
                      <a:lvl1pPr>
                        <a:spcBef>
                          <a:spcPct val="20000"/>
                        </a:spcBef>
                        <a:buClr>
                          <a:schemeClr val="folHlink"/>
                        </a:buClr>
                        <a:buSzPct val="60000"/>
                        <a:buFont typeface="Wingdings" panose="05000000000000000000" pitchFamily="2" charset="2"/>
                        <a:defRPr sz="28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defRPr sz="24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defRPr sz="20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defRPr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zh-CN" sz="2400" b="1" i="0" u="none" strike="noStrike" cap="none" normalizeH="0" baseline="0" smtClean="0">
                          <a:ln>
                            <a:noFill/>
                          </a:ln>
                          <a:solidFill>
                            <a:schemeClr val="tx1"/>
                          </a:solidFill>
                          <a:effectLst/>
                          <a:latin typeface="Times New Roman" panose="02020603050405020304" pitchFamily="18" charset="0"/>
                          <a:ea typeface="楷体_GB2312" pitchFamily="49" charset="-122"/>
                        </a:rPr>
                        <a:t>O(n</a:t>
                      </a:r>
                      <a:r>
                        <a:rPr kumimoji="0" lang="en-US" altLang="zh-CN" sz="2400" b="1" i="0" u="none" strike="noStrike" cap="none" normalizeH="0" baseline="30000" smtClean="0">
                          <a:ln>
                            <a:noFill/>
                          </a:ln>
                          <a:solidFill>
                            <a:schemeClr val="tx1"/>
                          </a:solidFill>
                          <a:effectLst/>
                          <a:latin typeface="Times New Roman" panose="02020603050405020304" pitchFamily="18" charset="0"/>
                          <a:ea typeface="楷体_GB2312" pitchFamily="49" charset="-122"/>
                        </a:rPr>
                        <a:t>2</a:t>
                      </a:r>
                      <a:r>
                        <a:rPr kumimoji="0" lang="en-US" altLang="zh-CN" sz="2400" b="1" i="0" u="none" strike="noStrike" cap="none" normalizeH="0" baseline="0" smtClean="0">
                          <a:ln>
                            <a:noFill/>
                          </a:ln>
                          <a:solidFill>
                            <a:schemeClr val="tx1"/>
                          </a:solidFill>
                          <a:effectLst/>
                          <a:latin typeface="Times New Roman" panose="02020603050405020304" pitchFamily="18" charset="0"/>
                          <a:ea typeface="楷体_GB2312" pitchFamily="49" charset="-122"/>
                        </a:rPr>
                        <a:t>)</a:t>
                      </a:r>
                      <a:endParaRPr kumimoji="0" lang="zh-CN" altLang="en-US" sz="2400" b="1" i="0" u="none" strike="noStrike" cap="none" normalizeH="0" baseline="0" smtClean="0">
                        <a:ln>
                          <a:noFill/>
                        </a:ln>
                        <a:solidFill>
                          <a:schemeClr val="tx1"/>
                        </a:solidFill>
                        <a:effectLst/>
                        <a:latin typeface="Times New Roman" panose="02020603050405020304" pitchFamily="18" charset="0"/>
                        <a:ea typeface="楷体_GB2312" pitchFamily="49" charset="-122"/>
                      </a:endParaRPr>
                    </a:p>
                  </a:txBody>
                  <a:tcPr marL="155387" marR="155387" anchor="ctr" horzOverflow="overflow">
                    <a:lnL>
                      <a:noFill/>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defRPr sz="24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defRPr sz="20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defRPr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2400" b="1" i="0" u="none" strike="noStrike" cap="none" normalizeH="0" baseline="0" smtClean="0">
                          <a:ln>
                            <a:noFill/>
                          </a:ln>
                          <a:solidFill>
                            <a:schemeClr val="tx1"/>
                          </a:solidFill>
                          <a:effectLst/>
                          <a:latin typeface="Times New Roman" panose="02020603050405020304" pitchFamily="18" charset="0"/>
                          <a:ea typeface="楷体_GB2312" pitchFamily="49" charset="-122"/>
                        </a:rPr>
                        <a:t>平方级</a:t>
                      </a:r>
                    </a:p>
                  </a:txBody>
                  <a:tcPr marL="155387" marR="155387" anchor="ctr" horzOverflow="overflow">
                    <a:lnL w="12700" cap="flat" cmpd="sng" algn="ctr">
                      <a:solidFill>
                        <a:schemeClr val="tx1"/>
                      </a:solidFill>
                      <a:prstDash val="solid"/>
                      <a:round/>
                      <a:headEnd type="none" w="sm" len="sm"/>
                      <a:tailEnd type="none" w="sm" len="sm"/>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503239">
                <a:tc>
                  <a:txBody>
                    <a:bodyPr/>
                    <a:lstStyle>
                      <a:lvl1pPr>
                        <a:spcBef>
                          <a:spcPct val="20000"/>
                        </a:spcBef>
                        <a:buClr>
                          <a:schemeClr val="folHlink"/>
                        </a:buClr>
                        <a:buSzPct val="60000"/>
                        <a:buFont typeface="Wingdings" panose="05000000000000000000" pitchFamily="2" charset="2"/>
                        <a:defRPr sz="28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defRPr sz="24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defRPr sz="20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defRPr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zh-CN" sz="2400" b="1" i="0" u="none" strike="noStrike" cap="none" normalizeH="0" baseline="0" smtClean="0">
                          <a:ln>
                            <a:noFill/>
                          </a:ln>
                          <a:solidFill>
                            <a:schemeClr val="tx1"/>
                          </a:solidFill>
                          <a:effectLst/>
                          <a:latin typeface="Times New Roman" panose="02020603050405020304" pitchFamily="18" charset="0"/>
                          <a:ea typeface="楷体_GB2312" pitchFamily="49" charset="-122"/>
                        </a:rPr>
                        <a:t>O(n</a:t>
                      </a:r>
                      <a:r>
                        <a:rPr kumimoji="0" lang="en-US" altLang="zh-CN" sz="2400" b="1" i="0" u="none" strike="noStrike" cap="none" normalizeH="0" baseline="30000" smtClean="0">
                          <a:ln>
                            <a:noFill/>
                          </a:ln>
                          <a:solidFill>
                            <a:schemeClr val="tx1"/>
                          </a:solidFill>
                          <a:effectLst/>
                          <a:latin typeface="Times New Roman" panose="02020603050405020304" pitchFamily="18" charset="0"/>
                          <a:ea typeface="楷体_GB2312" pitchFamily="49" charset="-122"/>
                        </a:rPr>
                        <a:t>3</a:t>
                      </a:r>
                      <a:r>
                        <a:rPr kumimoji="0" lang="en-US" altLang="zh-CN" sz="2400" b="1" i="0" u="none" strike="noStrike" cap="none" normalizeH="0" baseline="0" smtClean="0">
                          <a:ln>
                            <a:noFill/>
                          </a:ln>
                          <a:solidFill>
                            <a:schemeClr val="tx1"/>
                          </a:solidFill>
                          <a:effectLst/>
                          <a:latin typeface="Times New Roman" panose="02020603050405020304" pitchFamily="18" charset="0"/>
                          <a:ea typeface="楷体_GB2312" pitchFamily="49" charset="-122"/>
                        </a:rPr>
                        <a:t>)</a:t>
                      </a:r>
                      <a:endParaRPr kumimoji="0" lang="zh-CN" altLang="en-US" sz="2400" b="1" i="0" u="none" strike="noStrike" cap="none" normalizeH="0" baseline="0" smtClean="0">
                        <a:ln>
                          <a:noFill/>
                        </a:ln>
                        <a:solidFill>
                          <a:schemeClr val="tx1"/>
                        </a:solidFill>
                        <a:effectLst/>
                        <a:latin typeface="Times New Roman" panose="02020603050405020304" pitchFamily="18" charset="0"/>
                        <a:ea typeface="楷体_GB2312" pitchFamily="49" charset="-122"/>
                      </a:endParaRPr>
                    </a:p>
                  </a:txBody>
                  <a:tcPr marL="155387" marR="155387" anchor="ctr" horzOverflow="overflow">
                    <a:lnL>
                      <a:noFill/>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defRPr sz="24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defRPr sz="20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defRPr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2400" b="1" i="0" u="none" strike="noStrike" cap="none" normalizeH="0" baseline="0" smtClean="0">
                          <a:ln>
                            <a:noFill/>
                          </a:ln>
                          <a:solidFill>
                            <a:schemeClr val="tx1"/>
                          </a:solidFill>
                          <a:effectLst/>
                          <a:latin typeface="Times New Roman" panose="02020603050405020304" pitchFamily="18" charset="0"/>
                          <a:ea typeface="楷体_GB2312" pitchFamily="49" charset="-122"/>
                        </a:rPr>
                        <a:t>立方级</a:t>
                      </a:r>
                    </a:p>
                  </a:txBody>
                  <a:tcPr marL="155387" marR="155387" anchor="ctr" horzOverflow="overflow">
                    <a:lnL w="12700" cap="flat" cmpd="sng" algn="ctr">
                      <a:solidFill>
                        <a:schemeClr val="tx1"/>
                      </a:solidFill>
                      <a:prstDash val="solid"/>
                      <a:round/>
                      <a:headEnd type="none" w="sm" len="sm"/>
                      <a:tailEnd type="none" w="sm" len="sm"/>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r h="576263">
                <a:tc>
                  <a:txBody>
                    <a:bodyPr/>
                    <a:lstStyle>
                      <a:lvl1pPr>
                        <a:spcBef>
                          <a:spcPct val="20000"/>
                        </a:spcBef>
                        <a:buClr>
                          <a:schemeClr val="folHlink"/>
                        </a:buClr>
                        <a:buSzPct val="60000"/>
                        <a:buFont typeface="Wingdings" panose="05000000000000000000" pitchFamily="2" charset="2"/>
                        <a:defRPr sz="28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defRPr sz="24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defRPr sz="20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defRPr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zh-CN" sz="2400" b="1" i="0" u="none" strike="noStrike" cap="none" normalizeH="0" baseline="0" smtClean="0">
                          <a:ln>
                            <a:noFill/>
                          </a:ln>
                          <a:solidFill>
                            <a:schemeClr val="tx1"/>
                          </a:solidFill>
                          <a:effectLst/>
                          <a:latin typeface="Times New Roman" panose="02020603050405020304" pitchFamily="18" charset="0"/>
                          <a:ea typeface="楷体_GB2312" pitchFamily="49" charset="-122"/>
                        </a:rPr>
                        <a:t>O(logn)</a:t>
                      </a:r>
                      <a:endParaRPr kumimoji="0" lang="zh-CN" altLang="en-US" sz="2400" b="1" i="0" u="none" strike="noStrike" cap="none" normalizeH="0" baseline="0" smtClean="0">
                        <a:ln>
                          <a:noFill/>
                        </a:ln>
                        <a:solidFill>
                          <a:schemeClr val="tx1"/>
                        </a:solidFill>
                        <a:effectLst/>
                        <a:latin typeface="Times New Roman" panose="02020603050405020304" pitchFamily="18" charset="0"/>
                        <a:ea typeface="楷体_GB2312" pitchFamily="49" charset="-122"/>
                      </a:endParaRPr>
                    </a:p>
                  </a:txBody>
                  <a:tcPr marL="155387" marR="155387" anchor="ctr" horzOverflow="overflow">
                    <a:lnL>
                      <a:noFill/>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defRPr sz="24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defRPr sz="20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defRPr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2400" b="1" i="0" u="none" strike="noStrike" cap="none" normalizeH="0" baseline="0" smtClean="0">
                          <a:ln>
                            <a:noFill/>
                          </a:ln>
                          <a:solidFill>
                            <a:schemeClr val="tx1"/>
                          </a:solidFill>
                          <a:effectLst/>
                          <a:latin typeface="Times New Roman" panose="02020603050405020304" pitchFamily="18" charset="0"/>
                          <a:ea typeface="楷体_GB2312" pitchFamily="49" charset="-122"/>
                        </a:rPr>
                        <a:t>对数级</a:t>
                      </a:r>
                    </a:p>
                  </a:txBody>
                  <a:tcPr marL="155387" marR="155387" anchor="ctr" horzOverflow="overflow">
                    <a:lnL w="12700" cap="flat" cmpd="sng" algn="ctr">
                      <a:solidFill>
                        <a:schemeClr val="tx1"/>
                      </a:solidFill>
                      <a:prstDash val="solid"/>
                      <a:round/>
                      <a:headEnd type="none" w="sm" len="sm"/>
                      <a:tailEnd type="none" w="sm" len="sm"/>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5"/>
                  </a:ext>
                </a:extLst>
              </a:tr>
              <a:tr h="576263">
                <a:tc>
                  <a:txBody>
                    <a:bodyPr/>
                    <a:lstStyle>
                      <a:lvl1pPr>
                        <a:spcBef>
                          <a:spcPct val="20000"/>
                        </a:spcBef>
                        <a:buClr>
                          <a:schemeClr val="folHlink"/>
                        </a:buClr>
                        <a:buSzPct val="60000"/>
                        <a:buFont typeface="Wingdings" panose="05000000000000000000" pitchFamily="2" charset="2"/>
                        <a:defRPr sz="28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defRPr sz="24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defRPr sz="20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defRPr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zh-CN" sz="2400" b="1" i="0" u="none" strike="noStrike" cap="none" normalizeH="0" baseline="0" smtClean="0">
                          <a:ln>
                            <a:noFill/>
                          </a:ln>
                          <a:solidFill>
                            <a:schemeClr val="tx1"/>
                          </a:solidFill>
                          <a:effectLst/>
                          <a:latin typeface="Times New Roman" panose="02020603050405020304" pitchFamily="18" charset="0"/>
                          <a:ea typeface="楷体_GB2312" pitchFamily="49" charset="-122"/>
                        </a:rPr>
                        <a:t>O(nlogn)</a:t>
                      </a:r>
                      <a:endParaRPr kumimoji="0" lang="zh-CN" altLang="en-US" sz="2400" b="1" i="0" u="none" strike="noStrike" cap="none" normalizeH="0" baseline="0" smtClean="0">
                        <a:ln>
                          <a:noFill/>
                        </a:ln>
                        <a:solidFill>
                          <a:schemeClr val="tx1"/>
                        </a:solidFill>
                        <a:effectLst/>
                        <a:latin typeface="Times New Roman" panose="02020603050405020304" pitchFamily="18" charset="0"/>
                        <a:ea typeface="楷体_GB2312" pitchFamily="49" charset="-122"/>
                      </a:endParaRPr>
                    </a:p>
                  </a:txBody>
                  <a:tcPr marL="155387" marR="155387" anchor="ctr" horzOverflow="overflow">
                    <a:lnL>
                      <a:noFill/>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defRPr sz="24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defRPr sz="20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defRPr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zh-CN" sz="2400" b="1" i="0" u="none" strike="noStrike" cap="none" normalizeH="0" baseline="0" smtClean="0">
                          <a:ln>
                            <a:noFill/>
                          </a:ln>
                          <a:solidFill>
                            <a:schemeClr val="tx1"/>
                          </a:solidFill>
                          <a:effectLst/>
                          <a:latin typeface="Times New Roman" panose="02020603050405020304" pitchFamily="18" charset="0"/>
                          <a:ea typeface="楷体_GB2312" pitchFamily="49" charset="-122"/>
                        </a:rPr>
                        <a:t>n</a:t>
                      </a:r>
                      <a:r>
                        <a:rPr kumimoji="0" lang="zh-CN" altLang="en-US" sz="2400" b="1" i="0" u="none" strike="noStrike" cap="none" normalizeH="0" baseline="0" smtClean="0">
                          <a:ln>
                            <a:noFill/>
                          </a:ln>
                          <a:solidFill>
                            <a:schemeClr val="tx1"/>
                          </a:solidFill>
                          <a:effectLst/>
                          <a:latin typeface="Times New Roman" panose="02020603050405020304" pitchFamily="18" charset="0"/>
                          <a:ea typeface="楷体_GB2312" pitchFamily="49" charset="-122"/>
                        </a:rPr>
                        <a:t>个</a:t>
                      </a:r>
                      <a:r>
                        <a:rPr kumimoji="0" lang="en-US" altLang="zh-CN" sz="2400" b="1" i="0" u="none" strike="noStrike" cap="none" normalizeH="0" baseline="0" smtClean="0">
                          <a:ln>
                            <a:noFill/>
                          </a:ln>
                          <a:solidFill>
                            <a:schemeClr val="tx1"/>
                          </a:solidFill>
                          <a:effectLst/>
                          <a:latin typeface="Times New Roman" panose="02020603050405020304" pitchFamily="18" charset="0"/>
                          <a:ea typeface="楷体_GB2312" pitchFamily="49" charset="-122"/>
                        </a:rPr>
                        <a:t>logn</a:t>
                      </a:r>
                    </a:p>
                  </a:txBody>
                  <a:tcPr marL="155387" marR="155387" anchor="ctr" horzOverflow="overflow">
                    <a:lnL w="12700" cap="flat" cmpd="sng" algn="ctr">
                      <a:solidFill>
                        <a:schemeClr val="tx1"/>
                      </a:solidFill>
                      <a:prstDash val="solid"/>
                      <a:round/>
                      <a:headEnd type="none" w="sm" len="sm"/>
                      <a:tailEnd type="none" w="sm" len="sm"/>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6"/>
                  </a:ext>
                </a:extLst>
              </a:tr>
              <a:tr h="576263">
                <a:tc>
                  <a:txBody>
                    <a:bodyPr/>
                    <a:lstStyle>
                      <a:lvl1pPr>
                        <a:spcBef>
                          <a:spcPct val="20000"/>
                        </a:spcBef>
                        <a:buClr>
                          <a:schemeClr val="folHlink"/>
                        </a:buClr>
                        <a:buSzPct val="60000"/>
                        <a:buFont typeface="Wingdings" panose="05000000000000000000" pitchFamily="2" charset="2"/>
                        <a:defRPr sz="28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defRPr sz="24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defRPr sz="20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defRPr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zh-CN" sz="2400" b="1" i="0" u="none" strike="noStrike" cap="none" normalizeH="0" baseline="0" smtClean="0">
                          <a:ln>
                            <a:noFill/>
                          </a:ln>
                          <a:solidFill>
                            <a:schemeClr val="tx1"/>
                          </a:solidFill>
                          <a:effectLst/>
                          <a:latin typeface="Times New Roman" panose="02020603050405020304" pitchFamily="18" charset="0"/>
                          <a:ea typeface="楷体_GB2312" pitchFamily="49" charset="-122"/>
                        </a:rPr>
                        <a:t>O(2</a:t>
                      </a:r>
                      <a:r>
                        <a:rPr kumimoji="0" lang="en-US" altLang="zh-CN" sz="2400" b="1" i="0" u="none" strike="noStrike" cap="none" normalizeH="0" baseline="30000" smtClean="0">
                          <a:ln>
                            <a:noFill/>
                          </a:ln>
                          <a:solidFill>
                            <a:schemeClr val="tx1"/>
                          </a:solidFill>
                          <a:effectLst/>
                          <a:latin typeface="Times New Roman" panose="02020603050405020304" pitchFamily="18" charset="0"/>
                          <a:ea typeface="楷体_GB2312" pitchFamily="49" charset="-122"/>
                        </a:rPr>
                        <a:t>n</a:t>
                      </a:r>
                      <a:r>
                        <a:rPr kumimoji="0" lang="en-US" altLang="zh-CN" sz="2400" b="1" i="0" u="none" strike="noStrike" cap="none" normalizeH="0" baseline="0" smtClean="0">
                          <a:ln>
                            <a:noFill/>
                          </a:ln>
                          <a:solidFill>
                            <a:schemeClr val="tx1"/>
                          </a:solidFill>
                          <a:effectLst/>
                          <a:latin typeface="Times New Roman" panose="02020603050405020304" pitchFamily="18" charset="0"/>
                          <a:ea typeface="楷体_GB2312" pitchFamily="49" charset="-122"/>
                        </a:rPr>
                        <a:t>)</a:t>
                      </a:r>
                      <a:endParaRPr kumimoji="0" lang="zh-CN" altLang="en-US" sz="2400" b="1" i="0" u="none" strike="noStrike" cap="none" normalizeH="0" baseline="0" smtClean="0">
                        <a:ln>
                          <a:noFill/>
                        </a:ln>
                        <a:solidFill>
                          <a:schemeClr val="tx1"/>
                        </a:solidFill>
                        <a:effectLst/>
                        <a:latin typeface="Times New Roman" panose="02020603050405020304" pitchFamily="18" charset="0"/>
                        <a:ea typeface="楷体_GB2312" pitchFamily="49" charset="-122"/>
                      </a:endParaRPr>
                    </a:p>
                  </a:txBody>
                  <a:tcPr marL="155387" marR="155387" anchor="ctr" horzOverflow="overflow">
                    <a:lnL>
                      <a:noFill/>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defRPr sz="24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defRPr sz="20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defRPr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2400" b="1" i="0" u="none" strike="noStrike" cap="none" normalizeH="0" baseline="0" smtClean="0">
                          <a:ln>
                            <a:noFill/>
                          </a:ln>
                          <a:solidFill>
                            <a:schemeClr val="tx1"/>
                          </a:solidFill>
                          <a:effectLst/>
                          <a:latin typeface="Times New Roman" panose="02020603050405020304" pitchFamily="18" charset="0"/>
                          <a:ea typeface="楷体_GB2312" pitchFamily="49" charset="-122"/>
                        </a:rPr>
                        <a:t>指数级</a:t>
                      </a:r>
                    </a:p>
                  </a:txBody>
                  <a:tcPr marL="155387" marR="155387" anchor="ctr" horzOverflow="overflow">
                    <a:lnL w="12700" cap="flat" cmpd="sng" algn="ctr">
                      <a:solidFill>
                        <a:schemeClr val="tx1"/>
                      </a:solidFill>
                      <a:prstDash val="solid"/>
                      <a:round/>
                      <a:headEnd type="none" w="sm" len="sm"/>
                      <a:tailEnd type="none" w="sm" len="sm"/>
                    </a:lnL>
                    <a:lnR>
                      <a:noFill/>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7"/>
                  </a:ext>
                </a:extLst>
              </a:tr>
              <a:tr h="576263">
                <a:tc>
                  <a:txBody>
                    <a:bodyPr/>
                    <a:lstStyle>
                      <a:lvl1pPr>
                        <a:spcBef>
                          <a:spcPct val="20000"/>
                        </a:spcBef>
                        <a:buClr>
                          <a:schemeClr val="folHlink"/>
                        </a:buClr>
                        <a:buSzPct val="60000"/>
                        <a:buFont typeface="Wingdings" panose="05000000000000000000" pitchFamily="2" charset="2"/>
                        <a:defRPr sz="28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defRPr sz="24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defRPr sz="20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defRPr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en-US" altLang="zh-CN" sz="2400" b="1" i="0" u="none" strike="noStrike" cap="none" normalizeH="0" baseline="0" smtClean="0">
                          <a:ln>
                            <a:noFill/>
                          </a:ln>
                          <a:solidFill>
                            <a:schemeClr val="tx1"/>
                          </a:solidFill>
                          <a:effectLst/>
                          <a:latin typeface="Times New Roman" panose="02020603050405020304" pitchFamily="18" charset="0"/>
                          <a:ea typeface="楷体_GB2312" pitchFamily="49" charset="-122"/>
                        </a:rPr>
                        <a:t>O(n!)</a:t>
                      </a:r>
                      <a:endParaRPr kumimoji="0" lang="zh-CN" altLang="en-US" sz="2400" b="1" i="0" u="none" strike="noStrike" cap="none" normalizeH="0" baseline="0" smtClean="0">
                        <a:ln>
                          <a:noFill/>
                        </a:ln>
                        <a:solidFill>
                          <a:schemeClr val="tx1"/>
                        </a:solidFill>
                        <a:effectLst/>
                        <a:latin typeface="Times New Roman" panose="02020603050405020304" pitchFamily="18" charset="0"/>
                        <a:ea typeface="楷体_GB2312" pitchFamily="49" charset="-122"/>
                      </a:endParaRPr>
                    </a:p>
                  </a:txBody>
                  <a:tcPr marL="155387" marR="155387" anchor="ctr" horzOverflow="overflow">
                    <a:lnL>
                      <a:noFill/>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lvl1pPr>
                        <a:spcBef>
                          <a:spcPct val="20000"/>
                        </a:spcBef>
                        <a:buClr>
                          <a:schemeClr val="folHlink"/>
                        </a:buClr>
                        <a:buSzPct val="60000"/>
                        <a:buFont typeface="Wingdings" panose="05000000000000000000" pitchFamily="2" charset="2"/>
                        <a:defRPr sz="28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defRPr sz="24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defRPr sz="20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defRPr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defRPr b="1">
                          <a:solidFill>
                            <a:schemeClr val="tx1"/>
                          </a:solidFill>
                          <a:latin typeface="Tahoma" panose="020B0604030504040204" pitchFamily="34" charset="0"/>
                          <a:ea typeface="楷体_GB2312" pitchFamily="49" charset="-122"/>
                        </a:defRPr>
                      </a:lvl9p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tabLst/>
                      </a:pPr>
                      <a:r>
                        <a:rPr kumimoji="0" lang="zh-CN" altLang="en-US" sz="2400" b="1" i="0" u="none" strike="noStrike" cap="none" normalizeH="0" baseline="0" smtClean="0">
                          <a:ln>
                            <a:noFill/>
                          </a:ln>
                          <a:solidFill>
                            <a:schemeClr val="tx1"/>
                          </a:solidFill>
                          <a:effectLst/>
                          <a:latin typeface="Times New Roman" panose="02020603050405020304" pitchFamily="18" charset="0"/>
                          <a:ea typeface="楷体_GB2312" pitchFamily="49" charset="-122"/>
                        </a:rPr>
                        <a:t>阶乘级</a:t>
                      </a:r>
                    </a:p>
                  </a:txBody>
                  <a:tcPr marL="155387" marR="155387" anchor="ctr" horzOverflow="overflow">
                    <a:lnL w="12700" cap="flat" cmpd="sng" algn="ctr">
                      <a:solidFill>
                        <a:schemeClr val="tx1"/>
                      </a:solidFill>
                      <a:prstDash val="solid"/>
                      <a:round/>
                      <a:headEnd type="none" w="sm" len="sm"/>
                      <a:tailEnd type="none" w="sm" len="sm"/>
                    </a:lnL>
                    <a:lnR>
                      <a:noFill/>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8"/>
                  </a:ext>
                </a:extLst>
              </a:tr>
            </a:tbl>
          </a:graphicData>
        </a:graphic>
      </p:graphicFrame>
      <p:sp>
        <p:nvSpPr>
          <p:cNvPr id="4" name="矩形标注 3"/>
          <p:cNvSpPr/>
          <p:nvPr/>
        </p:nvSpPr>
        <p:spPr>
          <a:xfrm>
            <a:off x="7201388" y="-66309"/>
            <a:ext cx="3759577" cy="1038448"/>
          </a:xfrm>
          <a:prstGeom prst="wedgeRectCallout">
            <a:avLst>
              <a:gd name="adj1" fmla="val 7191"/>
              <a:gd name="adj2" fmla="val 8814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zh-CN" altLang="en-US" sz="1800" dirty="0"/>
              <a:t>作业</a:t>
            </a:r>
            <a:r>
              <a:rPr lang="en-US" altLang="zh-CN" sz="1800" dirty="0"/>
              <a:t>1</a:t>
            </a:r>
            <a:r>
              <a:rPr lang="zh-CN" altLang="en-US" sz="1800" dirty="0" smtClean="0"/>
              <a:t>：</a:t>
            </a:r>
            <a:r>
              <a:rPr lang="en-US" altLang="zh-CN" sz="1800" dirty="0" smtClean="0"/>
              <a:t>O(1)</a:t>
            </a:r>
            <a:r>
              <a:rPr lang="zh-CN" altLang="en-US" sz="1800" dirty="0" smtClean="0"/>
              <a:t>的算法是否总是比</a:t>
            </a:r>
            <a:r>
              <a:rPr lang="en-US" altLang="zh-CN" sz="1800" dirty="0" smtClean="0"/>
              <a:t>O(n)</a:t>
            </a:r>
            <a:r>
              <a:rPr lang="zh-CN" altLang="en-US" sz="1800" dirty="0" smtClean="0"/>
              <a:t>的算法快？如果不是，请举例说明</a:t>
            </a:r>
            <a:endParaRPr lang="zh-CN" altLang="en-US" sz="1800" dirty="0"/>
          </a:p>
        </p:txBody>
      </p:sp>
      <p:pic>
        <p:nvPicPr>
          <p:cNvPr id="5"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992544" y="32017"/>
            <a:ext cx="989672" cy="110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3610272" y="644528"/>
            <a:ext cx="8534400" cy="54230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lnSpc>
                <a:spcPct val="90000"/>
              </a:lnSpc>
              <a:buClr>
                <a:schemeClr val="accent2"/>
              </a:buClr>
              <a:buSzPct val="80000"/>
              <a:buFont typeface="Wingdings" panose="05000000000000000000" pitchFamily="2" charset="2"/>
              <a:buNone/>
            </a:pPr>
            <a:r>
              <a:rPr lang="en-US" altLang="zh-CN" sz="2800" dirty="0">
                <a:latin typeface="Times New Roman" panose="02020603050405020304" pitchFamily="18" charset="0"/>
                <a:sym typeface="Wingdings" panose="05000000000000000000" pitchFamily="2" charset="2"/>
              </a:rPr>
              <a:t> </a:t>
            </a:r>
            <a:endParaRPr lang="zh-CN" altLang="en-US" sz="2800" dirty="0">
              <a:latin typeface="Times New Roman" panose="02020603050405020304" pitchFamily="18" charset="0"/>
              <a:sym typeface="Wingdings" panose="05000000000000000000" pitchFamily="2" charset="2"/>
            </a:endParaRPr>
          </a:p>
          <a:p>
            <a:pPr eaLnBrk="1" hangingPunct="1">
              <a:lnSpc>
                <a:spcPct val="90000"/>
              </a:lnSpc>
              <a:buClr>
                <a:schemeClr val="accent2"/>
              </a:buClr>
              <a:buSzPct val="80000"/>
              <a:buFont typeface="Wingdings" panose="05000000000000000000" pitchFamily="2" charset="2"/>
              <a:buNone/>
            </a:pPr>
            <a:r>
              <a:rPr lang="zh-CN" altLang="en-US" sz="2400" dirty="0">
                <a:latin typeface="Times New Roman" panose="02020603050405020304" pitchFamily="18" charset="0"/>
                <a:sym typeface="Wingdings" panose="05000000000000000000" pitchFamily="2" charset="2"/>
              </a:rPr>
              <a:t/>
            </a:r>
            <a:br>
              <a:rPr lang="zh-CN" altLang="en-US" sz="2400" dirty="0">
                <a:latin typeface="Times New Roman" panose="02020603050405020304" pitchFamily="18" charset="0"/>
                <a:sym typeface="Wingdings" panose="05000000000000000000" pitchFamily="2" charset="2"/>
              </a:rPr>
            </a:br>
            <a:r>
              <a:rPr lang="zh-CN" altLang="en-US" dirty="0">
                <a:latin typeface="Times New Roman" panose="02020603050405020304" pitchFamily="18" charset="0"/>
                <a:sym typeface="Wingdings" panose="05000000000000000000" pitchFamily="2" charset="2"/>
              </a:rPr>
              <a:t>    </a:t>
            </a:r>
            <a:r>
              <a:rPr lang="zh-CN" altLang="en-US" sz="2800" dirty="0">
                <a:latin typeface="Times New Roman" panose="02020603050405020304" pitchFamily="18" charset="0"/>
                <a:sym typeface="Wingdings" panose="05000000000000000000" pitchFamily="2" charset="2"/>
              </a:rPr>
              <a:t>常量阶 </a:t>
            </a:r>
            <a:r>
              <a:rPr lang="en-US" altLang="zh-CN" sz="2800" dirty="0">
                <a:latin typeface="Times New Roman" panose="02020603050405020304" pitchFamily="18" charset="0"/>
                <a:sym typeface="Wingdings" panose="05000000000000000000" pitchFamily="2" charset="2"/>
              </a:rPr>
              <a:t>O( 1 )</a:t>
            </a:r>
            <a:r>
              <a:rPr lang="zh-CN" altLang="en-US" sz="2800" dirty="0">
                <a:latin typeface="Times New Roman" panose="02020603050405020304" pitchFamily="18" charset="0"/>
                <a:sym typeface="Wingdings" panose="05000000000000000000" pitchFamily="2" charset="2"/>
              </a:rPr>
              <a:t>，不依赖于</a:t>
            </a:r>
            <a:r>
              <a:rPr lang="en-US" altLang="zh-CN" sz="2800" dirty="0">
                <a:latin typeface="Times New Roman" panose="02020603050405020304" pitchFamily="18" charset="0"/>
                <a:sym typeface="Wingdings" panose="05000000000000000000" pitchFamily="2" charset="2"/>
              </a:rPr>
              <a:t>n</a:t>
            </a:r>
            <a:br>
              <a:rPr lang="en-US" altLang="zh-CN" sz="2800" dirty="0">
                <a:latin typeface="Times New Roman" panose="02020603050405020304" pitchFamily="18" charset="0"/>
                <a:sym typeface="Wingdings" panose="05000000000000000000" pitchFamily="2" charset="2"/>
              </a:rPr>
            </a:br>
            <a:r>
              <a:rPr lang="en-US" altLang="zh-CN" sz="2800" dirty="0">
                <a:latin typeface="Times New Roman" panose="02020603050405020304" pitchFamily="18" charset="0"/>
                <a:sym typeface="Wingdings" panose="05000000000000000000" pitchFamily="2" charset="2"/>
              </a:rPr>
              <a:t>     </a:t>
            </a:r>
            <a:r>
              <a:rPr lang="zh-CN" altLang="en-US" sz="2800" dirty="0">
                <a:latin typeface="Times New Roman" panose="02020603050405020304" pitchFamily="18" charset="0"/>
                <a:sym typeface="Wingdings" panose="05000000000000000000" pitchFamily="2" charset="2"/>
              </a:rPr>
              <a:t>对数阶 </a:t>
            </a:r>
            <a:r>
              <a:rPr lang="en-US" altLang="zh-CN" sz="2800" dirty="0">
                <a:latin typeface="Times New Roman" panose="02020603050405020304" pitchFamily="18" charset="0"/>
                <a:sym typeface="Wingdings" panose="05000000000000000000" pitchFamily="2" charset="2"/>
              </a:rPr>
              <a:t>O( </a:t>
            </a:r>
            <a:r>
              <a:rPr lang="en-US" altLang="zh-CN" sz="2800" dirty="0" err="1">
                <a:latin typeface="Times New Roman" panose="02020603050405020304" pitchFamily="18" charset="0"/>
                <a:sym typeface="Wingdings" panose="05000000000000000000" pitchFamily="2" charset="2"/>
              </a:rPr>
              <a:t>logn</a:t>
            </a:r>
            <a:r>
              <a:rPr lang="en-US" altLang="zh-CN" sz="2800" dirty="0">
                <a:latin typeface="Times New Roman" panose="02020603050405020304" pitchFamily="18" charset="0"/>
                <a:sym typeface="Wingdings" panose="05000000000000000000" pitchFamily="2" charset="2"/>
              </a:rPr>
              <a:t> )</a:t>
            </a:r>
            <a:r>
              <a:rPr lang="en-US" altLang="zh-CN" sz="2800" b="0" dirty="0">
                <a:solidFill>
                  <a:srgbClr val="003399"/>
                </a:solidFill>
                <a:latin typeface="Times New Roman" panose="02020603050405020304" pitchFamily="18" charset="0"/>
                <a:sym typeface="Wingdings" panose="05000000000000000000" pitchFamily="2" charset="2"/>
              </a:rPr>
              <a:t> </a:t>
            </a:r>
            <a:r>
              <a:rPr lang="zh-CN" altLang="en-US" sz="2800" dirty="0">
                <a:latin typeface="Times New Roman" panose="02020603050405020304" pitchFamily="18" charset="0"/>
                <a:sym typeface="Wingdings" panose="05000000000000000000" pitchFamily="2" charset="2"/>
              </a:rPr>
              <a:t>或 </a:t>
            </a:r>
            <a:r>
              <a:rPr lang="en-US" altLang="zh-CN" sz="2800" dirty="0">
                <a:latin typeface="Times New Roman" panose="02020603050405020304" pitchFamily="18" charset="0"/>
                <a:sym typeface="Wingdings" panose="05000000000000000000" pitchFamily="2" charset="2"/>
              </a:rPr>
              <a:t>O( </a:t>
            </a:r>
            <a:r>
              <a:rPr lang="en-US" altLang="zh-CN" sz="2800" dirty="0" err="1">
                <a:latin typeface="Times New Roman" panose="02020603050405020304" pitchFamily="18" charset="0"/>
                <a:sym typeface="Wingdings" panose="05000000000000000000" pitchFamily="2" charset="2"/>
              </a:rPr>
              <a:t>lbn</a:t>
            </a:r>
            <a:r>
              <a:rPr lang="en-US" altLang="zh-CN" sz="2800" dirty="0">
                <a:latin typeface="Times New Roman" panose="02020603050405020304" pitchFamily="18" charset="0"/>
                <a:sym typeface="Wingdings" panose="05000000000000000000" pitchFamily="2" charset="2"/>
              </a:rPr>
              <a:t> )</a:t>
            </a:r>
          </a:p>
          <a:p>
            <a:pPr eaLnBrk="1" hangingPunct="1">
              <a:lnSpc>
                <a:spcPct val="90000"/>
              </a:lnSpc>
              <a:buClr>
                <a:schemeClr val="accent2"/>
              </a:buClr>
              <a:buSzPct val="80000"/>
              <a:buFont typeface="Wingdings" panose="05000000000000000000" pitchFamily="2" charset="2"/>
              <a:buNone/>
            </a:pPr>
            <a:r>
              <a:rPr lang="en-US" altLang="zh-CN" sz="2800" dirty="0">
                <a:latin typeface="Times New Roman" panose="02020603050405020304" pitchFamily="18" charset="0"/>
                <a:sym typeface="Wingdings" panose="05000000000000000000" pitchFamily="2" charset="2"/>
              </a:rPr>
              <a:t>     </a:t>
            </a:r>
            <a:r>
              <a:rPr lang="zh-CN" altLang="en-US" sz="2800" dirty="0">
                <a:latin typeface="Times New Roman" panose="02020603050405020304" pitchFamily="18" charset="0"/>
                <a:sym typeface="Wingdings" panose="05000000000000000000" pitchFamily="2" charset="2"/>
              </a:rPr>
              <a:t>线性阶 </a:t>
            </a:r>
            <a:r>
              <a:rPr lang="en-US" altLang="zh-CN" sz="2800" dirty="0">
                <a:latin typeface="Times New Roman" panose="02020603050405020304" pitchFamily="18" charset="0"/>
                <a:sym typeface="Wingdings" panose="05000000000000000000" pitchFamily="2" charset="2"/>
              </a:rPr>
              <a:t>O(n)</a:t>
            </a:r>
            <a:r>
              <a:rPr lang="zh-CN" altLang="en-US" sz="2800" dirty="0">
                <a:latin typeface="Times New Roman" panose="02020603050405020304" pitchFamily="18" charset="0"/>
                <a:sym typeface="Wingdings" panose="05000000000000000000" pitchFamily="2" charset="2"/>
              </a:rPr>
              <a:t>，线性增长</a:t>
            </a:r>
          </a:p>
          <a:p>
            <a:pPr eaLnBrk="1" hangingPunct="1">
              <a:lnSpc>
                <a:spcPct val="90000"/>
              </a:lnSpc>
              <a:buClr>
                <a:schemeClr val="accent2"/>
              </a:buClr>
              <a:buSzPct val="80000"/>
              <a:buFont typeface="Wingdings" panose="05000000000000000000" pitchFamily="2" charset="2"/>
              <a:buNone/>
            </a:pPr>
            <a:r>
              <a:rPr lang="zh-CN" altLang="en-US" sz="2800" dirty="0">
                <a:latin typeface="Times New Roman" panose="02020603050405020304" pitchFamily="18" charset="0"/>
                <a:sym typeface="Wingdings" panose="05000000000000000000" pitchFamily="2" charset="2"/>
              </a:rPr>
              <a:t>     线性对数阶 </a:t>
            </a:r>
            <a:r>
              <a:rPr lang="en-US" altLang="zh-CN" sz="2800" dirty="0">
                <a:latin typeface="Times New Roman" panose="02020603050405020304" pitchFamily="18" charset="0"/>
                <a:sym typeface="Wingdings" panose="05000000000000000000" pitchFamily="2" charset="2"/>
              </a:rPr>
              <a:t>O( </a:t>
            </a:r>
            <a:r>
              <a:rPr lang="en-US" altLang="zh-CN" sz="2800" dirty="0" err="1" smtClean="0">
                <a:latin typeface="Times New Roman" panose="02020603050405020304" pitchFamily="18" charset="0"/>
                <a:sym typeface="Wingdings" panose="05000000000000000000" pitchFamily="2" charset="2"/>
              </a:rPr>
              <a:t>nlog</a:t>
            </a:r>
            <a:r>
              <a:rPr lang="en-US" altLang="zh-CN" sz="2000" dirty="0" err="1" smtClean="0">
                <a:latin typeface="Times New Roman" panose="02020603050405020304" pitchFamily="18" charset="0"/>
                <a:sym typeface="Wingdings" panose="05000000000000000000" pitchFamily="2" charset="2"/>
              </a:rPr>
              <a:t>n</a:t>
            </a:r>
            <a:r>
              <a:rPr lang="en-US" altLang="zh-CN" sz="2800" dirty="0" smtClean="0">
                <a:latin typeface="Times New Roman" panose="02020603050405020304" pitchFamily="18" charset="0"/>
                <a:sym typeface="Wingdings" panose="05000000000000000000" pitchFamily="2" charset="2"/>
              </a:rPr>
              <a:t> </a:t>
            </a:r>
            <a:r>
              <a:rPr lang="en-US" altLang="zh-CN" sz="2800" dirty="0">
                <a:latin typeface="Times New Roman" panose="02020603050405020304" pitchFamily="18" charset="0"/>
                <a:sym typeface="Wingdings" panose="05000000000000000000" pitchFamily="2" charset="2"/>
              </a:rPr>
              <a:t>)</a:t>
            </a:r>
          </a:p>
          <a:p>
            <a:pPr eaLnBrk="1" hangingPunct="1">
              <a:lnSpc>
                <a:spcPct val="90000"/>
              </a:lnSpc>
              <a:buClr>
                <a:schemeClr val="accent2"/>
              </a:buClr>
              <a:buSzPct val="80000"/>
              <a:buFont typeface="Wingdings" panose="05000000000000000000" pitchFamily="2" charset="2"/>
              <a:buNone/>
            </a:pPr>
            <a:r>
              <a:rPr lang="en-US" altLang="zh-CN" sz="2800" dirty="0">
                <a:latin typeface="Times New Roman" panose="02020603050405020304" pitchFamily="18" charset="0"/>
                <a:sym typeface="Wingdings" panose="05000000000000000000" pitchFamily="2" charset="2"/>
              </a:rPr>
              <a:t>     </a:t>
            </a:r>
            <a:r>
              <a:rPr lang="zh-CN" altLang="en-US" sz="2800" dirty="0">
                <a:latin typeface="Times New Roman" panose="02020603050405020304" pitchFamily="18" charset="0"/>
                <a:sym typeface="Wingdings" panose="05000000000000000000" pitchFamily="2" charset="2"/>
              </a:rPr>
              <a:t>平方阶</a:t>
            </a:r>
            <a:r>
              <a:rPr lang="en-US" altLang="zh-CN" sz="2800" dirty="0">
                <a:latin typeface="Times New Roman" panose="02020603050405020304" pitchFamily="18" charset="0"/>
                <a:sym typeface="Wingdings" panose="05000000000000000000" pitchFamily="2" charset="2"/>
              </a:rPr>
              <a:t>O(n</a:t>
            </a:r>
            <a:r>
              <a:rPr lang="en-US" altLang="zh-CN" sz="2800" baseline="30000" dirty="0">
                <a:latin typeface="Times New Roman" panose="02020603050405020304" pitchFamily="18" charset="0"/>
                <a:sym typeface="Wingdings" panose="05000000000000000000" pitchFamily="2" charset="2"/>
              </a:rPr>
              <a:t>2</a:t>
            </a:r>
            <a:r>
              <a:rPr lang="en-US" altLang="zh-CN" sz="2800" dirty="0">
                <a:latin typeface="Times New Roman" panose="02020603050405020304" pitchFamily="18" charset="0"/>
                <a:sym typeface="Wingdings" panose="05000000000000000000" pitchFamily="2" charset="2"/>
              </a:rPr>
              <a:t>)</a:t>
            </a:r>
            <a:r>
              <a:rPr lang="zh-CN" altLang="en-US" sz="2800" dirty="0">
                <a:latin typeface="Times New Roman" panose="02020603050405020304" pitchFamily="18" charset="0"/>
                <a:sym typeface="Wingdings" panose="05000000000000000000" pitchFamily="2" charset="2"/>
              </a:rPr>
              <a:t>，二阶增长</a:t>
            </a:r>
          </a:p>
          <a:p>
            <a:pPr eaLnBrk="1" hangingPunct="1">
              <a:lnSpc>
                <a:spcPct val="90000"/>
              </a:lnSpc>
              <a:buClr>
                <a:schemeClr val="accent2"/>
              </a:buClr>
              <a:buSzPct val="80000"/>
              <a:buFont typeface="Wingdings" panose="05000000000000000000" pitchFamily="2" charset="2"/>
              <a:buNone/>
            </a:pPr>
            <a:r>
              <a:rPr lang="zh-CN" altLang="en-US" sz="2800" dirty="0">
                <a:latin typeface="Times New Roman" panose="02020603050405020304" pitchFamily="18" charset="0"/>
                <a:sym typeface="Wingdings" panose="05000000000000000000" pitchFamily="2" charset="2"/>
              </a:rPr>
              <a:t>     多项式阶 </a:t>
            </a:r>
            <a:r>
              <a:rPr lang="en-US" altLang="zh-CN" sz="2800" dirty="0">
                <a:latin typeface="Times New Roman" panose="02020603050405020304" pitchFamily="18" charset="0"/>
                <a:sym typeface="Wingdings" panose="05000000000000000000" pitchFamily="2" charset="2"/>
              </a:rPr>
              <a:t>O( </a:t>
            </a:r>
            <a:r>
              <a:rPr lang="en-US" altLang="zh-CN" sz="2800" dirty="0" err="1">
                <a:latin typeface="Times New Roman" panose="02020603050405020304" pitchFamily="18" charset="0"/>
                <a:sym typeface="Wingdings" panose="05000000000000000000" pitchFamily="2" charset="2"/>
              </a:rPr>
              <a:t>n</a:t>
            </a:r>
            <a:r>
              <a:rPr lang="en-US" altLang="zh-CN" sz="2800" baseline="30000" dirty="0" err="1">
                <a:latin typeface="Times New Roman" panose="02020603050405020304" pitchFamily="18" charset="0"/>
                <a:sym typeface="Wingdings" panose="05000000000000000000" pitchFamily="2" charset="2"/>
              </a:rPr>
              <a:t>k</a:t>
            </a:r>
            <a:r>
              <a:rPr lang="en-US" altLang="zh-CN" sz="2800" baseline="30000" dirty="0">
                <a:latin typeface="Times New Roman" panose="02020603050405020304" pitchFamily="18" charset="0"/>
                <a:sym typeface="Wingdings" panose="05000000000000000000" pitchFamily="2" charset="2"/>
              </a:rPr>
              <a:t> </a:t>
            </a:r>
            <a:r>
              <a:rPr lang="en-US" altLang="zh-CN" sz="2800" dirty="0">
                <a:latin typeface="Times New Roman" panose="02020603050405020304" pitchFamily="18" charset="0"/>
                <a:sym typeface="Wingdings" panose="05000000000000000000" pitchFamily="2" charset="2"/>
              </a:rPr>
              <a:t>)</a:t>
            </a:r>
            <a:br>
              <a:rPr lang="en-US" altLang="zh-CN" sz="2800" dirty="0">
                <a:latin typeface="Times New Roman" panose="02020603050405020304" pitchFamily="18" charset="0"/>
                <a:sym typeface="Wingdings" panose="05000000000000000000" pitchFamily="2" charset="2"/>
              </a:rPr>
            </a:br>
            <a:endParaRPr lang="en-US" altLang="zh-CN" sz="2800" dirty="0">
              <a:latin typeface="Times New Roman" panose="02020603050405020304" pitchFamily="18" charset="0"/>
              <a:sym typeface="Wingdings" panose="05000000000000000000" pitchFamily="2" charset="2"/>
            </a:endParaRPr>
          </a:p>
          <a:p>
            <a:pPr eaLnBrk="1" hangingPunct="1">
              <a:lnSpc>
                <a:spcPct val="90000"/>
              </a:lnSpc>
              <a:buClr>
                <a:schemeClr val="accent2"/>
              </a:buClr>
              <a:buSzPct val="80000"/>
              <a:buFont typeface="Wingdings" panose="05000000000000000000" pitchFamily="2" charset="2"/>
              <a:buNone/>
            </a:pPr>
            <a:r>
              <a:rPr lang="en-US" altLang="zh-CN" sz="2800" dirty="0">
                <a:latin typeface="Times New Roman" panose="02020603050405020304" pitchFamily="18" charset="0"/>
                <a:sym typeface="Wingdings" panose="05000000000000000000" pitchFamily="2" charset="2"/>
              </a:rPr>
              <a:t>     </a:t>
            </a:r>
            <a:r>
              <a:rPr lang="zh-CN" altLang="en-US" sz="2800" dirty="0">
                <a:latin typeface="Times New Roman" panose="02020603050405020304" pitchFamily="18" charset="0"/>
                <a:sym typeface="Wingdings" panose="05000000000000000000" pitchFamily="2" charset="2"/>
              </a:rPr>
              <a:t>指数阶 </a:t>
            </a:r>
            <a:r>
              <a:rPr lang="en-US" altLang="zh-CN" sz="2800" dirty="0">
                <a:latin typeface="Times New Roman" panose="02020603050405020304" pitchFamily="18" charset="0"/>
                <a:sym typeface="Wingdings" panose="05000000000000000000" pitchFamily="2" charset="2"/>
              </a:rPr>
              <a:t>O( 2</a:t>
            </a:r>
            <a:r>
              <a:rPr lang="en-US" altLang="zh-CN" sz="2800" baseline="30000" dirty="0">
                <a:latin typeface="Times New Roman" panose="02020603050405020304" pitchFamily="18" charset="0"/>
                <a:sym typeface="Wingdings" panose="05000000000000000000" pitchFamily="2" charset="2"/>
              </a:rPr>
              <a:t>n </a:t>
            </a:r>
            <a:r>
              <a:rPr lang="en-US" altLang="zh-CN" sz="2800" dirty="0">
                <a:latin typeface="Times New Roman" panose="02020603050405020304" pitchFamily="18" charset="0"/>
                <a:sym typeface="Wingdings" panose="05000000000000000000" pitchFamily="2" charset="2"/>
              </a:rPr>
              <a:t>) </a:t>
            </a:r>
          </a:p>
          <a:p>
            <a:pPr eaLnBrk="1" hangingPunct="1">
              <a:lnSpc>
                <a:spcPct val="90000"/>
              </a:lnSpc>
              <a:buClr>
                <a:schemeClr val="accent2"/>
              </a:buClr>
              <a:buSzPct val="80000"/>
              <a:buFont typeface="Wingdings" panose="05000000000000000000" pitchFamily="2" charset="2"/>
              <a:buNone/>
            </a:pPr>
            <a:r>
              <a:rPr lang="en-US" altLang="zh-CN" sz="2800" dirty="0">
                <a:latin typeface="Times New Roman" panose="02020603050405020304" pitchFamily="18" charset="0"/>
                <a:sym typeface="Wingdings" panose="05000000000000000000" pitchFamily="2" charset="2"/>
              </a:rPr>
              <a:t>	        O(n!)</a:t>
            </a:r>
          </a:p>
          <a:p>
            <a:pPr eaLnBrk="1" hangingPunct="1">
              <a:lnSpc>
                <a:spcPct val="90000"/>
              </a:lnSpc>
              <a:buClr>
                <a:schemeClr val="accent2"/>
              </a:buClr>
              <a:buSzPct val="80000"/>
              <a:buFont typeface="Wingdings" panose="05000000000000000000" pitchFamily="2" charset="2"/>
              <a:buNone/>
            </a:pPr>
            <a:r>
              <a:rPr lang="en-US" altLang="zh-CN" sz="2800" dirty="0">
                <a:solidFill>
                  <a:srgbClr val="FFFFFF"/>
                </a:solidFill>
                <a:latin typeface="Times New Roman" panose="02020603050405020304" pitchFamily="18" charset="0"/>
                <a:sym typeface="Wingdings" panose="05000000000000000000" pitchFamily="2" charset="2"/>
              </a:rPr>
              <a:t>	        </a:t>
            </a:r>
            <a:r>
              <a:rPr lang="en-US" altLang="zh-CN" sz="2800" dirty="0">
                <a:latin typeface="Times New Roman" panose="02020603050405020304" pitchFamily="18" charset="0"/>
                <a:sym typeface="Wingdings" panose="05000000000000000000" pitchFamily="2" charset="2"/>
              </a:rPr>
              <a:t>O(</a:t>
            </a:r>
            <a:r>
              <a:rPr lang="en-US" altLang="zh-CN" sz="2800" dirty="0" err="1">
                <a:latin typeface="Times New Roman" panose="02020603050405020304" pitchFamily="18" charset="0"/>
                <a:sym typeface="Wingdings" panose="05000000000000000000" pitchFamily="2" charset="2"/>
              </a:rPr>
              <a:t>n</a:t>
            </a:r>
            <a:r>
              <a:rPr lang="en-US" altLang="zh-CN" sz="2800" baseline="30000" dirty="0" err="1">
                <a:latin typeface="Times New Roman" panose="02020603050405020304" pitchFamily="18" charset="0"/>
                <a:sym typeface="Wingdings" panose="05000000000000000000" pitchFamily="2" charset="2"/>
              </a:rPr>
              <a:t>n</a:t>
            </a:r>
            <a:r>
              <a:rPr lang="en-US" altLang="zh-CN" sz="2800" dirty="0">
                <a:latin typeface="Times New Roman" panose="02020603050405020304" pitchFamily="18" charset="0"/>
                <a:sym typeface="Wingdings" panose="05000000000000000000" pitchFamily="2" charset="2"/>
              </a:rPr>
              <a:t>)</a:t>
            </a:r>
            <a:endParaRPr lang="en-US" altLang="zh-CN" sz="2800" dirty="0">
              <a:latin typeface="Calibri" panose="020F0502020204030204" pitchFamily="34" charset="0"/>
              <a:ea typeface="仿宋_GB2312" pitchFamily="49" charset="-122"/>
              <a:sym typeface="Wingdings" panose="05000000000000000000" pitchFamily="2" charset="2"/>
            </a:endParaRPr>
          </a:p>
        </p:txBody>
      </p:sp>
      <p:sp>
        <p:nvSpPr>
          <p:cNvPr id="139267" name="AutoShape 3"/>
          <p:cNvSpPr>
            <a:spLocks/>
          </p:cNvSpPr>
          <p:nvPr/>
        </p:nvSpPr>
        <p:spPr bwMode="auto">
          <a:xfrm>
            <a:off x="8378190" y="1652588"/>
            <a:ext cx="292100" cy="2424112"/>
          </a:xfrm>
          <a:prstGeom prst="rightBrace">
            <a:avLst>
              <a:gd name="adj1" fmla="val 69158"/>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buClr>
                <a:schemeClr val="hlink"/>
              </a:buClr>
              <a:buSzTx/>
              <a:buFont typeface="Wingdings" panose="05000000000000000000" pitchFamily="2" charset="2"/>
              <a:buNone/>
            </a:pPr>
            <a:endParaRPr lang="zh-CN" altLang="zh-CN">
              <a:solidFill>
                <a:srgbClr val="003399"/>
              </a:solidFill>
              <a:latin typeface="Times New Roman" panose="02020603050405020304" pitchFamily="18" charset="0"/>
              <a:ea typeface="宋体" panose="02010600030101010101" pitchFamily="2" charset="-122"/>
              <a:sym typeface="Wingdings" panose="05000000000000000000" pitchFamily="2" charset="2"/>
            </a:endParaRPr>
          </a:p>
        </p:txBody>
      </p:sp>
      <p:sp>
        <p:nvSpPr>
          <p:cNvPr id="139268" name="Rectangle 4"/>
          <p:cNvSpPr>
            <a:spLocks noChangeArrowheads="1"/>
          </p:cNvSpPr>
          <p:nvPr/>
        </p:nvSpPr>
        <p:spPr bwMode="auto">
          <a:xfrm>
            <a:off x="8768715" y="2420941"/>
            <a:ext cx="338931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buClr>
                <a:schemeClr val="hlink"/>
              </a:buClr>
              <a:buSzTx/>
              <a:buFont typeface="Wingdings" panose="05000000000000000000" pitchFamily="2" charset="2"/>
              <a:buNone/>
            </a:pPr>
            <a:r>
              <a:rPr lang="en-US" altLang="zh-CN" sz="2400">
                <a:latin typeface="Times New Roman" panose="02020603050405020304" pitchFamily="18" charset="0"/>
                <a:ea typeface="宋体" panose="02010600030101010101" pitchFamily="2" charset="-122"/>
                <a:sym typeface="Wingdings" panose="05000000000000000000" pitchFamily="2" charset="2"/>
              </a:rPr>
              <a:t>——</a:t>
            </a:r>
            <a:r>
              <a:rPr lang="zh-CN" altLang="en-US" sz="2400">
                <a:latin typeface="Times New Roman" panose="02020603050405020304" pitchFamily="18" charset="0"/>
                <a:ea typeface="仿宋_GB2312" pitchFamily="49" charset="-122"/>
                <a:sym typeface="Wingdings" panose="05000000000000000000" pitchFamily="2" charset="2"/>
              </a:rPr>
              <a:t>可实际使用的算法</a:t>
            </a:r>
          </a:p>
        </p:txBody>
      </p:sp>
      <p:sp>
        <p:nvSpPr>
          <p:cNvPr id="139269" name="AutoShape 3"/>
          <p:cNvSpPr>
            <a:spLocks/>
          </p:cNvSpPr>
          <p:nvPr/>
        </p:nvSpPr>
        <p:spPr bwMode="auto">
          <a:xfrm>
            <a:off x="8487727" y="4605343"/>
            <a:ext cx="177800" cy="1368425"/>
          </a:xfrm>
          <a:prstGeom prst="rightBrace">
            <a:avLst>
              <a:gd name="adj1" fmla="val 51701"/>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buClr>
                <a:schemeClr val="hlink"/>
              </a:buClr>
              <a:buSzTx/>
              <a:buFont typeface="Wingdings" panose="05000000000000000000" pitchFamily="2" charset="2"/>
              <a:buNone/>
            </a:pPr>
            <a:endParaRPr lang="zh-CN" altLang="zh-CN">
              <a:solidFill>
                <a:srgbClr val="003399"/>
              </a:solidFill>
              <a:latin typeface="Times New Roman" panose="02020603050405020304" pitchFamily="18" charset="0"/>
              <a:ea typeface="宋体" panose="02010600030101010101" pitchFamily="2" charset="-122"/>
              <a:sym typeface="Wingdings" panose="05000000000000000000" pitchFamily="2" charset="2"/>
            </a:endParaRPr>
          </a:p>
        </p:txBody>
      </p:sp>
      <p:sp>
        <p:nvSpPr>
          <p:cNvPr id="139270" name="Rectangle 4"/>
          <p:cNvSpPr>
            <a:spLocks noChangeArrowheads="1"/>
          </p:cNvSpPr>
          <p:nvPr/>
        </p:nvSpPr>
        <p:spPr bwMode="auto">
          <a:xfrm>
            <a:off x="8809992" y="4403726"/>
            <a:ext cx="316865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buClr>
                <a:schemeClr val="hlink"/>
              </a:buClr>
              <a:buSzTx/>
              <a:buFont typeface="Wingdings" panose="05000000000000000000" pitchFamily="2" charset="2"/>
              <a:buNone/>
            </a:pPr>
            <a:r>
              <a:rPr lang="en-US" altLang="zh-CN" sz="2400">
                <a:latin typeface="Times New Roman" panose="02020603050405020304" pitchFamily="18" charset="0"/>
                <a:sym typeface="Wingdings" panose="05000000000000000000" pitchFamily="2" charset="2"/>
              </a:rPr>
              <a:t>——</a:t>
            </a:r>
            <a:r>
              <a:rPr lang="zh-CN" altLang="en-US" sz="2400">
                <a:latin typeface="楷体_GB2312" pitchFamily="49" charset="-122"/>
                <a:sym typeface="Wingdings" panose="05000000000000000000" pitchFamily="2" charset="2"/>
              </a:rPr>
              <a:t>难解问题：虽存在求解算法，但计算时间随着问题规模</a:t>
            </a:r>
            <a:r>
              <a:rPr lang="en-US" altLang="zh-CN" sz="2400">
                <a:latin typeface="Times New Roman" panose="02020603050405020304" pitchFamily="18" charset="0"/>
                <a:sym typeface="Wingdings" panose="05000000000000000000" pitchFamily="2" charset="2"/>
              </a:rPr>
              <a:t>n</a:t>
            </a:r>
            <a:r>
              <a:rPr lang="zh-CN" altLang="en-US" sz="2400">
                <a:latin typeface="楷体_GB2312" pitchFamily="49" charset="-122"/>
                <a:sym typeface="Wingdings" panose="05000000000000000000" pitchFamily="2" charset="2"/>
              </a:rPr>
              <a:t>的增大组合爆炸型增长</a:t>
            </a:r>
          </a:p>
        </p:txBody>
      </p:sp>
      <p:sp>
        <p:nvSpPr>
          <p:cNvPr id="139271" name="Line 9"/>
          <p:cNvSpPr>
            <a:spLocks noChangeShapeType="1"/>
          </p:cNvSpPr>
          <p:nvPr/>
        </p:nvSpPr>
        <p:spPr bwMode="auto">
          <a:xfrm>
            <a:off x="3769678" y="1412879"/>
            <a:ext cx="0" cy="4537075"/>
          </a:xfrm>
          <a:prstGeom prst="line">
            <a:avLst/>
          </a:prstGeom>
          <a:noFill/>
          <a:ln w="22225">
            <a:solidFill>
              <a:srgbClr val="993366"/>
            </a:solidFill>
            <a:round/>
            <a:headEnd/>
            <a:tailEnd type="triangle" w="med" len="lg"/>
          </a:ln>
          <a:extLst>
            <a:ext uri="{909E8E84-426E-40DD-AFC4-6F175D3DCCD1}">
              <a14:hiddenFill xmlns:a14="http://schemas.microsoft.com/office/drawing/2010/main">
                <a:noFill/>
              </a14:hiddenFill>
            </a:ext>
          </a:extLst>
        </p:spPr>
        <p:txBody>
          <a:bodyPr>
            <a:spAutoFit/>
          </a:bodyPr>
          <a:lstStyle/>
          <a:p>
            <a:endParaRPr lang="zh-CN" altLang="en-US"/>
          </a:p>
        </p:txBody>
      </p:sp>
      <p:sp>
        <p:nvSpPr>
          <p:cNvPr id="139272" name="Text Box 11"/>
          <p:cNvSpPr txBox="1">
            <a:spLocks noChangeArrowheads="1"/>
          </p:cNvSpPr>
          <p:nvPr/>
        </p:nvSpPr>
        <p:spPr bwMode="auto">
          <a:xfrm>
            <a:off x="3215680" y="4374551"/>
            <a:ext cx="492443" cy="1358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buClr>
                <a:schemeClr val="hlink"/>
              </a:buClr>
              <a:buSzTx/>
              <a:buFont typeface="Wingdings" panose="05000000000000000000" pitchFamily="2" charset="2"/>
              <a:buNone/>
            </a:pPr>
            <a:r>
              <a:rPr lang="zh-CN" altLang="en-US" sz="2000" dirty="0">
                <a:solidFill>
                  <a:srgbClr val="0000CC"/>
                </a:solidFill>
                <a:latin typeface="Times New Roman" panose="02020603050405020304" pitchFamily="18" charset="0"/>
                <a:ea typeface="仿宋_GB2312" pitchFamily="49" charset="-122"/>
                <a:sym typeface="Wingdings" panose="05000000000000000000" pitchFamily="2" charset="2"/>
              </a:rPr>
              <a:t>数量级递增</a:t>
            </a:r>
          </a:p>
        </p:txBody>
      </p:sp>
      <p:sp>
        <p:nvSpPr>
          <p:cNvPr id="139273" name="Oval 7"/>
          <p:cNvSpPr>
            <a:spLocks noChangeArrowheads="1"/>
          </p:cNvSpPr>
          <p:nvPr/>
        </p:nvSpPr>
        <p:spPr bwMode="auto">
          <a:xfrm>
            <a:off x="8832851" y="469902"/>
            <a:ext cx="287339" cy="287339"/>
          </a:xfrm>
          <a:prstGeom prst="ellipse">
            <a:avLst/>
          </a:prstGeom>
          <a:solidFill>
            <a:schemeClr val="bg1"/>
          </a:solidFill>
          <a:ln w="9525" algn="ctr">
            <a:solidFill>
              <a:srgbClr val="0085A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eaLnBrk="1" hangingPunct="1">
              <a:spcBef>
                <a:spcPct val="50000"/>
              </a:spcBef>
              <a:buClrTx/>
              <a:buSzTx/>
              <a:buFontTx/>
              <a:buNone/>
            </a:pPr>
            <a:endParaRPr lang="zh-CN" altLang="zh-CN" sz="1800">
              <a:latin typeface="文泉驿微米黑" pitchFamily="34" charset="-122"/>
              <a:ea typeface="文泉驿微米黑" pitchFamily="34" charset="-122"/>
            </a:endParaRPr>
          </a:p>
        </p:txBody>
      </p:sp>
      <p:sp>
        <p:nvSpPr>
          <p:cNvPr id="139274" name="Oval 8"/>
          <p:cNvSpPr>
            <a:spLocks noChangeArrowheads="1"/>
          </p:cNvSpPr>
          <p:nvPr/>
        </p:nvSpPr>
        <p:spPr bwMode="auto">
          <a:xfrm>
            <a:off x="9985377" y="469902"/>
            <a:ext cx="287339" cy="287339"/>
          </a:xfrm>
          <a:prstGeom prst="ellipse">
            <a:avLst/>
          </a:prstGeom>
          <a:solidFill>
            <a:schemeClr val="bg1"/>
          </a:solidFill>
          <a:ln w="9525" algn="ctr">
            <a:solidFill>
              <a:srgbClr val="0085A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eaLnBrk="1" hangingPunct="1">
              <a:spcBef>
                <a:spcPct val="50000"/>
              </a:spcBef>
              <a:buClrTx/>
              <a:buSzTx/>
              <a:buFontTx/>
              <a:buNone/>
            </a:pPr>
            <a:endParaRPr lang="zh-CN" altLang="zh-CN" sz="1800">
              <a:latin typeface="文泉驿微米黑" pitchFamily="34" charset="-122"/>
              <a:ea typeface="文泉驿微米黑" pitchFamily="34" charset="-122"/>
            </a:endParaRPr>
          </a:p>
        </p:txBody>
      </p:sp>
      <p:sp>
        <p:nvSpPr>
          <p:cNvPr id="139275" name="Oval 4"/>
          <p:cNvSpPr>
            <a:spLocks noChangeArrowheads="1"/>
          </p:cNvSpPr>
          <p:nvPr/>
        </p:nvSpPr>
        <p:spPr bwMode="auto">
          <a:xfrm>
            <a:off x="9409118" y="469902"/>
            <a:ext cx="287337" cy="287339"/>
          </a:xfrm>
          <a:prstGeom prst="ellipse">
            <a:avLst/>
          </a:prstGeom>
          <a:solidFill>
            <a:srgbClr val="0085A4"/>
          </a:solidFill>
          <a:ln w="9525" algn="ctr">
            <a:solidFill>
              <a:srgbClr val="0085A4"/>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eaLnBrk="1" hangingPunct="1">
              <a:spcBef>
                <a:spcPct val="50000"/>
              </a:spcBef>
              <a:buClrTx/>
              <a:buSzTx/>
              <a:buFontTx/>
              <a:buNone/>
            </a:pPr>
            <a:endParaRPr lang="zh-CN" altLang="zh-CN" sz="1800">
              <a:latin typeface="文泉驿微米黑" pitchFamily="34" charset="-122"/>
              <a:ea typeface="文泉驿微米黑" pitchFamily="34" charset="-122"/>
            </a:endParaRPr>
          </a:p>
        </p:txBody>
      </p:sp>
      <p:pic>
        <p:nvPicPr>
          <p:cNvPr id="139276" name="图片 1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904292" y="1"/>
            <a:ext cx="172402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标题 1"/>
          <p:cNvSpPr txBox="1">
            <a:spLocks/>
          </p:cNvSpPr>
          <p:nvPr/>
        </p:nvSpPr>
        <p:spPr>
          <a:xfrm>
            <a:off x="1685928" y="260355"/>
            <a:ext cx="7793039" cy="708025"/>
          </a:xfrm>
          <a:prstGeom prst="rect">
            <a:avLst/>
          </a:prstGeom>
        </p:spPr>
        <p:txBody>
          <a:bodyPr/>
          <a:lstStyle>
            <a:lvl1pPr algn="l" rtl="0" eaLnBrk="0" fontAlgn="base" hangingPunct="0">
              <a:spcBef>
                <a:spcPct val="0"/>
              </a:spcBef>
              <a:spcAft>
                <a:spcPct val="0"/>
              </a:spcAft>
              <a:defRPr sz="4400" b="1" kern="1200">
                <a:solidFill>
                  <a:srgbClr val="336699"/>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b="1">
                <a:solidFill>
                  <a:srgbClr val="336699"/>
                </a:solidFill>
                <a:effectLst>
                  <a:outerShdw blurRad="38100" dist="38100" dir="2700000" algn="tl">
                    <a:srgbClr val="C0C0C0"/>
                  </a:outerShdw>
                </a:effectLst>
                <a:latin typeface="Tahoma" panose="020B0604030504040204" pitchFamily="34" charset="0"/>
                <a:ea typeface="仿宋_GB2312" pitchFamily="49" charset="-122"/>
              </a:defRPr>
            </a:lvl2pPr>
            <a:lvl3pPr algn="l" rtl="0" eaLnBrk="0" fontAlgn="base" hangingPunct="0">
              <a:spcBef>
                <a:spcPct val="0"/>
              </a:spcBef>
              <a:spcAft>
                <a:spcPct val="0"/>
              </a:spcAft>
              <a:defRPr sz="4400" b="1">
                <a:solidFill>
                  <a:srgbClr val="336699"/>
                </a:solidFill>
                <a:effectLst>
                  <a:outerShdw blurRad="38100" dist="38100" dir="2700000" algn="tl">
                    <a:srgbClr val="C0C0C0"/>
                  </a:outerShdw>
                </a:effectLst>
                <a:latin typeface="Tahoma" panose="020B0604030504040204" pitchFamily="34" charset="0"/>
                <a:ea typeface="仿宋_GB2312" pitchFamily="49" charset="-122"/>
              </a:defRPr>
            </a:lvl3pPr>
            <a:lvl4pPr algn="l" rtl="0" eaLnBrk="0" fontAlgn="base" hangingPunct="0">
              <a:spcBef>
                <a:spcPct val="0"/>
              </a:spcBef>
              <a:spcAft>
                <a:spcPct val="0"/>
              </a:spcAft>
              <a:defRPr sz="4400" b="1">
                <a:solidFill>
                  <a:srgbClr val="336699"/>
                </a:solidFill>
                <a:effectLst>
                  <a:outerShdw blurRad="38100" dist="38100" dir="2700000" algn="tl">
                    <a:srgbClr val="C0C0C0"/>
                  </a:outerShdw>
                </a:effectLst>
                <a:latin typeface="Tahoma" panose="020B0604030504040204" pitchFamily="34" charset="0"/>
                <a:ea typeface="仿宋_GB2312" pitchFamily="49" charset="-122"/>
              </a:defRPr>
            </a:lvl4pPr>
            <a:lvl5pPr algn="l" rtl="0" eaLnBrk="0" fontAlgn="base" hangingPunct="0">
              <a:spcBef>
                <a:spcPct val="0"/>
              </a:spcBef>
              <a:spcAft>
                <a:spcPct val="0"/>
              </a:spcAft>
              <a:defRPr sz="4400" b="1">
                <a:solidFill>
                  <a:srgbClr val="336699"/>
                </a:solidFill>
                <a:effectLst>
                  <a:outerShdw blurRad="38100" dist="38100" dir="2700000" algn="tl">
                    <a:srgbClr val="C0C0C0"/>
                  </a:outerShdw>
                </a:effectLst>
                <a:latin typeface="Tahoma" panose="020B0604030504040204" pitchFamily="34" charset="0"/>
                <a:ea typeface="仿宋_GB2312" pitchFamily="49" charset="-122"/>
              </a:defRPr>
            </a:lvl5pPr>
            <a:lvl6pPr marL="457200" algn="l" rtl="0" fontAlgn="base">
              <a:spcBef>
                <a:spcPct val="0"/>
              </a:spcBef>
              <a:spcAft>
                <a:spcPct val="0"/>
              </a:spcAft>
              <a:defRPr sz="4400" b="1">
                <a:solidFill>
                  <a:srgbClr val="336699"/>
                </a:solidFill>
                <a:effectLst>
                  <a:outerShdw blurRad="38100" dist="38100" dir="2700000" algn="tl">
                    <a:srgbClr val="C0C0C0"/>
                  </a:outerShdw>
                </a:effectLst>
                <a:latin typeface="Tahoma" panose="020B0604030504040204" pitchFamily="34" charset="0"/>
                <a:ea typeface="仿宋_GB2312" pitchFamily="49" charset="-122"/>
              </a:defRPr>
            </a:lvl6pPr>
            <a:lvl7pPr marL="914400" algn="l" rtl="0" fontAlgn="base">
              <a:spcBef>
                <a:spcPct val="0"/>
              </a:spcBef>
              <a:spcAft>
                <a:spcPct val="0"/>
              </a:spcAft>
              <a:defRPr sz="4400" b="1">
                <a:solidFill>
                  <a:srgbClr val="336699"/>
                </a:solidFill>
                <a:effectLst>
                  <a:outerShdw blurRad="38100" dist="38100" dir="2700000" algn="tl">
                    <a:srgbClr val="C0C0C0"/>
                  </a:outerShdw>
                </a:effectLst>
                <a:latin typeface="Tahoma" panose="020B0604030504040204" pitchFamily="34" charset="0"/>
                <a:ea typeface="仿宋_GB2312" pitchFamily="49" charset="-122"/>
              </a:defRPr>
            </a:lvl7pPr>
            <a:lvl8pPr marL="1371600" algn="l" rtl="0" fontAlgn="base">
              <a:spcBef>
                <a:spcPct val="0"/>
              </a:spcBef>
              <a:spcAft>
                <a:spcPct val="0"/>
              </a:spcAft>
              <a:defRPr sz="4400" b="1">
                <a:solidFill>
                  <a:srgbClr val="336699"/>
                </a:solidFill>
                <a:effectLst>
                  <a:outerShdw blurRad="38100" dist="38100" dir="2700000" algn="tl">
                    <a:srgbClr val="C0C0C0"/>
                  </a:outerShdw>
                </a:effectLst>
                <a:latin typeface="Tahoma" panose="020B0604030504040204" pitchFamily="34" charset="0"/>
                <a:ea typeface="仿宋_GB2312" pitchFamily="49" charset="-122"/>
              </a:defRPr>
            </a:lvl8pPr>
            <a:lvl9pPr marL="1828800" algn="l" rtl="0" fontAlgn="base">
              <a:spcBef>
                <a:spcPct val="0"/>
              </a:spcBef>
              <a:spcAft>
                <a:spcPct val="0"/>
              </a:spcAft>
              <a:defRPr sz="4400" b="1">
                <a:solidFill>
                  <a:srgbClr val="336699"/>
                </a:solidFill>
                <a:effectLst>
                  <a:outerShdw blurRad="38100" dist="38100" dir="2700000" algn="tl">
                    <a:srgbClr val="C0C0C0"/>
                  </a:outerShdw>
                </a:effectLst>
                <a:latin typeface="Tahoma" panose="020B0604030504040204" pitchFamily="34" charset="0"/>
                <a:ea typeface="仿宋_GB2312" pitchFamily="49" charset="-122"/>
              </a:defRPr>
            </a:lvl9pPr>
          </a:lstStyle>
          <a:p>
            <a:pPr>
              <a:defRPr/>
            </a:pPr>
            <a:endParaRPr kumimoji="0" lang="zh-CN" altLang="en-US" sz="3600" dirty="0"/>
          </a:p>
        </p:txBody>
      </p:sp>
      <p:sp>
        <p:nvSpPr>
          <p:cNvPr id="2" name="标题 1"/>
          <p:cNvSpPr>
            <a:spLocks noGrp="1"/>
          </p:cNvSpPr>
          <p:nvPr>
            <p:ph type="title"/>
          </p:nvPr>
        </p:nvSpPr>
        <p:spPr/>
        <p:txBody>
          <a:bodyPr>
            <a:normAutofit fontScale="90000"/>
          </a:bodyPr>
          <a:lstStyle/>
          <a:p>
            <a:r>
              <a:rPr lang="zh-CN" altLang="en-US" dirty="0"/>
              <a:t>复杂度</a:t>
            </a:r>
            <a:r>
              <a:rPr lang="zh-CN" altLang="en-US" dirty="0" smtClean="0"/>
              <a:t>层次</a:t>
            </a:r>
            <a:endParaRPr lang="zh-CN" altLang="en-US" dirty="0"/>
          </a:p>
        </p:txBody>
      </p:sp>
      <p:pic>
        <p:nvPicPr>
          <p:cNvPr id="3" name="图片 2"/>
          <p:cNvPicPr>
            <a:picLocks noChangeAspect="1"/>
          </p:cNvPicPr>
          <p:nvPr/>
        </p:nvPicPr>
        <p:blipFill>
          <a:blip r:embed="rId4"/>
          <a:stretch>
            <a:fillRect/>
          </a:stretch>
        </p:blipFill>
        <p:spPr>
          <a:xfrm>
            <a:off x="119337" y="1484784"/>
            <a:ext cx="3456383" cy="22785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lang="zh-CN" altLang="en-US" sz="3600" dirty="0"/>
              <a:t>复杂度层次</a:t>
            </a:r>
          </a:p>
        </p:txBody>
      </p:sp>
      <p:sp>
        <p:nvSpPr>
          <p:cNvPr id="3" name="内容占位符 2"/>
          <p:cNvSpPr>
            <a:spLocks noGrp="1"/>
          </p:cNvSpPr>
          <p:nvPr>
            <p:ph idx="1"/>
          </p:nvPr>
        </p:nvSpPr>
        <p:spPr/>
        <p:txBody>
          <a:bodyPr/>
          <a:lstStyle/>
          <a:p>
            <a:endParaRPr lang="zh-CN" altLang="en-US"/>
          </a:p>
        </p:txBody>
      </p:sp>
      <p:pic>
        <p:nvPicPr>
          <p:cNvPr id="141315"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3520" y="983777"/>
            <a:ext cx="10540279" cy="54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smtClean="0"/>
              <a:t>最好</a:t>
            </a:r>
            <a:r>
              <a:rPr lang="en-US" altLang="zh-CN" dirty="0" smtClean="0"/>
              <a:t>/</a:t>
            </a:r>
            <a:r>
              <a:rPr lang="zh-CN" altLang="en-US" dirty="0" smtClean="0"/>
              <a:t>坏、平均时间复杂度</a:t>
            </a:r>
            <a:endParaRPr lang="zh-CN" altLang="en-US" dirty="0"/>
          </a:p>
        </p:txBody>
      </p:sp>
      <p:sp>
        <p:nvSpPr>
          <p:cNvPr id="275459" name="Rectangle 3"/>
          <p:cNvSpPr>
            <a:spLocks noGrp="1" noChangeArrowheads="1"/>
          </p:cNvSpPr>
          <p:nvPr>
            <p:ph idx="1"/>
          </p:nvPr>
        </p:nvSpPr>
        <p:spPr/>
        <p:txBody>
          <a:bodyPr/>
          <a:lstStyle/>
          <a:p>
            <a:pPr eaLnBrk="1" hangingPunct="1">
              <a:buSzPct val="50000"/>
              <a:buFont typeface="Wingdings" panose="05000000000000000000" pitchFamily="2" charset="2"/>
              <a:buChar char="n"/>
            </a:pPr>
            <a:r>
              <a:rPr lang="zh-CN" altLang="en-US" sz="2600" dirty="0">
                <a:latin typeface="楷体_GB2312" pitchFamily="49" charset="-122"/>
              </a:rPr>
              <a:t>有些情况下，</a:t>
            </a:r>
            <a:r>
              <a:rPr lang="zh-CN" altLang="en-US" sz="2600" dirty="0">
                <a:solidFill>
                  <a:srgbClr val="0000CC"/>
                </a:solidFill>
                <a:latin typeface="楷体_GB2312" pitchFamily="49" charset="-122"/>
              </a:rPr>
              <a:t>算法中基本语句的执行次数还随问题的输入数据集的不同而不同</a:t>
            </a:r>
            <a:r>
              <a:rPr lang="zh-CN" altLang="en-US" sz="2600" dirty="0">
                <a:latin typeface="楷体_GB2312" pitchFamily="49" charset="-122"/>
              </a:rPr>
              <a:t>。</a:t>
            </a:r>
          </a:p>
          <a:p>
            <a:pPr eaLnBrk="1" hangingPunct="1">
              <a:buClr>
                <a:srgbClr val="0099CC"/>
              </a:buClr>
              <a:buFont typeface="Wingdings" panose="05000000000000000000" pitchFamily="2" charset="2"/>
              <a:buNone/>
            </a:pPr>
            <a:r>
              <a:rPr lang="zh-CN" altLang="en-US" sz="2600" dirty="0">
                <a:latin typeface="楷体_GB2312" pitchFamily="49" charset="-122"/>
              </a:rPr>
              <a:t>      比如，在排序算法中，其效率与输入数据集是否已基本有序有关</a:t>
            </a:r>
            <a:r>
              <a:rPr lang="zh-CN" altLang="en-US" sz="2600" dirty="0" smtClean="0">
                <a:latin typeface="楷体_GB2312" pitchFamily="49" charset="-122"/>
              </a:rPr>
              <a:t>。</a:t>
            </a:r>
            <a:endParaRPr lang="en-US" altLang="zh-CN" sz="2600" dirty="0" smtClean="0">
              <a:latin typeface="楷体_GB2312" pitchFamily="49" charset="-122"/>
            </a:endParaRPr>
          </a:p>
          <a:p>
            <a:pPr eaLnBrk="1" hangingPunct="1">
              <a:buClr>
                <a:srgbClr val="0099CC"/>
              </a:buClr>
              <a:buFont typeface="Wingdings" panose="05000000000000000000" pitchFamily="2" charset="2"/>
              <a:buNone/>
            </a:pPr>
            <a:endParaRPr lang="en-US" altLang="zh-CN" sz="2600" dirty="0" smtClean="0">
              <a:latin typeface="楷体_GB2312" pitchFamily="49" charset="-122"/>
            </a:endParaRPr>
          </a:p>
          <a:p>
            <a:pPr eaLnBrk="1" hangingPunct="1">
              <a:buClr>
                <a:srgbClr val="0099CC"/>
              </a:buClr>
              <a:buFont typeface="Wingdings" panose="05000000000000000000" pitchFamily="2" charset="2"/>
              <a:buNone/>
            </a:pPr>
            <a:endParaRPr lang="en-US" altLang="zh-CN" sz="2600" dirty="0">
              <a:latin typeface="楷体_GB2312" pitchFamily="49" charset="-122"/>
            </a:endParaRPr>
          </a:p>
          <a:p>
            <a:pPr eaLnBrk="1" hangingPunct="1">
              <a:buClr>
                <a:srgbClr val="0099CC"/>
              </a:buClr>
              <a:buFont typeface="Wingdings" panose="05000000000000000000" pitchFamily="2" charset="2"/>
              <a:buNone/>
            </a:pPr>
            <a:endParaRPr lang="zh-CN" altLang="en-US" sz="2600" dirty="0">
              <a:latin typeface="楷体_GB2312" pitchFamily="49" charset="-122"/>
            </a:endParaRPr>
          </a:p>
          <a:p>
            <a:pPr eaLnBrk="1" hangingPunct="1">
              <a:buSzPct val="50000"/>
              <a:buFont typeface="Wingdings" panose="05000000000000000000" pitchFamily="2" charset="2"/>
              <a:buChar char="n"/>
            </a:pPr>
            <a:r>
              <a:rPr lang="zh-CN" altLang="en-US" sz="2600" smtClean="0">
                <a:latin typeface="楷体_GB2312" pitchFamily="49" charset="-122"/>
              </a:rPr>
              <a:t>一</a:t>
            </a:r>
            <a:r>
              <a:rPr lang="zh-CN" altLang="en-US" sz="2600" dirty="0">
                <a:latin typeface="楷体_GB2312" pitchFamily="49" charset="-122"/>
              </a:rPr>
              <a:t>种方法是求它的平均值，即考虑它对所有可能的输入数据集的期望值，此时称为</a:t>
            </a:r>
            <a:r>
              <a:rPr lang="zh-CN" altLang="en-US" sz="2600" dirty="0">
                <a:solidFill>
                  <a:srgbClr val="0000FF"/>
                </a:solidFill>
                <a:latin typeface="楷体_GB2312" pitchFamily="49" charset="-122"/>
              </a:rPr>
              <a:t>平均时间复杂度</a:t>
            </a:r>
            <a:r>
              <a:rPr lang="zh-CN" altLang="en-US" sz="2600" dirty="0">
                <a:latin typeface="楷体_GB2312" pitchFamily="49" charset="-122"/>
              </a:rPr>
              <a:t>；</a:t>
            </a:r>
          </a:p>
          <a:p>
            <a:pPr eaLnBrk="1" hangingPunct="1">
              <a:buSzPct val="50000"/>
              <a:buFont typeface="Wingdings" panose="05000000000000000000" pitchFamily="2" charset="2"/>
              <a:buChar char="n"/>
            </a:pPr>
            <a:r>
              <a:rPr lang="zh-CN" altLang="en-US" sz="2600" dirty="0">
                <a:latin typeface="楷体_GB2312" pitchFamily="49" charset="-122"/>
              </a:rPr>
              <a:t>另一种更可行也更常用的方法是讨论算法在</a:t>
            </a:r>
            <a:r>
              <a:rPr lang="zh-CN" altLang="en-US" sz="2600" dirty="0">
                <a:solidFill>
                  <a:srgbClr val="0000FF"/>
                </a:solidFill>
                <a:latin typeface="楷体_GB2312" pitchFamily="49" charset="-122"/>
              </a:rPr>
              <a:t>最坏情况下的时间复杂度</a:t>
            </a:r>
            <a:r>
              <a:rPr lang="zh-CN" altLang="en-US" sz="2600" dirty="0">
                <a:latin typeface="楷体_GB2312" pitchFamily="49" charset="-122"/>
              </a:rPr>
              <a:t>。</a:t>
            </a:r>
          </a:p>
          <a:p>
            <a:pPr eaLnBrk="1" hangingPunct="1">
              <a:buSzPct val="50000"/>
              <a:buFont typeface="Wingdings" panose="05000000000000000000" pitchFamily="2" charset="2"/>
              <a:buChar char="n"/>
            </a:pPr>
            <a:r>
              <a:rPr lang="zh-CN" altLang="en-US" sz="2600" dirty="0">
                <a:latin typeface="楷体_GB2312" pitchFamily="49" charset="-122"/>
              </a:rPr>
              <a:t>一般不做特别说明时均指</a:t>
            </a:r>
            <a:r>
              <a:rPr lang="zh-CN" altLang="en-US" sz="2600" u="sng" dirty="0">
                <a:solidFill>
                  <a:srgbClr val="0000FF"/>
                </a:solidFill>
                <a:latin typeface="楷体_GB2312" pitchFamily="49" charset="-122"/>
              </a:rPr>
              <a:t>最坏情况下的时间复杂度</a:t>
            </a:r>
            <a:r>
              <a:rPr lang="zh-CN" altLang="en-US" sz="2600" dirty="0">
                <a:latin typeface="楷体_GB2312" pitchFamily="49" charset="-122"/>
              </a:rPr>
              <a:t>。</a:t>
            </a:r>
          </a:p>
        </p:txBody>
      </p:sp>
      <p:sp>
        <p:nvSpPr>
          <p:cNvPr id="3" name="矩形 2"/>
          <p:cNvSpPr/>
          <p:nvPr/>
        </p:nvSpPr>
        <p:spPr>
          <a:xfrm>
            <a:off x="983432" y="2708920"/>
            <a:ext cx="10370368" cy="792088"/>
          </a:xfrm>
          <a:prstGeom prst="rect">
            <a:avLst/>
          </a:prstGeom>
          <a:ln>
            <a:solidFill>
              <a:schemeClr val="dk1"/>
            </a:solidFill>
            <a:tailEnd type="none"/>
          </a:ln>
        </p:spPr>
        <p:style>
          <a:lnRef idx="3">
            <a:schemeClr val="dk1"/>
          </a:lnRef>
          <a:fillRef idx="0">
            <a:schemeClr val="dk1"/>
          </a:fillRef>
          <a:effectRef idx="2">
            <a:schemeClr val="dk1"/>
          </a:effectRef>
          <a:fontRef idx="minor">
            <a:schemeClr val="tx1"/>
          </a:fontRef>
        </p:style>
        <p:txBody>
          <a:bodyPr rtlCol="0" anchor="ctr"/>
          <a:lstStyle/>
          <a:p>
            <a:pPr algn="ctr"/>
            <a:r>
              <a:rPr lang="zh-CN" altLang="en-US" sz="2400" dirty="0" smtClean="0"/>
              <a:t>用冒泡排序对以下数组进行排序，时间复杂度分别是多少？</a:t>
            </a:r>
            <a:endParaRPr lang="en-US" altLang="zh-CN" sz="2400" dirty="0" smtClean="0"/>
          </a:p>
          <a:p>
            <a:pPr algn="ctr"/>
            <a:r>
              <a:rPr lang="en-US" altLang="zh-CN" sz="2400" dirty="0" smtClean="0"/>
              <a:t>a[]={1,2,3,4,5,6,7,8,9,10};  b[]={10,9,8,7,6,5,4,3,2,1};  c[]={5,10,7,6,1,9,2,3,8,4}</a:t>
            </a:r>
            <a:endParaRPr lang="zh-CN" altLang="en-US" sz="2400" dirty="0"/>
          </a:p>
        </p:txBody>
      </p:sp>
    </p:spTree>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title"/>
          </p:nvPr>
        </p:nvSpPr>
        <p:spPr/>
        <p:txBody>
          <a:bodyPr/>
          <a:lstStyle/>
          <a:p>
            <a:pPr>
              <a:defRPr/>
            </a:pPr>
            <a:r>
              <a:rPr kumimoji="1" lang="zh-CN" altLang="en-US" sz="3600" dirty="0">
                <a:solidFill>
                  <a:srgbClr val="0000CC"/>
                </a:solidFill>
                <a:latin typeface="黑体" panose="02010609060101010101" pitchFamily="49" charset="-122"/>
                <a:ea typeface="黑体" panose="02010609060101010101" pitchFamily="49" charset="-122"/>
                <a:cs typeface="+mn-cs"/>
              </a:rPr>
              <a:t>空间复杂度</a:t>
            </a:r>
            <a:endParaRPr kumimoji="1" lang="zh-CN" altLang="en-US" sz="2800"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214019" name="Rectangle 3"/>
          <p:cNvSpPr>
            <a:spLocks noGrp="1" noChangeArrowheads="1"/>
          </p:cNvSpPr>
          <p:nvPr>
            <p:ph idx="1"/>
          </p:nvPr>
        </p:nvSpPr>
        <p:spPr/>
        <p:txBody>
          <a:bodyPr/>
          <a:lstStyle/>
          <a:p>
            <a:pPr>
              <a:lnSpc>
                <a:spcPct val="110000"/>
              </a:lnSpc>
              <a:buClr>
                <a:srgbClr val="0000FF"/>
              </a:buClr>
              <a:buSzPct val="50000"/>
              <a:buFont typeface="Wingdings" panose="05000000000000000000" pitchFamily="2" charset="2"/>
              <a:buChar char="n"/>
              <a:defRPr/>
            </a:pPr>
            <a:r>
              <a:rPr lang="zh-CN" altLang="en-US" dirty="0">
                <a:solidFill>
                  <a:srgbClr val="0000FF"/>
                </a:solidFill>
                <a:effectLst>
                  <a:outerShdw blurRad="38100" dist="38100" dir="2700000" algn="tl">
                    <a:srgbClr val="C0C0C0"/>
                  </a:outerShdw>
                </a:effectLst>
                <a:latin typeface="Times New Roman" panose="02020603050405020304" pitchFamily="18" charset="0"/>
              </a:rPr>
              <a:t>存储空间的固定部分</a:t>
            </a:r>
            <a:r>
              <a:rPr lang="zh-CN" altLang="en-US" dirty="0">
                <a:effectLst>
                  <a:outerShdw blurRad="38100" dist="38100" dir="2700000" algn="tl">
                    <a:srgbClr val="C0C0C0"/>
                  </a:outerShdw>
                </a:effectLst>
                <a:latin typeface="Times New Roman" panose="02020603050405020304" pitchFamily="18" charset="0"/>
              </a:rPr>
              <a:t/>
            </a:r>
            <a:br>
              <a:rPr lang="zh-CN" altLang="en-US" dirty="0">
                <a:effectLst>
                  <a:outerShdw blurRad="38100" dist="38100" dir="2700000" algn="tl">
                    <a:srgbClr val="C0C0C0"/>
                  </a:outerShdw>
                </a:effectLst>
                <a:latin typeface="Times New Roman" panose="02020603050405020304" pitchFamily="18" charset="0"/>
              </a:rPr>
            </a:br>
            <a:r>
              <a:rPr lang="zh-CN" altLang="en-US" sz="2800" dirty="0">
                <a:latin typeface="Times New Roman" panose="02020603050405020304" pitchFamily="18" charset="0"/>
              </a:rPr>
              <a:t>程序指令代码的空间，常数、简单变量、定长成分</a:t>
            </a:r>
            <a:r>
              <a:rPr lang="en-US" altLang="zh-CN" sz="2800" dirty="0">
                <a:latin typeface="楷体_GB2312" pitchFamily="49" charset="-122"/>
              </a:rPr>
              <a:t>(</a:t>
            </a:r>
            <a:r>
              <a:rPr lang="zh-CN" altLang="en-US" sz="2800" dirty="0">
                <a:latin typeface="Times New Roman" panose="02020603050405020304" pitchFamily="18" charset="0"/>
              </a:rPr>
              <a:t>如数组元素、结构成分、对象的数据成员等</a:t>
            </a:r>
            <a:r>
              <a:rPr lang="en-US" altLang="zh-CN" sz="2800" dirty="0">
                <a:latin typeface="楷体_GB2312" pitchFamily="49" charset="-122"/>
              </a:rPr>
              <a:t>)</a:t>
            </a:r>
            <a:r>
              <a:rPr lang="zh-CN" altLang="en-US" sz="2800" dirty="0">
                <a:latin typeface="Times New Roman" panose="02020603050405020304" pitchFamily="18" charset="0"/>
              </a:rPr>
              <a:t>变量所占空间</a:t>
            </a:r>
          </a:p>
          <a:p>
            <a:pPr>
              <a:lnSpc>
                <a:spcPct val="110000"/>
              </a:lnSpc>
              <a:buClr>
                <a:srgbClr val="FF9900"/>
              </a:buClr>
              <a:buSzPct val="50000"/>
              <a:defRPr/>
            </a:pPr>
            <a:endParaRPr lang="en-US" altLang="zh-CN" dirty="0" smtClean="0">
              <a:solidFill>
                <a:srgbClr val="0000FF"/>
              </a:solidFill>
              <a:effectLst>
                <a:outerShdw blurRad="38100" dist="38100" dir="2700000" algn="tl">
                  <a:srgbClr val="C0C0C0"/>
                </a:outerShdw>
              </a:effectLst>
              <a:latin typeface="Times New Roman" panose="02020603050405020304" pitchFamily="18" charset="0"/>
            </a:endParaRPr>
          </a:p>
          <a:p>
            <a:pPr>
              <a:lnSpc>
                <a:spcPct val="110000"/>
              </a:lnSpc>
              <a:buClr>
                <a:srgbClr val="0000FF"/>
              </a:buClr>
              <a:buSzPct val="50000"/>
              <a:buFont typeface="Wingdings" panose="05000000000000000000" pitchFamily="2" charset="2"/>
              <a:buChar char="n"/>
              <a:defRPr/>
            </a:pPr>
            <a:r>
              <a:rPr lang="zh-CN" altLang="en-US" dirty="0" smtClean="0">
                <a:solidFill>
                  <a:srgbClr val="0000FF"/>
                </a:solidFill>
                <a:effectLst>
                  <a:outerShdw blurRad="38100" dist="38100" dir="2700000" algn="tl">
                    <a:srgbClr val="C0C0C0"/>
                  </a:outerShdw>
                </a:effectLst>
                <a:latin typeface="Times New Roman" panose="02020603050405020304" pitchFamily="18" charset="0"/>
              </a:rPr>
              <a:t>可变部分</a:t>
            </a:r>
            <a:r>
              <a:rPr lang="zh-CN" altLang="en-US" dirty="0">
                <a:effectLst>
                  <a:outerShdw blurRad="38100" dist="38100" dir="2700000" algn="tl">
                    <a:srgbClr val="C0C0C0"/>
                  </a:outerShdw>
                </a:effectLst>
                <a:latin typeface="Times New Roman" panose="02020603050405020304" pitchFamily="18" charset="0"/>
              </a:rPr>
              <a:t/>
            </a:r>
            <a:br>
              <a:rPr lang="zh-CN" altLang="en-US" dirty="0">
                <a:effectLst>
                  <a:outerShdw blurRad="38100" dist="38100" dir="2700000" algn="tl">
                    <a:srgbClr val="C0C0C0"/>
                  </a:outerShdw>
                </a:effectLst>
                <a:latin typeface="Times New Roman" panose="02020603050405020304" pitchFamily="18" charset="0"/>
              </a:rPr>
            </a:br>
            <a:r>
              <a:rPr lang="zh-CN" altLang="en-US" sz="2800" dirty="0">
                <a:latin typeface="Times New Roman" panose="02020603050405020304" pitchFamily="18" charset="0"/>
              </a:rPr>
              <a:t>尺寸与实例特性有关的成分变量所占</a:t>
            </a:r>
            <a:r>
              <a:rPr lang="zh-CN" altLang="en-US" sz="2800" dirty="0">
                <a:latin typeface="Times New Roman" panose="02020603050405020304" pitchFamily="18" charset="0"/>
                <a:cs typeface="Times New Roman" panose="02020603050405020304" pitchFamily="18" charset="0"/>
              </a:rPr>
              <a:t>空间、引用变量所占空间、递归栈所用空间、</a:t>
            </a:r>
            <a:r>
              <a:rPr lang="zh-CN" altLang="en-US" sz="2800" dirty="0" smtClean="0">
                <a:latin typeface="Times New Roman" panose="02020603050405020304" pitchFamily="18" charset="0"/>
                <a:cs typeface="Times New Roman" panose="02020603050405020304" pitchFamily="18" charset="0"/>
              </a:rPr>
              <a:t>通过</a:t>
            </a:r>
            <a:r>
              <a:rPr lang="en-US" altLang="zh-CN" sz="2800" dirty="0" err="1" smtClean="0">
                <a:solidFill>
                  <a:srgbClr val="C00000"/>
                </a:solidFill>
                <a:latin typeface="Times New Roman" panose="02020603050405020304" pitchFamily="18" charset="0"/>
                <a:cs typeface="Times New Roman" panose="02020603050405020304" pitchFamily="18" charset="0"/>
              </a:rPr>
              <a:t>malloc</a:t>
            </a:r>
            <a:r>
              <a:rPr lang="en-US" altLang="zh-CN" sz="2800" dirty="0" smtClean="0">
                <a:solidFill>
                  <a:srgbClr val="C00000"/>
                </a:solidFill>
                <a:latin typeface="Times New Roman" panose="02020603050405020304" pitchFamily="18" charset="0"/>
                <a:cs typeface="Times New Roman" panose="02020603050405020304" pitchFamily="18" charset="0"/>
              </a:rPr>
              <a:t>/new</a:t>
            </a:r>
            <a:r>
              <a:rPr lang="zh-CN" altLang="en-US" sz="2800" dirty="0" smtClean="0">
                <a:latin typeface="Times New Roman" panose="02020603050405020304" pitchFamily="18" charset="0"/>
                <a:cs typeface="Times New Roman" panose="02020603050405020304" pitchFamily="18" charset="0"/>
              </a:rPr>
              <a:t>和</a:t>
            </a:r>
            <a:r>
              <a:rPr lang="en-US" altLang="zh-CN" sz="2800" dirty="0" smtClean="0">
                <a:solidFill>
                  <a:srgbClr val="C00000"/>
                </a:solidFill>
                <a:latin typeface="Times New Roman" panose="02020603050405020304" pitchFamily="18" charset="0"/>
                <a:cs typeface="Times New Roman" panose="02020603050405020304" pitchFamily="18" charset="0"/>
              </a:rPr>
              <a:t>free</a:t>
            </a:r>
            <a:r>
              <a:rPr lang="en-US" altLang="zh-CN" dirty="0">
                <a:solidFill>
                  <a:srgbClr val="C00000"/>
                </a:solidFill>
                <a:latin typeface="Times New Roman" panose="02020603050405020304" pitchFamily="18" charset="0"/>
                <a:cs typeface="Times New Roman" panose="02020603050405020304" pitchFamily="18" charset="0"/>
              </a:rPr>
              <a:t>/</a:t>
            </a:r>
            <a:r>
              <a:rPr lang="en-US" altLang="zh-CN" sz="2800" dirty="0" smtClean="0">
                <a:solidFill>
                  <a:srgbClr val="C00000"/>
                </a:solidFill>
                <a:latin typeface="Times New Roman" panose="02020603050405020304" pitchFamily="18" charset="0"/>
                <a:cs typeface="Times New Roman" panose="02020603050405020304" pitchFamily="18" charset="0"/>
              </a:rPr>
              <a:t>delete</a:t>
            </a:r>
            <a:r>
              <a:rPr lang="zh-CN" altLang="en-US" sz="2800" dirty="0">
                <a:latin typeface="Times New Roman" panose="02020603050405020304" pitchFamily="18" charset="0"/>
                <a:cs typeface="Times New Roman" panose="02020603050405020304" pitchFamily="18" charset="0"/>
              </a:rPr>
              <a:t>命令动态使用空间</a:t>
            </a:r>
            <a:endParaRPr lang="en-US" altLang="zh-CN" sz="2800" dirty="0">
              <a:latin typeface="Times New Roman" panose="02020603050405020304" pitchFamily="18" charset="0"/>
              <a:cs typeface="Times New Roman" panose="02020603050405020304" pitchFamily="18" charset="0"/>
            </a:endParaRPr>
          </a:p>
          <a:p>
            <a:pPr>
              <a:lnSpc>
                <a:spcPct val="110000"/>
              </a:lnSpc>
              <a:buClr>
                <a:srgbClr val="FF9900"/>
              </a:buClr>
              <a:buSzPct val="50000"/>
              <a:defRPr/>
            </a:pPr>
            <a:r>
              <a:rPr lang="zh-CN" altLang="en-US" dirty="0">
                <a:latin typeface="Times New Roman" panose="02020603050405020304" pitchFamily="18" charset="0"/>
                <a:cs typeface="Times New Roman" panose="02020603050405020304" pitchFamily="18" charset="0"/>
              </a:rPr>
              <a:t>同样是问题规模</a:t>
            </a:r>
            <a:r>
              <a:rPr lang="en-US" altLang="zh-CN" dirty="0">
                <a:latin typeface="Times New Roman" panose="02020603050405020304" pitchFamily="18" charset="0"/>
                <a:cs typeface="Times New Roman" panose="02020603050405020304" pitchFamily="18" charset="0"/>
              </a:rPr>
              <a:t>n</a:t>
            </a:r>
            <a:r>
              <a:rPr lang="zh-CN" altLang="en-US" dirty="0">
                <a:latin typeface="Times New Roman" panose="02020603050405020304" pitchFamily="18" charset="0"/>
                <a:cs typeface="Times New Roman" panose="02020603050405020304" pitchFamily="18" charset="0"/>
              </a:rPr>
              <a:t>的函数：</a:t>
            </a:r>
            <a:r>
              <a:rPr lang="en-US" altLang="zh-CN" dirty="0">
                <a:latin typeface="Times New Roman" panose="02020603050405020304" pitchFamily="18" charset="0"/>
                <a:cs typeface="Times New Roman" panose="02020603050405020304" pitchFamily="18" charset="0"/>
              </a:rPr>
              <a:t>S(n)=O(g(n))</a:t>
            </a:r>
            <a:endParaRPr lang="zh-CN" altLang="en-US" dirty="0">
              <a:effectLst>
                <a:outerShdw blurRad="38100" dist="38100" dir="2700000" algn="tl">
                  <a:srgbClr val="C0C0C0"/>
                </a:outerShdw>
              </a:effectLst>
              <a:latin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title"/>
          </p:nvPr>
        </p:nvSpPr>
        <p:spPr/>
        <p:txBody>
          <a:bodyPr>
            <a:normAutofit fontScale="90000"/>
          </a:bodyPr>
          <a:lstStyle/>
          <a:p>
            <a:r>
              <a:rPr lang="zh-CN" altLang="en-US" sz="4000" dirty="0">
                <a:solidFill>
                  <a:srgbClr val="0033CC"/>
                </a:solidFill>
                <a:latin typeface="黑体" panose="02010609060101010101" pitchFamily="49" charset="-122"/>
                <a:ea typeface="黑体" panose="02010609060101010101" pitchFamily="49" charset="-122"/>
              </a:rPr>
              <a:t>算法的后期</a:t>
            </a:r>
            <a:r>
              <a:rPr lang="zh-CN" altLang="en-US" sz="4000" dirty="0" smtClean="0">
                <a:solidFill>
                  <a:srgbClr val="0033CC"/>
                </a:solidFill>
                <a:latin typeface="黑体" panose="02010609060101010101" pitchFamily="49" charset="-122"/>
                <a:ea typeface="黑体" panose="02010609060101010101" pitchFamily="49" charset="-122"/>
              </a:rPr>
              <a:t>测试（事后分析法</a:t>
            </a:r>
            <a:r>
              <a:rPr lang="zh-CN" altLang="en-US" dirty="0">
                <a:solidFill>
                  <a:srgbClr val="0033CC"/>
                </a:solidFill>
                <a:latin typeface="黑体" panose="02010609060101010101" pitchFamily="49" charset="-122"/>
                <a:ea typeface="黑体" panose="02010609060101010101" pitchFamily="49" charset="-122"/>
              </a:rPr>
              <a:t>）</a:t>
            </a:r>
            <a:endParaRPr lang="zh-CN" altLang="en-US" dirty="0" smtClean="0">
              <a:solidFill>
                <a:srgbClr val="0033CC"/>
              </a:solidFill>
              <a:effectLst/>
              <a:latin typeface="黑体" panose="02010609060101010101" pitchFamily="49" charset="-122"/>
              <a:ea typeface="黑体" panose="02010609060101010101" pitchFamily="49" charset="-122"/>
            </a:endParaRPr>
          </a:p>
        </p:txBody>
      </p:sp>
      <p:sp>
        <p:nvSpPr>
          <p:cNvPr id="144387" name="Rectangle 3"/>
          <p:cNvSpPr>
            <a:spLocks noGrp="1" noChangeArrowheads="1"/>
          </p:cNvSpPr>
          <p:nvPr>
            <p:ph idx="1"/>
          </p:nvPr>
        </p:nvSpPr>
        <p:spPr/>
        <p:txBody>
          <a:bodyPr/>
          <a:lstStyle/>
          <a:p>
            <a:pPr>
              <a:buSzPct val="50000"/>
              <a:buFont typeface="Wingdings" panose="05000000000000000000" pitchFamily="2" charset="2"/>
              <a:buChar char="n"/>
            </a:pPr>
            <a:r>
              <a:rPr lang="zh-CN" altLang="en-US" dirty="0">
                <a:latin typeface="楷体_GB2312" pitchFamily="49" charset="-122"/>
              </a:rPr>
              <a:t>在算法中的某些部位插装时间函数 </a:t>
            </a:r>
            <a:r>
              <a:rPr lang="en-US" altLang="zh-CN" dirty="0">
                <a:solidFill>
                  <a:srgbClr val="FF0000"/>
                </a:solidFill>
                <a:latin typeface="Times New Roman" panose="02020603050405020304" pitchFamily="18" charset="0"/>
                <a:cs typeface="Times New Roman" panose="02020603050405020304" pitchFamily="18" charset="0"/>
              </a:rPr>
              <a:t>time</a:t>
            </a:r>
            <a:r>
              <a:rPr lang="en-US" altLang="zh-CN" i="1" dirty="0">
                <a:solidFill>
                  <a:srgbClr val="FF0000"/>
                </a:solidFill>
                <a:latin typeface="Times New Roman" panose="02020603050405020304" pitchFamily="18" charset="0"/>
                <a:cs typeface="Times New Roman" panose="02020603050405020304" pitchFamily="18" charset="0"/>
              </a:rPr>
              <a:t> </a:t>
            </a:r>
            <a:r>
              <a:rPr lang="en-US" altLang="zh-CN" dirty="0">
                <a:solidFill>
                  <a:srgbClr val="FF0000"/>
                </a:solidFill>
                <a:latin typeface="Times New Roman" panose="02020603050405020304" pitchFamily="18" charset="0"/>
                <a:cs typeface="Times New Roman" panose="02020603050405020304" pitchFamily="18" charset="0"/>
              </a:rPr>
              <a:t>( )</a:t>
            </a:r>
          </a:p>
          <a:p>
            <a:pPr>
              <a:buFontTx/>
              <a:buNone/>
            </a:pPr>
            <a:r>
              <a:rPr lang="zh-CN" altLang="en-US" dirty="0">
                <a:latin typeface="楷体_GB2312" pitchFamily="49" charset="-122"/>
              </a:rPr>
              <a:t>  测定算法完成某一功能所花费时间</a:t>
            </a:r>
          </a:p>
        </p:txBody>
      </p:sp>
      <p:sp>
        <p:nvSpPr>
          <p:cNvPr id="205826" name="Text Box 2"/>
          <p:cNvSpPr txBox="1">
            <a:spLocks noChangeArrowheads="1"/>
          </p:cNvSpPr>
          <p:nvPr/>
        </p:nvSpPr>
        <p:spPr bwMode="auto">
          <a:xfrm>
            <a:off x="1703391" y="2852937"/>
            <a:ext cx="4319587" cy="334570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2947" tIns="56473" rIns="112947" bIns="56473">
            <a:spAutoFit/>
          </a:bodyPr>
          <a:lstStyle>
            <a:lvl1pPr defTabSz="1128713">
              <a:defRPr kumimoji="1" sz="4000" b="1">
                <a:solidFill>
                  <a:schemeClr val="tx1"/>
                </a:solidFill>
                <a:latin typeface="Tahoma" panose="020B0604030504040204" pitchFamily="34" charset="0"/>
                <a:ea typeface="黑体" panose="02010609060101010101" pitchFamily="49" charset="-122"/>
              </a:defRPr>
            </a:lvl1pPr>
            <a:lvl2pPr marL="742950" indent="-285750" defTabSz="1128713">
              <a:defRPr kumimoji="1" sz="4000" b="1">
                <a:solidFill>
                  <a:schemeClr val="tx1"/>
                </a:solidFill>
                <a:latin typeface="Tahoma" panose="020B0604030504040204" pitchFamily="34" charset="0"/>
                <a:ea typeface="黑体" panose="02010609060101010101" pitchFamily="49" charset="-122"/>
              </a:defRPr>
            </a:lvl2pPr>
            <a:lvl3pPr marL="1143000" indent="-228600" defTabSz="1128713">
              <a:defRPr kumimoji="1" sz="4000" b="1">
                <a:solidFill>
                  <a:schemeClr val="tx1"/>
                </a:solidFill>
                <a:latin typeface="Tahoma" panose="020B0604030504040204" pitchFamily="34" charset="0"/>
                <a:ea typeface="黑体" panose="02010609060101010101" pitchFamily="49" charset="-122"/>
              </a:defRPr>
            </a:lvl3pPr>
            <a:lvl4pPr marL="1600200" indent="-228600" defTabSz="1128713">
              <a:defRPr kumimoji="1" sz="4000" b="1">
                <a:solidFill>
                  <a:schemeClr val="tx1"/>
                </a:solidFill>
                <a:latin typeface="Tahoma" panose="020B0604030504040204" pitchFamily="34" charset="0"/>
                <a:ea typeface="黑体" panose="02010609060101010101" pitchFamily="49" charset="-122"/>
              </a:defRPr>
            </a:lvl4pPr>
            <a:lvl5pPr marL="2057400" indent="-228600" defTabSz="1128713">
              <a:defRPr kumimoji="1" sz="4000" b="1">
                <a:solidFill>
                  <a:schemeClr val="tx1"/>
                </a:solidFill>
                <a:latin typeface="Tahoma" panose="020B0604030504040204" pitchFamily="34" charset="0"/>
                <a:ea typeface="黑体" panose="02010609060101010101" pitchFamily="49" charset="-122"/>
              </a:defRPr>
            </a:lvl5pPr>
            <a:lvl6pPr marL="2514600" indent="-228600" defTabSz="1128713"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6pPr>
            <a:lvl7pPr marL="2971800" indent="-228600" defTabSz="1128713"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7pPr>
            <a:lvl8pPr marL="3429000" indent="-228600" defTabSz="1128713"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8pPr>
            <a:lvl9pPr marL="3886200" indent="-228600" defTabSz="1128713"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9pPr>
          </a:lstStyle>
          <a:p>
            <a:pPr>
              <a:buClr>
                <a:srgbClr val="0099CC"/>
              </a:buClr>
              <a:buSzPct val="60000"/>
              <a:buFont typeface="Wingdings" panose="05000000000000000000" pitchFamily="2" charset="2"/>
              <a:buNone/>
              <a:defRPr/>
            </a:pPr>
            <a:r>
              <a:rPr lang="zh-CN" altLang="en-US" sz="2200" dirty="0">
                <a:latin typeface="Times New Roman" panose="02020603050405020304" pitchFamily="18" charset="0"/>
                <a:ea typeface="楷体_GB2312" pitchFamily="49" charset="-122"/>
              </a:rPr>
              <a:t>例：顺序搜索 </a:t>
            </a:r>
            <a:r>
              <a:rPr lang="en-US" altLang="zh-CN" sz="2200" dirty="0">
                <a:latin typeface="Times New Roman" panose="02020603050405020304" pitchFamily="18" charset="0"/>
                <a:ea typeface="楷体_GB2312" pitchFamily="49" charset="-122"/>
              </a:rPr>
              <a:t>(</a:t>
            </a:r>
            <a:r>
              <a:rPr lang="en-US" altLang="zh-CN" sz="2200" dirty="0" err="1">
                <a:latin typeface="Times New Roman" panose="02020603050405020304" pitchFamily="18" charset="0"/>
                <a:ea typeface="楷体_GB2312" pitchFamily="49" charset="-122"/>
              </a:rPr>
              <a:t>Sequenial</a:t>
            </a:r>
            <a:r>
              <a:rPr lang="en-US" altLang="zh-CN" sz="2200" dirty="0">
                <a:latin typeface="Times New Roman" panose="02020603050405020304" pitchFamily="18" charset="0"/>
                <a:ea typeface="楷体_GB2312" pitchFamily="49" charset="-122"/>
              </a:rPr>
              <a:t> Search)</a:t>
            </a:r>
          </a:p>
          <a:p>
            <a:pPr>
              <a:defRPr/>
            </a:pPr>
            <a:endParaRPr lang="en-US" altLang="zh-CN" sz="1000" dirty="0">
              <a:solidFill>
                <a:srgbClr val="0000FF"/>
              </a:solidFill>
              <a:latin typeface="Times New Roman" panose="02020603050405020304" pitchFamily="18" charset="0"/>
              <a:ea typeface="楷体_GB2312" pitchFamily="49" charset="-122"/>
            </a:endParaRPr>
          </a:p>
          <a:p>
            <a:pPr>
              <a:defRPr/>
            </a:pPr>
            <a:r>
              <a:rPr lang="en-US" altLang="zh-CN" sz="2200" dirty="0" err="1">
                <a:solidFill>
                  <a:srgbClr val="CC0000"/>
                </a:solidFill>
                <a:latin typeface="Times New Roman" panose="02020603050405020304" pitchFamily="18" charset="0"/>
                <a:ea typeface="楷体_GB2312" pitchFamily="49" charset="-122"/>
              </a:rPr>
              <a:t>int</a:t>
            </a:r>
            <a:r>
              <a:rPr lang="en-US" altLang="zh-CN" sz="2200" dirty="0">
                <a:solidFill>
                  <a:srgbClr val="CC0000"/>
                </a:solidFill>
                <a:latin typeface="Times New Roman" panose="02020603050405020304" pitchFamily="18" charset="0"/>
                <a:ea typeface="楷体_GB2312" pitchFamily="49" charset="-122"/>
              </a:rPr>
              <a:t> </a:t>
            </a:r>
            <a:r>
              <a:rPr lang="en-US" altLang="zh-CN" sz="2200" dirty="0" err="1">
                <a:solidFill>
                  <a:srgbClr val="CC0000"/>
                </a:solidFill>
                <a:latin typeface="Times New Roman" panose="02020603050405020304" pitchFamily="18" charset="0"/>
                <a:ea typeface="楷体_GB2312" pitchFamily="49" charset="-122"/>
              </a:rPr>
              <a:t>seqsearch</a:t>
            </a:r>
            <a:r>
              <a:rPr lang="en-US" altLang="zh-CN" sz="2200" dirty="0">
                <a:solidFill>
                  <a:srgbClr val="CC0000"/>
                </a:solidFill>
                <a:latin typeface="Times New Roman" panose="02020603050405020304" pitchFamily="18" charset="0"/>
                <a:ea typeface="楷体_GB2312" pitchFamily="49" charset="-122"/>
              </a:rPr>
              <a:t> (</a:t>
            </a:r>
            <a:r>
              <a:rPr lang="en-US" altLang="zh-CN" sz="2200" dirty="0" err="1">
                <a:solidFill>
                  <a:srgbClr val="CC0000"/>
                </a:solidFill>
                <a:latin typeface="Times New Roman" panose="02020603050405020304" pitchFamily="18" charset="0"/>
                <a:ea typeface="楷体_GB2312" pitchFamily="49" charset="-122"/>
              </a:rPr>
              <a:t>int</a:t>
            </a:r>
            <a:r>
              <a:rPr lang="en-US" altLang="zh-CN" sz="2200" dirty="0">
                <a:solidFill>
                  <a:srgbClr val="CC0000"/>
                </a:solidFill>
                <a:latin typeface="Times New Roman" panose="02020603050405020304" pitchFamily="18" charset="0"/>
                <a:ea typeface="楷体_GB2312" pitchFamily="49" charset="-122"/>
              </a:rPr>
              <a:t> a[ ], </a:t>
            </a:r>
            <a:r>
              <a:rPr lang="en-US" altLang="zh-CN" sz="2200" dirty="0" err="1">
                <a:solidFill>
                  <a:srgbClr val="CC0000"/>
                </a:solidFill>
                <a:latin typeface="Times New Roman" panose="02020603050405020304" pitchFamily="18" charset="0"/>
                <a:ea typeface="楷体_GB2312" pitchFamily="49" charset="-122"/>
              </a:rPr>
              <a:t>int</a:t>
            </a:r>
            <a:r>
              <a:rPr lang="en-US" altLang="zh-CN" sz="2200" dirty="0">
                <a:solidFill>
                  <a:srgbClr val="CC0000"/>
                </a:solidFill>
                <a:latin typeface="Times New Roman" panose="02020603050405020304" pitchFamily="18" charset="0"/>
                <a:ea typeface="楷体_GB2312" pitchFamily="49" charset="-122"/>
              </a:rPr>
              <a:t> n, </a:t>
            </a:r>
            <a:r>
              <a:rPr lang="en-US" altLang="zh-CN" sz="2200" dirty="0" err="1">
                <a:solidFill>
                  <a:srgbClr val="CC0000"/>
                </a:solidFill>
                <a:latin typeface="Times New Roman" panose="02020603050405020304" pitchFamily="18" charset="0"/>
                <a:ea typeface="楷体_GB2312" pitchFamily="49" charset="-122"/>
              </a:rPr>
              <a:t>int</a:t>
            </a:r>
            <a:r>
              <a:rPr lang="en-US" altLang="zh-CN" sz="2200" dirty="0">
                <a:solidFill>
                  <a:srgbClr val="CC0000"/>
                </a:solidFill>
                <a:latin typeface="Times New Roman" panose="02020603050405020304" pitchFamily="18" charset="0"/>
                <a:ea typeface="楷体_GB2312" pitchFamily="49" charset="-122"/>
              </a:rPr>
              <a:t> x )</a:t>
            </a:r>
          </a:p>
          <a:p>
            <a:pPr>
              <a:defRPr/>
            </a:pPr>
            <a:r>
              <a:rPr lang="en-US" altLang="zh-CN" sz="2200" dirty="0">
                <a:solidFill>
                  <a:srgbClr val="CC0000"/>
                </a:solidFill>
                <a:latin typeface="Times New Roman" panose="02020603050405020304" pitchFamily="18" charset="0"/>
                <a:ea typeface="楷体_GB2312" pitchFamily="49" charset="-122"/>
              </a:rPr>
              <a:t>{</a:t>
            </a:r>
            <a:r>
              <a:rPr lang="en-US" altLang="zh-CN" sz="2200" dirty="0">
                <a:solidFill>
                  <a:srgbClr val="0000FF"/>
                </a:solidFill>
                <a:latin typeface="Times New Roman" panose="02020603050405020304" pitchFamily="18" charset="0"/>
                <a:ea typeface="楷体_GB2312" pitchFamily="49" charset="-122"/>
              </a:rPr>
              <a:t>//</a:t>
            </a:r>
            <a:r>
              <a:rPr lang="zh-CN" altLang="en-US" sz="2200" dirty="0">
                <a:solidFill>
                  <a:srgbClr val="0000FF"/>
                </a:solidFill>
                <a:latin typeface="Times New Roman" panose="02020603050405020304" pitchFamily="18" charset="0"/>
                <a:ea typeface="楷体_GB2312" pitchFamily="49" charset="-122"/>
              </a:rPr>
              <a:t>在</a:t>
            </a:r>
            <a:r>
              <a:rPr lang="en-US" altLang="zh-CN" sz="2200" dirty="0">
                <a:solidFill>
                  <a:srgbClr val="0000FF"/>
                </a:solidFill>
                <a:latin typeface="Times New Roman" panose="02020603050405020304" pitchFamily="18" charset="0"/>
                <a:ea typeface="楷体_GB2312" pitchFamily="49" charset="-122"/>
                <a:cs typeface="Times New Roman" panose="02020603050405020304" pitchFamily="18" charset="0"/>
              </a:rPr>
              <a:t>a[0],…,a[n</a:t>
            </a:r>
            <a:r>
              <a:rPr lang="en-US" altLang="zh-CN" sz="2200" dirty="0">
                <a:solidFill>
                  <a:srgbClr val="0000FF"/>
                </a:solidFill>
                <a:effectLst>
                  <a:outerShdw blurRad="38100" dist="38100" dir="2700000" algn="tl">
                    <a:srgbClr val="C0C0C0"/>
                  </a:outerShdw>
                </a:effectLst>
                <a:latin typeface="Times New Roman" panose="02020603050405020304" pitchFamily="18" charset="0"/>
                <a:ea typeface="楷体_GB2312" pitchFamily="49" charset="-122"/>
                <a:cs typeface="Times New Roman" panose="02020603050405020304" pitchFamily="18" charset="0"/>
              </a:rPr>
              <a:t>-</a:t>
            </a:r>
            <a:r>
              <a:rPr lang="en-US" altLang="zh-CN" sz="2200" dirty="0">
                <a:solidFill>
                  <a:srgbClr val="0000FF"/>
                </a:solidFill>
                <a:latin typeface="Times New Roman" panose="02020603050405020304" pitchFamily="18" charset="0"/>
                <a:ea typeface="楷体_GB2312" pitchFamily="49" charset="-122"/>
                <a:cs typeface="Times New Roman" panose="02020603050405020304" pitchFamily="18" charset="0"/>
              </a:rPr>
              <a:t>1]</a:t>
            </a:r>
            <a:r>
              <a:rPr lang="zh-CN" altLang="en-US" sz="2200" dirty="0">
                <a:solidFill>
                  <a:srgbClr val="0000FF"/>
                </a:solidFill>
                <a:latin typeface="Times New Roman" panose="02020603050405020304" pitchFamily="18" charset="0"/>
                <a:ea typeface="楷体_GB2312" pitchFamily="49" charset="-122"/>
                <a:cs typeface="Times New Roman" panose="02020603050405020304" pitchFamily="18" charset="0"/>
              </a:rPr>
              <a:t>中搜索</a:t>
            </a:r>
            <a:r>
              <a:rPr lang="en-US" altLang="zh-CN" sz="2200" dirty="0">
                <a:solidFill>
                  <a:srgbClr val="0000FF"/>
                </a:solidFill>
                <a:latin typeface="Times New Roman" panose="02020603050405020304" pitchFamily="18" charset="0"/>
                <a:ea typeface="楷体_GB2312" pitchFamily="49" charset="-122"/>
                <a:cs typeface="Times New Roman" panose="02020603050405020304" pitchFamily="18" charset="0"/>
              </a:rPr>
              <a:t>x</a:t>
            </a:r>
            <a:endParaRPr lang="en-US" altLang="zh-CN" sz="2200" dirty="0">
              <a:solidFill>
                <a:srgbClr val="CC0000"/>
              </a:solidFill>
              <a:latin typeface="Times New Roman" panose="02020603050405020304" pitchFamily="18" charset="0"/>
              <a:ea typeface="楷体_GB2312" pitchFamily="49" charset="-122"/>
              <a:cs typeface="Times New Roman" panose="02020603050405020304" pitchFamily="18" charset="0"/>
            </a:endParaRPr>
          </a:p>
          <a:p>
            <a:pPr>
              <a:defRPr/>
            </a:pPr>
            <a:r>
              <a:rPr lang="en-US" altLang="zh-CN" sz="2200" dirty="0">
                <a:latin typeface="Times New Roman" panose="02020603050405020304" pitchFamily="18" charset="0"/>
                <a:ea typeface="楷体_GB2312" pitchFamily="49" charset="-122"/>
              </a:rPr>
              <a:t>   </a:t>
            </a:r>
            <a:r>
              <a:rPr lang="en-US" altLang="zh-CN" sz="2200" dirty="0">
                <a:solidFill>
                  <a:srgbClr val="CC0000"/>
                </a:solidFill>
                <a:latin typeface="Times New Roman" panose="02020603050405020304" pitchFamily="18" charset="0"/>
                <a:ea typeface="楷体_GB2312" pitchFamily="49" charset="-122"/>
              </a:rPr>
              <a:t> </a:t>
            </a:r>
            <a:r>
              <a:rPr lang="en-US" altLang="zh-CN" sz="2200" dirty="0" err="1">
                <a:solidFill>
                  <a:srgbClr val="CC0000"/>
                </a:solidFill>
                <a:latin typeface="Times New Roman" panose="02020603050405020304" pitchFamily="18" charset="0"/>
                <a:ea typeface="楷体_GB2312" pitchFamily="49" charset="-122"/>
              </a:rPr>
              <a:t>int</a:t>
            </a:r>
            <a:r>
              <a:rPr lang="en-US" altLang="zh-CN" sz="2200" dirty="0">
                <a:solidFill>
                  <a:srgbClr val="CC0000"/>
                </a:solidFill>
                <a:latin typeface="Times New Roman" panose="02020603050405020304" pitchFamily="18" charset="0"/>
                <a:ea typeface="楷体_GB2312" pitchFamily="49" charset="-122"/>
              </a:rPr>
              <a:t> </a:t>
            </a:r>
            <a:r>
              <a:rPr lang="en-US" altLang="zh-CN" sz="2200" dirty="0" err="1">
                <a:solidFill>
                  <a:srgbClr val="CC0000"/>
                </a:solidFill>
                <a:latin typeface="Times New Roman" panose="02020603050405020304" pitchFamily="18" charset="0"/>
                <a:ea typeface="楷体_GB2312" pitchFamily="49" charset="-122"/>
              </a:rPr>
              <a:t>i</a:t>
            </a:r>
            <a:r>
              <a:rPr lang="en-US" altLang="zh-CN" sz="2200" dirty="0">
                <a:solidFill>
                  <a:srgbClr val="CC0000"/>
                </a:solidFill>
                <a:latin typeface="Times New Roman" panose="02020603050405020304" pitchFamily="18" charset="0"/>
                <a:ea typeface="楷体_GB2312" pitchFamily="49" charset="-122"/>
              </a:rPr>
              <a:t> = 0;</a:t>
            </a:r>
          </a:p>
          <a:p>
            <a:pPr>
              <a:defRPr/>
            </a:pPr>
            <a:r>
              <a:rPr lang="en-US" altLang="zh-CN" sz="2200" dirty="0">
                <a:solidFill>
                  <a:srgbClr val="CC0000"/>
                </a:solidFill>
                <a:latin typeface="Times New Roman" panose="02020603050405020304" pitchFamily="18" charset="0"/>
                <a:ea typeface="楷体_GB2312" pitchFamily="49" charset="-122"/>
              </a:rPr>
              <a:t> </a:t>
            </a:r>
            <a:r>
              <a:rPr lang="en-US" altLang="zh-CN" sz="2200" dirty="0">
                <a:solidFill>
                  <a:srgbClr val="0000FF"/>
                </a:solidFill>
                <a:latin typeface="Times New Roman" panose="02020603050405020304" pitchFamily="18" charset="0"/>
                <a:ea typeface="楷体_GB2312" pitchFamily="49" charset="-122"/>
              </a:rPr>
              <a:t> </a:t>
            </a:r>
            <a:r>
              <a:rPr lang="en-US" altLang="zh-CN" sz="2200" dirty="0">
                <a:solidFill>
                  <a:srgbClr val="CC0000"/>
                </a:solidFill>
                <a:latin typeface="Times New Roman" panose="02020603050405020304" pitchFamily="18" charset="0"/>
                <a:ea typeface="楷体_GB2312" pitchFamily="49" charset="-122"/>
              </a:rPr>
              <a:t>  while ( </a:t>
            </a:r>
            <a:r>
              <a:rPr lang="en-US" altLang="zh-CN" sz="2200" dirty="0" err="1">
                <a:solidFill>
                  <a:srgbClr val="CC0000"/>
                </a:solidFill>
                <a:latin typeface="Times New Roman" panose="02020603050405020304" pitchFamily="18" charset="0"/>
                <a:ea typeface="楷体_GB2312" pitchFamily="49" charset="-122"/>
              </a:rPr>
              <a:t>i</a:t>
            </a:r>
            <a:r>
              <a:rPr lang="en-US" altLang="zh-CN" sz="2200" dirty="0">
                <a:solidFill>
                  <a:srgbClr val="CC0000"/>
                </a:solidFill>
                <a:latin typeface="Times New Roman" panose="02020603050405020304" pitchFamily="18" charset="0"/>
                <a:ea typeface="楷体_GB2312" pitchFamily="49" charset="-122"/>
              </a:rPr>
              <a:t> &lt; n &amp;&amp; a[</a:t>
            </a:r>
            <a:r>
              <a:rPr lang="en-US" altLang="zh-CN" sz="2200" dirty="0" err="1">
                <a:solidFill>
                  <a:srgbClr val="CC0000"/>
                </a:solidFill>
                <a:latin typeface="Times New Roman" panose="02020603050405020304" pitchFamily="18" charset="0"/>
                <a:ea typeface="楷体_GB2312" pitchFamily="49" charset="-122"/>
              </a:rPr>
              <a:t>i</a:t>
            </a:r>
            <a:r>
              <a:rPr lang="en-US" altLang="zh-CN" sz="2200" dirty="0">
                <a:solidFill>
                  <a:srgbClr val="CC0000"/>
                </a:solidFill>
                <a:latin typeface="Times New Roman" panose="02020603050405020304" pitchFamily="18" charset="0"/>
                <a:ea typeface="楷体_GB2312" pitchFamily="49" charset="-122"/>
              </a:rPr>
              <a:t>] != x )</a:t>
            </a:r>
          </a:p>
          <a:p>
            <a:pPr>
              <a:defRPr/>
            </a:pPr>
            <a:r>
              <a:rPr lang="en-US" altLang="zh-CN" sz="2200" dirty="0">
                <a:solidFill>
                  <a:srgbClr val="CC0000"/>
                </a:solidFill>
                <a:latin typeface="Times New Roman" panose="02020603050405020304" pitchFamily="18" charset="0"/>
                <a:ea typeface="楷体_GB2312" pitchFamily="49" charset="-122"/>
              </a:rPr>
              <a:t> </a:t>
            </a:r>
            <a:r>
              <a:rPr lang="en-US" altLang="zh-CN" sz="2200" dirty="0">
                <a:solidFill>
                  <a:srgbClr val="0000FF"/>
                </a:solidFill>
                <a:latin typeface="Times New Roman" panose="02020603050405020304" pitchFamily="18" charset="0"/>
                <a:ea typeface="楷体_GB2312" pitchFamily="49" charset="-122"/>
              </a:rPr>
              <a:t> </a:t>
            </a:r>
            <a:r>
              <a:rPr lang="en-US" altLang="zh-CN" sz="2200" dirty="0">
                <a:solidFill>
                  <a:srgbClr val="CC0000"/>
                </a:solidFill>
                <a:latin typeface="Times New Roman" panose="02020603050405020304" pitchFamily="18" charset="0"/>
                <a:ea typeface="楷体_GB2312" pitchFamily="49" charset="-122"/>
              </a:rPr>
              <a:t>        </a:t>
            </a:r>
            <a:r>
              <a:rPr lang="en-US" altLang="zh-CN" sz="2200" dirty="0" err="1">
                <a:solidFill>
                  <a:srgbClr val="CC0000"/>
                </a:solidFill>
                <a:latin typeface="Times New Roman" panose="02020603050405020304" pitchFamily="18" charset="0"/>
                <a:ea typeface="楷体_GB2312" pitchFamily="49" charset="-122"/>
              </a:rPr>
              <a:t>i</a:t>
            </a:r>
            <a:r>
              <a:rPr lang="en-US" altLang="zh-CN" sz="2200" dirty="0">
                <a:solidFill>
                  <a:srgbClr val="CC0000"/>
                </a:solidFill>
                <a:latin typeface="Times New Roman" panose="02020603050405020304" pitchFamily="18" charset="0"/>
                <a:ea typeface="楷体_GB2312" pitchFamily="49" charset="-122"/>
              </a:rPr>
              <a:t>++;</a:t>
            </a:r>
          </a:p>
          <a:p>
            <a:pPr>
              <a:defRPr/>
            </a:pPr>
            <a:r>
              <a:rPr lang="en-US" altLang="zh-CN" sz="2200" dirty="0">
                <a:solidFill>
                  <a:srgbClr val="CC0000"/>
                </a:solidFill>
                <a:latin typeface="Times New Roman" panose="02020603050405020304" pitchFamily="18" charset="0"/>
                <a:ea typeface="楷体_GB2312" pitchFamily="49" charset="-122"/>
              </a:rPr>
              <a:t> </a:t>
            </a:r>
            <a:r>
              <a:rPr lang="en-US" altLang="zh-CN" sz="2200" dirty="0">
                <a:solidFill>
                  <a:srgbClr val="0000FF"/>
                </a:solidFill>
                <a:latin typeface="Times New Roman" panose="02020603050405020304" pitchFamily="18" charset="0"/>
                <a:ea typeface="楷体_GB2312" pitchFamily="49" charset="-122"/>
              </a:rPr>
              <a:t> </a:t>
            </a:r>
            <a:r>
              <a:rPr lang="en-US" altLang="zh-CN" sz="2200" dirty="0">
                <a:solidFill>
                  <a:srgbClr val="CC0000"/>
                </a:solidFill>
                <a:latin typeface="Times New Roman" panose="02020603050405020304" pitchFamily="18" charset="0"/>
                <a:ea typeface="楷体_GB2312" pitchFamily="49" charset="-122"/>
              </a:rPr>
              <a:t>  if ( </a:t>
            </a:r>
            <a:r>
              <a:rPr lang="en-US" altLang="zh-CN" sz="2200" dirty="0" err="1">
                <a:solidFill>
                  <a:srgbClr val="CC0000"/>
                </a:solidFill>
                <a:latin typeface="Times New Roman" panose="02020603050405020304" pitchFamily="18" charset="0"/>
                <a:ea typeface="楷体_GB2312" pitchFamily="49" charset="-122"/>
              </a:rPr>
              <a:t>i</a:t>
            </a:r>
            <a:r>
              <a:rPr lang="en-US" altLang="zh-CN" sz="2200" dirty="0">
                <a:solidFill>
                  <a:srgbClr val="CC0000"/>
                </a:solidFill>
                <a:latin typeface="Times New Roman" panose="02020603050405020304" pitchFamily="18" charset="0"/>
                <a:ea typeface="楷体_GB2312" pitchFamily="49" charset="-122"/>
              </a:rPr>
              <a:t> == n ) return -1;</a:t>
            </a:r>
          </a:p>
          <a:p>
            <a:pPr>
              <a:defRPr/>
            </a:pPr>
            <a:r>
              <a:rPr lang="en-US" altLang="zh-CN" sz="2200" dirty="0">
                <a:solidFill>
                  <a:srgbClr val="CC0000"/>
                </a:solidFill>
                <a:latin typeface="Times New Roman" panose="02020603050405020304" pitchFamily="18" charset="0"/>
                <a:ea typeface="楷体_GB2312" pitchFamily="49" charset="-122"/>
              </a:rPr>
              <a:t> </a:t>
            </a:r>
            <a:r>
              <a:rPr lang="en-US" altLang="zh-CN" sz="2200" dirty="0">
                <a:solidFill>
                  <a:srgbClr val="0000FF"/>
                </a:solidFill>
                <a:latin typeface="Times New Roman" panose="02020603050405020304" pitchFamily="18" charset="0"/>
                <a:ea typeface="楷体_GB2312" pitchFamily="49" charset="-122"/>
              </a:rPr>
              <a:t> </a:t>
            </a:r>
            <a:r>
              <a:rPr lang="en-US" altLang="zh-CN" sz="2200" dirty="0">
                <a:solidFill>
                  <a:srgbClr val="CC0000"/>
                </a:solidFill>
                <a:latin typeface="Times New Roman" panose="02020603050405020304" pitchFamily="18" charset="0"/>
                <a:ea typeface="楷体_GB2312" pitchFamily="49" charset="-122"/>
              </a:rPr>
              <a:t>  return </a:t>
            </a:r>
            <a:r>
              <a:rPr lang="en-US" altLang="zh-CN" sz="2200" dirty="0" err="1">
                <a:solidFill>
                  <a:srgbClr val="CC0000"/>
                </a:solidFill>
                <a:latin typeface="Times New Roman" panose="02020603050405020304" pitchFamily="18" charset="0"/>
                <a:ea typeface="楷体_GB2312" pitchFamily="49" charset="-122"/>
              </a:rPr>
              <a:t>i</a:t>
            </a:r>
            <a:r>
              <a:rPr lang="en-US" altLang="zh-CN" sz="2200" dirty="0">
                <a:solidFill>
                  <a:srgbClr val="CC0000"/>
                </a:solidFill>
                <a:latin typeface="Times New Roman" panose="02020603050405020304" pitchFamily="18" charset="0"/>
                <a:ea typeface="楷体_GB2312" pitchFamily="49" charset="-122"/>
              </a:rPr>
              <a:t>;</a:t>
            </a:r>
          </a:p>
          <a:p>
            <a:pPr>
              <a:defRPr/>
            </a:pPr>
            <a:r>
              <a:rPr lang="en-US" altLang="zh-CN" sz="2200" dirty="0">
                <a:solidFill>
                  <a:srgbClr val="CC0000"/>
                </a:solidFill>
                <a:latin typeface="Times New Roman" panose="02020603050405020304" pitchFamily="18" charset="0"/>
                <a:ea typeface="楷体_GB2312" pitchFamily="49" charset="-122"/>
              </a:rPr>
              <a:t>}</a:t>
            </a:r>
            <a:r>
              <a:rPr lang="en-US" altLang="zh-CN" sz="2200" dirty="0">
                <a:latin typeface="Times New Roman" panose="02020603050405020304" pitchFamily="18" charset="0"/>
                <a:ea typeface="楷体_GB2312" pitchFamily="49" charset="-122"/>
              </a:rPr>
              <a:t>	</a:t>
            </a:r>
            <a:r>
              <a:rPr lang="en-US" altLang="zh-CN" sz="2400" dirty="0">
                <a:latin typeface="黑体" panose="02010609060101010101" pitchFamily="49" charset="-122"/>
              </a:rPr>
              <a:t>		</a:t>
            </a:r>
          </a:p>
        </p:txBody>
      </p:sp>
      <p:sp>
        <p:nvSpPr>
          <p:cNvPr id="144392" name="Text Box 2"/>
          <p:cNvSpPr txBox="1">
            <a:spLocks noChangeArrowheads="1"/>
          </p:cNvSpPr>
          <p:nvPr/>
        </p:nvSpPr>
        <p:spPr bwMode="auto">
          <a:xfrm>
            <a:off x="6240467" y="2862461"/>
            <a:ext cx="4319587" cy="331030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2947" tIns="56473" rIns="112947" bIns="56473">
            <a:spAutoFit/>
          </a:bodyPr>
          <a:lstStyle>
            <a:lvl1pPr defTabSz="1128713">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defTabSz="1128713">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defTabSz="1128713">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defTabSz="1128713">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defTabSz="1128713">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defTabSz="1128713"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defTabSz="1128713"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defTabSz="1128713"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defTabSz="1128713"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latin typeface="Times New Roman" panose="02020603050405020304" pitchFamily="18" charset="0"/>
                <a:ea typeface="宋体" panose="02010600030101010101" pitchFamily="2" charset="-122"/>
              </a:rPr>
              <a:t> </a:t>
            </a:r>
            <a:r>
              <a:rPr lang="zh-CN" altLang="en-US" sz="2200">
                <a:latin typeface="Times New Roman" panose="02020603050405020304" pitchFamily="18" charset="0"/>
                <a:cs typeface="Times New Roman" panose="02020603050405020304" pitchFamily="18" charset="0"/>
              </a:rPr>
              <a:t>插装 </a:t>
            </a:r>
            <a:r>
              <a:rPr lang="en-US" altLang="zh-CN" sz="2200">
                <a:solidFill>
                  <a:srgbClr val="FF0000"/>
                </a:solidFill>
                <a:latin typeface="Times New Roman" panose="02020603050405020304" pitchFamily="18" charset="0"/>
                <a:cs typeface="Times New Roman" panose="02020603050405020304" pitchFamily="18" charset="0"/>
              </a:rPr>
              <a:t>time( ) </a:t>
            </a:r>
            <a:r>
              <a:rPr lang="zh-CN" altLang="en-US" sz="2200">
                <a:latin typeface="Times New Roman" panose="02020603050405020304" pitchFamily="18" charset="0"/>
                <a:cs typeface="Times New Roman" panose="02020603050405020304" pitchFamily="18" charset="0"/>
              </a:rPr>
              <a:t>的计时程序</a:t>
            </a:r>
          </a:p>
          <a:p>
            <a:pPr>
              <a:spcBef>
                <a:spcPct val="0"/>
              </a:spcBef>
              <a:buClrTx/>
              <a:buSzTx/>
              <a:buFontTx/>
              <a:buNone/>
            </a:pPr>
            <a:endParaRPr lang="zh-CN" altLang="zh-CN" sz="2200">
              <a:latin typeface="Times New Roman" panose="02020603050405020304" pitchFamily="18" charset="0"/>
            </a:endParaRPr>
          </a:p>
          <a:p>
            <a:pPr>
              <a:lnSpc>
                <a:spcPct val="105000"/>
              </a:lnSpc>
              <a:spcBef>
                <a:spcPct val="0"/>
              </a:spcBef>
              <a:buClrTx/>
              <a:buSzTx/>
              <a:buFontTx/>
              <a:buNone/>
            </a:pPr>
            <a:r>
              <a:rPr lang="zh-CN" altLang="en-US" sz="2200">
                <a:solidFill>
                  <a:srgbClr val="CC0000"/>
                </a:solidFill>
                <a:latin typeface="Times New Roman" panose="02020603050405020304" pitchFamily="18" charset="0"/>
              </a:rPr>
              <a:t>    </a:t>
            </a:r>
            <a:r>
              <a:rPr lang="en-US" altLang="zh-CN" sz="2200">
                <a:solidFill>
                  <a:srgbClr val="CC0000"/>
                </a:solidFill>
                <a:latin typeface="Times New Roman" panose="02020603050405020304" pitchFamily="18" charset="0"/>
              </a:rPr>
              <a:t>double start, stop;</a:t>
            </a:r>
          </a:p>
          <a:p>
            <a:pPr>
              <a:lnSpc>
                <a:spcPct val="105000"/>
              </a:lnSpc>
              <a:spcBef>
                <a:spcPct val="0"/>
              </a:spcBef>
              <a:buClrTx/>
              <a:buSzTx/>
              <a:buFontTx/>
              <a:buNone/>
            </a:pPr>
            <a:r>
              <a:rPr lang="en-US" altLang="zh-CN" sz="2200">
                <a:solidFill>
                  <a:srgbClr val="0033CC"/>
                </a:solidFill>
                <a:latin typeface="Times New Roman" panose="02020603050405020304" pitchFamily="18" charset="0"/>
              </a:rPr>
              <a:t>    time (&amp;start);	</a:t>
            </a:r>
          </a:p>
          <a:p>
            <a:pPr>
              <a:lnSpc>
                <a:spcPct val="105000"/>
              </a:lnSpc>
              <a:spcBef>
                <a:spcPct val="0"/>
              </a:spcBef>
              <a:buClrTx/>
              <a:buSzTx/>
              <a:buFontTx/>
              <a:buNone/>
            </a:pPr>
            <a:r>
              <a:rPr lang="en-US" altLang="zh-CN" sz="2200">
                <a:solidFill>
                  <a:srgbClr val="CC0000"/>
                </a:solidFill>
                <a:latin typeface="Times New Roman" panose="02020603050405020304" pitchFamily="18" charset="0"/>
              </a:rPr>
              <a:t>    int k = seqsearch (a, n, x);</a:t>
            </a:r>
          </a:p>
          <a:p>
            <a:pPr>
              <a:lnSpc>
                <a:spcPct val="105000"/>
              </a:lnSpc>
              <a:spcBef>
                <a:spcPct val="0"/>
              </a:spcBef>
              <a:buClrTx/>
              <a:buSzTx/>
              <a:buFontTx/>
              <a:buNone/>
            </a:pPr>
            <a:r>
              <a:rPr lang="en-US" altLang="zh-CN" sz="2200">
                <a:solidFill>
                  <a:srgbClr val="CC0000"/>
                </a:solidFill>
                <a:latin typeface="Times New Roman" panose="02020603050405020304" pitchFamily="18" charset="0"/>
              </a:rPr>
              <a:t>    </a:t>
            </a:r>
            <a:r>
              <a:rPr lang="en-US" altLang="zh-CN" sz="2200">
                <a:solidFill>
                  <a:srgbClr val="0033CC"/>
                </a:solidFill>
                <a:latin typeface="Times New Roman" panose="02020603050405020304" pitchFamily="18" charset="0"/>
              </a:rPr>
              <a:t>time (&amp;stop);	</a:t>
            </a:r>
            <a:r>
              <a:rPr lang="en-US" altLang="zh-CN" sz="2200">
                <a:solidFill>
                  <a:srgbClr val="CC0000"/>
                </a:solidFill>
                <a:latin typeface="Times New Roman" panose="02020603050405020304" pitchFamily="18" charset="0"/>
              </a:rPr>
              <a:t>	         </a:t>
            </a:r>
          </a:p>
          <a:p>
            <a:pPr>
              <a:lnSpc>
                <a:spcPct val="105000"/>
              </a:lnSpc>
              <a:spcBef>
                <a:spcPct val="0"/>
              </a:spcBef>
              <a:buClrTx/>
              <a:buSzTx/>
              <a:buFontTx/>
              <a:buNone/>
            </a:pPr>
            <a:r>
              <a:rPr lang="en-US" altLang="zh-CN" sz="2200">
                <a:solidFill>
                  <a:srgbClr val="CC0000"/>
                </a:solidFill>
                <a:latin typeface="Times New Roman" panose="02020603050405020304" pitchFamily="18" charset="0"/>
              </a:rPr>
              <a:t>    double runTime = stop - start;</a:t>
            </a:r>
          </a:p>
          <a:p>
            <a:pPr>
              <a:lnSpc>
                <a:spcPct val="105000"/>
              </a:lnSpc>
              <a:spcBef>
                <a:spcPct val="0"/>
              </a:spcBef>
              <a:buClrTx/>
              <a:buSzTx/>
              <a:buFontTx/>
              <a:buNone/>
            </a:pPr>
            <a:r>
              <a:rPr lang="en-US" altLang="zh-CN" sz="2200">
                <a:solidFill>
                  <a:srgbClr val="CC0000"/>
                </a:solidFill>
                <a:latin typeface="Times New Roman" panose="02020603050405020304" pitchFamily="18" charset="0"/>
              </a:rPr>
              <a:t>    cout &lt;&lt; " " &lt;&lt; n &lt;&lt; " " &lt;&lt;</a:t>
            </a:r>
          </a:p>
          <a:p>
            <a:pPr>
              <a:lnSpc>
                <a:spcPct val="105000"/>
              </a:lnSpc>
              <a:spcBef>
                <a:spcPct val="0"/>
              </a:spcBef>
              <a:buClrTx/>
              <a:buSzTx/>
              <a:buFontTx/>
              <a:buNone/>
            </a:pPr>
            <a:r>
              <a:rPr lang="en-US" altLang="zh-CN" sz="2200">
                <a:solidFill>
                  <a:srgbClr val="CC0000"/>
                </a:solidFill>
                <a:latin typeface="Times New Roman" panose="02020603050405020304" pitchFamily="18" charset="0"/>
              </a:rPr>
              <a:t> 	 runTime &lt;&lt; endl;</a:t>
            </a:r>
          </a:p>
        </p:txBody>
      </p:sp>
    </p:spTree>
  </p:cSld>
  <p:clrMapOvr>
    <a:masterClrMapping/>
  </p:clrMapOvr>
  <p:transition spd="slow"/>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3" name="Rectangle 3"/>
          <p:cNvSpPr>
            <a:spLocks noGrp="1" noRot="1" noChangeArrowheads="1"/>
          </p:cNvSpPr>
          <p:nvPr>
            <p:ph type="title"/>
          </p:nvPr>
        </p:nvSpPr>
        <p:spPr/>
        <p:txBody>
          <a:bodyPr anchor="ctr"/>
          <a:lstStyle/>
          <a:p>
            <a:pPr eaLnBrk="1" hangingPunct="1">
              <a:defRPr/>
            </a:pPr>
            <a:r>
              <a:rPr lang="en-US" altLang="zh-CN" sz="3600" dirty="0">
                <a:solidFill>
                  <a:schemeClr val="hlink"/>
                </a:solidFill>
                <a:latin typeface="黑体" panose="02010609060101010101" pitchFamily="49" charset="-122"/>
                <a:ea typeface="黑体" panose="02010609060101010101" pitchFamily="49" charset="-122"/>
              </a:rPr>
              <a:t>1.3 </a:t>
            </a:r>
            <a:r>
              <a:rPr lang="zh-CN" altLang="en-US" sz="3600" dirty="0">
                <a:solidFill>
                  <a:schemeClr val="hlink"/>
                </a:solidFill>
                <a:latin typeface="黑体" panose="02010609060101010101" pitchFamily="49" charset="-122"/>
                <a:ea typeface="黑体" panose="02010609060101010101" pitchFamily="49" charset="-122"/>
              </a:rPr>
              <a:t>作为</a:t>
            </a:r>
            <a:r>
              <a:rPr lang="en-US" altLang="zh-CN" sz="3600" dirty="0">
                <a:solidFill>
                  <a:schemeClr val="hlink"/>
                </a:solidFill>
                <a:latin typeface="黑体" panose="02010609060101010101" pitchFamily="49" charset="-122"/>
                <a:ea typeface="黑体" panose="02010609060101010101" pitchFamily="49" charset="-122"/>
              </a:rPr>
              <a:t>ADT</a:t>
            </a:r>
            <a:r>
              <a:rPr lang="zh-CN" altLang="en-US" sz="3600" dirty="0">
                <a:solidFill>
                  <a:schemeClr val="hlink"/>
                </a:solidFill>
                <a:latin typeface="黑体" panose="02010609060101010101" pitchFamily="49" charset="-122"/>
                <a:ea typeface="黑体" panose="02010609060101010101" pitchFamily="49" charset="-122"/>
              </a:rPr>
              <a:t>的</a:t>
            </a:r>
            <a:r>
              <a:rPr lang="en-US" altLang="zh-CN" sz="3600" dirty="0">
                <a:solidFill>
                  <a:schemeClr val="hlink"/>
                </a:solidFill>
                <a:latin typeface="黑体" panose="02010609060101010101" pitchFamily="49" charset="-122"/>
                <a:ea typeface="黑体" panose="02010609060101010101" pitchFamily="49" charset="-122"/>
              </a:rPr>
              <a:t>C++</a:t>
            </a:r>
            <a:r>
              <a:rPr lang="zh-CN" altLang="en-US" sz="3600" dirty="0">
                <a:solidFill>
                  <a:schemeClr val="hlink"/>
                </a:solidFill>
                <a:latin typeface="黑体" panose="02010609060101010101" pitchFamily="49" charset="-122"/>
                <a:ea typeface="黑体" panose="02010609060101010101" pitchFamily="49" charset="-122"/>
              </a:rPr>
              <a:t>类</a:t>
            </a:r>
          </a:p>
        </p:txBody>
      </p:sp>
      <p:sp>
        <p:nvSpPr>
          <p:cNvPr id="16386" name="Rectangle 2"/>
          <p:cNvSpPr>
            <a:spLocks noGrp="1" noChangeArrowheads="1"/>
          </p:cNvSpPr>
          <p:nvPr>
            <p:ph idx="1"/>
          </p:nvPr>
        </p:nvSpPr>
        <p:spPr/>
        <p:txBody>
          <a:bodyPr/>
          <a:lstStyle/>
          <a:p>
            <a:pPr eaLnBrk="1" hangingPunct="1">
              <a:lnSpc>
                <a:spcPct val="130000"/>
              </a:lnSpc>
              <a:buClr>
                <a:schemeClr val="tx1"/>
              </a:buClr>
              <a:buFont typeface="Wingdings" panose="05000000000000000000" pitchFamily="2" charset="2"/>
              <a:buNone/>
              <a:defRPr/>
            </a:pPr>
            <a:r>
              <a:rPr lang="zh-CN" altLang="en-US" dirty="0" smtClean="0">
                <a:solidFill>
                  <a:srgbClr val="0033CC"/>
                </a:solidFill>
                <a:latin typeface="楷体_GB2312" pitchFamily="49" charset="-122"/>
                <a:cs typeface="+mn-cs"/>
              </a:rPr>
              <a:t> </a:t>
            </a:r>
          </a:p>
          <a:p>
            <a:pPr eaLnBrk="1" hangingPunct="1">
              <a:lnSpc>
                <a:spcPct val="130000"/>
              </a:lnSpc>
              <a:buClr>
                <a:schemeClr val="tx1"/>
              </a:buClr>
              <a:buFont typeface="Wingdings" panose="05000000000000000000" pitchFamily="2" charset="2"/>
              <a:buNone/>
              <a:defRPr/>
            </a:pPr>
            <a:r>
              <a:rPr lang="en-US" altLang="zh-CN" dirty="0">
                <a:latin typeface="+mn-ea"/>
              </a:rPr>
              <a:t> </a:t>
            </a:r>
            <a:endParaRPr lang="zh-CN" altLang="en-US" dirty="0">
              <a:solidFill>
                <a:srgbClr val="0000CC"/>
              </a:solidFill>
              <a:latin typeface="Comic Sans MS" panose="030F0702030302020204" pitchFamily="66" charset="0"/>
            </a:endParaRPr>
          </a:p>
          <a:p>
            <a:pPr lvl="1" eaLnBrk="1" hangingPunct="1">
              <a:lnSpc>
                <a:spcPct val="130000"/>
              </a:lnSpc>
              <a:buClr>
                <a:schemeClr val="tx1"/>
              </a:buClr>
              <a:buFont typeface="Wingdings" panose="05000000000000000000" pitchFamily="2" charset="2"/>
              <a:buNone/>
              <a:defRPr/>
            </a:pPr>
            <a:r>
              <a:rPr lang="zh-CN" altLang="en-US" dirty="0" smtClean="0">
                <a:latin typeface="楷体_GB2312" pitchFamily="49" charset="-122"/>
                <a:cs typeface="+mn-cs"/>
              </a:rPr>
              <a:t>  </a:t>
            </a:r>
          </a:p>
        </p:txBody>
      </p:sp>
      <p:sp>
        <p:nvSpPr>
          <p:cNvPr id="4" name="Rectangle 3"/>
          <p:cNvSpPr>
            <a:spLocks noChangeArrowheads="1"/>
          </p:cNvSpPr>
          <p:nvPr/>
        </p:nvSpPr>
        <p:spPr bwMode="auto">
          <a:xfrm>
            <a:off x="1559497" y="1125539"/>
            <a:ext cx="8741792"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3731" tIns="56867" rIns="113731" bIns="56867"/>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nSpc>
                <a:spcPct val="130000"/>
              </a:lnSpc>
              <a:buClr>
                <a:schemeClr val="tx2"/>
              </a:buClr>
              <a:buSzPct val="50000"/>
              <a:buFontTx/>
              <a:buNone/>
              <a:defRPr/>
            </a:pPr>
            <a:r>
              <a:rPr lang="zh-CN" altLang="en-US" dirty="0">
                <a:solidFill>
                  <a:srgbClr val="0000CC"/>
                </a:solidFill>
                <a:latin typeface="楷体_GB2312" pitchFamily="49" charset="-122"/>
              </a:rPr>
              <a:t>面向对象的概念</a:t>
            </a:r>
            <a:endParaRPr lang="en-US" altLang="zh-CN" dirty="0">
              <a:solidFill>
                <a:srgbClr val="0000CC"/>
              </a:solidFill>
              <a:latin typeface="楷体_GB2312" pitchFamily="49" charset="-122"/>
            </a:endParaRPr>
          </a:p>
          <a:p>
            <a:pPr>
              <a:lnSpc>
                <a:spcPct val="130000"/>
              </a:lnSpc>
              <a:buClr>
                <a:schemeClr val="tx2"/>
              </a:buClr>
              <a:buSzPct val="50000"/>
              <a:defRPr/>
            </a:pPr>
            <a:r>
              <a:rPr lang="zh-CN" altLang="en-US" sz="2800" dirty="0">
                <a:solidFill>
                  <a:srgbClr val="FF3300"/>
                </a:solidFill>
                <a:effectLst>
                  <a:outerShdw blurRad="38100" dist="38100" dir="2700000" algn="tl">
                    <a:srgbClr val="C0C0C0"/>
                  </a:outerShdw>
                </a:effectLst>
                <a:latin typeface="楷体_GB2312" pitchFamily="49" charset="-122"/>
              </a:rPr>
              <a:t> 面向对象 </a:t>
            </a:r>
            <a:r>
              <a:rPr lang="en-US" altLang="zh-CN" sz="2800" dirty="0">
                <a:solidFill>
                  <a:srgbClr val="FF3300"/>
                </a:solidFill>
                <a:effectLst>
                  <a:outerShdw blurRad="38100" dist="38100" dir="2700000" algn="tl">
                    <a:srgbClr val="C0C0C0"/>
                  </a:outerShdw>
                </a:effectLst>
                <a:latin typeface="楷体_GB2312" pitchFamily="49" charset="-122"/>
              </a:rPr>
              <a:t>= </a:t>
            </a:r>
            <a:r>
              <a:rPr lang="zh-CN" altLang="en-US" sz="2800" dirty="0">
                <a:solidFill>
                  <a:srgbClr val="FF3300"/>
                </a:solidFill>
                <a:effectLst>
                  <a:outerShdw blurRad="38100" dist="38100" dir="2700000" algn="tl">
                    <a:srgbClr val="C0C0C0"/>
                  </a:outerShdw>
                </a:effectLst>
                <a:latin typeface="楷体_GB2312" pitchFamily="49" charset="-122"/>
              </a:rPr>
              <a:t>对象＋类＋继承＋通信</a:t>
            </a:r>
            <a:endParaRPr lang="zh-CN" altLang="en-US" sz="2800" dirty="0">
              <a:solidFill>
                <a:srgbClr val="FF3300"/>
              </a:solidFill>
              <a:latin typeface="楷体_GB2312" pitchFamily="49" charset="-122"/>
            </a:endParaRPr>
          </a:p>
          <a:p>
            <a:pPr>
              <a:lnSpc>
                <a:spcPct val="130000"/>
              </a:lnSpc>
              <a:buClr>
                <a:schemeClr val="tx2"/>
              </a:buClr>
              <a:buSzPct val="50000"/>
              <a:defRPr/>
            </a:pPr>
            <a:r>
              <a:rPr lang="zh-CN" altLang="en-US" sz="2800" dirty="0">
                <a:solidFill>
                  <a:schemeClr val="tx2"/>
                </a:solidFill>
                <a:effectLst>
                  <a:outerShdw blurRad="38100" dist="38100" dir="2700000" algn="tl">
                    <a:srgbClr val="C0C0C0"/>
                  </a:outerShdw>
                </a:effectLst>
                <a:latin typeface="楷体_GB2312" pitchFamily="49" charset="-122"/>
              </a:rPr>
              <a:t> 对象</a:t>
            </a:r>
          </a:p>
          <a:p>
            <a:pPr lvl="1">
              <a:lnSpc>
                <a:spcPct val="130000"/>
              </a:lnSpc>
              <a:buClr>
                <a:srgbClr val="00CC00"/>
              </a:buClr>
              <a:buSzPct val="50000"/>
              <a:buFont typeface="Wingdings" panose="05000000000000000000" pitchFamily="2" charset="2"/>
              <a:buChar char="u"/>
              <a:defRPr/>
            </a:pPr>
            <a:r>
              <a:rPr lang="zh-CN" altLang="en-US" sz="2400" dirty="0">
                <a:latin typeface="楷体_GB2312" pitchFamily="49" charset="-122"/>
              </a:rPr>
              <a:t>在应用问题中出现的各种</a:t>
            </a:r>
            <a:r>
              <a:rPr lang="zh-CN" altLang="en-US" sz="2400" dirty="0">
                <a:solidFill>
                  <a:srgbClr val="FF3300"/>
                </a:solidFill>
                <a:effectLst>
                  <a:outerShdw blurRad="38100" dist="38100" dir="2700000" algn="tl">
                    <a:srgbClr val="C0C0C0"/>
                  </a:outerShdw>
                </a:effectLst>
                <a:latin typeface="楷体_GB2312" pitchFamily="49" charset="-122"/>
              </a:rPr>
              <a:t>实体</a:t>
            </a:r>
            <a:r>
              <a:rPr lang="zh-CN" altLang="en-US" sz="2400" dirty="0">
                <a:latin typeface="楷体_GB2312" pitchFamily="49" charset="-122"/>
              </a:rPr>
              <a:t>、</a:t>
            </a:r>
            <a:r>
              <a:rPr lang="zh-CN" altLang="en-US" sz="2400" dirty="0">
                <a:solidFill>
                  <a:srgbClr val="FF3300"/>
                </a:solidFill>
                <a:effectLst>
                  <a:outerShdw blurRad="38100" dist="38100" dir="2700000" algn="tl">
                    <a:srgbClr val="C0C0C0"/>
                  </a:outerShdw>
                </a:effectLst>
                <a:latin typeface="楷体_GB2312" pitchFamily="49" charset="-122"/>
              </a:rPr>
              <a:t>事件</a:t>
            </a:r>
            <a:r>
              <a:rPr lang="zh-CN" altLang="en-US" sz="2400" dirty="0">
                <a:latin typeface="楷体_GB2312" pitchFamily="49" charset="-122"/>
              </a:rPr>
              <a:t>、</a:t>
            </a:r>
            <a:r>
              <a:rPr lang="zh-CN" altLang="en-US" sz="2400" dirty="0">
                <a:solidFill>
                  <a:srgbClr val="FF3300"/>
                </a:solidFill>
                <a:effectLst>
                  <a:outerShdw blurRad="38100" dist="38100" dir="2700000" algn="tl">
                    <a:srgbClr val="C0C0C0"/>
                  </a:outerShdw>
                </a:effectLst>
                <a:latin typeface="楷体_GB2312" pitchFamily="49" charset="-122"/>
              </a:rPr>
              <a:t>规格说明</a:t>
            </a:r>
            <a:r>
              <a:rPr lang="zh-CN" altLang="en-US" sz="2400" dirty="0">
                <a:latin typeface="楷体_GB2312" pitchFamily="49" charset="-122"/>
              </a:rPr>
              <a:t>等</a:t>
            </a:r>
          </a:p>
          <a:p>
            <a:pPr lvl="1">
              <a:lnSpc>
                <a:spcPct val="130000"/>
              </a:lnSpc>
              <a:buClr>
                <a:srgbClr val="00CC00"/>
              </a:buClr>
              <a:buSzPct val="50000"/>
              <a:buFont typeface="Wingdings" panose="05000000000000000000" pitchFamily="2" charset="2"/>
              <a:buChar char="u"/>
              <a:defRPr/>
            </a:pPr>
            <a:r>
              <a:rPr lang="zh-CN" altLang="en-US" sz="2400" dirty="0">
                <a:latin typeface="楷体_GB2312" pitchFamily="49" charset="-122"/>
              </a:rPr>
              <a:t>由一组</a:t>
            </a:r>
            <a:r>
              <a:rPr lang="zh-CN" altLang="en-US" sz="2400" dirty="0">
                <a:solidFill>
                  <a:srgbClr val="FF3300"/>
                </a:solidFill>
                <a:effectLst>
                  <a:outerShdw blurRad="38100" dist="38100" dir="2700000" algn="tl">
                    <a:srgbClr val="C0C0C0"/>
                  </a:outerShdw>
                </a:effectLst>
                <a:latin typeface="楷体_GB2312" pitchFamily="49" charset="-122"/>
              </a:rPr>
              <a:t>属性值</a:t>
            </a:r>
            <a:r>
              <a:rPr lang="zh-CN" altLang="en-US" sz="2400" dirty="0">
                <a:latin typeface="楷体_GB2312" pitchFamily="49" charset="-122"/>
              </a:rPr>
              <a:t>和在这组值上的一组</a:t>
            </a:r>
            <a:r>
              <a:rPr lang="zh-CN" altLang="en-US" sz="2400" dirty="0">
                <a:solidFill>
                  <a:srgbClr val="FF3300"/>
                </a:solidFill>
                <a:effectLst>
                  <a:outerShdw blurRad="38100" dist="38100" dir="2700000" algn="tl">
                    <a:srgbClr val="C0C0C0"/>
                  </a:outerShdw>
                </a:effectLst>
                <a:latin typeface="楷体_GB2312" pitchFamily="49" charset="-122"/>
              </a:rPr>
              <a:t>服务</a:t>
            </a:r>
            <a:r>
              <a:rPr lang="zh-CN" altLang="en-US" sz="2400" dirty="0">
                <a:latin typeface="楷体_GB2312" pitchFamily="49" charset="-122"/>
              </a:rPr>
              <a:t>（或称操作）构成</a:t>
            </a:r>
          </a:p>
          <a:p>
            <a:pPr marL="457189" lvl="1" indent="-457189">
              <a:lnSpc>
                <a:spcPct val="130000"/>
              </a:lnSpc>
              <a:buClr>
                <a:srgbClr val="0000CC"/>
              </a:buClr>
              <a:buSzPct val="50000"/>
              <a:defRPr/>
            </a:pPr>
            <a:r>
              <a:rPr lang="zh-CN" altLang="en-US" dirty="0">
                <a:solidFill>
                  <a:schemeClr val="tx2"/>
                </a:solidFill>
                <a:effectLst>
                  <a:outerShdw blurRad="38100" dist="38100" dir="2700000" algn="tl">
                    <a:srgbClr val="C0C0C0"/>
                  </a:outerShdw>
                </a:effectLst>
                <a:latin typeface="楷体_GB2312" pitchFamily="49" charset="-122"/>
              </a:rPr>
              <a:t>难点</a:t>
            </a:r>
            <a:endParaRPr lang="en-US" altLang="zh-CN" dirty="0">
              <a:solidFill>
                <a:schemeClr val="tx2"/>
              </a:solidFill>
              <a:effectLst>
                <a:outerShdw blurRad="38100" dist="38100" dir="2700000" algn="tl">
                  <a:srgbClr val="C0C0C0"/>
                </a:outerShdw>
              </a:effectLst>
              <a:latin typeface="楷体_GB2312" pitchFamily="49" charset="-122"/>
            </a:endParaRPr>
          </a:p>
          <a:p>
            <a:pPr marL="400041" lvl="2" indent="0">
              <a:lnSpc>
                <a:spcPct val="130000"/>
              </a:lnSpc>
              <a:buClr>
                <a:srgbClr val="0000CC"/>
              </a:buClr>
              <a:buNone/>
              <a:defRPr/>
            </a:pPr>
            <a:r>
              <a:rPr lang="zh-CN" altLang="en-US" dirty="0">
                <a:solidFill>
                  <a:srgbClr val="FF3300"/>
                </a:solidFill>
                <a:latin typeface="楷体_GB2312" pitchFamily="49" charset="-122"/>
              </a:rPr>
              <a:t>我们通常习惯于考虑解决问题的方法，而不是考虑将问题抽象成对象再去解决它</a:t>
            </a:r>
          </a:p>
          <a:p>
            <a:pPr lvl="1" indent="0">
              <a:lnSpc>
                <a:spcPct val="130000"/>
              </a:lnSpc>
              <a:buClr>
                <a:srgbClr val="0000CC"/>
              </a:buClr>
              <a:buSzPct val="50000"/>
              <a:buNone/>
              <a:defRPr/>
            </a:pPr>
            <a:endParaRPr lang="zh-CN" altLang="en-US" dirty="0">
              <a:solidFill>
                <a:schemeClr val="tx2"/>
              </a:solidFill>
              <a:effectLst>
                <a:outerShdw blurRad="38100" dist="38100" dir="2700000" algn="tl">
                  <a:srgbClr val="C0C0C0"/>
                </a:outerShdw>
              </a:effectLst>
              <a:latin typeface="楷体_GB2312" pitchFamily="49" charset="-122"/>
            </a:endParaRPr>
          </a:p>
        </p:txBody>
      </p:sp>
    </p:spTree>
  </p:cSld>
  <p:clrMapOvr>
    <a:masterClrMapping/>
  </p:clrMapOvr>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ChangeArrowheads="1"/>
          </p:cNvSpPr>
          <p:nvPr/>
        </p:nvSpPr>
        <p:spPr bwMode="auto">
          <a:xfrm>
            <a:off x="38887" y="908720"/>
            <a:ext cx="9081449"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13731" tIns="56867" rIns="113731" bIns="56867"/>
          <a:lstStyle>
            <a:lvl1pPr marL="342900" indent="-342900">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lvl="1">
              <a:lnSpc>
                <a:spcPct val="130000"/>
              </a:lnSpc>
              <a:buClr>
                <a:srgbClr val="00CC00"/>
              </a:buClr>
              <a:buSzPct val="50000"/>
              <a:buFont typeface="Wingdings" panose="05000000000000000000" pitchFamily="2" charset="2"/>
              <a:buChar char="u"/>
            </a:pPr>
            <a:r>
              <a:rPr lang="zh-CN" altLang="en-US" sz="2400" dirty="0" smtClean="0">
                <a:latin typeface="Times New Roman" panose="02020603050405020304" pitchFamily="18" charset="0"/>
                <a:cs typeface="Times New Roman" panose="02020603050405020304" pitchFamily="18" charset="0"/>
              </a:rPr>
              <a:t>具有</a:t>
            </a:r>
            <a:r>
              <a:rPr lang="zh-CN" altLang="en-US" sz="2400" dirty="0">
                <a:solidFill>
                  <a:srgbClr val="0033CC"/>
                </a:solidFill>
                <a:latin typeface="Times New Roman" panose="02020603050405020304" pitchFamily="18" charset="0"/>
                <a:cs typeface="Times New Roman" panose="02020603050405020304" pitchFamily="18" charset="0"/>
              </a:rPr>
              <a:t>相同属性和服务</a:t>
            </a:r>
            <a:r>
              <a:rPr lang="zh-CN" altLang="en-US" sz="2400" dirty="0">
                <a:latin typeface="Times New Roman" panose="02020603050405020304" pitchFamily="18" charset="0"/>
                <a:cs typeface="Times New Roman" panose="02020603050405020304" pitchFamily="18" charset="0"/>
              </a:rPr>
              <a:t>的对象归于同一类，形成类</a:t>
            </a:r>
          </a:p>
          <a:p>
            <a:pPr lvl="1">
              <a:lnSpc>
                <a:spcPct val="130000"/>
              </a:lnSpc>
              <a:buClr>
                <a:srgbClr val="00CC00"/>
              </a:buClr>
              <a:buSzPct val="50000"/>
              <a:buFont typeface="Wingdings" panose="05000000000000000000" pitchFamily="2" charset="2"/>
              <a:buChar char="u"/>
            </a:pPr>
            <a:r>
              <a:rPr lang="zh-CN" altLang="en-US" sz="2400" dirty="0">
                <a:latin typeface="Times New Roman" panose="02020603050405020304" pitchFamily="18" charset="0"/>
                <a:cs typeface="Times New Roman" panose="02020603050405020304" pitchFamily="18" charset="0"/>
              </a:rPr>
              <a:t>类中的对象为该类的实例</a:t>
            </a:r>
            <a:endParaRPr lang="en-US" altLang="zh-CN" sz="2400" dirty="0">
              <a:latin typeface="Times New Roman" panose="02020603050405020304" pitchFamily="18" charset="0"/>
              <a:cs typeface="Times New Roman" panose="02020603050405020304" pitchFamily="18" charset="0"/>
            </a:endParaRPr>
          </a:p>
          <a:p>
            <a:pPr lvl="1">
              <a:lnSpc>
                <a:spcPct val="105000"/>
              </a:lnSpc>
              <a:buClr>
                <a:srgbClr val="00CC00"/>
              </a:buClr>
              <a:buSzPct val="50000"/>
              <a:buFont typeface="Wingdings" panose="05000000000000000000" pitchFamily="2" charset="2"/>
              <a:buChar char="u"/>
            </a:pPr>
            <a:r>
              <a:rPr lang="zh-CN" altLang="en-US" sz="2400" dirty="0">
                <a:latin typeface="Times New Roman" panose="02020603050405020304" pitchFamily="18" charset="0"/>
                <a:ea typeface="仿宋_GB2312" pitchFamily="49" charset="-122"/>
              </a:rPr>
              <a:t>同一类的实例</a:t>
            </a:r>
          </a:p>
          <a:p>
            <a:pPr lvl="2">
              <a:lnSpc>
                <a:spcPct val="105000"/>
              </a:lnSpc>
              <a:buClr>
                <a:schemeClr val="tx2"/>
              </a:buClr>
              <a:buSzTx/>
              <a:buFont typeface="Wingdings" panose="05000000000000000000" pitchFamily="2" charset="2"/>
              <a:buChar char="ü"/>
            </a:pPr>
            <a:r>
              <a:rPr lang="zh-CN" altLang="en-US" dirty="0">
                <a:latin typeface="Times New Roman" panose="02020603050405020304" pitchFamily="18" charset="0"/>
                <a:ea typeface="仿宋_GB2312" pitchFamily="49" charset="-122"/>
              </a:rPr>
              <a:t>共享类的属性和类的操作；</a:t>
            </a:r>
          </a:p>
          <a:p>
            <a:pPr lvl="2">
              <a:lnSpc>
                <a:spcPct val="105000"/>
              </a:lnSpc>
              <a:buClr>
                <a:schemeClr val="tx2"/>
              </a:buClr>
              <a:buSzTx/>
              <a:buFont typeface="Wingdings" panose="05000000000000000000" pitchFamily="2" charset="2"/>
              <a:buChar char="ü"/>
            </a:pPr>
            <a:r>
              <a:rPr lang="zh-CN" altLang="en-US" dirty="0">
                <a:latin typeface="Times New Roman" panose="02020603050405020304" pitchFamily="18" charset="0"/>
                <a:ea typeface="仿宋_GB2312" pitchFamily="49" charset="-122"/>
              </a:rPr>
              <a:t>通过继承共享其父类的公共的和保护性的属性和操作；</a:t>
            </a:r>
          </a:p>
          <a:p>
            <a:pPr lvl="2">
              <a:lnSpc>
                <a:spcPct val="105000"/>
              </a:lnSpc>
              <a:buClr>
                <a:schemeClr val="tx2"/>
              </a:buClr>
              <a:buSzTx/>
              <a:buFont typeface="Wingdings" panose="05000000000000000000" pitchFamily="2" charset="2"/>
              <a:buChar char="ü"/>
            </a:pPr>
            <a:r>
              <a:rPr lang="zh-CN" altLang="en-US" dirty="0">
                <a:latin typeface="Times New Roman" panose="02020603050405020304" pitchFamily="18" charset="0"/>
                <a:ea typeface="仿宋_GB2312" pitchFamily="49" charset="-122"/>
              </a:rPr>
              <a:t>同一类的不同实例有不同的属性值。</a:t>
            </a:r>
            <a:endParaRPr lang="zh-CN" altLang="en-US" sz="2000" dirty="0">
              <a:latin typeface="Times New Roman" panose="02020603050405020304" pitchFamily="18" charset="0"/>
              <a:cs typeface="Times New Roman" panose="02020603050405020304" pitchFamily="18" charset="0"/>
            </a:endParaRPr>
          </a:p>
        </p:txBody>
      </p:sp>
      <p:sp>
        <p:nvSpPr>
          <p:cNvPr id="2" name="标题 1"/>
          <p:cNvSpPr>
            <a:spLocks noGrp="1"/>
          </p:cNvSpPr>
          <p:nvPr>
            <p:ph type="title"/>
          </p:nvPr>
        </p:nvSpPr>
        <p:spPr/>
        <p:txBody>
          <a:bodyPr>
            <a:normAutofit fontScale="90000"/>
          </a:bodyPr>
          <a:lstStyle/>
          <a:p>
            <a:r>
              <a:rPr lang="zh-CN" altLang="en-US" dirty="0"/>
              <a:t>类 </a:t>
            </a:r>
            <a:r>
              <a:rPr lang="en-US" altLang="zh-CN" dirty="0"/>
              <a:t>(class)</a:t>
            </a:r>
            <a:r>
              <a:rPr lang="zh-CN" altLang="en-US" dirty="0"/>
              <a:t>，实例 </a:t>
            </a:r>
            <a:r>
              <a:rPr lang="en-US" altLang="zh-CN" dirty="0"/>
              <a:t>(instance</a:t>
            </a:r>
            <a:r>
              <a:rPr lang="en-US" altLang="zh-CN" dirty="0" smtClean="0"/>
              <a:t>)</a:t>
            </a:r>
            <a:endParaRPr lang="zh-CN" altLang="en-US" dirty="0"/>
          </a:p>
        </p:txBody>
      </p:sp>
      <p:pic>
        <p:nvPicPr>
          <p:cNvPr id="3" name="图片 2"/>
          <p:cNvPicPr>
            <a:picLocks noChangeAspect="1"/>
          </p:cNvPicPr>
          <p:nvPr/>
        </p:nvPicPr>
        <p:blipFill>
          <a:blip r:embed="rId2"/>
          <a:stretch>
            <a:fillRect/>
          </a:stretch>
        </p:blipFill>
        <p:spPr>
          <a:xfrm>
            <a:off x="6455471" y="3645024"/>
            <a:ext cx="5329730" cy="3009903"/>
          </a:xfrm>
          <a:prstGeom prst="rect">
            <a:avLst/>
          </a:prstGeom>
        </p:spPr>
      </p:pic>
    </p:spTree>
  </p:cSld>
  <p:clrMapOvr>
    <a:masterClrMapping/>
  </p:clrMapOvr>
  <p:transition spd="slow"/>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371748" y="980728"/>
            <a:ext cx="7380435"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lstStyle>
            <a:lvl1pPr marL="342900" indent="-342900" algn="l" rtl="0" eaLnBrk="0" fontAlgn="base" hangingPunct="0">
              <a:spcBef>
                <a:spcPct val="20000"/>
              </a:spcBef>
              <a:spcAft>
                <a:spcPct val="0"/>
              </a:spcAft>
              <a:buClr>
                <a:schemeClr val="folHlink"/>
              </a:buClr>
              <a:buSzPct val="60000"/>
              <a:buFont typeface="Wingdings" panose="05000000000000000000" pitchFamily="2" charset="2"/>
              <a:buChar char="n"/>
              <a:defRPr sz="3200" b="1"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anose="05000000000000000000" pitchFamily="2" charset="2"/>
              <a:buChar char="n"/>
              <a:defRPr sz="2800" b="1" kern="1200">
                <a:solidFill>
                  <a:schemeClr val="tx1"/>
                </a:solidFill>
                <a:latin typeface="+mn-lt"/>
                <a:ea typeface="+mn-ea"/>
                <a:cs typeface="+mn-cs"/>
              </a:defRPr>
            </a:lvl2pPr>
            <a:lvl3pPr marL="1143000" indent="-228600" algn="l" rtl="0" eaLnBrk="0" fontAlgn="base" hangingPunct="0">
              <a:spcBef>
                <a:spcPct val="20000"/>
              </a:spcBef>
              <a:spcAft>
                <a:spcPct val="0"/>
              </a:spcAft>
              <a:buClr>
                <a:schemeClr val="folHlink"/>
              </a:buClr>
              <a:buSzPct val="50000"/>
              <a:buFont typeface="Wingdings" panose="05000000000000000000" pitchFamily="2" charset="2"/>
              <a:buChar char="n"/>
              <a:defRPr sz="2400" b="1" kern="1200">
                <a:solidFill>
                  <a:schemeClr val="tx1"/>
                </a:solidFill>
                <a:latin typeface="+mn-lt"/>
                <a:ea typeface="+mn-ea"/>
                <a:cs typeface="+mn-cs"/>
              </a:defRPr>
            </a:lvl3pPr>
            <a:lvl4pPr marL="1600200" indent="-228600" algn="l" rtl="0" eaLnBrk="0" fontAlgn="base" hangingPunct="0">
              <a:spcBef>
                <a:spcPct val="20000"/>
              </a:spcBef>
              <a:spcAft>
                <a:spcPct val="0"/>
              </a:spcAft>
              <a:buClr>
                <a:schemeClr val="accent2"/>
              </a:buClr>
              <a:buSzPct val="55000"/>
              <a:buFont typeface="Wingdings" panose="05000000000000000000" pitchFamily="2" charset="2"/>
              <a:buChar char="n"/>
              <a:defRPr sz="2000" b="1" kern="1200">
                <a:solidFill>
                  <a:schemeClr val="tx1"/>
                </a:solidFill>
                <a:latin typeface="+mn-lt"/>
                <a:ea typeface="+mn-ea"/>
                <a:cs typeface="+mn-cs"/>
              </a:defRPr>
            </a:lvl4pPr>
            <a:lvl5pPr marL="2057400" indent="-228600" algn="l" rtl="0" eaLnBrk="0" fontAlgn="base" hangingPunct="0">
              <a:spcBef>
                <a:spcPct val="20000"/>
              </a:spcBef>
              <a:spcAft>
                <a:spcPct val="0"/>
              </a:spcAft>
              <a:buClr>
                <a:schemeClr val="accent1"/>
              </a:buClr>
              <a:buSzPct val="50000"/>
              <a:buFont typeface="Wingdings" panose="05000000000000000000" pitchFamily="2" charset="2"/>
              <a:buChar char="n"/>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000" lvl="1" indent="0">
              <a:spcBef>
                <a:spcPts val="0"/>
              </a:spcBef>
              <a:buClr>
                <a:srgbClr val="800080"/>
              </a:buClr>
              <a:buSzPct val="50000"/>
              <a:buNone/>
              <a:defRPr/>
            </a:pPr>
            <a:r>
              <a:rPr kumimoji="0" lang="zh-CN" altLang="en-US" sz="2400" dirty="0">
                <a:solidFill>
                  <a:srgbClr val="CC0000"/>
                </a:solidFill>
                <a:latin typeface="+mn-ea"/>
              </a:rPr>
              <a:t>  继承</a:t>
            </a:r>
            <a:endParaRPr kumimoji="0" lang="zh-CN" altLang="en-US" sz="2400" dirty="0">
              <a:latin typeface="+mn-ea"/>
            </a:endParaRPr>
          </a:p>
          <a:p>
            <a:pPr marL="36000" lvl="2" indent="-457189">
              <a:spcBef>
                <a:spcPts val="0"/>
              </a:spcBef>
              <a:buClr>
                <a:srgbClr val="008000"/>
              </a:buClr>
              <a:buFont typeface="Wingdings" panose="05000000000000000000" pitchFamily="2" charset="2"/>
              <a:buChar char="u"/>
              <a:defRPr/>
            </a:pPr>
            <a:r>
              <a:rPr kumimoji="0" lang="zh-CN" altLang="en-US" dirty="0">
                <a:solidFill>
                  <a:srgbClr val="0000CC"/>
                </a:solidFill>
                <a:latin typeface="+mn-ea"/>
              </a:rPr>
              <a:t>派生类（子类）：</a:t>
            </a:r>
            <a:r>
              <a:rPr kumimoji="0" lang="zh-CN" altLang="en-US" dirty="0">
                <a:latin typeface="+mn-ea"/>
              </a:rPr>
              <a:t>四边形，</a:t>
            </a:r>
            <a:r>
              <a:rPr kumimoji="0" lang="zh-CN" altLang="en-US" dirty="0" smtClean="0">
                <a:latin typeface="+mn-ea"/>
              </a:rPr>
              <a:t>三角形</a:t>
            </a:r>
            <a:r>
              <a:rPr kumimoji="0" lang="zh-CN" altLang="en-US" dirty="0">
                <a:latin typeface="+mn-ea"/>
              </a:rPr>
              <a:t>等</a:t>
            </a:r>
            <a:endParaRPr kumimoji="0" lang="en-US" altLang="zh-CN" dirty="0">
              <a:latin typeface="+mn-ea"/>
            </a:endParaRPr>
          </a:p>
          <a:p>
            <a:pPr marL="36000" lvl="2" indent="-457189">
              <a:spcBef>
                <a:spcPts val="0"/>
              </a:spcBef>
              <a:buClr>
                <a:srgbClr val="008000"/>
              </a:buClr>
              <a:buFont typeface="Wingdings" panose="05000000000000000000" pitchFamily="2" charset="2"/>
              <a:buChar char="u"/>
              <a:defRPr/>
            </a:pPr>
            <a:r>
              <a:rPr kumimoji="0" lang="zh-CN" altLang="en-US" dirty="0">
                <a:solidFill>
                  <a:srgbClr val="0000CC"/>
                </a:solidFill>
                <a:latin typeface="+mn-ea"/>
              </a:rPr>
              <a:t>基类（父类）：</a:t>
            </a:r>
            <a:r>
              <a:rPr kumimoji="0" lang="zh-CN" altLang="en-US" dirty="0">
                <a:latin typeface="+mn-ea"/>
              </a:rPr>
              <a:t>多边形</a:t>
            </a:r>
          </a:p>
        </p:txBody>
      </p:sp>
      <p:grpSp>
        <p:nvGrpSpPr>
          <p:cNvPr id="148486" name="Group 14"/>
          <p:cNvGrpSpPr>
            <a:grpSpLocks/>
          </p:cNvGrpSpPr>
          <p:nvPr/>
        </p:nvGrpSpPr>
        <p:grpSpPr bwMode="auto">
          <a:xfrm>
            <a:off x="119336" y="2708920"/>
            <a:ext cx="2232025" cy="3419475"/>
            <a:chOff x="1111" y="1888"/>
            <a:chExt cx="1406" cy="2154"/>
          </a:xfrm>
        </p:grpSpPr>
        <p:sp>
          <p:nvSpPr>
            <p:cNvPr id="9" name="Rectangle 5"/>
            <p:cNvSpPr>
              <a:spLocks noChangeArrowheads="1"/>
            </p:cNvSpPr>
            <p:nvPr/>
          </p:nvSpPr>
          <p:spPr bwMode="auto">
            <a:xfrm>
              <a:off x="1111" y="2840"/>
              <a:ext cx="1406" cy="1202"/>
            </a:xfrm>
            <a:prstGeom prst="rect">
              <a:avLst/>
            </a:prstGeom>
            <a:solidFill>
              <a:srgbClr val="CCFF99"/>
            </a:solidFill>
            <a:ln w="2857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zh-CN" altLang="en-US" sz="2800">
                <a:latin typeface="+mn-ea"/>
                <a:ea typeface="+mn-ea"/>
              </a:endParaRPr>
            </a:p>
          </p:txBody>
        </p:sp>
        <p:sp>
          <p:nvSpPr>
            <p:cNvPr id="10" name="Text Box 6"/>
            <p:cNvSpPr txBox="1">
              <a:spLocks noChangeArrowheads="1"/>
            </p:cNvSpPr>
            <p:nvPr/>
          </p:nvSpPr>
          <p:spPr bwMode="auto">
            <a:xfrm>
              <a:off x="1429" y="2850"/>
              <a:ext cx="798"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zh-CN" altLang="en-US" sz="2800" dirty="0">
                  <a:latin typeface="+mn-ea"/>
                  <a:ea typeface="+mn-ea"/>
                </a:rPr>
                <a:t>派生类</a:t>
              </a:r>
            </a:p>
          </p:txBody>
        </p:sp>
        <p:sp>
          <p:nvSpPr>
            <p:cNvPr id="11" name="Line 7"/>
            <p:cNvSpPr>
              <a:spLocks noChangeShapeType="1"/>
            </p:cNvSpPr>
            <p:nvPr/>
          </p:nvSpPr>
          <p:spPr bwMode="auto">
            <a:xfrm>
              <a:off x="1111" y="3203"/>
              <a:ext cx="1406"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sz="2800">
                <a:latin typeface="+mn-ea"/>
                <a:ea typeface="+mn-ea"/>
              </a:endParaRPr>
            </a:p>
          </p:txBody>
        </p:sp>
        <p:sp>
          <p:nvSpPr>
            <p:cNvPr id="12" name="Text Box 8"/>
            <p:cNvSpPr txBox="1">
              <a:spLocks noChangeArrowheads="1"/>
            </p:cNvSpPr>
            <p:nvPr/>
          </p:nvSpPr>
          <p:spPr bwMode="auto">
            <a:xfrm>
              <a:off x="1179" y="3241"/>
              <a:ext cx="1252" cy="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lnSpc>
                  <a:spcPct val="90000"/>
                </a:lnSpc>
                <a:defRPr/>
              </a:pPr>
              <a:r>
                <a:rPr lang="zh-CN" altLang="en-US" sz="2800" dirty="0">
                  <a:latin typeface="+mn-ea"/>
                  <a:ea typeface="+mn-ea"/>
                </a:rPr>
                <a:t>继承的特性</a:t>
              </a:r>
            </a:p>
            <a:p>
              <a:pPr algn="ctr">
                <a:lnSpc>
                  <a:spcPct val="90000"/>
                </a:lnSpc>
                <a:defRPr/>
              </a:pPr>
              <a:r>
                <a:rPr lang="en-US" altLang="zh-CN" sz="2800" dirty="0">
                  <a:latin typeface="+mn-ea"/>
                  <a:ea typeface="+mn-ea"/>
                </a:rPr>
                <a:t>+</a:t>
              </a:r>
            </a:p>
            <a:p>
              <a:pPr algn="ctr">
                <a:lnSpc>
                  <a:spcPct val="90000"/>
                </a:lnSpc>
                <a:defRPr/>
              </a:pPr>
              <a:r>
                <a:rPr lang="zh-CN" altLang="en-US" sz="2800" dirty="0">
                  <a:latin typeface="+mn-ea"/>
                  <a:ea typeface="+mn-ea"/>
                </a:rPr>
                <a:t>特有的特性</a:t>
              </a:r>
            </a:p>
          </p:txBody>
        </p:sp>
        <p:sp>
          <p:nvSpPr>
            <p:cNvPr id="13" name="Rectangle 3"/>
            <p:cNvSpPr>
              <a:spLocks noChangeArrowheads="1"/>
            </p:cNvSpPr>
            <p:nvPr/>
          </p:nvSpPr>
          <p:spPr bwMode="auto">
            <a:xfrm>
              <a:off x="1270" y="1888"/>
              <a:ext cx="1043" cy="363"/>
            </a:xfrm>
            <a:prstGeom prst="rect">
              <a:avLst/>
            </a:prstGeom>
            <a:solidFill>
              <a:srgbClr val="CCFF99"/>
            </a:solidFill>
            <a:ln w="2857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zh-CN" altLang="en-US" sz="2800">
                <a:latin typeface="+mn-ea"/>
                <a:ea typeface="+mn-ea"/>
              </a:endParaRPr>
            </a:p>
          </p:txBody>
        </p:sp>
        <p:sp>
          <p:nvSpPr>
            <p:cNvPr id="14" name="Text Box 4"/>
            <p:cNvSpPr txBox="1">
              <a:spLocks noChangeArrowheads="1"/>
            </p:cNvSpPr>
            <p:nvPr/>
          </p:nvSpPr>
          <p:spPr bwMode="auto">
            <a:xfrm>
              <a:off x="1542" y="1888"/>
              <a:ext cx="571"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zh-CN" altLang="en-US" sz="2800" dirty="0">
                  <a:latin typeface="+mn-ea"/>
                  <a:ea typeface="+mn-ea"/>
                </a:rPr>
                <a:t>基类</a:t>
              </a:r>
            </a:p>
          </p:txBody>
        </p:sp>
        <p:grpSp>
          <p:nvGrpSpPr>
            <p:cNvPr id="148515" name="Group 11"/>
            <p:cNvGrpSpPr>
              <a:grpSpLocks/>
            </p:cNvGrpSpPr>
            <p:nvPr/>
          </p:nvGrpSpPr>
          <p:grpSpPr bwMode="auto">
            <a:xfrm>
              <a:off x="1746" y="2296"/>
              <a:ext cx="136" cy="544"/>
              <a:chOff x="1701" y="2205"/>
              <a:chExt cx="136" cy="635"/>
            </a:xfrm>
          </p:grpSpPr>
          <p:sp>
            <p:nvSpPr>
              <p:cNvPr id="16" name="AutoShape 9"/>
              <p:cNvSpPr>
                <a:spLocks noChangeArrowheads="1"/>
              </p:cNvSpPr>
              <p:nvPr/>
            </p:nvSpPr>
            <p:spPr bwMode="auto">
              <a:xfrm>
                <a:off x="1701" y="2205"/>
                <a:ext cx="136" cy="182"/>
              </a:xfrm>
              <a:prstGeom prst="triangle">
                <a:avLst>
                  <a:gd name="adj" fmla="val 50000"/>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zh-CN" altLang="zh-CN" sz="2800">
                  <a:latin typeface="+mn-ea"/>
                  <a:ea typeface="+mn-ea"/>
                </a:endParaRPr>
              </a:p>
            </p:txBody>
          </p:sp>
          <p:sp>
            <p:nvSpPr>
              <p:cNvPr id="17" name="Line 10"/>
              <p:cNvSpPr>
                <a:spLocks noChangeShapeType="1"/>
              </p:cNvSpPr>
              <p:nvPr/>
            </p:nvSpPr>
            <p:spPr bwMode="auto">
              <a:xfrm>
                <a:off x="1769" y="2387"/>
                <a:ext cx="0" cy="4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sz="2800">
                  <a:latin typeface="+mn-ea"/>
                  <a:ea typeface="+mn-ea"/>
                </a:endParaRPr>
              </a:p>
            </p:txBody>
          </p:sp>
        </p:grpSp>
      </p:grpSp>
      <p:grpSp>
        <p:nvGrpSpPr>
          <p:cNvPr id="148487" name="Group 42"/>
          <p:cNvGrpSpPr>
            <a:grpSpLocks/>
          </p:cNvGrpSpPr>
          <p:nvPr/>
        </p:nvGrpSpPr>
        <p:grpSpPr bwMode="auto">
          <a:xfrm>
            <a:off x="2423592" y="3244499"/>
            <a:ext cx="4132262" cy="2092326"/>
            <a:chOff x="2685" y="1774"/>
            <a:chExt cx="2603" cy="1318"/>
          </a:xfrm>
        </p:grpSpPr>
        <p:sp>
          <p:nvSpPr>
            <p:cNvPr id="19" name="Rectangle 20"/>
            <p:cNvSpPr>
              <a:spLocks noChangeArrowheads="1"/>
            </p:cNvSpPr>
            <p:nvPr/>
          </p:nvSpPr>
          <p:spPr bwMode="auto">
            <a:xfrm>
              <a:off x="3402" y="1774"/>
              <a:ext cx="1043" cy="363"/>
            </a:xfrm>
            <a:prstGeom prst="rect">
              <a:avLst/>
            </a:prstGeom>
            <a:solidFill>
              <a:srgbClr val="CCFF99"/>
            </a:solidFill>
            <a:ln w="2857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zh-CN" altLang="en-US" sz="2800">
                <a:latin typeface="+mn-ea"/>
                <a:ea typeface="+mn-ea"/>
              </a:endParaRPr>
            </a:p>
          </p:txBody>
        </p:sp>
        <p:sp>
          <p:nvSpPr>
            <p:cNvPr id="20" name="Text Box 21"/>
            <p:cNvSpPr txBox="1">
              <a:spLocks noChangeArrowheads="1"/>
            </p:cNvSpPr>
            <p:nvPr/>
          </p:nvSpPr>
          <p:spPr bwMode="auto">
            <a:xfrm>
              <a:off x="3546" y="1774"/>
              <a:ext cx="798"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zh-CN" altLang="en-US" sz="2800" dirty="0">
                  <a:latin typeface="+mn-ea"/>
                  <a:ea typeface="+mn-ea"/>
                </a:rPr>
                <a:t>多边形</a:t>
              </a:r>
            </a:p>
          </p:txBody>
        </p:sp>
        <p:grpSp>
          <p:nvGrpSpPr>
            <p:cNvPr id="148490" name="Group 27"/>
            <p:cNvGrpSpPr>
              <a:grpSpLocks/>
            </p:cNvGrpSpPr>
            <p:nvPr/>
          </p:nvGrpSpPr>
          <p:grpSpPr bwMode="auto">
            <a:xfrm>
              <a:off x="3583" y="2182"/>
              <a:ext cx="820" cy="908"/>
              <a:chOff x="3583" y="2182"/>
              <a:chExt cx="820" cy="908"/>
            </a:xfrm>
          </p:grpSpPr>
          <p:grpSp>
            <p:nvGrpSpPr>
              <p:cNvPr id="148503" name="Group 26"/>
              <p:cNvGrpSpPr>
                <a:grpSpLocks/>
              </p:cNvGrpSpPr>
              <p:nvPr/>
            </p:nvGrpSpPr>
            <p:grpSpPr bwMode="auto">
              <a:xfrm>
                <a:off x="3583" y="2726"/>
                <a:ext cx="820" cy="364"/>
                <a:chOff x="2903" y="2726"/>
                <a:chExt cx="820" cy="364"/>
              </a:xfrm>
            </p:grpSpPr>
            <p:sp>
              <p:nvSpPr>
                <p:cNvPr id="38" name="Rectangle 16"/>
                <p:cNvSpPr>
                  <a:spLocks noChangeArrowheads="1"/>
                </p:cNvSpPr>
                <p:nvPr/>
              </p:nvSpPr>
              <p:spPr bwMode="auto">
                <a:xfrm>
                  <a:off x="2903" y="2726"/>
                  <a:ext cx="771" cy="364"/>
                </a:xfrm>
                <a:prstGeom prst="rect">
                  <a:avLst/>
                </a:prstGeom>
                <a:solidFill>
                  <a:srgbClr val="CCFF99"/>
                </a:solidFill>
                <a:ln w="2857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zh-CN" altLang="en-US" sz="2800">
                    <a:latin typeface="+mn-ea"/>
                    <a:ea typeface="+mn-ea"/>
                  </a:endParaRPr>
                </a:p>
              </p:txBody>
            </p:sp>
            <p:sp>
              <p:nvSpPr>
                <p:cNvPr id="39" name="Text Box 17"/>
                <p:cNvSpPr txBox="1">
                  <a:spLocks noChangeArrowheads="1"/>
                </p:cNvSpPr>
                <p:nvPr/>
              </p:nvSpPr>
              <p:spPr bwMode="auto">
                <a:xfrm>
                  <a:off x="2925" y="2736"/>
                  <a:ext cx="798"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zh-CN" altLang="en-US" sz="2800" dirty="0">
                      <a:latin typeface="+mn-ea"/>
                      <a:ea typeface="+mn-ea"/>
                    </a:rPr>
                    <a:t>四边形</a:t>
                  </a:r>
                </a:p>
              </p:txBody>
            </p:sp>
          </p:grpSp>
          <p:grpSp>
            <p:nvGrpSpPr>
              <p:cNvPr id="148504" name="Group 22"/>
              <p:cNvGrpSpPr>
                <a:grpSpLocks/>
              </p:cNvGrpSpPr>
              <p:nvPr/>
            </p:nvGrpSpPr>
            <p:grpSpPr bwMode="auto">
              <a:xfrm>
                <a:off x="3923" y="2182"/>
                <a:ext cx="91" cy="544"/>
                <a:chOff x="1701" y="2205"/>
                <a:chExt cx="136" cy="635"/>
              </a:xfrm>
            </p:grpSpPr>
            <p:sp>
              <p:nvSpPr>
                <p:cNvPr id="36" name="AutoShape 23"/>
                <p:cNvSpPr>
                  <a:spLocks noChangeArrowheads="1"/>
                </p:cNvSpPr>
                <p:nvPr/>
              </p:nvSpPr>
              <p:spPr bwMode="auto">
                <a:xfrm>
                  <a:off x="1701" y="2205"/>
                  <a:ext cx="136" cy="182"/>
                </a:xfrm>
                <a:prstGeom prst="triangle">
                  <a:avLst>
                    <a:gd name="adj" fmla="val 50000"/>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zh-CN" altLang="zh-CN" sz="2800">
                    <a:latin typeface="+mn-ea"/>
                    <a:ea typeface="+mn-ea"/>
                  </a:endParaRPr>
                </a:p>
              </p:txBody>
            </p:sp>
            <p:sp>
              <p:nvSpPr>
                <p:cNvPr id="37" name="Line 24"/>
                <p:cNvSpPr>
                  <a:spLocks noChangeShapeType="1"/>
                </p:cNvSpPr>
                <p:nvPr/>
              </p:nvSpPr>
              <p:spPr bwMode="auto">
                <a:xfrm>
                  <a:off x="1770" y="2387"/>
                  <a:ext cx="0" cy="453"/>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sz="2800">
                    <a:latin typeface="+mn-ea"/>
                    <a:ea typeface="+mn-ea"/>
                  </a:endParaRPr>
                </a:p>
              </p:txBody>
            </p:sp>
          </p:grpSp>
        </p:grpSp>
        <p:grpSp>
          <p:nvGrpSpPr>
            <p:cNvPr id="148491" name="Group 35"/>
            <p:cNvGrpSpPr>
              <a:grpSpLocks/>
            </p:cNvGrpSpPr>
            <p:nvPr/>
          </p:nvGrpSpPr>
          <p:grpSpPr bwMode="auto">
            <a:xfrm>
              <a:off x="4137" y="2182"/>
              <a:ext cx="1151" cy="909"/>
              <a:chOff x="4137" y="2182"/>
              <a:chExt cx="1151" cy="909"/>
            </a:xfrm>
          </p:grpSpPr>
          <p:grpSp>
            <p:nvGrpSpPr>
              <p:cNvPr id="148498" name="Group 29"/>
              <p:cNvGrpSpPr>
                <a:grpSpLocks/>
              </p:cNvGrpSpPr>
              <p:nvPr/>
            </p:nvGrpSpPr>
            <p:grpSpPr bwMode="auto">
              <a:xfrm>
                <a:off x="4468" y="2727"/>
                <a:ext cx="820" cy="364"/>
                <a:chOff x="2903" y="2726"/>
                <a:chExt cx="820" cy="364"/>
              </a:xfrm>
            </p:grpSpPr>
            <p:sp>
              <p:nvSpPr>
                <p:cNvPr id="32" name="Rectangle 30"/>
                <p:cNvSpPr>
                  <a:spLocks noChangeArrowheads="1"/>
                </p:cNvSpPr>
                <p:nvPr/>
              </p:nvSpPr>
              <p:spPr bwMode="auto">
                <a:xfrm>
                  <a:off x="2903" y="2726"/>
                  <a:ext cx="771" cy="364"/>
                </a:xfrm>
                <a:prstGeom prst="rect">
                  <a:avLst/>
                </a:prstGeom>
                <a:solidFill>
                  <a:srgbClr val="CCFF99"/>
                </a:solidFill>
                <a:ln w="2857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zh-CN" altLang="en-US" sz="2800">
                    <a:latin typeface="+mn-ea"/>
                    <a:ea typeface="+mn-ea"/>
                  </a:endParaRPr>
                </a:p>
              </p:txBody>
            </p:sp>
            <p:sp>
              <p:nvSpPr>
                <p:cNvPr id="33" name="Text Box 31"/>
                <p:cNvSpPr txBox="1">
                  <a:spLocks noChangeArrowheads="1"/>
                </p:cNvSpPr>
                <p:nvPr/>
              </p:nvSpPr>
              <p:spPr bwMode="auto">
                <a:xfrm>
                  <a:off x="2925" y="2736"/>
                  <a:ext cx="798"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zh-CN" altLang="en-US" sz="2800" dirty="0">
                      <a:latin typeface="+mn-ea"/>
                      <a:ea typeface="+mn-ea"/>
                    </a:rPr>
                    <a:t>三角形</a:t>
                  </a:r>
                </a:p>
              </p:txBody>
            </p:sp>
          </p:grpSp>
          <p:sp>
            <p:nvSpPr>
              <p:cNvPr id="30" name="AutoShape 33"/>
              <p:cNvSpPr>
                <a:spLocks noChangeArrowheads="1"/>
              </p:cNvSpPr>
              <p:nvPr/>
            </p:nvSpPr>
            <p:spPr bwMode="auto">
              <a:xfrm rot="-2728126">
                <a:off x="4169" y="2150"/>
                <a:ext cx="91" cy="156"/>
              </a:xfrm>
              <a:prstGeom prst="triangle">
                <a:avLst>
                  <a:gd name="adj" fmla="val 50000"/>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p>
                <a:pPr algn="ctr">
                  <a:defRPr/>
                </a:pPr>
                <a:endParaRPr lang="zh-CN" altLang="zh-CN" sz="2800">
                  <a:latin typeface="+mn-ea"/>
                  <a:ea typeface="+mn-ea"/>
                </a:endParaRPr>
              </a:p>
            </p:txBody>
          </p:sp>
          <p:sp>
            <p:nvSpPr>
              <p:cNvPr id="31" name="Line 34"/>
              <p:cNvSpPr>
                <a:spLocks noChangeShapeType="1"/>
              </p:cNvSpPr>
              <p:nvPr/>
            </p:nvSpPr>
            <p:spPr bwMode="auto">
              <a:xfrm rot="-2728126">
                <a:off x="4496" y="2184"/>
                <a:ext cx="10" cy="6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sz="2800">
                  <a:latin typeface="+mn-ea"/>
                  <a:ea typeface="+mn-ea"/>
                </a:endParaRPr>
              </a:p>
            </p:txBody>
          </p:sp>
        </p:grpSp>
        <p:grpSp>
          <p:nvGrpSpPr>
            <p:cNvPr id="148492" name="Group 36"/>
            <p:cNvGrpSpPr>
              <a:grpSpLocks/>
            </p:cNvGrpSpPr>
            <p:nvPr/>
          </p:nvGrpSpPr>
          <p:grpSpPr bwMode="auto">
            <a:xfrm flipH="1">
              <a:off x="2685" y="2182"/>
              <a:ext cx="1083" cy="910"/>
              <a:chOff x="4156" y="2181"/>
              <a:chExt cx="1083" cy="910"/>
            </a:xfrm>
          </p:grpSpPr>
          <p:grpSp>
            <p:nvGrpSpPr>
              <p:cNvPr id="148493" name="Group 37"/>
              <p:cNvGrpSpPr>
                <a:grpSpLocks/>
              </p:cNvGrpSpPr>
              <p:nvPr/>
            </p:nvGrpSpPr>
            <p:grpSpPr bwMode="auto">
              <a:xfrm>
                <a:off x="4419" y="2727"/>
                <a:ext cx="820" cy="364"/>
                <a:chOff x="2854" y="2726"/>
                <a:chExt cx="820" cy="364"/>
              </a:xfrm>
            </p:grpSpPr>
            <p:sp>
              <p:nvSpPr>
                <p:cNvPr id="27" name="Rectangle 38"/>
                <p:cNvSpPr>
                  <a:spLocks noChangeArrowheads="1"/>
                </p:cNvSpPr>
                <p:nvPr/>
              </p:nvSpPr>
              <p:spPr bwMode="auto">
                <a:xfrm>
                  <a:off x="2903" y="2726"/>
                  <a:ext cx="771" cy="364"/>
                </a:xfrm>
                <a:prstGeom prst="rect">
                  <a:avLst/>
                </a:prstGeom>
                <a:solidFill>
                  <a:srgbClr val="CCFF99"/>
                </a:solidFill>
                <a:ln w="28575">
                  <a:solidFill>
                    <a:schemeClr val="tx1"/>
                  </a:solidFill>
                  <a:miter lim="800000"/>
                  <a:headEnd/>
                  <a:tailEnd/>
                </a:ln>
                <a:effectLst>
                  <a:outerShdw dist="35921" dir="2700000" algn="ctr" rotWithShape="0">
                    <a:schemeClr val="bg2">
                      <a:alpha val="50000"/>
                    </a:schemeClr>
                  </a:outerShdw>
                </a:effectLst>
              </p:spPr>
              <p:txBody>
                <a:bodyPr wrap="none" anchor="ctr"/>
                <a:lstStyle/>
                <a:p>
                  <a:pPr>
                    <a:defRPr/>
                  </a:pPr>
                  <a:endParaRPr lang="zh-CN" altLang="en-US" sz="2800">
                    <a:latin typeface="+mn-ea"/>
                    <a:ea typeface="+mn-ea"/>
                  </a:endParaRPr>
                </a:p>
              </p:txBody>
            </p:sp>
            <p:sp>
              <p:nvSpPr>
                <p:cNvPr id="28" name="Text Box 39"/>
                <p:cNvSpPr txBox="1">
                  <a:spLocks noChangeArrowheads="1"/>
                </p:cNvSpPr>
                <p:nvPr/>
              </p:nvSpPr>
              <p:spPr bwMode="auto">
                <a:xfrm>
                  <a:off x="2854" y="2736"/>
                  <a:ext cx="798"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zh-CN" altLang="en-US" sz="2800" dirty="0">
                      <a:latin typeface="+mn-ea"/>
                      <a:ea typeface="+mn-ea"/>
                    </a:rPr>
                    <a:t>六边形</a:t>
                  </a:r>
                </a:p>
              </p:txBody>
            </p:sp>
          </p:grpSp>
          <p:sp>
            <p:nvSpPr>
              <p:cNvPr id="25" name="AutoShape 40"/>
              <p:cNvSpPr>
                <a:spLocks noChangeArrowheads="1"/>
              </p:cNvSpPr>
              <p:nvPr/>
            </p:nvSpPr>
            <p:spPr bwMode="auto">
              <a:xfrm rot="-2728126">
                <a:off x="4188" y="2149"/>
                <a:ext cx="91" cy="156"/>
              </a:xfrm>
              <a:prstGeom prst="triangle">
                <a:avLst>
                  <a:gd name="adj" fmla="val 50000"/>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p>
                <a:pPr algn="ctr">
                  <a:defRPr/>
                </a:pPr>
                <a:endParaRPr lang="zh-CN" altLang="zh-CN" sz="2800">
                  <a:latin typeface="+mn-ea"/>
                  <a:ea typeface="+mn-ea"/>
                </a:endParaRPr>
              </a:p>
            </p:txBody>
          </p:sp>
          <p:sp>
            <p:nvSpPr>
              <p:cNvPr id="26" name="Line 41"/>
              <p:cNvSpPr>
                <a:spLocks noChangeShapeType="1"/>
              </p:cNvSpPr>
              <p:nvPr/>
            </p:nvSpPr>
            <p:spPr bwMode="auto">
              <a:xfrm rot="-2728126">
                <a:off x="4496" y="2184"/>
                <a:ext cx="10" cy="63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defRPr/>
                </a:pPr>
                <a:endParaRPr lang="zh-CN" altLang="en-US" sz="2800">
                  <a:latin typeface="+mn-ea"/>
                  <a:ea typeface="+mn-ea"/>
                </a:endParaRPr>
              </a:p>
            </p:txBody>
          </p:sp>
        </p:grpSp>
      </p:grpSp>
      <p:sp>
        <p:nvSpPr>
          <p:cNvPr id="2" name="标题 1"/>
          <p:cNvSpPr>
            <a:spLocks noGrp="1"/>
          </p:cNvSpPr>
          <p:nvPr>
            <p:ph type="title"/>
          </p:nvPr>
        </p:nvSpPr>
        <p:spPr/>
        <p:txBody>
          <a:bodyPr>
            <a:normAutofit fontScale="90000"/>
          </a:bodyPr>
          <a:lstStyle/>
          <a:p>
            <a:endParaRPr lang="zh-CN" altLang="en-US"/>
          </a:p>
        </p:txBody>
      </p:sp>
      <p:sp>
        <p:nvSpPr>
          <p:cNvPr id="40" name="AutoShape 4"/>
          <p:cNvSpPr>
            <a:spLocks noChangeArrowheads="1"/>
          </p:cNvSpPr>
          <p:nvPr/>
        </p:nvSpPr>
        <p:spPr bwMode="auto">
          <a:xfrm>
            <a:off x="6372944" y="1260475"/>
            <a:ext cx="2819400" cy="3657600"/>
          </a:xfrm>
          <a:prstGeom prst="roundRect">
            <a:avLst>
              <a:gd name="adj" fmla="val 16667"/>
            </a:avLst>
          </a:prstGeom>
          <a:noFill/>
          <a:ln w="28575">
            <a:solidFill>
              <a:srgbClr val="080808"/>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2800">
              <a:ea typeface="黑体" panose="02010609060101010101" pitchFamily="49" charset="-122"/>
            </a:endParaRPr>
          </a:p>
        </p:txBody>
      </p:sp>
      <p:sp>
        <p:nvSpPr>
          <p:cNvPr id="41" name="AutoShape 5"/>
          <p:cNvSpPr>
            <a:spLocks noChangeArrowheads="1"/>
          </p:cNvSpPr>
          <p:nvPr/>
        </p:nvSpPr>
        <p:spPr bwMode="auto">
          <a:xfrm>
            <a:off x="6449144" y="1336675"/>
            <a:ext cx="2667000" cy="3505200"/>
          </a:xfrm>
          <a:prstGeom prst="roundRect">
            <a:avLst>
              <a:gd name="adj" fmla="val 16667"/>
            </a:avLst>
          </a:prstGeom>
          <a:noFill/>
          <a:ln w="38100">
            <a:solidFill>
              <a:srgbClr val="080808"/>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2800">
              <a:ea typeface="黑体" panose="02010609060101010101" pitchFamily="49" charset="-122"/>
            </a:endParaRPr>
          </a:p>
        </p:txBody>
      </p:sp>
      <p:sp>
        <p:nvSpPr>
          <p:cNvPr id="42" name="Text Box 6"/>
          <p:cNvSpPr txBox="1">
            <a:spLocks noChangeArrowheads="1"/>
          </p:cNvSpPr>
          <p:nvPr/>
        </p:nvSpPr>
        <p:spPr bwMode="auto">
          <a:xfrm>
            <a:off x="6439623" y="3317879"/>
            <a:ext cx="2701381"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800">
                <a:solidFill>
                  <a:srgbClr val="000099"/>
                </a:solidFill>
                <a:latin typeface="Times New Roman" panose="02020603050405020304" pitchFamily="18" charset="0"/>
                <a:ea typeface="黑体" panose="02010609060101010101" pitchFamily="49" charset="-122"/>
                <a:cs typeface="Times New Roman" panose="02020603050405020304" pitchFamily="18" charset="0"/>
              </a:rPr>
              <a:t>Draw( )</a:t>
            </a:r>
          </a:p>
          <a:p>
            <a:pPr>
              <a:spcBef>
                <a:spcPct val="0"/>
              </a:spcBef>
              <a:buClrTx/>
              <a:buSzTx/>
              <a:buFontTx/>
              <a:buNone/>
            </a:pPr>
            <a:r>
              <a:rPr lang="en-US" altLang="zh-CN" sz="2800">
                <a:solidFill>
                  <a:srgbClr val="000099"/>
                </a:solidFill>
                <a:latin typeface="Times New Roman" panose="02020603050405020304" pitchFamily="18" charset="0"/>
                <a:ea typeface="黑体" panose="02010609060101010101" pitchFamily="49" charset="-122"/>
                <a:cs typeface="Times New Roman" panose="02020603050405020304" pitchFamily="18" charset="0"/>
              </a:rPr>
              <a:t>move(</a:t>
            </a:r>
            <a:r>
              <a:rPr lang="en-US" altLang="zh-CN" sz="2800">
                <a:solidFill>
                  <a:srgbClr val="000099"/>
                </a:solidFill>
                <a:latin typeface="Times New Roman" panose="02020603050405020304" pitchFamily="18" charset="0"/>
                <a:ea typeface="黑体" panose="02010609060101010101" pitchFamily="49" charset="-122"/>
                <a:cs typeface="Times New Roman" panose="02020603050405020304" pitchFamily="18" charset="0"/>
                <a:sym typeface="UniversalMath1 BT"/>
              </a:rPr>
              <a:t>x, y)</a:t>
            </a:r>
          </a:p>
          <a:p>
            <a:pPr>
              <a:spcBef>
                <a:spcPct val="0"/>
              </a:spcBef>
              <a:buClrTx/>
              <a:buSzTx/>
              <a:buFontTx/>
              <a:buNone/>
            </a:pPr>
            <a:r>
              <a:rPr lang="en-US" altLang="zh-CN" sz="2800">
                <a:solidFill>
                  <a:srgbClr val="000099"/>
                </a:solidFill>
                <a:latin typeface="Times New Roman" panose="02020603050405020304" pitchFamily="18" charset="0"/>
                <a:ea typeface="黑体" panose="02010609060101010101" pitchFamily="49" charset="-122"/>
                <a:cs typeface="Times New Roman" panose="02020603050405020304" pitchFamily="18" charset="0"/>
                <a:sym typeface="UniversalMath1 BT"/>
              </a:rPr>
              <a:t>contains(aPoint)</a:t>
            </a:r>
            <a:endParaRPr lang="en-US" altLang="zh-CN" sz="2800">
              <a:latin typeface="Times New Roman" panose="02020603050405020304" pitchFamily="18" charset="0"/>
              <a:ea typeface="黑体" panose="02010609060101010101" pitchFamily="49" charset="-122"/>
              <a:cs typeface="Times New Roman" panose="02020603050405020304" pitchFamily="18" charset="0"/>
              <a:sym typeface="UniversalMath1 BT"/>
            </a:endParaRPr>
          </a:p>
        </p:txBody>
      </p:sp>
      <p:sp>
        <p:nvSpPr>
          <p:cNvPr id="43" name="Line 7"/>
          <p:cNvSpPr>
            <a:spLocks noChangeShapeType="1"/>
          </p:cNvSpPr>
          <p:nvPr/>
        </p:nvSpPr>
        <p:spPr bwMode="auto">
          <a:xfrm>
            <a:off x="6449144" y="3317875"/>
            <a:ext cx="2667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4" name="Text Box 8"/>
          <p:cNvSpPr txBox="1">
            <a:spLocks noChangeArrowheads="1"/>
          </p:cNvSpPr>
          <p:nvPr/>
        </p:nvSpPr>
        <p:spPr bwMode="auto">
          <a:xfrm>
            <a:off x="7134944" y="1350963"/>
            <a:ext cx="142218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800"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Polygon</a:t>
            </a:r>
            <a:endParaRPr lang="en-US" altLang="zh-CN" sz="28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5" name="Line 9"/>
          <p:cNvSpPr>
            <a:spLocks noChangeShapeType="1"/>
          </p:cNvSpPr>
          <p:nvPr/>
        </p:nvSpPr>
        <p:spPr bwMode="auto">
          <a:xfrm>
            <a:off x="6449144" y="1946275"/>
            <a:ext cx="2667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46" name="Text Box 10"/>
          <p:cNvSpPr txBox="1">
            <a:spLocks noChangeArrowheads="1"/>
          </p:cNvSpPr>
          <p:nvPr/>
        </p:nvSpPr>
        <p:spPr bwMode="auto">
          <a:xfrm>
            <a:off x="6525344" y="1914528"/>
            <a:ext cx="242233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80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referencePoint</a:t>
            </a:r>
          </a:p>
          <a:p>
            <a:pPr>
              <a:spcBef>
                <a:spcPct val="0"/>
              </a:spcBef>
              <a:buClrTx/>
              <a:buSzTx/>
              <a:buFontTx/>
              <a:buNone/>
            </a:pPr>
            <a:r>
              <a:rPr lang="en-US" altLang="zh-CN" sz="280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Vertices</a:t>
            </a:r>
            <a:endParaRPr lang="en-US" altLang="zh-CN" sz="280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47" name="Text Box 11"/>
          <p:cNvSpPr txBox="1">
            <a:spLocks noChangeArrowheads="1"/>
          </p:cNvSpPr>
          <p:nvPr/>
        </p:nvSpPr>
        <p:spPr bwMode="auto">
          <a:xfrm>
            <a:off x="6630121" y="5070476"/>
            <a:ext cx="187262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solidFill>
                  <a:srgbClr val="0000CC"/>
                </a:solidFill>
                <a:latin typeface="Times New Roman" panose="02020603050405020304" pitchFamily="18" charset="0"/>
                <a:ea typeface="隶书" panose="02010509060101010101" pitchFamily="49" charset="-122"/>
                <a:cs typeface="Times New Roman" panose="02020603050405020304" pitchFamily="18" charset="0"/>
              </a:rPr>
              <a:t>Polygon </a:t>
            </a:r>
            <a:r>
              <a:rPr lang="zh-CN" altLang="zh-CN" sz="2800" dirty="0">
                <a:solidFill>
                  <a:srgbClr val="0000CC"/>
                </a:solidFill>
                <a:latin typeface="+mn-ea"/>
                <a:ea typeface="+mn-ea"/>
                <a:cs typeface="Times New Roman" panose="02020603050405020304" pitchFamily="18" charset="0"/>
              </a:rPr>
              <a:t>类</a:t>
            </a:r>
            <a:endParaRPr lang="zh-CN" altLang="en-US" sz="2800" dirty="0">
              <a:solidFill>
                <a:srgbClr val="0000CC"/>
              </a:solidFill>
              <a:latin typeface="+mn-ea"/>
              <a:ea typeface="+mn-ea"/>
              <a:cs typeface="Times New Roman" panose="02020603050405020304" pitchFamily="18" charset="0"/>
            </a:endParaRPr>
          </a:p>
        </p:txBody>
      </p:sp>
      <p:sp>
        <p:nvSpPr>
          <p:cNvPr id="48" name="AutoShape 12"/>
          <p:cNvSpPr>
            <a:spLocks noChangeArrowheads="1"/>
          </p:cNvSpPr>
          <p:nvPr/>
        </p:nvSpPr>
        <p:spPr bwMode="auto">
          <a:xfrm>
            <a:off x="9325272" y="1260477"/>
            <a:ext cx="2819400" cy="4184651"/>
          </a:xfrm>
          <a:prstGeom prst="roundRect">
            <a:avLst>
              <a:gd name="adj" fmla="val 16667"/>
            </a:avLst>
          </a:prstGeom>
          <a:noFill/>
          <a:ln w="28575">
            <a:solidFill>
              <a:srgbClr val="080808"/>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2800">
              <a:ea typeface="黑体" panose="02010609060101010101" pitchFamily="49" charset="-122"/>
            </a:endParaRPr>
          </a:p>
        </p:txBody>
      </p:sp>
      <p:sp>
        <p:nvSpPr>
          <p:cNvPr id="49" name="AutoShape 13"/>
          <p:cNvSpPr>
            <a:spLocks noChangeArrowheads="1"/>
          </p:cNvSpPr>
          <p:nvPr/>
        </p:nvSpPr>
        <p:spPr bwMode="auto">
          <a:xfrm>
            <a:off x="9401472" y="1336677"/>
            <a:ext cx="2667000" cy="4108451"/>
          </a:xfrm>
          <a:prstGeom prst="roundRect">
            <a:avLst>
              <a:gd name="adj" fmla="val 16667"/>
            </a:avLst>
          </a:prstGeom>
          <a:noFill/>
          <a:ln w="38100">
            <a:solidFill>
              <a:srgbClr val="080808"/>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2800">
              <a:ea typeface="黑体" panose="02010609060101010101" pitchFamily="49" charset="-122"/>
            </a:endParaRPr>
          </a:p>
        </p:txBody>
      </p:sp>
      <p:sp>
        <p:nvSpPr>
          <p:cNvPr id="50" name="Text Box 14"/>
          <p:cNvSpPr txBox="1">
            <a:spLocks noChangeArrowheads="1"/>
          </p:cNvSpPr>
          <p:nvPr/>
        </p:nvSpPr>
        <p:spPr bwMode="auto">
          <a:xfrm>
            <a:off x="9426876" y="1914528"/>
            <a:ext cx="2375971"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800" i="1">
                <a:solidFill>
                  <a:schemeClr val="tx2"/>
                </a:solidFill>
                <a:latin typeface="Times New Roman" panose="02020603050405020304" pitchFamily="18" charset="0"/>
                <a:ea typeface="黑体" panose="02010609060101010101" pitchFamily="49" charset="-122"/>
                <a:cs typeface="Times New Roman" panose="02020603050405020304" pitchFamily="18" charset="0"/>
              </a:rPr>
              <a:t>referencePoint</a:t>
            </a:r>
          </a:p>
          <a:p>
            <a:pPr>
              <a:spcBef>
                <a:spcPct val="0"/>
              </a:spcBef>
              <a:buClrTx/>
              <a:buSzTx/>
              <a:buFontTx/>
              <a:buNone/>
            </a:pPr>
            <a:r>
              <a:rPr lang="en-US" altLang="zh-CN" sz="2800" i="1">
                <a:solidFill>
                  <a:schemeClr val="tx2"/>
                </a:solidFill>
                <a:latin typeface="Times New Roman" panose="02020603050405020304" pitchFamily="18" charset="0"/>
                <a:ea typeface="黑体" panose="02010609060101010101" pitchFamily="49" charset="-122"/>
                <a:cs typeface="Times New Roman" panose="02020603050405020304" pitchFamily="18" charset="0"/>
              </a:rPr>
              <a:t>Vertices</a:t>
            </a:r>
            <a:endParaRPr lang="en-US" altLang="zh-CN" sz="280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51" name="Line 15"/>
          <p:cNvSpPr>
            <a:spLocks noChangeShapeType="1"/>
          </p:cNvSpPr>
          <p:nvPr/>
        </p:nvSpPr>
        <p:spPr bwMode="auto">
          <a:xfrm>
            <a:off x="9401472" y="1946275"/>
            <a:ext cx="2667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2" name="Line 16"/>
          <p:cNvSpPr>
            <a:spLocks noChangeShapeType="1"/>
          </p:cNvSpPr>
          <p:nvPr/>
        </p:nvSpPr>
        <p:spPr bwMode="auto">
          <a:xfrm>
            <a:off x="9401472" y="3317875"/>
            <a:ext cx="26670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53" name="Text Box 17"/>
          <p:cNvSpPr txBox="1">
            <a:spLocks noChangeArrowheads="1"/>
          </p:cNvSpPr>
          <p:nvPr/>
        </p:nvSpPr>
        <p:spPr bwMode="auto">
          <a:xfrm>
            <a:off x="9433224" y="3317876"/>
            <a:ext cx="2659702"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800" i="1" dirty="0">
                <a:solidFill>
                  <a:schemeClr val="tx2"/>
                </a:solidFill>
                <a:latin typeface="Times New Roman" panose="02020603050405020304" pitchFamily="18" charset="0"/>
                <a:ea typeface="黑体" panose="02010609060101010101" pitchFamily="49" charset="-122"/>
                <a:cs typeface="Times New Roman" panose="02020603050405020304" pitchFamily="18" charset="0"/>
              </a:rPr>
              <a:t>Draw</a:t>
            </a:r>
            <a:r>
              <a:rPr lang="en-US" altLang="zh-CN" sz="2800" dirty="0">
                <a:solidFill>
                  <a:schemeClr val="tx2"/>
                </a:solidFill>
                <a:latin typeface="Times New Roman" panose="02020603050405020304" pitchFamily="18" charset="0"/>
                <a:ea typeface="黑体" panose="02010609060101010101" pitchFamily="49" charset="-122"/>
                <a:cs typeface="Times New Roman" panose="02020603050405020304" pitchFamily="18" charset="0"/>
              </a:rPr>
              <a:t>( )</a:t>
            </a:r>
          </a:p>
          <a:p>
            <a:pPr>
              <a:spcBef>
                <a:spcPct val="0"/>
              </a:spcBef>
              <a:buClrTx/>
              <a:buSzTx/>
              <a:buFontTx/>
              <a:buNone/>
            </a:pPr>
            <a:r>
              <a:rPr lang="en-US" altLang="zh-CN" sz="2800" i="1" dirty="0">
                <a:solidFill>
                  <a:schemeClr val="tx2"/>
                </a:solidFill>
                <a:latin typeface="Times New Roman" panose="02020603050405020304" pitchFamily="18" charset="0"/>
                <a:ea typeface="黑体" panose="02010609060101010101" pitchFamily="49" charset="-122"/>
                <a:cs typeface="Times New Roman" panose="02020603050405020304" pitchFamily="18" charset="0"/>
              </a:rPr>
              <a:t>move</a:t>
            </a:r>
            <a:r>
              <a:rPr lang="en-US" altLang="zh-CN" sz="2800" dirty="0">
                <a:solidFill>
                  <a:schemeClr val="tx2"/>
                </a:solidFill>
                <a:latin typeface="Times New Roman" panose="02020603050405020304" pitchFamily="18" charset="0"/>
                <a:ea typeface="黑体" panose="02010609060101010101" pitchFamily="49" charset="-122"/>
                <a:cs typeface="Times New Roman" panose="02020603050405020304" pitchFamily="18" charset="0"/>
              </a:rPr>
              <a:t>(</a:t>
            </a:r>
            <a:r>
              <a:rPr lang="en-US" altLang="zh-CN" sz="2800"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UniversalMath1 BT"/>
              </a:rPr>
              <a:t></a:t>
            </a:r>
            <a:r>
              <a:rPr lang="en-US" altLang="zh-CN" sz="2800" i="1"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UniversalMath1 BT"/>
              </a:rPr>
              <a:t>x</a:t>
            </a:r>
            <a:r>
              <a:rPr lang="en-US" altLang="zh-CN" sz="2800"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UniversalMath1 BT"/>
              </a:rPr>
              <a:t>, </a:t>
            </a:r>
            <a:r>
              <a:rPr lang="en-US" altLang="zh-CN" sz="2800" i="1"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UniversalMath1 BT"/>
              </a:rPr>
              <a:t>y</a:t>
            </a:r>
            <a:r>
              <a:rPr lang="en-US" altLang="zh-CN" sz="2800"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UniversalMath1 BT"/>
              </a:rPr>
              <a:t>)</a:t>
            </a:r>
          </a:p>
          <a:p>
            <a:pPr>
              <a:spcBef>
                <a:spcPct val="0"/>
              </a:spcBef>
              <a:buClrTx/>
              <a:buSzTx/>
              <a:buFontTx/>
              <a:buNone/>
            </a:pPr>
            <a:r>
              <a:rPr lang="en-US" altLang="zh-CN" sz="2800" i="1"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UniversalMath1 BT"/>
              </a:rPr>
              <a:t>contains</a:t>
            </a:r>
            <a:r>
              <a:rPr lang="en-US" altLang="zh-CN" sz="2800"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UniversalMath1 BT"/>
              </a:rPr>
              <a:t>(</a:t>
            </a:r>
            <a:r>
              <a:rPr lang="en-US" altLang="zh-CN" sz="2800" i="1" dirty="0" err="1">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UniversalMath1 BT"/>
              </a:rPr>
              <a:t>aPoint</a:t>
            </a:r>
            <a:r>
              <a:rPr lang="en-US" altLang="zh-CN" sz="2800" dirty="0">
                <a:solidFill>
                  <a:schemeClr val="tx2"/>
                </a:solidFill>
                <a:latin typeface="Times New Roman" panose="02020603050405020304" pitchFamily="18" charset="0"/>
                <a:ea typeface="黑体" panose="02010609060101010101" pitchFamily="49" charset="-122"/>
                <a:cs typeface="Times New Roman" panose="02020603050405020304" pitchFamily="18" charset="0"/>
                <a:sym typeface="UniversalMath1 BT"/>
              </a:rPr>
              <a:t>)</a:t>
            </a:r>
          </a:p>
          <a:p>
            <a:pPr>
              <a:spcBef>
                <a:spcPct val="0"/>
              </a:spcBef>
              <a:buClrTx/>
              <a:buSzTx/>
              <a:buFontTx/>
              <a:buNone/>
            </a:pPr>
            <a:r>
              <a:rPr lang="en-US" altLang="zh-CN" sz="2800"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UniversalMath1 BT"/>
              </a:rPr>
              <a:t>Diamond( )</a:t>
            </a:r>
          </a:p>
        </p:txBody>
      </p:sp>
      <p:sp>
        <p:nvSpPr>
          <p:cNvPr id="54" name="Text Box 18"/>
          <p:cNvSpPr txBox="1">
            <a:spLocks noChangeArrowheads="1"/>
          </p:cNvSpPr>
          <p:nvPr/>
        </p:nvSpPr>
        <p:spPr bwMode="auto">
          <a:xfrm>
            <a:off x="9418936" y="5549904"/>
            <a:ext cx="26581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800" dirty="0">
                <a:solidFill>
                  <a:schemeClr val="tx2"/>
                </a:solidFill>
                <a:latin typeface="Times New Roman" panose="02020603050405020304" pitchFamily="18" charset="0"/>
                <a:ea typeface="隶书" panose="02010509060101010101" pitchFamily="49" charset="-122"/>
                <a:cs typeface="Times New Roman" panose="02020603050405020304" pitchFamily="18" charset="0"/>
              </a:rPr>
              <a:t>Polygon</a:t>
            </a:r>
            <a:r>
              <a:rPr lang="zh-CN" altLang="en-US" sz="2800" dirty="0">
                <a:solidFill>
                  <a:schemeClr val="tx2"/>
                </a:solidFill>
                <a:latin typeface="+mn-ea"/>
                <a:ea typeface="+mn-ea"/>
                <a:cs typeface="Times New Roman" panose="02020603050405020304" pitchFamily="18" charset="0"/>
              </a:rPr>
              <a:t>的子类</a:t>
            </a:r>
          </a:p>
          <a:p>
            <a:pPr>
              <a:defRPr/>
            </a:pPr>
            <a:r>
              <a:rPr lang="en-US" altLang="zh-CN" sz="2800" dirty="0">
                <a:solidFill>
                  <a:schemeClr val="tx2"/>
                </a:solidFill>
                <a:latin typeface="Times New Roman" panose="02020603050405020304" pitchFamily="18" charset="0"/>
                <a:ea typeface="隶书" panose="02010509060101010101" pitchFamily="49" charset="-122"/>
                <a:cs typeface="Times New Roman" panose="02020603050405020304" pitchFamily="18" charset="0"/>
              </a:rPr>
              <a:t>Quadrilateral</a:t>
            </a:r>
            <a:r>
              <a:rPr lang="zh-CN" altLang="en-US" sz="2800" dirty="0">
                <a:solidFill>
                  <a:schemeClr val="tx2"/>
                </a:solidFill>
                <a:latin typeface="+mn-ea"/>
                <a:ea typeface="+mn-ea"/>
                <a:cs typeface="Times New Roman" panose="02020603050405020304" pitchFamily="18" charset="0"/>
              </a:rPr>
              <a:t>类</a:t>
            </a:r>
            <a:endParaRPr lang="zh-CN" altLang="en-US" sz="2800" dirty="0">
              <a:latin typeface="+mn-ea"/>
              <a:ea typeface="+mn-ea"/>
              <a:cs typeface="Times New Roman" panose="02020603050405020304" pitchFamily="18" charset="0"/>
            </a:endParaRPr>
          </a:p>
        </p:txBody>
      </p:sp>
      <p:sp>
        <p:nvSpPr>
          <p:cNvPr id="55" name="Text Box 19"/>
          <p:cNvSpPr txBox="1">
            <a:spLocks noChangeArrowheads="1"/>
          </p:cNvSpPr>
          <p:nvPr/>
        </p:nvSpPr>
        <p:spPr bwMode="auto">
          <a:xfrm>
            <a:off x="9563397" y="1350963"/>
            <a:ext cx="229742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800">
                <a:solidFill>
                  <a:schemeClr val="tx2"/>
                </a:solidFill>
                <a:latin typeface="Times New Roman" panose="02020603050405020304" pitchFamily="18" charset="0"/>
                <a:ea typeface="长城新魏碑体"/>
                <a:cs typeface="Times New Roman" panose="02020603050405020304" pitchFamily="18" charset="0"/>
              </a:rPr>
              <a:t>Quadrilateral</a:t>
            </a:r>
          </a:p>
        </p:txBody>
      </p:sp>
    </p:spTree>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标题 1"/>
          <p:cNvSpPr>
            <a:spLocks noGrp="1"/>
          </p:cNvSpPr>
          <p:nvPr>
            <p:ph type="title"/>
          </p:nvPr>
        </p:nvSpPr>
        <p:spPr>
          <a:xfrm>
            <a:off x="44896" y="44624"/>
            <a:ext cx="10515600" cy="687611"/>
          </a:xfrm>
        </p:spPr>
        <p:txBody>
          <a:bodyPr>
            <a:normAutofit/>
          </a:bodyPr>
          <a:lstStyle/>
          <a:p>
            <a:pPr eaLnBrk="1" hangingPunct="1"/>
            <a:r>
              <a:rPr lang="en-US" altLang="zh-CN" sz="3200" dirty="0" err="1"/>
              <a:t>Q2</a:t>
            </a:r>
            <a:r>
              <a:rPr lang="en-US" altLang="zh-CN" sz="3200" dirty="0"/>
              <a:t>:</a:t>
            </a:r>
            <a:r>
              <a:rPr lang="zh-CN" altLang="en-US" sz="3200" dirty="0"/>
              <a:t>为什么选择基于</a:t>
            </a:r>
            <a:r>
              <a:rPr lang="en-US" altLang="zh-CN" sz="3200" dirty="0"/>
              <a:t>C/C++</a:t>
            </a:r>
            <a:r>
              <a:rPr lang="zh-CN" altLang="en-US" sz="3200" dirty="0"/>
              <a:t>语言的数据结构？</a:t>
            </a:r>
          </a:p>
        </p:txBody>
      </p:sp>
      <p:sp>
        <p:nvSpPr>
          <p:cNvPr id="6148" name="内容占位符 4"/>
          <p:cNvSpPr>
            <a:spLocks noGrp="1"/>
          </p:cNvSpPr>
          <p:nvPr>
            <p:ph idx="1"/>
          </p:nvPr>
        </p:nvSpPr>
        <p:spPr/>
        <p:txBody>
          <a:bodyPr/>
          <a:lstStyle/>
          <a:p>
            <a:pPr eaLnBrk="1" hangingPunct="1">
              <a:defRPr/>
            </a:pPr>
            <a:r>
              <a:rPr lang="zh-CN" altLang="en-US" sz="2200" dirty="0"/>
              <a:t>就业市场广泛</a:t>
            </a:r>
            <a:endParaRPr lang="en-US" altLang="zh-CN" sz="2200" dirty="0"/>
          </a:p>
          <a:p>
            <a:pPr eaLnBrk="1" hangingPunct="1">
              <a:defRPr/>
            </a:pPr>
            <a:r>
              <a:rPr lang="en-US" altLang="zh-CN" sz="2200" dirty="0"/>
              <a:t>C/C++</a:t>
            </a:r>
            <a:r>
              <a:rPr lang="zh-CN" altLang="en-US" sz="2200" dirty="0"/>
              <a:t>是最有代表性的高级语言</a:t>
            </a:r>
            <a:endParaRPr lang="en-US" altLang="zh-CN" sz="2200" dirty="0"/>
          </a:p>
          <a:p>
            <a:pPr eaLnBrk="1" hangingPunct="1">
              <a:defRPr/>
            </a:pPr>
            <a:r>
              <a:rPr lang="zh-CN" altLang="en-US" sz="2200" dirty="0"/>
              <a:t>全国计算机专业招收研究生必考课程</a:t>
            </a:r>
            <a:endParaRPr lang="en-US" altLang="zh-CN" sz="2200" dirty="0"/>
          </a:p>
          <a:p>
            <a:pPr eaLnBrk="1" hangingPunct="1">
              <a:defRPr/>
            </a:pPr>
            <a:r>
              <a:rPr lang="zh-CN" altLang="en-US" sz="2200" dirty="0" smtClean="0"/>
              <a:t>程序设计师考试的</a:t>
            </a:r>
            <a:r>
              <a:rPr lang="zh-CN" altLang="en-US" sz="2200" dirty="0"/>
              <a:t>主要内容</a:t>
            </a:r>
            <a:endParaRPr lang="en-US" altLang="zh-CN" sz="2200" dirty="0"/>
          </a:p>
          <a:p>
            <a:pPr eaLnBrk="1" hangingPunct="1">
              <a:defRPr/>
            </a:pPr>
            <a:endParaRPr lang="en-US" altLang="zh-CN" dirty="0" smtClean="0">
              <a:cs typeface="+mn-cs"/>
            </a:endParaRPr>
          </a:p>
          <a:p>
            <a:pPr eaLnBrk="1" hangingPunct="1">
              <a:defRPr/>
            </a:pPr>
            <a:endParaRPr lang="zh-CN" altLang="en-US" dirty="0" smtClean="0">
              <a:cs typeface="+mn-cs"/>
            </a:endParaRPr>
          </a:p>
        </p:txBody>
      </p:sp>
      <p:pic>
        <p:nvPicPr>
          <p:cNvPr id="32772" name="图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3392" y="3068960"/>
            <a:ext cx="4454525" cy="316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0" name="Picture 2" descr="https://pic1.zhimg.com/80/v2-548c9d93b8821c1989dc669094c307fc_1440w.jpg?source=1940ef5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0056" y="2564904"/>
            <a:ext cx="5330904" cy="252063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消息传递</a:t>
            </a:r>
          </a:p>
        </p:txBody>
      </p:sp>
      <p:sp>
        <p:nvSpPr>
          <p:cNvPr id="107522" name="Rectangle 2"/>
          <p:cNvSpPr>
            <a:spLocks noGrp="1" noChangeArrowheads="1"/>
          </p:cNvSpPr>
          <p:nvPr>
            <p:ph idx="1"/>
          </p:nvPr>
        </p:nvSpPr>
        <p:spPr/>
        <p:txBody>
          <a:bodyPr/>
          <a:lstStyle/>
          <a:p>
            <a:pPr marL="1371566" lvl="2" indent="-457189">
              <a:buClr>
                <a:srgbClr val="008000"/>
              </a:buClr>
              <a:buFont typeface="Wingdings" panose="05000000000000000000" pitchFamily="2" charset="2"/>
              <a:buChar char="u"/>
              <a:defRPr/>
            </a:pPr>
            <a:r>
              <a:rPr lang="en-US" altLang="zh-CN" sz="2800" dirty="0" smtClean="0">
                <a:solidFill>
                  <a:srgbClr val="0000CC"/>
                </a:solidFill>
                <a:latin typeface="Times New Roman" panose="02020603050405020304" pitchFamily="18" charset="0"/>
                <a:cs typeface="Times New Roman" panose="02020603050405020304" pitchFamily="18" charset="0"/>
              </a:rPr>
              <a:t>C</a:t>
            </a:r>
            <a:r>
              <a:rPr lang="en-US" altLang="zh-CN" sz="2800" dirty="0">
                <a:solidFill>
                  <a:srgbClr val="0000CC"/>
                </a:solidFill>
                <a:latin typeface="Times New Roman" panose="02020603050405020304" pitchFamily="18" charset="0"/>
                <a:cs typeface="Times New Roman" panose="02020603050405020304" pitchFamily="18" charset="0"/>
              </a:rPr>
              <a:t>++</a:t>
            </a:r>
            <a:r>
              <a:rPr lang="zh-CN" altLang="en-US" sz="2800" dirty="0">
                <a:solidFill>
                  <a:srgbClr val="0000CC"/>
                </a:solidFill>
                <a:latin typeface="Times New Roman" panose="02020603050405020304" pitchFamily="18" charset="0"/>
                <a:cs typeface="Times New Roman" panose="02020603050405020304" pitchFamily="18" charset="0"/>
              </a:rPr>
              <a:t>中消息传递的方式：</a:t>
            </a:r>
          </a:p>
          <a:p>
            <a:pPr marL="1752556" lvl="3" indent="-380990">
              <a:buClr>
                <a:srgbClr val="CC0000"/>
              </a:buClr>
              <a:buFont typeface="Times New Roman" panose="02020603050405020304" pitchFamily="18" charset="0"/>
              <a:buChar char="–"/>
              <a:defRPr/>
            </a:pPr>
            <a:r>
              <a:rPr lang="zh-CN" altLang="en-US" sz="2800" dirty="0">
                <a:solidFill>
                  <a:srgbClr val="0000CC"/>
                </a:solidFill>
                <a:latin typeface="Times New Roman" panose="02020603050405020304" pitchFamily="18" charset="0"/>
                <a:cs typeface="Times New Roman" panose="02020603050405020304" pitchFamily="18" charset="0"/>
              </a:rPr>
              <a:t>定义：</a:t>
            </a:r>
            <a:r>
              <a:rPr lang="en-US" altLang="zh-CN" sz="2800" dirty="0">
                <a:solidFill>
                  <a:srgbClr val="CC0000"/>
                </a:solidFill>
                <a:latin typeface="Times New Roman" panose="02020603050405020304" pitchFamily="18" charset="0"/>
                <a:cs typeface="Times New Roman" panose="02020603050405020304" pitchFamily="18" charset="0"/>
              </a:rPr>
              <a:t>Point p;  void move(</a:t>
            </a:r>
            <a:r>
              <a:rPr lang="en-US" altLang="zh-CN" sz="2800" dirty="0" err="1">
                <a:solidFill>
                  <a:srgbClr val="CC0000"/>
                </a:solidFill>
                <a:latin typeface="Times New Roman" panose="02020603050405020304" pitchFamily="18" charset="0"/>
                <a:cs typeface="Times New Roman" panose="02020603050405020304" pitchFamily="18" charset="0"/>
              </a:rPr>
              <a:t>int</a:t>
            </a:r>
            <a:r>
              <a:rPr lang="en-US" altLang="zh-CN" sz="2800" dirty="0">
                <a:solidFill>
                  <a:srgbClr val="CC0000"/>
                </a:solidFill>
                <a:latin typeface="Times New Roman" panose="02020603050405020304" pitchFamily="18" charset="0"/>
                <a:cs typeface="Times New Roman" panose="02020603050405020304" pitchFamily="18" charset="0"/>
              </a:rPr>
              <a:t> </a:t>
            </a:r>
            <a:r>
              <a:rPr lang="el-GR" altLang="zh-CN" sz="2800" dirty="0">
                <a:solidFill>
                  <a:srgbClr val="CC0000"/>
                </a:solidFill>
                <a:latin typeface="Times New Roman" panose="02020603050405020304" pitchFamily="18" charset="0"/>
                <a:cs typeface="Times New Roman" panose="02020603050405020304" pitchFamily="18" charset="0"/>
              </a:rPr>
              <a:t>Δ</a:t>
            </a:r>
            <a:r>
              <a:rPr lang="en-US" altLang="zh-CN" sz="2800" dirty="0">
                <a:solidFill>
                  <a:srgbClr val="CC0000"/>
                </a:solidFill>
                <a:latin typeface="Times New Roman" panose="02020603050405020304" pitchFamily="18" charset="0"/>
                <a:cs typeface="Times New Roman" panose="02020603050405020304" pitchFamily="18" charset="0"/>
              </a:rPr>
              <a:t>x, </a:t>
            </a:r>
            <a:r>
              <a:rPr lang="en-US" altLang="zh-CN" sz="2800" dirty="0" err="1">
                <a:solidFill>
                  <a:srgbClr val="CC0000"/>
                </a:solidFill>
                <a:latin typeface="Times New Roman" panose="02020603050405020304" pitchFamily="18" charset="0"/>
                <a:cs typeface="Times New Roman" panose="02020603050405020304" pitchFamily="18" charset="0"/>
              </a:rPr>
              <a:t>int</a:t>
            </a:r>
            <a:r>
              <a:rPr lang="en-US" altLang="zh-CN" sz="2800" dirty="0">
                <a:solidFill>
                  <a:srgbClr val="CC0000"/>
                </a:solidFill>
                <a:latin typeface="Times New Roman" panose="02020603050405020304" pitchFamily="18" charset="0"/>
                <a:cs typeface="Times New Roman" panose="02020603050405020304" pitchFamily="18" charset="0"/>
              </a:rPr>
              <a:t> </a:t>
            </a:r>
            <a:r>
              <a:rPr lang="el-GR" altLang="zh-CN" sz="2800" dirty="0">
                <a:solidFill>
                  <a:srgbClr val="CC0000"/>
                </a:solidFill>
                <a:latin typeface="Times New Roman" panose="02020603050405020304" pitchFamily="18" charset="0"/>
                <a:cs typeface="Times New Roman" panose="02020603050405020304" pitchFamily="18" charset="0"/>
              </a:rPr>
              <a:t>Δ</a:t>
            </a:r>
            <a:r>
              <a:rPr lang="en-US" altLang="zh-CN" sz="2800" dirty="0">
                <a:solidFill>
                  <a:srgbClr val="CC0000"/>
                </a:solidFill>
                <a:latin typeface="Times New Roman" panose="02020603050405020304" pitchFamily="18" charset="0"/>
                <a:cs typeface="Times New Roman" panose="02020603050405020304" pitchFamily="18" charset="0"/>
              </a:rPr>
              <a:t>y);</a:t>
            </a:r>
          </a:p>
          <a:p>
            <a:pPr marL="1752556" lvl="3" indent="-380990">
              <a:buClr>
                <a:srgbClr val="CC0000"/>
              </a:buClr>
              <a:buFont typeface="Times New Roman" panose="02020603050405020304" pitchFamily="18" charset="0"/>
              <a:buChar char="–"/>
              <a:defRPr/>
            </a:pPr>
            <a:r>
              <a:rPr lang="zh-CN" altLang="en-US" sz="2800" dirty="0">
                <a:solidFill>
                  <a:srgbClr val="0000CC"/>
                </a:solidFill>
                <a:latin typeface="Times New Roman" panose="02020603050405020304" pitchFamily="18" charset="0"/>
                <a:cs typeface="Times New Roman" panose="02020603050405020304" pitchFamily="18" charset="0"/>
              </a:rPr>
              <a:t>使用：</a:t>
            </a:r>
            <a:r>
              <a:rPr lang="en-US" altLang="zh-CN" sz="2800" dirty="0" err="1">
                <a:solidFill>
                  <a:srgbClr val="CC0000"/>
                </a:solidFill>
                <a:latin typeface="Times New Roman" panose="02020603050405020304" pitchFamily="18" charset="0"/>
                <a:cs typeface="Times New Roman" panose="02020603050405020304" pitchFamily="18" charset="0"/>
              </a:rPr>
              <a:t>p.move</a:t>
            </a:r>
            <a:r>
              <a:rPr lang="en-US" altLang="zh-CN" sz="2800" dirty="0">
                <a:solidFill>
                  <a:srgbClr val="CC0000"/>
                </a:solidFill>
                <a:latin typeface="Times New Roman" panose="02020603050405020304" pitchFamily="18" charset="0"/>
                <a:cs typeface="Times New Roman" panose="02020603050405020304" pitchFamily="18" charset="0"/>
              </a:rPr>
              <a:t>(x, y</a:t>
            </a:r>
            <a:r>
              <a:rPr lang="en-US" altLang="zh-CN" sz="2800" dirty="0" smtClean="0">
                <a:solidFill>
                  <a:srgbClr val="CC0000"/>
                </a:solidFill>
                <a:latin typeface="Times New Roman" panose="02020603050405020304" pitchFamily="18" charset="0"/>
                <a:cs typeface="Times New Roman" panose="02020603050405020304" pitchFamily="18" charset="0"/>
              </a:rPr>
              <a:t>);</a:t>
            </a:r>
          </a:p>
          <a:p>
            <a:pPr marL="1752556" lvl="3" indent="-380990">
              <a:buClr>
                <a:srgbClr val="CC0000"/>
              </a:buClr>
              <a:buFont typeface="Times New Roman" panose="02020603050405020304" pitchFamily="18" charset="0"/>
              <a:buChar char="–"/>
              <a:defRPr/>
            </a:pPr>
            <a:endParaRPr lang="en-US" altLang="zh-CN" sz="2800" dirty="0">
              <a:solidFill>
                <a:srgbClr val="CC0000"/>
              </a:solidFill>
              <a:latin typeface="Times New Roman" panose="02020603050405020304" pitchFamily="18" charset="0"/>
              <a:cs typeface="Times New Roman" panose="02020603050405020304" pitchFamily="18" charset="0"/>
            </a:endParaRPr>
          </a:p>
          <a:p>
            <a:pPr marL="1371566" lvl="2" indent="-457189">
              <a:buClr>
                <a:srgbClr val="008000"/>
              </a:buClr>
              <a:buFont typeface="Wingdings" panose="05000000000000000000" pitchFamily="2" charset="2"/>
              <a:buChar char="u"/>
              <a:defRPr/>
            </a:pPr>
            <a:r>
              <a:rPr lang="en-US" altLang="zh-CN" sz="2800" dirty="0">
                <a:latin typeface="Times New Roman" panose="02020603050405020304" pitchFamily="18" charset="0"/>
                <a:cs typeface="Times New Roman" panose="02020603050405020304" pitchFamily="18" charset="0"/>
              </a:rPr>
              <a:t>C</a:t>
            </a:r>
            <a:r>
              <a:rPr lang="zh-CN" altLang="en-US" sz="2800" dirty="0">
                <a:latin typeface="Times New Roman" panose="02020603050405020304" pitchFamily="18" charset="0"/>
                <a:cs typeface="Times New Roman" panose="02020603050405020304" pitchFamily="18" charset="0"/>
              </a:rPr>
              <a:t>中则不同，需使用函数调用方式：</a:t>
            </a:r>
          </a:p>
          <a:p>
            <a:pPr marL="1752556" lvl="3" indent="-380990">
              <a:buClr>
                <a:srgbClr val="CC0000"/>
              </a:buClr>
              <a:buFont typeface="Times New Roman" panose="02020603050405020304" pitchFamily="18" charset="0"/>
              <a:buChar char="–"/>
              <a:defRPr/>
            </a:pPr>
            <a:r>
              <a:rPr lang="zh-CN" altLang="en-US" sz="2800" dirty="0">
                <a:latin typeface="Times New Roman" panose="02020603050405020304" pitchFamily="18" charset="0"/>
                <a:cs typeface="Times New Roman" panose="02020603050405020304" pitchFamily="18" charset="0"/>
              </a:rPr>
              <a:t>定义：</a:t>
            </a:r>
            <a:r>
              <a:rPr lang="en-US" altLang="zh-CN" sz="2800" dirty="0">
                <a:solidFill>
                  <a:srgbClr val="CC0000"/>
                </a:solidFill>
                <a:latin typeface="Times New Roman" panose="02020603050405020304" pitchFamily="18" charset="0"/>
                <a:cs typeface="Times New Roman" panose="02020603050405020304" pitchFamily="18" charset="0"/>
              </a:rPr>
              <a:t>Point p; void move(Point q, </a:t>
            </a:r>
            <a:r>
              <a:rPr lang="en-US" altLang="zh-CN" sz="2800" dirty="0" err="1">
                <a:solidFill>
                  <a:srgbClr val="CC0000"/>
                </a:solidFill>
                <a:latin typeface="Times New Roman" panose="02020603050405020304" pitchFamily="18" charset="0"/>
                <a:cs typeface="Times New Roman" panose="02020603050405020304" pitchFamily="18" charset="0"/>
              </a:rPr>
              <a:t>int</a:t>
            </a:r>
            <a:r>
              <a:rPr lang="en-US" altLang="zh-CN" sz="2800" dirty="0">
                <a:solidFill>
                  <a:srgbClr val="CC0000"/>
                </a:solidFill>
                <a:latin typeface="Times New Roman" panose="02020603050405020304" pitchFamily="18" charset="0"/>
                <a:cs typeface="Times New Roman" panose="02020603050405020304" pitchFamily="18" charset="0"/>
              </a:rPr>
              <a:t> </a:t>
            </a:r>
            <a:r>
              <a:rPr lang="el-GR" altLang="zh-CN" sz="2800" dirty="0">
                <a:solidFill>
                  <a:srgbClr val="CC0000"/>
                </a:solidFill>
                <a:latin typeface="Times New Roman" panose="02020603050405020304" pitchFamily="18" charset="0"/>
                <a:cs typeface="Times New Roman" panose="02020603050405020304" pitchFamily="18" charset="0"/>
              </a:rPr>
              <a:t>Δ</a:t>
            </a:r>
            <a:r>
              <a:rPr lang="en-US" altLang="zh-CN" sz="2800" dirty="0">
                <a:solidFill>
                  <a:srgbClr val="CC0000"/>
                </a:solidFill>
                <a:latin typeface="Times New Roman" panose="02020603050405020304" pitchFamily="18" charset="0"/>
                <a:cs typeface="Times New Roman" panose="02020603050405020304" pitchFamily="18" charset="0"/>
              </a:rPr>
              <a:t>x, </a:t>
            </a:r>
            <a:r>
              <a:rPr lang="en-US" altLang="zh-CN" sz="2800" dirty="0" err="1">
                <a:solidFill>
                  <a:srgbClr val="CC0000"/>
                </a:solidFill>
                <a:latin typeface="Times New Roman" panose="02020603050405020304" pitchFamily="18" charset="0"/>
                <a:cs typeface="Times New Roman" panose="02020603050405020304" pitchFamily="18" charset="0"/>
              </a:rPr>
              <a:t>int</a:t>
            </a:r>
            <a:r>
              <a:rPr lang="en-US" altLang="zh-CN" sz="2800" dirty="0">
                <a:solidFill>
                  <a:srgbClr val="CC0000"/>
                </a:solidFill>
                <a:latin typeface="Times New Roman" panose="02020603050405020304" pitchFamily="18" charset="0"/>
                <a:cs typeface="Times New Roman" panose="02020603050405020304" pitchFamily="18" charset="0"/>
              </a:rPr>
              <a:t> </a:t>
            </a:r>
            <a:r>
              <a:rPr lang="el-GR" altLang="zh-CN" sz="2800" dirty="0">
                <a:solidFill>
                  <a:srgbClr val="CC0000"/>
                </a:solidFill>
                <a:latin typeface="Times New Roman" panose="02020603050405020304" pitchFamily="18" charset="0"/>
                <a:cs typeface="Times New Roman" panose="02020603050405020304" pitchFamily="18" charset="0"/>
              </a:rPr>
              <a:t>Δ</a:t>
            </a:r>
            <a:r>
              <a:rPr lang="en-US" altLang="zh-CN" sz="2800" dirty="0">
                <a:solidFill>
                  <a:srgbClr val="CC0000"/>
                </a:solidFill>
                <a:latin typeface="Times New Roman" panose="02020603050405020304" pitchFamily="18" charset="0"/>
                <a:cs typeface="Times New Roman" panose="02020603050405020304" pitchFamily="18" charset="0"/>
              </a:rPr>
              <a:t>y);</a:t>
            </a:r>
          </a:p>
          <a:p>
            <a:pPr marL="1752556" lvl="3" indent="-380990">
              <a:buClr>
                <a:srgbClr val="CC0000"/>
              </a:buClr>
              <a:buFont typeface="Times New Roman" panose="02020603050405020304" pitchFamily="18" charset="0"/>
              <a:buChar char="–"/>
              <a:defRPr/>
            </a:pPr>
            <a:r>
              <a:rPr lang="zh-CN" altLang="en-US" sz="2800" dirty="0">
                <a:latin typeface="Times New Roman" panose="02020603050405020304" pitchFamily="18" charset="0"/>
                <a:cs typeface="Times New Roman" panose="02020603050405020304" pitchFamily="18" charset="0"/>
              </a:rPr>
              <a:t>使用：</a:t>
            </a:r>
            <a:r>
              <a:rPr lang="en-US" altLang="zh-CN" sz="2800" dirty="0">
                <a:solidFill>
                  <a:srgbClr val="CC0000"/>
                </a:solidFill>
                <a:latin typeface="Times New Roman" panose="02020603050405020304" pitchFamily="18" charset="0"/>
                <a:cs typeface="Times New Roman" panose="02020603050405020304" pitchFamily="18" charset="0"/>
              </a:rPr>
              <a:t>move(p, x, y);</a:t>
            </a:r>
            <a:r>
              <a:rPr lang="en-US" altLang="zh-CN" sz="2800" dirty="0">
                <a:latin typeface="Times New Roman" panose="02020603050405020304" pitchFamily="18" charset="0"/>
                <a:cs typeface="Times New Roman" panose="02020603050405020304" pitchFamily="18" charset="0"/>
              </a:rPr>
              <a:t>        </a:t>
            </a:r>
          </a:p>
        </p:txBody>
      </p:sp>
    </p:spTree>
  </p:cSld>
  <p:clrMapOvr>
    <a:masterClrMapping/>
  </p:clrMapOvr>
  <p:transition spd="slow"/>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 Box 6"/>
          <p:cNvSpPr txBox="1">
            <a:spLocks noChangeArrowheads="1"/>
          </p:cNvSpPr>
          <p:nvPr/>
        </p:nvSpPr>
        <p:spPr bwMode="auto">
          <a:xfrm>
            <a:off x="1774827" y="620717"/>
            <a:ext cx="316865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800">
                <a:solidFill>
                  <a:schemeClr val="tx1"/>
                </a:solidFill>
                <a:latin typeface="Arial" panose="020B0604020202020204" pitchFamily="34" charset="0"/>
                <a:ea typeface="黑体" panose="02010609060101010101" pitchFamily="49" charset="-122"/>
              </a:defRPr>
            </a:lvl1pPr>
            <a:lvl2pPr marL="742950" indent="-285750">
              <a:spcBef>
                <a:spcPct val="20000"/>
              </a:spcBef>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defRPr sz="2000">
                <a:solidFill>
                  <a:schemeClr val="tx1"/>
                </a:solidFill>
                <a:latin typeface="Arial" panose="020B0604020202020204" pitchFamily="34" charset="0"/>
                <a:ea typeface="黑体" panose="02010609060101010101" pitchFamily="49" charset="-122"/>
              </a:defRPr>
            </a:lvl3pPr>
            <a:lvl4pPr marL="1600200" indent="-228600">
              <a:spcBef>
                <a:spcPct val="20000"/>
              </a:spcBef>
              <a:defRPr>
                <a:solidFill>
                  <a:schemeClr val="tx1"/>
                </a:solidFill>
                <a:latin typeface="Arial" panose="020B0604020202020204" pitchFamily="34" charset="0"/>
                <a:ea typeface="黑体" panose="02010609060101010101" pitchFamily="49" charset="-122"/>
              </a:defRPr>
            </a:lvl4pPr>
            <a:lvl5pPr marL="2057400" indent="-228600">
              <a:spcBef>
                <a:spcPct val="20000"/>
              </a:spcBef>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spcBef>
                <a:spcPct val="50000"/>
              </a:spcBef>
            </a:pPr>
            <a:r>
              <a:rPr kumimoji="0" lang="en-US" altLang="zh-CN" sz="3200">
                <a:solidFill>
                  <a:srgbClr val="0000FF"/>
                </a:solidFill>
                <a:latin typeface="Corbel" panose="020B0503020204020204" pitchFamily="34" charset="0"/>
                <a:ea typeface="宋体" panose="02010600030101010101" pitchFamily="2" charset="-122"/>
              </a:rPr>
              <a:t>Summary</a:t>
            </a:r>
          </a:p>
        </p:txBody>
      </p:sp>
      <p:sp>
        <p:nvSpPr>
          <p:cNvPr id="151555" name="Text Box 7"/>
          <p:cNvSpPr txBox="1">
            <a:spLocks noChangeArrowheads="1"/>
          </p:cNvSpPr>
          <p:nvPr/>
        </p:nvSpPr>
        <p:spPr bwMode="auto">
          <a:xfrm>
            <a:off x="6456366" y="981079"/>
            <a:ext cx="3743325"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800">
                <a:solidFill>
                  <a:schemeClr val="tx1"/>
                </a:solidFill>
                <a:latin typeface="Arial" panose="020B0604020202020204" pitchFamily="34" charset="0"/>
                <a:ea typeface="黑体" panose="02010609060101010101" pitchFamily="49" charset="-122"/>
              </a:defRPr>
            </a:lvl1pPr>
            <a:lvl2pPr marL="742950" indent="-285750">
              <a:spcBef>
                <a:spcPct val="20000"/>
              </a:spcBef>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defRPr sz="2000">
                <a:solidFill>
                  <a:schemeClr val="tx1"/>
                </a:solidFill>
                <a:latin typeface="Arial" panose="020B0604020202020204" pitchFamily="34" charset="0"/>
                <a:ea typeface="黑体" panose="02010609060101010101" pitchFamily="49" charset="-122"/>
              </a:defRPr>
            </a:lvl3pPr>
            <a:lvl4pPr marL="1600200" indent="-228600">
              <a:spcBef>
                <a:spcPct val="20000"/>
              </a:spcBef>
              <a:defRPr>
                <a:solidFill>
                  <a:schemeClr val="tx1"/>
                </a:solidFill>
                <a:latin typeface="Arial" panose="020B0604020202020204" pitchFamily="34" charset="0"/>
                <a:ea typeface="黑体" panose="02010609060101010101" pitchFamily="49" charset="-122"/>
              </a:defRPr>
            </a:lvl4pPr>
            <a:lvl5pPr marL="2057400" indent="-228600">
              <a:spcBef>
                <a:spcPct val="20000"/>
              </a:spcBef>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spcBef>
                <a:spcPct val="50000"/>
              </a:spcBef>
            </a:pPr>
            <a:r>
              <a:rPr kumimoji="0" lang="zh-CN" altLang="en-US" sz="3200" b="0">
                <a:solidFill>
                  <a:srgbClr val="0000FF"/>
                </a:solidFill>
              </a:rPr>
              <a:t>课堂小结</a:t>
            </a:r>
          </a:p>
        </p:txBody>
      </p:sp>
      <p:sp>
        <p:nvSpPr>
          <p:cNvPr id="151556" name="Line 19"/>
          <p:cNvSpPr>
            <a:spLocks noChangeShapeType="1"/>
          </p:cNvSpPr>
          <p:nvPr/>
        </p:nvSpPr>
        <p:spPr bwMode="auto">
          <a:xfrm>
            <a:off x="2713042" y="3500439"/>
            <a:ext cx="6624637" cy="0"/>
          </a:xfrm>
          <a:prstGeom prst="line">
            <a:avLst/>
          </a:prstGeom>
          <a:noFill/>
          <a:ln w="38100" cap="rnd">
            <a:solidFill>
              <a:srgbClr val="0085A4"/>
            </a:solidFill>
            <a:prstDash val="sysDot"/>
            <a:round/>
            <a:headEnd/>
            <a:tailEnd/>
          </a:ln>
          <a:extLst>
            <a:ext uri="{909E8E84-426E-40DD-AFC4-6F175D3DCCD1}">
              <a14:hiddenFill xmlns:a14="http://schemas.microsoft.com/office/drawing/2010/main">
                <a:noFill/>
              </a14:hiddenFill>
            </a:ext>
          </a:extLst>
        </p:spPr>
        <p:txBody>
          <a:bodyPr anchor="ctr"/>
          <a:lstStyle/>
          <a:p>
            <a:endParaRPr lang="zh-CN" altLang="en-US"/>
          </a:p>
        </p:txBody>
      </p:sp>
      <p:sp>
        <p:nvSpPr>
          <p:cNvPr id="151557" name="Line 20"/>
          <p:cNvSpPr>
            <a:spLocks noChangeShapeType="1"/>
          </p:cNvSpPr>
          <p:nvPr/>
        </p:nvSpPr>
        <p:spPr bwMode="auto">
          <a:xfrm>
            <a:off x="2713042" y="4941888"/>
            <a:ext cx="6624637" cy="0"/>
          </a:xfrm>
          <a:prstGeom prst="line">
            <a:avLst/>
          </a:prstGeom>
          <a:noFill/>
          <a:ln w="38100" cap="rnd">
            <a:solidFill>
              <a:srgbClr val="0085A4"/>
            </a:solidFill>
            <a:prstDash val="sysDot"/>
            <a:round/>
            <a:headEnd/>
            <a:tailEnd/>
          </a:ln>
          <a:extLst>
            <a:ext uri="{909E8E84-426E-40DD-AFC4-6F175D3DCCD1}">
              <a14:hiddenFill xmlns:a14="http://schemas.microsoft.com/office/drawing/2010/main">
                <a:noFill/>
              </a14:hiddenFill>
            </a:ext>
          </a:extLst>
        </p:spPr>
        <p:txBody>
          <a:bodyPr anchor="ctr"/>
          <a:lstStyle/>
          <a:p>
            <a:endParaRPr lang="zh-CN" altLang="en-US"/>
          </a:p>
        </p:txBody>
      </p:sp>
      <p:sp>
        <p:nvSpPr>
          <p:cNvPr id="151558" name="AutoShape 3"/>
          <p:cNvSpPr>
            <a:spLocks noChangeArrowheads="1"/>
          </p:cNvSpPr>
          <p:nvPr/>
        </p:nvSpPr>
        <p:spPr bwMode="auto">
          <a:xfrm>
            <a:off x="1992313" y="2060578"/>
            <a:ext cx="8280400" cy="4392613"/>
          </a:xfrm>
          <a:prstGeom prst="roundRect">
            <a:avLst>
              <a:gd name="adj" fmla="val 4481"/>
            </a:avLst>
          </a:prstGeom>
          <a:noFill/>
          <a:ln w="38100" cap="rnd" algn="ctr">
            <a:solidFill>
              <a:srgbClr val="0085A4"/>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defRPr sz="2800">
                <a:solidFill>
                  <a:schemeClr val="tx1"/>
                </a:solidFill>
                <a:latin typeface="Arial" panose="020B0604020202020204" pitchFamily="34" charset="0"/>
                <a:ea typeface="黑体" panose="02010609060101010101" pitchFamily="49" charset="-122"/>
              </a:defRPr>
            </a:lvl1pPr>
            <a:lvl2pPr marL="742950" indent="-285750">
              <a:spcBef>
                <a:spcPct val="20000"/>
              </a:spcBef>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defRPr sz="2000">
                <a:solidFill>
                  <a:schemeClr val="tx1"/>
                </a:solidFill>
                <a:latin typeface="Arial" panose="020B0604020202020204" pitchFamily="34" charset="0"/>
                <a:ea typeface="黑体" panose="02010609060101010101" pitchFamily="49" charset="-122"/>
              </a:defRPr>
            </a:lvl3pPr>
            <a:lvl4pPr marL="1600200" indent="-228600">
              <a:spcBef>
                <a:spcPct val="20000"/>
              </a:spcBef>
              <a:defRPr>
                <a:solidFill>
                  <a:schemeClr val="tx1"/>
                </a:solidFill>
                <a:latin typeface="Arial" panose="020B0604020202020204" pitchFamily="34" charset="0"/>
                <a:ea typeface="黑体" panose="02010609060101010101" pitchFamily="49" charset="-122"/>
              </a:defRPr>
            </a:lvl4pPr>
            <a:lvl5pPr marL="2057400" indent="-228600">
              <a:spcBef>
                <a:spcPct val="20000"/>
              </a:spcBef>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9pPr>
          </a:lstStyle>
          <a:p>
            <a:pPr algn="ctr" eaLnBrk="1" hangingPunct="1">
              <a:spcBef>
                <a:spcPct val="50000"/>
              </a:spcBef>
            </a:pPr>
            <a:endParaRPr kumimoji="0" lang="zh-CN" altLang="zh-CN" sz="1800" b="0">
              <a:latin typeface="文泉驿微米黑" pitchFamily="34" charset="-122"/>
              <a:ea typeface="文泉驿微米黑" pitchFamily="34" charset="-122"/>
            </a:endParaRPr>
          </a:p>
        </p:txBody>
      </p:sp>
      <p:sp>
        <p:nvSpPr>
          <p:cNvPr id="151559" name="Text Box 11"/>
          <p:cNvSpPr txBox="1">
            <a:spLocks noChangeArrowheads="1"/>
          </p:cNvSpPr>
          <p:nvPr/>
        </p:nvSpPr>
        <p:spPr bwMode="auto">
          <a:xfrm>
            <a:off x="6384927" y="2205043"/>
            <a:ext cx="3168651" cy="1274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800">
                <a:solidFill>
                  <a:schemeClr val="tx1"/>
                </a:solidFill>
                <a:latin typeface="Arial" panose="020B0604020202020204" pitchFamily="34" charset="0"/>
                <a:ea typeface="黑体" panose="02010609060101010101" pitchFamily="49" charset="-122"/>
              </a:defRPr>
            </a:lvl1pPr>
            <a:lvl2pPr marL="742950" indent="-285750">
              <a:spcBef>
                <a:spcPct val="20000"/>
              </a:spcBef>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defRPr sz="2000">
                <a:solidFill>
                  <a:schemeClr val="tx1"/>
                </a:solidFill>
                <a:latin typeface="Arial" panose="020B0604020202020204" pitchFamily="34" charset="0"/>
                <a:ea typeface="黑体" panose="02010609060101010101" pitchFamily="49" charset="-122"/>
              </a:defRPr>
            </a:lvl3pPr>
            <a:lvl4pPr marL="1600200" indent="-228600">
              <a:spcBef>
                <a:spcPct val="20000"/>
              </a:spcBef>
              <a:defRPr>
                <a:solidFill>
                  <a:schemeClr val="tx1"/>
                </a:solidFill>
                <a:latin typeface="Arial" panose="020B0604020202020204" pitchFamily="34" charset="0"/>
                <a:ea typeface="黑体" panose="02010609060101010101" pitchFamily="49" charset="-122"/>
              </a:defRPr>
            </a:lvl4pPr>
            <a:lvl5pPr marL="2057400" indent="-228600">
              <a:spcBef>
                <a:spcPct val="20000"/>
              </a:spcBef>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spcBef>
                <a:spcPct val="10000"/>
              </a:spcBef>
            </a:pPr>
            <a:r>
              <a:rPr kumimoji="0" lang="en-US" altLang="zh-CN" sz="2400">
                <a:latin typeface="楷体_GB2312" pitchFamily="49" charset="-122"/>
                <a:ea typeface="楷体_GB2312" pitchFamily="49" charset="-122"/>
              </a:rPr>
              <a:t>| </a:t>
            </a:r>
            <a:r>
              <a:rPr kumimoji="0" lang="zh-CN" altLang="en-US" sz="2400">
                <a:latin typeface="楷体_GB2312" pitchFamily="49" charset="-122"/>
                <a:ea typeface="楷体_GB2312" pitchFamily="49" charset="-122"/>
              </a:rPr>
              <a:t>数据结构</a:t>
            </a:r>
          </a:p>
          <a:p>
            <a:pPr eaLnBrk="1" hangingPunct="1">
              <a:spcBef>
                <a:spcPct val="10000"/>
              </a:spcBef>
            </a:pPr>
            <a:r>
              <a:rPr kumimoji="0" lang="en-US" altLang="zh-CN" sz="2400">
                <a:latin typeface="楷体_GB2312" pitchFamily="49" charset="-122"/>
                <a:ea typeface="楷体_GB2312" pitchFamily="49" charset="-122"/>
              </a:rPr>
              <a:t>| </a:t>
            </a:r>
            <a:r>
              <a:rPr kumimoji="0" lang="zh-CN" altLang="en-US" sz="2400">
                <a:latin typeface="楷体_GB2312" pitchFamily="49" charset="-122"/>
                <a:ea typeface="楷体_GB2312" pitchFamily="49" charset="-122"/>
              </a:rPr>
              <a:t>逻辑结构 存储结构</a:t>
            </a:r>
          </a:p>
          <a:p>
            <a:pPr eaLnBrk="1" hangingPunct="1">
              <a:spcBef>
                <a:spcPct val="10000"/>
              </a:spcBef>
            </a:pPr>
            <a:r>
              <a:rPr kumimoji="0" lang="en-US" altLang="zh-CN" sz="2400">
                <a:latin typeface="楷体_GB2312" pitchFamily="49" charset="-122"/>
                <a:ea typeface="楷体_GB2312" pitchFamily="49" charset="-122"/>
              </a:rPr>
              <a:t>| </a:t>
            </a:r>
            <a:r>
              <a:rPr kumimoji="0" lang="zh-CN" altLang="en-US" sz="2400">
                <a:latin typeface="楷体_GB2312" pitchFamily="49" charset="-122"/>
                <a:ea typeface="楷体_GB2312" pitchFamily="49" charset="-122"/>
              </a:rPr>
              <a:t>数据类型 </a:t>
            </a:r>
            <a:r>
              <a:rPr kumimoji="0" lang="en-US" altLang="zh-CN" sz="2400">
                <a:latin typeface="楷体_GB2312" pitchFamily="49" charset="-122"/>
                <a:ea typeface="楷体_GB2312" pitchFamily="49" charset="-122"/>
              </a:rPr>
              <a:t>ADT</a:t>
            </a:r>
            <a:endParaRPr kumimoji="0" lang="zh-CN" altLang="en-US" sz="2400">
              <a:latin typeface="楷体_GB2312" pitchFamily="49" charset="-122"/>
              <a:ea typeface="楷体_GB2312" pitchFamily="49" charset="-122"/>
            </a:endParaRPr>
          </a:p>
        </p:txBody>
      </p:sp>
      <p:sp>
        <p:nvSpPr>
          <p:cNvPr id="151560" name="Text Box 12"/>
          <p:cNvSpPr txBox="1">
            <a:spLocks noChangeArrowheads="1"/>
          </p:cNvSpPr>
          <p:nvPr/>
        </p:nvSpPr>
        <p:spPr bwMode="auto">
          <a:xfrm>
            <a:off x="6372229" y="3644904"/>
            <a:ext cx="3757613" cy="1274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800">
                <a:solidFill>
                  <a:schemeClr val="tx1"/>
                </a:solidFill>
                <a:latin typeface="Arial" panose="020B0604020202020204" pitchFamily="34" charset="0"/>
                <a:ea typeface="黑体" panose="02010609060101010101" pitchFamily="49" charset="-122"/>
              </a:defRPr>
            </a:lvl1pPr>
            <a:lvl2pPr marL="742950" indent="-285750">
              <a:spcBef>
                <a:spcPct val="20000"/>
              </a:spcBef>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defRPr sz="2000">
                <a:solidFill>
                  <a:schemeClr val="tx1"/>
                </a:solidFill>
                <a:latin typeface="Arial" panose="020B0604020202020204" pitchFamily="34" charset="0"/>
                <a:ea typeface="黑体" panose="02010609060101010101" pitchFamily="49" charset="-122"/>
              </a:defRPr>
            </a:lvl3pPr>
            <a:lvl4pPr marL="1600200" indent="-228600">
              <a:spcBef>
                <a:spcPct val="20000"/>
              </a:spcBef>
              <a:defRPr>
                <a:solidFill>
                  <a:schemeClr val="tx1"/>
                </a:solidFill>
                <a:latin typeface="Arial" panose="020B0604020202020204" pitchFamily="34" charset="0"/>
                <a:ea typeface="黑体" panose="02010609060101010101" pitchFamily="49" charset="-122"/>
              </a:defRPr>
            </a:lvl4pPr>
            <a:lvl5pPr marL="2057400" indent="-228600">
              <a:spcBef>
                <a:spcPct val="20000"/>
              </a:spcBef>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spcBef>
                <a:spcPct val="10000"/>
              </a:spcBef>
            </a:pPr>
            <a:r>
              <a:rPr kumimoji="0" lang="en-US" altLang="zh-CN" sz="2400">
                <a:latin typeface="楷体_GB2312" pitchFamily="49" charset="-122"/>
                <a:ea typeface="楷体_GB2312" pitchFamily="49" charset="-122"/>
              </a:rPr>
              <a:t>| </a:t>
            </a:r>
            <a:r>
              <a:rPr kumimoji="0" lang="zh-CN" altLang="en-US" sz="2400">
                <a:latin typeface="楷体_GB2312" pitchFamily="49" charset="-122"/>
                <a:ea typeface="楷体_GB2312" pitchFamily="49" charset="-122"/>
              </a:rPr>
              <a:t>算法定义 算法特征 </a:t>
            </a:r>
          </a:p>
          <a:p>
            <a:pPr eaLnBrk="1" hangingPunct="1">
              <a:spcBef>
                <a:spcPct val="10000"/>
              </a:spcBef>
            </a:pPr>
            <a:r>
              <a:rPr kumimoji="0" lang="en-US" altLang="zh-CN" sz="2400">
                <a:latin typeface="楷体_GB2312" pitchFamily="49" charset="-122"/>
                <a:ea typeface="楷体_GB2312" pitchFamily="49" charset="-122"/>
              </a:rPr>
              <a:t>| </a:t>
            </a:r>
            <a:r>
              <a:rPr kumimoji="0" lang="zh-CN" altLang="en-US" sz="2400">
                <a:latin typeface="楷体_GB2312" pitchFamily="49" charset="-122"/>
                <a:ea typeface="楷体_GB2312" pitchFamily="49" charset="-122"/>
              </a:rPr>
              <a:t>算法描述 算法设计目标</a:t>
            </a:r>
          </a:p>
          <a:p>
            <a:pPr eaLnBrk="1" hangingPunct="1">
              <a:spcBef>
                <a:spcPct val="10000"/>
              </a:spcBef>
            </a:pPr>
            <a:r>
              <a:rPr kumimoji="0" lang="en-US" altLang="zh-CN" sz="2400">
                <a:latin typeface="楷体_GB2312" pitchFamily="49" charset="-122"/>
                <a:ea typeface="楷体_GB2312" pitchFamily="49" charset="-122"/>
              </a:rPr>
              <a:t>| </a:t>
            </a:r>
            <a:r>
              <a:rPr kumimoji="0" lang="zh-CN" altLang="en-US" sz="2400">
                <a:latin typeface="楷体_GB2312" pitchFamily="49" charset="-122"/>
                <a:ea typeface="楷体_GB2312" pitchFamily="49" charset="-122"/>
              </a:rPr>
              <a:t>时间、空间复杂度</a:t>
            </a:r>
          </a:p>
        </p:txBody>
      </p:sp>
      <p:sp>
        <p:nvSpPr>
          <p:cNvPr id="151561" name="Text Box 13"/>
          <p:cNvSpPr txBox="1">
            <a:spLocks noChangeArrowheads="1"/>
          </p:cNvSpPr>
          <p:nvPr/>
        </p:nvSpPr>
        <p:spPr bwMode="auto">
          <a:xfrm>
            <a:off x="6313491" y="5084767"/>
            <a:ext cx="3816351" cy="1274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800">
                <a:solidFill>
                  <a:schemeClr val="tx1"/>
                </a:solidFill>
                <a:latin typeface="Arial" panose="020B0604020202020204" pitchFamily="34" charset="0"/>
                <a:ea typeface="黑体" panose="02010609060101010101" pitchFamily="49" charset="-122"/>
              </a:defRPr>
            </a:lvl1pPr>
            <a:lvl2pPr marL="742950" indent="-285750">
              <a:spcBef>
                <a:spcPct val="20000"/>
              </a:spcBef>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defRPr sz="2000">
                <a:solidFill>
                  <a:schemeClr val="tx1"/>
                </a:solidFill>
                <a:latin typeface="Arial" panose="020B0604020202020204" pitchFamily="34" charset="0"/>
                <a:ea typeface="黑体" panose="02010609060101010101" pitchFamily="49" charset="-122"/>
              </a:defRPr>
            </a:lvl3pPr>
            <a:lvl4pPr marL="1600200" indent="-228600">
              <a:spcBef>
                <a:spcPct val="20000"/>
              </a:spcBef>
              <a:defRPr>
                <a:solidFill>
                  <a:schemeClr val="tx1"/>
                </a:solidFill>
                <a:latin typeface="Arial" panose="020B0604020202020204" pitchFamily="34" charset="0"/>
                <a:ea typeface="黑体" panose="02010609060101010101" pitchFamily="49" charset="-122"/>
              </a:defRPr>
            </a:lvl4pPr>
            <a:lvl5pPr marL="2057400" indent="-228600">
              <a:spcBef>
                <a:spcPct val="20000"/>
              </a:spcBef>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spcBef>
                <a:spcPct val="10000"/>
              </a:spcBef>
            </a:pPr>
            <a:r>
              <a:rPr kumimoji="0" lang="en-US" altLang="zh-CN" sz="2400">
                <a:latin typeface="楷体_GB2312" pitchFamily="49" charset="-122"/>
                <a:ea typeface="楷体_GB2312" pitchFamily="49" charset="-122"/>
              </a:rPr>
              <a:t>| </a:t>
            </a:r>
            <a:r>
              <a:rPr kumimoji="0" lang="zh-CN" altLang="en-US" sz="2400">
                <a:latin typeface="楷体_GB2312" pitchFamily="49" charset="-122"/>
                <a:ea typeface="楷体_GB2312" pitchFamily="49" charset="-122"/>
              </a:rPr>
              <a:t>类   </a:t>
            </a:r>
          </a:p>
          <a:p>
            <a:pPr eaLnBrk="1" hangingPunct="1">
              <a:spcBef>
                <a:spcPct val="10000"/>
              </a:spcBef>
            </a:pPr>
            <a:r>
              <a:rPr kumimoji="0" lang="en-US" altLang="zh-CN" sz="2400">
                <a:latin typeface="楷体_GB2312" pitchFamily="49" charset="-122"/>
                <a:ea typeface="楷体_GB2312" pitchFamily="49" charset="-122"/>
              </a:rPr>
              <a:t>| </a:t>
            </a:r>
            <a:r>
              <a:rPr kumimoji="0" lang="zh-CN" altLang="en-US" sz="2400">
                <a:latin typeface="楷体_GB2312" pitchFamily="49" charset="-122"/>
                <a:ea typeface="楷体_GB2312" pitchFamily="49" charset="-122"/>
              </a:rPr>
              <a:t>继承 派生</a:t>
            </a:r>
            <a:endParaRPr kumimoji="0" lang="en-US" altLang="zh-CN" sz="2400">
              <a:latin typeface="楷体_GB2312" pitchFamily="49" charset="-122"/>
              <a:ea typeface="楷体_GB2312" pitchFamily="49" charset="-122"/>
            </a:endParaRPr>
          </a:p>
          <a:p>
            <a:pPr eaLnBrk="1" hangingPunct="1">
              <a:spcBef>
                <a:spcPct val="10000"/>
              </a:spcBef>
            </a:pPr>
            <a:r>
              <a:rPr kumimoji="0" lang="en-US" altLang="zh-CN" sz="2400">
                <a:latin typeface="楷体_GB2312" pitchFamily="49" charset="-122"/>
                <a:ea typeface="楷体_GB2312" pitchFamily="49" charset="-122"/>
              </a:rPr>
              <a:t>| </a:t>
            </a:r>
            <a:r>
              <a:rPr kumimoji="0" lang="zh-CN" altLang="en-US" sz="2400">
                <a:latin typeface="楷体_GB2312" pitchFamily="49" charset="-122"/>
                <a:ea typeface="楷体_GB2312" pitchFamily="49" charset="-122"/>
              </a:rPr>
              <a:t>模板类</a:t>
            </a:r>
          </a:p>
        </p:txBody>
      </p:sp>
      <p:grpSp>
        <p:nvGrpSpPr>
          <p:cNvPr id="151562" name="Group 15"/>
          <p:cNvGrpSpPr>
            <a:grpSpLocks/>
          </p:cNvGrpSpPr>
          <p:nvPr/>
        </p:nvGrpSpPr>
        <p:grpSpPr bwMode="auto">
          <a:xfrm>
            <a:off x="2208217" y="2349500"/>
            <a:ext cx="4752975" cy="935038"/>
            <a:chOff x="521" y="1480"/>
            <a:chExt cx="2994" cy="589"/>
          </a:xfrm>
        </p:grpSpPr>
        <p:sp>
          <p:nvSpPr>
            <p:cNvPr id="151569" name="AutoShape 16"/>
            <p:cNvSpPr>
              <a:spLocks noChangeArrowheads="1"/>
            </p:cNvSpPr>
            <p:nvPr/>
          </p:nvSpPr>
          <p:spPr bwMode="auto">
            <a:xfrm>
              <a:off x="885" y="1480"/>
              <a:ext cx="1995" cy="589"/>
            </a:xfrm>
            <a:prstGeom prst="flowChartAlternateProcess">
              <a:avLst/>
            </a:prstGeom>
            <a:noFill/>
            <a:ln w="28575">
              <a:solidFill>
                <a:srgbClr val="0085A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ea typeface="黑体" panose="02010609060101010101" pitchFamily="49" charset="-122"/>
                </a:defRPr>
              </a:lvl1pPr>
              <a:lvl2pPr marL="742950" indent="-285750">
                <a:spcBef>
                  <a:spcPct val="20000"/>
                </a:spcBef>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defRPr sz="2000">
                  <a:solidFill>
                    <a:schemeClr val="tx1"/>
                  </a:solidFill>
                  <a:latin typeface="Arial" panose="020B0604020202020204" pitchFamily="34" charset="0"/>
                  <a:ea typeface="黑体" panose="02010609060101010101" pitchFamily="49" charset="-122"/>
                </a:defRPr>
              </a:lvl3pPr>
              <a:lvl4pPr marL="1600200" indent="-228600">
                <a:spcBef>
                  <a:spcPct val="20000"/>
                </a:spcBef>
                <a:defRPr>
                  <a:solidFill>
                    <a:schemeClr val="tx1"/>
                  </a:solidFill>
                  <a:latin typeface="Arial" panose="020B0604020202020204" pitchFamily="34" charset="0"/>
                  <a:ea typeface="黑体" panose="02010609060101010101" pitchFamily="49" charset="-122"/>
                </a:defRPr>
              </a:lvl4pPr>
              <a:lvl5pPr marL="2057400" indent="-228600">
                <a:spcBef>
                  <a:spcPct val="20000"/>
                </a:spcBef>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spcBef>
                  <a:spcPct val="0"/>
                </a:spcBef>
              </a:pPr>
              <a:endParaRPr kumimoji="0" lang="zh-CN" altLang="zh-CN">
                <a:solidFill>
                  <a:srgbClr val="C62400"/>
                </a:solidFill>
              </a:endParaRPr>
            </a:p>
          </p:txBody>
        </p:sp>
        <p:sp>
          <p:nvSpPr>
            <p:cNvPr id="151570" name="Text Box 17"/>
            <p:cNvSpPr txBox="1">
              <a:spLocks noChangeArrowheads="1"/>
            </p:cNvSpPr>
            <p:nvPr/>
          </p:nvSpPr>
          <p:spPr bwMode="auto">
            <a:xfrm>
              <a:off x="521" y="1616"/>
              <a:ext cx="2994"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800">
                  <a:solidFill>
                    <a:schemeClr val="tx1"/>
                  </a:solidFill>
                  <a:latin typeface="Arial" panose="020B0604020202020204" pitchFamily="34" charset="0"/>
                  <a:ea typeface="黑体" panose="02010609060101010101" pitchFamily="49" charset="-122"/>
                </a:defRPr>
              </a:lvl1pPr>
              <a:lvl2pPr marL="742950" indent="-285750">
                <a:spcBef>
                  <a:spcPct val="20000"/>
                </a:spcBef>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defRPr sz="2000">
                  <a:solidFill>
                    <a:schemeClr val="tx1"/>
                  </a:solidFill>
                  <a:latin typeface="Arial" panose="020B0604020202020204" pitchFamily="34" charset="0"/>
                  <a:ea typeface="黑体" panose="02010609060101010101" pitchFamily="49" charset="-122"/>
                </a:defRPr>
              </a:lvl3pPr>
              <a:lvl4pPr marL="1600200" indent="-228600">
                <a:spcBef>
                  <a:spcPct val="20000"/>
                </a:spcBef>
                <a:defRPr>
                  <a:solidFill>
                    <a:schemeClr val="tx1"/>
                  </a:solidFill>
                  <a:latin typeface="Arial" panose="020B0604020202020204" pitchFamily="34" charset="0"/>
                  <a:ea typeface="黑体" panose="02010609060101010101" pitchFamily="49" charset="-122"/>
                </a:defRPr>
              </a:lvl4pPr>
              <a:lvl5pPr marL="2057400" indent="-228600">
                <a:spcBef>
                  <a:spcPct val="20000"/>
                </a:spcBef>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spcBef>
                  <a:spcPct val="50000"/>
                </a:spcBef>
              </a:pPr>
              <a:r>
                <a:rPr kumimoji="0" lang="en-US" altLang="zh-CN" sz="1800">
                  <a:solidFill>
                    <a:srgbClr val="C62400"/>
                  </a:solidFill>
                  <a:ea typeface="宋体" panose="02010600030101010101" pitchFamily="2" charset="-122"/>
                </a:rPr>
                <a:t>          </a:t>
              </a:r>
              <a:r>
                <a:rPr kumimoji="0" lang="zh-CN" altLang="en-US">
                  <a:solidFill>
                    <a:srgbClr val="C62400"/>
                  </a:solidFill>
                </a:rPr>
                <a:t>数据结构基本术语</a:t>
              </a:r>
            </a:p>
          </p:txBody>
        </p:sp>
      </p:grpSp>
      <p:grpSp>
        <p:nvGrpSpPr>
          <p:cNvPr id="151563" name="Group 18"/>
          <p:cNvGrpSpPr>
            <a:grpSpLocks/>
          </p:cNvGrpSpPr>
          <p:nvPr/>
        </p:nvGrpSpPr>
        <p:grpSpPr bwMode="auto">
          <a:xfrm>
            <a:off x="2281242" y="3789364"/>
            <a:ext cx="4319587" cy="935037"/>
            <a:chOff x="567" y="2387"/>
            <a:chExt cx="2721" cy="589"/>
          </a:xfrm>
        </p:grpSpPr>
        <p:sp>
          <p:nvSpPr>
            <p:cNvPr id="151567" name="AutoShape 19"/>
            <p:cNvSpPr>
              <a:spLocks noChangeArrowheads="1"/>
            </p:cNvSpPr>
            <p:nvPr/>
          </p:nvSpPr>
          <p:spPr bwMode="auto">
            <a:xfrm>
              <a:off x="871" y="2387"/>
              <a:ext cx="2009" cy="589"/>
            </a:xfrm>
            <a:prstGeom prst="flowChartAlternateProcess">
              <a:avLst/>
            </a:prstGeom>
            <a:noFill/>
            <a:ln w="28575">
              <a:solidFill>
                <a:srgbClr val="0085A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ea typeface="黑体" panose="02010609060101010101" pitchFamily="49" charset="-122"/>
                </a:defRPr>
              </a:lvl1pPr>
              <a:lvl2pPr marL="742950" indent="-285750">
                <a:spcBef>
                  <a:spcPct val="20000"/>
                </a:spcBef>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defRPr sz="2000">
                  <a:solidFill>
                    <a:schemeClr val="tx1"/>
                  </a:solidFill>
                  <a:latin typeface="Arial" panose="020B0604020202020204" pitchFamily="34" charset="0"/>
                  <a:ea typeface="黑体" panose="02010609060101010101" pitchFamily="49" charset="-122"/>
                </a:defRPr>
              </a:lvl3pPr>
              <a:lvl4pPr marL="1600200" indent="-228600">
                <a:spcBef>
                  <a:spcPct val="20000"/>
                </a:spcBef>
                <a:defRPr>
                  <a:solidFill>
                    <a:schemeClr val="tx1"/>
                  </a:solidFill>
                  <a:latin typeface="Arial" panose="020B0604020202020204" pitchFamily="34" charset="0"/>
                  <a:ea typeface="黑体" panose="02010609060101010101" pitchFamily="49" charset="-122"/>
                </a:defRPr>
              </a:lvl4pPr>
              <a:lvl5pPr marL="2057400" indent="-228600">
                <a:spcBef>
                  <a:spcPct val="20000"/>
                </a:spcBef>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spcBef>
                  <a:spcPct val="0"/>
                </a:spcBef>
              </a:pPr>
              <a:endParaRPr kumimoji="0" lang="zh-CN" altLang="zh-CN">
                <a:solidFill>
                  <a:srgbClr val="C62400"/>
                </a:solidFill>
              </a:endParaRPr>
            </a:p>
          </p:txBody>
        </p:sp>
        <p:sp>
          <p:nvSpPr>
            <p:cNvPr id="151568" name="Text Box 20"/>
            <p:cNvSpPr txBox="1">
              <a:spLocks noChangeArrowheads="1"/>
            </p:cNvSpPr>
            <p:nvPr/>
          </p:nvSpPr>
          <p:spPr bwMode="auto">
            <a:xfrm>
              <a:off x="567" y="2523"/>
              <a:ext cx="2721"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800">
                  <a:solidFill>
                    <a:schemeClr val="tx1"/>
                  </a:solidFill>
                  <a:latin typeface="Arial" panose="020B0604020202020204" pitchFamily="34" charset="0"/>
                  <a:ea typeface="黑体" panose="02010609060101010101" pitchFamily="49" charset="-122"/>
                </a:defRPr>
              </a:lvl1pPr>
              <a:lvl2pPr marL="742950" indent="-285750">
                <a:spcBef>
                  <a:spcPct val="20000"/>
                </a:spcBef>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defRPr sz="2000">
                  <a:solidFill>
                    <a:schemeClr val="tx1"/>
                  </a:solidFill>
                  <a:latin typeface="Arial" panose="020B0604020202020204" pitchFamily="34" charset="0"/>
                  <a:ea typeface="黑体" panose="02010609060101010101" pitchFamily="49" charset="-122"/>
                </a:defRPr>
              </a:lvl3pPr>
              <a:lvl4pPr marL="1600200" indent="-228600">
                <a:spcBef>
                  <a:spcPct val="20000"/>
                </a:spcBef>
                <a:defRPr>
                  <a:solidFill>
                    <a:schemeClr val="tx1"/>
                  </a:solidFill>
                  <a:latin typeface="Arial" panose="020B0604020202020204" pitchFamily="34" charset="0"/>
                  <a:ea typeface="黑体" panose="02010609060101010101" pitchFamily="49" charset="-122"/>
                </a:defRPr>
              </a:lvl4pPr>
              <a:lvl5pPr marL="2057400" indent="-228600">
                <a:spcBef>
                  <a:spcPct val="20000"/>
                </a:spcBef>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spcBef>
                  <a:spcPct val="50000"/>
                </a:spcBef>
              </a:pPr>
              <a:r>
                <a:rPr kumimoji="0" lang="en-US" altLang="zh-CN">
                  <a:solidFill>
                    <a:srgbClr val="C62400"/>
                  </a:solidFill>
                </a:rPr>
                <a:t>        </a:t>
              </a:r>
              <a:r>
                <a:rPr kumimoji="0" lang="zh-CN" altLang="en-US">
                  <a:solidFill>
                    <a:srgbClr val="C62400"/>
                  </a:solidFill>
                </a:rPr>
                <a:t>算法描述及分析</a:t>
              </a:r>
            </a:p>
          </p:txBody>
        </p:sp>
      </p:grpSp>
      <p:grpSp>
        <p:nvGrpSpPr>
          <p:cNvPr id="151564" name="Group 21"/>
          <p:cNvGrpSpPr>
            <a:grpSpLocks/>
          </p:cNvGrpSpPr>
          <p:nvPr/>
        </p:nvGrpSpPr>
        <p:grpSpPr bwMode="auto">
          <a:xfrm>
            <a:off x="2352677" y="5208592"/>
            <a:ext cx="4248151" cy="935037"/>
            <a:chOff x="612" y="3281"/>
            <a:chExt cx="2676" cy="589"/>
          </a:xfrm>
        </p:grpSpPr>
        <p:sp>
          <p:nvSpPr>
            <p:cNvPr id="151565" name="AutoShape 22"/>
            <p:cNvSpPr>
              <a:spLocks noChangeArrowheads="1"/>
            </p:cNvSpPr>
            <p:nvPr/>
          </p:nvSpPr>
          <p:spPr bwMode="auto">
            <a:xfrm>
              <a:off x="857" y="3281"/>
              <a:ext cx="2023" cy="589"/>
            </a:xfrm>
            <a:prstGeom prst="flowChartAlternateProcess">
              <a:avLst/>
            </a:prstGeom>
            <a:noFill/>
            <a:ln w="28575">
              <a:solidFill>
                <a:srgbClr val="0085A4"/>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defRPr sz="2800">
                  <a:solidFill>
                    <a:schemeClr val="tx1"/>
                  </a:solidFill>
                  <a:latin typeface="Arial" panose="020B0604020202020204" pitchFamily="34" charset="0"/>
                  <a:ea typeface="黑体" panose="02010609060101010101" pitchFamily="49" charset="-122"/>
                </a:defRPr>
              </a:lvl1pPr>
              <a:lvl2pPr marL="742950" indent="-285750">
                <a:spcBef>
                  <a:spcPct val="20000"/>
                </a:spcBef>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defRPr sz="2000">
                  <a:solidFill>
                    <a:schemeClr val="tx1"/>
                  </a:solidFill>
                  <a:latin typeface="Arial" panose="020B0604020202020204" pitchFamily="34" charset="0"/>
                  <a:ea typeface="黑体" panose="02010609060101010101" pitchFamily="49" charset="-122"/>
                </a:defRPr>
              </a:lvl3pPr>
              <a:lvl4pPr marL="1600200" indent="-228600">
                <a:spcBef>
                  <a:spcPct val="20000"/>
                </a:spcBef>
                <a:defRPr>
                  <a:solidFill>
                    <a:schemeClr val="tx1"/>
                  </a:solidFill>
                  <a:latin typeface="Arial" panose="020B0604020202020204" pitchFamily="34" charset="0"/>
                  <a:ea typeface="黑体" panose="02010609060101010101" pitchFamily="49" charset="-122"/>
                </a:defRPr>
              </a:lvl4pPr>
              <a:lvl5pPr marL="2057400" indent="-228600">
                <a:spcBef>
                  <a:spcPct val="20000"/>
                </a:spcBef>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9pPr>
            </a:lstStyle>
            <a:p>
              <a:pPr algn="ctr" eaLnBrk="1" hangingPunct="1">
                <a:spcBef>
                  <a:spcPct val="0"/>
                </a:spcBef>
              </a:pPr>
              <a:endParaRPr kumimoji="0" lang="zh-CN" altLang="zh-CN">
                <a:solidFill>
                  <a:srgbClr val="C62400"/>
                </a:solidFill>
              </a:endParaRPr>
            </a:p>
          </p:txBody>
        </p:sp>
        <p:sp>
          <p:nvSpPr>
            <p:cNvPr id="151566" name="Text Box 23"/>
            <p:cNvSpPr txBox="1">
              <a:spLocks noChangeArrowheads="1"/>
            </p:cNvSpPr>
            <p:nvPr/>
          </p:nvSpPr>
          <p:spPr bwMode="auto">
            <a:xfrm>
              <a:off x="612" y="3385"/>
              <a:ext cx="2676"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800">
                  <a:solidFill>
                    <a:schemeClr val="tx1"/>
                  </a:solidFill>
                  <a:latin typeface="Arial" panose="020B0604020202020204" pitchFamily="34" charset="0"/>
                  <a:ea typeface="黑体" panose="02010609060101010101" pitchFamily="49" charset="-122"/>
                </a:defRPr>
              </a:lvl1pPr>
              <a:lvl2pPr marL="742950" indent="-285750">
                <a:spcBef>
                  <a:spcPct val="20000"/>
                </a:spcBef>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defRPr sz="2000">
                  <a:solidFill>
                    <a:schemeClr val="tx1"/>
                  </a:solidFill>
                  <a:latin typeface="Arial" panose="020B0604020202020204" pitchFamily="34" charset="0"/>
                  <a:ea typeface="黑体" panose="02010609060101010101" pitchFamily="49" charset="-122"/>
                </a:defRPr>
              </a:lvl3pPr>
              <a:lvl4pPr marL="1600200" indent="-228600">
                <a:spcBef>
                  <a:spcPct val="20000"/>
                </a:spcBef>
                <a:defRPr>
                  <a:solidFill>
                    <a:schemeClr val="tx1"/>
                  </a:solidFill>
                  <a:latin typeface="Arial" panose="020B0604020202020204" pitchFamily="34" charset="0"/>
                  <a:ea typeface="黑体" panose="02010609060101010101" pitchFamily="49" charset="-122"/>
                </a:defRPr>
              </a:lvl4pPr>
              <a:lvl5pPr marL="2057400" indent="-228600">
                <a:spcBef>
                  <a:spcPct val="20000"/>
                </a:spcBef>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spcBef>
                  <a:spcPct val="0"/>
                </a:spcBef>
              </a:pPr>
              <a:r>
                <a:rPr kumimoji="0" lang="en-US" altLang="zh-CN">
                  <a:solidFill>
                    <a:srgbClr val="C62400"/>
                  </a:solidFill>
                </a:rPr>
                <a:t>       C++</a:t>
              </a:r>
              <a:r>
                <a:rPr kumimoji="0" lang="zh-CN" altLang="en-US">
                  <a:solidFill>
                    <a:srgbClr val="C62400"/>
                  </a:solidFill>
                </a:rPr>
                <a:t>知识回顾</a:t>
              </a:r>
              <a:endParaRPr kumimoji="0" lang="en-US" altLang="zh-CN" b="0"/>
            </a:p>
          </p:txBody>
        </p:sp>
      </p:grpSp>
    </p:spTree>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9" name="Text Box 3"/>
          <p:cNvSpPr txBox="1">
            <a:spLocks noChangeArrowheads="1"/>
          </p:cNvSpPr>
          <p:nvPr/>
        </p:nvSpPr>
        <p:spPr bwMode="auto">
          <a:xfrm>
            <a:off x="4655840" y="599328"/>
            <a:ext cx="374332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defRPr sz="2800">
                <a:solidFill>
                  <a:schemeClr val="tx1"/>
                </a:solidFill>
                <a:latin typeface="Arial" panose="020B0604020202020204" pitchFamily="34" charset="0"/>
                <a:ea typeface="黑体" panose="02010609060101010101" pitchFamily="49" charset="-122"/>
              </a:defRPr>
            </a:lvl1pPr>
            <a:lvl2pPr marL="742950" indent="-285750">
              <a:spcBef>
                <a:spcPct val="20000"/>
              </a:spcBef>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defRPr sz="2000">
                <a:solidFill>
                  <a:schemeClr val="tx1"/>
                </a:solidFill>
                <a:latin typeface="Arial" panose="020B0604020202020204" pitchFamily="34" charset="0"/>
                <a:ea typeface="黑体" panose="02010609060101010101" pitchFamily="49" charset="-122"/>
              </a:defRPr>
            </a:lvl3pPr>
            <a:lvl4pPr marL="1600200" indent="-228600">
              <a:spcBef>
                <a:spcPct val="20000"/>
              </a:spcBef>
              <a:defRPr>
                <a:solidFill>
                  <a:schemeClr val="tx1"/>
                </a:solidFill>
                <a:latin typeface="Arial" panose="020B0604020202020204" pitchFamily="34" charset="0"/>
                <a:ea typeface="黑体" panose="02010609060101010101" pitchFamily="49" charset="-122"/>
              </a:defRPr>
            </a:lvl4pPr>
            <a:lvl5pPr marL="2057400" indent="-228600">
              <a:spcBef>
                <a:spcPct val="20000"/>
              </a:spcBef>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spcBef>
                <a:spcPct val="50000"/>
              </a:spcBef>
            </a:pPr>
            <a:r>
              <a:rPr kumimoji="0" lang="zh-CN" altLang="en-US" sz="3600" b="0" dirty="0">
                <a:solidFill>
                  <a:srgbClr val="0000FF"/>
                </a:solidFill>
              </a:rPr>
              <a:t>课后练习</a:t>
            </a:r>
          </a:p>
        </p:txBody>
      </p:sp>
      <p:sp>
        <p:nvSpPr>
          <p:cNvPr id="152580" name="Text Box 7"/>
          <p:cNvSpPr txBox="1">
            <a:spLocks noChangeArrowheads="1"/>
          </p:cNvSpPr>
          <p:nvPr/>
        </p:nvSpPr>
        <p:spPr bwMode="auto">
          <a:xfrm>
            <a:off x="2423592" y="2185700"/>
            <a:ext cx="84249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defRPr sz="2800">
                <a:solidFill>
                  <a:schemeClr val="tx1"/>
                </a:solidFill>
                <a:latin typeface="Arial" panose="020B0604020202020204" pitchFamily="34" charset="0"/>
                <a:ea typeface="黑体" panose="02010609060101010101" pitchFamily="49" charset="-122"/>
              </a:defRPr>
            </a:lvl1pPr>
            <a:lvl2pPr marL="742950" indent="-285750">
              <a:spcBef>
                <a:spcPct val="20000"/>
              </a:spcBef>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defRPr sz="2000">
                <a:solidFill>
                  <a:schemeClr val="tx1"/>
                </a:solidFill>
                <a:latin typeface="Arial" panose="020B0604020202020204" pitchFamily="34" charset="0"/>
                <a:ea typeface="黑体" panose="02010609060101010101" pitchFamily="49" charset="-122"/>
              </a:defRPr>
            </a:lvl3pPr>
            <a:lvl4pPr marL="1600200" indent="-228600">
              <a:spcBef>
                <a:spcPct val="20000"/>
              </a:spcBef>
              <a:defRPr>
                <a:solidFill>
                  <a:schemeClr val="tx1"/>
                </a:solidFill>
                <a:latin typeface="Arial" panose="020B0604020202020204" pitchFamily="34" charset="0"/>
                <a:ea typeface="黑体" panose="02010609060101010101" pitchFamily="49" charset="-122"/>
              </a:defRPr>
            </a:lvl4pPr>
            <a:lvl5pPr marL="2057400" indent="-228600">
              <a:spcBef>
                <a:spcPct val="20000"/>
              </a:spcBef>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spcBef>
                <a:spcPct val="50000"/>
              </a:spcBef>
            </a:pPr>
            <a:r>
              <a:rPr kumimoji="0" lang="zh-CN" altLang="en-US" dirty="0">
                <a:latin typeface="楷体_GB2312" pitchFamily="49" charset="-122"/>
                <a:ea typeface="楷体_GB2312" pitchFamily="49" charset="-122"/>
              </a:rPr>
              <a:t>思考题   </a:t>
            </a:r>
            <a:r>
              <a:rPr kumimoji="0" lang="zh-CN" altLang="en-US" b="0" dirty="0" smtClean="0">
                <a:latin typeface="楷体_GB2312" pitchFamily="49" charset="-122"/>
                <a:ea typeface="楷体_GB2312" pitchFamily="49" charset="-122"/>
              </a:rPr>
              <a:t>你用过什么数据结构？</a:t>
            </a:r>
            <a:endParaRPr kumimoji="0" lang="en-US" altLang="zh-CN" sz="2400" b="0" dirty="0">
              <a:ea typeface="楷体_GB2312" pitchFamily="49" charset="-122"/>
            </a:endParaRPr>
          </a:p>
        </p:txBody>
      </p:sp>
      <p:sp>
        <p:nvSpPr>
          <p:cNvPr id="152581" name="Text Box 8"/>
          <p:cNvSpPr txBox="1">
            <a:spLocks noChangeArrowheads="1"/>
          </p:cNvSpPr>
          <p:nvPr/>
        </p:nvSpPr>
        <p:spPr bwMode="auto">
          <a:xfrm>
            <a:off x="2423592" y="3429000"/>
            <a:ext cx="7344668"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defRPr sz="2800">
                <a:solidFill>
                  <a:schemeClr val="tx1"/>
                </a:solidFill>
                <a:latin typeface="Arial" panose="020B0604020202020204" pitchFamily="34" charset="0"/>
                <a:ea typeface="黑体" panose="02010609060101010101" pitchFamily="49" charset="-122"/>
              </a:defRPr>
            </a:lvl1pPr>
            <a:lvl2pPr marL="742950" indent="-285750">
              <a:spcBef>
                <a:spcPct val="20000"/>
              </a:spcBef>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defRPr sz="2000">
                <a:solidFill>
                  <a:schemeClr val="tx1"/>
                </a:solidFill>
                <a:latin typeface="Arial" panose="020B0604020202020204" pitchFamily="34" charset="0"/>
                <a:ea typeface="黑体" panose="02010609060101010101" pitchFamily="49" charset="-122"/>
              </a:defRPr>
            </a:lvl3pPr>
            <a:lvl4pPr marL="1600200" indent="-228600">
              <a:spcBef>
                <a:spcPct val="20000"/>
              </a:spcBef>
              <a:defRPr>
                <a:solidFill>
                  <a:schemeClr val="tx1"/>
                </a:solidFill>
                <a:latin typeface="Arial" panose="020B0604020202020204" pitchFamily="34" charset="0"/>
                <a:ea typeface="黑体" panose="02010609060101010101" pitchFamily="49" charset="-122"/>
              </a:defRPr>
            </a:lvl4pPr>
            <a:lvl5pPr marL="2057400" indent="-228600">
              <a:spcBef>
                <a:spcPct val="20000"/>
              </a:spcBef>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spcBef>
                <a:spcPct val="50000"/>
              </a:spcBef>
            </a:pPr>
            <a:r>
              <a:rPr kumimoji="0" lang="zh-CN" altLang="en-US" dirty="0">
                <a:latin typeface="楷体_GB2312" pitchFamily="49" charset="-122"/>
                <a:ea typeface="楷体_GB2312" pitchFamily="49" charset="-122"/>
              </a:rPr>
              <a:t>练习题   </a:t>
            </a:r>
            <a:r>
              <a:rPr kumimoji="0" lang="zh-CN" altLang="en-US" sz="2400" dirty="0">
                <a:latin typeface="楷体_GB2312" pitchFamily="49" charset="-122"/>
                <a:ea typeface="楷体_GB2312" pitchFamily="49" charset="-122"/>
              </a:rPr>
              <a:t>用事前分析法</a:t>
            </a:r>
            <a:r>
              <a:rPr kumimoji="0" lang="zh-CN" altLang="en-US" sz="2400">
                <a:latin typeface="楷体_GB2312" pitchFamily="49" charset="-122"/>
                <a:ea typeface="楷体_GB2312" pitchFamily="49" charset="-122"/>
              </a:rPr>
              <a:t>比较</a:t>
            </a:r>
            <a:r>
              <a:rPr kumimoji="0" lang="zh-CN" altLang="en-US" sz="2400" smtClean="0">
                <a:latin typeface="楷体_GB2312" pitchFamily="49" charset="-122"/>
                <a:ea typeface="楷体_GB2312" pitchFamily="49" charset="-122"/>
              </a:rPr>
              <a:t>冒泡排序</a:t>
            </a:r>
            <a:r>
              <a:rPr kumimoji="0" lang="en-US" altLang="zh-CN" sz="2400" smtClean="0">
                <a:latin typeface="楷体_GB2312" pitchFamily="49" charset="-122"/>
                <a:ea typeface="楷体_GB2312" pitchFamily="49" charset="-122"/>
              </a:rPr>
              <a:t>99</a:t>
            </a:r>
            <a:r>
              <a:rPr kumimoji="0" lang="zh-CN" altLang="en-US" sz="2400" smtClean="0">
                <a:latin typeface="楷体_GB2312" pitchFamily="49" charset="-122"/>
                <a:ea typeface="楷体_GB2312" pitchFamily="49" charset="-122"/>
              </a:rPr>
              <a:t>页</a:t>
            </a:r>
            <a:r>
              <a:rPr kumimoji="0" lang="en-US" altLang="zh-CN" sz="2400" dirty="0" err="1">
                <a:latin typeface="楷体_GB2312" pitchFamily="49" charset="-122"/>
                <a:ea typeface="楷体_GB2312" pitchFamily="49" charset="-122"/>
              </a:rPr>
              <a:t>ppt</a:t>
            </a:r>
            <a:r>
              <a:rPr kumimoji="0" lang="zh-CN" altLang="en-US" sz="2400" dirty="0">
                <a:latin typeface="楷体_GB2312" pitchFamily="49" charset="-122"/>
                <a:ea typeface="楷体_GB2312" pitchFamily="49" charset="-122"/>
              </a:rPr>
              <a:t>中</a:t>
            </a:r>
            <a:endParaRPr kumimoji="0" lang="en-US" altLang="zh-CN" sz="2400" dirty="0">
              <a:latin typeface="楷体_GB2312" pitchFamily="49" charset="-122"/>
              <a:ea typeface="楷体_GB2312" pitchFamily="49" charset="-122"/>
            </a:endParaRPr>
          </a:p>
          <a:p>
            <a:pPr eaLnBrk="1" hangingPunct="1">
              <a:spcBef>
                <a:spcPct val="50000"/>
              </a:spcBef>
            </a:pPr>
            <a:r>
              <a:rPr kumimoji="0" lang="zh-CN" altLang="en-US" sz="2400" dirty="0">
                <a:latin typeface="楷体_GB2312" pitchFamily="49" charset="-122"/>
                <a:ea typeface="楷体_GB2312" pitchFamily="49" charset="-122"/>
              </a:rPr>
              <a:t>          有</a:t>
            </a:r>
            <a:r>
              <a:rPr kumimoji="0" lang="en-US" altLang="zh-CN" sz="2400" dirty="0">
                <a:latin typeface="楷体_GB2312" pitchFamily="49" charset="-122"/>
                <a:ea typeface="楷体_GB2312" pitchFamily="49" charset="-122"/>
              </a:rPr>
              <a:t>/</a:t>
            </a:r>
            <a:r>
              <a:rPr kumimoji="0" lang="zh-CN" altLang="en-US" sz="2400" dirty="0">
                <a:latin typeface="楷体_GB2312" pitchFamily="49" charset="-122"/>
                <a:ea typeface="楷体_GB2312" pitchFamily="49" charset="-122"/>
              </a:rPr>
              <a:t>无</a:t>
            </a:r>
            <a:r>
              <a:rPr kumimoji="0" lang="en-US" altLang="zh-CN" sz="2400" dirty="0">
                <a:latin typeface="楷体_GB2312" pitchFamily="49" charset="-122"/>
                <a:ea typeface="楷体_GB2312" pitchFamily="49" charset="-122"/>
              </a:rPr>
              <a:t>change</a:t>
            </a:r>
            <a:r>
              <a:rPr kumimoji="0" lang="zh-CN" altLang="en-US" sz="2400" dirty="0">
                <a:latin typeface="楷体_GB2312" pitchFamily="49" charset="-122"/>
                <a:ea typeface="楷体_GB2312" pitchFamily="49" charset="-122"/>
              </a:rPr>
              <a:t>时的复杂度</a:t>
            </a:r>
            <a:r>
              <a:rPr kumimoji="0" lang="en-US" altLang="zh-CN" sz="2400" dirty="0">
                <a:latin typeface="楷体_GB2312" pitchFamily="49" charset="-122"/>
                <a:ea typeface="楷体_GB2312" pitchFamily="49" charset="-122"/>
              </a:rPr>
              <a:t>(</a:t>
            </a:r>
            <a:r>
              <a:rPr kumimoji="0" lang="zh-CN" altLang="en-US" sz="2400" dirty="0">
                <a:latin typeface="楷体_GB2312" pitchFamily="49" charset="-122"/>
                <a:ea typeface="楷体_GB2312" pitchFamily="49" charset="-122"/>
              </a:rPr>
              <a:t>最好</a:t>
            </a:r>
            <a:r>
              <a:rPr kumimoji="0" lang="en-US" altLang="zh-CN" sz="2400" dirty="0">
                <a:latin typeface="楷体_GB2312" pitchFamily="49" charset="-122"/>
                <a:ea typeface="楷体_GB2312" pitchFamily="49" charset="-122"/>
              </a:rPr>
              <a:t>,</a:t>
            </a:r>
            <a:r>
              <a:rPr kumimoji="0" lang="zh-CN" altLang="en-US" sz="2400" dirty="0">
                <a:latin typeface="楷体_GB2312" pitchFamily="49" charset="-122"/>
                <a:ea typeface="楷体_GB2312" pitchFamily="49" charset="-122"/>
              </a:rPr>
              <a:t>最坏</a:t>
            </a:r>
            <a:r>
              <a:rPr kumimoji="0" lang="en-US" altLang="zh-CN" sz="2400" dirty="0">
                <a:latin typeface="楷体_GB2312" pitchFamily="49" charset="-122"/>
                <a:ea typeface="楷体_GB2312" pitchFamily="49" charset="-122"/>
              </a:rPr>
              <a:t>,</a:t>
            </a:r>
            <a:r>
              <a:rPr kumimoji="0" lang="zh-CN" altLang="en-US" sz="2400" dirty="0">
                <a:latin typeface="楷体_GB2312" pitchFamily="49" charset="-122"/>
                <a:ea typeface="楷体_GB2312" pitchFamily="49" charset="-122"/>
              </a:rPr>
              <a:t>平均</a:t>
            </a:r>
            <a:r>
              <a:rPr kumimoji="0" lang="en-US" altLang="zh-CN" sz="2400" dirty="0">
                <a:latin typeface="楷体_GB2312" pitchFamily="49" charset="-122"/>
                <a:ea typeface="楷体_GB2312" pitchFamily="49" charset="-122"/>
              </a:rPr>
              <a:t>)</a:t>
            </a:r>
            <a:endParaRPr kumimoji="0" lang="zh-CN" altLang="en-US" sz="2400" dirty="0">
              <a:latin typeface="楷体_GB2312" pitchFamily="49" charset="-122"/>
              <a:ea typeface="楷体_GB2312" pitchFamily="49" charset="-122"/>
            </a:endParaRPr>
          </a:p>
          <a:p>
            <a:pPr eaLnBrk="1" hangingPunct="1">
              <a:spcBef>
                <a:spcPct val="50000"/>
              </a:spcBef>
            </a:pPr>
            <a:endParaRPr kumimoji="0" lang="en-US" altLang="zh-CN" sz="2400" b="0" dirty="0">
              <a:ea typeface="楷体_GB2312" pitchFamily="49" charset="-122"/>
            </a:endParaRPr>
          </a:p>
        </p:txBody>
      </p:sp>
      <p:sp>
        <p:nvSpPr>
          <p:cNvPr id="6" name="Text Box 8"/>
          <p:cNvSpPr txBox="1">
            <a:spLocks noChangeArrowheads="1"/>
          </p:cNvSpPr>
          <p:nvPr/>
        </p:nvSpPr>
        <p:spPr bwMode="auto">
          <a:xfrm>
            <a:off x="2423594" y="5232102"/>
            <a:ext cx="7416674"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defRPr sz="2800">
                <a:solidFill>
                  <a:schemeClr val="tx1"/>
                </a:solidFill>
                <a:latin typeface="Arial" panose="020B0604020202020204" pitchFamily="34" charset="0"/>
                <a:ea typeface="黑体" panose="02010609060101010101" pitchFamily="49" charset="-122"/>
              </a:defRPr>
            </a:lvl1pPr>
            <a:lvl2pPr marL="742950" indent="-285750">
              <a:spcBef>
                <a:spcPct val="20000"/>
              </a:spcBef>
              <a:defRPr sz="2400">
                <a:solidFill>
                  <a:schemeClr val="tx1"/>
                </a:solidFill>
                <a:latin typeface="Arial" panose="020B0604020202020204" pitchFamily="34" charset="0"/>
                <a:ea typeface="黑体" panose="02010609060101010101" pitchFamily="49" charset="-122"/>
              </a:defRPr>
            </a:lvl2pPr>
            <a:lvl3pPr marL="1143000" indent="-228600">
              <a:spcBef>
                <a:spcPct val="20000"/>
              </a:spcBef>
              <a:defRPr sz="2000">
                <a:solidFill>
                  <a:schemeClr val="tx1"/>
                </a:solidFill>
                <a:latin typeface="Arial" panose="020B0604020202020204" pitchFamily="34" charset="0"/>
                <a:ea typeface="黑体" panose="02010609060101010101" pitchFamily="49" charset="-122"/>
              </a:defRPr>
            </a:lvl3pPr>
            <a:lvl4pPr marL="1600200" indent="-228600">
              <a:spcBef>
                <a:spcPct val="20000"/>
              </a:spcBef>
              <a:defRPr>
                <a:solidFill>
                  <a:schemeClr val="tx1"/>
                </a:solidFill>
                <a:latin typeface="Arial" panose="020B0604020202020204" pitchFamily="34" charset="0"/>
                <a:ea typeface="黑体" panose="02010609060101010101" pitchFamily="49" charset="-122"/>
              </a:defRPr>
            </a:lvl4pPr>
            <a:lvl5pPr marL="2057400" indent="-228600">
              <a:spcBef>
                <a:spcPct val="20000"/>
              </a:spcBef>
              <a:defRPr>
                <a:solidFill>
                  <a:schemeClr val="tx1"/>
                </a:solidFill>
                <a:latin typeface="Arial" panose="020B0604020202020204" pitchFamily="34" charset="0"/>
                <a:ea typeface="黑体" panose="02010609060101010101" pitchFamily="49" charset="-122"/>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黑体" panose="02010609060101010101" pitchFamily="49" charset="-122"/>
              </a:defRPr>
            </a:lvl9pPr>
          </a:lstStyle>
          <a:p>
            <a:pPr eaLnBrk="1" hangingPunct="1">
              <a:spcBef>
                <a:spcPct val="50000"/>
              </a:spcBef>
            </a:pPr>
            <a:r>
              <a:rPr kumimoji="0" lang="zh-CN" altLang="en-US" dirty="0">
                <a:latin typeface="楷体_GB2312" pitchFamily="49" charset="-122"/>
                <a:ea typeface="楷体_GB2312" pitchFamily="49" charset="-122"/>
              </a:rPr>
              <a:t>编程题   </a:t>
            </a:r>
            <a:r>
              <a:rPr kumimoji="0" lang="zh-CN" altLang="en-US" sz="2400" dirty="0">
                <a:latin typeface="楷体_GB2312" pitchFamily="49" charset="-122"/>
                <a:ea typeface="楷体_GB2312" pitchFamily="49" charset="-122"/>
              </a:rPr>
              <a:t>冒泡排序</a:t>
            </a:r>
            <a:r>
              <a:rPr kumimoji="0" lang="en-US" altLang="zh-CN" sz="2400" dirty="0">
                <a:latin typeface="楷体_GB2312" pitchFamily="49" charset="-122"/>
                <a:ea typeface="楷体_GB2312" pitchFamily="49" charset="-122"/>
              </a:rPr>
              <a:t>(C++/Python)</a:t>
            </a:r>
            <a:r>
              <a:rPr kumimoji="0" lang="zh-CN" altLang="en-US" sz="2400" dirty="0">
                <a:latin typeface="楷体_GB2312" pitchFamily="49" charset="-122"/>
                <a:ea typeface="楷体_GB2312" pitchFamily="49" charset="-122"/>
              </a:rPr>
              <a:t>，并用事后分析法</a:t>
            </a:r>
            <a:endParaRPr kumimoji="0" lang="en-US" altLang="zh-CN" sz="2400" dirty="0">
              <a:latin typeface="楷体_GB2312" pitchFamily="49" charset="-122"/>
              <a:ea typeface="楷体_GB2312" pitchFamily="49" charset="-122"/>
            </a:endParaRPr>
          </a:p>
          <a:p>
            <a:pPr eaLnBrk="1" hangingPunct="1">
              <a:spcBef>
                <a:spcPct val="50000"/>
              </a:spcBef>
            </a:pPr>
            <a:r>
              <a:rPr kumimoji="0" lang="zh-CN" altLang="en-US" sz="2400">
                <a:latin typeface="楷体_GB2312" pitchFamily="49" charset="-122"/>
                <a:ea typeface="楷体_GB2312" pitchFamily="49" charset="-122"/>
              </a:rPr>
              <a:t>          </a:t>
            </a:r>
            <a:r>
              <a:rPr kumimoji="0" lang="zh-CN" altLang="en-US" sz="2400" smtClean="0">
                <a:latin typeface="楷体_GB2312" pitchFamily="49" charset="-122"/>
                <a:ea typeface="楷体_GB2312" pitchFamily="49" charset="-122"/>
              </a:rPr>
              <a:t>比较</a:t>
            </a:r>
            <a:r>
              <a:rPr kumimoji="0" lang="en-US" altLang="zh-CN" sz="2400" smtClean="0">
                <a:latin typeface="楷体_GB2312" pitchFamily="49" charset="-122"/>
                <a:ea typeface="楷体_GB2312" pitchFamily="49" charset="-122"/>
              </a:rPr>
              <a:t>99</a:t>
            </a:r>
            <a:r>
              <a:rPr kumimoji="0" lang="zh-CN" altLang="en-US" sz="2400" smtClean="0">
                <a:latin typeface="楷体_GB2312" pitchFamily="49" charset="-122"/>
                <a:ea typeface="楷体_GB2312" pitchFamily="49" charset="-122"/>
              </a:rPr>
              <a:t>页</a:t>
            </a:r>
            <a:r>
              <a:rPr kumimoji="0" lang="en-US" altLang="zh-CN" sz="2400" dirty="0" err="1">
                <a:latin typeface="楷体_GB2312" pitchFamily="49" charset="-122"/>
                <a:ea typeface="楷体_GB2312" pitchFamily="49" charset="-122"/>
              </a:rPr>
              <a:t>ppt</a:t>
            </a:r>
            <a:r>
              <a:rPr kumimoji="0" lang="zh-CN" altLang="en-US" sz="2400" dirty="0">
                <a:latin typeface="楷体_GB2312" pitchFamily="49" charset="-122"/>
                <a:ea typeface="楷体_GB2312" pitchFamily="49" charset="-122"/>
              </a:rPr>
              <a:t>中有</a:t>
            </a:r>
            <a:r>
              <a:rPr kumimoji="0" lang="en-US" altLang="zh-CN" sz="2400" dirty="0">
                <a:latin typeface="楷体_GB2312" pitchFamily="49" charset="-122"/>
                <a:ea typeface="楷体_GB2312" pitchFamily="49" charset="-122"/>
              </a:rPr>
              <a:t>/</a:t>
            </a:r>
            <a:r>
              <a:rPr kumimoji="0" lang="zh-CN" altLang="en-US" sz="2400" dirty="0">
                <a:latin typeface="楷体_GB2312" pitchFamily="49" charset="-122"/>
                <a:ea typeface="楷体_GB2312" pitchFamily="49" charset="-122"/>
              </a:rPr>
              <a:t>无</a:t>
            </a:r>
            <a:r>
              <a:rPr kumimoji="0" lang="en-US" altLang="zh-CN" sz="2400" dirty="0">
                <a:latin typeface="楷体_GB2312" pitchFamily="49" charset="-122"/>
                <a:ea typeface="楷体_GB2312" pitchFamily="49" charset="-122"/>
              </a:rPr>
              <a:t>change</a:t>
            </a:r>
            <a:r>
              <a:rPr kumimoji="0" lang="zh-CN" altLang="en-US" sz="2400" dirty="0">
                <a:latin typeface="楷体_GB2312" pitchFamily="49" charset="-122"/>
                <a:ea typeface="楷体_GB2312" pitchFamily="49" charset="-122"/>
              </a:rPr>
              <a:t>时的</a:t>
            </a:r>
            <a:r>
              <a:rPr kumimoji="0" lang="zh-CN" altLang="en-US" sz="2400" dirty="0" smtClean="0">
                <a:latin typeface="楷体_GB2312" pitchFamily="49" charset="-122"/>
                <a:ea typeface="楷体_GB2312" pitchFamily="49" charset="-122"/>
              </a:rPr>
              <a:t>运行时间</a:t>
            </a:r>
            <a:endParaRPr kumimoji="0" lang="en-US" altLang="zh-CN" sz="2400" dirty="0" smtClean="0">
              <a:latin typeface="楷体_GB2312" pitchFamily="49" charset="-122"/>
              <a:ea typeface="楷体_GB2312" pitchFamily="49" charset="-122"/>
            </a:endParaRPr>
          </a:p>
          <a:p>
            <a:pPr eaLnBrk="1" hangingPunct="1">
              <a:spcBef>
                <a:spcPct val="50000"/>
              </a:spcBef>
            </a:pPr>
            <a:r>
              <a:rPr kumimoji="0" lang="en-US" altLang="zh-CN" sz="2400" dirty="0">
                <a:latin typeface="楷体_GB2312" pitchFamily="49" charset="-122"/>
                <a:ea typeface="楷体_GB2312" pitchFamily="49" charset="-122"/>
              </a:rPr>
              <a:t> </a:t>
            </a:r>
            <a:r>
              <a:rPr kumimoji="0" lang="en-US" altLang="zh-CN" sz="2400" dirty="0" smtClean="0">
                <a:latin typeface="楷体_GB2312" pitchFamily="49" charset="-122"/>
                <a:ea typeface="楷体_GB2312" pitchFamily="49" charset="-122"/>
              </a:rPr>
              <a:t>         </a:t>
            </a:r>
            <a:r>
              <a:rPr kumimoji="0" lang="zh-CN" altLang="en-US" sz="2400" dirty="0" smtClean="0">
                <a:latin typeface="楷体_GB2312" pitchFamily="49" charset="-122"/>
                <a:ea typeface="楷体_GB2312" pitchFamily="49" charset="-122"/>
              </a:rPr>
              <a:t>和关键语句的比较次数</a:t>
            </a:r>
            <a:endParaRPr kumimoji="0" lang="en-US" altLang="zh-CN" sz="2000" b="0" dirty="0">
              <a:ea typeface="楷体_GB2312" pitchFamily="49" charset="-122"/>
            </a:endParaRPr>
          </a:p>
        </p:txBody>
      </p:sp>
      <p:sp>
        <p:nvSpPr>
          <p:cNvPr id="7" name="圆角矩形标注 6"/>
          <p:cNvSpPr/>
          <p:nvPr/>
        </p:nvSpPr>
        <p:spPr bwMode="auto">
          <a:xfrm>
            <a:off x="6527904" y="1537628"/>
            <a:ext cx="3442077" cy="576064"/>
          </a:xfrm>
          <a:prstGeom prst="wedgeRoundRectCallout">
            <a:avLst>
              <a:gd name="adj1" fmla="val -42695"/>
              <a:gd name="adj2" fmla="val 80641"/>
              <a:gd name="adj3" fmla="val 16667"/>
            </a:avLst>
          </a:prstGeom>
          <a:ln/>
          <a:extLst/>
        </p:spPr>
        <p:style>
          <a:lnRef idx="2">
            <a:schemeClr val="accent2"/>
          </a:lnRef>
          <a:fillRef idx="1">
            <a:schemeClr val="lt1"/>
          </a:fillRef>
          <a:effectRef idx="0">
            <a:schemeClr val="accent2"/>
          </a:effectRef>
          <a:fontRef idx="minor">
            <a:schemeClr val="dk1"/>
          </a:fontRef>
        </p:style>
        <p:txBody>
          <a:bodyPr vert="horz" wrap="square" lIns="72000" tIns="72000" rIns="72000" bIns="72000" numCol="1" rtlCol="0" anchor="ctr" anchorCtr="0" compatLnSpc="1">
            <a:prstTxWarp prst="textNoShape">
              <a:avLst/>
            </a:prstTxWarp>
          </a:bodyPr>
          <a:lstStyle/>
          <a:p>
            <a:pPr algn="ctr" eaLnBrk="1" hangingPunct="1"/>
            <a:r>
              <a:rPr lang="zh-CN" altLang="en-US" sz="1800" b="0" dirty="0">
                <a:solidFill>
                  <a:schemeClr val="tx1"/>
                </a:solidFill>
                <a:latin typeface="Tahoma" panose="020B0604030504040204" pitchFamily="34" charset="0"/>
                <a:ea typeface="黑体" panose="02010609060101010101" pitchFamily="49" charset="-122"/>
              </a:rPr>
              <a:t>下节课可能会在课堂点名抽查，不需要写在作业本上</a:t>
            </a:r>
          </a:p>
        </p:txBody>
      </p:sp>
      <p:sp>
        <p:nvSpPr>
          <p:cNvPr id="8" name="圆角矩形标注 7"/>
          <p:cNvSpPr/>
          <p:nvPr/>
        </p:nvSpPr>
        <p:spPr bwMode="auto">
          <a:xfrm>
            <a:off x="6527904" y="2708920"/>
            <a:ext cx="3442077" cy="720080"/>
          </a:xfrm>
          <a:prstGeom prst="wedgeRoundRectCallout">
            <a:avLst>
              <a:gd name="adj1" fmla="val -42695"/>
              <a:gd name="adj2" fmla="val 80641"/>
              <a:gd name="adj3" fmla="val 16667"/>
            </a:avLst>
          </a:prstGeom>
          <a:ln/>
          <a:extLst/>
        </p:spPr>
        <p:style>
          <a:lnRef idx="2">
            <a:schemeClr val="accent2"/>
          </a:lnRef>
          <a:fillRef idx="1">
            <a:schemeClr val="lt1"/>
          </a:fillRef>
          <a:effectRef idx="0">
            <a:schemeClr val="accent2"/>
          </a:effectRef>
          <a:fontRef idx="minor">
            <a:schemeClr val="dk1"/>
          </a:fontRef>
        </p:style>
        <p:txBody>
          <a:bodyPr vert="horz" wrap="square" lIns="72000" tIns="72000" rIns="72000" bIns="72000" numCol="1" rtlCol="0" anchor="ctr" anchorCtr="0" compatLnSpc="1">
            <a:prstTxWarp prst="textNoShape">
              <a:avLst/>
            </a:prstTxWarp>
          </a:bodyPr>
          <a:lstStyle/>
          <a:p>
            <a:pPr algn="ctr" eaLnBrk="1" hangingPunct="1"/>
            <a:r>
              <a:rPr lang="en-US" altLang="zh-CN" sz="1800" b="0" dirty="0">
                <a:solidFill>
                  <a:schemeClr val="tx1"/>
                </a:solidFill>
                <a:latin typeface="Tahoma" panose="020B0604030504040204" pitchFamily="34" charset="0"/>
                <a:ea typeface="黑体" panose="02010609060101010101" pitchFamily="49" charset="-122"/>
              </a:rPr>
              <a:t>Paper Work</a:t>
            </a:r>
            <a:r>
              <a:rPr lang="zh-CN" altLang="en-US" sz="1800" b="0" dirty="0">
                <a:solidFill>
                  <a:schemeClr val="tx1"/>
                </a:solidFill>
                <a:latin typeface="Tahoma" panose="020B0604030504040204" pitchFamily="34" charset="0"/>
                <a:ea typeface="黑体" panose="02010609060101010101" pitchFamily="49" charset="-122"/>
              </a:rPr>
              <a:t>请写在纸质作业本上，</a:t>
            </a:r>
            <a:r>
              <a:rPr lang="zh-CN" altLang="en-US" sz="1800" b="0">
                <a:solidFill>
                  <a:schemeClr val="tx1"/>
                </a:solidFill>
                <a:latin typeface="Tahoma" panose="020B0604030504040204" pitchFamily="34" charset="0"/>
                <a:ea typeface="黑体" panose="02010609060101010101" pitchFamily="49" charset="-122"/>
              </a:rPr>
              <a:t>同时也做</a:t>
            </a:r>
            <a:r>
              <a:rPr lang="en-US" altLang="zh-CN" sz="1800" b="0">
                <a:solidFill>
                  <a:schemeClr val="tx1"/>
                </a:solidFill>
                <a:latin typeface="Tahoma" panose="020B0604030504040204" pitchFamily="34" charset="0"/>
                <a:ea typeface="黑体" panose="02010609060101010101" pitchFamily="49" charset="-122"/>
              </a:rPr>
              <a:t>ppt</a:t>
            </a:r>
            <a:r>
              <a:rPr lang="zh-CN" altLang="en-US" sz="1800" b="0">
                <a:solidFill>
                  <a:schemeClr val="tx1"/>
                </a:solidFill>
                <a:latin typeface="Tahoma" panose="020B0604030504040204" pitchFamily="34" charset="0"/>
                <a:ea typeface="黑体" panose="02010609060101010101" pitchFamily="49" charset="-122"/>
              </a:rPr>
              <a:t>中布置的作业，选做*和额外加分作业*请不</a:t>
            </a:r>
            <a:r>
              <a:rPr lang="zh-CN" altLang="en-US" sz="1800" b="0" dirty="0" smtClean="0">
                <a:solidFill>
                  <a:schemeClr val="tx1"/>
                </a:solidFill>
                <a:latin typeface="Tahoma" panose="020B0604030504040204" pitchFamily="34" charset="0"/>
                <a:ea typeface="黑体" panose="02010609060101010101" pitchFamily="49" charset="-122"/>
              </a:rPr>
              <a:t>强制</a:t>
            </a:r>
            <a:endParaRPr lang="zh-CN" altLang="en-US" sz="1800" b="0" dirty="0">
              <a:solidFill>
                <a:schemeClr val="tx1"/>
              </a:solidFill>
              <a:latin typeface="Tahoma" panose="020B0604030504040204" pitchFamily="34" charset="0"/>
              <a:ea typeface="黑体" panose="02010609060101010101" pitchFamily="49" charset="-122"/>
            </a:endParaRPr>
          </a:p>
        </p:txBody>
      </p:sp>
      <p:sp>
        <p:nvSpPr>
          <p:cNvPr id="9" name="圆角矩形标注 8"/>
          <p:cNvSpPr/>
          <p:nvPr/>
        </p:nvSpPr>
        <p:spPr bwMode="auto">
          <a:xfrm>
            <a:off x="6527904" y="4507696"/>
            <a:ext cx="3442077" cy="793512"/>
          </a:xfrm>
          <a:prstGeom prst="wedgeRoundRectCallout">
            <a:avLst>
              <a:gd name="adj1" fmla="val -41020"/>
              <a:gd name="adj2" fmla="val 70260"/>
              <a:gd name="adj3" fmla="val 16667"/>
            </a:avLst>
          </a:prstGeom>
          <a:ln/>
          <a:extLst/>
        </p:spPr>
        <p:style>
          <a:lnRef idx="2">
            <a:schemeClr val="accent2"/>
          </a:lnRef>
          <a:fillRef idx="1">
            <a:schemeClr val="lt1"/>
          </a:fillRef>
          <a:effectRef idx="0">
            <a:schemeClr val="accent2"/>
          </a:effectRef>
          <a:fontRef idx="minor">
            <a:schemeClr val="dk1"/>
          </a:fontRef>
        </p:style>
        <p:txBody>
          <a:bodyPr vert="horz" wrap="square" lIns="72000" tIns="72000" rIns="72000" bIns="72000" numCol="1" rtlCol="0" anchor="ctr" anchorCtr="0" compatLnSpc="1">
            <a:prstTxWarp prst="textNoShape">
              <a:avLst/>
            </a:prstTxWarp>
          </a:bodyPr>
          <a:lstStyle/>
          <a:p>
            <a:pPr algn="ctr" eaLnBrk="1" hangingPunct="1"/>
            <a:r>
              <a:rPr lang="en-US" altLang="zh-CN" sz="1800" b="0" dirty="0">
                <a:solidFill>
                  <a:schemeClr val="tx1"/>
                </a:solidFill>
                <a:latin typeface="Tahoma" panose="020B0604030504040204" pitchFamily="34" charset="0"/>
                <a:ea typeface="黑体" panose="02010609060101010101" pitchFamily="49" charset="-122"/>
              </a:rPr>
              <a:t>Program Work</a:t>
            </a:r>
            <a:r>
              <a:rPr lang="zh-CN" altLang="en-US" sz="1800" b="0" dirty="0" smtClean="0">
                <a:solidFill>
                  <a:schemeClr val="tx1"/>
                </a:solidFill>
                <a:latin typeface="Tahoma" panose="020B0604030504040204" pitchFamily="34" charset="0"/>
                <a:ea typeface="黑体" panose="02010609060101010101" pitchFamily="49" charset="-122"/>
              </a:rPr>
              <a:t>请提交到</a:t>
            </a:r>
            <a:r>
              <a:rPr lang="en-US" altLang="zh-CN" sz="1800" b="0" dirty="0" err="1" smtClean="0">
                <a:solidFill>
                  <a:schemeClr val="tx1"/>
                </a:solidFill>
                <a:latin typeface="Tahoma" panose="020B0604030504040204" pitchFamily="34" charset="0"/>
                <a:ea typeface="黑体" panose="02010609060101010101" pitchFamily="49" charset="-122"/>
                <a:hlinkClick r:id="rId2"/>
              </a:rPr>
              <a:t>plep.cug.edu.cn</a:t>
            </a:r>
            <a:r>
              <a:rPr lang="en-US" altLang="zh-CN" sz="1800" b="0" dirty="0" smtClean="0">
                <a:solidFill>
                  <a:schemeClr val="tx1"/>
                </a:solidFill>
                <a:latin typeface="Tahoma" panose="020B0604030504040204" pitchFamily="34" charset="0"/>
                <a:ea typeface="黑体" panose="02010609060101010101" pitchFamily="49" charset="-122"/>
                <a:hlinkClick r:id="rId2"/>
              </a:rPr>
              <a:t>/</a:t>
            </a:r>
            <a:r>
              <a:rPr lang="zh-CN" altLang="en-US" sz="1800" b="0" dirty="0" smtClean="0">
                <a:solidFill>
                  <a:schemeClr val="tx1"/>
                </a:solidFill>
                <a:latin typeface="Tahoma" panose="020B0604030504040204" pitchFamily="34" charset="0"/>
                <a:ea typeface="黑体" panose="02010609060101010101" pitchFamily="49" charset="-122"/>
              </a:rPr>
              <a:t>，初始用户名和密码均为学号，请及时修改</a:t>
            </a:r>
            <a:endParaRPr lang="zh-CN" altLang="en-US" sz="1800" b="0" dirty="0">
              <a:solidFill>
                <a:schemeClr val="tx1"/>
              </a:solidFill>
              <a:latin typeface="Tahoma" panose="020B0604030504040204" pitchFamily="34" charset="0"/>
              <a:ea typeface="黑体" panose="02010609060101010101" pitchFamily="49" charset="-122"/>
            </a:endParaRPr>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84284" y="2924944"/>
            <a:ext cx="464105" cy="51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p:nvPr/>
        </p:nvSpPr>
        <p:spPr>
          <a:xfrm>
            <a:off x="7464152" y="-11398"/>
            <a:ext cx="4727848" cy="1200329"/>
          </a:xfrm>
          <a:prstGeom prst="rect">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wrap="square" rtlCol="0">
            <a:spAutoFit/>
          </a:bodyPr>
          <a:lstStyle/>
          <a:p>
            <a:r>
              <a:rPr lang="zh-CN" altLang="en-US" sz="1800" dirty="0" smtClean="0"/>
              <a:t>对课程中的知识点、授课方式以及任何与课程相关的问题和建议，欢迎随时给我发邮件</a:t>
            </a:r>
            <a:endParaRPr lang="en-US" altLang="zh-CN" sz="1800" dirty="0" smtClean="0"/>
          </a:p>
          <a:p>
            <a:r>
              <a:rPr lang="en-US" altLang="zh-CN" sz="1800" dirty="0" smtClean="0"/>
              <a:t>(</a:t>
            </a:r>
            <a:r>
              <a:rPr lang="zh-CN" altLang="en-US" sz="1800" dirty="0" smtClean="0"/>
              <a:t>优先用邮件</a:t>
            </a:r>
            <a:r>
              <a:rPr lang="en-US" altLang="zh-CN" sz="1800" dirty="0" smtClean="0"/>
              <a:t>,QQ</a:t>
            </a:r>
            <a:r>
              <a:rPr lang="zh-CN" altLang="en-US" sz="1800" dirty="0" smtClean="0"/>
              <a:t>不</a:t>
            </a:r>
            <a:r>
              <a:rPr lang="zh-CN" altLang="en-US" sz="1800" smtClean="0"/>
              <a:t>总是在线</a:t>
            </a:r>
            <a:r>
              <a:rPr lang="en-US" altLang="zh-CN" sz="1800" smtClean="0"/>
              <a:t>,</a:t>
            </a:r>
            <a:r>
              <a:rPr lang="zh-CN" altLang="en-US" sz="1800" smtClean="0"/>
              <a:t>有关</a:t>
            </a:r>
            <a:r>
              <a:rPr lang="zh-CN" altLang="en-US" sz="1800" dirty="0" smtClean="0"/>
              <a:t>作业相关的问题请在</a:t>
            </a:r>
            <a:r>
              <a:rPr lang="en-US" altLang="zh-CN" sz="1800" dirty="0" smtClean="0"/>
              <a:t>QQ</a:t>
            </a:r>
            <a:r>
              <a:rPr lang="zh-CN" altLang="en-US" sz="1800" smtClean="0"/>
              <a:t>群提出</a:t>
            </a:r>
            <a:r>
              <a:rPr lang="en-US" altLang="zh-CN" sz="1800" smtClean="0"/>
              <a:t>,</a:t>
            </a:r>
            <a:r>
              <a:rPr lang="zh-CN" altLang="en-US" sz="1800" smtClean="0"/>
              <a:t>特别是一些共性问题</a:t>
            </a:r>
            <a:r>
              <a:rPr lang="en-US" altLang="zh-CN" sz="1800" smtClean="0"/>
              <a:t>)</a:t>
            </a:r>
            <a:endParaRPr lang="zh-CN" altLang="en-US" sz="1800" dirty="0"/>
          </a:p>
        </p:txBody>
      </p:sp>
    </p:spTree>
  </p:cSld>
  <p:clrMapOvr>
    <a:masterClrMapping/>
  </p:clrMapOvr>
  <mc:AlternateContent xmlns:mc="http://schemas.openxmlformats.org/markup-compatibility/2006" xmlns:p14="http://schemas.microsoft.com/office/powerpoint/2010/main">
    <mc:Choice Requires="p14">
      <p:transition spd="slow" p14:dur="999"/>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标题 6"/>
          <p:cNvSpPr>
            <a:spLocks noGrp="1"/>
          </p:cNvSpPr>
          <p:nvPr>
            <p:ph type="title"/>
          </p:nvPr>
        </p:nvSpPr>
        <p:spPr/>
        <p:txBody>
          <a:bodyPr>
            <a:normAutofit fontScale="90000"/>
          </a:bodyPr>
          <a:lstStyle/>
          <a:p>
            <a:r>
              <a:rPr lang="zh-CN" altLang="en-US" dirty="0"/>
              <a:t>数据结构这门课好学吗？</a:t>
            </a:r>
            <a:endParaRPr lang="zh-CN" altLang="en-US" dirty="0" smtClean="0"/>
          </a:p>
        </p:txBody>
      </p:sp>
      <p:sp>
        <p:nvSpPr>
          <p:cNvPr id="8" name="内容占位符 7"/>
          <p:cNvSpPr>
            <a:spLocks noGrp="1"/>
          </p:cNvSpPr>
          <p:nvPr>
            <p:ph idx="1"/>
          </p:nvPr>
        </p:nvSpPr>
        <p:spPr>
          <a:xfrm>
            <a:off x="479376" y="1116135"/>
            <a:ext cx="6121896" cy="5193185"/>
          </a:xfrm>
        </p:spPr>
        <p:txBody>
          <a:bodyPr>
            <a:normAutofit fontScale="92500" lnSpcReduction="10000"/>
          </a:bodyPr>
          <a:lstStyle/>
          <a:p>
            <a:pPr>
              <a:lnSpc>
                <a:spcPct val="150000"/>
              </a:lnSpc>
              <a:defRPr/>
            </a:pPr>
            <a:r>
              <a:rPr lang="zh-CN" altLang="en-US" b="1" dirty="0" smtClean="0">
                <a:solidFill>
                  <a:srgbClr val="0000FF"/>
                </a:solidFill>
              </a:rPr>
              <a:t>有点难</a:t>
            </a:r>
            <a:endParaRPr lang="en-US" altLang="zh-CN" b="1" dirty="0">
              <a:solidFill>
                <a:srgbClr val="0000FF"/>
              </a:solidFill>
            </a:endParaRPr>
          </a:p>
          <a:p>
            <a:pPr lvl="1">
              <a:lnSpc>
                <a:spcPct val="150000"/>
              </a:lnSpc>
              <a:defRPr/>
            </a:pPr>
            <a:r>
              <a:rPr lang="zh-CN" altLang="en-US" dirty="0" smtClean="0">
                <a:cs typeface="+mn-cs"/>
              </a:rPr>
              <a:t>概念性强、比较抽象</a:t>
            </a:r>
            <a:endParaRPr lang="en-US" altLang="zh-CN" dirty="0" smtClean="0">
              <a:cs typeface="+mn-cs"/>
            </a:endParaRPr>
          </a:p>
          <a:p>
            <a:pPr lvl="1">
              <a:lnSpc>
                <a:spcPct val="150000"/>
              </a:lnSpc>
              <a:defRPr/>
            </a:pPr>
            <a:r>
              <a:rPr lang="zh-CN" altLang="en-US" dirty="0" smtClean="0"/>
              <a:t>算法灵活、不易掌握</a:t>
            </a:r>
            <a:endParaRPr lang="en-US" altLang="zh-CN" dirty="0" smtClean="0"/>
          </a:p>
          <a:p>
            <a:pPr lvl="1">
              <a:lnSpc>
                <a:spcPct val="150000"/>
              </a:lnSpc>
              <a:defRPr/>
            </a:pPr>
            <a:r>
              <a:rPr lang="zh-CN" altLang="en-US" dirty="0" smtClean="0">
                <a:cs typeface="+mn-cs"/>
              </a:rPr>
              <a:t>逻辑性强、算法设计比较</a:t>
            </a:r>
            <a:r>
              <a:rPr lang="zh-CN" altLang="en-US" smtClean="0">
                <a:cs typeface="+mn-cs"/>
              </a:rPr>
              <a:t>烧脑</a:t>
            </a:r>
            <a:endParaRPr lang="en-US" altLang="zh-CN" smtClean="0">
              <a:cs typeface="+mn-cs"/>
            </a:endParaRPr>
          </a:p>
          <a:p>
            <a:pPr>
              <a:lnSpc>
                <a:spcPct val="150000"/>
              </a:lnSpc>
              <a:defRPr/>
            </a:pPr>
            <a:r>
              <a:rPr lang="zh-CN" altLang="en-US">
                <a:solidFill>
                  <a:srgbClr val="0000FF"/>
                </a:solidFill>
              </a:rPr>
              <a:t>关于</a:t>
            </a:r>
            <a:r>
              <a:rPr lang="zh-CN" altLang="en-US" smtClean="0">
                <a:solidFill>
                  <a:srgbClr val="0000FF"/>
                </a:solidFill>
              </a:rPr>
              <a:t>课程难度</a:t>
            </a:r>
            <a:endParaRPr lang="zh-CN" altLang="en-US">
              <a:solidFill>
                <a:srgbClr val="0000FF"/>
              </a:solidFill>
            </a:endParaRPr>
          </a:p>
          <a:p>
            <a:pPr lvl="1">
              <a:lnSpc>
                <a:spcPct val="150000"/>
              </a:lnSpc>
              <a:defRPr/>
            </a:pPr>
            <a:r>
              <a:rPr lang="zh-CN" altLang="en-US"/>
              <a:t>一方面大家反馈缺乏实践，另一方面大家又觉得作业太多（课程实践的主要方式）</a:t>
            </a:r>
          </a:p>
          <a:p>
            <a:pPr lvl="1">
              <a:lnSpc>
                <a:spcPct val="150000"/>
              </a:lnSpc>
              <a:defRPr/>
            </a:pPr>
            <a:r>
              <a:rPr lang="zh-CN" altLang="en-US"/>
              <a:t>课程即抽象又具体</a:t>
            </a:r>
          </a:p>
          <a:p>
            <a:pPr lvl="1">
              <a:lnSpc>
                <a:spcPct val="150000"/>
              </a:lnSpc>
              <a:defRPr/>
            </a:pPr>
            <a:r>
              <a:rPr lang="zh-CN" altLang="en-US"/>
              <a:t>不知道以后用在哪儿</a:t>
            </a:r>
            <a:r>
              <a:rPr lang="zh-CN" altLang="en-US" smtClean="0"/>
              <a:t>？</a:t>
            </a:r>
            <a:r>
              <a:rPr lang="en-AU" altLang="zh-CN" smtClean="0">
                <a:sym typeface="Wingdings" panose="05000000000000000000" pitchFamily="2" charset="2"/>
              </a:rPr>
              <a:t></a:t>
            </a:r>
            <a:r>
              <a:rPr lang="zh-CN" altLang="en-US" smtClean="0"/>
              <a:t>上课</a:t>
            </a:r>
            <a:r>
              <a:rPr lang="zh-CN" altLang="en-US"/>
              <a:t>没认真听讲</a:t>
            </a:r>
          </a:p>
          <a:p>
            <a:pPr lvl="1">
              <a:lnSpc>
                <a:spcPct val="150000"/>
              </a:lnSpc>
              <a:defRPr/>
            </a:pPr>
            <a:endParaRPr lang="en-US" altLang="zh-CN" dirty="0" smtClean="0">
              <a:cs typeface="+mn-cs"/>
            </a:endParaRPr>
          </a:p>
        </p:txBody>
      </p:sp>
      <p:pic>
        <p:nvPicPr>
          <p:cNvPr id="2" name="图片 1"/>
          <p:cNvPicPr>
            <a:picLocks noChangeAspect="1"/>
          </p:cNvPicPr>
          <p:nvPr/>
        </p:nvPicPr>
        <p:blipFill>
          <a:blip r:embed="rId3"/>
          <a:stretch>
            <a:fillRect/>
          </a:stretch>
        </p:blipFill>
        <p:spPr>
          <a:xfrm>
            <a:off x="6672064" y="416602"/>
            <a:ext cx="2366909" cy="3025025"/>
          </a:xfrm>
          <a:prstGeom prst="rect">
            <a:avLst/>
          </a:prstGeom>
        </p:spPr>
      </p:pic>
      <p:pic>
        <p:nvPicPr>
          <p:cNvPr id="5" name="图片 4"/>
          <p:cNvPicPr/>
          <p:nvPr>
            <p:custDataLst>
              <p:tags r:id="rId1"/>
            </p:custDataLst>
          </p:nvPr>
        </p:nvPicPr>
        <p:blipFill>
          <a:blip r:embed="rId4"/>
          <a:stretch>
            <a:fillRect/>
          </a:stretch>
        </p:blipFill>
        <p:spPr>
          <a:xfrm>
            <a:off x="6734717" y="3675041"/>
            <a:ext cx="2304256" cy="3096344"/>
          </a:xfrm>
          <a:prstGeom prst="rect">
            <a:avLst/>
          </a:prstGeom>
          <a:noFill/>
          <a:ln w="9525">
            <a:noFill/>
          </a:ln>
        </p:spPr>
      </p:pic>
      <p:pic>
        <p:nvPicPr>
          <p:cNvPr id="6" name="图片 5"/>
          <p:cNvPicPr>
            <a:picLocks noChangeAspect="1"/>
          </p:cNvPicPr>
          <p:nvPr/>
        </p:nvPicPr>
        <p:blipFill>
          <a:blip r:embed="rId5"/>
          <a:stretch>
            <a:fillRect/>
          </a:stretch>
        </p:blipFill>
        <p:spPr>
          <a:xfrm>
            <a:off x="9512200" y="1960652"/>
            <a:ext cx="2679799" cy="1945496"/>
          </a:xfrm>
          <a:prstGeom prst="rect">
            <a:avLst/>
          </a:prstGeom>
        </p:spPr>
      </p:pic>
      <p:pic>
        <p:nvPicPr>
          <p:cNvPr id="7" name="图片 6"/>
          <p:cNvPicPr>
            <a:picLocks noChangeAspect="1"/>
          </p:cNvPicPr>
          <p:nvPr/>
        </p:nvPicPr>
        <p:blipFill>
          <a:blip r:embed="rId6"/>
          <a:stretch>
            <a:fillRect/>
          </a:stretch>
        </p:blipFill>
        <p:spPr>
          <a:xfrm>
            <a:off x="9512709" y="-30542"/>
            <a:ext cx="2685098" cy="1947374"/>
          </a:xfrm>
          <a:prstGeom prst="rect">
            <a:avLst/>
          </a:prstGeom>
        </p:spPr>
      </p:pic>
      <p:pic>
        <p:nvPicPr>
          <p:cNvPr id="9" name="图片 8"/>
          <p:cNvPicPr>
            <a:picLocks noChangeAspect="1"/>
          </p:cNvPicPr>
          <p:nvPr/>
        </p:nvPicPr>
        <p:blipFill>
          <a:blip r:embed="rId7"/>
          <a:stretch>
            <a:fillRect/>
          </a:stretch>
        </p:blipFill>
        <p:spPr>
          <a:xfrm>
            <a:off x="9512200" y="3949968"/>
            <a:ext cx="2679800" cy="2891458"/>
          </a:xfrm>
          <a:prstGeom prst="rect">
            <a:avLst/>
          </a:prstGeom>
        </p:spPr>
      </p:pic>
    </p:spTree>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标题 6"/>
          <p:cNvSpPr>
            <a:spLocks noGrp="1"/>
          </p:cNvSpPr>
          <p:nvPr>
            <p:ph type="title"/>
          </p:nvPr>
        </p:nvSpPr>
        <p:spPr/>
        <p:txBody>
          <a:bodyPr>
            <a:normAutofit fontScale="90000"/>
          </a:bodyPr>
          <a:lstStyle/>
          <a:p>
            <a:r>
              <a:rPr lang="en-US" altLang="zh-CN" smtClean="0"/>
              <a:t>Q3:</a:t>
            </a:r>
            <a:r>
              <a:rPr lang="zh-CN" altLang="en-US" smtClean="0"/>
              <a:t>怎样学习数据结构？</a:t>
            </a:r>
          </a:p>
        </p:txBody>
      </p:sp>
      <p:sp>
        <p:nvSpPr>
          <p:cNvPr id="8" name="内容占位符 7"/>
          <p:cNvSpPr>
            <a:spLocks noGrp="1"/>
          </p:cNvSpPr>
          <p:nvPr>
            <p:ph idx="1"/>
          </p:nvPr>
        </p:nvSpPr>
        <p:spPr/>
        <p:txBody>
          <a:bodyPr/>
          <a:lstStyle/>
          <a:p>
            <a:pPr>
              <a:defRPr/>
            </a:pPr>
            <a:r>
              <a:rPr lang="zh-CN" altLang="en-US" dirty="0" smtClean="0">
                <a:cs typeface="+mn-cs"/>
              </a:rPr>
              <a:t>重视实践和动手能力</a:t>
            </a:r>
            <a:endParaRPr lang="en-US" altLang="zh-CN" dirty="0" smtClean="0">
              <a:cs typeface="+mn-cs"/>
            </a:endParaRPr>
          </a:p>
          <a:p>
            <a:pPr>
              <a:defRPr/>
            </a:pPr>
            <a:endParaRPr lang="en-US" altLang="zh-CN" dirty="0">
              <a:cs typeface="+mn-cs"/>
            </a:endParaRPr>
          </a:p>
          <a:p>
            <a:pPr>
              <a:defRPr/>
            </a:pPr>
            <a:endParaRPr lang="en-US" altLang="zh-CN" dirty="0" smtClean="0">
              <a:cs typeface="+mn-cs"/>
            </a:endParaRPr>
          </a:p>
          <a:p>
            <a:pPr>
              <a:defRPr/>
            </a:pPr>
            <a:endParaRPr lang="en-US" altLang="zh-CN" dirty="0">
              <a:cs typeface="+mn-cs"/>
            </a:endParaRPr>
          </a:p>
          <a:p>
            <a:pPr>
              <a:defRPr/>
            </a:pPr>
            <a:endParaRPr lang="en-US" altLang="zh-CN" dirty="0" smtClean="0">
              <a:cs typeface="+mn-cs"/>
            </a:endParaRPr>
          </a:p>
          <a:p>
            <a:pPr marL="0" indent="0">
              <a:buNone/>
              <a:defRPr/>
            </a:pPr>
            <a:endParaRPr lang="en-US" altLang="zh-CN" dirty="0" smtClean="0">
              <a:cs typeface="+mn-cs"/>
            </a:endParaRPr>
          </a:p>
          <a:p>
            <a:pPr>
              <a:defRPr/>
            </a:pPr>
            <a:endParaRPr lang="en-US" altLang="zh-CN" dirty="0" smtClean="0">
              <a:cs typeface="+mn-cs"/>
            </a:endParaRPr>
          </a:p>
          <a:p>
            <a:pPr>
              <a:defRPr/>
            </a:pPr>
            <a:r>
              <a:rPr lang="zh-CN" altLang="en-US" dirty="0" smtClean="0">
                <a:cs typeface="+mn-cs"/>
              </a:rPr>
              <a:t>目标</a:t>
            </a:r>
            <a:endParaRPr lang="en-US" altLang="zh-CN" dirty="0" smtClean="0">
              <a:cs typeface="+mn-cs"/>
            </a:endParaRPr>
          </a:p>
          <a:p>
            <a:pPr lvl="1">
              <a:defRPr/>
            </a:pPr>
            <a:r>
              <a:rPr dirty="0">
                <a:cs typeface="+mn-cs"/>
              </a:rPr>
              <a:t>能看懂、编写、调试程序，</a:t>
            </a:r>
            <a:r>
              <a:rPr dirty="0" smtClean="0">
                <a:cs typeface="+mn-cs"/>
              </a:rPr>
              <a:t>能独立</a:t>
            </a:r>
            <a:r>
              <a:rPr lang="zh-CN" altLang="en-US" dirty="0" smtClean="0">
                <a:cs typeface="+mn-cs"/>
              </a:rPr>
              <a:t>编写算法</a:t>
            </a:r>
            <a:endParaRPr lang="en-US" altLang="zh-CN" dirty="0" smtClean="0">
              <a:cs typeface="+mn-cs"/>
            </a:endParaRPr>
          </a:p>
          <a:p>
            <a:pPr lvl="1">
              <a:defRPr/>
            </a:pPr>
            <a:r>
              <a:rPr lang="zh-CN" altLang="en-US" dirty="0" smtClean="0">
                <a:solidFill>
                  <a:srgbClr val="0000CC"/>
                </a:solidFill>
              </a:rPr>
              <a:t>知道何时用何种</a:t>
            </a:r>
            <a:r>
              <a:rPr lang="zh-CN" altLang="en-US" dirty="0" smtClean="0">
                <a:solidFill>
                  <a:srgbClr val="0000CC"/>
                </a:solidFill>
                <a:cs typeface="+mn-cs"/>
              </a:rPr>
              <a:t>数据结构解决具体问题</a:t>
            </a:r>
            <a:endParaRPr lang="zh-CN" altLang="en-US" dirty="0">
              <a:solidFill>
                <a:srgbClr val="0000CC"/>
              </a:solidFill>
              <a:cs typeface="+mn-cs"/>
            </a:endParaRPr>
          </a:p>
          <a:p>
            <a:pPr lvl="1">
              <a:defRPr/>
            </a:pPr>
            <a:endParaRPr dirty="0">
              <a:cs typeface="+mn-cs"/>
            </a:endParaRPr>
          </a:p>
        </p:txBody>
      </p:sp>
      <p:pic>
        <p:nvPicPr>
          <p:cNvPr id="35844" name="Picture 5" descr="R:\20110829152807277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5863" y="1927229"/>
            <a:ext cx="2527300" cy="2189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6" descr="R:\img2013041513222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7214" y="1927225"/>
            <a:ext cx="2640012" cy="222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6" name="TextBox 8"/>
          <p:cNvSpPr txBox="1">
            <a:spLocks noChangeArrowheads="1"/>
          </p:cNvSpPr>
          <p:nvPr/>
        </p:nvSpPr>
        <p:spPr bwMode="auto">
          <a:xfrm>
            <a:off x="2567608" y="4151313"/>
            <a:ext cx="863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zh-CN" altLang="en-US" sz="1800" dirty="0">
                <a:latin typeface="Arial" panose="020B0604020202020204" pitchFamily="34" charset="0"/>
                <a:ea typeface="宋体" panose="02010600030101010101" pitchFamily="2" charset="-122"/>
              </a:rPr>
              <a:t>理论</a:t>
            </a:r>
          </a:p>
        </p:txBody>
      </p:sp>
      <p:sp>
        <p:nvSpPr>
          <p:cNvPr id="35847" name="TextBox 9"/>
          <p:cNvSpPr txBox="1">
            <a:spLocks noChangeArrowheads="1"/>
          </p:cNvSpPr>
          <p:nvPr/>
        </p:nvSpPr>
        <p:spPr bwMode="auto">
          <a:xfrm>
            <a:off x="4800600" y="4151316"/>
            <a:ext cx="191928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lgn="ctr" eaLnBrk="1" hangingPunct="1">
              <a:spcBef>
                <a:spcPct val="0"/>
              </a:spcBef>
              <a:buClrTx/>
              <a:buSzTx/>
              <a:buFontTx/>
              <a:buNone/>
            </a:pPr>
            <a:r>
              <a:rPr lang="zh-CN" altLang="en-US" sz="1800" dirty="0">
                <a:latin typeface="Arial" panose="020B0604020202020204" pitchFamily="34" charset="0"/>
                <a:ea typeface="宋体" panose="02010600030101010101" pitchFamily="2" charset="-122"/>
              </a:rPr>
              <a:t>独立编程并调试</a:t>
            </a:r>
            <a:endParaRPr lang="en-US" altLang="zh-CN" sz="1800" dirty="0">
              <a:latin typeface="Arial" panose="020B0604020202020204" pitchFamily="34" charset="0"/>
              <a:ea typeface="宋体" panose="02010600030101010101" pitchFamily="2" charset="-122"/>
            </a:endParaRPr>
          </a:p>
          <a:p>
            <a:pPr algn="ctr" eaLnBrk="1" hangingPunct="1">
              <a:spcBef>
                <a:spcPct val="0"/>
              </a:spcBef>
              <a:buClrTx/>
              <a:buSzTx/>
              <a:buFontTx/>
              <a:buNone/>
            </a:pPr>
            <a:r>
              <a:rPr lang="zh-CN" altLang="en-US" sz="1800" dirty="0" smtClean="0">
                <a:latin typeface="Arial" panose="020B0604020202020204" pitchFamily="34" charset="0"/>
                <a:ea typeface="宋体" panose="02010600030101010101" pitchFamily="2" charset="-122"/>
              </a:rPr>
              <a:t>（单</a:t>
            </a:r>
            <a:r>
              <a:rPr lang="zh-CN" altLang="en-US" sz="1800" dirty="0">
                <a:latin typeface="Arial" panose="020B0604020202020204" pitchFamily="34" charset="0"/>
                <a:ea typeface="宋体" panose="02010600030101010101" pitchFamily="2" charset="-122"/>
              </a:rPr>
              <a:t>步调试）</a:t>
            </a:r>
          </a:p>
        </p:txBody>
      </p:sp>
      <p:sp>
        <p:nvSpPr>
          <p:cNvPr id="35848" name="TextBox 10"/>
          <p:cNvSpPr txBox="1">
            <a:spLocks noChangeArrowheads="1"/>
          </p:cNvSpPr>
          <p:nvPr/>
        </p:nvSpPr>
        <p:spPr bwMode="auto">
          <a:xfrm>
            <a:off x="8256591" y="4116389"/>
            <a:ext cx="14398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zh-CN" altLang="en-US" sz="1800">
                <a:latin typeface="Arial" panose="020B0604020202020204" pitchFamily="34" charset="0"/>
                <a:ea typeface="宋体" panose="02010600030101010101" pitchFamily="2" charset="-122"/>
              </a:rPr>
              <a:t>团队合作</a:t>
            </a:r>
          </a:p>
        </p:txBody>
      </p:sp>
      <p:pic>
        <p:nvPicPr>
          <p:cNvPr id="2" name="图片 1"/>
          <p:cNvPicPr>
            <a:picLocks noChangeAspect="1"/>
          </p:cNvPicPr>
          <p:nvPr/>
        </p:nvPicPr>
        <p:blipFill>
          <a:blip r:embed="rId4"/>
          <a:stretch>
            <a:fillRect/>
          </a:stretch>
        </p:blipFill>
        <p:spPr>
          <a:xfrm>
            <a:off x="1784875" y="1815273"/>
            <a:ext cx="1862853" cy="2380817"/>
          </a:xfrm>
          <a:prstGeom prst="rect">
            <a:avLst/>
          </a:prstGeom>
        </p:spPr>
      </p:pic>
    </p:spTree>
    <p:extLst>
      <p:ext uri="{BB962C8B-B14F-4D97-AF65-F5344CB8AC3E}">
        <p14:creationId xmlns:p14="http://schemas.microsoft.com/office/powerpoint/2010/main" val="1852411011"/>
      </p:ext>
    </p:extLst>
  </p:cSld>
  <p:clrMapOvr>
    <a:masterClrMapping/>
  </p:clrMapOvr>
  <p:transition spd="slow"/>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https://ss0.bdstatic.com/70cFvHSh_Q1YnxGkpoWK1HF6hhy/it/u=539519637,33085239&amp;fm=26&amp;gp=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1912" y="1379215"/>
            <a:ext cx="3114568" cy="4746416"/>
          </a:xfrm>
          <a:prstGeom prst="rect">
            <a:avLst/>
          </a:prstGeom>
          <a:noFill/>
          <a:extLst>
            <a:ext uri="{909E8E84-426E-40DD-AFC4-6F175D3DCCD1}">
              <a14:hiddenFill xmlns:a14="http://schemas.microsoft.com/office/drawing/2010/main">
                <a:solidFill>
                  <a:srgbClr val="FFFFFF"/>
                </a:solidFill>
              </a14:hiddenFill>
            </a:ext>
          </a:extLst>
        </p:spPr>
      </p:pic>
      <p:sp>
        <p:nvSpPr>
          <p:cNvPr id="18435" name="文本框 5"/>
          <p:cNvSpPr txBox="1">
            <a:spLocks noChangeArrowheads="1"/>
          </p:cNvSpPr>
          <p:nvPr/>
        </p:nvSpPr>
        <p:spPr bwMode="auto">
          <a:xfrm>
            <a:off x="1847528" y="913938"/>
            <a:ext cx="9433296"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spcBef>
                <a:spcPct val="0"/>
              </a:spcBef>
              <a:buClrTx/>
              <a:buSzTx/>
              <a:buNone/>
              <a:defRPr/>
            </a:pPr>
            <a:r>
              <a:rPr lang="zh-CN" altLang="en-US" sz="2800" dirty="0">
                <a:latin typeface="Times New Roman" panose="02020603050405020304" pitchFamily="18" charset="0"/>
              </a:rPr>
              <a:t>学时变化：</a:t>
            </a:r>
            <a:r>
              <a:rPr lang="en-US" altLang="zh-CN" sz="2800" dirty="0">
                <a:latin typeface="Times New Roman" panose="02020603050405020304" pitchFamily="18" charset="0"/>
              </a:rPr>
              <a:t>48+16 </a:t>
            </a:r>
            <a:r>
              <a:rPr lang="en-US" altLang="zh-CN" sz="2800">
                <a:latin typeface="Times New Roman" panose="02020603050405020304" pitchFamily="18" charset="0"/>
                <a:sym typeface="Wingdings" panose="05000000000000000000" pitchFamily="2" charset="2"/>
              </a:rPr>
              <a:t> </a:t>
            </a:r>
            <a:r>
              <a:rPr lang="en-US" altLang="zh-CN" sz="2800" smtClean="0">
                <a:latin typeface="Times New Roman" panose="02020603050405020304" pitchFamily="18" charset="0"/>
                <a:sym typeface="Wingdings" panose="05000000000000000000" pitchFamily="2" charset="2"/>
              </a:rPr>
              <a:t>40+24 </a:t>
            </a:r>
            <a:r>
              <a:rPr lang="en-US" altLang="zh-CN" sz="2800">
                <a:latin typeface="Times New Roman" panose="02020603050405020304" pitchFamily="18" charset="0"/>
                <a:sym typeface="Wingdings" panose="05000000000000000000" pitchFamily="2" charset="2"/>
              </a:rPr>
              <a:t> </a:t>
            </a:r>
            <a:r>
              <a:rPr lang="en-US" altLang="zh-CN" sz="2800" smtClean="0">
                <a:latin typeface="Times New Roman" panose="02020603050405020304" pitchFamily="18" charset="0"/>
                <a:sym typeface="Wingdings" panose="05000000000000000000" pitchFamily="2" charset="2"/>
              </a:rPr>
              <a:t>48+16</a:t>
            </a:r>
            <a:endParaRPr lang="en-US" altLang="zh-CN" sz="2000" dirty="0">
              <a:latin typeface="Times New Roman" panose="02020603050405020304" pitchFamily="18" charset="0"/>
            </a:endParaRPr>
          </a:p>
          <a:p>
            <a:pPr marL="457189" indent="-457189">
              <a:spcBef>
                <a:spcPct val="0"/>
              </a:spcBef>
              <a:buClrTx/>
              <a:buSzTx/>
              <a:defRPr/>
            </a:pPr>
            <a:r>
              <a:rPr lang="zh-CN" altLang="en-US" sz="2000" dirty="0">
                <a:latin typeface="Times New Roman" panose="02020603050405020304" pitchFamily="18" charset="0"/>
              </a:rPr>
              <a:t>第</a:t>
            </a:r>
            <a:r>
              <a:rPr lang="en-US" altLang="zh-CN" sz="2000" dirty="0">
                <a:latin typeface="Times New Roman" panose="02020603050405020304" pitchFamily="18" charset="0"/>
              </a:rPr>
              <a:t>1</a:t>
            </a:r>
            <a:r>
              <a:rPr lang="zh-CN" altLang="en-US" sz="2000" dirty="0">
                <a:latin typeface="Times New Roman" panose="02020603050405020304" pitchFamily="18" charset="0"/>
              </a:rPr>
              <a:t>章  绪论 </a:t>
            </a:r>
            <a:r>
              <a:rPr lang="en-US" altLang="zh-CN" sz="2000" dirty="0">
                <a:latin typeface="Times New Roman" panose="02020603050405020304" pitchFamily="18" charset="0"/>
              </a:rPr>
              <a:t>(2</a:t>
            </a:r>
            <a:r>
              <a:rPr lang="zh-CN" altLang="en-US" sz="2000" dirty="0">
                <a:latin typeface="Times New Roman" panose="02020603050405020304" pitchFamily="18" charset="0"/>
              </a:rPr>
              <a:t>学时</a:t>
            </a:r>
            <a:r>
              <a:rPr lang="en-US" altLang="zh-CN" sz="2000" dirty="0">
                <a:latin typeface="Times New Roman" panose="02020603050405020304" pitchFamily="18" charset="0"/>
              </a:rPr>
              <a:t>) </a:t>
            </a:r>
          </a:p>
          <a:p>
            <a:pPr marL="457189" indent="-457189">
              <a:spcBef>
                <a:spcPct val="0"/>
              </a:spcBef>
              <a:buClrTx/>
              <a:buSzTx/>
              <a:defRPr/>
            </a:pPr>
            <a:r>
              <a:rPr lang="zh-CN" altLang="en-US" sz="2000" dirty="0">
                <a:latin typeface="Times New Roman" panose="02020603050405020304" pitchFamily="18" charset="0"/>
              </a:rPr>
              <a:t>第</a:t>
            </a:r>
            <a:r>
              <a:rPr lang="en-US" altLang="zh-CN" sz="2000" dirty="0">
                <a:latin typeface="Times New Roman" panose="02020603050405020304" pitchFamily="18" charset="0"/>
              </a:rPr>
              <a:t>2</a:t>
            </a:r>
            <a:r>
              <a:rPr lang="zh-CN" altLang="en-US" sz="2000" dirty="0">
                <a:latin typeface="Times New Roman" panose="02020603050405020304" pitchFamily="18" charset="0"/>
              </a:rPr>
              <a:t>章  </a:t>
            </a:r>
            <a:r>
              <a:rPr lang="zh-CN" altLang="en-US" sz="2000">
                <a:latin typeface="Times New Roman" panose="02020603050405020304" pitchFamily="18" charset="0"/>
              </a:rPr>
              <a:t>线性表 </a:t>
            </a:r>
            <a:r>
              <a:rPr lang="en-US" altLang="zh-CN" sz="2000" smtClean="0">
                <a:latin typeface="Times New Roman" panose="02020603050405020304" pitchFamily="18" charset="0"/>
              </a:rPr>
              <a:t>(6</a:t>
            </a:r>
            <a:r>
              <a:rPr lang="zh-CN" altLang="en-US" sz="2000" smtClean="0">
                <a:latin typeface="Times New Roman" panose="02020603050405020304" pitchFamily="18" charset="0"/>
              </a:rPr>
              <a:t>学时</a:t>
            </a:r>
            <a:r>
              <a:rPr lang="en-US" altLang="zh-CN" sz="2000" dirty="0">
                <a:latin typeface="Times New Roman" panose="02020603050405020304" pitchFamily="18" charset="0"/>
              </a:rPr>
              <a:t>) </a:t>
            </a:r>
            <a:endParaRPr lang="en-US" altLang="zh-CN" sz="2000" dirty="0" smtClean="0">
              <a:latin typeface="Times New Roman" panose="02020603050405020304" pitchFamily="18" charset="0"/>
            </a:endParaRPr>
          </a:p>
          <a:p>
            <a:pPr>
              <a:spcBef>
                <a:spcPct val="0"/>
              </a:spcBef>
              <a:buClrTx/>
              <a:buSzTx/>
              <a:buNone/>
              <a:defRPr/>
            </a:pPr>
            <a:r>
              <a:rPr lang="zh-CN" altLang="en-US" sz="2000" dirty="0" smtClean="0">
                <a:solidFill>
                  <a:srgbClr val="0099CC"/>
                </a:solidFill>
                <a:latin typeface="Times New Roman" panose="02020603050405020304" pitchFamily="18" charset="0"/>
              </a:rPr>
              <a:t>         上机</a:t>
            </a:r>
            <a:r>
              <a:rPr lang="zh-CN" altLang="en-US" sz="2000" dirty="0">
                <a:solidFill>
                  <a:srgbClr val="0099CC"/>
                </a:solidFill>
                <a:latin typeface="Times New Roman" panose="02020603050405020304" pitchFamily="18" charset="0"/>
              </a:rPr>
              <a:t>实习</a:t>
            </a:r>
            <a:r>
              <a:rPr lang="zh-CN" altLang="en-US" sz="2000" dirty="0" smtClean="0">
                <a:solidFill>
                  <a:srgbClr val="0099CC"/>
                </a:solidFill>
                <a:latin typeface="Times New Roman" panose="02020603050405020304" pitchFamily="18" charset="0"/>
              </a:rPr>
              <a:t>一：线性表及应用</a:t>
            </a:r>
            <a:endParaRPr lang="en-US" altLang="zh-CN" sz="2000" dirty="0">
              <a:solidFill>
                <a:srgbClr val="0099CC"/>
              </a:solidFill>
              <a:latin typeface="Times New Roman" panose="02020603050405020304" pitchFamily="18" charset="0"/>
            </a:endParaRPr>
          </a:p>
          <a:p>
            <a:pPr marL="457189" indent="-457189">
              <a:spcBef>
                <a:spcPct val="0"/>
              </a:spcBef>
              <a:buClrTx/>
              <a:buSzTx/>
              <a:defRPr/>
            </a:pPr>
            <a:r>
              <a:rPr lang="zh-CN" altLang="en-US" sz="2000" dirty="0" smtClean="0">
                <a:latin typeface="Times New Roman" panose="02020603050405020304" pitchFamily="18" charset="0"/>
              </a:rPr>
              <a:t>第</a:t>
            </a:r>
            <a:r>
              <a:rPr lang="en-US" altLang="zh-CN" sz="2000" dirty="0">
                <a:latin typeface="Times New Roman" panose="02020603050405020304" pitchFamily="18" charset="0"/>
              </a:rPr>
              <a:t>3</a:t>
            </a:r>
            <a:r>
              <a:rPr lang="zh-CN" altLang="en-US" sz="2000" dirty="0">
                <a:latin typeface="Times New Roman" panose="02020603050405020304" pitchFamily="18" charset="0"/>
              </a:rPr>
              <a:t>章  栈和队列  </a:t>
            </a:r>
            <a:r>
              <a:rPr lang="en-US" altLang="zh-CN" sz="2000" dirty="0">
                <a:latin typeface="Times New Roman" panose="02020603050405020304" pitchFamily="18" charset="0"/>
              </a:rPr>
              <a:t>(4</a:t>
            </a:r>
            <a:r>
              <a:rPr lang="zh-CN" altLang="en-US" sz="2000" dirty="0">
                <a:latin typeface="Times New Roman" panose="02020603050405020304" pitchFamily="18" charset="0"/>
              </a:rPr>
              <a:t>学时</a:t>
            </a:r>
            <a:r>
              <a:rPr lang="en-US" altLang="zh-CN" sz="2000" dirty="0">
                <a:latin typeface="Times New Roman" panose="02020603050405020304" pitchFamily="18" charset="0"/>
              </a:rPr>
              <a:t>) </a:t>
            </a:r>
          </a:p>
          <a:p>
            <a:pPr marL="457189" indent="-457189">
              <a:spcBef>
                <a:spcPct val="0"/>
              </a:spcBef>
              <a:buClrTx/>
              <a:buSzTx/>
              <a:defRPr/>
            </a:pPr>
            <a:r>
              <a:rPr lang="zh-CN" altLang="en-US" sz="2000" dirty="0" smtClean="0">
                <a:latin typeface="Times New Roman" panose="02020603050405020304" pitchFamily="18" charset="0"/>
              </a:rPr>
              <a:t>第</a:t>
            </a:r>
            <a:r>
              <a:rPr lang="en-US" altLang="zh-CN" sz="2000" dirty="0">
                <a:latin typeface="Times New Roman" panose="02020603050405020304" pitchFamily="18" charset="0"/>
              </a:rPr>
              <a:t>4</a:t>
            </a:r>
            <a:r>
              <a:rPr lang="zh-CN" altLang="en-US" sz="2000" dirty="0">
                <a:latin typeface="Times New Roman" panose="02020603050405020304" pitchFamily="18" charset="0"/>
              </a:rPr>
              <a:t>章  数组、串与广义</a:t>
            </a:r>
            <a:r>
              <a:rPr lang="zh-CN" altLang="en-US" sz="2000">
                <a:latin typeface="Times New Roman" panose="02020603050405020304" pitchFamily="18" charset="0"/>
              </a:rPr>
              <a:t>表</a:t>
            </a:r>
            <a:r>
              <a:rPr lang="zh-CN" altLang="en-US" sz="2000" smtClean="0">
                <a:latin typeface="Times New Roman" panose="02020603050405020304" pitchFamily="18" charset="0"/>
              </a:rPr>
              <a:t>（</a:t>
            </a:r>
            <a:r>
              <a:rPr lang="en-US" altLang="zh-CN" sz="2000" smtClean="0">
                <a:latin typeface="Times New Roman" panose="02020603050405020304" pitchFamily="18" charset="0"/>
              </a:rPr>
              <a:t>4</a:t>
            </a:r>
            <a:r>
              <a:rPr lang="zh-CN" altLang="en-US" sz="2000" smtClean="0">
                <a:latin typeface="Times New Roman" panose="02020603050405020304" pitchFamily="18" charset="0"/>
              </a:rPr>
              <a:t>学时</a:t>
            </a:r>
            <a:r>
              <a:rPr lang="zh-CN" altLang="en-US" sz="2000" dirty="0">
                <a:latin typeface="Times New Roman" panose="02020603050405020304" pitchFamily="18" charset="0"/>
              </a:rPr>
              <a:t>）</a:t>
            </a:r>
            <a:endParaRPr lang="en-US" altLang="zh-CN" sz="2000" dirty="0">
              <a:latin typeface="Times New Roman" panose="02020603050405020304" pitchFamily="18" charset="0"/>
            </a:endParaRPr>
          </a:p>
          <a:p>
            <a:pPr marL="457189" indent="-457189">
              <a:spcBef>
                <a:spcPct val="0"/>
              </a:spcBef>
              <a:buClrTx/>
              <a:buSzTx/>
              <a:defRPr/>
            </a:pPr>
            <a:r>
              <a:rPr lang="zh-CN" altLang="en-US" sz="2000" dirty="0">
                <a:latin typeface="Times New Roman" panose="02020603050405020304" pitchFamily="18" charset="0"/>
              </a:rPr>
              <a:t>第</a:t>
            </a:r>
            <a:r>
              <a:rPr lang="en-US" altLang="zh-CN" sz="2000" dirty="0">
                <a:latin typeface="Times New Roman" panose="02020603050405020304" pitchFamily="18" charset="0"/>
              </a:rPr>
              <a:t>5</a:t>
            </a:r>
            <a:r>
              <a:rPr lang="zh-CN" altLang="en-US" sz="2000" dirty="0">
                <a:latin typeface="Times New Roman" panose="02020603050405020304" pitchFamily="18" charset="0"/>
              </a:rPr>
              <a:t>章  树和</a:t>
            </a:r>
            <a:r>
              <a:rPr lang="zh-CN" altLang="en-US" sz="2000">
                <a:latin typeface="Times New Roman" panose="02020603050405020304" pitchFamily="18" charset="0"/>
              </a:rPr>
              <a:t>二叉树 </a:t>
            </a:r>
            <a:r>
              <a:rPr lang="en-US" altLang="zh-CN" sz="2000" smtClean="0">
                <a:latin typeface="Times New Roman" panose="02020603050405020304" pitchFamily="18" charset="0"/>
              </a:rPr>
              <a:t>(8</a:t>
            </a:r>
            <a:r>
              <a:rPr lang="zh-CN" altLang="en-US" sz="2000" smtClean="0">
                <a:latin typeface="Times New Roman" panose="02020603050405020304" pitchFamily="18" charset="0"/>
              </a:rPr>
              <a:t>学时</a:t>
            </a:r>
            <a:r>
              <a:rPr lang="en-US" altLang="zh-CN" sz="2000" dirty="0">
                <a:latin typeface="Times New Roman" panose="02020603050405020304" pitchFamily="18" charset="0"/>
              </a:rPr>
              <a:t>) </a:t>
            </a:r>
          </a:p>
          <a:p>
            <a:pPr>
              <a:spcBef>
                <a:spcPct val="0"/>
              </a:spcBef>
              <a:buClrTx/>
              <a:buSzTx/>
              <a:buFont typeface="Wingdings" panose="05000000000000000000" pitchFamily="2" charset="2"/>
              <a:buNone/>
              <a:defRPr/>
            </a:pPr>
            <a:r>
              <a:rPr lang="zh-CN" altLang="en-US" sz="2000" dirty="0">
                <a:solidFill>
                  <a:srgbClr val="0099CC"/>
                </a:solidFill>
                <a:latin typeface="Times New Roman" panose="02020603050405020304" pitchFamily="18" charset="0"/>
              </a:rPr>
              <a:t>        </a:t>
            </a:r>
            <a:r>
              <a:rPr lang="zh-CN" altLang="en-US" sz="2000" dirty="0" smtClean="0">
                <a:solidFill>
                  <a:srgbClr val="0099CC"/>
                </a:solidFill>
                <a:latin typeface="Times New Roman" panose="02020603050405020304" pitchFamily="18" charset="0"/>
              </a:rPr>
              <a:t> 上机</a:t>
            </a:r>
            <a:r>
              <a:rPr lang="zh-CN" altLang="en-US" sz="2000" dirty="0">
                <a:solidFill>
                  <a:srgbClr val="0099CC"/>
                </a:solidFill>
                <a:latin typeface="Times New Roman" panose="02020603050405020304" pitchFamily="18" charset="0"/>
              </a:rPr>
              <a:t>实习</a:t>
            </a:r>
            <a:r>
              <a:rPr lang="zh-CN" altLang="en-US" sz="2000" dirty="0" smtClean="0">
                <a:solidFill>
                  <a:srgbClr val="0099CC"/>
                </a:solidFill>
                <a:latin typeface="Times New Roman" panose="02020603050405020304" pitchFamily="18" charset="0"/>
              </a:rPr>
              <a:t>二：树</a:t>
            </a:r>
            <a:r>
              <a:rPr lang="zh-CN" altLang="en-US" sz="2000" dirty="0">
                <a:solidFill>
                  <a:srgbClr val="0099CC"/>
                </a:solidFill>
                <a:latin typeface="Times New Roman" panose="02020603050405020304" pitchFamily="18" charset="0"/>
              </a:rPr>
              <a:t>和二叉树及应用</a:t>
            </a:r>
            <a:endParaRPr lang="en-US" altLang="zh-CN" sz="2000" dirty="0">
              <a:solidFill>
                <a:srgbClr val="0099CC"/>
              </a:solidFill>
              <a:latin typeface="Times New Roman" panose="02020603050405020304" pitchFamily="18" charset="0"/>
            </a:endParaRPr>
          </a:p>
          <a:p>
            <a:pPr marL="457189" indent="-457189">
              <a:spcBef>
                <a:spcPct val="0"/>
              </a:spcBef>
              <a:buClrTx/>
              <a:buSzTx/>
              <a:defRPr/>
            </a:pPr>
            <a:r>
              <a:rPr lang="zh-CN" altLang="en-US" sz="2000" dirty="0">
                <a:latin typeface="Times New Roman" panose="02020603050405020304" pitchFamily="18" charset="0"/>
              </a:rPr>
              <a:t>第</a:t>
            </a:r>
            <a:r>
              <a:rPr lang="en-US" altLang="zh-CN" sz="2000" dirty="0">
                <a:latin typeface="Times New Roman" panose="02020603050405020304" pitchFamily="18" charset="0"/>
              </a:rPr>
              <a:t>6</a:t>
            </a:r>
            <a:r>
              <a:rPr lang="zh-CN" altLang="en-US" sz="2000" dirty="0">
                <a:latin typeface="Times New Roman" panose="02020603050405020304" pitchFamily="18" charset="0"/>
              </a:rPr>
              <a:t>章  集合与字典 </a:t>
            </a:r>
            <a:r>
              <a:rPr lang="en-US" altLang="zh-CN" sz="2000" dirty="0">
                <a:latin typeface="Times New Roman" panose="02020603050405020304" pitchFamily="18" charset="0"/>
              </a:rPr>
              <a:t>(4</a:t>
            </a:r>
            <a:r>
              <a:rPr lang="zh-CN" altLang="en-US" sz="2000" dirty="0">
                <a:latin typeface="Times New Roman" panose="02020603050405020304" pitchFamily="18" charset="0"/>
              </a:rPr>
              <a:t>学时</a:t>
            </a:r>
            <a:r>
              <a:rPr lang="en-US" altLang="zh-CN" sz="2000" dirty="0">
                <a:latin typeface="Times New Roman" panose="02020603050405020304" pitchFamily="18" charset="0"/>
              </a:rPr>
              <a:t>)</a:t>
            </a:r>
            <a:r>
              <a:rPr lang="zh-CN" altLang="en-US" sz="2000" dirty="0">
                <a:latin typeface="Times New Roman" panose="02020603050405020304" pitchFamily="18" charset="0"/>
              </a:rPr>
              <a:t> </a:t>
            </a:r>
            <a:endParaRPr lang="en-US" altLang="zh-CN" sz="2000" dirty="0" smtClean="0">
              <a:latin typeface="Times New Roman" panose="02020603050405020304" pitchFamily="18" charset="0"/>
            </a:endParaRPr>
          </a:p>
          <a:p>
            <a:pPr marL="457189" indent="-457189">
              <a:spcBef>
                <a:spcPct val="0"/>
              </a:spcBef>
              <a:buClrTx/>
              <a:buSzTx/>
              <a:defRPr/>
            </a:pPr>
            <a:r>
              <a:rPr lang="zh-CN" altLang="en-US" sz="2000" dirty="0" smtClean="0">
                <a:latin typeface="Times New Roman" panose="02020603050405020304" pitchFamily="18" charset="0"/>
              </a:rPr>
              <a:t>第</a:t>
            </a:r>
            <a:r>
              <a:rPr lang="en-US" altLang="zh-CN" sz="2000" dirty="0">
                <a:latin typeface="Times New Roman" panose="02020603050405020304" pitchFamily="18" charset="0"/>
              </a:rPr>
              <a:t>7</a:t>
            </a:r>
            <a:r>
              <a:rPr lang="zh-CN" altLang="en-US" sz="2000" dirty="0">
                <a:latin typeface="Times New Roman" panose="02020603050405020304" pitchFamily="18" charset="0"/>
              </a:rPr>
              <a:t>章  搜索</a:t>
            </a:r>
            <a:r>
              <a:rPr lang="zh-CN" altLang="en-US" sz="2000">
                <a:latin typeface="Times New Roman" panose="02020603050405020304" pitchFamily="18" charset="0"/>
              </a:rPr>
              <a:t>结构 </a:t>
            </a:r>
            <a:r>
              <a:rPr lang="en-US" altLang="zh-CN" sz="2000" smtClean="0">
                <a:latin typeface="Times New Roman" panose="02020603050405020304" pitchFamily="18" charset="0"/>
              </a:rPr>
              <a:t>(8</a:t>
            </a:r>
            <a:r>
              <a:rPr lang="zh-CN" altLang="en-US" sz="2000" smtClean="0">
                <a:latin typeface="Times New Roman" panose="02020603050405020304" pitchFamily="18" charset="0"/>
              </a:rPr>
              <a:t>学时</a:t>
            </a:r>
            <a:r>
              <a:rPr lang="en-US" altLang="zh-CN" sz="2000" dirty="0">
                <a:latin typeface="Times New Roman" panose="02020603050405020304" pitchFamily="18" charset="0"/>
              </a:rPr>
              <a:t>) </a:t>
            </a:r>
          </a:p>
          <a:p>
            <a:pPr>
              <a:spcBef>
                <a:spcPct val="0"/>
              </a:spcBef>
              <a:buClrTx/>
              <a:buSzTx/>
              <a:buFont typeface="Wingdings" panose="05000000000000000000" pitchFamily="2" charset="2"/>
              <a:buNone/>
              <a:defRPr/>
            </a:pPr>
            <a:r>
              <a:rPr lang="zh-CN" altLang="en-US" sz="2000" dirty="0">
                <a:solidFill>
                  <a:srgbClr val="0099CC"/>
                </a:solidFill>
                <a:latin typeface="Times New Roman" panose="02020603050405020304" pitchFamily="18" charset="0"/>
              </a:rPr>
              <a:t>        </a:t>
            </a:r>
            <a:r>
              <a:rPr lang="zh-CN" altLang="en-US" sz="2000" dirty="0" smtClean="0">
                <a:solidFill>
                  <a:srgbClr val="0099CC"/>
                </a:solidFill>
                <a:latin typeface="Times New Roman" panose="02020603050405020304" pitchFamily="18" charset="0"/>
              </a:rPr>
              <a:t> 上机实习三：搜索</a:t>
            </a:r>
            <a:r>
              <a:rPr lang="zh-CN" altLang="en-US" sz="2000" dirty="0">
                <a:solidFill>
                  <a:srgbClr val="0099CC"/>
                </a:solidFill>
                <a:latin typeface="Times New Roman" panose="02020603050405020304" pitchFamily="18" charset="0"/>
              </a:rPr>
              <a:t>及应用</a:t>
            </a:r>
            <a:endParaRPr lang="en-US" altLang="zh-CN" sz="2000" dirty="0">
              <a:solidFill>
                <a:srgbClr val="0099CC"/>
              </a:solidFill>
              <a:latin typeface="Times New Roman" panose="02020603050405020304" pitchFamily="18" charset="0"/>
            </a:endParaRPr>
          </a:p>
          <a:p>
            <a:pPr marL="457189" indent="-457189">
              <a:spcBef>
                <a:spcPct val="0"/>
              </a:spcBef>
              <a:buClrTx/>
              <a:buSzTx/>
              <a:defRPr/>
            </a:pPr>
            <a:r>
              <a:rPr lang="zh-CN" altLang="en-US" sz="2000" dirty="0">
                <a:latin typeface="Times New Roman" panose="02020603050405020304" pitchFamily="18" charset="0"/>
              </a:rPr>
              <a:t>第</a:t>
            </a:r>
            <a:r>
              <a:rPr lang="en-US" altLang="zh-CN" sz="2000" dirty="0">
                <a:latin typeface="Times New Roman" panose="02020603050405020304" pitchFamily="18" charset="0"/>
              </a:rPr>
              <a:t>8</a:t>
            </a:r>
            <a:r>
              <a:rPr lang="zh-CN" altLang="en-US" sz="2000" dirty="0">
                <a:latin typeface="Times New Roman" panose="02020603050405020304" pitchFamily="18" charset="0"/>
              </a:rPr>
              <a:t>章  </a:t>
            </a:r>
            <a:r>
              <a:rPr lang="zh-CN" altLang="en-US" sz="2000">
                <a:latin typeface="Times New Roman" panose="02020603050405020304" pitchFamily="18" charset="0"/>
              </a:rPr>
              <a:t>图 </a:t>
            </a:r>
            <a:r>
              <a:rPr lang="en-US" altLang="zh-CN" sz="2000" smtClean="0">
                <a:latin typeface="Times New Roman" panose="02020603050405020304" pitchFamily="18" charset="0"/>
              </a:rPr>
              <a:t>(8</a:t>
            </a:r>
            <a:r>
              <a:rPr lang="zh-CN" altLang="en-US" sz="2000" smtClean="0">
                <a:latin typeface="Times New Roman" panose="02020603050405020304" pitchFamily="18" charset="0"/>
              </a:rPr>
              <a:t>学时</a:t>
            </a:r>
            <a:r>
              <a:rPr lang="en-US" altLang="zh-CN" sz="2000" dirty="0">
                <a:latin typeface="Times New Roman" panose="02020603050405020304" pitchFamily="18" charset="0"/>
              </a:rPr>
              <a:t>) </a:t>
            </a:r>
          </a:p>
          <a:p>
            <a:pPr>
              <a:spcBef>
                <a:spcPct val="0"/>
              </a:spcBef>
              <a:buClrTx/>
              <a:buSzTx/>
              <a:buFont typeface="Wingdings" panose="05000000000000000000" pitchFamily="2" charset="2"/>
              <a:buNone/>
              <a:defRPr/>
            </a:pPr>
            <a:r>
              <a:rPr lang="zh-CN" altLang="en-US" sz="2000" dirty="0">
                <a:solidFill>
                  <a:srgbClr val="0099CC"/>
                </a:solidFill>
                <a:latin typeface="Times New Roman" panose="02020603050405020304" pitchFamily="18" charset="0"/>
              </a:rPr>
              <a:t>        </a:t>
            </a:r>
            <a:r>
              <a:rPr lang="zh-CN" altLang="en-US" sz="2000" dirty="0" smtClean="0">
                <a:solidFill>
                  <a:srgbClr val="0099CC"/>
                </a:solidFill>
                <a:latin typeface="Times New Roman" panose="02020603050405020304" pitchFamily="18" charset="0"/>
              </a:rPr>
              <a:t> 上机实习四：图</a:t>
            </a:r>
            <a:r>
              <a:rPr lang="zh-CN" altLang="en-US" sz="2000" dirty="0">
                <a:solidFill>
                  <a:srgbClr val="0099CC"/>
                </a:solidFill>
                <a:latin typeface="Times New Roman" panose="02020603050405020304" pitchFamily="18" charset="0"/>
              </a:rPr>
              <a:t>及其应用</a:t>
            </a:r>
            <a:endParaRPr lang="en-US" altLang="zh-CN" sz="2000" dirty="0">
              <a:solidFill>
                <a:srgbClr val="0099CC"/>
              </a:solidFill>
              <a:latin typeface="Times New Roman" panose="02020603050405020304" pitchFamily="18" charset="0"/>
            </a:endParaRPr>
          </a:p>
          <a:p>
            <a:pPr marL="457189" indent="-457189">
              <a:spcBef>
                <a:spcPct val="0"/>
              </a:spcBef>
              <a:buClrTx/>
              <a:buSzTx/>
              <a:defRPr/>
            </a:pPr>
            <a:r>
              <a:rPr lang="zh-CN" altLang="en-US" sz="2000" dirty="0">
                <a:latin typeface="Times New Roman" panose="02020603050405020304" pitchFamily="18" charset="0"/>
              </a:rPr>
              <a:t>第</a:t>
            </a:r>
            <a:r>
              <a:rPr lang="en-US" altLang="zh-CN" sz="2000" dirty="0">
                <a:latin typeface="Times New Roman" panose="02020603050405020304" pitchFamily="18" charset="0"/>
              </a:rPr>
              <a:t>9</a:t>
            </a:r>
            <a:r>
              <a:rPr lang="zh-CN" altLang="en-US" sz="2000" dirty="0">
                <a:latin typeface="Times New Roman" panose="02020603050405020304" pitchFamily="18" charset="0"/>
              </a:rPr>
              <a:t>章  内部排序 </a:t>
            </a:r>
            <a:r>
              <a:rPr lang="en-US" altLang="zh-CN" sz="2000" dirty="0">
                <a:latin typeface="Times New Roman" panose="02020603050405020304" pitchFamily="18" charset="0"/>
              </a:rPr>
              <a:t>(2</a:t>
            </a:r>
            <a:r>
              <a:rPr lang="zh-CN" altLang="en-US" sz="2000" dirty="0">
                <a:latin typeface="Times New Roman" panose="02020603050405020304" pitchFamily="18" charset="0"/>
              </a:rPr>
              <a:t>学时</a:t>
            </a:r>
            <a:r>
              <a:rPr lang="en-US" altLang="zh-CN" sz="2000" dirty="0">
                <a:latin typeface="Times New Roman" panose="02020603050405020304" pitchFamily="18" charset="0"/>
              </a:rPr>
              <a:t>) </a:t>
            </a:r>
            <a:endParaRPr lang="en-US" altLang="zh-CN" sz="2000" dirty="0" smtClean="0">
              <a:latin typeface="Times New Roman" panose="02020603050405020304" pitchFamily="18" charset="0"/>
            </a:endParaRPr>
          </a:p>
          <a:p>
            <a:pPr>
              <a:spcBef>
                <a:spcPct val="0"/>
              </a:spcBef>
              <a:buClrTx/>
              <a:buSzTx/>
              <a:buNone/>
              <a:defRPr/>
            </a:pPr>
            <a:r>
              <a:rPr lang="zh-CN" altLang="en-US" sz="2000" dirty="0" smtClean="0">
                <a:solidFill>
                  <a:srgbClr val="0099CC"/>
                </a:solidFill>
                <a:latin typeface="Times New Roman" panose="02020603050405020304" pitchFamily="18" charset="0"/>
              </a:rPr>
              <a:t>         上机实习五：</a:t>
            </a:r>
            <a:r>
              <a:rPr lang="zh-CN" altLang="en-US" sz="2000" smtClean="0">
                <a:solidFill>
                  <a:srgbClr val="0099CC"/>
                </a:solidFill>
                <a:latin typeface="Times New Roman" panose="02020603050405020304" pitchFamily="18" charset="0"/>
              </a:rPr>
              <a:t>排序舞蹈（</a:t>
            </a:r>
            <a:r>
              <a:rPr lang="en-US" altLang="zh-CN" sz="2000" smtClean="0">
                <a:solidFill>
                  <a:srgbClr val="0099CC"/>
                </a:solidFill>
                <a:latin typeface="Times New Roman" panose="02020603050405020304" pitchFamily="18" charset="0"/>
              </a:rPr>
              <a:t>*</a:t>
            </a:r>
            <a:r>
              <a:rPr lang="zh-CN" altLang="en-US" sz="2000" smtClean="0">
                <a:solidFill>
                  <a:srgbClr val="0099CC"/>
                </a:solidFill>
                <a:latin typeface="Times New Roman" panose="02020603050405020304" pitchFamily="18" charset="0"/>
              </a:rPr>
              <a:t>）</a:t>
            </a:r>
            <a:endParaRPr lang="en-US" altLang="zh-CN" sz="2000" dirty="0" smtClean="0">
              <a:solidFill>
                <a:srgbClr val="0099CC"/>
              </a:solidFill>
              <a:latin typeface="Times New Roman" panose="02020603050405020304" pitchFamily="18" charset="0"/>
            </a:endParaRPr>
          </a:p>
          <a:p>
            <a:pPr marL="457189" indent="-457189">
              <a:spcBef>
                <a:spcPct val="0"/>
              </a:spcBef>
              <a:buClrTx/>
              <a:buSzTx/>
              <a:defRPr/>
            </a:pPr>
            <a:r>
              <a:rPr lang="zh-CN" altLang="en-US" sz="2000" smtClean="0">
                <a:latin typeface="Times New Roman" panose="02020603050405020304" pitchFamily="18" charset="0"/>
              </a:rPr>
              <a:t>第</a:t>
            </a:r>
            <a:r>
              <a:rPr lang="en-US" altLang="zh-CN" sz="2000" smtClean="0">
                <a:latin typeface="Times New Roman" panose="02020603050405020304" pitchFamily="18" charset="0"/>
              </a:rPr>
              <a:t>10</a:t>
            </a:r>
            <a:r>
              <a:rPr lang="zh-CN" altLang="en-US" sz="2000" smtClean="0">
                <a:latin typeface="Times New Roman" panose="02020603050405020304" pitchFamily="18" charset="0"/>
              </a:rPr>
              <a:t>章  外部排序 </a:t>
            </a:r>
            <a:r>
              <a:rPr lang="en-US" altLang="zh-CN" sz="2000">
                <a:latin typeface="Times New Roman" panose="02020603050405020304" pitchFamily="18" charset="0"/>
              </a:rPr>
              <a:t>(2</a:t>
            </a:r>
            <a:r>
              <a:rPr lang="zh-CN" altLang="en-US" sz="2000">
                <a:latin typeface="Times New Roman" panose="02020603050405020304" pitchFamily="18" charset="0"/>
              </a:rPr>
              <a:t>学时</a:t>
            </a:r>
            <a:r>
              <a:rPr lang="en-US" altLang="zh-CN" sz="2000">
                <a:latin typeface="Times New Roman" panose="02020603050405020304" pitchFamily="18" charset="0"/>
              </a:rPr>
              <a:t>) </a:t>
            </a:r>
          </a:p>
          <a:p>
            <a:pPr>
              <a:spcBef>
                <a:spcPct val="0"/>
              </a:spcBef>
              <a:buClrTx/>
              <a:buSzTx/>
              <a:buNone/>
              <a:defRPr/>
            </a:pPr>
            <a:r>
              <a:rPr lang="zh-CN" altLang="en-US" sz="2000" smtClean="0">
                <a:solidFill>
                  <a:srgbClr val="0099CC"/>
                </a:solidFill>
                <a:latin typeface="Times New Roman" panose="02020603050405020304" pitchFamily="18" charset="0"/>
              </a:rPr>
              <a:t>        上机</a:t>
            </a:r>
            <a:r>
              <a:rPr lang="zh-CN" altLang="en-US" sz="2000">
                <a:solidFill>
                  <a:srgbClr val="0099CC"/>
                </a:solidFill>
                <a:latin typeface="Times New Roman" panose="02020603050405020304" pitchFamily="18" charset="0"/>
              </a:rPr>
              <a:t>实习六：限时程序编写（</a:t>
            </a:r>
            <a:r>
              <a:rPr lang="en-US" altLang="zh-CN" sz="2000" smtClean="0">
                <a:solidFill>
                  <a:srgbClr val="0099CC"/>
                </a:solidFill>
                <a:latin typeface="Times New Roman" panose="02020603050405020304" pitchFamily="18" charset="0"/>
              </a:rPr>
              <a:t>OJ*</a:t>
            </a:r>
            <a:r>
              <a:rPr lang="zh-CN" altLang="en-US" sz="2000" smtClean="0">
                <a:solidFill>
                  <a:srgbClr val="0099CC"/>
                </a:solidFill>
                <a:latin typeface="Times New Roman" panose="02020603050405020304" pitchFamily="18" charset="0"/>
              </a:rPr>
              <a:t>）</a:t>
            </a:r>
            <a:endParaRPr lang="en-US" altLang="zh-CN" sz="2000" dirty="0">
              <a:solidFill>
                <a:srgbClr val="0099CC"/>
              </a:solidFill>
              <a:latin typeface="Times New Roman" panose="02020603050405020304" pitchFamily="18" charset="0"/>
            </a:endParaRPr>
          </a:p>
          <a:p>
            <a:pPr>
              <a:spcBef>
                <a:spcPct val="0"/>
              </a:spcBef>
              <a:buClrTx/>
              <a:buSzTx/>
              <a:buNone/>
              <a:defRPr/>
            </a:pPr>
            <a:endParaRPr lang="en-US" altLang="zh-CN" sz="2000" dirty="0">
              <a:solidFill>
                <a:srgbClr val="0099CC"/>
              </a:solidFill>
              <a:latin typeface="Times New Roman" panose="02020603050405020304" pitchFamily="18" charset="0"/>
            </a:endParaRPr>
          </a:p>
        </p:txBody>
      </p:sp>
      <p:pic>
        <p:nvPicPr>
          <p:cNvPr id="36868"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237417" y="3823742"/>
            <a:ext cx="3240087" cy="234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矩形 6"/>
          <p:cNvSpPr>
            <a:spLocks noChangeArrowheads="1"/>
          </p:cNvSpPr>
          <p:nvPr/>
        </p:nvSpPr>
        <p:spPr bwMode="auto">
          <a:xfrm>
            <a:off x="7319857" y="6237291"/>
            <a:ext cx="310854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lgn="ctr">
              <a:spcBef>
                <a:spcPct val="0"/>
              </a:spcBef>
              <a:buClrTx/>
              <a:buSzTx/>
              <a:buFontTx/>
              <a:buNone/>
            </a:pPr>
            <a:r>
              <a:rPr lang="zh-CN" altLang="en-US" sz="1200">
                <a:solidFill>
                  <a:srgbClr val="000000"/>
                </a:solidFill>
                <a:latin typeface="微软雅黑" panose="020B0503020204020204" pitchFamily="34" charset="-122"/>
                <a:ea typeface="微软雅黑" panose="020B0503020204020204" pitchFamily="34" charset="-122"/>
              </a:rPr>
              <a:t>刚入行的程序员写第一个递归函数时的样子</a:t>
            </a:r>
          </a:p>
        </p:txBody>
      </p:sp>
      <p:pic>
        <p:nvPicPr>
          <p:cNvPr id="36870" name="Picture 6" descr="https://mmbiz.qpic.cn/mmbiz/OuU9wKDTEicEKWIeC45O5DUfDichyqE0wHibDsArA4NLpumdKsX5iarCzXZEaJ1sT11orPLM7E8L55lXxYLpY6jaoA/640?tp=webp&amp;wxfrom=5&amp;wx_lazy=1&amp;wx_co=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237414" y="1379215"/>
            <a:ext cx="3213100"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标题 2"/>
          <p:cNvSpPr>
            <a:spLocks noGrp="1"/>
          </p:cNvSpPr>
          <p:nvPr>
            <p:ph type="title"/>
          </p:nvPr>
        </p:nvSpPr>
        <p:spPr>
          <a:xfrm>
            <a:off x="263352" y="44624"/>
            <a:ext cx="10515600" cy="687611"/>
          </a:xfrm>
        </p:spPr>
        <p:txBody>
          <a:bodyPr>
            <a:normAutofit/>
          </a:bodyPr>
          <a:lstStyle/>
          <a:p>
            <a:r>
              <a:rPr lang="zh-CN" altLang="en-US" sz="3200" dirty="0"/>
              <a:t>课程教学内容（讲课</a:t>
            </a:r>
            <a:r>
              <a:rPr lang="zh-CN" altLang="en-US" sz="3200"/>
              <a:t>学时</a:t>
            </a:r>
            <a:r>
              <a:rPr lang="en-US" altLang="zh-CN" sz="3200" smtClean="0"/>
              <a:t>48+</a:t>
            </a:r>
            <a:r>
              <a:rPr lang="zh-CN" altLang="en-US" sz="3200"/>
              <a:t>上机</a:t>
            </a:r>
            <a:r>
              <a:rPr lang="zh-CN" altLang="en-US" sz="3200" smtClean="0"/>
              <a:t>学时</a:t>
            </a:r>
            <a:r>
              <a:rPr lang="en-US" altLang="zh-CN" sz="3200" smtClean="0"/>
              <a:t>16</a:t>
            </a:r>
            <a:r>
              <a:rPr lang="zh-CN" altLang="en-US" sz="3200" smtClean="0"/>
              <a:t>）</a:t>
            </a:r>
            <a:endParaRPr lang="zh-CN" altLang="en-US" sz="3200" dirty="0"/>
          </a:p>
        </p:txBody>
      </p:sp>
    </p:spTree>
    <p:extLst>
      <p:ext uri="{BB962C8B-B14F-4D97-AF65-F5344CB8AC3E}">
        <p14:creationId xmlns:p14="http://schemas.microsoft.com/office/powerpoint/2010/main" val="3182870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87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86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68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标题 1"/>
          <p:cNvSpPr>
            <a:spLocks noGrp="1"/>
          </p:cNvSpPr>
          <p:nvPr>
            <p:ph type="title"/>
          </p:nvPr>
        </p:nvSpPr>
        <p:spPr/>
        <p:txBody>
          <a:bodyPr>
            <a:normAutofit fontScale="90000"/>
          </a:bodyPr>
          <a:lstStyle/>
          <a:p>
            <a:r>
              <a:rPr lang="zh-CN" altLang="en-US" smtClean="0"/>
              <a:t>教材、参考书与编程环境</a:t>
            </a:r>
          </a:p>
        </p:txBody>
      </p:sp>
      <p:sp>
        <p:nvSpPr>
          <p:cNvPr id="11267" name="内容占位符 2"/>
          <p:cNvSpPr>
            <a:spLocks noGrp="1"/>
          </p:cNvSpPr>
          <p:nvPr>
            <p:ph idx="1"/>
          </p:nvPr>
        </p:nvSpPr>
        <p:spPr>
          <a:xfrm>
            <a:off x="839416" y="980728"/>
            <a:ext cx="10515600" cy="5193185"/>
          </a:xfrm>
        </p:spPr>
        <p:txBody>
          <a:bodyPr>
            <a:normAutofit/>
          </a:bodyPr>
          <a:lstStyle/>
          <a:p>
            <a:pPr>
              <a:defRPr/>
            </a:pPr>
            <a:r>
              <a:rPr lang="zh-CN" altLang="en-US" dirty="0" smtClean="0">
                <a:cs typeface="+mn-cs"/>
              </a:rPr>
              <a:t>教材</a:t>
            </a:r>
          </a:p>
          <a:p>
            <a:pPr lvl="1">
              <a:lnSpc>
                <a:spcPts val="2400"/>
              </a:lnSpc>
              <a:defRPr/>
            </a:pPr>
            <a:r>
              <a:rPr lang="en-US" altLang="zh-CN" sz="2000" dirty="0"/>
              <a:t>《</a:t>
            </a:r>
            <a:r>
              <a:rPr lang="zh-CN" altLang="en-US" sz="2000" dirty="0"/>
              <a:t>数据结构</a:t>
            </a:r>
            <a:r>
              <a:rPr lang="en-US" altLang="zh-CN" sz="2000" dirty="0"/>
              <a:t>(</a:t>
            </a:r>
            <a:r>
              <a:rPr lang="zh-CN" altLang="en-US" sz="2000" dirty="0"/>
              <a:t>用面向对象方法与</a:t>
            </a:r>
            <a:r>
              <a:rPr lang="en-US" altLang="zh-CN" sz="2000" dirty="0"/>
              <a:t>C++</a:t>
            </a:r>
            <a:r>
              <a:rPr lang="zh-CN" altLang="en-US" sz="2000" dirty="0"/>
              <a:t>语言描述</a:t>
            </a:r>
            <a:r>
              <a:rPr lang="en-US" altLang="zh-CN" sz="2000" dirty="0"/>
              <a:t>)》(</a:t>
            </a:r>
            <a:r>
              <a:rPr lang="zh-CN" altLang="en-US" sz="2000" dirty="0" smtClean="0"/>
              <a:t>第</a:t>
            </a:r>
            <a:r>
              <a:rPr lang="en-US" altLang="zh-CN" sz="2000" dirty="0" smtClean="0"/>
              <a:t>3</a:t>
            </a:r>
            <a:r>
              <a:rPr lang="zh-CN" altLang="en-US" sz="2000" dirty="0" smtClean="0"/>
              <a:t>版</a:t>
            </a:r>
            <a:r>
              <a:rPr lang="en-US" altLang="zh-CN" sz="2000" dirty="0"/>
              <a:t>)</a:t>
            </a:r>
            <a:r>
              <a:rPr lang="zh-CN" altLang="en-US" sz="2000" dirty="0"/>
              <a:t>，殷人昆主编，清华大学出版社</a:t>
            </a:r>
            <a:endParaRPr lang="en-US" altLang="zh-CN" sz="2000" dirty="0"/>
          </a:p>
          <a:p>
            <a:pPr>
              <a:defRPr/>
            </a:pPr>
            <a:r>
              <a:rPr lang="zh-CN" altLang="en-US" dirty="0" smtClean="0">
                <a:cs typeface="+mn-cs"/>
              </a:rPr>
              <a:t>参考书</a:t>
            </a:r>
            <a:endParaRPr lang="en-US" altLang="zh-CN" dirty="0" smtClean="0">
              <a:cs typeface="+mn-cs"/>
            </a:endParaRPr>
          </a:p>
          <a:p>
            <a:pPr lvl="1">
              <a:defRPr/>
            </a:pPr>
            <a:r>
              <a:rPr lang="en-US" altLang="zh-CN" sz="2000" dirty="0"/>
              <a:t>《</a:t>
            </a:r>
            <a:r>
              <a:rPr lang="zh-CN" altLang="en-US" sz="2000" dirty="0"/>
              <a:t>数据结构（</a:t>
            </a:r>
            <a:r>
              <a:rPr lang="en-US" altLang="zh-CN" sz="2000" dirty="0"/>
              <a:t>C++</a:t>
            </a:r>
            <a:r>
              <a:rPr lang="zh-CN" altLang="en-US" sz="2000" dirty="0"/>
              <a:t>语言描述）</a:t>
            </a:r>
            <a:r>
              <a:rPr lang="en-US" altLang="zh-CN" sz="2000" dirty="0"/>
              <a:t>》</a:t>
            </a:r>
            <a:r>
              <a:rPr lang="zh-CN" altLang="en-US" sz="2000" dirty="0"/>
              <a:t>，朱战立编著，高等教育出版社</a:t>
            </a:r>
          </a:p>
          <a:p>
            <a:pPr lvl="1">
              <a:defRPr/>
            </a:pPr>
            <a:r>
              <a:rPr lang="en-US" altLang="zh-CN" sz="2000" smtClean="0"/>
              <a:t>《</a:t>
            </a:r>
            <a:r>
              <a:rPr lang="en-US" altLang="zh-CN" sz="2000" dirty="0"/>
              <a:t>C++ Primer》</a:t>
            </a:r>
          </a:p>
          <a:p>
            <a:pPr lvl="1">
              <a:defRPr/>
            </a:pPr>
            <a:r>
              <a:rPr lang="en-US" altLang="zh-CN" sz="2000" dirty="0"/>
              <a:t>《</a:t>
            </a:r>
            <a:r>
              <a:rPr lang="zh-CN" altLang="en-US" sz="2000" dirty="0"/>
              <a:t>计算机程序设计艺术</a:t>
            </a:r>
            <a:r>
              <a:rPr lang="en-US" altLang="zh-CN" sz="2000" dirty="0"/>
              <a:t>》</a:t>
            </a:r>
          </a:p>
          <a:p>
            <a:pPr>
              <a:defRPr/>
            </a:pPr>
            <a:r>
              <a:rPr lang="zh-CN" altLang="en-US" dirty="0" smtClean="0">
                <a:cs typeface="+mn-cs"/>
              </a:rPr>
              <a:t>编程环境</a:t>
            </a:r>
          </a:p>
          <a:p>
            <a:pPr lvl="1">
              <a:defRPr/>
            </a:pPr>
            <a:r>
              <a:rPr lang="en-US" altLang="zh-CN" sz="2000" dirty="0"/>
              <a:t>Windows</a:t>
            </a:r>
            <a:r>
              <a:rPr sz="2000" dirty="0">
                <a:ea typeface="黑体" pitchFamily="49" charset="-122"/>
              </a:rPr>
              <a:t>：</a:t>
            </a:r>
            <a:r>
              <a:rPr lang="en-US" altLang="zh-CN" sz="2000" dirty="0"/>
              <a:t>VC++</a:t>
            </a:r>
            <a:r>
              <a:rPr sz="2000" dirty="0">
                <a:ea typeface="黑体" pitchFamily="49" charset="-122"/>
              </a:rPr>
              <a:t> </a:t>
            </a:r>
            <a:r>
              <a:rPr lang="en-US" altLang="zh-CN" sz="2000" dirty="0"/>
              <a:t>/ </a:t>
            </a:r>
            <a:r>
              <a:rPr lang="en-US" altLang="zh-CN" sz="2000" dirty="0" smtClean="0"/>
              <a:t>QT</a:t>
            </a:r>
            <a:endParaRPr lang="en-US" altLang="zh-CN" sz="2000" dirty="0"/>
          </a:p>
          <a:p>
            <a:pPr lvl="1">
              <a:defRPr/>
            </a:pPr>
            <a:r>
              <a:rPr lang="en-US" altLang="zh-CN" sz="2000" dirty="0" err="1" smtClean="0"/>
              <a:t>Linux</a:t>
            </a:r>
            <a:r>
              <a:rPr sz="2000" dirty="0" err="1">
                <a:ea typeface="黑体" pitchFamily="49" charset="-122"/>
              </a:rPr>
              <a:t>：</a:t>
            </a:r>
            <a:r>
              <a:rPr lang="en-US" altLang="zh-CN" sz="2000" dirty="0" err="1" smtClean="0"/>
              <a:t>Emacs</a:t>
            </a:r>
            <a:r>
              <a:rPr lang="en-US" altLang="zh-CN" sz="2000" dirty="0" smtClean="0"/>
              <a:t>/</a:t>
            </a:r>
            <a:r>
              <a:rPr lang="en-US" altLang="zh-CN" sz="2000" dirty="0" err="1" smtClean="0"/>
              <a:t>Vi+GCC+GDB</a:t>
            </a:r>
            <a:r>
              <a:rPr lang="zh-CN" altLang="en-US" sz="2000" dirty="0" smtClean="0"/>
              <a:t>、</a:t>
            </a:r>
            <a:r>
              <a:rPr lang="en-US" altLang="zh-CN" sz="2000" dirty="0" err="1" smtClean="0"/>
              <a:t>QT</a:t>
            </a:r>
            <a:endParaRPr lang="en-US" altLang="zh-CN" sz="2000" dirty="0"/>
          </a:p>
          <a:p>
            <a:pPr>
              <a:defRPr/>
            </a:pPr>
            <a:endParaRPr lang="en-US" altLang="zh-CN" dirty="0" smtClean="0">
              <a:cs typeface="+mn-cs"/>
            </a:endParaRPr>
          </a:p>
          <a:p>
            <a:pPr lvl="1">
              <a:defRPr/>
            </a:pPr>
            <a:endParaRPr lang="en-US" altLang="zh-CN" dirty="0">
              <a:cs typeface="+mn-cs"/>
            </a:endParaRPr>
          </a:p>
          <a:p>
            <a:pPr lvl="1">
              <a:defRPr/>
            </a:pPr>
            <a:endParaRPr lang="en-US" altLang="zh-CN" dirty="0">
              <a:cs typeface="+mn-cs"/>
            </a:endParaRPr>
          </a:p>
          <a:p>
            <a:pPr lvl="1">
              <a:defRPr/>
            </a:pPr>
            <a:endParaRPr lang="en-US" altLang="zh-CN" dirty="0">
              <a:cs typeface="+mn-cs"/>
            </a:endParaRPr>
          </a:p>
        </p:txBody>
      </p:sp>
      <p:pic>
        <p:nvPicPr>
          <p:cNvPr id="37892" name="Picture 2" descr="http://img3.douban.com/lpic/s2729466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18230" y="3789367"/>
            <a:ext cx="1381125" cy="177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3"/>
          <a:stretch>
            <a:fillRect/>
          </a:stretch>
        </p:blipFill>
        <p:spPr>
          <a:xfrm>
            <a:off x="9699355" y="3789367"/>
            <a:ext cx="1365197" cy="1779587"/>
          </a:xfrm>
          <a:prstGeom prst="rect">
            <a:avLst/>
          </a:prstGeom>
        </p:spPr>
      </p:pic>
      <p:pic>
        <p:nvPicPr>
          <p:cNvPr id="8" name="图片 7"/>
          <p:cNvPicPr>
            <a:picLocks noChangeAspect="1"/>
          </p:cNvPicPr>
          <p:nvPr/>
        </p:nvPicPr>
        <p:blipFill>
          <a:blip r:embed="rId4"/>
          <a:stretch>
            <a:fillRect/>
          </a:stretch>
        </p:blipFill>
        <p:spPr>
          <a:xfrm>
            <a:off x="8904312" y="1836394"/>
            <a:ext cx="1584176" cy="2024654"/>
          </a:xfrm>
          <a:prstGeom prst="rect">
            <a:avLst/>
          </a:prstGeom>
        </p:spPr>
      </p:pic>
      <p:sp>
        <p:nvSpPr>
          <p:cNvPr id="2" name="椭圆形标注 1"/>
          <p:cNvSpPr/>
          <p:nvPr/>
        </p:nvSpPr>
        <p:spPr>
          <a:xfrm>
            <a:off x="8616280" y="5733256"/>
            <a:ext cx="2664296" cy="1080120"/>
          </a:xfrm>
          <a:prstGeom prst="wedgeEllipseCallout">
            <a:avLst>
              <a:gd name="adj1" fmla="val -31436"/>
              <a:gd name="adj2" fmla="val -67165"/>
            </a:avLst>
          </a:prstGeom>
          <a:ln>
            <a:solidFill>
              <a:srgbClr val="0000FF"/>
            </a:solidFill>
            <a:tailEnd type="none"/>
          </a:ln>
        </p:spPr>
        <p:style>
          <a:lnRef idx="3">
            <a:schemeClr val="dk1"/>
          </a:lnRef>
          <a:fillRef idx="0">
            <a:schemeClr val="dk1"/>
          </a:fillRef>
          <a:effectRef idx="2">
            <a:schemeClr val="dk1"/>
          </a:effectRef>
          <a:fontRef idx="minor">
            <a:schemeClr val="tx1"/>
          </a:fontRef>
        </p:style>
        <p:txBody>
          <a:bodyPr rtlCol="0" anchor="ctr"/>
          <a:lstStyle/>
          <a:p>
            <a:pPr algn="ctr"/>
            <a:r>
              <a:rPr lang="zh-CN" altLang="en-US" sz="1600" dirty="0" smtClean="0">
                <a:solidFill>
                  <a:srgbClr val="0000FF"/>
                </a:solidFill>
              </a:rPr>
              <a:t>没有读懂这本书不要在简历中说自己熟悉甚至掌握、精通</a:t>
            </a:r>
            <a:r>
              <a:rPr lang="en-US" altLang="zh-CN" sz="1600" dirty="0" smtClean="0">
                <a:solidFill>
                  <a:srgbClr val="0000FF"/>
                </a:solidFill>
              </a:rPr>
              <a:t>C++</a:t>
            </a:r>
            <a:r>
              <a:rPr lang="zh-CN" altLang="en-US" sz="1600" dirty="0" smtClean="0">
                <a:solidFill>
                  <a:srgbClr val="0000FF"/>
                </a:solidFill>
              </a:rPr>
              <a:t>编程</a:t>
            </a:r>
            <a:endParaRPr lang="zh-CN" altLang="en-US" sz="1600" dirty="0">
              <a:solidFill>
                <a:srgbClr val="0000FF"/>
              </a:solidFill>
            </a:endParaRPr>
          </a:p>
        </p:txBody>
      </p:sp>
    </p:spTree>
    <p:extLst>
      <p:ext uri="{BB962C8B-B14F-4D97-AF65-F5344CB8AC3E}">
        <p14:creationId xmlns:p14="http://schemas.microsoft.com/office/powerpoint/2010/main" val="3916338908"/>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标题 1"/>
          <p:cNvSpPr>
            <a:spLocks noGrp="1"/>
          </p:cNvSpPr>
          <p:nvPr>
            <p:ph type="title"/>
          </p:nvPr>
        </p:nvSpPr>
        <p:spPr/>
        <p:txBody>
          <a:bodyPr>
            <a:normAutofit fontScale="90000"/>
          </a:bodyPr>
          <a:lstStyle/>
          <a:p>
            <a:r>
              <a:rPr lang="zh-CN" altLang="en-US" smtClean="0"/>
              <a:t>在线课程及资料</a:t>
            </a:r>
          </a:p>
        </p:txBody>
      </p:sp>
      <p:sp>
        <p:nvSpPr>
          <p:cNvPr id="3" name="内容占位符 2"/>
          <p:cNvSpPr>
            <a:spLocks noGrp="1"/>
          </p:cNvSpPr>
          <p:nvPr>
            <p:ph idx="1"/>
          </p:nvPr>
        </p:nvSpPr>
        <p:spPr/>
        <p:txBody>
          <a:bodyPr>
            <a:normAutofit/>
          </a:bodyPr>
          <a:lstStyle/>
          <a:p>
            <a:pPr>
              <a:defRPr/>
            </a:pPr>
            <a:r>
              <a:rPr lang="en-US" altLang="zh-CN" dirty="0" smtClean="0">
                <a:cs typeface="+mn-cs"/>
              </a:rPr>
              <a:t>MOOC</a:t>
            </a:r>
          </a:p>
          <a:p>
            <a:pPr lvl="1">
              <a:defRPr/>
            </a:pPr>
            <a:r>
              <a:rPr lang="zh-CN" altLang="en-US" dirty="0" smtClean="0">
                <a:hlinkClick r:id="rId2"/>
              </a:rPr>
              <a:t>浙江大学数据结构</a:t>
            </a:r>
            <a:r>
              <a:rPr lang="en-US" altLang="zh-CN" dirty="0" smtClean="0">
                <a:hlinkClick r:id="rId2"/>
              </a:rPr>
              <a:t>MOOC</a:t>
            </a:r>
            <a:endParaRPr lang="en-US" altLang="zh-CN" dirty="0" smtClean="0"/>
          </a:p>
          <a:p>
            <a:pPr lvl="1">
              <a:defRPr/>
            </a:pPr>
            <a:r>
              <a:rPr lang="zh-CN" altLang="en-US" dirty="0" smtClean="0">
                <a:cs typeface="+mn-cs"/>
                <a:hlinkClick r:id="rId3"/>
              </a:rPr>
              <a:t>青岛大学数据结构</a:t>
            </a:r>
            <a:r>
              <a:rPr lang="en-US" altLang="zh-CN" dirty="0" smtClean="0">
                <a:cs typeface="+mn-cs"/>
                <a:hlinkClick r:id="rId3"/>
              </a:rPr>
              <a:t>MOOC</a:t>
            </a:r>
            <a:endParaRPr lang="en-US" altLang="zh-CN" dirty="0" smtClean="0">
              <a:cs typeface="+mn-cs"/>
            </a:endParaRPr>
          </a:p>
          <a:p>
            <a:pPr lvl="1">
              <a:defRPr/>
            </a:pPr>
            <a:r>
              <a:rPr lang="zh-CN" altLang="en-US" dirty="0">
                <a:hlinkClick r:id="rId4"/>
              </a:rPr>
              <a:t>清华大学数据结构</a:t>
            </a:r>
            <a:r>
              <a:rPr lang="en-US" altLang="zh-CN" dirty="0" smtClean="0">
                <a:hlinkClick r:id="rId4"/>
              </a:rPr>
              <a:t>MOOC</a:t>
            </a:r>
            <a:endParaRPr lang="en-US" altLang="zh-CN" dirty="0" smtClean="0">
              <a:cs typeface="+mn-cs"/>
            </a:endParaRPr>
          </a:p>
          <a:p>
            <a:pPr>
              <a:defRPr/>
            </a:pPr>
            <a:r>
              <a:rPr lang="zh-CN" altLang="en-US" dirty="0" smtClean="0">
                <a:cs typeface="+mn-cs"/>
              </a:rPr>
              <a:t>算法可视化</a:t>
            </a:r>
            <a:endParaRPr lang="en-US" altLang="zh-CN" dirty="0" smtClean="0">
              <a:cs typeface="+mn-cs"/>
            </a:endParaRPr>
          </a:p>
          <a:p>
            <a:pPr lvl="1">
              <a:defRPr/>
            </a:pPr>
            <a:r>
              <a:rPr lang="en-US" altLang="zh-CN" dirty="0">
                <a:cs typeface="+mn-cs"/>
                <a:hlinkClick r:id="rId5"/>
              </a:rPr>
              <a:t>http://</a:t>
            </a:r>
            <a:r>
              <a:rPr lang="en-US" altLang="zh-CN" dirty="0" smtClean="0">
                <a:cs typeface="+mn-cs"/>
                <a:hlinkClick r:id="rId5"/>
              </a:rPr>
              <a:t>visualgo.net</a:t>
            </a:r>
            <a:endParaRPr lang="en-US" altLang="zh-CN" dirty="0" smtClean="0">
              <a:cs typeface="+mn-cs"/>
            </a:endParaRPr>
          </a:p>
          <a:p>
            <a:pPr>
              <a:defRPr/>
            </a:pPr>
            <a:r>
              <a:rPr lang="zh-CN" altLang="en-US" dirty="0">
                <a:cs typeface="+mn-cs"/>
              </a:rPr>
              <a:t>一</a:t>
            </a:r>
            <a:r>
              <a:rPr lang="zh-CN" altLang="en-US" dirty="0" smtClean="0">
                <a:cs typeface="+mn-cs"/>
              </a:rPr>
              <a:t>本有趣的书</a:t>
            </a:r>
            <a:endParaRPr lang="en-US" altLang="zh-CN" dirty="0" smtClean="0">
              <a:cs typeface="+mn-cs"/>
            </a:endParaRPr>
          </a:p>
          <a:p>
            <a:pPr lvl="1">
              <a:defRPr/>
            </a:pPr>
            <a:r>
              <a:rPr lang="zh-CN" altLang="en-US" dirty="0" smtClean="0">
                <a:cs typeface="+mn-cs"/>
              </a:rPr>
              <a:t>大话数据结构</a:t>
            </a:r>
            <a:endParaRPr lang="en-US" altLang="zh-CN" dirty="0" smtClean="0">
              <a:cs typeface="+mn-cs"/>
            </a:endParaRPr>
          </a:p>
          <a:p>
            <a:pPr lvl="1">
              <a:defRPr/>
            </a:pPr>
            <a:r>
              <a:rPr lang="zh-CN" altLang="en-US" dirty="0" smtClean="0"/>
              <a:t>漫画算法</a:t>
            </a:r>
            <a:endParaRPr lang="en-US" altLang="zh-CN" dirty="0" smtClean="0">
              <a:cs typeface="+mn-cs"/>
            </a:endParaRPr>
          </a:p>
          <a:p>
            <a:pPr>
              <a:defRPr/>
            </a:pPr>
            <a:r>
              <a:rPr lang="zh-CN" altLang="en-US" dirty="0">
                <a:cs typeface="+mn-cs"/>
              </a:rPr>
              <a:t>一</a:t>
            </a:r>
            <a:r>
              <a:rPr lang="zh-CN" altLang="en-US" dirty="0" smtClean="0">
                <a:cs typeface="+mn-cs"/>
              </a:rPr>
              <a:t>个需要知道的人</a:t>
            </a:r>
            <a:endParaRPr lang="en-US" altLang="zh-CN" dirty="0" smtClean="0">
              <a:cs typeface="+mn-cs"/>
            </a:endParaRPr>
          </a:p>
          <a:p>
            <a:pPr lvl="1">
              <a:defRPr/>
            </a:pPr>
            <a:r>
              <a:rPr lang="en-US" altLang="zh-CN" smtClean="0">
                <a:cs typeface="+mn-cs"/>
              </a:rPr>
              <a:t>Donald </a:t>
            </a:r>
            <a:r>
              <a:rPr lang="en-US" altLang="zh-CN" dirty="0">
                <a:cs typeface="+mn-cs"/>
              </a:rPr>
              <a:t>E. Knuth</a:t>
            </a:r>
            <a:r>
              <a:rPr lang="zh-CN" altLang="en-US" dirty="0">
                <a:cs typeface="+mn-cs"/>
              </a:rPr>
              <a:t>（唐纳德</a:t>
            </a:r>
            <a:r>
              <a:rPr lang="en-US" altLang="zh-CN" dirty="0">
                <a:cs typeface="+mn-cs"/>
              </a:rPr>
              <a:t>·</a:t>
            </a:r>
            <a:r>
              <a:rPr lang="zh-CN" altLang="en-US" dirty="0">
                <a:cs typeface="+mn-cs"/>
              </a:rPr>
              <a:t>克努特）</a:t>
            </a:r>
            <a:endParaRPr lang="en-US" altLang="zh-CN" dirty="0">
              <a:cs typeface="+mn-cs"/>
            </a:endParaRPr>
          </a:p>
          <a:p>
            <a:pPr lvl="1">
              <a:defRPr/>
            </a:pPr>
            <a:endParaRPr lang="zh-CN" altLang="en-US" dirty="0">
              <a:cs typeface="+mn-cs"/>
            </a:endParaRPr>
          </a:p>
        </p:txBody>
      </p:sp>
      <p:pic>
        <p:nvPicPr>
          <p:cNvPr id="38916" name="图片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032104" y="1124744"/>
            <a:ext cx="2847207" cy="285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7"/>
          <a:stretch>
            <a:fillRect/>
          </a:stretch>
        </p:blipFill>
        <p:spPr>
          <a:xfrm>
            <a:off x="9624392" y="1124744"/>
            <a:ext cx="2016224" cy="2895490"/>
          </a:xfrm>
          <a:prstGeom prst="rect">
            <a:avLst/>
          </a:prstGeom>
        </p:spPr>
      </p:pic>
      <p:pic>
        <p:nvPicPr>
          <p:cNvPr id="8" name="图片 7"/>
          <p:cNvPicPr>
            <a:picLocks noChangeAspect="1"/>
          </p:cNvPicPr>
          <p:nvPr/>
        </p:nvPicPr>
        <p:blipFill>
          <a:blip r:embed="rId8"/>
          <a:stretch>
            <a:fillRect/>
          </a:stretch>
        </p:blipFill>
        <p:spPr>
          <a:xfrm>
            <a:off x="8472264" y="4271777"/>
            <a:ext cx="2501837" cy="186501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标题 1"/>
          <p:cNvSpPr>
            <a:spLocks noGrp="1"/>
          </p:cNvSpPr>
          <p:nvPr>
            <p:ph type="title"/>
          </p:nvPr>
        </p:nvSpPr>
        <p:spPr/>
        <p:txBody>
          <a:bodyPr>
            <a:normAutofit fontScale="90000"/>
          </a:bodyPr>
          <a:lstStyle/>
          <a:p>
            <a:r>
              <a:rPr lang="zh-CN" altLang="en-US" smtClean="0"/>
              <a:t>课程规则和说明</a:t>
            </a:r>
          </a:p>
        </p:txBody>
      </p:sp>
      <p:sp>
        <p:nvSpPr>
          <p:cNvPr id="3" name="内容占位符 2"/>
          <p:cNvSpPr>
            <a:spLocks noGrp="1"/>
          </p:cNvSpPr>
          <p:nvPr>
            <p:ph idx="1"/>
          </p:nvPr>
        </p:nvSpPr>
        <p:spPr>
          <a:xfrm>
            <a:off x="838200" y="983778"/>
            <a:ext cx="10946432" cy="5613574"/>
          </a:xfrm>
        </p:spPr>
        <p:txBody>
          <a:bodyPr>
            <a:normAutofit fontScale="92500" lnSpcReduction="10000"/>
          </a:bodyPr>
          <a:lstStyle/>
          <a:p>
            <a:pPr eaLnBrk="1" hangingPunct="1">
              <a:defRPr/>
            </a:pPr>
            <a:r>
              <a:rPr lang="zh-CN" altLang="en-US" dirty="0" smtClean="0">
                <a:cs typeface="+mn-cs"/>
              </a:rPr>
              <a:t>考试成绩</a:t>
            </a:r>
            <a:endParaRPr lang="en-US" altLang="zh-CN" dirty="0" smtClean="0">
              <a:cs typeface="+mn-cs"/>
            </a:endParaRPr>
          </a:p>
          <a:p>
            <a:pPr lvl="1" eaLnBrk="1" hangingPunct="1">
              <a:defRPr/>
            </a:pPr>
            <a:r>
              <a:rPr lang="en-US" sz="2600" dirty="0" smtClean="0"/>
              <a:t>50%</a:t>
            </a:r>
            <a:r>
              <a:rPr sz="2600" dirty="0"/>
              <a:t>平时成绩（</a:t>
            </a:r>
            <a:r>
              <a:rPr sz="2600" dirty="0" smtClean="0"/>
              <a:t>作业</a:t>
            </a:r>
            <a:r>
              <a:rPr lang="en-US" sz="2600" dirty="0" smtClean="0"/>
              <a:t>15%</a:t>
            </a:r>
            <a:r>
              <a:rPr sz="2600" dirty="0" smtClean="0"/>
              <a:t>、</a:t>
            </a:r>
            <a:r>
              <a:rPr sz="2600" dirty="0" smtClean="0">
                <a:solidFill>
                  <a:srgbClr val="FF0000"/>
                </a:solidFill>
              </a:rPr>
              <a:t>上机</a:t>
            </a:r>
            <a:r>
              <a:rPr lang="en-US" sz="2600" dirty="0" smtClean="0">
                <a:solidFill>
                  <a:srgbClr val="FF0000"/>
                </a:solidFill>
              </a:rPr>
              <a:t>35%</a:t>
            </a:r>
            <a:r>
              <a:rPr sz="2600" dirty="0" smtClean="0"/>
              <a:t>）</a:t>
            </a:r>
            <a:r>
              <a:rPr lang="en-US" altLang="zh-CN" sz="2600" dirty="0"/>
              <a:t>+ 5</a:t>
            </a:r>
            <a:r>
              <a:rPr lang="en-US" altLang="zh-CN" sz="2600" dirty="0" smtClean="0"/>
              <a:t>0</a:t>
            </a:r>
            <a:r>
              <a:rPr lang="en-US" altLang="zh-CN" sz="2600" dirty="0"/>
              <a:t>%</a:t>
            </a:r>
            <a:r>
              <a:rPr lang="zh-CN" altLang="en-US" sz="2600" dirty="0"/>
              <a:t>期末</a:t>
            </a:r>
            <a:r>
              <a:rPr sz="2600" dirty="0"/>
              <a:t>考试</a:t>
            </a:r>
            <a:endParaRPr lang="en-US" sz="2600" dirty="0"/>
          </a:p>
          <a:p>
            <a:pPr lvl="2" eaLnBrk="1" hangingPunct="1">
              <a:defRPr/>
            </a:pPr>
            <a:r>
              <a:rPr lang="zh-CN" altLang="en-US" dirty="0" smtClean="0">
                <a:cs typeface="+mn-cs"/>
              </a:rPr>
              <a:t>要求在每次上机前做好分析、算法设计和编码</a:t>
            </a:r>
            <a:endParaRPr lang="en-US" altLang="zh-CN" dirty="0" smtClean="0">
              <a:cs typeface="+mn-cs"/>
            </a:endParaRPr>
          </a:p>
          <a:p>
            <a:pPr lvl="2" eaLnBrk="1" hangingPunct="1">
              <a:defRPr/>
            </a:pPr>
            <a:r>
              <a:rPr lang="zh-CN" altLang="en-US" dirty="0" smtClean="0">
                <a:solidFill>
                  <a:srgbClr val="FF0000"/>
                </a:solidFill>
                <a:cs typeface="+mn-cs"/>
              </a:rPr>
              <a:t>不要在机房上机时才开始编程</a:t>
            </a:r>
            <a:endParaRPr lang="en-US" dirty="0" smtClean="0">
              <a:solidFill>
                <a:srgbClr val="FF0000"/>
              </a:solidFill>
              <a:cs typeface="+mn-cs"/>
            </a:endParaRPr>
          </a:p>
          <a:p>
            <a:pPr lvl="1" eaLnBrk="1" hangingPunct="1">
              <a:defRPr/>
            </a:pPr>
            <a:r>
              <a:rPr lang="zh-CN" altLang="en-US" sz="2600" dirty="0" smtClean="0"/>
              <a:t>无上机成绩</a:t>
            </a:r>
            <a:r>
              <a:rPr lang="en-US" altLang="zh-CN" sz="2600" dirty="0" smtClean="0">
                <a:sym typeface="Wingdings" panose="05000000000000000000" pitchFamily="2" charset="2"/>
              </a:rPr>
              <a:t></a:t>
            </a:r>
            <a:r>
              <a:rPr lang="zh-CN" altLang="en-US" sz="2600" dirty="0" smtClean="0">
                <a:sym typeface="Wingdings" panose="05000000000000000000" pitchFamily="2" charset="2"/>
              </a:rPr>
              <a:t>期末成绩</a:t>
            </a:r>
            <a:r>
              <a:rPr lang="en-US" altLang="zh-CN" sz="2600" dirty="0" smtClean="0"/>
              <a:t>59</a:t>
            </a:r>
          </a:p>
          <a:p>
            <a:pPr lvl="1" eaLnBrk="1" hangingPunct="1">
              <a:defRPr/>
            </a:pPr>
            <a:r>
              <a:rPr lang="en-US" altLang="zh-CN" sz="2600" dirty="0" smtClean="0"/>
              <a:t>Need Deadline!</a:t>
            </a:r>
          </a:p>
          <a:p>
            <a:pPr lvl="1" eaLnBrk="1" hangingPunct="1">
              <a:defRPr/>
            </a:pPr>
            <a:endParaRPr lang="en-US" altLang="zh-CN" sz="2600" dirty="0" smtClean="0"/>
          </a:p>
          <a:p>
            <a:pPr>
              <a:defRPr/>
            </a:pPr>
            <a:r>
              <a:rPr lang="zh-CN" altLang="en-US" dirty="0"/>
              <a:t>课程主页</a:t>
            </a:r>
            <a:endParaRPr lang="en-US" altLang="zh-CN" dirty="0"/>
          </a:p>
          <a:p>
            <a:pPr lvl="1">
              <a:defRPr/>
            </a:pPr>
            <a:r>
              <a:rPr lang="en-US" altLang="zh-CN" dirty="0"/>
              <a:t>xinweijiang.github.io/course/ds-a</a:t>
            </a:r>
          </a:p>
          <a:p>
            <a:pPr eaLnBrk="1" hangingPunct="1">
              <a:defRPr/>
            </a:pPr>
            <a:endParaRPr lang="en-US" altLang="zh-CN" dirty="0" smtClean="0">
              <a:cs typeface="+mn-cs"/>
            </a:endParaRPr>
          </a:p>
          <a:p>
            <a:pPr eaLnBrk="1" hangingPunct="1">
              <a:defRPr/>
            </a:pPr>
            <a:r>
              <a:rPr lang="zh-CN" altLang="en-US" dirty="0" smtClean="0">
                <a:cs typeface="+mn-cs"/>
              </a:rPr>
              <a:t>上机安排</a:t>
            </a:r>
            <a:endParaRPr lang="en-US" altLang="zh-CN" dirty="0" smtClean="0">
              <a:cs typeface="+mn-cs"/>
            </a:endParaRPr>
          </a:p>
          <a:p>
            <a:pPr lvl="1" eaLnBrk="1" hangingPunct="1">
              <a:defRPr/>
            </a:pPr>
            <a:r>
              <a:rPr lang="en-US" smtClean="0"/>
              <a:t>4</a:t>
            </a:r>
            <a:r>
              <a:rPr smtClean="0"/>
              <a:t>次</a:t>
            </a:r>
            <a:r>
              <a:rPr lang="zh-CN" altLang="en-US" dirty="0"/>
              <a:t>，</a:t>
            </a:r>
            <a:r>
              <a:rPr dirty="0" smtClean="0"/>
              <a:t>每次</a:t>
            </a:r>
            <a:r>
              <a:rPr lang="en-US" altLang="zh-CN" dirty="0"/>
              <a:t>4</a:t>
            </a:r>
            <a:r>
              <a:rPr dirty="0"/>
              <a:t>个课时</a:t>
            </a:r>
            <a:r>
              <a:rPr smtClean="0"/>
              <a:t>，具体时间地点待定</a:t>
            </a:r>
            <a:endParaRPr lang="en-US" smtClean="0"/>
          </a:p>
          <a:p>
            <a:pPr lvl="1" eaLnBrk="1" hangingPunct="1">
              <a:defRPr/>
            </a:pPr>
            <a:endParaRPr lang="en-US"/>
          </a:p>
          <a:p>
            <a:pPr>
              <a:defRPr/>
            </a:pPr>
            <a:r>
              <a:rPr lang="zh-CN" altLang="en-US">
                <a:solidFill>
                  <a:srgbClr val="FF0000"/>
                </a:solidFill>
              </a:rPr>
              <a:t>计</a:t>
            </a:r>
            <a:r>
              <a:rPr lang="zh-CN" altLang="en-US" smtClean="0">
                <a:solidFill>
                  <a:srgbClr val="FF0000"/>
                </a:solidFill>
              </a:rPr>
              <a:t>科专业的数据结构课程设计安排在大二下，时间更宽裕，注意选课</a:t>
            </a:r>
            <a:endParaRPr dirty="0">
              <a:solidFill>
                <a:srgbClr val="FF0000"/>
              </a:solidFill>
            </a:endParaRPr>
          </a:p>
          <a:p>
            <a:pPr marL="342891" lvl="1" indent="-342891">
              <a:buClr>
                <a:schemeClr val="tx2"/>
              </a:buClr>
              <a:defRPr/>
            </a:pPr>
            <a:endParaRPr dirty="0">
              <a:cs typeface="+mn-cs"/>
            </a:endParaRPr>
          </a:p>
          <a:p>
            <a:pPr>
              <a:defRPr/>
            </a:pPr>
            <a:endParaRPr lang="zh-CN" altLang="en-US" dirty="0">
              <a:cs typeface="+mn-cs"/>
            </a:endParaRPr>
          </a:p>
        </p:txBody>
      </p:sp>
      <p:pic>
        <p:nvPicPr>
          <p:cNvPr id="40965" name="图片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36360" y="3933056"/>
            <a:ext cx="1800225"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圆角矩形标注 4"/>
          <p:cNvSpPr/>
          <p:nvPr/>
        </p:nvSpPr>
        <p:spPr>
          <a:xfrm>
            <a:off x="8184232" y="1916832"/>
            <a:ext cx="3744416" cy="1872208"/>
          </a:xfrm>
          <a:prstGeom prst="wedgeRoundRectCallout">
            <a:avLst>
              <a:gd name="adj1" fmla="val -57399"/>
              <a:gd name="adj2" fmla="val -34835"/>
              <a:gd name="adj3" fmla="val 16667"/>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400" dirty="0">
                <a:solidFill>
                  <a:srgbClr val="FF0000"/>
                </a:solidFill>
              </a:rPr>
              <a:t>鼓励大家互相帮助</a:t>
            </a:r>
            <a:r>
              <a:rPr lang="zh-CN" altLang="en-US" sz="2400" dirty="0" smtClean="0">
                <a:solidFill>
                  <a:srgbClr val="FF0000"/>
                </a:solidFill>
              </a:rPr>
              <a:t>，特别是在写上机代码时，请留下</a:t>
            </a:r>
            <a:r>
              <a:rPr lang="zh-CN" altLang="en-US" sz="2400" dirty="0">
                <a:solidFill>
                  <a:srgbClr val="FF0000"/>
                </a:solidFill>
              </a:rPr>
              <a:t>证据，期末的时候可以加分（直接将作业</a:t>
            </a:r>
            <a:r>
              <a:rPr lang="zh-CN" altLang="en-US" sz="2400" dirty="0" smtClean="0">
                <a:solidFill>
                  <a:srgbClr val="FF0000"/>
                </a:solidFill>
              </a:rPr>
              <a:t>或代码</a:t>
            </a:r>
            <a:r>
              <a:rPr lang="zh-CN" altLang="en-US" sz="2400" dirty="0">
                <a:solidFill>
                  <a:srgbClr val="FF0000"/>
                </a:solidFill>
              </a:rPr>
              <a:t>给别人是抄袭不是互助）</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标题 1"/>
          <p:cNvSpPr>
            <a:spLocks noGrp="1"/>
          </p:cNvSpPr>
          <p:nvPr>
            <p:ph type="title"/>
          </p:nvPr>
        </p:nvSpPr>
        <p:spPr/>
        <p:txBody>
          <a:bodyPr>
            <a:normAutofit fontScale="90000"/>
          </a:bodyPr>
          <a:lstStyle/>
          <a:p>
            <a:r>
              <a:rPr lang="zh-CN" altLang="en-US" smtClean="0"/>
              <a:t>课程要求</a:t>
            </a:r>
          </a:p>
        </p:txBody>
      </p:sp>
      <p:sp>
        <p:nvSpPr>
          <p:cNvPr id="10243" name="内容占位符 2"/>
          <p:cNvSpPr>
            <a:spLocks noGrp="1"/>
          </p:cNvSpPr>
          <p:nvPr>
            <p:ph idx="1"/>
          </p:nvPr>
        </p:nvSpPr>
        <p:spPr>
          <a:xfrm>
            <a:off x="838200" y="983778"/>
            <a:ext cx="8713389" cy="5193185"/>
          </a:xfrm>
        </p:spPr>
        <p:txBody>
          <a:bodyPr>
            <a:normAutofit fontScale="92500"/>
          </a:bodyPr>
          <a:lstStyle/>
          <a:p>
            <a:pPr>
              <a:defRPr/>
            </a:pPr>
            <a:r>
              <a:rPr lang="zh-CN" altLang="en-US" sz="2800" dirty="0">
                <a:latin typeface="+mn-ea"/>
              </a:rPr>
              <a:t>课前预习，课后复习</a:t>
            </a:r>
          </a:p>
          <a:p>
            <a:pPr>
              <a:defRPr/>
            </a:pPr>
            <a:r>
              <a:rPr lang="zh-CN" altLang="en-US" sz="2800" dirty="0" smtClean="0">
                <a:latin typeface="+mn-ea"/>
              </a:rPr>
              <a:t>不拘泥于</a:t>
            </a:r>
            <a:r>
              <a:rPr lang="zh-CN" altLang="en-US" sz="2800" dirty="0">
                <a:latin typeface="+mn-ea"/>
              </a:rPr>
              <a:t>课堂讲授，广泛阅读，勤于思考</a:t>
            </a:r>
          </a:p>
          <a:p>
            <a:pPr>
              <a:defRPr/>
            </a:pPr>
            <a:r>
              <a:rPr lang="zh-CN" altLang="en-US" sz="2800" strike="sngStrike" dirty="0">
                <a:latin typeface="+mn-ea"/>
              </a:rPr>
              <a:t>不迟到、不早退（抽查点名）</a:t>
            </a:r>
            <a:endParaRPr lang="en-US" altLang="zh-CN" sz="2800" strike="sngStrike" dirty="0">
              <a:latin typeface="+mn-ea"/>
            </a:endParaRPr>
          </a:p>
          <a:p>
            <a:pPr>
              <a:defRPr/>
            </a:pPr>
            <a:r>
              <a:rPr lang="zh-CN" altLang="en-US" sz="2800" dirty="0">
                <a:latin typeface="+mn-ea"/>
              </a:rPr>
              <a:t>上课不说话，但请积极参加课堂互动</a:t>
            </a:r>
            <a:endParaRPr lang="en-US" altLang="zh-CN" sz="2800" dirty="0">
              <a:latin typeface="+mn-ea"/>
            </a:endParaRPr>
          </a:p>
          <a:p>
            <a:pPr lvl="1">
              <a:defRPr/>
            </a:pPr>
            <a:r>
              <a:rPr sz="2400" dirty="0">
                <a:latin typeface="+mn-ea"/>
              </a:rPr>
              <a:t>有疑问无需举手随时打断我并提出问题</a:t>
            </a:r>
            <a:endParaRPr lang="en-US" altLang="zh-CN" sz="2400" dirty="0">
              <a:latin typeface="+mn-ea"/>
            </a:endParaRPr>
          </a:p>
          <a:p>
            <a:pPr lvl="1">
              <a:defRPr/>
            </a:pPr>
            <a:r>
              <a:rPr lang="en-US" altLang="zh-CN" sz="2800" dirty="0">
                <a:solidFill>
                  <a:srgbClr val="0000CC"/>
                </a:solidFill>
                <a:latin typeface="+mn-ea"/>
              </a:rPr>
              <a:t>If (</a:t>
            </a:r>
            <a:r>
              <a:rPr sz="2800" dirty="0">
                <a:solidFill>
                  <a:srgbClr val="0000CC"/>
                </a:solidFill>
                <a:latin typeface="+mn-ea"/>
              </a:rPr>
              <a:t>积极参与课堂讨论</a:t>
            </a:r>
            <a:r>
              <a:rPr lang="en-US" altLang="zh-CN" sz="2800" dirty="0">
                <a:solidFill>
                  <a:srgbClr val="0000CC"/>
                </a:solidFill>
                <a:latin typeface="+mn-ea"/>
              </a:rPr>
              <a:t>) </a:t>
            </a:r>
            <a:r>
              <a:rPr sz="2800" dirty="0">
                <a:solidFill>
                  <a:srgbClr val="0000CC"/>
                </a:solidFill>
                <a:latin typeface="+mn-ea"/>
              </a:rPr>
              <a:t>平时分</a:t>
            </a:r>
            <a:r>
              <a:rPr lang="en-US" altLang="zh-CN" sz="2800" dirty="0">
                <a:solidFill>
                  <a:srgbClr val="0000CC"/>
                </a:solidFill>
                <a:latin typeface="+mn-ea"/>
              </a:rPr>
              <a:t>++;</a:t>
            </a:r>
            <a:endParaRPr sz="2800" dirty="0">
              <a:solidFill>
                <a:srgbClr val="0000CC"/>
              </a:solidFill>
              <a:latin typeface="+mn-ea"/>
            </a:endParaRPr>
          </a:p>
          <a:p>
            <a:pPr>
              <a:defRPr/>
            </a:pPr>
            <a:r>
              <a:rPr lang="zh-CN" altLang="en-US" sz="2800" dirty="0">
                <a:latin typeface="+mn-ea"/>
              </a:rPr>
              <a:t>作业按时完成，重视</a:t>
            </a:r>
            <a:r>
              <a:rPr lang="zh-CN" altLang="en-US" sz="2800">
                <a:latin typeface="+mn-ea"/>
              </a:rPr>
              <a:t>上机</a:t>
            </a:r>
            <a:r>
              <a:rPr lang="zh-CN" altLang="en-US" sz="2800" smtClean="0">
                <a:latin typeface="+mn-ea"/>
              </a:rPr>
              <a:t>实践</a:t>
            </a:r>
            <a:endParaRPr lang="en-US" altLang="zh-CN" sz="2800" smtClean="0">
              <a:latin typeface="+mn-ea"/>
            </a:endParaRPr>
          </a:p>
          <a:p>
            <a:pPr>
              <a:defRPr/>
            </a:pPr>
            <a:r>
              <a:rPr lang="zh-CN" altLang="en-US">
                <a:solidFill>
                  <a:srgbClr val="0000CC"/>
                </a:solidFill>
                <a:latin typeface="+mn-ea"/>
              </a:rPr>
              <a:t>不建议使用</a:t>
            </a:r>
            <a:r>
              <a:rPr lang="en-US" altLang="zh-CN">
                <a:solidFill>
                  <a:srgbClr val="0000CC"/>
                </a:solidFill>
                <a:latin typeface="+mn-ea"/>
              </a:rPr>
              <a:t>AI</a:t>
            </a:r>
            <a:r>
              <a:rPr lang="zh-CN" altLang="en-US">
                <a:solidFill>
                  <a:srgbClr val="0000CC"/>
                </a:solidFill>
                <a:latin typeface="+mn-ea"/>
              </a:rPr>
              <a:t>工具，因为考试和面试时无法用</a:t>
            </a:r>
            <a:r>
              <a:rPr lang="en-US" altLang="zh-CN">
                <a:solidFill>
                  <a:srgbClr val="0000CC"/>
                </a:solidFill>
                <a:latin typeface="+mn-ea"/>
              </a:rPr>
              <a:t>AI</a:t>
            </a:r>
            <a:r>
              <a:rPr lang="zh-CN" altLang="en-US">
                <a:solidFill>
                  <a:srgbClr val="0000CC"/>
                </a:solidFill>
                <a:latin typeface="+mn-ea"/>
              </a:rPr>
              <a:t>，自己要能理解这些理论而不是死记硬背，但也无法禁止</a:t>
            </a:r>
            <a:r>
              <a:rPr lang="en-US" altLang="zh-CN">
                <a:solidFill>
                  <a:srgbClr val="0000CC"/>
                </a:solidFill>
                <a:latin typeface="+mn-ea"/>
                <a:sym typeface="Wingdings" panose="05000000000000000000" pitchFamily="2" charset="2"/>
              </a:rPr>
              <a:t></a:t>
            </a:r>
            <a:r>
              <a:rPr lang="zh-CN" altLang="en-US">
                <a:solidFill>
                  <a:srgbClr val="0000CC"/>
                </a:solidFill>
                <a:latin typeface="+mn-ea"/>
                <a:sym typeface="Wingdings" panose="05000000000000000000" pitchFamily="2" charset="2"/>
              </a:rPr>
              <a:t>查</a:t>
            </a:r>
            <a:r>
              <a:rPr lang="zh-CN" altLang="en-US" smtClean="0">
                <a:solidFill>
                  <a:srgbClr val="0000CC"/>
                </a:solidFill>
                <a:latin typeface="+mn-ea"/>
                <a:sym typeface="Wingdings" panose="05000000000000000000" pitchFamily="2" charset="2"/>
              </a:rPr>
              <a:t>重</a:t>
            </a:r>
            <a:endParaRPr lang="en-US" altLang="zh-CN" sz="2800" dirty="0">
              <a:solidFill>
                <a:srgbClr val="0000CC"/>
              </a:solidFill>
              <a:latin typeface="+mn-ea"/>
            </a:endParaRPr>
          </a:p>
          <a:p>
            <a:pPr>
              <a:defRPr/>
            </a:pPr>
            <a:r>
              <a:rPr lang="zh-CN" altLang="en-US" sz="2800" dirty="0">
                <a:latin typeface="+mn-ea"/>
              </a:rPr>
              <a:t>知识</a:t>
            </a:r>
            <a:r>
              <a:rPr lang="zh-CN" altLang="en-US" sz="2800">
                <a:latin typeface="+mn-ea"/>
              </a:rPr>
              <a:t>拓展</a:t>
            </a:r>
            <a:r>
              <a:rPr lang="en-US" altLang="zh-CN" sz="2800" smtClean="0">
                <a:latin typeface="+mn-ea"/>
              </a:rPr>
              <a:t>——</a:t>
            </a:r>
            <a:r>
              <a:rPr lang="zh-CN" altLang="en-US" sz="2800" smtClean="0">
                <a:latin typeface="+mn-ea"/>
              </a:rPr>
              <a:t>了解</a:t>
            </a:r>
            <a:r>
              <a:rPr lang="zh-CN" altLang="en-US" sz="2800" dirty="0">
                <a:latin typeface="+mn-ea"/>
              </a:rPr>
              <a:t>经典数据结构及算法在相关领域的应用</a:t>
            </a:r>
          </a:p>
          <a:p>
            <a:pPr>
              <a:defRPr/>
            </a:pPr>
            <a:endParaRPr lang="en-US" altLang="zh-CN" sz="2800" dirty="0">
              <a:latin typeface="+mn-ea"/>
            </a:endParaRPr>
          </a:p>
          <a:p>
            <a:pPr lvl="1">
              <a:defRPr/>
            </a:pPr>
            <a:endParaRPr lang="zh-CN" altLang="en-US" sz="2400" dirty="0">
              <a:latin typeface="+mn-ea"/>
            </a:endParaRPr>
          </a:p>
        </p:txBody>
      </p:sp>
      <p:pic>
        <p:nvPicPr>
          <p:cNvPr id="41988"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551589" y="4422780"/>
            <a:ext cx="2305051" cy="152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057796" y="5870186"/>
            <a:ext cx="7710612" cy="707886"/>
          </a:xfrm>
          <a:prstGeom prst="rect">
            <a:avLst/>
          </a:prstGeom>
          <a:solidFill>
            <a:srgbClr val="FF0000"/>
          </a:solidFill>
        </p:spPr>
        <p:txBody>
          <a:bodyPr wrap="square">
            <a:spAutoFit/>
          </a:bodyPr>
          <a:lstStyle/>
          <a:p>
            <a:pPr marL="0" lvl="1">
              <a:defRPr/>
            </a:pPr>
            <a:r>
              <a:rPr lang="zh-CN" altLang="en-US" sz="2000" dirty="0">
                <a:solidFill>
                  <a:schemeClr val="bg1"/>
                </a:solidFill>
                <a:latin typeface="+mn-lt"/>
              </a:rPr>
              <a:t>抄袭（</a:t>
            </a:r>
            <a:r>
              <a:rPr lang="en-US" altLang="zh-CN" sz="2000" dirty="0">
                <a:solidFill>
                  <a:schemeClr val="bg1"/>
                </a:solidFill>
                <a:latin typeface="+mn-lt"/>
              </a:rPr>
              <a:t>Plagiarize</a:t>
            </a:r>
            <a:r>
              <a:rPr lang="zh-CN" altLang="en-US" sz="2000" dirty="0">
                <a:solidFill>
                  <a:schemeClr val="bg1"/>
                </a:solidFill>
                <a:latin typeface="+mn-lt"/>
              </a:rPr>
              <a:t>），被抄袭者和抄袭者− </a:t>
            </a:r>
            <a:r>
              <a:rPr lang="en-US" altLang="zh-CN" sz="2000" dirty="0">
                <a:solidFill>
                  <a:schemeClr val="bg1"/>
                </a:solidFill>
                <a:latin typeface="+mn-lt"/>
              </a:rPr>
              <a:t>20</a:t>
            </a:r>
            <a:r>
              <a:rPr lang="zh-CN" altLang="en-US" sz="2000" dirty="0">
                <a:solidFill>
                  <a:schemeClr val="bg1"/>
                </a:solidFill>
                <a:latin typeface="+mn-lt"/>
              </a:rPr>
              <a:t>分。抄袭两次以上（含两次），本课程最终的总成绩不及格或记零分，并上报学院和学校</a:t>
            </a:r>
            <a:endParaRPr lang="zh-CN" altLang="en-US" sz="3600" dirty="0">
              <a:solidFill>
                <a:schemeClr val="bg1"/>
              </a:solidFill>
            </a:endParaRPr>
          </a:p>
        </p:txBody>
      </p:sp>
      <p:pic>
        <p:nvPicPr>
          <p:cNvPr id="41991"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54779" y="692151"/>
            <a:ext cx="2098675" cy="152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04312" y="2418794"/>
            <a:ext cx="3230426" cy="1514262"/>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标题 1"/>
          <p:cNvSpPr>
            <a:spLocks noGrp="1"/>
          </p:cNvSpPr>
          <p:nvPr>
            <p:ph type="title"/>
          </p:nvPr>
        </p:nvSpPr>
        <p:spPr/>
        <p:txBody>
          <a:bodyPr>
            <a:normAutofit fontScale="90000"/>
          </a:bodyPr>
          <a:lstStyle/>
          <a:p>
            <a:r>
              <a:rPr lang="zh-CN" altLang="en-US" smtClean="0"/>
              <a:t>编程风格要求</a:t>
            </a:r>
          </a:p>
        </p:txBody>
      </p:sp>
      <p:sp>
        <p:nvSpPr>
          <p:cNvPr id="16387" name="内容占位符 2"/>
          <p:cNvSpPr>
            <a:spLocks noGrp="1"/>
          </p:cNvSpPr>
          <p:nvPr>
            <p:ph idx="1"/>
          </p:nvPr>
        </p:nvSpPr>
        <p:spPr>
          <a:xfrm>
            <a:off x="838200" y="836712"/>
            <a:ext cx="10515600" cy="5193185"/>
          </a:xfrm>
        </p:spPr>
        <p:txBody>
          <a:bodyPr/>
          <a:lstStyle/>
          <a:p>
            <a:pPr>
              <a:defRPr/>
            </a:pPr>
            <a:r>
              <a:rPr lang="zh-CN" altLang="en-US" sz="2400" dirty="0"/>
              <a:t>结构化程序设计方法</a:t>
            </a:r>
          </a:p>
          <a:p>
            <a:pPr>
              <a:defRPr/>
            </a:pPr>
            <a:r>
              <a:rPr lang="zh-CN" altLang="en-US" sz="2400" dirty="0"/>
              <a:t>文档化</a:t>
            </a:r>
          </a:p>
          <a:p>
            <a:pPr>
              <a:defRPr/>
            </a:pPr>
            <a:r>
              <a:rPr lang="zh-CN" altLang="en-US" sz="2400" dirty="0"/>
              <a:t>诚实代码</a:t>
            </a:r>
          </a:p>
          <a:p>
            <a:pPr>
              <a:defRPr/>
            </a:pPr>
            <a:r>
              <a:rPr lang="zh-CN" altLang="en-US" sz="2400" dirty="0"/>
              <a:t>编写的程序正确、结构清楚、易读（写注释），符合软件工程的规范</a:t>
            </a:r>
          </a:p>
        </p:txBody>
      </p:sp>
      <p:pic>
        <p:nvPicPr>
          <p:cNvPr id="43013" name="图片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1170" y="2893288"/>
            <a:ext cx="5616624" cy="35917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图片 1"/>
          <p:cNvPicPr>
            <a:picLocks noChangeAspect="1"/>
          </p:cNvPicPr>
          <p:nvPr/>
        </p:nvPicPr>
        <p:blipFill>
          <a:blip r:embed="rId4"/>
          <a:stretch>
            <a:fillRect/>
          </a:stretch>
        </p:blipFill>
        <p:spPr>
          <a:xfrm>
            <a:off x="6816080" y="3140968"/>
            <a:ext cx="4996006" cy="3240360"/>
          </a:xfrm>
          <a:prstGeom prst="rect">
            <a:avLst/>
          </a:prstGeom>
        </p:spPr>
      </p:pic>
    </p:spTree>
    <p:extLst>
      <p:ext uri="{BB962C8B-B14F-4D97-AF65-F5344CB8AC3E}">
        <p14:creationId xmlns:p14="http://schemas.microsoft.com/office/powerpoint/2010/main" val="1253062827"/>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标题 1"/>
          <p:cNvSpPr>
            <a:spLocks noGrp="1"/>
          </p:cNvSpPr>
          <p:nvPr>
            <p:ph type="title"/>
          </p:nvPr>
        </p:nvSpPr>
        <p:spPr/>
        <p:txBody>
          <a:bodyPr>
            <a:normAutofit fontScale="90000"/>
          </a:bodyPr>
          <a:lstStyle/>
          <a:p>
            <a:r>
              <a:rPr lang="zh-CN" altLang="en-US" dirty="0" smtClean="0"/>
              <a:t>我们能做什么：程序员</a:t>
            </a:r>
          </a:p>
        </p:txBody>
      </p:sp>
      <p:pic>
        <p:nvPicPr>
          <p:cNvPr id="19459" name="Picture 2" descr="https://ss.csdn.net/p?http://mmbiz.qpic.cn/mmbiz_png/2A8tXicCG8ymmRMhBOaBSz837085tpFKJqic3H5Hic3PgJBoOUF1mFAIFKoeeDACawbZtn9wBgp78JSt7ytfKibLag/640?wx_fmt=png&amp;wxfrom=5&amp;wx_lazy=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5400" y="1268760"/>
            <a:ext cx="6158990" cy="4761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098" name="Picture 2" descr="裁员插画图片下载-正版图片400613399-摄图网"/>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8128" y="3860651"/>
            <a:ext cx="42862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2" name="图片 1"/>
          <p:cNvPicPr>
            <a:picLocks noChangeAspect="1"/>
          </p:cNvPicPr>
          <p:nvPr/>
        </p:nvPicPr>
        <p:blipFill>
          <a:blip r:embed="rId4"/>
          <a:stretch>
            <a:fillRect/>
          </a:stretch>
        </p:blipFill>
        <p:spPr>
          <a:xfrm>
            <a:off x="7541528" y="44624"/>
            <a:ext cx="3699449" cy="375201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32098"/>
                                        </p:tgtEl>
                                        <p:attrNameLst>
                                          <p:attrName>style.visibility</p:attrName>
                                        </p:attrNameLst>
                                      </p:cBhvr>
                                      <p:to>
                                        <p:strVal val="visible"/>
                                      </p:to>
                                    </p:set>
                                    <p:animEffect transition="in" filter="barn(inVertical)">
                                      <p:cBhvr>
                                        <p:cTn id="10" dur="500"/>
                                        <p:tgtEl>
                                          <p:spTgt spid="132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algn="l" eaLnBrk="1" hangingPunct="1"/>
            <a:r>
              <a:rPr lang="zh-CN" altLang="en-US" sz="3600">
                <a:latin typeface="华文新魏" panose="02010800040101010101" pitchFamily="2" charset="-122"/>
                <a:ea typeface="华文新魏" panose="02010800040101010101" pitchFamily="2" charset="-122"/>
              </a:rPr>
              <a:t>第</a:t>
            </a:r>
            <a:r>
              <a:rPr lang="en-US" altLang="zh-CN" sz="3600">
                <a:latin typeface="华文新魏" panose="02010800040101010101" pitchFamily="2" charset="-122"/>
                <a:ea typeface="华文新魏" panose="02010800040101010101" pitchFamily="2" charset="-122"/>
              </a:rPr>
              <a:t>0</a:t>
            </a:r>
            <a:r>
              <a:rPr lang="zh-CN" altLang="en-US" sz="3600">
                <a:latin typeface="华文新魏" panose="02010800040101010101" pitchFamily="2" charset="-122"/>
                <a:ea typeface="华文新魏" panose="02010800040101010101" pitchFamily="2" charset="-122"/>
              </a:rPr>
              <a:t>章 </a:t>
            </a:r>
            <a:r>
              <a:rPr lang="en-US" altLang="zh-CN" sz="3600">
                <a:latin typeface="华文新魏" panose="02010800040101010101" pitchFamily="2" charset="-122"/>
                <a:ea typeface="华文新魏" panose="02010800040101010101" pitchFamily="2" charset="-122"/>
              </a:rPr>
              <a:t>C/C++</a:t>
            </a:r>
            <a:r>
              <a:rPr lang="zh-CN" altLang="en-US" sz="3600">
                <a:latin typeface="华文新魏" panose="02010800040101010101" pitchFamily="2" charset="-122"/>
                <a:ea typeface="华文新魏" panose="02010800040101010101" pitchFamily="2" charset="-122"/>
              </a:rPr>
              <a:t>程序设计基础</a:t>
            </a:r>
          </a:p>
        </p:txBody>
      </p:sp>
      <p:sp>
        <p:nvSpPr>
          <p:cNvPr id="4" name="内容占位符 2"/>
          <p:cNvSpPr txBox="1">
            <a:spLocks/>
          </p:cNvSpPr>
          <p:nvPr/>
        </p:nvSpPr>
        <p:spPr bwMode="auto">
          <a:xfrm>
            <a:off x="1924051" y="1330325"/>
            <a:ext cx="8420100" cy="497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lgn="ctr" rtl="0" eaLnBrk="0" fontAlgn="base" hangingPunct="0">
              <a:spcBef>
                <a:spcPct val="20000"/>
              </a:spcBef>
              <a:spcAft>
                <a:spcPct val="0"/>
              </a:spcAft>
              <a:buClr>
                <a:schemeClr val="folHlink"/>
              </a:buClr>
              <a:buSzPct val="60000"/>
              <a:buFont typeface="Wingdings" panose="05000000000000000000" pitchFamily="2" charset="2"/>
              <a:buNone/>
              <a:defRPr kumimoji="1" sz="2400" kern="1200">
                <a:solidFill>
                  <a:schemeClr val="tx1"/>
                </a:solidFill>
                <a:effectLst>
                  <a:outerShdw blurRad="38100" dist="38100" dir="2700000" algn="tl">
                    <a:srgbClr val="C0C0C0"/>
                  </a:outerShdw>
                </a:effectLst>
                <a:latin typeface="+mn-lt"/>
                <a:ea typeface="+mn-ea"/>
                <a:cs typeface="+mn-cs"/>
              </a:defRPr>
            </a:lvl1pPr>
            <a:lvl2pPr marL="457200" indent="0" algn="ctr" rtl="0" eaLnBrk="0" fontAlgn="base" hangingPunct="0">
              <a:spcBef>
                <a:spcPct val="20000"/>
              </a:spcBef>
              <a:spcAft>
                <a:spcPct val="0"/>
              </a:spcAft>
              <a:buClr>
                <a:schemeClr val="hlink"/>
              </a:buClr>
              <a:buSzPct val="55000"/>
              <a:buFont typeface="Wingdings" panose="05000000000000000000" pitchFamily="2" charset="2"/>
              <a:buNone/>
              <a:defRPr kumimoji="1" sz="2000" kern="1200">
                <a:solidFill>
                  <a:schemeClr val="tx1"/>
                </a:solidFill>
                <a:effectLst>
                  <a:outerShdw blurRad="38100" dist="38100" dir="2700000" algn="tl">
                    <a:srgbClr val="C0C0C0"/>
                  </a:outerShdw>
                </a:effectLst>
                <a:latin typeface="+mn-lt"/>
                <a:ea typeface="+mn-ea"/>
                <a:cs typeface="+mn-cs"/>
              </a:defRPr>
            </a:lvl2pPr>
            <a:lvl3pPr marL="914400" indent="0" algn="ctr" rtl="0" eaLnBrk="0" fontAlgn="base" hangingPunct="0">
              <a:spcBef>
                <a:spcPct val="20000"/>
              </a:spcBef>
              <a:spcAft>
                <a:spcPct val="0"/>
              </a:spcAft>
              <a:buClr>
                <a:schemeClr val="folHlink"/>
              </a:buClr>
              <a:buSzPct val="50000"/>
              <a:buFont typeface="Wingdings" panose="05000000000000000000" pitchFamily="2" charset="2"/>
              <a:buNone/>
              <a:defRPr kumimoji="1" sz="1800" kern="1200">
                <a:solidFill>
                  <a:schemeClr val="tx1"/>
                </a:solidFill>
                <a:effectLst>
                  <a:outerShdw blurRad="38100" dist="38100" dir="2700000" algn="tl">
                    <a:srgbClr val="C0C0C0"/>
                  </a:outerShdw>
                </a:effectLst>
                <a:latin typeface="+mn-lt"/>
                <a:ea typeface="+mn-ea"/>
                <a:cs typeface="+mn-cs"/>
              </a:defRPr>
            </a:lvl3pPr>
            <a:lvl4pPr marL="1371600" indent="0" algn="ctr" rtl="0" eaLnBrk="0" fontAlgn="base" hangingPunct="0">
              <a:spcBef>
                <a:spcPct val="20000"/>
              </a:spcBef>
              <a:spcAft>
                <a:spcPct val="0"/>
              </a:spcAft>
              <a:buClr>
                <a:schemeClr val="accent2"/>
              </a:buClr>
              <a:buSzPct val="55000"/>
              <a:buFont typeface="Wingdings" panose="05000000000000000000" pitchFamily="2" charset="2"/>
              <a:buNone/>
              <a:defRPr kumimoji="1" sz="1600" kern="1200">
                <a:solidFill>
                  <a:schemeClr val="tx1"/>
                </a:solidFill>
                <a:effectLst>
                  <a:outerShdw blurRad="38100" dist="38100" dir="2700000" algn="tl">
                    <a:srgbClr val="C0C0C0"/>
                  </a:outerShdw>
                </a:effectLst>
                <a:latin typeface="+mn-lt"/>
                <a:ea typeface="+mn-ea"/>
                <a:cs typeface="+mn-cs"/>
              </a:defRPr>
            </a:lvl4pPr>
            <a:lvl5pPr marL="1828800" indent="0" algn="ctr" rtl="0" eaLnBrk="0" fontAlgn="base" hangingPunct="0">
              <a:spcBef>
                <a:spcPct val="20000"/>
              </a:spcBef>
              <a:spcAft>
                <a:spcPct val="0"/>
              </a:spcAft>
              <a:buClr>
                <a:schemeClr val="accent1"/>
              </a:buClr>
              <a:buSzPct val="50000"/>
              <a:buFont typeface="Wingdings" panose="05000000000000000000" pitchFamily="2" charset="2"/>
              <a:buNone/>
              <a:defRPr kumimoji="1" sz="1600" kern="1200">
                <a:solidFill>
                  <a:schemeClr val="tx1"/>
                </a:solidFill>
                <a:effectLst>
                  <a:outerShdw blurRad="38100" dist="38100" dir="2700000" algn="tl">
                    <a:srgbClr val="C0C0C0"/>
                  </a:outerShdw>
                </a:effectLst>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891" indent="-342891" algn="l">
              <a:buFont typeface="Arial" panose="020B0604020202020204" pitchFamily="34" charset="0"/>
              <a:buChar char="•"/>
              <a:defRPr/>
            </a:pPr>
            <a:r>
              <a:rPr lang="en-US" altLang="zh-CN" sz="3600" b="0" dirty="0"/>
              <a:t>C++</a:t>
            </a:r>
            <a:r>
              <a:rPr lang="zh-CN" altLang="en-US" sz="3600" b="0" dirty="0"/>
              <a:t>四大特征？</a:t>
            </a:r>
            <a:endParaRPr lang="en-US" altLang="zh-CN" sz="3600" b="0" dirty="0"/>
          </a:p>
          <a:p>
            <a:pPr marL="800080" lvl="1" indent="-342891" algn="l">
              <a:buFont typeface="Arial" panose="020B0604020202020204" pitchFamily="34" charset="0"/>
              <a:buChar char="•"/>
              <a:defRPr/>
            </a:pPr>
            <a:r>
              <a:rPr lang="zh-CN" altLang="en-US" sz="3200" b="0" dirty="0"/>
              <a:t>封装性</a:t>
            </a:r>
            <a:endParaRPr lang="en-US" altLang="zh-CN" sz="3200" b="0" dirty="0"/>
          </a:p>
          <a:p>
            <a:pPr marL="800080" lvl="1" indent="-342891" algn="l">
              <a:buFont typeface="Arial" panose="020B0604020202020204" pitchFamily="34" charset="0"/>
              <a:buChar char="•"/>
              <a:defRPr/>
            </a:pPr>
            <a:r>
              <a:rPr lang="zh-CN" altLang="en-US" sz="3200" b="0" dirty="0"/>
              <a:t>继承性</a:t>
            </a:r>
            <a:endParaRPr lang="en-US" altLang="zh-CN" sz="3200" b="0" dirty="0"/>
          </a:p>
          <a:p>
            <a:pPr marL="800080" lvl="1" indent="-342891" algn="l">
              <a:buFont typeface="Arial" panose="020B0604020202020204" pitchFamily="34" charset="0"/>
              <a:buChar char="•"/>
              <a:defRPr/>
            </a:pPr>
            <a:r>
              <a:rPr lang="zh-CN" altLang="en-US" sz="3200" b="0" dirty="0"/>
              <a:t>多态性</a:t>
            </a:r>
            <a:endParaRPr lang="en-US" altLang="zh-CN" sz="3200" b="0" dirty="0"/>
          </a:p>
          <a:p>
            <a:pPr marL="800080" lvl="1" indent="-342891" algn="l">
              <a:buFont typeface="Arial" panose="020B0604020202020204" pitchFamily="34" charset="0"/>
              <a:buChar char="•"/>
              <a:defRPr/>
            </a:pPr>
            <a:r>
              <a:rPr lang="zh-CN" altLang="en-US" sz="3200" b="0" dirty="0"/>
              <a:t>抽象性</a:t>
            </a:r>
            <a:endParaRPr lang="en-US" altLang="zh-CN" sz="3200" b="0" dirty="0"/>
          </a:p>
          <a:p>
            <a:pPr marL="342891" indent="-342891" algn="l">
              <a:buFont typeface="Arial" panose="020B0604020202020204" pitchFamily="34" charset="0"/>
              <a:buChar char="•"/>
              <a:defRPr/>
            </a:pPr>
            <a:r>
              <a:rPr lang="en-US" altLang="zh-CN" sz="3600" b="0" dirty="0">
                <a:solidFill>
                  <a:srgbClr val="FF0000"/>
                </a:solidFill>
              </a:rPr>
              <a:t>C</a:t>
            </a:r>
            <a:r>
              <a:rPr lang="zh-CN" altLang="en-US" sz="3600" b="0" dirty="0">
                <a:solidFill>
                  <a:srgbClr val="FF0000"/>
                </a:solidFill>
              </a:rPr>
              <a:t>语言实现封装、继承和多态</a:t>
            </a:r>
          </a:p>
        </p:txBody>
      </p:sp>
    </p:spTree>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ChangeArrowheads="1"/>
          </p:cNvSpPr>
          <p:nvPr/>
        </p:nvSpPr>
        <p:spPr bwMode="auto">
          <a:xfrm>
            <a:off x="1631951" y="333379"/>
            <a:ext cx="9144000" cy="1139825"/>
          </a:xfrm>
          <a:prstGeom prst="rect">
            <a:avLst/>
          </a:prstGeom>
          <a:noFill/>
          <a:ln w="9525" algn="ctr">
            <a:noFill/>
            <a:miter lim="800000"/>
            <a:headEnd/>
            <a:tailEnd/>
          </a:ln>
          <a:effectLst/>
        </p:spPr>
        <p:txBody>
          <a:bodyPr lIns="92075" tIns="46039" rIns="92075" bIns="46039" anchor="ctr"/>
          <a:lstStyle/>
          <a:p>
            <a:pPr>
              <a:defRPr/>
            </a:pPr>
            <a:endParaRPr lang="zh-CN" altLang="en-US" sz="2800" i="1">
              <a:solidFill>
                <a:schemeClr val="bg1"/>
              </a:solidFill>
              <a:effectLst>
                <a:outerShdw blurRad="38100" dist="38100" dir="2700000" algn="tl">
                  <a:srgbClr val="C0C0C0"/>
                </a:outerShdw>
              </a:effectLst>
              <a:ea typeface="黑体" pitchFamily="2" charset="-122"/>
            </a:endParaRPr>
          </a:p>
        </p:txBody>
      </p:sp>
      <p:graphicFrame>
        <p:nvGraphicFramePr>
          <p:cNvPr id="75792" name="Group 16"/>
          <p:cNvGraphicFramePr>
            <a:graphicFrameLocks noGrp="1"/>
          </p:cNvGraphicFramePr>
          <p:nvPr/>
        </p:nvGraphicFramePr>
        <p:xfrm>
          <a:off x="1847852" y="1484314"/>
          <a:ext cx="8351839" cy="895798"/>
        </p:xfrm>
        <a:graphic>
          <a:graphicData uri="http://schemas.openxmlformats.org/drawingml/2006/table">
            <a:tbl>
              <a:tblPr/>
              <a:tblGrid>
                <a:gridCol w="8351839">
                  <a:extLst>
                    <a:ext uri="{9D8B030D-6E8A-4147-A177-3AD203B41FA5}">
                      <a16:colId xmlns:a16="http://schemas.microsoft.com/office/drawing/2014/main" val="20000"/>
                    </a:ext>
                  </a:extLst>
                </a:gridCol>
              </a:tblGrid>
              <a:tr h="895797">
                <a:tc>
                  <a:txBody>
                    <a:bodyPr/>
                    <a:lstStyle/>
                    <a:p>
                      <a:pPr marL="0" marR="0" lvl="0" indent="0" algn="l" defTabSz="914400" rtl="0" eaLnBrk="1" fontAlgn="base" latinLnBrk="0" hangingPunct="1">
                        <a:lnSpc>
                          <a:spcPct val="110000"/>
                        </a:lnSpc>
                        <a:spcBef>
                          <a:spcPct val="50000"/>
                        </a:spcBef>
                        <a:spcAft>
                          <a:spcPct val="0"/>
                        </a:spcAft>
                        <a:buClrTx/>
                        <a:buSzTx/>
                        <a:buFontTx/>
                        <a:buNone/>
                        <a:tabLst/>
                      </a:pPr>
                      <a:r>
                        <a:rPr kumimoji="0" lang="en-US" altLang="zh-CN" sz="2400" b="1" i="0" u="none" strike="noStrike" cap="none" normalizeH="0" baseline="0" dirty="0" smtClean="0">
                          <a:ln>
                            <a:noFill/>
                          </a:ln>
                          <a:solidFill>
                            <a:schemeClr val="tx1"/>
                          </a:solidFill>
                          <a:effectLst>
                            <a:outerShdw blurRad="38100" dist="38100" dir="2700000" algn="tl">
                              <a:srgbClr val="C0C0C0"/>
                            </a:outerShdw>
                          </a:effectLst>
                          <a:latin typeface="楷体_GB2312" pitchFamily="49" charset="-122"/>
                          <a:ea typeface="楷体_GB2312" pitchFamily="49" charset="-122"/>
                        </a:rPr>
                        <a:t>5</a:t>
                      </a:r>
                      <a:r>
                        <a:rPr kumimoji="0" lang="zh-CN" altLang="en-US" sz="2400" b="1" i="0" u="none" strike="noStrike" cap="none" normalizeH="0" baseline="0" dirty="0" smtClean="0">
                          <a:ln>
                            <a:noFill/>
                          </a:ln>
                          <a:solidFill>
                            <a:schemeClr val="tx1"/>
                          </a:solidFill>
                          <a:effectLst>
                            <a:outerShdw blurRad="38100" dist="38100" dir="2700000" algn="tl">
                              <a:srgbClr val="C0C0C0"/>
                            </a:outerShdw>
                          </a:effectLst>
                          <a:latin typeface="楷体_GB2312" pitchFamily="49" charset="-122"/>
                          <a:ea typeface="楷体_GB2312" pitchFamily="49" charset="-122"/>
                        </a:rPr>
                        <a:t>、</a:t>
                      </a:r>
                      <a:r>
                        <a:rPr kumimoji="0" lang="zh-CN" altLang="en-US" sz="2400" b="1" i="0" u="none" strike="noStrike" cap="none" normalizeH="0" baseline="0" dirty="0" smtClean="0">
                          <a:ln>
                            <a:noFill/>
                          </a:ln>
                          <a:solidFill>
                            <a:srgbClr val="0000CC"/>
                          </a:solidFill>
                          <a:effectLst>
                            <a:outerShdw blurRad="38100" dist="38100" dir="2700000" algn="tl">
                              <a:srgbClr val="C0C0C0"/>
                            </a:outerShdw>
                          </a:effectLst>
                          <a:latin typeface="楷体_GB2312" pitchFamily="49" charset="-122"/>
                          <a:ea typeface="楷体_GB2312" pitchFamily="49" charset="-122"/>
                        </a:rPr>
                        <a:t>不要放过任何一个看上去很简单的小编程问题</a:t>
                      </a:r>
                      <a:r>
                        <a:rPr kumimoji="0" lang="en-US" altLang="zh-CN" sz="2400" b="1" i="0" u="none" strike="noStrike" cap="none" normalizeH="0" baseline="0" dirty="0" smtClean="0">
                          <a:ln>
                            <a:noFill/>
                          </a:ln>
                          <a:solidFill>
                            <a:schemeClr val="tx1"/>
                          </a:solidFill>
                          <a:effectLst>
                            <a:outerShdw blurRad="38100" dist="38100" dir="2700000" algn="tl">
                              <a:srgbClr val="C0C0C0"/>
                            </a:outerShdw>
                          </a:effectLst>
                          <a:latin typeface="Arial"/>
                          <a:ea typeface="楷体_GB2312" pitchFamily="49" charset="-122"/>
                        </a:rPr>
                        <a:t>——</a:t>
                      </a:r>
                      <a:r>
                        <a:rPr kumimoji="0" lang="zh-CN" altLang="en-US" sz="2400" b="1" i="0" u="none" strike="noStrike" cap="none" normalizeH="0" baseline="0" dirty="0" smtClean="0">
                          <a:ln>
                            <a:noFill/>
                          </a:ln>
                          <a:solidFill>
                            <a:schemeClr val="tx1"/>
                          </a:solidFill>
                          <a:effectLst>
                            <a:outerShdw blurRad="38100" dist="38100" dir="2700000" algn="tl">
                              <a:srgbClr val="C0C0C0"/>
                            </a:outerShdw>
                          </a:effectLst>
                          <a:latin typeface="楷体_GB2312" pitchFamily="49" charset="-122"/>
                          <a:ea typeface="楷体_GB2312" pitchFamily="49" charset="-122"/>
                        </a:rPr>
                        <a:t>它们往往并不那么简单，或者可以引伸出很多知识点。</a:t>
                      </a:r>
                    </a:p>
                  </a:txBody>
                  <a:tcPr marT="45563" marB="45563" anchor="ctr" horzOverflow="overflow">
                    <a:lnL cap="flat">
                      <a:noFill/>
                    </a:lnL>
                    <a:lnR cap="flat">
                      <a:noFill/>
                    </a:lnR>
                    <a:lnT cap="flat">
                      <a:noFill/>
                    </a:lnT>
                    <a:lnB cap="flat">
                      <a:noFill/>
                    </a:lnB>
                    <a:lnTlToBr>
                      <a:noFill/>
                    </a:lnTlToBr>
                    <a:lnBlToTr>
                      <a:noFill/>
                    </a:lnBlToTr>
                    <a:noFill/>
                  </a:tcPr>
                </a:tc>
                <a:extLst>
                  <a:ext uri="{0D108BD9-81ED-4DB2-BD59-A6C34878D82A}">
                    <a16:rowId xmlns:a16="http://schemas.microsoft.com/office/drawing/2014/main" val="10000"/>
                  </a:ext>
                </a:extLst>
              </a:tr>
            </a:tbl>
          </a:graphicData>
        </a:graphic>
      </p:graphicFrame>
      <p:sp>
        <p:nvSpPr>
          <p:cNvPr id="75785" name="Rectangle 9"/>
          <p:cNvSpPr>
            <a:spLocks noChangeArrowheads="1"/>
          </p:cNvSpPr>
          <p:nvPr/>
        </p:nvSpPr>
        <p:spPr bwMode="auto">
          <a:xfrm>
            <a:off x="1847855" y="2565401"/>
            <a:ext cx="8424863" cy="1311128"/>
          </a:xfrm>
          <a:prstGeom prst="rect">
            <a:avLst/>
          </a:prstGeom>
          <a:noFill/>
          <a:ln w="9525">
            <a:noFill/>
            <a:miter lim="800000"/>
            <a:headEnd/>
            <a:tailEnd/>
          </a:ln>
          <a:effectLst/>
        </p:spPr>
        <p:txBody>
          <a:bodyPr>
            <a:spAutoFit/>
          </a:bodyPr>
          <a:lstStyle/>
          <a:p>
            <a:pPr>
              <a:lnSpc>
                <a:spcPct val="110000"/>
              </a:lnSpc>
              <a:spcBef>
                <a:spcPct val="50000"/>
              </a:spcBef>
              <a:defRPr/>
            </a:pPr>
            <a:r>
              <a:rPr lang="en-US" altLang="zh-CN" sz="2400" dirty="0">
                <a:effectLst>
                  <a:outerShdw blurRad="38100" dist="38100" dir="2700000" algn="tl">
                    <a:srgbClr val="C0C0C0"/>
                  </a:outerShdw>
                </a:effectLst>
                <a:latin typeface="楷体_GB2312" pitchFamily="49" charset="-122"/>
                <a:ea typeface="楷体_GB2312" pitchFamily="49" charset="-122"/>
              </a:rPr>
              <a:t>8</a:t>
            </a:r>
            <a:r>
              <a:rPr lang="zh-CN" altLang="en-US" sz="2400" dirty="0">
                <a:effectLst>
                  <a:outerShdw blurRad="38100" dist="38100" dir="2700000" algn="tl">
                    <a:srgbClr val="C0C0C0"/>
                  </a:outerShdw>
                </a:effectLst>
                <a:latin typeface="楷体_GB2312" pitchFamily="49" charset="-122"/>
                <a:ea typeface="楷体_GB2312" pitchFamily="49" charset="-122"/>
              </a:rPr>
              <a:t>、如果不是天才的话，</a:t>
            </a:r>
            <a:r>
              <a:rPr lang="zh-CN" altLang="en-US" sz="2400" dirty="0">
                <a:solidFill>
                  <a:srgbClr val="0000CC"/>
                </a:solidFill>
                <a:effectLst>
                  <a:outerShdw blurRad="38100" dist="38100" dir="2700000" algn="tl">
                    <a:srgbClr val="C0C0C0"/>
                  </a:outerShdw>
                </a:effectLst>
                <a:latin typeface="楷体_GB2312" pitchFamily="49" charset="-122"/>
                <a:ea typeface="楷体_GB2312" pitchFamily="49" charset="-122"/>
              </a:rPr>
              <a:t>想学编程就不要想玩游戏</a:t>
            </a:r>
            <a:r>
              <a:rPr lang="en-US" altLang="zh-CN" sz="2400" dirty="0">
                <a:effectLst>
                  <a:outerShdw blurRad="38100" dist="38100" dir="2700000" algn="tl">
                    <a:srgbClr val="C0C0C0"/>
                  </a:outerShdw>
                </a:effectLst>
                <a:latin typeface="Times New Roman"/>
                <a:ea typeface="楷体_GB2312" pitchFamily="49" charset="-122"/>
              </a:rPr>
              <a:t>——</a:t>
            </a:r>
            <a:r>
              <a:rPr lang="zh-CN" altLang="en-US" sz="2400" dirty="0">
                <a:effectLst>
                  <a:outerShdw blurRad="38100" dist="38100" dir="2700000" algn="tl">
                    <a:srgbClr val="C0C0C0"/>
                  </a:outerShdw>
                </a:effectLst>
                <a:latin typeface="楷体_GB2312" pitchFamily="49" charset="-122"/>
                <a:ea typeface="楷体_GB2312" pitchFamily="49" charset="-122"/>
              </a:rPr>
              <a:t>你以为你做到了，其实你的</a:t>
            </a:r>
            <a:r>
              <a:rPr lang="en-US" altLang="zh-CN" sz="2400" dirty="0">
                <a:effectLst>
                  <a:outerShdw blurRad="38100" dist="38100" dir="2700000" algn="tl">
                    <a:srgbClr val="C0C0C0"/>
                  </a:outerShdw>
                </a:effectLst>
                <a:latin typeface="楷体_GB2312" pitchFamily="49" charset="-122"/>
                <a:ea typeface="楷体_GB2312" pitchFamily="49" charset="-122"/>
              </a:rPr>
              <a:t>C++</a:t>
            </a:r>
            <a:r>
              <a:rPr lang="zh-CN" altLang="en-US" sz="2400" dirty="0">
                <a:effectLst>
                  <a:outerShdw blurRad="38100" dist="38100" dir="2700000" algn="tl">
                    <a:srgbClr val="C0C0C0"/>
                  </a:outerShdw>
                </a:effectLst>
                <a:latin typeface="楷体_GB2312" pitchFamily="49" charset="-122"/>
                <a:ea typeface="楷体_GB2312" pitchFamily="49" charset="-122"/>
              </a:rPr>
              <a:t>水平并没有和你通关的能力一起变高</a:t>
            </a:r>
            <a:r>
              <a:rPr lang="en-US" altLang="zh-CN" sz="2400" dirty="0">
                <a:effectLst>
                  <a:outerShdw blurRad="38100" dist="38100" dir="2700000" algn="tl">
                    <a:srgbClr val="C0C0C0"/>
                  </a:outerShdw>
                </a:effectLst>
                <a:latin typeface="Times New Roman"/>
                <a:ea typeface="楷体_GB2312" pitchFamily="49" charset="-122"/>
              </a:rPr>
              <a:t>——</a:t>
            </a:r>
            <a:r>
              <a:rPr lang="zh-CN" altLang="en-US" sz="2400" dirty="0">
                <a:effectLst>
                  <a:outerShdw blurRad="38100" dist="38100" dir="2700000" algn="tl">
                    <a:srgbClr val="C0C0C0"/>
                  </a:outerShdw>
                </a:effectLst>
                <a:latin typeface="楷体_GB2312" pitchFamily="49" charset="-122"/>
                <a:ea typeface="楷体_GB2312" pitchFamily="49" charset="-122"/>
              </a:rPr>
              <a:t>其实可以时刻记住：学</a:t>
            </a:r>
            <a:r>
              <a:rPr lang="en-US" altLang="zh-CN" sz="2400" dirty="0">
                <a:effectLst>
                  <a:outerShdw blurRad="38100" dist="38100" dir="2700000" algn="tl">
                    <a:srgbClr val="C0C0C0"/>
                  </a:outerShdw>
                </a:effectLst>
                <a:latin typeface="楷体_GB2312" pitchFamily="49" charset="-122"/>
                <a:ea typeface="楷体_GB2312" pitchFamily="49" charset="-122"/>
              </a:rPr>
              <a:t>C++</a:t>
            </a:r>
            <a:r>
              <a:rPr lang="zh-CN" altLang="en-US" sz="2400" dirty="0">
                <a:effectLst>
                  <a:outerShdw blurRad="38100" dist="38100" dir="2700000" algn="tl">
                    <a:srgbClr val="C0C0C0"/>
                  </a:outerShdw>
                </a:effectLst>
                <a:latin typeface="楷体_GB2312" pitchFamily="49" charset="-122"/>
                <a:ea typeface="楷体_GB2312" pitchFamily="49" charset="-122"/>
              </a:rPr>
              <a:t>是为了编游戏的。</a:t>
            </a:r>
          </a:p>
        </p:txBody>
      </p:sp>
      <p:sp>
        <p:nvSpPr>
          <p:cNvPr id="75786" name="Rectangle 10"/>
          <p:cNvSpPr>
            <a:spLocks noChangeArrowheads="1"/>
          </p:cNvSpPr>
          <p:nvPr/>
        </p:nvSpPr>
        <p:spPr bwMode="auto">
          <a:xfrm>
            <a:off x="1847851" y="4292601"/>
            <a:ext cx="8280400" cy="498598"/>
          </a:xfrm>
          <a:prstGeom prst="rect">
            <a:avLst/>
          </a:prstGeom>
          <a:noFill/>
          <a:ln w="9525">
            <a:noFill/>
            <a:miter lim="800000"/>
            <a:headEnd/>
            <a:tailEnd/>
          </a:ln>
          <a:effectLst/>
        </p:spPr>
        <p:txBody>
          <a:bodyPr>
            <a:spAutoFit/>
          </a:bodyPr>
          <a:lstStyle/>
          <a:p>
            <a:pPr>
              <a:lnSpc>
                <a:spcPct val="110000"/>
              </a:lnSpc>
              <a:spcBef>
                <a:spcPct val="50000"/>
              </a:spcBef>
              <a:defRPr/>
            </a:pPr>
            <a:r>
              <a:rPr lang="en-US" altLang="zh-CN" sz="2400" dirty="0">
                <a:effectLst>
                  <a:outerShdw blurRad="38100" dist="38100" dir="2700000" algn="tl">
                    <a:srgbClr val="C0C0C0"/>
                  </a:outerShdw>
                </a:effectLst>
                <a:latin typeface="楷体_GB2312" pitchFamily="49" charset="-122"/>
                <a:ea typeface="楷体_GB2312" pitchFamily="49" charset="-122"/>
              </a:rPr>
              <a:t>18</a:t>
            </a:r>
            <a:r>
              <a:rPr lang="zh-CN" altLang="en-US" sz="2400" dirty="0">
                <a:effectLst>
                  <a:outerShdw blurRad="38100" dist="38100" dir="2700000" algn="tl">
                    <a:srgbClr val="C0C0C0"/>
                  </a:outerShdw>
                </a:effectLst>
                <a:latin typeface="楷体_GB2312" pitchFamily="49" charset="-122"/>
                <a:ea typeface="楷体_GB2312" pitchFamily="49" charset="-122"/>
              </a:rPr>
              <a:t>、学习编程最好的方法之一就是</a:t>
            </a:r>
            <a:r>
              <a:rPr lang="zh-CN" altLang="en-US" sz="2400" dirty="0">
                <a:solidFill>
                  <a:srgbClr val="0000CC"/>
                </a:solidFill>
                <a:effectLst>
                  <a:outerShdw blurRad="38100" dist="38100" dir="2700000" algn="tl">
                    <a:srgbClr val="C0C0C0"/>
                  </a:outerShdw>
                </a:effectLst>
                <a:latin typeface="楷体_GB2312" pitchFamily="49" charset="-122"/>
                <a:ea typeface="楷体_GB2312" pitchFamily="49" charset="-122"/>
              </a:rPr>
              <a:t>阅读源代码</a:t>
            </a:r>
            <a:r>
              <a:rPr lang="zh-CN" altLang="en-US" sz="2400" dirty="0">
                <a:effectLst>
                  <a:outerShdw blurRad="38100" dist="38100" dir="2700000" algn="tl">
                    <a:srgbClr val="C0C0C0"/>
                  </a:outerShdw>
                </a:effectLst>
                <a:latin typeface="楷体_GB2312" pitchFamily="49" charset="-122"/>
                <a:ea typeface="楷体_GB2312" pitchFamily="49" charset="-122"/>
              </a:rPr>
              <a:t>。</a:t>
            </a:r>
            <a:r>
              <a:rPr lang="zh-CN" altLang="en-US" sz="2400" dirty="0">
                <a:solidFill>
                  <a:srgbClr val="FFFFFF"/>
                </a:solidFill>
                <a:effectLst>
                  <a:outerShdw blurRad="38100" dist="38100" dir="2700000" algn="tl">
                    <a:srgbClr val="C0C0C0"/>
                  </a:outerShdw>
                </a:effectLst>
                <a:latin typeface="楷体_GB2312" pitchFamily="49" charset="-122"/>
                <a:ea typeface="楷体_GB2312" pitchFamily="49" charset="-122"/>
              </a:rPr>
              <a:t>  </a:t>
            </a:r>
          </a:p>
        </p:txBody>
      </p:sp>
      <p:sp>
        <p:nvSpPr>
          <p:cNvPr id="75787" name="Rectangle 11"/>
          <p:cNvSpPr>
            <a:spLocks noChangeArrowheads="1"/>
          </p:cNvSpPr>
          <p:nvPr/>
        </p:nvSpPr>
        <p:spPr bwMode="auto">
          <a:xfrm>
            <a:off x="1847855" y="5229227"/>
            <a:ext cx="8785225" cy="498598"/>
          </a:xfrm>
          <a:prstGeom prst="rect">
            <a:avLst/>
          </a:prstGeom>
          <a:noFill/>
          <a:ln w="9525">
            <a:noFill/>
            <a:miter lim="800000"/>
            <a:headEnd/>
            <a:tailEnd/>
          </a:ln>
          <a:effectLst/>
        </p:spPr>
        <p:txBody>
          <a:bodyPr>
            <a:spAutoFit/>
          </a:bodyPr>
          <a:lstStyle/>
          <a:p>
            <a:pPr>
              <a:lnSpc>
                <a:spcPct val="110000"/>
              </a:lnSpc>
              <a:spcBef>
                <a:spcPct val="50000"/>
              </a:spcBef>
              <a:defRPr/>
            </a:pPr>
            <a:r>
              <a:rPr lang="en-US" altLang="zh-CN" sz="2400" dirty="0">
                <a:effectLst>
                  <a:outerShdw blurRad="38100" dist="38100" dir="2700000" algn="tl">
                    <a:srgbClr val="C0C0C0"/>
                  </a:outerShdw>
                </a:effectLst>
                <a:latin typeface="楷体_GB2312" pitchFamily="49" charset="-122"/>
                <a:ea typeface="楷体_GB2312" pitchFamily="49" charset="-122"/>
              </a:rPr>
              <a:t>21</a:t>
            </a:r>
            <a:r>
              <a:rPr lang="zh-CN" altLang="en-US" sz="2400" dirty="0">
                <a:effectLst>
                  <a:outerShdw blurRad="38100" dist="38100" dir="2700000" algn="tl">
                    <a:srgbClr val="C0C0C0"/>
                  </a:outerShdw>
                </a:effectLst>
                <a:latin typeface="楷体_GB2312" pitchFamily="49" charset="-122"/>
                <a:ea typeface="楷体_GB2312" pitchFamily="49" charset="-122"/>
              </a:rPr>
              <a:t>、看得懂的书，</a:t>
            </a:r>
            <a:r>
              <a:rPr lang="zh-CN" altLang="en-US" sz="2400" dirty="0">
                <a:solidFill>
                  <a:srgbClr val="0000CC"/>
                </a:solidFill>
                <a:effectLst>
                  <a:outerShdw blurRad="38100" dist="38100" dir="2700000" algn="tl">
                    <a:srgbClr val="C0C0C0"/>
                  </a:outerShdw>
                </a:effectLst>
                <a:latin typeface="楷体_GB2312" pitchFamily="49" charset="-122"/>
                <a:ea typeface="楷体_GB2312" pitchFamily="49" charset="-122"/>
              </a:rPr>
              <a:t>请仔细看</a:t>
            </a:r>
            <a:r>
              <a:rPr lang="zh-CN" altLang="en-US" sz="2400" dirty="0">
                <a:effectLst>
                  <a:outerShdw blurRad="38100" dist="38100" dir="2700000" algn="tl">
                    <a:srgbClr val="C0C0C0"/>
                  </a:outerShdw>
                </a:effectLst>
                <a:latin typeface="楷体_GB2312" pitchFamily="49" charset="-122"/>
                <a:ea typeface="楷体_GB2312" pitchFamily="49" charset="-122"/>
              </a:rPr>
              <a:t>；看不懂的书，</a:t>
            </a:r>
            <a:r>
              <a:rPr lang="zh-CN" altLang="en-US" sz="2400" dirty="0">
                <a:solidFill>
                  <a:srgbClr val="0000CC"/>
                </a:solidFill>
                <a:effectLst>
                  <a:outerShdw blurRad="38100" dist="38100" dir="2700000" algn="tl">
                    <a:srgbClr val="C0C0C0"/>
                  </a:outerShdw>
                </a:effectLst>
                <a:latin typeface="楷体_GB2312" pitchFamily="49" charset="-122"/>
                <a:ea typeface="楷体_GB2312" pitchFamily="49" charset="-122"/>
              </a:rPr>
              <a:t>请硬着头皮看</a:t>
            </a:r>
            <a:r>
              <a:rPr lang="zh-CN" altLang="en-US" sz="2400" dirty="0">
                <a:effectLst>
                  <a:outerShdw blurRad="38100" dist="38100" dir="2700000" algn="tl">
                    <a:srgbClr val="C0C0C0"/>
                  </a:outerShdw>
                </a:effectLst>
                <a:latin typeface="楷体_GB2312" pitchFamily="49" charset="-122"/>
                <a:ea typeface="楷体_GB2312" pitchFamily="49" charset="-122"/>
              </a:rPr>
              <a:t>。</a:t>
            </a:r>
          </a:p>
        </p:txBody>
      </p:sp>
      <p:sp>
        <p:nvSpPr>
          <p:cNvPr id="75790" name="Rectangle 14"/>
          <p:cNvSpPr>
            <a:spLocks noGrp="1" noChangeArrowheads="1"/>
          </p:cNvSpPr>
          <p:nvPr>
            <p:ph type="title"/>
          </p:nvPr>
        </p:nvSpPr>
        <p:spPr/>
        <p:txBody>
          <a:bodyPr vert="horz" wrap="square" lIns="92075" tIns="46039" rIns="92075" bIns="46039" numCol="1" rtlCol="0" anchor="b" anchorCtr="0" compatLnSpc="1">
            <a:prstTxWarp prst="textNoShape">
              <a:avLst/>
            </a:prstTxWarp>
            <a:normAutofit/>
          </a:bodyPr>
          <a:lstStyle/>
          <a:p>
            <a:pPr eaLnBrk="1" hangingPunct="1">
              <a:defRPr/>
            </a:pPr>
            <a:r>
              <a:rPr lang="zh-CN" altLang="en-US" sz="3200"/>
              <a:t>学习</a:t>
            </a:r>
            <a:r>
              <a:rPr lang="en-US" altLang="zh-CN" sz="3200"/>
              <a:t>C++</a:t>
            </a:r>
            <a:r>
              <a:rPr lang="zh-CN" altLang="en-US" sz="3200"/>
              <a:t>和编程的</a:t>
            </a:r>
            <a:r>
              <a:rPr lang="en-US" altLang="zh-CN" sz="3200"/>
              <a:t>50</a:t>
            </a:r>
            <a:r>
              <a:rPr lang="zh-CN" altLang="en-US" sz="3200"/>
              <a:t>条忠告（节选）</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1703512" y="1268760"/>
            <a:ext cx="8856658" cy="4672048"/>
          </a:xfrm>
          <a:prstGeom prst="rect">
            <a:avLst/>
          </a:prstGeom>
          <a:noFill/>
          <a:ln w="9525" algn="ctr">
            <a:noFill/>
            <a:miter lim="800000"/>
            <a:headEnd/>
            <a:tailEnd/>
          </a:ln>
          <a:effectLst/>
        </p:spPr>
        <p:txBody>
          <a:bodyPr wrap="square" anchor="ctr">
            <a:spAutoFit/>
          </a:bodyPr>
          <a:lstStyle/>
          <a:p>
            <a:pPr>
              <a:lnSpc>
                <a:spcPct val="110000"/>
              </a:lnSpc>
              <a:spcBef>
                <a:spcPct val="50000"/>
              </a:spcBef>
              <a:defRPr/>
            </a:pPr>
            <a:r>
              <a:rPr lang="en-US" altLang="zh-CN" sz="2400" dirty="0">
                <a:effectLst>
                  <a:outerShdw blurRad="38100" dist="38100" dir="2700000" algn="tl">
                    <a:srgbClr val="C0C0C0"/>
                  </a:outerShdw>
                </a:effectLst>
                <a:latin typeface="楷体_GB2312" pitchFamily="49" charset="-122"/>
                <a:ea typeface="楷体_GB2312" pitchFamily="49" charset="-122"/>
              </a:rPr>
              <a:t>22</a:t>
            </a:r>
            <a:r>
              <a:rPr lang="zh-CN" altLang="en-US" sz="2400" dirty="0">
                <a:effectLst>
                  <a:outerShdw blurRad="38100" dist="38100" dir="2700000" algn="tl">
                    <a:srgbClr val="C0C0C0"/>
                  </a:outerShdw>
                </a:effectLst>
                <a:latin typeface="楷体_GB2312" pitchFamily="49" charset="-122"/>
                <a:ea typeface="楷体_GB2312" pitchFamily="49" charset="-122"/>
              </a:rPr>
              <a:t>、别指望看第一遍书就能记住和掌握什么</a:t>
            </a:r>
            <a:r>
              <a:rPr lang="en-US" altLang="zh-CN" sz="2400" dirty="0">
                <a:effectLst>
                  <a:outerShdw blurRad="38100" dist="38100" dir="2700000" algn="tl">
                    <a:srgbClr val="C0C0C0"/>
                  </a:outerShdw>
                </a:effectLst>
                <a:latin typeface="Times New Roman"/>
                <a:ea typeface="楷体_GB2312" pitchFamily="49" charset="-122"/>
              </a:rPr>
              <a:t>——</a:t>
            </a:r>
            <a:r>
              <a:rPr lang="zh-CN" altLang="en-US" sz="2400" dirty="0">
                <a:solidFill>
                  <a:srgbClr val="0000CC"/>
                </a:solidFill>
                <a:effectLst>
                  <a:outerShdw blurRad="38100" dist="38100" dir="2700000" algn="tl">
                    <a:srgbClr val="C0C0C0"/>
                  </a:outerShdw>
                </a:effectLst>
                <a:latin typeface="楷体_GB2312" pitchFamily="49" charset="-122"/>
                <a:ea typeface="楷体_GB2312" pitchFamily="49" charset="-122"/>
              </a:rPr>
              <a:t>请看第二遍、第三遍。</a:t>
            </a:r>
          </a:p>
          <a:p>
            <a:pPr>
              <a:lnSpc>
                <a:spcPct val="110000"/>
              </a:lnSpc>
              <a:spcBef>
                <a:spcPct val="50000"/>
              </a:spcBef>
              <a:defRPr/>
            </a:pPr>
            <a:r>
              <a:rPr lang="en-US" altLang="zh-CN" sz="2400" dirty="0">
                <a:effectLst>
                  <a:outerShdw blurRad="38100" dist="38100" dir="2700000" algn="tl">
                    <a:srgbClr val="C0C0C0"/>
                  </a:outerShdw>
                </a:effectLst>
                <a:latin typeface="楷体_GB2312" pitchFamily="49" charset="-122"/>
                <a:ea typeface="楷体_GB2312" pitchFamily="49" charset="-122"/>
              </a:rPr>
              <a:t>31</a:t>
            </a:r>
            <a:r>
              <a:rPr lang="zh-CN" altLang="en-US" sz="2400" dirty="0">
                <a:effectLst>
                  <a:outerShdw blurRad="38100" dist="38100" dir="2700000" algn="tl">
                    <a:srgbClr val="C0C0C0"/>
                  </a:outerShdw>
                </a:effectLst>
                <a:latin typeface="楷体_GB2312" pitchFamily="49" charset="-122"/>
                <a:ea typeface="楷体_GB2312" pitchFamily="49" charset="-122"/>
              </a:rPr>
              <a:t>、学习编程的秘诀是：</a:t>
            </a:r>
            <a:r>
              <a:rPr lang="zh-CN" altLang="en-US" sz="2400" dirty="0">
                <a:solidFill>
                  <a:srgbClr val="0000CC"/>
                </a:solidFill>
                <a:effectLst>
                  <a:outerShdw blurRad="38100" dist="38100" dir="2700000" algn="tl">
                    <a:srgbClr val="C0C0C0"/>
                  </a:outerShdw>
                </a:effectLst>
                <a:latin typeface="楷体_GB2312" pitchFamily="49" charset="-122"/>
                <a:ea typeface="楷体_GB2312" pitchFamily="49" charset="-122"/>
              </a:rPr>
              <a:t>编程，编程，再编程</a:t>
            </a:r>
            <a:r>
              <a:rPr lang="zh-CN" altLang="en-US" sz="2400" dirty="0">
                <a:solidFill>
                  <a:srgbClr val="FFFFFF"/>
                </a:solidFill>
                <a:effectLst>
                  <a:outerShdw blurRad="38100" dist="38100" dir="2700000" algn="tl">
                    <a:srgbClr val="C0C0C0"/>
                  </a:outerShdw>
                </a:effectLst>
                <a:latin typeface="楷体_GB2312" pitchFamily="49" charset="-122"/>
                <a:ea typeface="楷体_GB2312" pitchFamily="49" charset="-122"/>
              </a:rPr>
              <a:t>。</a:t>
            </a:r>
          </a:p>
          <a:p>
            <a:pPr>
              <a:lnSpc>
                <a:spcPct val="110000"/>
              </a:lnSpc>
              <a:spcBef>
                <a:spcPct val="50000"/>
              </a:spcBef>
              <a:defRPr/>
            </a:pPr>
            <a:r>
              <a:rPr lang="en-US" altLang="zh-CN" sz="2400" dirty="0">
                <a:effectLst>
                  <a:outerShdw blurRad="38100" dist="38100" dir="2700000" algn="tl">
                    <a:srgbClr val="C0C0C0"/>
                  </a:outerShdw>
                </a:effectLst>
                <a:latin typeface="楷体_GB2312" pitchFamily="49" charset="-122"/>
                <a:ea typeface="楷体_GB2312" pitchFamily="49" charset="-122"/>
              </a:rPr>
              <a:t>37</a:t>
            </a:r>
            <a:r>
              <a:rPr lang="zh-CN" altLang="en-US" sz="2400" dirty="0">
                <a:effectLst>
                  <a:outerShdw blurRad="38100" dist="38100" dir="2700000" algn="tl">
                    <a:srgbClr val="C0C0C0"/>
                  </a:outerShdw>
                </a:effectLst>
                <a:latin typeface="楷体_GB2312" pitchFamily="49" charset="-122"/>
                <a:ea typeface="楷体_GB2312" pitchFamily="49" charset="-122"/>
              </a:rPr>
              <a:t>、经常回顾自己以前写过的程序，并尝试重写，把自己学到的新知识运用进去。</a:t>
            </a:r>
          </a:p>
          <a:p>
            <a:pPr>
              <a:lnSpc>
                <a:spcPct val="110000"/>
              </a:lnSpc>
              <a:spcBef>
                <a:spcPct val="50000"/>
              </a:spcBef>
              <a:defRPr/>
            </a:pPr>
            <a:r>
              <a:rPr lang="en-US" altLang="zh-CN" sz="2400" dirty="0">
                <a:effectLst>
                  <a:outerShdw blurRad="38100" dist="38100" dir="2700000" algn="tl">
                    <a:srgbClr val="C0C0C0"/>
                  </a:outerShdw>
                </a:effectLst>
                <a:latin typeface="楷体_GB2312" pitchFamily="49" charset="-122"/>
                <a:ea typeface="楷体_GB2312" pitchFamily="49" charset="-122"/>
              </a:rPr>
              <a:t>44</a:t>
            </a:r>
            <a:r>
              <a:rPr lang="zh-CN" altLang="en-US" sz="2400" dirty="0">
                <a:effectLst>
                  <a:outerShdw blurRad="38100" dist="38100" dir="2700000" algn="tl">
                    <a:srgbClr val="C0C0C0"/>
                  </a:outerShdw>
                </a:effectLst>
                <a:latin typeface="楷体_GB2312" pitchFamily="49" charset="-122"/>
                <a:ea typeface="楷体_GB2312" pitchFamily="49" charset="-122"/>
              </a:rPr>
              <a:t>、决不要因为程序</a:t>
            </a:r>
            <a:r>
              <a:rPr lang="zh-CN" altLang="en-US" sz="2400" dirty="0">
                <a:effectLst>
                  <a:outerShdw blurRad="38100" dist="38100" dir="2700000" algn="tl">
                    <a:srgbClr val="C0C0C0"/>
                  </a:outerShdw>
                </a:effectLst>
                <a:latin typeface="Times New Roman"/>
                <a:ea typeface="楷体_GB2312" pitchFamily="49" charset="-122"/>
              </a:rPr>
              <a:t>“</a:t>
            </a:r>
            <a:r>
              <a:rPr lang="zh-CN" altLang="en-US" sz="2400" dirty="0">
                <a:effectLst>
                  <a:outerShdw blurRad="38100" dist="38100" dir="2700000" algn="tl">
                    <a:srgbClr val="C0C0C0"/>
                  </a:outerShdw>
                </a:effectLst>
                <a:latin typeface="楷体_GB2312" pitchFamily="49" charset="-122"/>
                <a:ea typeface="楷体_GB2312" pitchFamily="49" charset="-122"/>
              </a:rPr>
              <a:t>很小</a:t>
            </a:r>
            <a:r>
              <a:rPr lang="zh-CN" altLang="en-US" sz="2400" dirty="0">
                <a:effectLst>
                  <a:outerShdw blurRad="38100" dist="38100" dir="2700000" algn="tl">
                    <a:srgbClr val="C0C0C0"/>
                  </a:outerShdw>
                </a:effectLst>
                <a:latin typeface="Times New Roman"/>
                <a:ea typeface="楷体_GB2312" pitchFamily="49" charset="-122"/>
              </a:rPr>
              <a:t>”</a:t>
            </a:r>
            <a:r>
              <a:rPr lang="zh-CN" altLang="en-US" sz="2400" dirty="0">
                <a:effectLst>
                  <a:outerShdw blurRad="38100" dist="38100" dir="2700000" algn="tl">
                    <a:srgbClr val="C0C0C0"/>
                  </a:outerShdw>
                </a:effectLst>
                <a:latin typeface="楷体_GB2312" pitchFamily="49" charset="-122"/>
                <a:ea typeface="楷体_GB2312" pitchFamily="49" charset="-122"/>
              </a:rPr>
              <a:t>就不遵循某些你不熟练的规则</a:t>
            </a:r>
            <a:r>
              <a:rPr lang="en-US" altLang="zh-CN" sz="2400" dirty="0">
                <a:effectLst>
                  <a:outerShdw blurRad="38100" dist="38100" dir="2700000" algn="tl">
                    <a:srgbClr val="C0C0C0"/>
                  </a:outerShdw>
                </a:effectLst>
                <a:latin typeface="Times New Roman"/>
                <a:ea typeface="楷体_GB2312" pitchFamily="49" charset="-122"/>
              </a:rPr>
              <a:t>——</a:t>
            </a:r>
            <a:r>
              <a:rPr lang="zh-CN" altLang="en-US" sz="2400" dirty="0">
                <a:solidFill>
                  <a:srgbClr val="0000CC"/>
                </a:solidFill>
                <a:effectLst>
                  <a:outerShdw blurRad="38100" dist="38100" dir="2700000" algn="tl">
                    <a:srgbClr val="C0C0C0"/>
                  </a:outerShdw>
                </a:effectLst>
                <a:latin typeface="楷体_GB2312" pitchFamily="49" charset="-122"/>
                <a:ea typeface="楷体_GB2312" pitchFamily="49" charset="-122"/>
              </a:rPr>
              <a:t>好习惯是培养出来的，而不是一次记住的</a:t>
            </a:r>
            <a:r>
              <a:rPr lang="zh-CN" altLang="en-US" sz="2400" dirty="0">
                <a:solidFill>
                  <a:schemeClr val="tx2"/>
                </a:solidFill>
                <a:effectLst>
                  <a:outerShdw blurRad="38100" dist="38100" dir="2700000" algn="tl">
                    <a:srgbClr val="C0C0C0"/>
                  </a:outerShdw>
                </a:effectLst>
                <a:latin typeface="楷体_GB2312" pitchFamily="49" charset="-122"/>
                <a:ea typeface="楷体_GB2312" pitchFamily="49" charset="-122"/>
              </a:rPr>
              <a:t>。</a:t>
            </a:r>
          </a:p>
          <a:p>
            <a:pPr>
              <a:lnSpc>
                <a:spcPct val="110000"/>
              </a:lnSpc>
              <a:spcBef>
                <a:spcPct val="50000"/>
              </a:spcBef>
              <a:defRPr/>
            </a:pPr>
            <a:r>
              <a:rPr lang="en-US" altLang="zh-CN" sz="2400" dirty="0">
                <a:effectLst>
                  <a:outerShdw blurRad="38100" dist="38100" dir="2700000" algn="tl">
                    <a:srgbClr val="C0C0C0"/>
                  </a:outerShdw>
                </a:effectLst>
                <a:latin typeface="楷体_GB2312" pitchFamily="49" charset="-122"/>
                <a:ea typeface="楷体_GB2312" pitchFamily="49" charset="-122"/>
              </a:rPr>
              <a:t>46</a:t>
            </a:r>
            <a:r>
              <a:rPr lang="zh-CN" altLang="en-US" sz="2400" dirty="0">
                <a:effectLst>
                  <a:outerShdw blurRad="38100" dist="38100" dir="2700000" algn="tl">
                    <a:srgbClr val="C0C0C0"/>
                  </a:outerShdw>
                </a:effectLst>
                <a:latin typeface="楷体_GB2312" pitchFamily="49" charset="-122"/>
                <a:ea typeface="楷体_GB2312" pitchFamily="49" charset="-122"/>
              </a:rPr>
              <a:t>、记录下在和别人交流时发现的自己忽视或不理解的知识点。  </a:t>
            </a:r>
          </a:p>
          <a:p>
            <a:pPr>
              <a:lnSpc>
                <a:spcPct val="110000"/>
              </a:lnSpc>
              <a:spcBef>
                <a:spcPct val="50000"/>
              </a:spcBef>
              <a:defRPr/>
            </a:pPr>
            <a:r>
              <a:rPr lang="en-US" altLang="zh-CN" sz="2400" dirty="0">
                <a:effectLst>
                  <a:outerShdw blurRad="38100" dist="38100" dir="2700000" algn="tl">
                    <a:srgbClr val="C0C0C0"/>
                  </a:outerShdw>
                </a:effectLst>
                <a:latin typeface="楷体_GB2312" pitchFamily="49" charset="-122"/>
                <a:ea typeface="楷体_GB2312" pitchFamily="49" charset="-122"/>
              </a:rPr>
              <a:t>48</a:t>
            </a:r>
            <a:r>
              <a:rPr lang="zh-CN" altLang="en-US" sz="2400" dirty="0">
                <a:effectLst>
                  <a:outerShdw blurRad="38100" dist="38100" dir="2700000" algn="tl">
                    <a:srgbClr val="C0C0C0"/>
                  </a:outerShdw>
                </a:effectLst>
                <a:latin typeface="楷体_GB2312" pitchFamily="49" charset="-122"/>
                <a:ea typeface="楷体_GB2312" pitchFamily="49" charset="-122"/>
              </a:rPr>
              <a:t>、保存好你写过的所有的程序</a:t>
            </a:r>
            <a:r>
              <a:rPr lang="en-US" altLang="zh-CN" sz="2400" dirty="0">
                <a:effectLst>
                  <a:outerShdw blurRad="38100" dist="38100" dir="2700000" algn="tl">
                    <a:srgbClr val="C0C0C0"/>
                  </a:outerShdw>
                </a:effectLst>
                <a:latin typeface="Times New Roman"/>
                <a:ea typeface="楷体_GB2312" pitchFamily="49" charset="-122"/>
              </a:rPr>
              <a:t>——</a:t>
            </a:r>
            <a:r>
              <a:rPr lang="zh-CN" altLang="en-US" sz="2400" dirty="0">
                <a:effectLst>
                  <a:outerShdw blurRad="38100" dist="38100" dir="2700000" algn="tl">
                    <a:srgbClr val="C0C0C0"/>
                  </a:outerShdw>
                </a:effectLst>
                <a:latin typeface="楷体_GB2312" pitchFamily="49" charset="-122"/>
                <a:ea typeface="楷体_GB2312" pitchFamily="49" charset="-122"/>
              </a:rPr>
              <a:t>那是你最好的积累之一。</a:t>
            </a:r>
            <a:r>
              <a:rPr lang="zh-CN" altLang="en-US" sz="2400" dirty="0">
                <a:solidFill>
                  <a:srgbClr val="FFFFFF"/>
                </a:solidFill>
                <a:effectLst>
                  <a:outerShdw blurRad="38100" dist="38100" dir="2700000" algn="tl">
                    <a:srgbClr val="C0C0C0"/>
                  </a:outerShdw>
                </a:effectLst>
                <a:latin typeface="楷体_GB2312" pitchFamily="49" charset="-122"/>
                <a:ea typeface="楷体_GB2312" pitchFamily="49" charset="-122"/>
              </a:rPr>
              <a:t>  </a:t>
            </a:r>
          </a:p>
        </p:txBody>
      </p:sp>
      <p:sp>
        <p:nvSpPr>
          <p:cNvPr id="76803" name="Rectangle 3"/>
          <p:cNvSpPr>
            <a:spLocks noGrp="1" noChangeArrowheads="1"/>
          </p:cNvSpPr>
          <p:nvPr>
            <p:ph type="title"/>
          </p:nvPr>
        </p:nvSpPr>
        <p:spPr/>
        <p:txBody>
          <a:bodyPr/>
          <a:lstStyle/>
          <a:p>
            <a:pPr eaLnBrk="1" hangingPunct="1">
              <a:defRPr/>
            </a:pPr>
            <a:r>
              <a:rPr lang="zh-CN" altLang="en-US" sz="3200"/>
              <a:t>学习</a:t>
            </a:r>
            <a:r>
              <a:rPr lang="en-US" altLang="zh-CN" sz="3200"/>
              <a:t>C++</a:t>
            </a:r>
            <a:r>
              <a:rPr lang="zh-CN" altLang="en-US" sz="3200"/>
              <a:t>和编程的</a:t>
            </a:r>
            <a:r>
              <a:rPr lang="en-US" altLang="zh-CN" sz="3200"/>
              <a:t>50</a:t>
            </a:r>
            <a:r>
              <a:rPr lang="zh-CN" altLang="en-US" sz="3200"/>
              <a:t>条忠告（节选）</a:t>
            </a:r>
          </a:p>
        </p:txBody>
      </p:sp>
      <p:sp>
        <p:nvSpPr>
          <p:cNvPr id="2" name="椭圆形标注 1"/>
          <p:cNvSpPr/>
          <p:nvPr/>
        </p:nvSpPr>
        <p:spPr bwMode="auto">
          <a:xfrm>
            <a:off x="7752184" y="5949280"/>
            <a:ext cx="1080120" cy="432048"/>
          </a:xfrm>
          <a:prstGeom prst="wedgeEllipseCallout">
            <a:avLst>
              <a:gd name="adj1" fmla="val -60903"/>
              <a:gd name="adj2" fmla="val -70317"/>
            </a:avLst>
          </a:prstGeom>
          <a:ln/>
          <a:extLst/>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b" anchorCtr="0" compatLnSpc="1">
            <a:prstTxWarp prst="textNoShape">
              <a:avLst/>
            </a:prstTxWarp>
          </a:bodyPr>
          <a:lstStyle/>
          <a:p>
            <a:pPr eaLnBrk="1" hangingPunct="1"/>
            <a:r>
              <a:rPr lang="en-US" altLang="zh-CN" sz="1100" dirty="0" err="1">
                <a:solidFill>
                  <a:schemeClr val="tx1"/>
                </a:solidFill>
                <a:latin typeface="Tahoma" panose="020B0604030504040204" pitchFamily="34" charset="0"/>
                <a:ea typeface="黑体" panose="02010609060101010101" pitchFamily="49" charset="-122"/>
              </a:rPr>
              <a:t>Github</a:t>
            </a:r>
            <a:endParaRPr lang="zh-CN" altLang="en-US" sz="1100" dirty="0">
              <a:solidFill>
                <a:schemeClr val="tx1"/>
              </a:solidFill>
              <a:latin typeface="Tahoma" panose="020B0604030504040204" pitchFamily="34" charset="0"/>
              <a:ea typeface="黑体" panose="02010609060101010101" pitchFamily="49" charset="-122"/>
            </a:endParaRPr>
          </a:p>
        </p:txBody>
      </p:sp>
      <p:sp>
        <p:nvSpPr>
          <p:cNvPr id="5" name="矩形 4">
            <a:hlinkClick r:id="rId2" action="ppaction://hlinksldjump"/>
          </p:cNvPr>
          <p:cNvSpPr/>
          <p:nvPr/>
        </p:nvSpPr>
        <p:spPr bwMode="auto">
          <a:xfrm>
            <a:off x="10500320" y="6477333"/>
            <a:ext cx="1691680" cy="339551"/>
          </a:xfrm>
          <a:prstGeom prst="rect">
            <a:avLst/>
          </a:prstGeom>
          <a:solidFill>
            <a:schemeClr val="tx1"/>
          </a:solidFill>
          <a:ln>
            <a:noFill/>
          </a:ln>
          <a:effectLst/>
          <a:ex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algn="ctr" eaLnBrk="1" hangingPunct="1"/>
            <a:r>
              <a:rPr lang="en-US" altLang="zh-CN" sz="2400" dirty="0">
                <a:solidFill>
                  <a:schemeClr val="bg1"/>
                </a:solidFill>
              </a:rPr>
              <a:t>Next</a:t>
            </a:r>
            <a:endParaRPr lang="zh-CN" altLang="en-US" sz="24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vert="horz" wrap="square" lIns="92075" tIns="46038" rIns="92075" bIns="46038" numCol="1" anchor="b" anchorCtr="0" compatLnSpc="1">
            <a:prstTxWarp prst="textNoShape">
              <a:avLst/>
            </a:prstTxWarp>
            <a:normAutofit/>
          </a:bodyPr>
          <a:lstStyle/>
          <a:p>
            <a:pPr eaLnBrk="1" hangingPunct="1"/>
            <a:r>
              <a:rPr lang="en-US" altLang="zh-CN" sz="3200">
                <a:solidFill>
                  <a:srgbClr val="0033CC"/>
                </a:solidFill>
                <a:latin typeface="黑体" panose="02010609060101010101" pitchFamily="49" charset="-122"/>
              </a:rPr>
              <a:t>C++</a:t>
            </a:r>
            <a:r>
              <a:rPr lang="zh-CN" altLang="en-US" sz="3200">
                <a:solidFill>
                  <a:srgbClr val="0033CC"/>
                </a:solidFill>
                <a:latin typeface="黑体" panose="02010609060101010101" pitchFamily="49" charset="-122"/>
              </a:rPr>
              <a:t>回顾重点</a:t>
            </a:r>
          </a:p>
        </p:txBody>
      </p:sp>
      <p:sp>
        <p:nvSpPr>
          <p:cNvPr id="106499" name="Rectangle 3"/>
          <p:cNvSpPr>
            <a:spLocks noGrp="1" noChangeArrowheads="1"/>
          </p:cNvSpPr>
          <p:nvPr>
            <p:ph idx="1"/>
          </p:nvPr>
        </p:nvSpPr>
        <p:spPr/>
        <p:txBody>
          <a:bodyPr/>
          <a:lstStyle/>
          <a:p>
            <a:pPr eaLnBrk="1" hangingPunct="1">
              <a:defRPr/>
            </a:pPr>
            <a:r>
              <a:rPr lang="zh-CN" altLang="en-US" dirty="0">
                <a:latin typeface="楷体_GB2312" pitchFamily="49" charset="-122"/>
              </a:rPr>
              <a:t>模板类</a:t>
            </a:r>
          </a:p>
          <a:p>
            <a:pPr eaLnBrk="1" hangingPunct="1">
              <a:defRPr/>
            </a:pPr>
            <a:r>
              <a:rPr lang="zh-CN" altLang="en-US" dirty="0">
                <a:latin typeface="楷体_GB2312" pitchFamily="49" charset="-122"/>
              </a:rPr>
              <a:t>引用与指针</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&amp;</a:t>
            </a:r>
            <a:r>
              <a:rPr lang="zh-CN" altLang="en-US" dirty="0">
                <a:latin typeface="Times New Roman" panose="02020603050405020304" pitchFamily="18" charset="0"/>
                <a:cs typeface="Times New Roman" panose="02020603050405020304" pitchFamily="18" charset="0"/>
              </a:rPr>
              <a:t>，*）</a:t>
            </a:r>
          </a:p>
          <a:p>
            <a:pPr eaLnBrk="1" hangingPunct="1">
              <a:defRPr/>
            </a:pPr>
            <a:r>
              <a:rPr lang="zh-CN" altLang="en-US" dirty="0">
                <a:latin typeface="Times New Roman" panose="02020603050405020304" pitchFamily="18" charset="0"/>
                <a:cs typeface="Times New Roman" panose="02020603050405020304" pitchFamily="18" charset="0"/>
              </a:rPr>
              <a:t>递归函数</a:t>
            </a:r>
          </a:p>
          <a:p>
            <a:pPr eaLnBrk="1" hangingPunct="1">
              <a:defRPr/>
            </a:pPr>
            <a:r>
              <a:rPr lang="zh-CN" altLang="en-US" dirty="0">
                <a:latin typeface="Times New Roman" panose="02020603050405020304" pitchFamily="18" charset="0"/>
                <a:cs typeface="Times New Roman" panose="02020603050405020304" pitchFamily="18" charset="0"/>
              </a:rPr>
              <a:t>内存分配与释放：</a:t>
            </a:r>
            <a:r>
              <a:rPr lang="en-US" altLang="zh-CN" dirty="0">
                <a:latin typeface="Times New Roman" panose="02020603050405020304" pitchFamily="18" charset="0"/>
                <a:cs typeface="Times New Roman" panose="02020603050405020304" pitchFamily="18" charset="0"/>
              </a:rPr>
              <a:t>new</a:t>
            </a:r>
            <a:r>
              <a:rPr lang="zh-CN" altLang="en-US" dirty="0">
                <a:latin typeface="Times New Roman" panose="02020603050405020304" pitchFamily="18" charset="0"/>
                <a:cs typeface="Times New Roman" panose="02020603050405020304" pitchFamily="18" charset="0"/>
              </a:rPr>
              <a:t>和</a:t>
            </a:r>
            <a:r>
              <a:rPr lang="en-US" altLang="zh-CN" dirty="0">
                <a:latin typeface="Times New Roman" panose="02020603050405020304" pitchFamily="18" charset="0"/>
                <a:cs typeface="Times New Roman" panose="02020603050405020304" pitchFamily="18" charset="0"/>
              </a:rPr>
              <a:t>delete</a:t>
            </a:r>
          </a:p>
          <a:p>
            <a:pPr eaLnBrk="1" hangingPunct="1">
              <a:defRPr/>
            </a:pPr>
            <a:r>
              <a:rPr lang="zh-CN" altLang="en-US" dirty="0">
                <a:latin typeface="Times New Roman" panose="02020603050405020304" pitchFamily="18" charset="0"/>
                <a:cs typeface="Times New Roman" panose="02020603050405020304" pitchFamily="18" charset="0"/>
              </a:rPr>
              <a:t>异常处理：</a:t>
            </a:r>
            <a:r>
              <a:rPr lang="en-US" altLang="zh-CN" dirty="0">
                <a:latin typeface="Times New Roman" panose="02020603050405020304" pitchFamily="18" charset="0"/>
                <a:cs typeface="Times New Roman" panose="02020603050405020304" pitchFamily="18" charset="0"/>
              </a:rPr>
              <a:t>try</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catch</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throw</a:t>
            </a:r>
          </a:p>
          <a:p>
            <a:pPr eaLnBrk="1" hangingPunct="1">
              <a:defRPr/>
            </a:pPr>
            <a:r>
              <a:rPr lang="zh-CN" altLang="en-US" dirty="0">
                <a:latin typeface="Times New Roman" panose="02020603050405020304" pitchFamily="18" charset="0"/>
                <a:cs typeface="Times New Roman" panose="02020603050405020304" pitchFamily="18" charset="0"/>
              </a:rPr>
              <a:t>预编译指令</a:t>
            </a:r>
          </a:p>
          <a:p>
            <a:pPr eaLnBrk="1" hangingPunct="1">
              <a:defRPr/>
            </a:pPr>
            <a:r>
              <a:rPr lang="zh-CN" altLang="en-US" dirty="0">
                <a:latin typeface="楷体_GB2312" pitchFamily="49" charset="-122"/>
              </a:rPr>
              <a:t>友元</a:t>
            </a:r>
          </a:p>
          <a:p>
            <a:pPr eaLnBrk="1" hangingPunct="1">
              <a:defRPr/>
            </a:pPr>
            <a:r>
              <a:rPr lang="zh-CN" altLang="en-US" dirty="0">
                <a:latin typeface="楷体_GB2312" pitchFamily="49" charset="-122"/>
              </a:rPr>
              <a:t>操作符重载</a:t>
            </a:r>
          </a:p>
          <a:p>
            <a:pPr eaLnBrk="1" hangingPunct="1">
              <a:defRPr/>
            </a:pPr>
            <a:r>
              <a:rPr lang="zh-CN" altLang="en-US" dirty="0">
                <a:latin typeface="楷体_GB2312" pitchFamily="49" charset="-122"/>
              </a:rPr>
              <a:t>程序的测试和调试</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title"/>
          </p:nvPr>
        </p:nvSpPr>
        <p:spPr/>
        <p:txBody>
          <a:bodyPr/>
          <a:lstStyle/>
          <a:p>
            <a:pPr eaLnBrk="1" hangingPunct="1">
              <a:defRPr/>
            </a:pPr>
            <a:r>
              <a:rPr lang="en-US" altLang="zh-CN" sz="3200">
                <a:latin typeface="Times New Roman" pitchFamily="18" charset="0"/>
              </a:rPr>
              <a:t>Q1</a:t>
            </a:r>
            <a:r>
              <a:rPr lang="zh-CN" altLang="en-US" sz="3200">
                <a:latin typeface="Times New Roman" pitchFamily="18" charset="0"/>
              </a:rPr>
              <a:t>： 函数的参数传递</a:t>
            </a:r>
          </a:p>
        </p:txBody>
      </p:sp>
      <p:sp>
        <p:nvSpPr>
          <p:cNvPr id="227331" name="Rectangle 3"/>
          <p:cNvSpPr>
            <a:spLocks noChangeArrowheads="1"/>
          </p:cNvSpPr>
          <p:nvPr/>
        </p:nvSpPr>
        <p:spPr bwMode="auto">
          <a:xfrm>
            <a:off x="1847851" y="1612900"/>
            <a:ext cx="4572000" cy="1569660"/>
          </a:xfrm>
          <a:prstGeom prst="rect">
            <a:avLst/>
          </a:prstGeom>
          <a:solidFill>
            <a:srgbClr val="993366"/>
          </a:solidFill>
          <a:ln w="28575">
            <a:solidFill>
              <a:srgbClr val="FFFFFF"/>
            </a:solidFill>
            <a:miter lim="800000"/>
            <a:headEnd type="none" w="sm" len="sm"/>
            <a:tailEnd type="none" w="sm" len="sm"/>
          </a:ln>
          <a:effectLst/>
        </p:spPr>
        <p:txBody>
          <a:bodyPr>
            <a:spAutoFit/>
          </a:bodyPr>
          <a:lstStyle/>
          <a:p>
            <a:pPr>
              <a:defRPr/>
            </a:pPr>
            <a:r>
              <a:rPr lang="en-US" altLang="zh-CN" sz="2400">
                <a:solidFill>
                  <a:srgbClr val="FFFFFF"/>
                </a:solidFill>
                <a:effectLst>
                  <a:outerShdw blurRad="38100" dist="38100" dir="2700000" algn="tl">
                    <a:srgbClr val="000000"/>
                  </a:outerShdw>
                </a:effectLst>
                <a:latin typeface="Times New Roman" pitchFamily="18" charset="0"/>
              </a:rPr>
              <a:t>void Func1(int x){ x = x + 10;} </a:t>
            </a:r>
          </a:p>
          <a:p>
            <a:pPr>
              <a:defRPr/>
            </a:pPr>
            <a:r>
              <a:rPr lang="en-US" altLang="zh-CN" sz="2400">
                <a:solidFill>
                  <a:srgbClr val="FFFFFF"/>
                </a:solidFill>
                <a:effectLst>
                  <a:outerShdw blurRad="38100" dist="38100" dir="2700000" algn="tl">
                    <a:srgbClr val="000000"/>
                  </a:outerShdw>
                </a:effectLst>
                <a:latin typeface="Times New Roman" pitchFamily="18" charset="0"/>
              </a:rPr>
              <a:t>int n = 0; </a:t>
            </a:r>
          </a:p>
          <a:p>
            <a:pPr>
              <a:defRPr/>
            </a:pPr>
            <a:r>
              <a:rPr lang="en-US" altLang="zh-CN" sz="2400">
                <a:solidFill>
                  <a:srgbClr val="FFFFFF"/>
                </a:solidFill>
                <a:effectLst>
                  <a:outerShdw blurRad="38100" dist="38100" dir="2700000" algn="tl">
                    <a:srgbClr val="000000"/>
                  </a:outerShdw>
                </a:effectLst>
                <a:latin typeface="Times New Roman" pitchFamily="18" charset="0"/>
              </a:rPr>
              <a:t>Func1(n); </a:t>
            </a:r>
          </a:p>
          <a:p>
            <a:pPr>
              <a:defRPr/>
            </a:pPr>
            <a:r>
              <a:rPr lang="en-US" altLang="zh-CN" sz="2400">
                <a:solidFill>
                  <a:srgbClr val="FFFFFF"/>
                </a:solidFill>
                <a:effectLst>
                  <a:outerShdw blurRad="38100" dist="38100" dir="2700000" algn="tl">
                    <a:srgbClr val="000000"/>
                  </a:outerShdw>
                </a:effectLst>
                <a:latin typeface="Times New Roman" pitchFamily="18" charset="0"/>
              </a:rPr>
              <a:t>cout&lt;&lt;"n = "&lt;&lt;n&lt;&lt;endl;</a:t>
            </a:r>
            <a:r>
              <a:rPr lang="en-US" altLang="zh-CN" sz="2400">
                <a:latin typeface="Times New Roman" pitchFamily="18" charset="0"/>
              </a:rPr>
              <a:t> </a:t>
            </a:r>
          </a:p>
        </p:txBody>
      </p:sp>
      <p:sp>
        <p:nvSpPr>
          <p:cNvPr id="227332" name="Rectangle 4"/>
          <p:cNvSpPr>
            <a:spLocks noChangeArrowheads="1"/>
          </p:cNvSpPr>
          <p:nvPr/>
        </p:nvSpPr>
        <p:spPr bwMode="auto">
          <a:xfrm>
            <a:off x="3503617" y="3371851"/>
            <a:ext cx="4537075" cy="1569660"/>
          </a:xfrm>
          <a:prstGeom prst="rect">
            <a:avLst/>
          </a:prstGeom>
          <a:solidFill>
            <a:srgbClr val="993366"/>
          </a:solidFill>
          <a:ln w="28575" algn="ctr">
            <a:solidFill>
              <a:srgbClr val="FFFFFF"/>
            </a:solidFill>
            <a:miter lim="800000"/>
            <a:headEnd type="none" w="sm" len="sm"/>
            <a:tailEnd type="none" w="sm" len="sm"/>
          </a:ln>
          <a:effectLst/>
        </p:spPr>
        <p:txBody>
          <a:bodyPr>
            <a:spAutoFit/>
          </a:bodyPr>
          <a:lstStyle/>
          <a:p>
            <a:pPr>
              <a:defRPr/>
            </a:pPr>
            <a:r>
              <a:rPr lang="en-US" altLang="zh-CN" sz="2400">
                <a:solidFill>
                  <a:srgbClr val="FFFFFF"/>
                </a:solidFill>
                <a:effectLst>
                  <a:outerShdw blurRad="38100" dist="38100" dir="2700000" algn="tl">
                    <a:srgbClr val="000000"/>
                  </a:outerShdw>
                </a:effectLst>
                <a:latin typeface="Times New Roman" pitchFamily="18" charset="0"/>
              </a:rPr>
              <a:t>void Func2(int &amp;x) { x = x + 10;} </a:t>
            </a:r>
          </a:p>
          <a:p>
            <a:pPr>
              <a:defRPr/>
            </a:pPr>
            <a:r>
              <a:rPr lang="en-US" altLang="zh-CN" sz="2400">
                <a:solidFill>
                  <a:srgbClr val="FFFFFF"/>
                </a:solidFill>
                <a:effectLst>
                  <a:outerShdw blurRad="38100" dist="38100" dir="2700000" algn="tl">
                    <a:srgbClr val="000000"/>
                  </a:outerShdw>
                </a:effectLst>
                <a:latin typeface="Times New Roman" pitchFamily="18" charset="0"/>
              </a:rPr>
              <a:t>int n = 0; </a:t>
            </a:r>
          </a:p>
          <a:p>
            <a:pPr>
              <a:defRPr/>
            </a:pPr>
            <a:r>
              <a:rPr lang="en-US" altLang="zh-CN" sz="2400">
                <a:solidFill>
                  <a:srgbClr val="FFFFFF"/>
                </a:solidFill>
                <a:effectLst>
                  <a:outerShdw blurRad="38100" dist="38100" dir="2700000" algn="tl">
                    <a:srgbClr val="000000"/>
                  </a:outerShdw>
                </a:effectLst>
                <a:latin typeface="Times New Roman" pitchFamily="18" charset="0"/>
              </a:rPr>
              <a:t>Func2(n); </a:t>
            </a:r>
          </a:p>
          <a:p>
            <a:pPr>
              <a:defRPr/>
            </a:pPr>
            <a:r>
              <a:rPr lang="en-US" altLang="zh-CN" sz="2400">
                <a:solidFill>
                  <a:srgbClr val="FFFFFF"/>
                </a:solidFill>
                <a:effectLst>
                  <a:outerShdw blurRad="38100" dist="38100" dir="2700000" algn="tl">
                    <a:srgbClr val="000000"/>
                  </a:outerShdw>
                </a:effectLst>
                <a:latin typeface="Times New Roman" pitchFamily="18" charset="0"/>
              </a:rPr>
              <a:t>cout&lt;&lt;" n = "&lt;&lt;n&lt;&lt;endl; </a:t>
            </a:r>
          </a:p>
        </p:txBody>
      </p:sp>
      <p:sp>
        <p:nvSpPr>
          <p:cNvPr id="227333" name="Rectangle 5"/>
          <p:cNvSpPr>
            <a:spLocks noChangeArrowheads="1"/>
          </p:cNvSpPr>
          <p:nvPr/>
        </p:nvSpPr>
        <p:spPr bwMode="auto">
          <a:xfrm>
            <a:off x="5411792" y="5116513"/>
            <a:ext cx="5221287" cy="1569660"/>
          </a:xfrm>
          <a:prstGeom prst="rect">
            <a:avLst/>
          </a:prstGeom>
          <a:solidFill>
            <a:srgbClr val="993366"/>
          </a:solidFill>
          <a:ln w="28575" algn="ctr">
            <a:noFill/>
            <a:miter lim="800000"/>
            <a:headEnd type="none" w="sm" len="sm"/>
            <a:tailEnd type="none" w="sm" len="sm"/>
          </a:ln>
          <a:effectLst/>
        </p:spPr>
        <p:txBody>
          <a:bodyPr>
            <a:spAutoFit/>
          </a:bodyPr>
          <a:lstStyle/>
          <a:p>
            <a:pPr>
              <a:defRPr/>
            </a:pPr>
            <a:r>
              <a:rPr lang="en-US" altLang="zh-CN" sz="2400">
                <a:solidFill>
                  <a:srgbClr val="FFFFFF"/>
                </a:solidFill>
                <a:effectLst>
                  <a:outerShdw blurRad="38100" dist="38100" dir="2700000" algn="tl">
                    <a:srgbClr val="000000"/>
                  </a:outerShdw>
                </a:effectLst>
                <a:latin typeface="Times New Roman" pitchFamily="18" charset="0"/>
              </a:rPr>
              <a:t>void Func3(int *p) {(*p) = (*p) + 10;} </a:t>
            </a:r>
          </a:p>
          <a:p>
            <a:pPr>
              <a:defRPr/>
            </a:pPr>
            <a:r>
              <a:rPr lang="en-US" altLang="zh-CN" sz="2400">
                <a:solidFill>
                  <a:srgbClr val="FFFFFF"/>
                </a:solidFill>
                <a:effectLst>
                  <a:outerShdw blurRad="38100" dist="38100" dir="2700000" algn="tl">
                    <a:srgbClr val="000000"/>
                  </a:outerShdw>
                </a:effectLst>
                <a:latin typeface="Times New Roman" pitchFamily="18" charset="0"/>
              </a:rPr>
              <a:t> int n=0; </a:t>
            </a:r>
          </a:p>
          <a:p>
            <a:pPr>
              <a:defRPr/>
            </a:pPr>
            <a:r>
              <a:rPr lang="en-US" altLang="zh-CN" sz="2400">
                <a:solidFill>
                  <a:srgbClr val="FFFFFF"/>
                </a:solidFill>
                <a:effectLst>
                  <a:outerShdw blurRad="38100" dist="38100" dir="2700000" algn="tl">
                    <a:srgbClr val="000000"/>
                  </a:outerShdw>
                </a:effectLst>
                <a:latin typeface="Times New Roman" pitchFamily="18" charset="0"/>
              </a:rPr>
              <a:t> Func3(&amp;n); </a:t>
            </a:r>
          </a:p>
          <a:p>
            <a:pPr>
              <a:defRPr/>
            </a:pPr>
            <a:r>
              <a:rPr lang="en-US" altLang="zh-CN" sz="2400">
                <a:solidFill>
                  <a:srgbClr val="FFFFFF"/>
                </a:solidFill>
                <a:effectLst>
                  <a:outerShdw blurRad="38100" dist="38100" dir="2700000" algn="tl">
                    <a:srgbClr val="000000"/>
                  </a:outerShdw>
                </a:effectLst>
                <a:latin typeface="Times New Roman" pitchFamily="18" charset="0"/>
              </a:rPr>
              <a:t> cout&lt;&lt;" n = "&lt;&lt;n&lt;&lt;endl; </a:t>
            </a:r>
          </a:p>
        </p:txBody>
      </p:sp>
      <p:sp>
        <p:nvSpPr>
          <p:cNvPr id="227334" name="Rectangle 6"/>
          <p:cNvSpPr>
            <a:spLocks noChangeArrowheads="1"/>
          </p:cNvSpPr>
          <p:nvPr/>
        </p:nvSpPr>
        <p:spPr bwMode="auto">
          <a:xfrm>
            <a:off x="6562730" y="1755778"/>
            <a:ext cx="3781425" cy="1323439"/>
          </a:xfrm>
          <a:prstGeom prst="rect">
            <a:avLst/>
          </a:prstGeom>
          <a:noFill/>
          <a:ln w="12700">
            <a:noFill/>
            <a:miter lim="800000"/>
            <a:headEnd type="none" w="sm" len="sm"/>
            <a:tailEnd type="none" w="sm" len="sm"/>
          </a:ln>
          <a:effectLst/>
        </p:spPr>
        <p:txBody>
          <a:bodyPr>
            <a:spAutoFit/>
          </a:bodyPr>
          <a:lstStyle/>
          <a:p>
            <a:pPr>
              <a:defRPr/>
            </a:pPr>
            <a:r>
              <a:rPr lang="zh-CN" altLang="en-US" sz="2000">
                <a:effectLst>
                  <a:outerShdw blurRad="38100" dist="38100" dir="2700000" algn="tl">
                    <a:srgbClr val="C0C0C0"/>
                  </a:outerShdw>
                </a:effectLst>
                <a:latin typeface="楷体_GB2312" pitchFamily="49" charset="-122"/>
                <a:ea typeface="楷体_GB2312" pitchFamily="49" charset="-122"/>
              </a:rPr>
              <a:t>（</a:t>
            </a:r>
            <a:r>
              <a:rPr lang="en-US" altLang="zh-CN" sz="2000">
                <a:effectLst>
                  <a:outerShdw blurRad="38100" dist="38100" dir="2700000" algn="tl">
                    <a:srgbClr val="C0C0C0"/>
                  </a:outerShdw>
                </a:effectLst>
                <a:latin typeface="楷体_GB2312" pitchFamily="49" charset="-122"/>
                <a:ea typeface="楷体_GB2312" pitchFamily="49" charset="-122"/>
              </a:rPr>
              <a:t>1</a:t>
            </a:r>
            <a:r>
              <a:rPr lang="zh-CN" altLang="en-US" sz="2000">
                <a:effectLst>
                  <a:outerShdw blurRad="38100" dist="38100" dir="2700000" algn="tl">
                    <a:srgbClr val="C0C0C0"/>
                  </a:outerShdw>
                </a:effectLst>
                <a:latin typeface="楷体_GB2312" pitchFamily="49" charset="-122"/>
                <a:ea typeface="楷体_GB2312" pitchFamily="49" charset="-122"/>
              </a:rPr>
              <a:t>）</a:t>
            </a:r>
            <a:r>
              <a:rPr lang="zh-CN" altLang="en-US" sz="2000">
                <a:solidFill>
                  <a:srgbClr val="FF0000"/>
                </a:solidFill>
                <a:effectLst>
                  <a:outerShdw blurRad="38100" dist="38100" dir="2700000" algn="tl">
                    <a:srgbClr val="C0C0C0"/>
                  </a:outerShdw>
                </a:effectLst>
                <a:latin typeface="楷体_GB2312" pitchFamily="49" charset="-122"/>
                <a:ea typeface="楷体_GB2312" pitchFamily="49" charset="-122"/>
              </a:rPr>
              <a:t>值传递</a:t>
            </a:r>
            <a:r>
              <a:rPr lang="zh-CN" altLang="en-US" sz="2000">
                <a:effectLst>
                  <a:outerShdw blurRad="38100" dist="38100" dir="2700000" algn="tl">
                    <a:srgbClr val="C0C0C0"/>
                  </a:outerShdw>
                </a:effectLst>
                <a:latin typeface="楷体_GB2312" pitchFamily="49" charset="-122"/>
                <a:ea typeface="楷体_GB2312" pitchFamily="49" charset="-122"/>
              </a:rPr>
              <a:t>：由于</a:t>
            </a:r>
            <a:r>
              <a:rPr lang="en-US" altLang="zh-CN" sz="2000">
                <a:effectLst>
                  <a:outerShdw blurRad="38100" dist="38100" dir="2700000" algn="tl">
                    <a:srgbClr val="C0C0C0"/>
                  </a:outerShdw>
                </a:effectLst>
                <a:latin typeface="楷体_GB2312" pitchFamily="49" charset="-122"/>
                <a:ea typeface="楷体_GB2312" pitchFamily="49" charset="-122"/>
              </a:rPr>
              <a:t>Func1</a:t>
            </a:r>
            <a:r>
              <a:rPr lang="zh-CN" altLang="en-US" sz="2000">
                <a:effectLst>
                  <a:outerShdw blurRad="38100" dist="38100" dir="2700000" algn="tl">
                    <a:srgbClr val="C0C0C0"/>
                  </a:outerShdw>
                </a:effectLst>
                <a:latin typeface="楷体_GB2312" pitchFamily="49" charset="-122"/>
                <a:ea typeface="楷体_GB2312" pitchFamily="49" charset="-122"/>
              </a:rPr>
              <a:t>函数体内的</a:t>
            </a:r>
            <a:r>
              <a:rPr lang="en-US" altLang="zh-CN" sz="2000">
                <a:effectLst>
                  <a:outerShdw blurRad="38100" dist="38100" dir="2700000" algn="tl">
                    <a:srgbClr val="C0C0C0"/>
                  </a:outerShdw>
                </a:effectLst>
                <a:latin typeface="楷体_GB2312" pitchFamily="49" charset="-122"/>
                <a:ea typeface="楷体_GB2312" pitchFamily="49" charset="-122"/>
              </a:rPr>
              <a:t>x</a:t>
            </a:r>
            <a:r>
              <a:rPr lang="zh-CN" altLang="en-US" sz="2000">
                <a:effectLst>
                  <a:outerShdw blurRad="38100" dist="38100" dir="2700000" algn="tl">
                    <a:srgbClr val="C0C0C0"/>
                  </a:outerShdw>
                </a:effectLst>
                <a:latin typeface="楷体_GB2312" pitchFamily="49" charset="-122"/>
                <a:ea typeface="楷体_GB2312" pitchFamily="49" charset="-122"/>
              </a:rPr>
              <a:t>是实参</a:t>
            </a:r>
            <a:r>
              <a:rPr lang="en-US" altLang="zh-CN" sz="2000">
                <a:effectLst>
                  <a:outerShdw blurRad="38100" dist="38100" dir="2700000" algn="tl">
                    <a:srgbClr val="C0C0C0"/>
                  </a:outerShdw>
                </a:effectLst>
                <a:latin typeface="楷体_GB2312" pitchFamily="49" charset="-122"/>
                <a:ea typeface="楷体_GB2312" pitchFamily="49" charset="-122"/>
              </a:rPr>
              <a:t>n</a:t>
            </a:r>
            <a:r>
              <a:rPr lang="zh-CN" altLang="en-US" sz="2000">
                <a:effectLst>
                  <a:outerShdw blurRad="38100" dist="38100" dir="2700000" algn="tl">
                    <a:srgbClr val="C0C0C0"/>
                  </a:outerShdw>
                </a:effectLst>
                <a:latin typeface="楷体_GB2312" pitchFamily="49" charset="-122"/>
                <a:ea typeface="楷体_GB2312" pitchFamily="49" charset="-122"/>
              </a:rPr>
              <a:t>的一份拷贝，</a:t>
            </a:r>
            <a:r>
              <a:rPr lang="en-US" altLang="zh-CN" sz="2000">
                <a:effectLst>
                  <a:outerShdw blurRad="38100" dist="38100" dir="2700000" algn="tl">
                    <a:srgbClr val="C0C0C0"/>
                  </a:outerShdw>
                </a:effectLst>
                <a:latin typeface="楷体_GB2312" pitchFamily="49" charset="-122"/>
                <a:ea typeface="楷体_GB2312" pitchFamily="49" charset="-122"/>
              </a:rPr>
              <a:t>x</a:t>
            </a:r>
            <a:r>
              <a:rPr lang="zh-CN" altLang="en-US" sz="2000">
                <a:effectLst>
                  <a:outerShdw blurRad="38100" dist="38100" dir="2700000" algn="tl">
                    <a:srgbClr val="C0C0C0"/>
                  </a:outerShdw>
                </a:effectLst>
                <a:latin typeface="楷体_GB2312" pitchFamily="49" charset="-122"/>
                <a:ea typeface="楷体_GB2312" pitchFamily="49" charset="-122"/>
              </a:rPr>
              <a:t>值的改变不会影响</a:t>
            </a:r>
            <a:r>
              <a:rPr lang="en-US" altLang="zh-CN" sz="2000">
                <a:effectLst>
                  <a:outerShdw blurRad="38100" dist="38100" dir="2700000" algn="tl">
                    <a:srgbClr val="C0C0C0"/>
                  </a:outerShdw>
                </a:effectLst>
                <a:latin typeface="楷体_GB2312" pitchFamily="49" charset="-122"/>
                <a:ea typeface="楷体_GB2312" pitchFamily="49" charset="-122"/>
              </a:rPr>
              <a:t>n</a:t>
            </a:r>
            <a:r>
              <a:rPr lang="zh-CN" altLang="en-US" sz="2000">
                <a:effectLst>
                  <a:outerShdw blurRad="38100" dist="38100" dir="2700000" algn="tl">
                    <a:srgbClr val="C0C0C0"/>
                  </a:outerShdw>
                </a:effectLst>
                <a:latin typeface="楷体_GB2312" pitchFamily="49" charset="-122"/>
                <a:ea typeface="楷体_GB2312" pitchFamily="49" charset="-122"/>
              </a:rPr>
              <a:t>的变化，所以</a:t>
            </a:r>
            <a:r>
              <a:rPr lang="en-US" altLang="zh-CN" sz="2000">
                <a:effectLst>
                  <a:outerShdw blurRad="38100" dist="38100" dir="2700000" algn="tl">
                    <a:srgbClr val="C0C0C0"/>
                  </a:outerShdw>
                </a:effectLst>
                <a:latin typeface="楷体_GB2312" pitchFamily="49" charset="-122"/>
                <a:ea typeface="楷体_GB2312" pitchFamily="49" charset="-122"/>
              </a:rPr>
              <a:t>n</a:t>
            </a:r>
            <a:r>
              <a:rPr lang="zh-CN" altLang="en-US" sz="2000">
                <a:effectLst>
                  <a:outerShdw blurRad="38100" dist="38100" dir="2700000" algn="tl">
                    <a:srgbClr val="C0C0C0"/>
                  </a:outerShdw>
                </a:effectLst>
                <a:latin typeface="楷体_GB2312" pitchFamily="49" charset="-122"/>
                <a:ea typeface="楷体_GB2312" pitchFamily="49" charset="-122"/>
              </a:rPr>
              <a:t>仍为</a:t>
            </a:r>
            <a:r>
              <a:rPr lang="en-US" altLang="zh-CN" sz="2000">
                <a:effectLst>
                  <a:outerShdw blurRad="38100" dist="38100" dir="2700000" algn="tl">
                    <a:srgbClr val="C0C0C0"/>
                  </a:outerShdw>
                </a:effectLst>
                <a:latin typeface="楷体_GB2312" pitchFamily="49" charset="-122"/>
                <a:ea typeface="楷体_GB2312" pitchFamily="49" charset="-122"/>
              </a:rPr>
              <a:t>0</a:t>
            </a:r>
            <a:r>
              <a:rPr lang="zh-CN" altLang="en-US" sz="2000">
                <a:effectLst>
                  <a:outerShdw blurRad="38100" dist="38100" dir="2700000" algn="tl">
                    <a:srgbClr val="C0C0C0"/>
                  </a:outerShdw>
                </a:effectLst>
                <a:latin typeface="楷体_GB2312" pitchFamily="49" charset="-122"/>
                <a:ea typeface="楷体_GB2312" pitchFamily="49" charset="-122"/>
              </a:rPr>
              <a:t>。 </a:t>
            </a:r>
          </a:p>
        </p:txBody>
      </p:sp>
      <p:sp>
        <p:nvSpPr>
          <p:cNvPr id="227335" name="Rectangle 7"/>
          <p:cNvSpPr>
            <a:spLocks noChangeArrowheads="1"/>
          </p:cNvSpPr>
          <p:nvPr/>
        </p:nvSpPr>
        <p:spPr bwMode="auto">
          <a:xfrm>
            <a:off x="8147052" y="3268666"/>
            <a:ext cx="2520951" cy="1631216"/>
          </a:xfrm>
          <a:prstGeom prst="rect">
            <a:avLst/>
          </a:prstGeom>
          <a:noFill/>
          <a:ln w="12700" algn="ctr">
            <a:noFill/>
            <a:miter lim="800000"/>
            <a:headEnd type="none" w="sm" len="sm"/>
            <a:tailEnd type="none" w="sm" len="sm"/>
          </a:ln>
          <a:effectLst/>
        </p:spPr>
        <p:txBody>
          <a:bodyPr>
            <a:spAutoFit/>
          </a:bodyPr>
          <a:lstStyle/>
          <a:p>
            <a:pPr>
              <a:defRPr/>
            </a:pPr>
            <a:r>
              <a:rPr lang="zh-CN" altLang="en-US" sz="2000">
                <a:effectLst>
                  <a:outerShdw blurRad="38100" dist="38100" dir="2700000" algn="tl">
                    <a:srgbClr val="C0C0C0"/>
                  </a:outerShdw>
                </a:effectLst>
                <a:latin typeface="楷体_GB2312" pitchFamily="49" charset="-122"/>
                <a:ea typeface="楷体_GB2312" pitchFamily="49" charset="-122"/>
              </a:rPr>
              <a:t>（</a:t>
            </a:r>
            <a:r>
              <a:rPr lang="en-US" altLang="zh-CN" sz="2000">
                <a:effectLst>
                  <a:outerShdw blurRad="38100" dist="38100" dir="2700000" algn="tl">
                    <a:srgbClr val="C0C0C0"/>
                  </a:outerShdw>
                </a:effectLst>
                <a:latin typeface="楷体_GB2312" pitchFamily="49" charset="-122"/>
                <a:ea typeface="楷体_GB2312" pitchFamily="49" charset="-122"/>
              </a:rPr>
              <a:t>2</a:t>
            </a:r>
            <a:r>
              <a:rPr lang="zh-CN" altLang="en-US" sz="2000">
                <a:effectLst>
                  <a:outerShdw blurRad="38100" dist="38100" dir="2700000" algn="tl">
                    <a:srgbClr val="C0C0C0"/>
                  </a:outerShdw>
                </a:effectLst>
                <a:latin typeface="楷体_GB2312" pitchFamily="49" charset="-122"/>
                <a:ea typeface="楷体_GB2312" pitchFamily="49" charset="-122"/>
              </a:rPr>
              <a:t>）</a:t>
            </a:r>
            <a:r>
              <a:rPr lang="zh-CN" altLang="en-US" sz="2000">
                <a:solidFill>
                  <a:srgbClr val="FF0000"/>
                </a:solidFill>
                <a:effectLst>
                  <a:outerShdw blurRad="38100" dist="38100" dir="2700000" algn="tl">
                    <a:srgbClr val="C0C0C0"/>
                  </a:outerShdw>
                </a:effectLst>
                <a:latin typeface="楷体_GB2312" pitchFamily="49" charset="-122"/>
                <a:ea typeface="楷体_GB2312" pitchFamily="49" charset="-122"/>
              </a:rPr>
              <a:t>引用传递</a:t>
            </a:r>
            <a:r>
              <a:rPr lang="zh-CN" altLang="en-US" sz="2000">
                <a:effectLst>
                  <a:outerShdw blurRad="38100" dist="38100" dir="2700000" algn="tl">
                    <a:srgbClr val="C0C0C0"/>
                  </a:outerShdw>
                </a:effectLst>
                <a:latin typeface="楷体_GB2312" pitchFamily="49" charset="-122"/>
                <a:ea typeface="楷体_GB2312" pitchFamily="49" charset="-122"/>
              </a:rPr>
              <a:t>：由于</a:t>
            </a:r>
            <a:r>
              <a:rPr lang="en-US" altLang="zh-CN" sz="2000">
                <a:effectLst>
                  <a:outerShdw blurRad="38100" dist="38100" dir="2700000" algn="tl">
                    <a:srgbClr val="C0C0C0"/>
                  </a:outerShdw>
                </a:effectLst>
                <a:latin typeface="楷体_GB2312" pitchFamily="49" charset="-122"/>
                <a:ea typeface="楷体_GB2312" pitchFamily="49" charset="-122"/>
              </a:rPr>
              <a:t>Func1</a:t>
            </a:r>
            <a:r>
              <a:rPr lang="zh-CN" altLang="en-US" sz="2000">
                <a:effectLst>
                  <a:outerShdw blurRad="38100" dist="38100" dir="2700000" algn="tl">
                    <a:srgbClr val="C0C0C0"/>
                  </a:outerShdw>
                </a:effectLst>
                <a:latin typeface="楷体_GB2312" pitchFamily="49" charset="-122"/>
                <a:ea typeface="楷体_GB2312" pitchFamily="49" charset="-122"/>
              </a:rPr>
              <a:t>函数体内的</a:t>
            </a:r>
            <a:r>
              <a:rPr lang="en-US" altLang="zh-CN" sz="2000">
                <a:effectLst>
                  <a:outerShdw blurRad="38100" dist="38100" dir="2700000" algn="tl">
                    <a:srgbClr val="C0C0C0"/>
                  </a:outerShdw>
                </a:effectLst>
                <a:latin typeface="楷体_GB2312" pitchFamily="49" charset="-122"/>
                <a:ea typeface="楷体_GB2312" pitchFamily="49" charset="-122"/>
              </a:rPr>
              <a:t>x</a:t>
            </a:r>
            <a:r>
              <a:rPr lang="zh-CN" altLang="en-US" sz="2000">
                <a:effectLst>
                  <a:outerShdw blurRad="38100" dist="38100" dir="2700000" algn="tl">
                    <a:srgbClr val="C0C0C0"/>
                  </a:outerShdw>
                </a:effectLst>
                <a:latin typeface="楷体_GB2312" pitchFamily="49" charset="-122"/>
                <a:ea typeface="楷体_GB2312" pitchFamily="49" charset="-122"/>
              </a:rPr>
              <a:t>是实参</a:t>
            </a:r>
            <a:r>
              <a:rPr lang="en-US" altLang="zh-CN" sz="2000">
                <a:effectLst>
                  <a:outerShdw blurRad="38100" dist="38100" dir="2700000" algn="tl">
                    <a:srgbClr val="C0C0C0"/>
                  </a:outerShdw>
                </a:effectLst>
                <a:latin typeface="楷体_GB2312" pitchFamily="49" charset="-122"/>
                <a:ea typeface="楷体_GB2312" pitchFamily="49" charset="-122"/>
              </a:rPr>
              <a:t>n</a:t>
            </a:r>
            <a:r>
              <a:rPr lang="zh-CN" altLang="en-US" sz="2000">
                <a:effectLst>
                  <a:outerShdw blurRad="38100" dist="38100" dir="2700000" algn="tl">
                    <a:srgbClr val="C0C0C0"/>
                  </a:outerShdw>
                </a:effectLst>
                <a:latin typeface="楷体_GB2312" pitchFamily="49" charset="-122"/>
                <a:ea typeface="楷体_GB2312" pitchFamily="49" charset="-122"/>
              </a:rPr>
              <a:t>的引用，</a:t>
            </a:r>
            <a:r>
              <a:rPr lang="en-US" altLang="zh-CN" sz="2000">
                <a:effectLst>
                  <a:outerShdw blurRad="38100" dist="38100" dir="2700000" algn="tl">
                    <a:srgbClr val="C0C0C0"/>
                  </a:outerShdw>
                </a:effectLst>
                <a:latin typeface="楷体_GB2312" pitchFamily="49" charset="-122"/>
                <a:ea typeface="楷体_GB2312" pitchFamily="49" charset="-122"/>
              </a:rPr>
              <a:t>x</a:t>
            </a:r>
            <a:r>
              <a:rPr lang="zh-CN" altLang="en-US" sz="2000">
                <a:effectLst>
                  <a:outerShdw blurRad="38100" dist="38100" dir="2700000" algn="tl">
                    <a:srgbClr val="C0C0C0"/>
                  </a:outerShdw>
                </a:effectLst>
                <a:latin typeface="楷体_GB2312" pitchFamily="49" charset="-122"/>
                <a:ea typeface="楷体_GB2312" pitchFamily="49" charset="-122"/>
              </a:rPr>
              <a:t>值的改变影响</a:t>
            </a:r>
            <a:r>
              <a:rPr lang="en-US" altLang="zh-CN" sz="2000">
                <a:effectLst>
                  <a:outerShdw blurRad="38100" dist="38100" dir="2700000" algn="tl">
                    <a:srgbClr val="C0C0C0"/>
                  </a:outerShdw>
                </a:effectLst>
                <a:latin typeface="楷体_GB2312" pitchFamily="49" charset="-122"/>
                <a:ea typeface="楷体_GB2312" pitchFamily="49" charset="-122"/>
              </a:rPr>
              <a:t>n</a:t>
            </a:r>
            <a:r>
              <a:rPr lang="zh-CN" altLang="en-US" sz="2000">
                <a:effectLst>
                  <a:outerShdw blurRad="38100" dist="38100" dir="2700000" algn="tl">
                    <a:srgbClr val="C0C0C0"/>
                  </a:outerShdw>
                </a:effectLst>
                <a:latin typeface="楷体_GB2312" pitchFamily="49" charset="-122"/>
                <a:ea typeface="楷体_GB2312" pitchFamily="49" charset="-122"/>
              </a:rPr>
              <a:t>的变化，所以</a:t>
            </a:r>
            <a:r>
              <a:rPr lang="en-US" altLang="zh-CN" sz="2000">
                <a:effectLst>
                  <a:outerShdw blurRad="38100" dist="38100" dir="2700000" algn="tl">
                    <a:srgbClr val="C0C0C0"/>
                  </a:outerShdw>
                </a:effectLst>
                <a:latin typeface="楷体_GB2312" pitchFamily="49" charset="-122"/>
                <a:ea typeface="楷体_GB2312" pitchFamily="49" charset="-122"/>
              </a:rPr>
              <a:t>n</a:t>
            </a:r>
            <a:r>
              <a:rPr lang="zh-CN" altLang="en-US" sz="2000">
                <a:effectLst>
                  <a:outerShdw blurRad="38100" dist="38100" dir="2700000" algn="tl">
                    <a:srgbClr val="C0C0C0"/>
                  </a:outerShdw>
                </a:effectLst>
                <a:latin typeface="楷体_GB2312" pitchFamily="49" charset="-122"/>
                <a:ea typeface="楷体_GB2312" pitchFamily="49" charset="-122"/>
              </a:rPr>
              <a:t>为</a:t>
            </a:r>
            <a:r>
              <a:rPr lang="en-US" altLang="zh-CN" sz="2000">
                <a:effectLst>
                  <a:outerShdw blurRad="38100" dist="38100" dir="2700000" algn="tl">
                    <a:srgbClr val="C0C0C0"/>
                  </a:outerShdw>
                </a:effectLst>
                <a:latin typeface="楷体_GB2312" pitchFamily="49" charset="-122"/>
                <a:ea typeface="楷体_GB2312" pitchFamily="49" charset="-122"/>
              </a:rPr>
              <a:t>10</a:t>
            </a:r>
            <a:r>
              <a:rPr lang="zh-CN" altLang="en-US" sz="2000">
                <a:effectLst>
                  <a:outerShdw blurRad="38100" dist="38100" dir="2700000" algn="tl">
                    <a:srgbClr val="C0C0C0"/>
                  </a:outerShdw>
                </a:effectLst>
                <a:latin typeface="楷体_GB2312" pitchFamily="49" charset="-122"/>
                <a:ea typeface="楷体_GB2312" pitchFamily="49" charset="-122"/>
              </a:rPr>
              <a:t>。 </a:t>
            </a:r>
          </a:p>
        </p:txBody>
      </p:sp>
      <p:sp>
        <p:nvSpPr>
          <p:cNvPr id="227336" name="Rectangle 8"/>
          <p:cNvSpPr>
            <a:spLocks noChangeArrowheads="1"/>
          </p:cNvSpPr>
          <p:nvPr/>
        </p:nvSpPr>
        <p:spPr bwMode="auto">
          <a:xfrm>
            <a:off x="1774828" y="5213353"/>
            <a:ext cx="3384551" cy="1323439"/>
          </a:xfrm>
          <a:prstGeom prst="rect">
            <a:avLst/>
          </a:prstGeom>
          <a:noFill/>
          <a:ln w="12700" algn="ctr">
            <a:noFill/>
            <a:miter lim="800000"/>
            <a:headEnd type="none" w="sm" len="sm"/>
            <a:tailEnd type="none" w="sm" len="sm"/>
          </a:ln>
          <a:effectLst/>
        </p:spPr>
        <p:txBody>
          <a:bodyPr>
            <a:spAutoFit/>
          </a:bodyPr>
          <a:lstStyle/>
          <a:p>
            <a:pPr>
              <a:defRPr/>
            </a:pPr>
            <a:r>
              <a:rPr lang="zh-CN" altLang="en-US" sz="2000">
                <a:effectLst>
                  <a:outerShdw blurRad="38100" dist="38100" dir="2700000" algn="tl">
                    <a:srgbClr val="C0C0C0"/>
                  </a:outerShdw>
                </a:effectLst>
                <a:latin typeface="楷体_GB2312" pitchFamily="49" charset="-122"/>
                <a:ea typeface="楷体_GB2312" pitchFamily="49" charset="-122"/>
              </a:rPr>
              <a:t>（</a:t>
            </a:r>
            <a:r>
              <a:rPr lang="en-US" altLang="zh-CN" sz="2000">
                <a:effectLst>
                  <a:outerShdw blurRad="38100" dist="38100" dir="2700000" algn="tl">
                    <a:srgbClr val="C0C0C0"/>
                  </a:outerShdw>
                </a:effectLst>
                <a:latin typeface="楷体_GB2312" pitchFamily="49" charset="-122"/>
                <a:ea typeface="楷体_GB2312" pitchFamily="49" charset="-122"/>
              </a:rPr>
              <a:t>3</a:t>
            </a:r>
            <a:r>
              <a:rPr lang="zh-CN" altLang="en-US" sz="2000">
                <a:effectLst>
                  <a:outerShdw blurRad="38100" dist="38100" dir="2700000" algn="tl">
                    <a:srgbClr val="C0C0C0"/>
                  </a:outerShdw>
                </a:effectLst>
                <a:latin typeface="楷体_GB2312" pitchFamily="49" charset="-122"/>
                <a:ea typeface="楷体_GB2312" pitchFamily="49" charset="-122"/>
              </a:rPr>
              <a:t>）</a:t>
            </a:r>
            <a:r>
              <a:rPr lang="zh-CN" altLang="en-US" sz="2000">
                <a:solidFill>
                  <a:srgbClr val="FF0000"/>
                </a:solidFill>
                <a:effectLst>
                  <a:outerShdw blurRad="38100" dist="38100" dir="2700000" algn="tl">
                    <a:srgbClr val="C0C0C0"/>
                  </a:outerShdw>
                </a:effectLst>
                <a:latin typeface="楷体_GB2312" pitchFamily="49" charset="-122"/>
                <a:ea typeface="楷体_GB2312" pitchFamily="49" charset="-122"/>
              </a:rPr>
              <a:t>指针传递</a:t>
            </a:r>
            <a:r>
              <a:rPr lang="zh-CN" altLang="en-US" sz="2000">
                <a:effectLst>
                  <a:outerShdw blurRad="38100" dist="38100" dir="2700000" algn="tl">
                    <a:srgbClr val="C0C0C0"/>
                  </a:outerShdw>
                </a:effectLst>
                <a:latin typeface="楷体_GB2312" pitchFamily="49" charset="-122"/>
                <a:ea typeface="楷体_GB2312" pitchFamily="49" charset="-122"/>
              </a:rPr>
              <a:t>：由于</a:t>
            </a:r>
            <a:r>
              <a:rPr lang="en-US" altLang="zh-CN" sz="2000">
                <a:effectLst>
                  <a:outerShdw blurRad="38100" dist="38100" dir="2700000" algn="tl">
                    <a:srgbClr val="C0C0C0"/>
                  </a:outerShdw>
                </a:effectLst>
                <a:latin typeface="楷体_GB2312" pitchFamily="49" charset="-122"/>
                <a:ea typeface="楷体_GB2312" pitchFamily="49" charset="-122"/>
              </a:rPr>
              <a:t>Func1</a:t>
            </a:r>
            <a:r>
              <a:rPr lang="zh-CN" altLang="en-US" sz="2000">
                <a:effectLst>
                  <a:outerShdw blurRad="38100" dist="38100" dir="2700000" algn="tl">
                    <a:srgbClr val="C0C0C0"/>
                  </a:outerShdw>
                </a:effectLst>
                <a:latin typeface="楷体_GB2312" pitchFamily="49" charset="-122"/>
                <a:ea typeface="楷体_GB2312" pitchFamily="49" charset="-122"/>
              </a:rPr>
              <a:t>函数体内的</a:t>
            </a:r>
            <a:r>
              <a:rPr lang="en-US" altLang="zh-CN" sz="2000">
                <a:effectLst>
                  <a:outerShdw blurRad="38100" dist="38100" dir="2700000" algn="tl">
                    <a:srgbClr val="C0C0C0"/>
                  </a:outerShdw>
                </a:effectLst>
                <a:latin typeface="楷体_GB2312" pitchFamily="49" charset="-122"/>
                <a:ea typeface="楷体_GB2312" pitchFamily="49" charset="-122"/>
              </a:rPr>
              <a:t>p</a:t>
            </a:r>
            <a:r>
              <a:rPr lang="zh-CN" altLang="en-US" sz="2000">
                <a:effectLst>
                  <a:outerShdw blurRad="38100" dist="38100" dir="2700000" algn="tl">
                    <a:srgbClr val="C0C0C0"/>
                  </a:outerShdw>
                </a:effectLst>
                <a:latin typeface="楷体_GB2312" pitchFamily="49" charset="-122"/>
                <a:ea typeface="楷体_GB2312" pitchFamily="49" charset="-122"/>
              </a:rPr>
              <a:t>是指向实参</a:t>
            </a:r>
            <a:r>
              <a:rPr lang="en-US" altLang="zh-CN" sz="2000">
                <a:effectLst>
                  <a:outerShdw blurRad="38100" dist="38100" dir="2700000" algn="tl">
                    <a:srgbClr val="C0C0C0"/>
                  </a:outerShdw>
                </a:effectLst>
                <a:latin typeface="楷体_GB2312" pitchFamily="49" charset="-122"/>
                <a:ea typeface="楷体_GB2312" pitchFamily="49" charset="-122"/>
              </a:rPr>
              <a:t>n</a:t>
            </a:r>
            <a:r>
              <a:rPr lang="zh-CN" altLang="en-US" sz="2000">
                <a:effectLst>
                  <a:outerShdw blurRad="38100" dist="38100" dir="2700000" algn="tl">
                    <a:srgbClr val="C0C0C0"/>
                  </a:outerShdw>
                </a:effectLst>
                <a:latin typeface="楷体_GB2312" pitchFamily="49" charset="-122"/>
                <a:ea typeface="楷体_GB2312" pitchFamily="49" charset="-122"/>
              </a:rPr>
              <a:t>的指针，</a:t>
            </a:r>
            <a:r>
              <a:rPr lang="en-US" altLang="zh-CN" sz="2000">
                <a:effectLst>
                  <a:outerShdw blurRad="38100" dist="38100" dir="2700000" algn="tl">
                    <a:srgbClr val="C0C0C0"/>
                  </a:outerShdw>
                </a:effectLst>
                <a:latin typeface="楷体_GB2312" pitchFamily="49" charset="-122"/>
                <a:ea typeface="楷体_GB2312" pitchFamily="49" charset="-122"/>
              </a:rPr>
              <a:t>p</a:t>
            </a:r>
            <a:r>
              <a:rPr lang="zh-CN" altLang="en-US" sz="2000">
                <a:effectLst>
                  <a:outerShdw blurRad="38100" dist="38100" dir="2700000" algn="tl">
                    <a:srgbClr val="C0C0C0"/>
                  </a:outerShdw>
                </a:effectLst>
                <a:latin typeface="楷体_GB2312" pitchFamily="49" charset="-122"/>
                <a:ea typeface="楷体_GB2312" pitchFamily="49" charset="-122"/>
              </a:rPr>
              <a:t>指向的内存的值改变影响</a:t>
            </a:r>
            <a:r>
              <a:rPr lang="en-US" altLang="zh-CN" sz="2000">
                <a:effectLst>
                  <a:outerShdw blurRad="38100" dist="38100" dir="2700000" algn="tl">
                    <a:srgbClr val="C0C0C0"/>
                  </a:outerShdw>
                </a:effectLst>
                <a:latin typeface="楷体_GB2312" pitchFamily="49" charset="-122"/>
                <a:ea typeface="楷体_GB2312" pitchFamily="49" charset="-122"/>
              </a:rPr>
              <a:t>n</a:t>
            </a:r>
            <a:r>
              <a:rPr lang="zh-CN" altLang="en-US" sz="2000">
                <a:effectLst>
                  <a:outerShdw blurRad="38100" dist="38100" dir="2700000" algn="tl">
                    <a:srgbClr val="C0C0C0"/>
                  </a:outerShdw>
                </a:effectLst>
                <a:latin typeface="楷体_GB2312" pitchFamily="49" charset="-122"/>
                <a:ea typeface="楷体_GB2312" pitchFamily="49" charset="-122"/>
              </a:rPr>
              <a:t>的变化，所以</a:t>
            </a:r>
            <a:r>
              <a:rPr lang="en-US" altLang="zh-CN" sz="2000">
                <a:effectLst>
                  <a:outerShdw blurRad="38100" dist="38100" dir="2700000" algn="tl">
                    <a:srgbClr val="C0C0C0"/>
                  </a:outerShdw>
                </a:effectLst>
                <a:latin typeface="楷体_GB2312" pitchFamily="49" charset="-122"/>
                <a:ea typeface="楷体_GB2312" pitchFamily="49" charset="-122"/>
              </a:rPr>
              <a:t>n</a:t>
            </a:r>
            <a:r>
              <a:rPr lang="zh-CN" altLang="en-US" sz="2000">
                <a:effectLst>
                  <a:outerShdw blurRad="38100" dist="38100" dir="2700000" algn="tl">
                    <a:srgbClr val="C0C0C0"/>
                  </a:outerShdw>
                </a:effectLst>
                <a:latin typeface="楷体_GB2312" pitchFamily="49" charset="-122"/>
                <a:ea typeface="楷体_GB2312" pitchFamily="49" charset="-122"/>
              </a:rPr>
              <a:t>为</a:t>
            </a:r>
            <a:r>
              <a:rPr lang="en-US" altLang="zh-CN" sz="2000">
                <a:effectLst>
                  <a:outerShdw blurRad="38100" dist="38100" dir="2700000" algn="tl">
                    <a:srgbClr val="C0C0C0"/>
                  </a:outerShdw>
                </a:effectLst>
                <a:latin typeface="楷体_GB2312" pitchFamily="49" charset="-122"/>
                <a:ea typeface="楷体_GB2312" pitchFamily="49" charset="-122"/>
              </a:rPr>
              <a:t>10</a:t>
            </a:r>
            <a:r>
              <a:rPr lang="zh-CN" altLang="en-US" sz="2000">
                <a:effectLst>
                  <a:outerShdw blurRad="38100" dist="38100" dir="2700000" algn="tl">
                    <a:srgbClr val="C0C0C0"/>
                  </a:outerShdw>
                </a:effectLst>
                <a:latin typeface="楷体_GB2312" pitchFamily="49" charset="-122"/>
                <a:ea typeface="楷体_GB2312" pitchFamily="49" charset="-122"/>
              </a:rPr>
              <a:t>。 </a:t>
            </a:r>
          </a:p>
        </p:txBody>
      </p:sp>
      <p:pic>
        <p:nvPicPr>
          <p:cNvPr id="50185"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91400" y="23814"/>
            <a:ext cx="327660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p:txBody>
          <a:bodyPr/>
          <a:lstStyle/>
          <a:p>
            <a:pPr eaLnBrk="1" hangingPunct="1">
              <a:defRPr/>
            </a:pPr>
            <a:r>
              <a:rPr lang="en-US" altLang="zh-CN" sz="3200">
                <a:latin typeface="Times New Roman" pitchFamily="18" charset="0"/>
              </a:rPr>
              <a:t>Q2</a:t>
            </a:r>
            <a:r>
              <a:rPr lang="zh-CN" altLang="en-US" sz="3200">
                <a:latin typeface="Times New Roman" pitchFamily="18" charset="0"/>
              </a:rPr>
              <a:t>：引用 </a:t>
            </a:r>
            <a:r>
              <a:rPr lang="en-US" altLang="zh-CN" sz="3200">
                <a:latin typeface="Times New Roman" pitchFamily="18" charset="0"/>
              </a:rPr>
              <a:t>vs.</a:t>
            </a:r>
            <a:r>
              <a:rPr lang="zh-CN" altLang="en-US" sz="3200">
                <a:latin typeface="Times New Roman" pitchFamily="18" charset="0"/>
              </a:rPr>
              <a:t>指针</a:t>
            </a:r>
          </a:p>
        </p:txBody>
      </p:sp>
      <p:sp>
        <p:nvSpPr>
          <p:cNvPr id="231427" name="Rectangle 3"/>
          <p:cNvSpPr>
            <a:spLocks noGrp="1" noChangeArrowheads="1"/>
          </p:cNvSpPr>
          <p:nvPr>
            <p:ph idx="1"/>
          </p:nvPr>
        </p:nvSpPr>
        <p:spPr>
          <a:xfrm>
            <a:off x="838200" y="983778"/>
            <a:ext cx="5617840" cy="5193185"/>
          </a:xfrm>
        </p:spPr>
        <p:txBody>
          <a:bodyPr vert="horz" wrap="square" lIns="92075" tIns="46039" rIns="92075" bIns="46039" numCol="1" rtlCol="0" anchor="ctr" anchorCtr="0" compatLnSpc="1">
            <a:prstTxWarp prst="textNoShape">
              <a:avLst/>
            </a:prstTxWarp>
            <a:normAutofit/>
          </a:bodyPr>
          <a:lstStyle/>
          <a:p>
            <a:pPr eaLnBrk="1" hangingPunct="1">
              <a:lnSpc>
                <a:spcPct val="80000"/>
              </a:lnSpc>
              <a:spcBef>
                <a:spcPct val="30000"/>
              </a:spcBef>
              <a:buClr>
                <a:schemeClr val="accent1"/>
              </a:buClr>
              <a:defRPr/>
            </a:pPr>
            <a:r>
              <a:rPr lang="zh-CN" altLang="en-US" sz="2400" dirty="0"/>
              <a:t>指针通过</a:t>
            </a:r>
            <a:r>
              <a:rPr lang="zh-CN" altLang="en-US" sz="2400" dirty="0">
                <a:solidFill>
                  <a:srgbClr val="FF0000"/>
                </a:solidFill>
              </a:rPr>
              <a:t>地址间接</a:t>
            </a:r>
            <a:r>
              <a:rPr lang="zh-CN" altLang="en-US" sz="2400" dirty="0"/>
              <a:t>访问某个变量，引用通过</a:t>
            </a:r>
            <a:r>
              <a:rPr lang="zh-CN" altLang="en-US" sz="2400" dirty="0">
                <a:solidFill>
                  <a:srgbClr val="FF0000"/>
                </a:solidFill>
              </a:rPr>
              <a:t>别名直接访问</a:t>
            </a:r>
            <a:r>
              <a:rPr lang="zh-CN" altLang="en-US" sz="2400" dirty="0"/>
              <a:t>某个变量。</a:t>
            </a:r>
          </a:p>
          <a:p>
            <a:pPr eaLnBrk="1" hangingPunct="1">
              <a:lnSpc>
                <a:spcPct val="80000"/>
              </a:lnSpc>
              <a:spcBef>
                <a:spcPct val="30000"/>
              </a:spcBef>
              <a:buClr>
                <a:schemeClr val="accent1"/>
              </a:buClr>
              <a:defRPr/>
            </a:pPr>
            <a:r>
              <a:rPr lang="zh-CN" altLang="en-US" sz="2400" dirty="0"/>
              <a:t>引用必须被初始化为指向一个对象，一旦初始化了它就不能再指向其他对象；</a:t>
            </a:r>
          </a:p>
          <a:p>
            <a:pPr eaLnBrk="1" hangingPunct="1">
              <a:lnSpc>
                <a:spcPct val="80000"/>
              </a:lnSpc>
              <a:spcBef>
                <a:spcPct val="30000"/>
              </a:spcBef>
              <a:buClr>
                <a:schemeClr val="accent1"/>
              </a:buClr>
              <a:defRPr/>
            </a:pPr>
            <a:r>
              <a:rPr lang="zh-CN" altLang="en-US" sz="2400" dirty="0"/>
              <a:t>指针可以指向一系列不同的对象，也可以什么都不指向。</a:t>
            </a:r>
          </a:p>
          <a:p>
            <a:pPr eaLnBrk="1" hangingPunct="1">
              <a:lnSpc>
                <a:spcPct val="80000"/>
              </a:lnSpc>
              <a:spcBef>
                <a:spcPct val="30000"/>
              </a:spcBef>
              <a:buClr>
                <a:schemeClr val="accent1"/>
              </a:buClr>
              <a:defRPr/>
            </a:pPr>
            <a:r>
              <a:rPr lang="zh-CN" altLang="en-US" sz="2400" dirty="0"/>
              <a:t>如果一个参数可能在函数中指向不同的对象或者这个参数可能不指向任何对象，则必须使用指针参数。</a:t>
            </a:r>
            <a:r>
              <a:rPr lang="zh-CN" altLang="en-US" sz="2400" dirty="0">
                <a:ea typeface="黑体" pitchFamily="2" charset="-122"/>
              </a:rPr>
              <a:t> </a:t>
            </a:r>
            <a:endParaRPr lang="zh-CN" altLang="en-US" sz="2400" dirty="0"/>
          </a:p>
        </p:txBody>
      </p:sp>
      <p:sp>
        <p:nvSpPr>
          <p:cNvPr id="231428" name="Text Box 4"/>
          <p:cNvSpPr txBox="1">
            <a:spLocks noChangeArrowheads="1"/>
          </p:cNvSpPr>
          <p:nvPr/>
        </p:nvSpPr>
        <p:spPr bwMode="auto">
          <a:xfrm>
            <a:off x="7392144" y="898755"/>
            <a:ext cx="4751388" cy="4524315"/>
          </a:xfrm>
          <a:prstGeom prst="rect">
            <a:avLst/>
          </a:prstGeom>
          <a:solidFill>
            <a:srgbClr val="993366"/>
          </a:solidFill>
          <a:ln w="28575">
            <a:solidFill>
              <a:srgbClr val="FFFFFF"/>
            </a:solidFill>
            <a:miter lim="800000"/>
            <a:headEnd type="none" w="sm" len="sm"/>
            <a:tailEnd type="none" w="sm" len="sm"/>
          </a:ln>
          <a:effectLst/>
        </p:spPr>
        <p:txBody>
          <a:bodyPr>
            <a:spAutoFit/>
          </a:bodyPr>
          <a:lstStyle/>
          <a:p>
            <a:pPr>
              <a:defRPr/>
            </a:pPr>
            <a:r>
              <a:rPr lang="en-US" altLang="zh-CN" sz="2400">
                <a:solidFill>
                  <a:srgbClr val="FFFFFF"/>
                </a:solidFill>
                <a:effectLst>
                  <a:outerShdw blurRad="38100" dist="38100" dir="2700000" algn="tl">
                    <a:srgbClr val="000000"/>
                  </a:outerShdw>
                </a:effectLst>
                <a:latin typeface="Times New Roman" pitchFamily="18" charset="0"/>
              </a:rPr>
              <a:t>#include&lt;iostream&gt;</a:t>
            </a:r>
          </a:p>
          <a:p>
            <a:pPr>
              <a:defRPr/>
            </a:pPr>
            <a:r>
              <a:rPr lang="en-US" altLang="zh-CN" sz="2400">
                <a:solidFill>
                  <a:srgbClr val="FFFFFF"/>
                </a:solidFill>
                <a:effectLst>
                  <a:outerShdw blurRad="38100" dist="38100" dir="2700000" algn="tl">
                    <a:srgbClr val="000000"/>
                  </a:outerShdw>
                </a:effectLst>
                <a:latin typeface="Times New Roman" pitchFamily="18" charset="0"/>
              </a:rPr>
              <a:t>using namespace std;</a:t>
            </a:r>
          </a:p>
          <a:p>
            <a:pPr>
              <a:defRPr/>
            </a:pPr>
            <a:r>
              <a:rPr lang="en-US" altLang="zh-CN" sz="2400">
                <a:solidFill>
                  <a:srgbClr val="FFFFFF"/>
                </a:solidFill>
                <a:effectLst>
                  <a:outerShdw blurRad="38100" dist="38100" dir="2700000" algn="tl">
                    <a:srgbClr val="000000"/>
                  </a:outerShdw>
                </a:effectLst>
                <a:latin typeface="Times New Roman" pitchFamily="18" charset="0"/>
              </a:rPr>
              <a:t>int main( )</a:t>
            </a:r>
          </a:p>
          <a:p>
            <a:pPr>
              <a:defRPr/>
            </a:pPr>
            <a:r>
              <a:rPr lang="en-US" altLang="zh-CN" sz="2400">
                <a:solidFill>
                  <a:srgbClr val="FFFFFF"/>
                </a:solidFill>
                <a:effectLst>
                  <a:outerShdw blurRad="38100" dist="38100" dir="2700000" algn="tl">
                    <a:srgbClr val="000000"/>
                  </a:outerShdw>
                </a:effectLst>
                <a:latin typeface="Times New Roman" pitchFamily="18" charset="0"/>
              </a:rPr>
              <a:t>{</a:t>
            </a:r>
          </a:p>
          <a:p>
            <a:pPr>
              <a:defRPr/>
            </a:pPr>
            <a:r>
              <a:rPr lang="en-US" altLang="zh-CN" sz="2400">
                <a:solidFill>
                  <a:srgbClr val="FFFFFF"/>
                </a:solidFill>
                <a:effectLst>
                  <a:outerShdw blurRad="38100" dist="38100" dir="2700000" algn="tl">
                    <a:srgbClr val="000000"/>
                  </a:outerShdw>
                </a:effectLst>
                <a:latin typeface="Times New Roman" pitchFamily="18" charset="0"/>
              </a:rPr>
              <a:t>      int val(5);</a:t>
            </a:r>
          </a:p>
          <a:p>
            <a:pPr>
              <a:defRPr/>
            </a:pPr>
            <a:r>
              <a:rPr lang="en-US" altLang="zh-CN" sz="2400">
                <a:solidFill>
                  <a:srgbClr val="FFFFFF"/>
                </a:solidFill>
                <a:effectLst>
                  <a:outerShdw blurRad="38100" dist="38100" dir="2700000" algn="tl">
                    <a:srgbClr val="000000"/>
                  </a:outerShdw>
                </a:effectLst>
                <a:latin typeface="Times New Roman" pitchFamily="18" charset="0"/>
              </a:rPr>
              <a:t>      int &amp;refv=val;</a:t>
            </a:r>
          </a:p>
          <a:p>
            <a:pPr>
              <a:defRPr/>
            </a:pPr>
            <a:r>
              <a:rPr lang="en-US" altLang="zh-CN" sz="2400">
                <a:solidFill>
                  <a:srgbClr val="FFFFFF"/>
                </a:solidFill>
                <a:effectLst>
                  <a:outerShdw blurRad="38100" dist="38100" dir="2700000" algn="tl">
                    <a:srgbClr val="000000"/>
                  </a:outerShdw>
                </a:effectLst>
                <a:latin typeface="Times New Roman" pitchFamily="18" charset="0"/>
              </a:rPr>
              <a:t>      refv=refv+5;</a:t>
            </a:r>
          </a:p>
          <a:p>
            <a:pPr>
              <a:defRPr/>
            </a:pPr>
            <a:r>
              <a:rPr lang="en-US" altLang="zh-CN" sz="2400">
                <a:solidFill>
                  <a:srgbClr val="FFFFFF"/>
                </a:solidFill>
                <a:effectLst>
                  <a:outerShdw blurRad="38100" dist="38100" dir="2700000" algn="tl">
                    <a:srgbClr val="000000"/>
                  </a:outerShdw>
                </a:effectLst>
                <a:latin typeface="Times New Roman" pitchFamily="18" charset="0"/>
              </a:rPr>
              <a:t>      cout&lt;&lt;val&lt;&lt;endl;</a:t>
            </a:r>
          </a:p>
          <a:p>
            <a:pPr>
              <a:defRPr/>
            </a:pPr>
            <a:r>
              <a:rPr lang="en-US" altLang="zh-CN" sz="2400">
                <a:solidFill>
                  <a:srgbClr val="FFFFFF"/>
                </a:solidFill>
                <a:effectLst>
                  <a:outerShdw blurRad="38100" dist="38100" dir="2700000" algn="tl">
                    <a:srgbClr val="000000"/>
                  </a:outerShdw>
                </a:effectLst>
                <a:latin typeface="Times New Roman" pitchFamily="18" charset="0"/>
              </a:rPr>
              <a:t>      int *p=&amp;refv,val2(refv);</a:t>
            </a:r>
          </a:p>
          <a:p>
            <a:pPr>
              <a:defRPr/>
            </a:pPr>
            <a:r>
              <a:rPr lang="en-US" altLang="zh-CN" sz="2400">
                <a:solidFill>
                  <a:srgbClr val="FFFFFF"/>
                </a:solidFill>
                <a:effectLst>
                  <a:outerShdw blurRad="38100" dist="38100" dir="2700000" algn="tl">
                    <a:srgbClr val="000000"/>
                  </a:outerShdw>
                </a:effectLst>
                <a:latin typeface="Times New Roman" pitchFamily="18" charset="0"/>
              </a:rPr>
              <a:t>      cout&lt;&lt;*p&lt;&lt;"\t"&lt;&lt;val2&lt;&lt;endl;</a:t>
            </a:r>
          </a:p>
          <a:p>
            <a:pPr>
              <a:defRPr/>
            </a:pPr>
            <a:r>
              <a:rPr lang="en-US" altLang="zh-CN" sz="2400">
                <a:solidFill>
                  <a:srgbClr val="FFFFFF"/>
                </a:solidFill>
                <a:effectLst>
                  <a:outerShdw blurRad="38100" dist="38100" dir="2700000" algn="tl">
                    <a:srgbClr val="000000"/>
                  </a:outerShdw>
                </a:effectLst>
                <a:latin typeface="Times New Roman" pitchFamily="18" charset="0"/>
              </a:rPr>
              <a:t>      return 0;</a:t>
            </a:r>
          </a:p>
          <a:p>
            <a:pPr>
              <a:defRPr/>
            </a:pPr>
            <a:r>
              <a:rPr lang="en-US" altLang="zh-CN" sz="2400">
                <a:solidFill>
                  <a:srgbClr val="FFFFFF"/>
                </a:solidFill>
                <a:effectLst>
                  <a:outerShdw blurRad="38100" dist="38100" dir="2700000" algn="tl">
                    <a:srgbClr val="000000"/>
                  </a:outerShdw>
                </a:effectLst>
                <a:latin typeface="Times New Roman" pitchFamily="18" charset="0"/>
              </a:rPr>
              <a:t>}</a:t>
            </a:r>
          </a:p>
        </p:txBody>
      </p:sp>
      <p:sp>
        <p:nvSpPr>
          <p:cNvPr id="231429" name="Rectangle 5"/>
          <p:cNvSpPr>
            <a:spLocks noChangeArrowheads="1"/>
          </p:cNvSpPr>
          <p:nvPr/>
        </p:nvSpPr>
        <p:spPr bwMode="auto">
          <a:xfrm>
            <a:off x="8543929" y="5589591"/>
            <a:ext cx="1871663" cy="1015663"/>
          </a:xfrm>
          <a:prstGeom prst="rect">
            <a:avLst/>
          </a:prstGeom>
          <a:solidFill>
            <a:srgbClr val="99CCFF"/>
          </a:solidFill>
          <a:ln w="28575">
            <a:solidFill>
              <a:srgbClr val="FFFFFF"/>
            </a:solidFill>
            <a:miter lim="800000"/>
            <a:headEnd type="none" w="sm" len="sm"/>
            <a:tailEnd type="none" w="sm" len="sm"/>
          </a:ln>
          <a:effectLst/>
        </p:spPr>
        <p:txBody>
          <a:bodyPr>
            <a:spAutoFit/>
          </a:bodyPr>
          <a:lstStyle/>
          <a:p>
            <a:pPr>
              <a:spcBef>
                <a:spcPct val="50000"/>
              </a:spcBef>
              <a:defRPr/>
            </a:pPr>
            <a:r>
              <a:rPr lang="en-US" altLang="zh-CN" sz="2400">
                <a:effectLst>
                  <a:outerShdw blurRad="38100" dist="38100" dir="2700000" algn="tl">
                    <a:srgbClr val="FFFFFF"/>
                  </a:outerShdw>
                </a:effectLst>
                <a:latin typeface="Times New Roman" pitchFamily="18" charset="0"/>
              </a:rPr>
              <a:t>10</a:t>
            </a:r>
          </a:p>
          <a:p>
            <a:pPr>
              <a:spcBef>
                <a:spcPct val="50000"/>
              </a:spcBef>
              <a:defRPr/>
            </a:pPr>
            <a:r>
              <a:rPr lang="en-US" altLang="zh-CN" sz="2400">
                <a:effectLst>
                  <a:outerShdw blurRad="38100" dist="38100" dir="2700000" algn="tl">
                    <a:srgbClr val="FFFFFF"/>
                  </a:outerShdw>
                </a:effectLst>
                <a:latin typeface="Times New Roman" pitchFamily="18" charset="0"/>
              </a:rPr>
              <a:t>10      10</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2"/>
          <p:cNvSpPr>
            <a:spLocks noGrp="1" noChangeArrowheads="1"/>
          </p:cNvSpPr>
          <p:nvPr>
            <p:ph type="title"/>
          </p:nvPr>
        </p:nvSpPr>
        <p:spPr/>
        <p:txBody>
          <a:bodyPr/>
          <a:lstStyle/>
          <a:p>
            <a:pPr eaLnBrk="1" hangingPunct="1">
              <a:defRPr/>
            </a:pPr>
            <a:r>
              <a:rPr lang="en-US" altLang="zh-CN" sz="3200">
                <a:latin typeface="Times New Roman" pitchFamily="18" charset="0"/>
              </a:rPr>
              <a:t>Q4</a:t>
            </a:r>
            <a:r>
              <a:rPr lang="zh-CN" altLang="en-US" sz="3200">
                <a:latin typeface="Times New Roman" pitchFamily="18" charset="0"/>
              </a:rPr>
              <a:t>：函数模板 </a:t>
            </a:r>
            <a:r>
              <a:rPr lang="en-US" altLang="zh-CN" sz="3200">
                <a:latin typeface="Times New Roman" pitchFamily="18" charset="0"/>
              </a:rPr>
              <a:t>VS. </a:t>
            </a:r>
            <a:r>
              <a:rPr lang="zh-CN" altLang="en-US" sz="3200">
                <a:latin typeface="Times New Roman" pitchFamily="18" charset="0"/>
              </a:rPr>
              <a:t>类模板</a:t>
            </a:r>
          </a:p>
        </p:txBody>
      </p:sp>
      <p:sp>
        <p:nvSpPr>
          <p:cNvPr id="234499" name="Rectangle 3"/>
          <p:cNvSpPr>
            <a:spLocks noGrp="1" noChangeArrowheads="1"/>
          </p:cNvSpPr>
          <p:nvPr>
            <p:ph idx="1"/>
          </p:nvPr>
        </p:nvSpPr>
        <p:spPr/>
        <p:txBody>
          <a:bodyPr/>
          <a:lstStyle/>
          <a:p>
            <a:pPr eaLnBrk="1" hangingPunct="1">
              <a:buClr>
                <a:schemeClr val="accent1"/>
              </a:buClr>
              <a:defRPr/>
            </a:pPr>
            <a:r>
              <a:rPr lang="zh-CN" altLang="en-US" b="1" smtClean="0">
                <a:latin typeface="Times New Roman" pitchFamily="18" charset="0"/>
              </a:rPr>
              <a:t>模板是</a:t>
            </a:r>
            <a:r>
              <a:rPr lang="en-US" altLang="zh-CN" b="1" smtClean="0">
                <a:latin typeface="Times New Roman" pitchFamily="18" charset="0"/>
              </a:rPr>
              <a:t>C++</a:t>
            </a:r>
            <a:r>
              <a:rPr lang="zh-CN" altLang="en-US" b="1" smtClean="0">
                <a:latin typeface="Times New Roman" pitchFamily="18" charset="0"/>
              </a:rPr>
              <a:t>支持参数化的工具</a:t>
            </a:r>
          </a:p>
          <a:p>
            <a:pPr lvl="1" eaLnBrk="1" hangingPunct="1">
              <a:defRPr/>
            </a:pPr>
            <a:r>
              <a:rPr lang="zh-CN" altLang="en-US" b="1" smtClean="0">
                <a:latin typeface="Times New Roman" pitchFamily="18" charset="0"/>
              </a:rPr>
              <a:t>使一段程序可以用于处理多种不同类型的对象，即实现了</a:t>
            </a:r>
            <a:r>
              <a:rPr lang="zh-CN" altLang="en-US" b="1" smtClean="0">
                <a:solidFill>
                  <a:srgbClr val="FF0000"/>
                </a:solidFill>
                <a:latin typeface="Times New Roman" pitchFamily="18" charset="0"/>
              </a:rPr>
              <a:t>参数化多态性</a:t>
            </a:r>
            <a:r>
              <a:rPr lang="zh-CN" altLang="en-US" b="1" smtClean="0">
                <a:latin typeface="Times New Roman" pitchFamily="18" charset="0"/>
              </a:rPr>
              <a:t>。</a:t>
            </a:r>
          </a:p>
          <a:p>
            <a:pPr eaLnBrk="1" hangingPunct="1">
              <a:buClr>
                <a:schemeClr val="accent1"/>
              </a:buClr>
              <a:defRPr/>
            </a:pPr>
            <a:r>
              <a:rPr lang="zh-CN" altLang="en-US" b="1" smtClean="0">
                <a:solidFill>
                  <a:srgbClr val="FF0000"/>
                </a:solidFill>
                <a:latin typeface="Times New Roman" pitchFamily="18" charset="0"/>
              </a:rPr>
              <a:t>函数模板</a:t>
            </a:r>
            <a:r>
              <a:rPr lang="zh-CN" altLang="en-US" b="1" smtClean="0">
                <a:latin typeface="Times New Roman" pitchFamily="18" charset="0"/>
              </a:rPr>
              <a:t>（</a:t>
            </a:r>
            <a:r>
              <a:rPr lang="en-US" altLang="zh-CN" b="1" smtClean="0">
                <a:latin typeface="Times New Roman" pitchFamily="18" charset="0"/>
              </a:rPr>
              <a:t>Function Template</a:t>
            </a:r>
            <a:r>
              <a:rPr lang="zh-CN" altLang="en-US" b="1" smtClean="0">
                <a:latin typeface="Times New Roman" pitchFamily="18" charset="0"/>
              </a:rPr>
              <a:t>）</a:t>
            </a:r>
          </a:p>
          <a:p>
            <a:pPr lvl="1" eaLnBrk="1" hangingPunct="1">
              <a:defRPr/>
            </a:pPr>
            <a:r>
              <a:rPr lang="zh-CN" altLang="en-US" b="1" smtClean="0">
                <a:latin typeface="Times New Roman" pitchFamily="18" charset="0"/>
              </a:rPr>
              <a:t>用来创建一个通用功能的函数。   </a:t>
            </a:r>
          </a:p>
          <a:p>
            <a:pPr eaLnBrk="1" hangingPunct="1">
              <a:buClr>
                <a:schemeClr val="accent1"/>
              </a:buClr>
              <a:defRPr/>
            </a:pPr>
            <a:r>
              <a:rPr lang="zh-CN" altLang="en-US" b="1" smtClean="0">
                <a:solidFill>
                  <a:srgbClr val="FF0000"/>
                </a:solidFill>
                <a:latin typeface="Times New Roman" pitchFamily="18" charset="0"/>
              </a:rPr>
              <a:t>类模板</a:t>
            </a:r>
            <a:r>
              <a:rPr lang="zh-CN" altLang="en-US" b="1" smtClean="0">
                <a:latin typeface="Times New Roman" pitchFamily="18" charset="0"/>
              </a:rPr>
              <a:t>（</a:t>
            </a:r>
            <a:r>
              <a:rPr lang="en-US" altLang="zh-CN" b="1" smtClean="0">
                <a:latin typeface="Times New Roman" pitchFamily="18" charset="0"/>
              </a:rPr>
              <a:t>Class Template</a:t>
            </a:r>
            <a:r>
              <a:rPr lang="zh-CN" altLang="en-US" b="1" smtClean="0">
                <a:latin typeface="Times New Roman" pitchFamily="18" charset="0"/>
              </a:rPr>
              <a:t>）</a:t>
            </a:r>
          </a:p>
          <a:p>
            <a:pPr lvl="1" eaLnBrk="1" hangingPunct="1">
              <a:defRPr/>
            </a:pPr>
            <a:r>
              <a:rPr lang="zh-CN" altLang="en-US" b="1" smtClean="0">
                <a:latin typeface="Times New Roman" pitchFamily="18" charset="0"/>
              </a:rPr>
              <a:t>使用户可以为类声明一种模式，使得类中的某些数据成员、某些成员函数的参数、某些成员函数的返回值，能取任意类型（包括基本类型的和用户自定义类型）。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p:nvPr>
        </p:nvSpPr>
        <p:spPr/>
        <p:txBody>
          <a:bodyPr/>
          <a:lstStyle/>
          <a:p>
            <a:pPr algn="ctr" eaLnBrk="1" hangingPunct="1">
              <a:defRPr/>
            </a:pPr>
            <a:r>
              <a:rPr lang="zh-CN" altLang="en-US" sz="3200">
                <a:latin typeface="Times New Roman" pitchFamily="18" charset="0"/>
              </a:rPr>
              <a:t>函数模板示例</a:t>
            </a:r>
          </a:p>
        </p:txBody>
      </p:sp>
      <p:sp>
        <p:nvSpPr>
          <p:cNvPr id="2" name="内容占位符 1"/>
          <p:cNvSpPr>
            <a:spLocks noGrp="1"/>
          </p:cNvSpPr>
          <p:nvPr>
            <p:ph idx="1"/>
          </p:nvPr>
        </p:nvSpPr>
        <p:spPr/>
        <p:txBody>
          <a:bodyPr/>
          <a:lstStyle/>
          <a:p>
            <a:endParaRPr lang="zh-CN" altLang="en-US"/>
          </a:p>
        </p:txBody>
      </p:sp>
      <p:graphicFrame>
        <p:nvGraphicFramePr>
          <p:cNvPr id="235523" name="Object 3"/>
          <p:cNvGraphicFramePr>
            <a:graphicFrameLocks noChangeAspect="1"/>
          </p:cNvGraphicFramePr>
          <p:nvPr/>
        </p:nvGraphicFramePr>
        <p:xfrm>
          <a:off x="1752604" y="2971801"/>
          <a:ext cx="4056063" cy="1536700"/>
        </p:xfrm>
        <a:graphic>
          <a:graphicData uri="http://schemas.openxmlformats.org/presentationml/2006/ole">
            <mc:AlternateContent xmlns:mc="http://schemas.openxmlformats.org/markup-compatibility/2006">
              <mc:Choice xmlns:v="urn:schemas-microsoft-com:vml" Requires="v">
                <p:oleObj spid="_x0000_s53738" name="位图图像" r:id="rId4" imgW="3982006" imgH="1428949" progId="PBrush">
                  <p:embed/>
                </p:oleObj>
              </mc:Choice>
              <mc:Fallback>
                <p:oleObj name="位图图像" r:id="rId4" imgW="3982006" imgH="1428949" progId="PBrush">
                  <p:embed/>
                  <p:pic>
                    <p:nvPicPr>
                      <p:cNvPr id="0"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4" y="2971801"/>
                        <a:ext cx="4056063" cy="153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524" name="Object 4"/>
          <p:cNvGraphicFramePr>
            <a:graphicFrameLocks noChangeAspect="1"/>
          </p:cNvGraphicFramePr>
          <p:nvPr/>
        </p:nvGraphicFramePr>
        <p:xfrm>
          <a:off x="6477000" y="1882779"/>
          <a:ext cx="3810000" cy="1698625"/>
        </p:xfrm>
        <a:graphic>
          <a:graphicData uri="http://schemas.openxmlformats.org/presentationml/2006/ole">
            <mc:AlternateContent xmlns:mc="http://schemas.openxmlformats.org/markup-compatibility/2006">
              <mc:Choice xmlns:v="urn:schemas-microsoft-com:vml" Requires="v">
                <p:oleObj spid="_x0000_s53739" name="位图图像" r:id="rId6" imgW="4038095" imgH="1800476" progId="PBrush">
                  <p:embed/>
                </p:oleObj>
              </mc:Choice>
              <mc:Fallback>
                <p:oleObj name="位图图像" r:id="rId6" imgW="4038095" imgH="1800476" progId="PBrush">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77000" y="1882779"/>
                        <a:ext cx="3810000" cy="1698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235525" name="Object 5"/>
          <p:cNvGraphicFramePr>
            <a:graphicFrameLocks noChangeAspect="1"/>
          </p:cNvGraphicFramePr>
          <p:nvPr/>
        </p:nvGraphicFramePr>
        <p:xfrm>
          <a:off x="1752603" y="1219203"/>
          <a:ext cx="4095751" cy="1504951"/>
        </p:xfrm>
        <a:graphic>
          <a:graphicData uri="http://schemas.openxmlformats.org/presentationml/2006/ole">
            <mc:AlternateContent xmlns:mc="http://schemas.openxmlformats.org/markup-compatibility/2006">
              <mc:Choice xmlns:v="urn:schemas-microsoft-com:vml" Requires="v">
                <p:oleObj spid="_x0000_s53740" name="位图图像" r:id="rId8" imgW="4095238" imgH="1504762" progId="PBrush">
                  <p:embed/>
                </p:oleObj>
              </mc:Choice>
              <mc:Fallback>
                <p:oleObj name="位图图像" r:id="rId8" imgW="4095238" imgH="1504762" progId="PBrush">
                  <p:embed/>
                  <p:pic>
                    <p:nvPicPr>
                      <p:cNvPr id="0"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52603" y="1219203"/>
                        <a:ext cx="4095751" cy="1504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26" name="AutoShape 6"/>
          <p:cNvSpPr>
            <a:spLocks/>
          </p:cNvSpPr>
          <p:nvPr/>
        </p:nvSpPr>
        <p:spPr bwMode="auto">
          <a:xfrm>
            <a:off x="5867404" y="1847855"/>
            <a:ext cx="373063" cy="2085975"/>
          </a:xfrm>
          <a:prstGeom prst="rightBrace">
            <a:avLst>
              <a:gd name="adj1" fmla="val 46596"/>
              <a:gd name="adj2" fmla="val 50000"/>
            </a:avLst>
          </a:prstGeom>
          <a:noFill/>
          <a:ln w="28575">
            <a:solidFill>
              <a:srgbClr val="FFFF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lgn="ctr">
              <a:spcBef>
                <a:spcPct val="0"/>
              </a:spcBef>
              <a:buClrTx/>
              <a:buSzTx/>
              <a:buFontTx/>
              <a:buNone/>
            </a:pPr>
            <a:endParaRPr lang="zh-CN" altLang="en-US" sz="4000">
              <a:latin typeface="Arial" panose="020B0604020202020204" pitchFamily="34" charset="0"/>
              <a:ea typeface="宋体" panose="02010600030101010101" pitchFamily="2" charset="-122"/>
            </a:endParaRPr>
          </a:p>
        </p:txBody>
      </p:sp>
      <p:graphicFrame>
        <p:nvGraphicFramePr>
          <p:cNvPr id="235527" name="Object 7"/>
          <p:cNvGraphicFramePr>
            <a:graphicFrameLocks noChangeAspect="1"/>
          </p:cNvGraphicFramePr>
          <p:nvPr/>
        </p:nvGraphicFramePr>
        <p:xfrm>
          <a:off x="5375278" y="4810126"/>
          <a:ext cx="5267325" cy="1714500"/>
        </p:xfrm>
        <a:graphic>
          <a:graphicData uri="http://schemas.openxmlformats.org/presentationml/2006/ole">
            <mc:AlternateContent xmlns:mc="http://schemas.openxmlformats.org/markup-compatibility/2006">
              <mc:Choice xmlns:v="urn:schemas-microsoft-com:vml" Requires="v">
                <p:oleObj spid="_x0000_s53741" name="位图图像" r:id="rId10" imgW="5266667" imgH="1714739" progId="PBrush">
                  <p:embed/>
                </p:oleObj>
              </mc:Choice>
              <mc:Fallback>
                <p:oleObj name="位图图像" r:id="rId10" imgW="5266667" imgH="1714739" progId="PBrush">
                  <p:embed/>
                  <p:pic>
                    <p:nvPicPr>
                      <p:cNvPr id="0" name="Object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75278" y="4810126"/>
                        <a:ext cx="5267325"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29" name="Oval 9"/>
          <p:cNvSpPr>
            <a:spLocks noChangeArrowheads="1"/>
          </p:cNvSpPr>
          <p:nvPr/>
        </p:nvSpPr>
        <p:spPr bwMode="auto">
          <a:xfrm>
            <a:off x="1774826" y="1125539"/>
            <a:ext cx="433388" cy="431800"/>
          </a:xfrm>
          <a:prstGeom prst="ellipse">
            <a:avLst/>
          </a:prstGeom>
          <a:noFill/>
          <a:ln w="28575">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lgn="ctr">
              <a:spcBef>
                <a:spcPct val="0"/>
              </a:spcBef>
              <a:buClrTx/>
              <a:buSzTx/>
              <a:buFontTx/>
              <a:buNone/>
            </a:pPr>
            <a:endParaRPr lang="zh-CN" altLang="en-US" sz="4000">
              <a:latin typeface="Arial" panose="020B0604020202020204" pitchFamily="34" charset="0"/>
              <a:ea typeface="宋体" panose="02010600030101010101" pitchFamily="2" charset="-122"/>
            </a:endParaRPr>
          </a:p>
        </p:txBody>
      </p:sp>
      <p:sp>
        <p:nvSpPr>
          <p:cNvPr id="235530" name="Oval 10"/>
          <p:cNvSpPr>
            <a:spLocks noChangeArrowheads="1"/>
          </p:cNvSpPr>
          <p:nvPr/>
        </p:nvSpPr>
        <p:spPr bwMode="auto">
          <a:xfrm>
            <a:off x="2495554" y="1125542"/>
            <a:ext cx="2087563" cy="503237"/>
          </a:xfrm>
          <a:prstGeom prst="ellipse">
            <a:avLst/>
          </a:prstGeom>
          <a:noFill/>
          <a:ln w="28575">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lgn="ctr">
              <a:spcBef>
                <a:spcPct val="0"/>
              </a:spcBef>
              <a:buClrTx/>
              <a:buSzTx/>
              <a:buFontTx/>
              <a:buNone/>
            </a:pPr>
            <a:endParaRPr lang="zh-CN" altLang="en-US" sz="4000">
              <a:latin typeface="Arial" panose="020B0604020202020204" pitchFamily="34" charset="0"/>
              <a:ea typeface="宋体" panose="02010600030101010101" pitchFamily="2" charset="-122"/>
            </a:endParaRPr>
          </a:p>
        </p:txBody>
      </p:sp>
      <p:sp>
        <p:nvSpPr>
          <p:cNvPr id="235531" name="Oval 11"/>
          <p:cNvSpPr>
            <a:spLocks noChangeArrowheads="1"/>
          </p:cNvSpPr>
          <p:nvPr/>
        </p:nvSpPr>
        <p:spPr bwMode="auto">
          <a:xfrm>
            <a:off x="6456367" y="2133600"/>
            <a:ext cx="433387" cy="431800"/>
          </a:xfrm>
          <a:prstGeom prst="ellipse">
            <a:avLst/>
          </a:prstGeom>
          <a:noFill/>
          <a:ln w="28575">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lgn="ctr">
              <a:spcBef>
                <a:spcPct val="0"/>
              </a:spcBef>
              <a:buClrTx/>
              <a:buSzTx/>
              <a:buFontTx/>
              <a:buNone/>
            </a:pPr>
            <a:endParaRPr lang="zh-CN" altLang="en-US" sz="4000">
              <a:latin typeface="Arial" panose="020B0604020202020204" pitchFamily="34" charset="0"/>
              <a:ea typeface="宋体" panose="02010600030101010101" pitchFamily="2" charset="-122"/>
            </a:endParaRPr>
          </a:p>
        </p:txBody>
      </p:sp>
      <p:sp>
        <p:nvSpPr>
          <p:cNvPr id="235532" name="Oval 12"/>
          <p:cNvSpPr>
            <a:spLocks noChangeArrowheads="1"/>
          </p:cNvSpPr>
          <p:nvPr/>
        </p:nvSpPr>
        <p:spPr bwMode="auto">
          <a:xfrm>
            <a:off x="1716092" y="2924175"/>
            <a:ext cx="649287" cy="431800"/>
          </a:xfrm>
          <a:prstGeom prst="ellipse">
            <a:avLst/>
          </a:prstGeom>
          <a:noFill/>
          <a:ln w="28575">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lgn="ctr">
              <a:spcBef>
                <a:spcPct val="0"/>
              </a:spcBef>
              <a:buClrTx/>
              <a:buSzTx/>
              <a:buFontTx/>
              <a:buNone/>
            </a:pPr>
            <a:endParaRPr lang="zh-CN" altLang="en-US" sz="4000">
              <a:latin typeface="Arial" panose="020B0604020202020204" pitchFamily="34" charset="0"/>
              <a:ea typeface="宋体" panose="02010600030101010101" pitchFamily="2" charset="-122"/>
            </a:endParaRPr>
          </a:p>
        </p:txBody>
      </p:sp>
      <p:sp>
        <p:nvSpPr>
          <p:cNvPr id="235533" name="Oval 13"/>
          <p:cNvSpPr>
            <a:spLocks noChangeArrowheads="1"/>
          </p:cNvSpPr>
          <p:nvPr/>
        </p:nvSpPr>
        <p:spPr bwMode="auto">
          <a:xfrm>
            <a:off x="2640017" y="2852740"/>
            <a:ext cx="2808287" cy="576263"/>
          </a:xfrm>
          <a:prstGeom prst="ellipse">
            <a:avLst/>
          </a:prstGeom>
          <a:noFill/>
          <a:ln w="28575">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lgn="ctr">
              <a:spcBef>
                <a:spcPct val="0"/>
              </a:spcBef>
              <a:buClrTx/>
              <a:buSzTx/>
              <a:buFontTx/>
              <a:buNone/>
            </a:pPr>
            <a:endParaRPr lang="zh-CN" altLang="en-US" sz="4000">
              <a:latin typeface="Arial" panose="020B0604020202020204" pitchFamily="34" charset="0"/>
              <a:ea typeface="宋体" panose="02010600030101010101" pitchFamily="2" charset="-122"/>
            </a:endParaRPr>
          </a:p>
        </p:txBody>
      </p:sp>
      <p:sp>
        <p:nvSpPr>
          <p:cNvPr id="235534" name="Oval 14"/>
          <p:cNvSpPr>
            <a:spLocks noChangeArrowheads="1"/>
          </p:cNvSpPr>
          <p:nvPr/>
        </p:nvSpPr>
        <p:spPr bwMode="auto">
          <a:xfrm>
            <a:off x="7104068" y="2060580"/>
            <a:ext cx="1944687" cy="576263"/>
          </a:xfrm>
          <a:prstGeom prst="ellipse">
            <a:avLst/>
          </a:prstGeom>
          <a:noFill/>
          <a:ln w="28575">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lgn="ctr">
              <a:spcBef>
                <a:spcPct val="0"/>
              </a:spcBef>
              <a:buClrTx/>
              <a:buSzTx/>
              <a:buFontTx/>
              <a:buNone/>
            </a:pPr>
            <a:endParaRPr lang="zh-CN" altLang="en-US" sz="4000">
              <a:latin typeface="Arial" panose="020B0604020202020204" pitchFamily="34" charset="0"/>
              <a:ea typeface="宋体" panose="02010600030101010101" pitchFamily="2" charset="-122"/>
            </a:endParaRPr>
          </a:p>
        </p:txBody>
      </p:sp>
      <p:sp>
        <p:nvSpPr>
          <p:cNvPr id="235535" name="Oval 15"/>
          <p:cNvSpPr>
            <a:spLocks noChangeArrowheads="1"/>
          </p:cNvSpPr>
          <p:nvPr/>
        </p:nvSpPr>
        <p:spPr bwMode="auto">
          <a:xfrm>
            <a:off x="5014914" y="4724403"/>
            <a:ext cx="5905500" cy="935039"/>
          </a:xfrm>
          <a:prstGeom prst="ellipse">
            <a:avLst/>
          </a:prstGeom>
          <a:noFill/>
          <a:ln w="28575">
            <a:solidFill>
              <a:srgbClr val="FF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lgn="ctr">
              <a:spcBef>
                <a:spcPct val="0"/>
              </a:spcBef>
              <a:buClrTx/>
              <a:buSzTx/>
              <a:buFontTx/>
              <a:buNone/>
            </a:pPr>
            <a:endParaRPr lang="zh-CN" altLang="en-US" sz="4000">
              <a:latin typeface="Arial" panose="020B0604020202020204" pitchFamily="34" charset="0"/>
              <a:ea typeface="宋体" panose="02010600030101010101" pitchFamily="2" charset="-122"/>
            </a:endParaRPr>
          </a:p>
        </p:txBody>
      </p:sp>
      <p:sp>
        <p:nvSpPr>
          <p:cNvPr id="235536" name="Rectangle 16"/>
          <p:cNvSpPr>
            <a:spLocks noChangeArrowheads="1"/>
          </p:cNvSpPr>
          <p:nvPr/>
        </p:nvSpPr>
        <p:spPr bwMode="auto">
          <a:xfrm>
            <a:off x="1631951" y="4724400"/>
            <a:ext cx="3600451" cy="1938992"/>
          </a:xfrm>
          <a:prstGeom prst="rect">
            <a:avLst/>
          </a:prstGeom>
          <a:solidFill>
            <a:srgbClr val="99CCFF"/>
          </a:solidFill>
          <a:ln w="12700">
            <a:noFill/>
            <a:miter lim="800000"/>
            <a:headEnd type="none" w="sm" len="sm"/>
            <a:tailEnd type="none" w="sm" len="sm"/>
          </a:ln>
          <a:effectLst/>
        </p:spPr>
        <p:txBody>
          <a:bodyPr>
            <a:spAutoFit/>
          </a:bodyPr>
          <a:lstStyle/>
          <a:p>
            <a:pPr>
              <a:buClr>
                <a:schemeClr val="tx2"/>
              </a:buClr>
              <a:buFontTx/>
              <a:buChar char="•"/>
              <a:defRPr/>
            </a:pPr>
            <a:r>
              <a:rPr lang="zh-CN" altLang="en-US" sz="2400">
                <a:effectLst>
                  <a:outerShdw blurRad="38100" dist="38100" dir="2700000" algn="tl">
                    <a:srgbClr val="FFFFFF"/>
                  </a:outerShdw>
                </a:effectLst>
                <a:latin typeface="Times New Roman" pitchFamily="18" charset="0"/>
                <a:ea typeface="楷体_GB2312" pitchFamily="49" charset="-122"/>
              </a:rPr>
              <a:t>  函数模板可以用来创建一个通用功能的函数，以支持多种不同形参，进一步简化重载函数的函数体设计。</a:t>
            </a:r>
          </a:p>
        </p:txBody>
      </p:sp>
      <p:sp>
        <p:nvSpPr>
          <p:cNvPr id="235537" name="AutoShape 17"/>
          <p:cNvSpPr>
            <a:spLocks noChangeArrowheads="1"/>
          </p:cNvSpPr>
          <p:nvPr/>
        </p:nvSpPr>
        <p:spPr bwMode="auto">
          <a:xfrm>
            <a:off x="5519739" y="2492375"/>
            <a:ext cx="863600" cy="431800"/>
          </a:xfrm>
          <a:custGeom>
            <a:avLst/>
            <a:gdLst>
              <a:gd name="T0" fmla="*/ 2147483646 w 21600"/>
              <a:gd name="T1" fmla="*/ 0 h 21600"/>
              <a:gd name="T2" fmla="*/ 0 w 21600"/>
              <a:gd name="T3" fmla="*/ 1724802251 h 21600"/>
              <a:gd name="T4" fmla="*/ 2147483646 w 21600"/>
              <a:gd name="T5" fmla="*/ 2147483646 h 21600"/>
              <a:gd name="T6" fmla="*/ 2147483646 w 21600"/>
              <a:gd name="T7" fmla="*/ 1724802251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9CCFF"/>
          </a:solidFill>
          <a:ln w="9525" algn="ctr">
            <a:solidFill>
              <a:schemeClr val="tx1"/>
            </a:solidFill>
            <a:miter lim="800000"/>
            <a:headEnd/>
            <a:tailEnd/>
          </a:ln>
        </p:spPr>
        <p:txBody>
          <a:bodyPr wrap="none" anchor="ctr"/>
          <a:lstStyle/>
          <a:p>
            <a:endParaRPr lang="zh-CN" altLang="en-US"/>
          </a:p>
        </p:txBody>
      </p:sp>
      <p:sp>
        <p:nvSpPr>
          <p:cNvPr id="235538" name="AutoShape 18"/>
          <p:cNvSpPr>
            <a:spLocks noChangeArrowheads="1"/>
          </p:cNvSpPr>
          <p:nvPr/>
        </p:nvSpPr>
        <p:spPr bwMode="auto">
          <a:xfrm rot="5400000">
            <a:off x="7500942" y="3824292"/>
            <a:ext cx="1006475" cy="504825"/>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9CCFF"/>
          </a:solidFill>
          <a:ln w="9525" algn="ctr">
            <a:solidFill>
              <a:schemeClr val="tx1"/>
            </a:solidFill>
            <a:miter lim="800000"/>
            <a:headEnd/>
            <a:tailEnd/>
          </a:ln>
        </p:spPr>
        <p:txBody>
          <a:bodyPr wrap="none" anchor="ctr"/>
          <a:lstStyle/>
          <a:p>
            <a:endParaRPr lang="zh-CN" altLang="en-US"/>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p:txBody>
          <a:bodyPr/>
          <a:lstStyle/>
          <a:p>
            <a:pPr eaLnBrk="1" hangingPunct="1">
              <a:defRPr/>
            </a:pPr>
            <a:r>
              <a:rPr lang="zh-CN" altLang="en-US" sz="3200" dirty="0">
                <a:latin typeface="Times New Roman" pitchFamily="18" charset="0"/>
              </a:rPr>
              <a:t>类模板</a:t>
            </a:r>
          </a:p>
        </p:txBody>
      </p:sp>
      <p:sp>
        <p:nvSpPr>
          <p:cNvPr id="237571" name="Rectangle 3"/>
          <p:cNvSpPr>
            <a:spLocks noChangeArrowheads="1"/>
          </p:cNvSpPr>
          <p:nvPr/>
        </p:nvSpPr>
        <p:spPr bwMode="auto">
          <a:xfrm>
            <a:off x="1774828" y="1412879"/>
            <a:ext cx="8642351" cy="1655763"/>
          </a:xfrm>
          <a:prstGeom prst="rect">
            <a:avLst/>
          </a:prstGeom>
          <a:noFill/>
          <a:ln w="9525" algn="ctr">
            <a:noFill/>
            <a:miter lim="800000"/>
            <a:headEnd type="none" w="sm" len="sm"/>
            <a:tailEnd type="none" w="sm" len="sm"/>
          </a:ln>
          <a:effectLst/>
        </p:spPr>
        <p:txBody>
          <a:bodyPr lIns="92075" tIns="46039" rIns="92075" bIns="46039"/>
          <a:lstStyle/>
          <a:p>
            <a:pPr marL="342891" indent="-342891">
              <a:buClr>
                <a:schemeClr val="tx2"/>
              </a:buClr>
              <a:buFontTx/>
              <a:buChar char="•"/>
              <a:defRPr/>
            </a:pPr>
            <a:r>
              <a:rPr lang="zh-CN" altLang="en-US" sz="2400" dirty="0">
                <a:effectLst>
                  <a:outerShdw blurRad="38100" dist="38100" dir="2700000" algn="tl">
                    <a:srgbClr val="C0C0C0"/>
                  </a:outerShdw>
                </a:effectLst>
                <a:latin typeface="Times New Roman" pitchFamily="18" charset="0"/>
                <a:ea typeface="楷体_GB2312" pitchFamily="49" charset="-122"/>
              </a:rPr>
              <a:t>类模板，是对一批仅仅成员数据类型不同的类的抽象，程序员只要为这一批类所组成的整个类家族创建一个类模板，给出一套程序代码，就可以用来生成多种具体的类，（这类可以看作是类模板的实例），从而大大提高编程的效率。</a:t>
            </a:r>
          </a:p>
        </p:txBody>
      </p:sp>
      <p:sp>
        <p:nvSpPr>
          <p:cNvPr id="237572" name="Rectangle 4"/>
          <p:cNvSpPr>
            <a:spLocks noChangeArrowheads="1"/>
          </p:cNvSpPr>
          <p:nvPr/>
        </p:nvSpPr>
        <p:spPr bwMode="auto">
          <a:xfrm>
            <a:off x="1703391" y="3266435"/>
            <a:ext cx="4158511" cy="461665"/>
          </a:xfrm>
          <a:prstGeom prst="rect">
            <a:avLst/>
          </a:prstGeom>
          <a:noFill/>
          <a:ln w="12700">
            <a:noFill/>
            <a:miter lim="800000"/>
            <a:headEnd type="none" w="sm" len="sm"/>
            <a:tailEnd type="none" w="sm" len="sm"/>
          </a:ln>
          <a:effectLst/>
        </p:spPr>
        <p:txBody>
          <a:bodyPr wrap="none" anchor="ctr">
            <a:spAutoFit/>
          </a:bodyPr>
          <a:lstStyle/>
          <a:p>
            <a:pPr>
              <a:buClr>
                <a:schemeClr val="tx2"/>
              </a:buClr>
              <a:buFontTx/>
              <a:buChar char="•"/>
              <a:defRPr/>
            </a:pPr>
            <a:r>
              <a:rPr lang="zh-CN" altLang="en-US" sz="2400">
                <a:effectLst>
                  <a:outerShdw blurRad="38100" dist="38100" dir="2700000" algn="tl">
                    <a:srgbClr val="C0C0C0"/>
                  </a:outerShdw>
                </a:effectLst>
                <a:latin typeface="Times New Roman" pitchFamily="18" charset="0"/>
                <a:ea typeface="黑体" pitchFamily="2" charset="-122"/>
              </a:rPr>
              <a:t>  定义类模板的一般形式是：</a:t>
            </a:r>
            <a:endParaRPr lang="en-US" altLang="zh-CN" sz="2400">
              <a:effectLst>
                <a:outerShdw blurRad="38100" dist="38100" dir="2700000" algn="tl">
                  <a:srgbClr val="C0C0C0"/>
                </a:outerShdw>
              </a:effectLst>
              <a:latin typeface="Times New Roman" pitchFamily="18" charset="0"/>
              <a:ea typeface="黑体" pitchFamily="2" charset="-122"/>
            </a:endParaRPr>
          </a:p>
        </p:txBody>
      </p:sp>
      <p:sp>
        <p:nvSpPr>
          <p:cNvPr id="237573" name="Rectangle 5"/>
          <p:cNvSpPr>
            <a:spLocks noChangeArrowheads="1"/>
          </p:cNvSpPr>
          <p:nvPr/>
        </p:nvSpPr>
        <p:spPr bwMode="auto">
          <a:xfrm>
            <a:off x="1992313" y="3916364"/>
            <a:ext cx="5603714" cy="1938992"/>
          </a:xfrm>
          <a:prstGeom prst="rect">
            <a:avLst/>
          </a:prstGeom>
          <a:solidFill>
            <a:srgbClr val="993366"/>
          </a:solidFill>
          <a:ln w="28575">
            <a:solidFill>
              <a:srgbClr val="FFFFFF"/>
            </a:solidFill>
            <a:miter lim="800000"/>
            <a:headEnd type="none" w="sm" len="sm"/>
            <a:tailEnd type="none" w="sm" len="sm"/>
          </a:ln>
          <a:effectLst/>
        </p:spPr>
        <p:txBody>
          <a:bodyPr wrap="none">
            <a:spAutoFit/>
          </a:bodyPr>
          <a:lstStyle/>
          <a:p>
            <a:pPr>
              <a:buClr>
                <a:schemeClr val="tx2"/>
              </a:buClr>
              <a:defRPr/>
            </a:pPr>
            <a:r>
              <a:rPr lang="en-US" altLang="zh-CN" sz="2400">
                <a:solidFill>
                  <a:srgbClr val="FFFFFF"/>
                </a:solidFill>
                <a:effectLst>
                  <a:outerShdw blurRad="38100" dist="38100" dir="2700000" algn="tl">
                    <a:srgbClr val="000000"/>
                  </a:outerShdw>
                </a:effectLst>
                <a:latin typeface="Times New Roman" pitchFamily="18" charset="0"/>
                <a:ea typeface="黑体" pitchFamily="2" charset="-122"/>
              </a:rPr>
              <a:t>template &lt; </a:t>
            </a:r>
            <a:r>
              <a:rPr lang="en-US" altLang="zh-CN" sz="2400">
                <a:solidFill>
                  <a:srgbClr val="FFFFFF"/>
                </a:solidFill>
                <a:effectLst>
                  <a:outerShdw blurRad="38100" dist="38100" dir="2700000" algn="tl">
                    <a:srgbClr val="000000"/>
                  </a:outerShdw>
                </a:effectLst>
                <a:latin typeface="Times New Roman" pitchFamily="18" charset="0"/>
              </a:rPr>
              <a:t>class T1,class T2,…,class Tn</a:t>
            </a:r>
            <a:r>
              <a:rPr lang="en-US" altLang="zh-CN" sz="2400">
                <a:effectLst>
                  <a:outerShdw blurRad="38100" dist="38100" dir="2700000" algn="tl">
                    <a:srgbClr val="FFFFFF"/>
                  </a:outerShdw>
                </a:effectLst>
                <a:latin typeface="Times New Roman" pitchFamily="18" charset="0"/>
              </a:rPr>
              <a:t> </a:t>
            </a:r>
            <a:r>
              <a:rPr lang="en-US" altLang="zh-CN" sz="2400">
                <a:solidFill>
                  <a:srgbClr val="FFFFFF"/>
                </a:solidFill>
                <a:effectLst>
                  <a:outerShdw blurRad="38100" dist="38100" dir="2700000" algn="tl">
                    <a:srgbClr val="000000"/>
                  </a:outerShdw>
                </a:effectLst>
                <a:latin typeface="Times New Roman" pitchFamily="18" charset="0"/>
                <a:ea typeface="黑体" pitchFamily="2" charset="-122"/>
              </a:rPr>
              <a:t>&gt;</a:t>
            </a:r>
            <a:br>
              <a:rPr lang="en-US" altLang="zh-CN" sz="2400">
                <a:solidFill>
                  <a:srgbClr val="FFFFFF"/>
                </a:solidFill>
                <a:effectLst>
                  <a:outerShdw blurRad="38100" dist="38100" dir="2700000" algn="tl">
                    <a:srgbClr val="000000"/>
                  </a:outerShdw>
                </a:effectLst>
                <a:latin typeface="Times New Roman" pitchFamily="18" charset="0"/>
                <a:ea typeface="黑体" pitchFamily="2" charset="-122"/>
              </a:rPr>
            </a:br>
            <a:r>
              <a:rPr lang="en-US" altLang="zh-CN" sz="2400">
                <a:solidFill>
                  <a:srgbClr val="FFFFFF"/>
                </a:solidFill>
                <a:effectLst>
                  <a:outerShdw blurRad="38100" dist="38100" dir="2700000" algn="tl">
                    <a:srgbClr val="000000"/>
                  </a:outerShdw>
                </a:effectLst>
                <a:latin typeface="Times New Roman" pitchFamily="18" charset="0"/>
                <a:ea typeface="黑体" pitchFamily="2" charset="-122"/>
              </a:rPr>
              <a:t>class </a:t>
            </a:r>
            <a:r>
              <a:rPr lang="zh-CN" altLang="en-US" sz="2400">
                <a:solidFill>
                  <a:srgbClr val="FFFFFF"/>
                </a:solidFill>
                <a:effectLst>
                  <a:outerShdw blurRad="38100" dist="38100" dir="2700000" algn="tl">
                    <a:srgbClr val="000000"/>
                  </a:outerShdw>
                </a:effectLst>
                <a:latin typeface="Times New Roman" pitchFamily="18" charset="0"/>
                <a:ea typeface="黑体" pitchFamily="2" charset="-122"/>
              </a:rPr>
              <a:t>类名</a:t>
            </a:r>
            <a:br>
              <a:rPr lang="zh-CN" altLang="en-US" sz="2400">
                <a:solidFill>
                  <a:srgbClr val="FFFFFF"/>
                </a:solidFill>
                <a:effectLst>
                  <a:outerShdw blurRad="38100" dist="38100" dir="2700000" algn="tl">
                    <a:srgbClr val="000000"/>
                  </a:outerShdw>
                </a:effectLst>
                <a:latin typeface="Times New Roman" pitchFamily="18" charset="0"/>
                <a:ea typeface="黑体" pitchFamily="2" charset="-122"/>
              </a:rPr>
            </a:br>
            <a:r>
              <a:rPr lang="en-US" altLang="zh-CN" sz="2400">
                <a:solidFill>
                  <a:srgbClr val="FFFFFF"/>
                </a:solidFill>
                <a:effectLst>
                  <a:outerShdw blurRad="38100" dist="38100" dir="2700000" algn="tl">
                    <a:srgbClr val="000000"/>
                  </a:outerShdw>
                </a:effectLst>
                <a:latin typeface="Times New Roman" pitchFamily="18" charset="0"/>
                <a:ea typeface="黑体" pitchFamily="2" charset="-122"/>
              </a:rPr>
              <a:t>{</a:t>
            </a:r>
            <a:br>
              <a:rPr lang="en-US" altLang="zh-CN" sz="2400">
                <a:solidFill>
                  <a:srgbClr val="FFFFFF"/>
                </a:solidFill>
                <a:effectLst>
                  <a:outerShdw blurRad="38100" dist="38100" dir="2700000" algn="tl">
                    <a:srgbClr val="000000"/>
                  </a:outerShdw>
                </a:effectLst>
                <a:latin typeface="Times New Roman" pitchFamily="18" charset="0"/>
                <a:ea typeface="黑体" pitchFamily="2" charset="-122"/>
              </a:rPr>
            </a:br>
            <a:r>
              <a:rPr lang="zh-CN" altLang="en-US" sz="2400">
                <a:solidFill>
                  <a:srgbClr val="FFFFFF"/>
                </a:solidFill>
                <a:effectLst>
                  <a:outerShdw blurRad="38100" dist="38100" dir="2700000" algn="tl">
                    <a:srgbClr val="000000"/>
                  </a:outerShdw>
                </a:effectLst>
                <a:latin typeface="Times New Roman" pitchFamily="18" charset="0"/>
                <a:ea typeface="黑体" pitchFamily="2" charset="-122"/>
              </a:rPr>
              <a:t>　　类声明体</a:t>
            </a:r>
            <a:br>
              <a:rPr lang="zh-CN" altLang="en-US" sz="2400">
                <a:solidFill>
                  <a:srgbClr val="FFFFFF"/>
                </a:solidFill>
                <a:effectLst>
                  <a:outerShdw blurRad="38100" dist="38100" dir="2700000" algn="tl">
                    <a:srgbClr val="000000"/>
                  </a:outerShdw>
                </a:effectLst>
                <a:latin typeface="Times New Roman" pitchFamily="18" charset="0"/>
                <a:ea typeface="黑体" pitchFamily="2" charset="-122"/>
              </a:rPr>
            </a:br>
            <a:r>
              <a:rPr lang="en-US" altLang="zh-CN" sz="2400">
                <a:solidFill>
                  <a:srgbClr val="FFFFFF"/>
                </a:solidFill>
                <a:effectLst>
                  <a:outerShdw blurRad="38100" dist="38100" dir="2700000" algn="tl">
                    <a:srgbClr val="000000"/>
                  </a:outerShdw>
                </a:effectLst>
                <a:latin typeface="Times New Roman" pitchFamily="18" charset="0"/>
                <a:ea typeface="黑体" pitchFamily="2" charset="-122"/>
              </a:rPr>
              <a:t>};</a:t>
            </a:r>
            <a:endParaRPr lang="zh-CN" altLang="en-US" sz="2400">
              <a:solidFill>
                <a:srgbClr val="FFFFFF"/>
              </a:solidFill>
              <a:effectLst>
                <a:outerShdw blurRad="38100" dist="38100" dir="2700000" algn="tl">
                  <a:srgbClr val="000000"/>
                </a:outerShdw>
              </a:effectLst>
              <a:latin typeface="Times New Roman" pitchFamily="18" charset="0"/>
              <a:ea typeface="黑体" pitchFamily="2" charset="-122"/>
            </a:endParaRPr>
          </a:p>
        </p:txBody>
      </p:sp>
      <p:sp>
        <p:nvSpPr>
          <p:cNvPr id="237574" name="Rectangle 6"/>
          <p:cNvSpPr>
            <a:spLocks noChangeArrowheads="1"/>
          </p:cNvSpPr>
          <p:nvPr/>
        </p:nvSpPr>
        <p:spPr bwMode="auto">
          <a:xfrm>
            <a:off x="7788279" y="3195639"/>
            <a:ext cx="2647713" cy="3046988"/>
          </a:xfrm>
          <a:prstGeom prst="rect">
            <a:avLst/>
          </a:prstGeom>
          <a:solidFill>
            <a:srgbClr val="99CCFF"/>
          </a:solidFill>
          <a:ln w="28575">
            <a:solidFill>
              <a:srgbClr val="FFFFFF"/>
            </a:solidFill>
            <a:miter lim="800000"/>
            <a:headEnd type="none" w="sm" len="sm"/>
            <a:tailEnd type="none" w="sm" len="sm"/>
          </a:ln>
          <a:effectLst/>
        </p:spPr>
        <p:txBody>
          <a:bodyPr wrap="none">
            <a:spAutoFit/>
          </a:bodyPr>
          <a:lstStyle/>
          <a:p>
            <a:pPr>
              <a:defRPr/>
            </a:pPr>
            <a:r>
              <a:rPr lang="en-US" altLang="zh-CN" sz="2400">
                <a:effectLst>
                  <a:outerShdw blurRad="38100" dist="38100" dir="2700000" algn="tl">
                    <a:srgbClr val="FFFFFF"/>
                  </a:outerShdw>
                </a:effectLst>
                <a:latin typeface="Times New Roman" pitchFamily="18" charset="0"/>
              </a:rPr>
              <a:t>template &lt;class T&gt;</a:t>
            </a:r>
            <a:br>
              <a:rPr lang="en-US" altLang="zh-CN" sz="2400">
                <a:effectLst>
                  <a:outerShdw blurRad="38100" dist="38100" dir="2700000" algn="tl">
                    <a:srgbClr val="FFFFFF"/>
                  </a:outerShdw>
                </a:effectLst>
                <a:latin typeface="Times New Roman" pitchFamily="18" charset="0"/>
              </a:rPr>
            </a:br>
            <a:r>
              <a:rPr lang="en-US" altLang="zh-CN" sz="2400">
                <a:effectLst>
                  <a:outerShdw blurRad="38100" dist="38100" dir="2700000" algn="tl">
                    <a:srgbClr val="FFFFFF"/>
                  </a:outerShdw>
                </a:effectLst>
                <a:latin typeface="Times New Roman" pitchFamily="18" charset="0"/>
              </a:rPr>
              <a:t>class Smemory</a:t>
            </a:r>
            <a:br>
              <a:rPr lang="en-US" altLang="zh-CN" sz="2400">
                <a:effectLst>
                  <a:outerShdw blurRad="38100" dist="38100" dir="2700000" algn="tl">
                    <a:srgbClr val="FFFFFF"/>
                  </a:outerShdw>
                </a:effectLst>
                <a:latin typeface="Times New Roman" pitchFamily="18" charset="0"/>
              </a:rPr>
            </a:br>
            <a:r>
              <a:rPr lang="en-US" altLang="zh-CN" sz="2400">
                <a:effectLst>
                  <a:outerShdw blurRad="38100" dist="38100" dir="2700000" algn="tl">
                    <a:srgbClr val="FFFFFF"/>
                  </a:outerShdw>
                </a:effectLst>
                <a:latin typeface="Times New Roman" pitchFamily="18" charset="0"/>
              </a:rPr>
              <a:t>{</a:t>
            </a:r>
          </a:p>
          <a:p>
            <a:pPr>
              <a:defRPr/>
            </a:pPr>
            <a:r>
              <a:rPr lang="en-US" altLang="zh-CN" sz="2400">
                <a:effectLst>
                  <a:outerShdw blurRad="38100" dist="38100" dir="2700000" algn="tl">
                    <a:srgbClr val="FFFFFF"/>
                  </a:outerShdw>
                </a:effectLst>
                <a:latin typeface="Times New Roman" pitchFamily="18" charset="0"/>
              </a:rPr>
              <a:t>    …</a:t>
            </a:r>
            <a:br>
              <a:rPr lang="en-US" altLang="zh-CN" sz="2400">
                <a:effectLst>
                  <a:outerShdw blurRad="38100" dist="38100" dir="2700000" algn="tl">
                    <a:srgbClr val="FFFFFF"/>
                  </a:outerShdw>
                </a:effectLst>
                <a:latin typeface="Times New Roman" pitchFamily="18" charset="0"/>
              </a:rPr>
            </a:br>
            <a:r>
              <a:rPr lang="en-US" altLang="zh-CN" sz="2400">
                <a:effectLst>
                  <a:outerShdw blurRad="38100" dist="38100" dir="2700000" algn="tl">
                    <a:srgbClr val="FFFFFF"/>
                  </a:outerShdw>
                </a:effectLst>
                <a:latin typeface="Times New Roman" pitchFamily="18" charset="0"/>
              </a:rPr>
              <a:t>public:</a:t>
            </a:r>
            <a:br>
              <a:rPr lang="en-US" altLang="zh-CN" sz="2400">
                <a:effectLst>
                  <a:outerShdw blurRad="38100" dist="38100" dir="2700000" algn="tl">
                    <a:srgbClr val="FFFFFF"/>
                  </a:outerShdw>
                </a:effectLst>
                <a:latin typeface="Times New Roman" pitchFamily="18" charset="0"/>
              </a:rPr>
            </a:br>
            <a:r>
              <a:rPr lang="zh-CN" altLang="en-US" sz="2400">
                <a:effectLst>
                  <a:outerShdw blurRad="38100" dist="38100" dir="2700000" algn="tl">
                    <a:srgbClr val="FFFFFF"/>
                  </a:outerShdw>
                </a:effectLst>
                <a:latin typeface="Times New Roman" pitchFamily="18" charset="0"/>
              </a:rPr>
              <a:t>　</a:t>
            </a:r>
            <a:r>
              <a:rPr lang="en-US" altLang="zh-CN" sz="2400">
                <a:effectLst>
                  <a:outerShdw blurRad="38100" dist="38100" dir="2700000" algn="tl">
                    <a:srgbClr val="FFFFFF"/>
                  </a:outerShdw>
                </a:effectLst>
                <a:latin typeface="Times New Roman" pitchFamily="18" charset="0"/>
              </a:rPr>
              <a:t>void mput(T x);</a:t>
            </a:r>
            <a:br>
              <a:rPr lang="en-US" altLang="zh-CN" sz="2400">
                <a:effectLst>
                  <a:outerShdw blurRad="38100" dist="38100" dir="2700000" algn="tl">
                    <a:srgbClr val="FFFFFF"/>
                  </a:outerShdw>
                </a:effectLst>
                <a:latin typeface="Times New Roman" pitchFamily="18" charset="0"/>
              </a:rPr>
            </a:br>
            <a:r>
              <a:rPr lang="zh-CN" altLang="en-US" sz="2400">
                <a:effectLst>
                  <a:outerShdw blurRad="38100" dist="38100" dir="2700000" algn="tl">
                    <a:srgbClr val="FFFFFF"/>
                  </a:outerShdw>
                </a:effectLst>
                <a:latin typeface="Times New Roman" pitchFamily="18" charset="0"/>
              </a:rPr>
              <a:t>　</a:t>
            </a:r>
            <a:r>
              <a:rPr lang="en-US" altLang="zh-CN" sz="2400">
                <a:effectLst>
                  <a:outerShdw blurRad="38100" dist="38100" dir="2700000" algn="tl">
                    <a:srgbClr val="FFFFFF"/>
                  </a:outerShdw>
                </a:effectLst>
                <a:latin typeface="Times New Roman" pitchFamily="18" charset="0"/>
              </a:rPr>
              <a:t>…</a:t>
            </a:r>
            <a:br>
              <a:rPr lang="en-US" altLang="zh-CN" sz="2400">
                <a:effectLst>
                  <a:outerShdw blurRad="38100" dist="38100" dir="2700000" algn="tl">
                    <a:srgbClr val="FFFFFF"/>
                  </a:outerShdw>
                </a:effectLst>
                <a:latin typeface="Times New Roman" pitchFamily="18" charset="0"/>
              </a:rPr>
            </a:br>
            <a:r>
              <a:rPr lang="en-US" altLang="zh-CN" sz="2400">
                <a:effectLst>
                  <a:outerShdw blurRad="38100" dist="38100" dir="2700000" algn="tl">
                    <a:srgbClr val="FFFFFF"/>
                  </a:outerShdw>
                </a:effectLst>
                <a:latin typeface="Times New Roman" pitchFamily="18" charset="0"/>
              </a:rPr>
              <a:t>};</a:t>
            </a:r>
            <a:endParaRPr lang="zh-CN" altLang="en-US" sz="2400">
              <a:effectLst>
                <a:outerShdw blurRad="38100" dist="38100" dir="2700000" algn="tl">
                  <a:srgbClr val="FFFFFF"/>
                </a:outerShdw>
              </a:effectLst>
              <a:latin typeface="Times New Roman" pitchFamily="18" charset="0"/>
            </a:endParaRPr>
          </a:p>
        </p:txBody>
      </p:sp>
      <p:sp>
        <p:nvSpPr>
          <p:cNvPr id="7" name="矩形 6">
            <a:hlinkClick r:id="rId2" action="ppaction://hlinksldjump"/>
          </p:cNvPr>
          <p:cNvSpPr/>
          <p:nvPr/>
        </p:nvSpPr>
        <p:spPr bwMode="auto">
          <a:xfrm>
            <a:off x="8976320" y="6525348"/>
            <a:ext cx="1691680" cy="339551"/>
          </a:xfrm>
          <a:prstGeom prst="rect">
            <a:avLst/>
          </a:prstGeom>
          <a:solidFill>
            <a:schemeClr val="tx1"/>
          </a:solidFill>
          <a:ln>
            <a:noFill/>
          </a:ln>
          <a:effectLst/>
          <a:ex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algn="ctr" eaLnBrk="1" hangingPunct="1"/>
            <a:r>
              <a:rPr lang="en-US" altLang="zh-CN" sz="2400" dirty="0">
                <a:solidFill>
                  <a:schemeClr val="bg1"/>
                </a:solidFill>
              </a:rPr>
              <a:t>Next</a:t>
            </a:r>
            <a:endParaRPr lang="zh-CN" altLang="en-US" sz="24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ChangeArrowheads="1"/>
          </p:cNvSpPr>
          <p:nvPr/>
        </p:nvSpPr>
        <p:spPr bwMode="auto">
          <a:xfrm>
            <a:off x="1919292" y="1989138"/>
            <a:ext cx="8444941" cy="2308324"/>
          </a:xfrm>
          <a:prstGeom prst="rect">
            <a:avLst/>
          </a:prstGeom>
          <a:solidFill>
            <a:srgbClr val="993366"/>
          </a:solidFill>
          <a:ln w="28575" algn="ctr">
            <a:solidFill>
              <a:srgbClr val="FFFFFF"/>
            </a:solidFill>
            <a:miter lim="800000"/>
            <a:headEnd type="none" w="sm" len="sm"/>
            <a:tailEnd type="none" w="sm" len="sm"/>
          </a:ln>
          <a:effectLst/>
        </p:spPr>
        <p:txBody>
          <a:bodyPr wrap="none">
            <a:spAutoFit/>
          </a:bodyPr>
          <a:lstStyle/>
          <a:p>
            <a:pPr>
              <a:lnSpc>
                <a:spcPct val="120000"/>
              </a:lnSpc>
              <a:buClr>
                <a:schemeClr val="tx2"/>
              </a:buClr>
              <a:defRPr/>
            </a:pPr>
            <a:r>
              <a:rPr lang="en-US" altLang="zh-CN" sz="2400">
                <a:solidFill>
                  <a:srgbClr val="FFFFFF"/>
                </a:solidFill>
                <a:effectLst>
                  <a:outerShdw blurRad="38100" dist="38100" dir="2700000" algn="tl">
                    <a:srgbClr val="000000"/>
                  </a:outerShdw>
                </a:effectLst>
                <a:latin typeface="Times New Roman" pitchFamily="18" charset="0"/>
                <a:ea typeface="黑体" pitchFamily="2" charset="-122"/>
              </a:rPr>
              <a:t>template &lt;class T1,class T2,…,class Tn&gt;</a:t>
            </a:r>
          </a:p>
          <a:p>
            <a:pPr>
              <a:lnSpc>
                <a:spcPct val="120000"/>
              </a:lnSpc>
              <a:buClr>
                <a:schemeClr val="tx2"/>
              </a:buClr>
              <a:defRPr/>
            </a:pPr>
            <a:r>
              <a:rPr lang="en-US" altLang="zh-CN" sz="2400">
                <a:solidFill>
                  <a:srgbClr val="FFFFFF"/>
                </a:solidFill>
                <a:effectLst>
                  <a:outerShdw blurRad="38100" dist="38100" dir="2700000" algn="tl">
                    <a:srgbClr val="000000"/>
                  </a:outerShdw>
                </a:effectLst>
                <a:latin typeface="Times New Roman" pitchFamily="18" charset="0"/>
                <a:ea typeface="黑体" pitchFamily="2" charset="-122"/>
              </a:rPr>
              <a:t>&lt;</a:t>
            </a:r>
            <a:r>
              <a:rPr lang="zh-CN" altLang="en-US" sz="2400">
                <a:solidFill>
                  <a:srgbClr val="FFFFFF"/>
                </a:solidFill>
                <a:effectLst>
                  <a:outerShdw blurRad="38100" dist="38100" dir="2700000" algn="tl">
                    <a:srgbClr val="000000"/>
                  </a:outerShdw>
                </a:effectLst>
                <a:latin typeface="Times New Roman" pitchFamily="18" charset="0"/>
                <a:ea typeface="黑体" pitchFamily="2" charset="-122"/>
              </a:rPr>
              <a:t>返回类型</a:t>
            </a:r>
            <a:r>
              <a:rPr lang="en-US" altLang="zh-CN" sz="2400">
                <a:solidFill>
                  <a:srgbClr val="FFFFFF"/>
                </a:solidFill>
                <a:effectLst>
                  <a:outerShdw blurRad="38100" dist="38100" dir="2700000" algn="tl">
                    <a:srgbClr val="000000"/>
                  </a:outerShdw>
                </a:effectLst>
                <a:latin typeface="Times New Roman" pitchFamily="18" charset="0"/>
                <a:ea typeface="黑体" pitchFamily="2" charset="-122"/>
              </a:rPr>
              <a:t>&gt; </a:t>
            </a:r>
            <a:r>
              <a:rPr lang="zh-CN" altLang="en-US" sz="2400">
                <a:solidFill>
                  <a:srgbClr val="FFFFFF"/>
                </a:solidFill>
                <a:effectLst>
                  <a:outerShdw blurRad="38100" dist="38100" dir="2700000" algn="tl">
                    <a:srgbClr val="000000"/>
                  </a:outerShdw>
                </a:effectLst>
                <a:latin typeface="Times New Roman" pitchFamily="18" charset="0"/>
                <a:ea typeface="黑体" pitchFamily="2" charset="-122"/>
              </a:rPr>
              <a:t>类模板名 </a:t>
            </a:r>
            <a:r>
              <a:rPr lang="en-US" altLang="zh-CN" sz="2400">
                <a:solidFill>
                  <a:srgbClr val="FFFFFF"/>
                </a:solidFill>
                <a:effectLst>
                  <a:outerShdw blurRad="38100" dist="38100" dir="2700000" algn="tl">
                    <a:srgbClr val="000000"/>
                  </a:outerShdw>
                </a:effectLst>
                <a:latin typeface="Times New Roman" pitchFamily="18" charset="0"/>
                <a:ea typeface="黑体" pitchFamily="2" charset="-122"/>
              </a:rPr>
              <a:t>&lt;T1,T2,…,Tn&gt;::</a:t>
            </a:r>
            <a:r>
              <a:rPr lang="zh-CN" altLang="en-US" sz="2400">
                <a:solidFill>
                  <a:srgbClr val="FFFFFF"/>
                </a:solidFill>
                <a:effectLst>
                  <a:outerShdw blurRad="38100" dist="38100" dir="2700000" algn="tl">
                    <a:srgbClr val="000000"/>
                  </a:outerShdw>
                </a:effectLst>
                <a:latin typeface="Times New Roman" pitchFamily="18" charset="0"/>
                <a:ea typeface="黑体" pitchFamily="2" charset="-122"/>
              </a:rPr>
              <a:t>成员函数名（形参表）</a:t>
            </a:r>
          </a:p>
          <a:p>
            <a:pPr>
              <a:lnSpc>
                <a:spcPct val="120000"/>
              </a:lnSpc>
              <a:buClr>
                <a:schemeClr val="tx2"/>
              </a:buClr>
              <a:defRPr/>
            </a:pPr>
            <a:r>
              <a:rPr lang="en-US" altLang="zh-CN" sz="2400">
                <a:solidFill>
                  <a:srgbClr val="FFFFFF"/>
                </a:solidFill>
                <a:effectLst>
                  <a:outerShdw blurRad="38100" dist="38100" dir="2700000" algn="tl">
                    <a:srgbClr val="000000"/>
                  </a:outerShdw>
                </a:effectLst>
                <a:latin typeface="Times New Roman" pitchFamily="18" charset="0"/>
                <a:ea typeface="黑体" pitchFamily="2" charset="-122"/>
              </a:rPr>
              <a:t>{   </a:t>
            </a:r>
          </a:p>
          <a:p>
            <a:pPr>
              <a:lnSpc>
                <a:spcPct val="120000"/>
              </a:lnSpc>
              <a:buClr>
                <a:schemeClr val="tx2"/>
              </a:buClr>
              <a:defRPr/>
            </a:pPr>
            <a:r>
              <a:rPr lang="zh-CN" altLang="en-US" sz="2400">
                <a:solidFill>
                  <a:srgbClr val="FFFFFF"/>
                </a:solidFill>
                <a:effectLst>
                  <a:outerShdw blurRad="38100" dist="38100" dir="2700000" algn="tl">
                    <a:srgbClr val="000000"/>
                  </a:outerShdw>
                </a:effectLst>
                <a:latin typeface="Times New Roman" pitchFamily="18" charset="0"/>
                <a:ea typeface="黑体" pitchFamily="2" charset="-122"/>
              </a:rPr>
              <a:t>      成员函数的函数体</a:t>
            </a:r>
          </a:p>
          <a:p>
            <a:pPr>
              <a:lnSpc>
                <a:spcPct val="120000"/>
              </a:lnSpc>
              <a:buClr>
                <a:schemeClr val="tx2"/>
              </a:buClr>
              <a:defRPr/>
            </a:pPr>
            <a:r>
              <a:rPr lang="en-US" altLang="zh-CN" sz="2400">
                <a:solidFill>
                  <a:srgbClr val="FFFFFF"/>
                </a:solidFill>
                <a:effectLst>
                  <a:outerShdw blurRad="38100" dist="38100" dir="2700000" algn="tl">
                    <a:srgbClr val="000000"/>
                  </a:outerShdw>
                </a:effectLst>
                <a:latin typeface="Times New Roman" pitchFamily="18" charset="0"/>
                <a:ea typeface="黑体" pitchFamily="2" charset="-122"/>
              </a:rPr>
              <a:t>}</a:t>
            </a:r>
          </a:p>
        </p:txBody>
      </p:sp>
      <p:sp>
        <p:nvSpPr>
          <p:cNvPr id="238595" name="Rectangle 3"/>
          <p:cNvSpPr>
            <a:spLocks noChangeArrowheads="1"/>
          </p:cNvSpPr>
          <p:nvPr/>
        </p:nvSpPr>
        <p:spPr bwMode="auto">
          <a:xfrm>
            <a:off x="1919288" y="1266184"/>
            <a:ext cx="6865982" cy="461665"/>
          </a:xfrm>
          <a:prstGeom prst="rect">
            <a:avLst/>
          </a:prstGeom>
          <a:noFill/>
          <a:ln w="12700" algn="ctr">
            <a:noFill/>
            <a:miter lim="800000"/>
            <a:headEnd type="none" w="sm" len="sm"/>
            <a:tailEnd type="none" w="sm" len="sm"/>
          </a:ln>
          <a:effectLst/>
        </p:spPr>
        <p:txBody>
          <a:bodyPr wrap="none" anchor="ctr">
            <a:spAutoFit/>
          </a:bodyPr>
          <a:lstStyle/>
          <a:p>
            <a:pPr>
              <a:buClr>
                <a:schemeClr val="tx2"/>
              </a:buClr>
              <a:buFontTx/>
              <a:buChar char="•"/>
              <a:defRPr/>
            </a:pPr>
            <a:r>
              <a:rPr lang="zh-CN" altLang="en-US" sz="2400">
                <a:effectLst>
                  <a:outerShdw blurRad="38100" dist="38100" dir="2700000" algn="tl">
                    <a:srgbClr val="C0C0C0"/>
                  </a:outerShdw>
                </a:effectLst>
                <a:latin typeface="Times New Roman" pitchFamily="18" charset="0"/>
                <a:ea typeface="黑体" pitchFamily="2" charset="-122"/>
              </a:rPr>
              <a:t> 在类模板的外部定义类成员函数的一般形式是：</a:t>
            </a:r>
          </a:p>
        </p:txBody>
      </p:sp>
      <p:sp>
        <p:nvSpPr>
          <p:cNvPr id="238596" name="Rectangle 4"/>
          <p:cNvSpPr>
            <a:spLocks noChangeArrowheads="1"/>
          </p:cNvSpPr>
          <p:nvPr/>
        </p:nvSpPr>
        <p:spPr bwMode="auto">
          <a:xfrm>
            <a:off x="3575051" y="4508500"/>
            <a:ext cx="4681539" cy="1865126"/>
          </a:xfrm>
          <a:prstGeom prst="rect">
            <a:avLst/>
          </a:prstGeom>
          <a:solidFill>
            <a:srgbClr val="99CCFF"/>
          </a:solidFill>
          <a:ln w="28575" algn="ctr">
            <a:solidFill>
              <a:srgbClr val="FFFFFF"/>
            </a:solidFill>
            <a:miter lim="800000"/>
            <a:headEnd type="none" w="sm" len="sm"/>
            <a:tailEnd type="none" w="sm" len="sm"/>
          </a:ln>
          <a:effectLst/>
        </p:spPr>
        <p:txBody>
          <a:bodyPr>
            <a:spAutoFit/>
          </a:bodyPr>
          <a:lstStyle/>
          <a:p>
            <a:pPr>
              <a:lnSpc>
                <a:spcPct val="120000"/>
              </a:lnSpc>
              <a:buClr>
                <a:schemeClr val="tx2"/>
              </a:buClr>
              <a:defRPr/>
            </a:pPr>
            <a:r>
              <a:rPr lang="zh-CN" altLang="en-US" sz="2400">
                <a:effectLst>
                  <a:outerShdw blurRad="38100" dist="38100" dir="2700000" algn="tl">
                    <a:srgbClr val="FFFFFF"/>
                  </a:outerShdw>
                </a:effectLst>
                <a:latin typeface="Times New Roman" pitchFamily="18" charset="0"/>
                <a:ea typeface="黑体" pitchFamily="2" charset="-122"/>
              </a:rPr>
              <a:t>例如：</a:t>
            </a:r>
          </a:p>
          <a:p>
            <a:pPr>
              <a:lnSpc>
                <a:spcPct val="120000"/>
              </a:lnSpc>
              <a:buClr>
                <a:schemeClr val="tx2"/>
              </a:buClr>
              <a:defRPr/>
            </a:pPr>
            <a:r>
              <a:rPr lang="en-US" altLang="zh-CN" sz="2400">
                <a:effectLst>
                  <a:outerShdw blurRad="38100" dist="38100" dir="2700000" algn="tl">
                    <a:srgbClr val="FFFFFF"/>
                  </a:outerShdw>
                </a:effectLst>
                <a:latin typeface="Times New Roman" pitchFamily="18" charset="0"/>
                <a:ea typeface="黑体" pitchFamily="2" charset="-122"/>
              </a:rPr>
              <a:t>template &lt;class T&gt;</a:t>
            </a:r>
            <a:br>
              <a:rPr lang="en-US" altLang="zh-CN" sz="2400">
                <a:effectLst>
                  <a:outerShdw blurRad="38100" dist="38100" dir="2700000" algn="tl">
                    <a:srgbClr val="FFFFFF"/>
                  </a:outerShdw>
                </a:effectLst>
                <a:latin typeface="Times New Roman" pitchFamily="18" charset="0"/>
                <a:ea typeface="黑体" pitchFamily="2" charset="-122"/>
              </a:rPr>
            </a:br>
            <a:r>
              <a:rPr lang="en-US" altLang="zh-CN" sz="2400">
                <a:effectLst>
                  <a:outerShdw blurRad="38100" dist="38100" dir="2700000" algn="tl">
                    <a:srgbClr val="FFFFFF"/>
                  </a:outerShdw>
                </a:effectLst>
                <a:latin typeface="Times New Roman" pitchFamily="18" charset="0"/>
                <a:ea typeface="黑体" pitchFamily="2" charset="-122"/>
              </a:rPr>
              <a:t>void Smemory&lt;T&gt;::mput(T x)</a:t>
            </a:r>
            <a:br>
              <a:rPr lang="en-US" altLang="zh-CN" sz="2400">
                <a:effectLst>
                  <a:outerShdw blurRad="38100" dist="38100" dir="2700000" algn="tl">
                    <a:srgbClr val="FFFFFF"/>
                  </a:outerShdw>
                </a:effectLst>
                <a:latin typeface="Times New Roman" pitchFamily="18" charset="0"/>
                <a:ea typeface="黑体" pitchFamily="2" charset="-122"/>
              </a:rPr>
            </a:br>
            <a:r>
              <a:rPr lang="en-US" altLang="zh-CN" sz="2400">
                <a:effectLst>
                  <a:outerShdw blurRad="38100" dist="38100" dir="2700000" algn="tl">
                    <a:srgbClr val="FFFFFF"/>
                  </a:outerShdw>
                </a:effectLst>
                <a:latin typeface="Times New Roman" pitchFamily="18" charset="0"/>
                <a:ea typeface="黑体" pitchFamily="2" charset="-122"/>
              </a:rPr>
              <a:t>{…}</a:t>
            </a:r>
            <a:endParaRPr lang="zh-CN" altLang="en-US" sz="2400">
              <a:effectLst>
                <a:outerShdw blurRad="38100" dist="38100" dir="2700000" algn="tl">
                  <a:srgbClr val="FFFFFF"/>
                </a:outerShdw>
              </a:effectLst>
              <a:latin typeface="Times New Roman" pitchFamily="18" charset="0"/>
              <a:ea typeface="黑体" pitchFamily="2" charset="-122"/>
            </a:endParaRPr>
          </a:p>
        </p:txBody>
      </p:sp>
      <p:sp>
        <p:nvSpPr>
          <p:cNvPr id="2" name="标题 1"/>
          <p:cNvSpPr>
            <a:spLocks noGrp="1"/>
          </p:cNvSpPr>
          <p:nvPr>
            <p:ph type="title"/>
          </p:nvPr>
        </p:nvSpPr>
        <p:spPr/>
        <p:txBody>
          <a:bodyPr>
            <a:normAutofit fontScale="90000"/>
          </a:bodyPr>
          <a:lstStyle/>
          <a:p>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我们能做什么</a:t>
            </a:r>
            <a:r>
              <a:rPr lang="zh-CN" altLang="en-US" dirty="0" smtClean="0"/>
              <a:t>：程序员之外</a:t>
            </a:r>
            <a:endParaRPr lang="zh-CN" altLang="en-US" dirty="0"/>
          </a:p>
        </p:txBody>
      </p:sp>
      <p:sp>
        <p:nvSpPr>
          <p:cNvPr id="3" name="内容占位符 2"/>
          <p:cNvSpPr>
            <a:spLocks noGrp="1"/>
          </p:cNvSpPr>
          <p:nvPr>
            <p:ph idx="1"/>
          </p:nvPr>
        </p:nvSpPr>
        <p:spPr/>
        <p:txBody>
          <a:bodyPr/>
          <a:lstStyle/>
          <a:p>
            <a:r>
              <a:rPr lang="zh-CN" altLang="en-US" dirty="0" smtClean="0"/>
              <a:t>软件测试</a:t>
            </a:r>
            <a:endParaRPr lang="en-US" altLang="zh-CN" dirty="0" smtClean="0"/>
          </a:p>
          <a:p>
            <a:r>
              <a:rPr lang="zh-CN" altLang="en-US" dirty="0"/>
              <a:t>产品</a:t>
            </a:r>
            <a:r>
              <a:rPr lang="zh-CN" altLang="en-US" dirty="0" smtClean="0"/>
              <a:t>经理</a:t>
            </a:r>
            <a:endParaRPr lang="en-US" altLang="zh-CN" dirty="0" smtClean="0"/>
          </a:p>
          <a:p>
            <a:r>
              <a:rPr lang="zh-CN" altLang="en-US" dirty="0" smtClean="0"/>
              <a:t>互联网运营</a:t>
            </a:r>
            <a:endParaRPr lang="en-US" altLang="zh-CN" dirty="0" smtClean="0"/>
          </a:p>
          <a:p>
            <a:r>
              <a:rPr lang="zh-CN" altLang="en-US" dirty="0" smtClean="0"/>
              <a:t>公务员</a:t>
            </a:r>
            <a:endParaRPr lang="en-US" altLang="zh-CN" dirty="0" smtClean="0"/>
          </a:p>
          <a:p>
            <a:r>
              <a:rPr lang="zh-CN" altLang="en-US" dirty="0" smtClean="0"/>
              <a:t>教育行业</a:t>
            </a:r>
            <a:endParaRPr lang="en-US" altLang="zh-CN" dirty="0" smtClean="0"/>
          </a:p>
          <a:p>
            <a:r>
              <a:rPr lang="en-US" altLang="zh-CN" dirty="0" smtClean="0"/>
              <a:t>……</a:t>
            </a:r>
            <a:endParaRPr lang="zh-CN" altLang="en-US" dirty="0"/>
          </a:p>
        </p:txBody>
      </p:sp>
      <p:pic>
        <p:nvPicPr>
          <p:cNvPr id="5" name="图片 4"/>
          <p:cNvPicPr>
            <a:picLocks noChangeAspect="1"/>
          </p:cNvPicPr>
          <p:nvPr/>
        </p:nvPicPr>
        <p:blipFill>
          <a:blip r:embed="rId2"/>
          <a:stretch>
            <a:fillRect/>
          </a:stretch>
        </p:blipFill>
        <p:spPr>
          <a:xfrm>
            <a:off x="3137299" y="702579"/>
            <a:ext cx="4935875" cy="3302485"/>
          </a:xfrm>
          <a:prstGeom prst="rect">
            <a:avLst/>
          </a:prstGeom>
        </p:spPr>
      </p:pic>
      <p:pic>
        <p:nvPicPr>
          <p:cNvPr id="6" name="图片 5"/>
          <p:cNvPicPr>
            <a:picLocks noChangeAspect="1"/>
          </p:cNvPicPr>
          <p:nvPr/>
        </p:nvPicPr>
        <p:blipFill>
          <a:blip r:embed="rId3"/>
          <a:stretch>
            <a:fillRect/>
          </a:stretch>
        </p:blipFill>
        <p:spPr>
          <a:xfrm>
            <a:off x="4269444" y="4005064"/>
            <a:ext cx="3254022" cy="2819644"/>
          </a:xfrm>
          <a:prstGeom prst="rect">
            <a:avLst/>
          </a:prstGeom>
        </p:spPr>
      </p:pic>
    </p:spTree>
    <p:extLst>
      <p:ext uri="{BB962C8B-B14F-4D97-AF65-F5344CB8AC3E}">
        <p14:creationId xmlns:p14="http://schemas.microsoft.com/office/powerpoint/2010/main" val="26169147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p:txBody>
          <a:bodyPr/>
          <a:lstStyle/>
          <a:p>
            <a:pPr eaLnBrk="1" hangingPunct="1">
              <a:defRPr/>
            </a:pPr>
            <a:r>
              <a:rPr lang="zh-CN" altLang="en-US" sz="3200" dirty="0">
                <a:latin typeface="Times New Roman" pitchFamily="18" charset="0"/>
              </a:rPr>
              <a:t>类模板实例化</a:t>
            </a:r>
            <a:endParaRPr lang="en-US" altLang="zh-CN" sz="3200" dirty="0">
              <a:latin typeface="Times New Roman" pitchFamily="18" charset="0"/>
            </a:endParaRPr>
          </a:p>
        </p:txBody>
      </p:sp>
      <p:sp>
        <p:nvSpPr>
          <p:cNvPr id="239619" name="Rectangle 3"/>
          <p:cNvSpPr>
            <a:spLocks noChangeArrowheads="1"/>
          </p:cNvSpPr>
          <p:nvPr/>
        </p:nvSpPr>
        <p:spPr bwMode="auto">
          <a:xfrm>
            <a:off x="1774828" y="1341440"/>
            <a:ext cx="8642351" cy="2735263"/>
          </a:xfrm>
          <a:prstGeom prst="rect">
            <a:avLst/>
          </a:prstGeom>
          <a:noFill/>
          <a:ln w="9525" algn="ctr">
            <a:noFill/>
            <a:miter lim="800000"/>
            <a:headEnd type="none" w="sm" len="sm"/>
            <a:tailEnd type="none" w="sm" len="sm"/>
          </a:ln>
          <a:effectLst/>
        </p:spPr>
        <p:txBody>
          <a:bodyPr lIns="92075" tIns="46039" rIns="92075" bIns="46039"/>
          <a:lstStyle/>
          <a:p>
            <a:pPr marL="342891" indent="-342891">
              <a:buClr>
                <a:schemeClr val="tx2"/>
              </a:buClr>
              <a:buFontTx/>
              <a:buChar char="•"/>
              <a:defRPr/>
            </a:pPr>
            <a:r>
              <a:rPr lang="zh-CN" altLang="en-US" sz="2400">
                <a:effectLst>
                  <a:outerShdw blurRad="38100" dist="38100" dir="2700000" algn="tl">
                    <a:srgbClr val="C0C0C0"/>
                  </a:outerShdw>
                </a:effectLst>
                <a:latin typeface="Times New Roman" pitchFamily="18" charset="0"/>
                <a:ea typeface="楷体_GB2312" pitchFamily="49" charset="-122"/>
              </a:rPr>
              <a:t>类模板是一个类家族的抽象，它只是对类的描述，编译程序不为类模板（包括成员函数定义）创建程序代码，但是通过对类模板的实例化可以生成一个具体的类以及该具体类的对象。</a:t>
            </a:r>
          </a:p>
          <a:p>
            <a:pPr marL="342891" indent="-342891">
              <a:buClr>
                <a:schemeClr val="tx2"/>
              </a:buClr>
              <a:buFontTx/>
              <a:buChar char="•"/>
              <a:defRPr/>
            </a:pPr>
            <a:r>
              <a:rPr lang="zh-CN" altLang="en-US" sz="2400">
                <a:effectLst>
                  <a:outerShdw blurRad="38100" dist="38100" dir="2700000" algn="tl">
                    <a:srgbClr val="C0C0C0"/>
                  </a:outerShdw>
                </a:effectLst>
                <a:latin typeface="Times New Roman" pitchFamily="18" charset="0"/>
                <a:ea typeface="楷体_GB2312" pitchFamily="49" charset="-122"/>
              </a:rPr>
              <a:t>与函数模板不同的是：函数模板的实例化是由编译程序在处理函数调用时自动完成的，而</a:t>
            </a:r>
            <a:r>
              <a:rPr lang="zh-CN" altLang="en-US" sz="2400">
                <a:solidFill>
                  <a:srgbClr val="FF0000"/>
                </a:solidFill>
                <a:effectLst>
                  <a:outerShdw blurRad="38100" dist="38100" dir="2700000" algn="tl">
                    <a:srgbClr val="C0C0C0"/>
                  </a:outerShdw>
                </a:effectLst>
                <a:latin typeface="Times New Roman" pitchFamily="18" charset="0"/>
                <a:ea typeface="楷体_GB2312" pitchFamily="49" charset="-122"/>
              </a:rPr>
              <a:t>类模板的实例化必须由程序员在程序中显式地指定</a:t>
            </a:r>
            <a:r>
              <a:rPr lang="zh-CN" altLang="en-US" sz="2400">
                <a:effectLst>
                  <a:outerShdw blurRad="38100" dist="38100" dir="2700000" algn="tl">
                    <a:srgbClr val="C0C0C0"/>
                  </a:outerShdw>
                </a:effectLst>
                <a:latin typeface="Times New Roman" pitchFamily="18" charset="0"/>
                <a:ea typeface="楷体_GB2312" pitchFamily="49" charset="-122"/>
              </a:rPr>
              <a:t>。</a:t>
            </a:r>
          </a:p>
        </p:txBody>
      </p:sp>
      <p:sp>
        <p:nvSpPr>
          <p:cNvPr id="239620" name="Rectangle 4"/>
          <p:cNvSpPr>
            <a:spLocks noChangeArrowheads="1"/>
          </p:cNvSpPr>
          <p:nvPr/>
        </p:nvSpPr>
        <p:spPr bwMode="auto">
          <a:xfrm>
            <a:off x="1868492" y="4222753"/>
            <a:ext cx="8620125" cy="1643527"/>
          </a:xfrm>
          <a:prstGeom prst="rect">
            <a:avLst/>
          </a:prstGeom>
          <a:solidFill>
            <a:srgbClr val="993366"/>
          </a:solidFill>
          <a:ln w="28575" algn="ctr">
            <a:solidFill>
              <a:srgbClr val="FFFFFF"/>
            </a:solidFill>
            <a:miter lim="800000"/>
            <a:headEnd type="none" w="sm" len="sm"/>
            <a:tailEnd type="none" w="sm" len="sm"/>
          </a:ln>
          <a:effectLst/>
        </p:spPr>
        <p:txBody>
          <a:bodyPr>
            <a:spAutoFit/>
          </a:bodyPr>
          <a:lstStyle/>
          <a:p>
            <a:pPr>
              <a:lnSpc>
                <a:spcPct val="140000"/>
              </a:lnSpc>
              <a:buClr>
                <a:schemeClr val="bg1"/>
              </a:buClr>
              <a:buFontTx/>
              <a:buChar char="•"/>
              <a:defRPr/>
            </a:pPr>
            <a:r>
              <a:rPr lang="zh-CN" altLang="en-US" sz="2400">
                <a:solidFill>
                  <a:srgbClr val="FFFFFF"/>
                </a:solidFill>
                <a:effectLst>
                  <a:outerShdw blurRad="38100" dist="38100" dir="2700000" algn="tl">
                    <a:srgbClr val="000000"/>
                  </a:outerShdw>
                </a:effectLst>
                <a:latin typeface="Times New Roman" pitchFamily="18" charset="0"/>
                <a:ea typeface="楷体_GB2312" pitchFamily="49" charset="-122"/>
              </a:rPr>
              <a:t>  其实例化的一般形式是： </a:t>
            </a:r>
            <a:br>
              <a:rPr lang="zh-CN" altLang="en-US" sz="2400">
                <a:solidFill>
                  <a:srgbClr val="FFFFFF"/>
                </a:solidFill>
                <a:effectLst>
                  <a:outerShdw blurRad="38100" dist="38100" dir="2700000" algn="tl">
                    <a:srgbClr val="000000"/>
                  </a:outerShdw>
                </a:effectLst>
                <a:latin typeface="Times New Roman" pitchFamily="18" charset="0"/>
                <a:ea typeface="楷体_GB2312" pitchFamily="49" charset="-122"/>
              </a:rPr>
            </a:br>
            <a:r>
              <a:rPr lang="zh-CN" altLang="en-US" sz="2400">
                <a:solidFill>
                  <a:srgbClr val="FFFFFF"/>
                </a:solidFill>
                <a:effectLst>
                  <a:outerShdw blurRad="38100" dist="38100" dir="2700000" algn="tl">
                    <a:srgbClr val="000000"/>
                  </a:outerShdw>
                </a:effectLst>
                <a:latin typeface="Times New Roman" pitchFamily="18" charset="0"/>
                <a:ea typeface="楷体_GB2312" pitchFamily="49" charset="-122"/>
              </a:rPr>
              <a:t>　　类名 </a:t>
            </a:r>
            <a:r>
              <a:rPr lang="en-US" altLang="zh-CN" sz="2400">
                <a:solidFill>
                  <a:srgbClr val="FFFFFF"/>
                </a:solidFill>
                <a:effectLst>
                  <a:outerShdw blurRad="38100" dist="38100" dir="2700000" algn="tl">
                    <a:srgbClr val="000000"/>
                  </a:outerShdw>
                </a:effectLst>
                <a:latin typeface="Times New Roman" pitchFamily="18" charset="0"/>
                <a:ea typeface="楷体_GB2312" pitchFamily="49" charset="-122"/>
              </a:rPr>
              <a:t>&lt;</a:t>
            </a:r>
            <a:r>
              <a:rPr lang="zh-CN" altLang="en-US" sz="2400">
                <a:solidFill>
                  <a:srgbClr val="FFFFFF"/>
                </a:solidFill>
                <a:effectLst>
                  <a:outerShdw blurRad="38100" dist="38100" dir="2700000" algn="tl">
                    <a:srgbClr val="000000"/>
                  </a:outerShdw>
                </a:effectLst>
                <a:latin typeface="Times New Roman" pitchFamily="18" charset="0"/>
                <a:ea typeface="楷体_GB2312" pitchFamily="49" charset="-122"/>
              </a:rPr>
              <a:t>数据类型 </a:t>
            </a:r>
            <a:r>
              <a:rPr lang="en-US" altLang="zh-CN" sz="2400">
                <a:solidFill>
                  <a:srgbClr val="FFFFFF"/>
                </a:solidFill>
                <a:effectLst>
                  <a:outerShdw blurRad="38100" dist="38100" dir="2700000" algn="tl">
                    <a:srgbClr val="000000"/>
                  </a:outerShdw>
                </a:effectLst>
                <a:latin typeface="Times New Roman" pitchFamily="18" charset="0"/>
                <a:ea typeface="楷体_GB2312" pitchFamily="49" charset="-122"/>
              </a:rPr>
              <a:t>1</a:t>
            </a:r>
            <a:r>
              <a:rPr lang="zh-CN" altLang="en-US" sz="2400">
                <a:solidFill>
                  <a:srgbClr val="FFFFFF"/>
                </a:solidFill>
                <a:effectLst>
                  <a:outerShdw blurRad="38100" dist="38100" dir="2700000" algn="tl">
                    <a:srgbClr val="000000"/>
                  </a:outerShdw>
                </a:effectLst>
                <a:latin typeface="Times New Roman" pitchFamily="18" charset="0"/>
                <a:ea typeface="楷体_GB2312" pitchFamily="49" charset="-122"/>
              </a:rPr>
              <a:t>，数据类型 </a:t>
            </a:r>
            <a:r>
              <a:rPr lang="en-US" altLang="zh-CN" sz="2400">
                <a:solidFill>
                  <a:srgbClr val="FFFFFF"/>
                </a:solidFill>
                <a:effectLst>
                  <a:outerShdw blurRad="38100" dist="38100" dir="2700000" algn="tl">
                    <a:srgbClr val="000000"/>
                  </a:outerShdw>
                </a:effectLst>
                <a:latin typeface="Times New Roman" pitchFamily="18" charset="0"/>
                <a:ea typeface="楷体_GB2312" pitchFamily="49" charset="-122"/>
              </a:rPr>
              <a:t>2</a:t>
            </a:r>
            <a:r>
              <a:rPr lang="zh-CN" altLang="en-US" sz="2400">
                <a:solidFill>
                  <a:srgbClr val="FFFFFF"/>
                </a:solidFill>
                <a:effectLst>
                  <a:outerShdw blurRad="38100" dist="38100" dir="2700000" algn="tl">
                    <a:srgbClr val="000000"/>
                  </a:outerShdw>
                </a:effectLst>
                <a:latin typeface="Times New Roman" pitchFamily="18" charset="0"/>
                <a:ea typeface="楷体_GB2312" pitchFamily="49" charset="-122"/>
              </a:rPr>
              <a:t>，</a:t>
            </a:r>
            <a:r>
              <a:rPr lang="en-US" altLang="zh-CN" sz="2400">
                <a:solidFill>
                  <a:srgbClr val="FFFFFF"/>
                </a:solidFill>
                <a:effectLst>
                  <a:outerShdw blurRad="38100" dist="38100" dir="2700000" algn="tl">
                    <a:srgbClr val="000000"/>
                  </a:outerShdw>
                </a:effectLst>
                <a:latin typeface="Times New Roman" pitchFamily="18" charset="0"/>
                <a:ea typeface="楷体_GB2312" pitchFamily="49" charset="-122"/>
              </a:rPr>
              <a:t>…&gt; </a:t>
            </a:r>
            <a:r>
              <a:rPr lang="zh-CN" altLang="en-US" sz="2400">
                <a:solidFill>
                  <a:srgbClr val="FFFFFF"/>
                </a:solidFill>
                <a:effectLst>
                  <a:outerShdw blurRad="38100" dist="38100" dir="2700000" algn="tl">
                    <a:srgbClr val="000000"/>
                  </a:outerShdw>
                </a:effectLst>
                <a:latin typeface="Times New Roman" pitchFamily="18" charset="0"/>
                <a:ea typeface="楷体_GB2312" pitchFamily="49" charset="-122"/>
              </a:rPr>
              <a:t>对象名</a:t>
            </a:r>
            <a:br>
              <a:rPr lang="zh-CN" altLang="en-US" sz="2400">
                <a:solidFill>
                  <a:srgbClr val="FFFFFF"/>
                </a:solidFill>
                <a:effectLst>
                  <a:outerShdw blurRad="38100" dist="38100" dir="2700000" algn="tl">
                    <a:srgbClr val="000000"/>
                  </a:outerShdw>
                </a:effectLst>
                <a:latin typeface="Times New Roman" pitchFamily="18" charset="0"/>
                <a:ea typeface="楷体_GB2312" pitchFamily="49" charset="-122"/>
              </a:rPr>
            </a:br>
            <a:r>
              <a:rPr lang="zh-CN" altLang="en-US" sz="2400">
                <a:solidFill>
                  <a:srgbClr val="FFFFFF"/>
                </a:solidFill>
                <a:effectLst>
                  <a:outerShdw blurRad="38100" dist="38100" dir="2700000" algn="tl">
                    <a:srgbClr val="000000"/>
                  </a:outerShdw>
                </a:effectLst>
                <a:latin typeface="Times New Roman" pitchFamily="18" charset="0"/>
                <a:ea typeface="楷体_GB2312" pitchFamily="49" charset="-122"/>
              </a:rPr>
              <a:t>例如，</a:t>
            </a:r>
            <a:r>
              <a:rPr lang="en-US" altLang="zh-CN" sz="2400">
                <a:solidFill>
                  <a:srgbClr val="FFFFFF"/>
                </a:solidFill>
                <a:effectLst>
                  <a:outerShdw blurRad="38100" dist="38100" dir="2700000" algn="tl">
                    <a:srgbClr val="000000"/>
                  </a:outerShdw>
                </a:effectLst>
                <a:latin typeface="Times New Roman" pitchFamily="18" charset="0"/>
                <a:ea typeface="楷体_GB2312" pitchFamily="49" charset="-122"/>
              </a:rPr>
              <a:t>Smemory&lt;int&gt; mol</a:t>
            </a:r>
            <a:r>
              <a:rPr lang="zh-CN" altLang="en-US" sz="2400">
                <a:solidFill>
                  <a:srgbClr val="FFFFFF"/>
                </a:solidFill>
                <a:effectLst>
                  <a:outerShdw blurRad="38100" dist="38100" dir="2700000" algn="tl">
                    <a:srgbClr val="000000"/>
                  </a:outerShdw>
                </a:effectLst>
                <a:latin typeface="Times New Roman" pitchFamily="18" charset="0"/>
                <a:ea typeface="楷体_GB2312" pitchFamily="49" charset="-122"/>
              </a:rPr>
              <a: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p:txBody>
          <a:bodyPr/>
          <a:lstStyle/>
          <a:p>
            <a:pPr eaLnBrk="1" hangingPunct="1">
              <a:defRPr/>
            </a:pPr>
            <a:r>
              <a:rPr lang="en-US" altLang="zh-CN" sz="3200">
                <a:latin typeface="Times New Roman" pitchFamily="18" charset="0"/>
              </a:rPr>
              <a:t>Q5</a:t>
            </a:r>
            <a:r>
              <a:rPr lang="zh-CN" altLang="en-US" sz="3200">
                <a:latin typeface="Times New Roman" pitchFamily="18" charset="0"/>
              </a:rPr>
              <a:t>：异常处理</a:t>
            </a:r>
          </a:p>
        </p:txBody>
      </p:sp>
      <p:sp>
        <p:nvSpPr>
          <p:cNvPr id="230404" name="Rectangle 4"/>
          <p:cNvSpPr>
            <a:spLocks noGrp="1" noChangeArrowheads="1"/>
          </p:cNvSpPr>
          <p:nvPr>
            <p:ph idx="1"/>
          </p:nvPr>
        </p:nvSpPr>
        <p:spPr/>
        <p:txBody>
          <a:bodyPr/>
          <a:lstStyle/>
          <a:p>
            <a:pPr eaLnBrk="1" hangingPunct="1">
              <a:buClr>
                <a:schemeClr val="accent1"/>
              </a:buClr>
              <a:defRPr/>
            </a:pPr>
            <a:r>
              <a:rPr lang="zh-CN" altLang="en-US" sz="2400">
                <a:latin typeface="Times New Roman" pitchFamily="18" charset="0"/>
              </a:rPr>
              <a:t>异常的识别和发出</a:t>
            </a:r>
          </a:p>
          <a:p>
            <a:pPr lvl="1" eaLnBrk="1" hangingPunct="1">
              <a:defRPr/>
            </a:pPr>
            <a:r>
              <a:rPr lang="en-US" altLang="zh-CN" b="1" i="1">
                <a:latin typeface="Times New Roman" pitchFamily="18" charset="0"/>
              </a:rPr>
              <a:t>try</a:t>
            </a:r>
            <a:r>
              <a:rPr lang="zh-CN" altLang="en-US" b="1">
                <a:latin typeface="Times New Roman" pitchFamily="18" charset="0"/>
              </a:rPr>
              <a:t>划定异常识别的代码段 </a:t>
            </a:r>
          </a:p>
          <a:p>
            <a:pPr lvl="1" eaLnBrk="1" hangingPunct="1">
              <a:defRPr/>
            </a:pPr>
            <a:r>
              <a:rPr lang="en-US" altLang="zh-CN" b="1" i="1">
                <a:latin typeface="Times New Roman" pitchFamily="18" charset="0"/>
              </a:rPr>
              <a:t>throw</a:t>
            </a:r>
            <a:r>
              <a:rPr lang="zh-CN" altLang="en-US" b="1">
                <a:latin typeface="Times New Roman" pitchFamily="18" charset="0"/>
              </a:rPr>
              <a:t>抛出异常</a:t>
            </a:r>
          </a:p>
          <a:p>
            <a:pPr eaLnBrk="1" hangingPunct="1">
              <a:buClr>
                <a:schemeClr val="accent1"/>
              </a:buClr>
              <a:defRPr/>
            </a:pPr>
            <a:r>
              <a:rPr lang="zh-CN" altLang="en-US" sz="2400">
                <a:latin typeface="Times New Roman" pitchFamily="18" charset="0"/>
              </a:rPr>
              <a:t>异常的处理</a:t>
            </a:r>
          </a:p>
          <a:p>
            <a:pPr lvl="1" eaLnBrk="1" hangingPunct="1">
              <a:defRPr/>
            </a:pPr>
            <a:r>
              <a:rPr lang="en-US" altLang="zh-CN" b="1" i="1">
                <a:latin typeface="Times New Roman" pitchFamily="18" charset="0"/>
              </a:rPr>
              <a:t>catch</a:t>
            </a:r>
            <a:r>
              <a:rPr lang="zh-CN" altLang="en-US" b="1">
                <a:latin typeface="Times New Roman" pitchFamily="18" charset="0"/>
              </a:rPr>
              <a:t>处理指定类别的异常</a:t>
            </a:r>
          </a:p>
        </p:txBody>
      </p:sp>
      <p:sp>
        <p:nvSpPr>
          <p:cNvPr id="230405" name="Text Box 5"/>
          <p:cNvSpPr txBox="1">
            <a:spLocks noChangeArrowheads="1"/>
          </p:cNvSpPr>
          <p:nvPr/>
        </p:nvSpPr>
        <p:spPr bwMode="auto">
          <a:xfrm>
            <a:off x="5807197" y="1196978"/>
            <a:ext cx="5113339" cy="5262979"/>
          </a:xfrm>
          <a:prstGeom prst="rect">
            <a:avLst/>
          </a:prstGeom>
          <a:solidFill>
            <a:srgbClr val="993366"/>
          </a:solidFill>
          <a:ln w="28575">
            <a:solidFill>
              <a:srgbClr val="FFFFFF"/>
            </a:solidFill>
            <a:miter lim="800000"/>
            <a:headEnd type="none" w="sm" len="sm"/>
            <a:tailEnd type="none" w="sm" len="sm"/>
          </a:ln>
          <a:effectLst/>
        </p:spPr>
        <p:txBody>
          <a:bodyPr>
            <a:spAutoFit/>
          </a:bodyPr>
          <a:lstStyle/>
          <a:p>
            <a:pPr>
              <a:defRPr/>
            </a:pPr>
            <a:r>
              <a:rPr lang="en-US" altLang="zh-CN" sz="2400">
                <a:solidFill>
                  <a:srgbClr val="FFFFFF"/>
                </a:solidFill>
                <a:effectLst>
                  <a:outerShdw blurRad="38100" dist="38100" dir="2700000" algn="tl">
                    <a:srgbClr val="000000"/>
                  </a:outerShdw>
                </a:effectLst>
                <a:latin typeface="Times New Roman" pitchFamily="18" charset="0"/>
                <a:ea typeface="楷体_GB2312" pitchFamily="49" charset="-122"/>
              </a:rPr>
              <a:t>float *x=NULL;</a:t>
            </a:r>
          </a:p>
          <a:p>
            <a:pPr>
              <a:defRPr/>
            </a:pPr>
            <a:r>
              <a:rPr lang="en-US" altLang="zh-CN" sz="2400">
                <a:solidFill>
                  <a:srgbClr val="FFFFFF"/>
                </a:solidFill>
                <a:effectLst>
                  <a:outerShdw blurRad="38100" dist="38100" dir="2700000" algn="tl">
                    <a:srgbClr val="000000"/>
                  </a:outerShdw>
                </a:effectLst>
                <a:latin typeface="Times New Roman" pitchFamily="18" charset="0"/>
                <a:ea typeface="楷体_GB2312" pitchFamily="49" charset="-122"/>
              </a:rPr>
              <a:t>//set_new_handler(NULL);</a:t>
            </a:r>
          </a:p>
          <a:p>
            <a:pPr>
              <a:defRPr/>
            </a:pPr>
            <a:r>
              <a:rPr lang="en-US" altLang="zh-CN" sz="2400">
                <a:solidFill>
                  <a:srgbClr val="FFFFFF"/>
                </a:solidFill>
                <a:effectLst>
                  <a:outerShdw blurRad="38100" dist="38100" dir="2700000" algn="tl">
                    <a:srgbClr val="000000"/>
                  </a:outerShdw>
                </a:effectLst>
                <a:latin typeface="Times New Roman" pitchFamily="18" charset="0"/>
                <a:ea typeface="楷体_GB2312" pitchFamily="49" charset="-122"/>
              </a:rPr>
              <a:t>try {x = new float [100000000];}</a:t>
            </a:r>
          </a:p>
          <a:p>
            <a:pPr>
              <a:defRPr/>
            </a:pPr>
            <a:r>
              <a:rPr lang="en-US" altLang="zh-CN" sz="2400">
                <a:solidFill>
                  <a:srgbClr val="FFFFFF"/>
                </a:solidFill>
                <a:effectLst>
                  <a:outerShdw blurRad="38100" dist="38100" dir="2700000" algn="tl">
                    <a:srgbClr val="000000"/>
                  </a:outerShdw>
                </a:effectLst>
                <a:latin typeface="Times New Roman" pitchFamily="18" charset="0"/>
                <a:ea typeface="楷体_GB2312" pitchFamily="49" charset="-122"/>
              </a:rPr>
              <a:t>catch (std::bad_alloc) </a:t>
            </a:r>
          </a:p>
          <a:p>
            <a:pPr>
              <a:defRPr/>
            </a:pPr>
            <a:r>
              <a:rPr lang="en-US" altLang="zh-CN" sz="2400">
                <a:solidFill>
                  <a:srgbClr val="FFFFFF"/>
                </a:solidFill>
                <a:effectLst>
                  <a:outerShdw blurRad="38100" dist="38100" dir="2700000" algn="tl">
                    <a:srgbClr val="000000"/>
                  </a:outerShdw>
                </a:effectLst>
                <a:latin typeface="Times New Roman" pitchFamily="18" charset="0"/>
                <a:ea typeface="楷体_GB2312" pitchFamily="49" charset="-122"/>
              </a:rPr>
              <a:t>{ // </a:t>
            </a:r>
            <a:r>
              <a:rPr lang="zh-CN" altLang="en-US" sz="2400">
                <a:solidFill>
                  <a:srgbClr val="FFFFFF"/>
                </a:solidFill>
                <a:effectLst>
                  <a:outerShdw blurRad="38100" dist="38100" dir="2700000" algn="tl">
                    <a:srgbClr val="000000"/>
                  </a:outerShdw>
                </a:effectLst>
                <a:latin typeface="Times New Roman" pitchFamily="18" charset="0"/>
                <a:ea typeface="楷体_GB2312" pitchFamily="49" charset="-122"/>
              </a:rPr>
              <a:t>仅当</a:t>
            </a:r>
            <a:r>
              <a:rPr lang="en-US" altLang="zh-CN" sz="2400">
                <a:solidFill>
                  <a:srgbClr val="FFFFFF"/>
                </a:solidFill>
                <a:effectLst>
                  <a:outerShdw blurRad="38100" dist="38100" dir="2700000" algn="tl">
                    <a:srgbClr val="000000"/>
                  </a:outerShdw>
                </a:effectLst>
                <a:latin typeface="Times New Roman" pitchFamily="18" charset="0"/>
                <a:ea typeface="楷体_GB2312" pitchFamily="49" charset="-122"/>
              </a:rPr>
              <a:t>new </a:t>
            </a:r>
            <a:r>
              <a:rPr lang="zh-CN" altLang="en-US" sz="2400">
                <a:solidFill>
                  <a:srgbClr val="FFFFFF"/>
                </a:solidFill>
                <a:effectLst>
                  <a:outerShdw blurRad="38100" dist="38100" dir="2700000" algn="tl">
                    <a:srgbClr val="000000"/>
                  </a:outerShdw>
                </a:effectLst>
                <a:latin typeface="Times New Roman" pitchFamily="18" charset="0"/>
                <a:ea typeface="楷体_GB2312" pitchFamily="49" charset="-122"/>
              </a:rPr>
              <a:t>失败时才会进入</a:t>
            </a:r>
          </a:p>
          <a:p>
            <a:pPr>
              <a:defRPr/>
            </a:pPr>
            <a:r>
              <a:rPr lang="en-US" altLang="zh-CN" sz="2400">
                <a:solidFill>
                  <a:srgbClr val="FFFFFF"/>
                </a:solidFill>
                <a:effectLst>
                  <a:outerShdw blurRad="38100" dist="38100" dir="2700000" algn="tl">
                    <a:srgbClr val="000000"/>
                  </a:outerShdw>
                </a:effectLst>
                <a:latin typeface="Times New Roman" pitchFamily="18" charset="0"/>
                <a:ea typeface="楷体_GB2312" pitchFamily="49" charset="-122"/>
              </a:rPr>
              <a:t>    cout &lt;&lt; "Out of Memory" &lt;&lt; endl;</a:t>
            </a:r>
          </a:p>
          <a:p>
            <a:pPr>
              <a:defRPr/>
            </a:pPr>
            <a:r>
              <a:rPr lang="en-US" altLang="zh-CN" sz="2400">
                <a:solidFill>
                  <a:srgbClr val="FFFFFF"/>
                </a:solidFill>
                <a:effectLst>
                  <a:outerShdw blurRad="38100" dist="38100" dir="2700000" algn="tl">
                    <a:srgbClr val="000000"/>
                  </a:outerShdw>
                </a:effectLst>
                <a:latin typeface="Times New Roman" pitchFamily="18" charset="0"/>
                <a:ea typeface="楷体_GB2312" pitchFamily="49" charset="-122"/>
              </a:rPr>
              <a:t>    return 1;</a:t>
            </a:r>
          </a:p>
          <a:p>
            <a:pPr>
              <a:defRPr/>
            </a:pPr>
            <a:r>
              <a:rPr lang="en-US" altLang="zh-CN" sz="2400">
                <a:solidFill>
                  <a:srgbClr val="FFFFFF"/>
                </a:solidFill>
                <a:effectLst>
                  <a:outerShdw blurRad="38100" dist="38100" dir="2700000" algn="tl">
                    <a:srgbClr val="000000"/>
                  </a:outerShdw>
                </a:effectLst>
                <a:latin typeface="Times New Roman" pitchFamily="18" charset="0"/>
                <a:ea typeface="楷体_GB2312" pitchFamily="49" charset="-122"/>
              </a:rPr>
              <a:t>}</a:t>
            </a:r>
          </a:p>
          <a:p>
            <a:pPr>
              <a:defRPr/>
            </a:pPr>
            <a:r>
              <a:rPr lang="en-US" altLang="zh-CN" sz="2400">
                <a:solidFill>
                  <a:srgbClr val="FFFFFF"/>
                </a:solidFill>
                <a:effectLst>
                  <a:outerShdw blurRad="38100" dist="38100" dir="2700000" algn="tl">
                    <a:srgbClr val="000000"/>
                  </a:outerShdw>
                </a:effectLst>
                <a:latin typeface="Times New Roman" pitchFamily="18" charset="0"/>
                <a:ea typeface="楷体_GB2312" pitchFamily="49" charset="-122"/>
              </a:rPr>
              <a:t>if(x)</a:t>
            </a:r>
          </a:p>
          <a:p>
            <a:pPr>
              <a:defRPr/>
            </a:pPr>
            <a:r>
              <a:rPr lang="en-US" altLang="zh-CN" sz="2400">
                <a:solidFill>
                  <a:srgbClr val="FFFFFF"/>
                </a:solidFill>
                <a:effectLst>
                  <a:outerShdw blurRad="38100" dist="38100" dir="2700000" algn="tl">
                    <a:srgbClr val="000000"/>
                  </a:outerShdw>
                </a:effectLst>
                <a:latin typeface="Times New Roman" pitchFamily="18" charset="0"/>
                <a:ea typeface="楷体_GB2312" pitchFamily="49" charset="-122"/>
              </a:rPr>
              <a:t>{ </a:t>
            </a:r>
          </a:p>
          <a:p>
            <a:pPr>
              <a:defRPr/>
            </a:pPr>
            <a:r>
              <a:rPr lang="en-US" altLang="zh-CN" sz="2400">
                <a:solidFill>
                  <a:srgbClr val="FFFFFF"/>
                </a:solidFill>
                <a:effectLst>
                  <a:outerShdw blurRad="38100" dist="38100" dir="2700000" algn="tl">
                    <a:srgbClr val="000000"/>
                  </a:outerShdw>
                </a:effectLst>
                <a:latin typeface="Times New Roman" pitchFamily="18" charset="0"/>
                <a:ea typeface="楷体_GB2312" pitchFamily="49" charset="-122"/>
              </a:rPr>
              <a:t>   memset(x,0, 100000000);</a:t>
            </a:r>
          </a:p>
          <a:p>
            <a:pPr>
              <a:defRPr/>
            </a:pPr>
            <a:r>
              <a:rPr lang="en-US" altLang="zh-CN" sz="2400">
                <a:solidFill>
                  <a:srgbClr val="FFFFFF"/>
                </a:solidFill>
                <a:effectLst>
                  <a:outerShdw blurRad="38100" dist="38100" dir="2700000" algn="tl">
                    <a:srgbClr val="000000"/>
                  </a:outerShdw>
                </a:effectLst>
                <a:latin typeface="Times New Roman" pitchFamily="18" charset="0"/>
                <a:ea typeface="楷体_GB2312" pitchFamily="49" charset="-122"/>
              </a:rPr>
              <a:t>   //</a:t>
            </a:r>
            <a:r>
              <a:rPr lang="zh-CN" altLang="en-US" sz="2400">
                <a:solidFill>
                  <a:srgbClr val="FFFFFF"/>
                </a:solidFill>
                <a:effectLst>
                  <a:outerShdw blurRad="38100" dist="38100" dir="2700000" algn="tl">
                    <a:srgbClr val="000000"/>
                  </a:outerShdw>
                </a:effectLst>
                <a:latin typeface="Times New Roman" pitchFamily="18" charset="0"/>
                <a:ea typeface="楷体_GB2312" pitchFamily="49" charset="-122"/>
              </a:rPr>
              <a:t>看看是否是有效的内存</a:t>
            </a:r>
          </a:p>
          <a:p>
            <a:pPr>
              <a:defRPr/>
            </a:pPr>
            <a:r>
              <a:rPr lang="en-US" altLang="zh-CN" sz="2400">
                <a:solidFill>
                  <a:srgbClr val="FFFFFF"/>
                </a:solidFill>
                <a:effectLst>
                  <a:outerShdw blurRad="38100" dist="38100" dir="2700000" algn="tl">
                    <a:srgbClr val="000000"/>
                  </a:outerShdw>
                </a:effectLst>
                <a:latin typeface="Times New Roman" pitchFamily="18" charset="0"/>
                <a:ea typeface="楷体_GB2312" pitchFamily="49" charset="-122"/>
              </a:rPr>
              <a:t>   delete[] x;</a:t>
            </a:r>
          </a:p>
          <a:p>
            <a:pPr>
              <a:defRPr/>
            </a:pPr>
            <a:r>
              <a:rPr lang="en-US" altLang="zh-CN" sz="2400">
                <a:solidFill>
                  <a:srgbClr val="FFFFFF"/>
                </a:solidFill>
                <a:effectLst>
                  <a:outerShdw blurRad="38100" dist="38100" dir="2700000" algn="tl">
                    <a:srgbClr val="000000"/>
                  </a:outerShdw>
                </a:effectLst>
                <a:latin typeface="Times New Roman" pitchFamily="18" charset="0"/>
                <a:ea typeface="楷体_GB2312" pitchFamily="49" charset="-122"/>
              </a:rPr>
              <a:t>}</a:t>
            </a:r>
            <a:endParaRPr lang="zh-CN" altLang="en-US" sz="2400">
              <a:solidFill>
                <a:srgbClr val="FFFFFF"/>
              </a:solidFill>
              <a:effectLst>
                <a:outerShdw blurRad="38100" dist="38100" dir="2700000" algn="tl">
                  <a:srgbClr val="000000"/>
                </a:outerShdw>
              </a:effectLst>
              <a:latin typeface="Times New Roman" pitchFamily="18" charset="0"/>
              <a:ea typeface="楷体_GB2312" pitchFamily="49"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vert="horz" wrap="square" lIns="92075" tIns="46039" rIns="92075" bIns="46039" numCol="1" rtlCol="0" anchor="b" anchorCtr="0" compatLnSpc="1">
            <a:prstTxWarp prst="textNoShape">
              <a:avLst/>
            </a:prstTxWarp>
            <a:normAutofit fontScale="90000"/>
          </a:bodyPr>
          <a:lstStyle/>
          <a:p>
            <a:pPr eaLnBrk="1" hangingPunct="1"/>
            <a:r>
              <a:rPr lang="en-US" altLang="zh-CN" dirty="0" smtClean="0"/>
              <a:t>C++</a:t>
            </a:r>
            <a:r>
              <a:rPr lang="zh-CN" altLang="en-US" dirty="0" smtClean="0"/>
              <a:t>标准库的异常类</a:t>
            </a:r>
          </a:p>
        </p:txBody>
      </p:sp>
      <p:sp>
        <p:nvSpPr>
          <p:cNvPr id="259075" name="Text Box 3"/>
          <p:cNvSpPr txBox="1">
            <a:spLocks noChangeArrowheads="1"/>
          </p:cNvSpPr>
          <p:nvPr/>
        </p:nvSpPr>
        <p:spPr bwMode="auto">
          <a:xfrm>
            <a:off x="1774829" y="1357316"/>
            <a:ext cx="8569325" cy="769441"/>
          </a:xfrm>
          <a:prstGeom prst="rect">
            <a:avLst/>
          </a:prstGeom>
          <a:noFill/>
          <a:ln w="9525">
            <a:noFill/>
            <a:miter lim="800000"/>
            <a:headEnd/>
            <a:tailEnd/>
          </a:ln>
          <a:effectLst/>
        </p:spPr>
        <p:txBody>
          <a:bodyPr>
            <a:spAutoFit/>
          </a:bodyPr>
          <a:lstStyle/>
          <a:p>
            <a:pPr>
              <a:buClr>
                <a:schemeClr val="tx2"/>
              </a:buClr>
              <a:buFontTx/>
              <a:buChar char="•"/>
              <a:defRPr/>
            </a:pPr>
            <a:r>
              <a:rPr lang="en-US" altLang="zh-CN" sz="2200">
                <a:effectLst>
                  <a:outerShdw blurRad="38100" dist="38100" dir="2700000" algn="tl">
                    <a:srgbClr val="C0C0C0"/>
                  </a:outerShdw>
                </a:effectLst>
                <a:latin typeface="Times New Roman" pitchFamily="18" charset="0"/>
                <a:ea typeface="楷体_GB2312" pitchFamily="49" charset="-122"/>
              </a:rPr>
              <a:t> C++</a:t>
            </a:r>
            <a:r>
              <a:rPr lang="zh-CN" altLang="en-US" sz="2200">
                <a:effectLst>
                  <a:outerShdw blurRad="38100" dist="38100" dir="2700000" algn="tl">
                    <a:srgbClr val="C0C0C0"/>
                  </a:outerShdw>
                </a:effectLst>
                <a:latin typeface="Times New Roman" pitchFamily="18" charset="0"/>
                <a:ea typeface="楷体_GB2312" pitchFamily="49" charset="-122"/>
              </a:rPr>
              <a:t>标准库中的异常层次的根类被称为</a:t>
            </a:r>
            <a:r>
              <a:rPr lang="en-US" altLang="zh-CN" sz="2200">
                <a:effectLst>
                  <a:outerShdw blurRad="38100" dist="38100" dir="2700000" algn="tl">
                    <a:srgbClr val="C0C0C0"/>
                  </a:outerShdw>
                </a:effectLst>
                <a:latin typeface="Times New Roman" pitchFamily="18" charset="0"/>
                <a:ea typeface="楷体_GB2312" pitchFamily="49" charset="-122"/>
              </a:rPr>
              <a:t>exception</a:t>
            </a:r>
            <a:r>
              <a:rPr lang="zh-CN" altLang="en-US" sz="2200">
                <a:effectLst>
                  <a:outerShdw blurRad="38100" dist="38100" dir="2700000" algn="tl">
                    <a:srgbClr val="C0C0C0"/>
                  </a:outerShdw>
                </a:effectLst>
                <a:latin typeface="Times New Roman" pitchFamily="18" charset="0"/>
                <a:ea typeface="楷体_GB2312" pitchFamily="49" charset="-122"/>
              </a:rPr>
              <a:t>，定义在库的</a:t>
            </a:r>
            <a:r>
              <a:rPr lang="zh-CN" altLang="en-US" sz="2200">
                <a:solidFill>
                  <a:srgbClr val="FF0000"/>
                </a:solidFill>
                <a:effectLst>
                  <a:outerShdw blurRad="38100" dist="38100" dir="2700000" algn="tl">
                    <a:srgbClr val="C0C0C0"/>
                  </a:outerShdw>
                </a:effectLst>
                <a:latin typeface="Times New Roman" pitchFamily="18" charset="0"/>
                <a:ea typeface="楷体_GB2312" pitchFamily="49" charset="-122"/>
              </a:rPr>
              <a:t>头文件</a:t>
            </a:r>
            <a:r>
              <a:rPr lang="en-US" altLang="zh-CN" sz="2200">
                <a:solidFill>
                  <a:srgbClr val="FF0000"/>
                </a:solidFill>
                <a:effectLst>
                  <a:outerShdw blurRad="38100" dist="38100" dir="2700000" algn="tl">
                    <a:srgbClr val="C0C0C0"/>
                  </a:outerShdw>
                </a:effectLst>
                <a:latin typeface="Times New Roman" pitchFamily="18" charset="0"/>
                <a:ea typeface="楷体_GB2312" pitchFamily="49" charset="-122"/>
              </a:rPr>
              <a:t>&lt;exception&gt;</a:t>
            </a:r>
            <a:r>
              <a:rPr lang="zh-CN" altLang="en-US" sz="2200">
                <a:effectLst>
                  <a:outerShdw blurRad="38100" dist="38100" dir="2700000" algn="tl">
                    <a:srgbClr val="C0C0C0"/>
                  </a:outerShdw>
                </a:effectLst>
                <a:latin typeface="Times New Roman" pitchFamily="18" charset="0"/>
                <a:ea typeface="楷体_GB2312" pitchFamily="49" charset="-122"/>
              </a:rPr>
              <a:t>中。</a:t>
            </a:r>
          </a:p>
        </p:txBody>
      </p:sp>
      <p:sp>
        <p:nvSpPr>
          <p:cNvPr id="259076" name="Rectangle 4"/>
          <p:cNvSpPr>
            <a:spLocks noChangeArrowheads="1"/>
          </p:cNvSpPr>
          <p:nvPr/>
        </p:nvSpPr>
        <p:spPr bwMode="auto">
          <a:xfrm>
            <a:off x="1774828" y="2224090"/>
            <a:ext cx="9074151" cy="1785104"/>
          </a:xfrm>
          <a:prstGeom prst="rect">
            <a:avLst/>
          </a:prstGeom>
          <a:noFill/>
          <a:ln w="9525" algn="ctr">
            <a:noFill/>
            <a:miter lim="800000"/>
            <a:headEnd/>
            <a:tailEnd/>
          </a:ln>
          <a:effectLst/>
        </p:spPr>
        <p:txBody>
          <a:bodyPr>
            <a:spAutoFit/>
          </a:bodyPr>
          <a:lstStyle/>
          <a:p>
            <a:pPr>
              <a:buClr>
                <a:schemeClr val="tx2"/>
              </a:buClr>
              <a:buFontTx/>
              <a:buChar char="•"/>
              <a:defRPr/>
            </a:pPr>
            <a:r>
              <a:rPr lang="en-US" altLang="zh-CN" sz="2200" dirty="0">
                <a:effectLst>
                  <a:outerShdw blurRad="38100" dist="38100" dir="2700000" algn="tl">
                    <a:srgbClr val="C0C0C0"/>
                  </a:outerShdw>
                </a:effectLst>
                <a:latin typeface="Times New Roman" pitchFamily="18" charset="0"/>
                <a:ea typeface="楷体_GB2312" pitchFamily="49" charset="-122"/>
              </a:rPr>
              <a:t> C++</a:t>
            </a:r>
            <a:r>
              <a:rPr lang="zh-CN" altLang="en-US" sz="2200" dirty="0">
                <a:effectLst>
                  <a:outerShdw blurRad="38100" dist="38100" dir="2700000" algn="tl">
                    <a:srgbClr val="C0C0C0"/>
                  </a:outerShdw>
                </a:effectLst>
                <a:latin typeface="Times New Roman" pitchFamily="18" charset="0"/>
                <a:ea typeface="楷体_GB2312" pitchFamily="49" charset="-122"/>
              </a:rPr>
              <a:t>标准库提供的</a:t>
            </a:r>
            <a:r>
              <a:rPr lang="zh-CN" altLang="en-US" sz="2200" dirty="0">
                <a:solidFill>
                  <a:srgbClr val="FF0000"/>
                </a:solidFill>
                <a:effectLst>
                  <a:outerShdw blurRad="38100" dist="38100" dir="2700000" algn="tl">
                    <a:srgbClr val="C0C0C0"/>
                  </a:outerShdw>
                </a:effectLst>
                <a:latin typeface="Times New Roman" pitchFamily="18" charset="0"/>
                <a:ea typeface="楷体_GB2312" pitchFamily="49" charset="-122"/>
              </a:rPr>
              <a:t>逻辑异常</a:t>
            </a:r>
            <a:r>
              <a:rPr lang="zh-CN" altLang="en-US" sz="2200" dirty="0">
                <a:effectLst>
                  <a:outerShdw blurRad="38100" dist="38100" dir="2700000" algn="tl">
                    <a:srgbClr val="C0C0C0"/>
                  </a:outerShdw>
                </a:effectLst>
                <a:latin typeface="Times New Roman" pitchFamily="18" charset="0"/>
                <a:ea typeface="楷体_GB2312" pitchFamily="49" charset="-122"/>
              </a:rPr>
              <a:t>：</a:t>
            </a:r>
          </a:p>
          <a:p>
            <a:pPr>
              <a:buClr>
                <a:schemeClr val="tx2"/>
              </a:buClr>
              <a:defRPr/>
            </a:pPr>
            <a:r>
              <a:rPr lang="en-US" altLang="zh-CN" sz="2200" dirty="0">
                <a:effectLst>
                  <a:outerShdw blurRad="38100" dist="38100" dir="2700000" algn="tl">
                    <a:srgbClr val="C0C0C0"/>
                  </a:outerShdw>
                </a:effectLst>
                <a:latin typeface="Times New Roman" pitchFamily="18" charset="0"/>
                <a:ea typeface="楷体_GB2312" pitchFamily="49" charset="-122"/>
              </a:rPr>
              <a:t>    </a:t>
            </a:r>
            <a:r>
              <a:rPr lang="en-US" altLang="zh-CN" sz="2200" dirty="0" err="1">
                <a:effectLst>
                  <a:outerShdw blurRad="38100" dist="38100" dir="2700000" algn="tl">
                    <a:srgbClr val="C0C0C0"/>
                  </a:outerShdw>
                </a:effectLst>
                <a:latin typeface="Times New Roman" pitchFamily="18" charset="0"/>
                <a:ea typeface="楷体_GB2312" pitchFamily="49" charset="-122"/>
              </a:rPr>
              <a:t>invalid_argument</a:t>
            </a:r>
            <a:r>
              <a:rPr lang="zh-CN" altLang="en-US" sz="2200" dirty="0">
                <a:effectLst>
                  <a:outerShdw blurRad="38100" dist="38100" dir="2700000" algn="tl">
                    <a:srgbClr val="C0C0C0"/>
                  </a:outerShdw>
                </a:effectLst>
                <a:latin typeface="Times New Roman" pitchFamily="18" charset="0"/>
                <a:ea typeface="楷体_GB2312" pitchFamily="49" charset="-122"/>
              </a:rPr>
              <a:t>异常，接收到一个无效的实参，抛出该异常。</a:t>
            </a:r>
          </a:p>
          <a:p>
            <a:pPr>
              <a:buClr>
                <a:schemeClr val="tx2"/>
              </a:buClr>
              <a:defRPr/>
            </a:pPr>
            <a:r>
              <a:rPr lang="en-US" altLang="zh-CN" sz="2200" dirty="0">
                <a:effectLst>
                  <a:outerShdw blurRad="38100" dist="38100" dir="2700000" algn="tl">
                    <a:srgbClr val="C0C0C0"/>
                  </a:outerShdw>
                </a:effectLst>
                <a:latin typeface="Times New Roman" pitchFamily="18" charset="0"/>
                <a:ea typeface="楷体_GB2312" pitchFamily="49" charset="-122"/>
              </a:rPr>
              <a:t>    </a:t>
            </a:r>
            <a:r>
              <a:rPr lang="en-US" altLang="zh-CN" sz="2200" dirty="0" err="1">
                <a:effectLst>
                  <a:outerShdw blurRad="38100" dist="38100" dir="2700000" algn="tl">
                    <a:srgbClr val="C0C0C0"/>
                  </a:outerShdw>
                </a:effectLst>
                <a:latin typeface="Times New Roman" pitchFamily="18" charset="0"/>
                <a:ea typeface="楷体_GB2312" pitchFamily="49" charset="-122"/>
              </a:rPr>
              <a:t>out_of_range</a:t>
            </a:r>
            <a:r>
              <a:rPr lang="zh-CN" altLang="en-US" sz="2200" dirty="0">
                <a:effectLst>
                  <a:outerShdw blurRad="38100" dist="38100" dir="2700000" algn="tl">
                    <a:srgbClr val="C0C0C0"/>
                  </a:outerShdw>
                </a:effectLst>
                <a:latin typeface="Times New Roman" pitchFamily="18" charset="0"/>
                <a:ea typeface="楷体_GB2312" pitchFamily="49" charset="-122"/>
              </a:rPr>
              <a:t>异常，收到一个不在预期范围中的实参，则抛出。</a:t>
            </a:r>
          </a:p>
          <a:p>
            <a:pPr>
              <a:buClr>
                <a:schemeClr val="tx2"/>
              </a:buClr>
              <a:defRPr/>
            </a:pPr>
            <a:r>
              <a:rPr lang="en-US" altLang="zh-CN" sz="2200" dirty="0">
                <a:effectLst>
                  <a:outerShdw blurRad="38100" dist="38100" dir="2700000" algn="tl">
                    <a:srgbClr val="C0C0C0"/>
                  </a:outerShdw>
                </a:effectLst>
                <a:latin typeface="Times New Roman" pitchFamily="18" charset="0"/>
                <a:ea typeface="楷体_GB2312" pitchFamily="49" charset="-122"/>
              </a:rPr>
              <a:t>    </a:t>
            </a:r>
            <a:r>
              <a:rPr lang="en-US" altLang="zh-CN" sz="2200" dirty="0" err="1">
                <a:effectLst>
                  <a:outerShdw blurRad="38100" dist="38100" dir="2700000" algn="tl">
                    <a:srgbClr val="C0C0C0"/>
                  </a:outerShdw>
                </a:effectLst>
                <a:latin typeface="Times New Roman" pitchFamily="18" charset="0"/>
                <a:ea typeface="楷体_GB2312" pitchFamily="49" charset="-122"/>
              </a:rPr>
              <a:t>length_error</a:t>
            </a:r>
            <a:r>
              <a:rPr lang="zh-CN" altLang="en-US" sz="2200" dirty="0">
                <a:effectLst>
                  <a:outerShdw blurRad="38100" dist="38100" dir="2700000" algn="tl">
                    <a:srgbClr val="C0C0C0"/>
                  </a:outerShdw>
                </a:effectLst>
                <a:latin typeface="Times New Roman" pitchFamily="18" charset="0"/>
                <a:ea typeface="楷体_GB2312" pitchFamily="49" charset="-122"/>
              </a:rPr>
              <a:t>异常，报告企图产生“长度值超出最大允许值”的对象。</a:t>
            </a:r>
          </a:p>
          <a:p>
            <a:pPr>
              <a:buClr>
                <a:schemeClr val="tx2"/>
              </a:buClr>
              <a:defRPr/>
            </a:pPr>
            <a:r>
              <a:rPr lang="en-US" altLang="zh-CN" sz="2200" dirty="0">
                <a:effectLst>
                  <a:outerShdw blurRad="38100" dist="38100" dir="2700000" algn="tl">
                    <a:srgbClr val="C0C0C0"/>
                  </a:outerShdw>
                </a:effectLst>
                <a:latin typeface="Times New Roman" pitchFamily="18" charset="0"/>
                <a:ea typeface="楷体_GB2312" pitchFamily="49" charset="-122"/>
              </a:rPr>
              <a:t>    </a:t>
            </a:r>
            <a:r>
              <a:rPr lang="en-US" altLang="zh-CN" sz="2200" dirty="0" err="1">
                <a:effectLst>
                  <a:outerShdw blurRad="38100" dist="38100" dir="2700000" algn="tl">
                    <a:srgbClr val="C0C0C0"/>
                  </a:outerShdw>
                </a:effectLst>
                <a:latin typeface="Times New Roman" pitchFamily="18" charset="0"/>
                <a:ea typeface="楷体_GB2312" pitchFamily="49" charset="-122"/>
              </a:rPr>
              <a:t>domain_error</a:t>
            </a:r>
            <a:r>
              <a:rPr lang="zh-CN" altLang="en-US" sz="2200" dirty="0">
                <a:effectLst>
                  <a:outerShdw blurRad="38100" dist="38100" dir="2700000" algn="tl">
                    <a:srgbClr val="C0C0C0"/>
                  </a:outerShdw>
                </a:effectLst>
                <a:latin typeface="Times New Roman" pitchFamily="18" charset="0"/>
                <a:ea typeface="楷体_GB2312" pitchFamily="49" charset="-122"/>
              </a:rPr>
              <a:t>异常，用以报告域错误（</a:t>
            </a:r>
            <a:r>
              <a:rPr lang="en-US" altLang="zh-CN" sz="2200" dirty="0">
                <a:effectLst>
                  <a:outerShdw blurRad="38100" dist="38100" dir="2700000" algn="tl">
                    <a:srgbClr val="C0C0C0"/>
                  </a:outerShdw>
                </a:effectLst>
                <a:latin typeface="Times New Roman" pitchFamily="18" charset="0"/>
                <a:ea typeface="楷体_GB2312" pitchFamily="49" charset="-122"/>
              </a:rPr>
              <a:t>domain error</a:t>
            </a:r>
            <a:r>
              <a:rPr lang="zh-CN" altLang="en-US" sz="2200" dirty="0">
                <a:effectLst>
                  <a:outerShdw blurRad="38100" dist="38100" dir="2700000" algn="tl">
                    <a:srgbClr val="C0C0C0"/>
                  </a:outerShdw>
                </a:effectLst>
                <a:latin typeface="Times New Roman" pitchFamily="18" charset="0"/>
                <a:ea typeface="楷体_GB2312" pitchFamily="49" charset="-122"/>
              </a:rPr>
              <a:t>）。</a:t>
            </a:r>
          </a:p>
        </p:txBody>
      </p:sp>
      <p:sp>
        <p:nvSpPr>
          <p:cNvPr id="259077" name="Rectangle 5"/>
          <p:cNvSpPr>
            <a:spLocks noChangeArrowheads="1"/>
          </p:cNvSpPr>
          <p:nvPr/>
        </p:nvSpPr>
        <p:spPr bwMode="auto">
          <a:xfrm>
            <a:off x="1817688" y="4135441"/>
            <a:ext cx="8850312" cy="2123658"/>
          </a:xfrm>
          <a:prstGeom prst="rect">
            <a:avLst/>
          </a:prstGeom>
          <a:noFill/>
          <a:ln w="9525">
            <a:noFill/>
            <a:miter lim="800000"/>
            <a:headEnd/>
            <a:tailEnd/>
          </a:ln>
          <a:effectLst/>
        </p:spPr>
        <p:txBody>
          <a:bodyPr>
            <a:spAutoFit/>
          </a:bodyPr>
          <a:lstStyle/>
          <a:p>
            <a:pPr>
              <a:buClr>
                <a:schemeClr val="tx2"/>
              </a:buClr>
              <a:buFontTx/>
              <a:buChar char="•"/>
              <a:defRPr/>
            </a:pPr>
            <a:r>
              <a:rPr lang="en-US" altLang="zh-CN" sz="2200" dirty="0">
                <a:effectLst>
                  <a:outerShdw blurRad="38100" dist="38100" dir="2700000" algn="tl">
                    <a:srgbClr val="C0C0C0"/>
                  </a:outerShdw>
                </a:effectLst>
                <a:latin typeface="Times New Roman" pitchFamily="18" charset="0"/>
                <a:ea typeface="楷体_GB2312" pitchFamily="49" charset="-122"/>
              </a:rPr>
              <a:t> C++</a:t>
            </a:r>
            <a:r>
              <a:rPr lang="zh-CN" altLang="en-US" sz="2200" dirty="0">
                <a:effectLst>
                  <a:outerShdw blurRad="38100" dist="38100" dir="2700000" algn="tl">
                    <a:srgbClr val="C0C0C0"/>
                  </a:outerShdw>
                </a:effectLst>
                <a:latin typeface="Times New Roman" pitchFamily="18" charset="0"/>
                <a:ea typeface="楷体_GB2312" pitchFamily="49" charset="-122"/>
              </a:rPr>
              <a:t>标准库提供的</a:t>
            </a:r>
            <a:r>
              <a:rPr lang="zh-CN" altLang="en-US" sz="2200" dirty="0">
                <a:solidFill>
                  <a:srgbClr val="FF0000"/>
                </a:solidFill>
                <a:effectLst>
                  <a:outerShdw blurRad="38100" dist="38100" dir="2700000" algn="tl">
                    <a:srgbClr val="C0C0C0"/>
                  </a:outerShdw>
                </a:effectLst>
                <a:latin typeface="Times New Roman" pitchFamily="18" charset="0"/>
                <a:ea typeface="楷体_GB2312" pitchFamily="49" charset="-122"/>
              </a:rPr>
              <a:t>运行时异常</a:t>
            </a:r>
            <a:r>
              <a:rPr lang="zh-CN" altLang="en-US" sz="2200" dirty="0">
                <a:effectLst>
                  <a:outerShdw blurRad="38100" dist="38100" dir="2700000" algn="tl">
                    <a:srgbClr val="C0C0C0"/>
                  </a:outerShdw>
                </a:effectLst>
                <a:latin typeface="Times New Roman" pitchFamily="18" charset="0"/>
                <a:ea typeface="楷体_GB2312" pitchFamily="49" charset="-122"/>
              </a:rPr>
              <a:t>：</a:t>
            </a:r>
          </a:p>
          <a:p>
            <a:pPr>
              <a:defRPr/>
            </a:pPr>
            <a:r>
              <a:rPr lang="en-US" altLang="zh-CN" sz="2200" dirty="0">
                <a:effectLst>
                  <a:outerShdw blurRad="38100" dist="38100" dir="2700000" algn="tl">
                    <a:srgbClr val="C0C0C0"/>
                  </a:outerShdw>
                </a:effectLst>
                <a:latin typeface="Times New Roman" pitchFamily="18" charset="0"/>
                <a:ea typeface="楷体_GB2312" pitchFamily="49" charset="-122"/>
              </a:rPr>
              <a:t>    </a:t>
            </a:r>
            <a:r>
              <a:rPr lang="en-US" altLang="zh-CN" sz="2200" dirty="0" err="1">
                <a:effectLst>
                  <a:outerShdw blurRad="38100" dist="38100" dir="2700000" algn="tl">
                    <a:srgbClr val="C0C0C0"/>
                  </a:outerShdw>
                </a:effectLst>
                <a:latin typeface="Times New Roman" pitchFamily="18" charset="0"/>
                <a:ea typeface="楷体_GB2312" pitchFamily="49" charset="-122"/>
              </a:rPr>
              <a:t>range_error</a:t>
            </a:r>
            <a:r>
              <a:rPr lang="zh-CN" altLang="en-US" sz="2200" dirty="0">
                <a:effectLst>
                  <a:outerShdw blurRad="38100" dist="38100" dir="2700000" algn="tl">
                    <a:srgbClr val="C0C0C0"/>
                  </a:outerShdw>
                </a:effectLst>
                <a:latin typeface="Times New Roman" pitchFamily="18" charset="0"/>
                <a:ea typeface="楷体_GB2312" pitchFamily="49" charset="-122"/>
              </a:rPr>
              <a:t>异常，报告内部计算中的范围错误。</a:t>
            </a:r>
          </a:p>
          <a:p>
            <a:pPr>
              <a:defRPr/>
            </a:pPr>
            <a:r>
              <a:rPr lang="en-US" altLang="zh-CN" sz="2200" dirty="0">
                <a:effectLst>
                  <a:outerShdw blurRad="38100" dist="38100" dir="2700000" algn="tl">
                    <a:srgbClr val="C0C0C0"/>
                  </a:outerShdw>
                </a:effectLst>
                <a:latin typeface="Times New Roman" pitchFamily="18" charset="0"/>
                <a:ea typeface="楷体_GB2312" pitchFamily="49" charset="-122"/>
              </a:rPr>
              <a:t>    </a:t>
            </a:r>
            <a:r>
              <a:rPr lang="en-US" altLang="zh-CN" sz="2200" dirty="0" err="1">
                <a:effectLst>
                  <a:outerShdw blurRad="38100" dist="38100" dir="2700000" algn="tl">
                    <a:srgbClr val="C0C0C0"/>
                  </a:outerShdw>
                </a:effectLst>
                <a:latin typeface="Times New Roman" pitchFamily="18" charset="0"/>
                <a:ea typeface="楷体_GB2312" pitchFamily="49" charset="-122"/>
              </a:rPr>
              <a:t>overflow_error</a:t>
            </a:r>
            <a:r>
              <a:rPr lang="zh-CN" altLang="en-US" sz="2200" dirty="0">
                <a:effectLst>
                  <a:outerShdw blurRad="38100" dist="38100" dir="2700000" algn="tl">
                    <a:srgbClr val="C0C0C0"/>
                  </a:outerShdw>
                </a:effectLst>
                <a:latin typeface="Times New Roman" pitchFamily="18" charset="0"/>
                <a:ea typeface="楷体_GB2312" pitchFamily="49" charset="-122"/>
              </a:rPr>
              <a:t>异常，报告算术溢出错误。</a:t>
            </a:r>
          </a:p>
          <a:p>
            <a:pPr>
              <a:defRPr/>
            </a:pPr>
            <a:r>
              <a:rPr lang="en-US" altLang="zh-CN" sz="2200" dirty="0">
                <a:effectLst>
                  <a:outerShdw blurRad="38100" dist="38100" dir="2700000" algn="tl">
                    <a:srgbClr val="C0C0C0"/>
                  </a:outerShdw>
                </a:effectLst>
                <a:latin typeface="Times New Roman" pitchFamily="18" charset="0"/>
                <a:ea typeface="楷体_GB2312" pitchFamily="49" charset="-122"/>
              </a:rPr>
              <a:t>    </a:t>
            </a:r>
            <a:r>
              <a:rPr lang="en-US" altLang="zh-CN" sz="2200" dirty="0" err="1">
                <a:effectLst>
                  <a:outerShdw blurRad="38100" dist="38100" dir="2700000" algn="tl">
                    <a:srgbClr val="C0C0C0"/>
                  </a:outerShdw>
                </a:effectLst>
                <a:latin typeface="Times New Roman" pitchFamily="18" charset="0"/>
                <a:ea typeface="楷体_GB2312" pitchFamily="49" charset="-122"/>
              </a:rPr>
              <a:t>underflow_error</a:t>
            </a:r>
            <a:r>
              <a:rPr lang="zh-CN" altLang="en-US" sz="2200" dirty="0">
                <a:effectLst>
                  <a:outerShdw blurRad="38100" dist="38100" dir="2700000" algn="tl">
                    <a:srgbClr val="C0C0C0"/>
                  </a:outerShdw>
                </a:effectLst>
                <a:latin typeface="Times New Roman" pitchFamily="18" charset="0"/>
                <a:ea typeface="楷体_GB2312" pitchFamily="49" charset="-122"/>
              </a:rPr>
              <a:t>异常，报告算术下溢错误。</a:t>
            </a:r>
          </a:p>
          <a:p>
            <a:pPr>
              <a:defRPr/>
            </a:pPr>
            <a:r>
              <a:rPr lang="en-US" altLang="zh-CN" sz="2200" dirty="0">
                <a:effectLst>
                  <a:outerShdw blurRad="38100" dist="38100" dir="2700000" algn="tl">
                    <a:srgbClr val="C0C0C0"/>
                  </a:outerShdw>
                </a:effectLst>
                <a:latin typeface="Times New Roman" pitchFamily="18" charset="0"/>
                <a:ea typeface="楷体_GB2312" pitchFamily="49" charset="-122"/>
              </a:rPr>
              <a:t>    </a:t>
            </a:r>
            <a:r>
              <a:rPr lang="en-US" altLang="zh-CN" sz="2200" dirty="0" err="1">
                <a:effectLst>
                  <a:outerShdw blurRad="38100" dist="38100" dir="2700000" algn="tl">
                    <a:srgbClr val="C0C0C0"/>
                  </a:outerShdw>
                </a:effectLst>
                <a:latin typeface="Times New Roman" pitchFamily="18" charset="0"/>
                <a:ea typeface="楷体_GB2312" pitchFamily="49" charset="-122"/>
              </a:rPr>
              <a:t>bad_alloc</a:t>
            </a:r>
            <a:r>
              <a:rPr lang="zh-CN" altLang="en-US" sz="2200" dirty="0">
                <a:effectLst>
                  <a:outerShdw blurRad="38100" dist="38100" dir="2700000" algn="tl">
                    <a:srgbClr val="C0C0C0"/>
                  </a:outerShdw>
                </a:effectLst>
                <a:latin typeface="Times New Roman" pitchFamily="18" charset="0"/>
                <a:ea typeface="楷体_GB2312" pitchFamily="49" charset="-122"/>
              </a:rPr>
              <a:t>异常。当</a:t>
            </a:r>
            <a:r>
              <a:rPr lang="en-US" altLang="zh-CN" sz="2200" dirty="0">
                <a:effectLst>
                  <a:outerShdw blurRad="38100" dist="38100" dir="2700000" algn="tl">
                    <a:srgbClr val="C0C0C0"/>
                  </a:outerShdw>
                </a:effectLst>
                <a:latin typeface="Times New Roman" pitchFamily="18" charset="0"/>
                <a:ea typeface="楷体_GB2312" pitchFamily="49" charset="-122"/>
              </a:rPr>
              <a:t>new( )</a:t>
            </a:r>
            <a:r>
              <a:rPr lang="zh-CN" altLang="en-US" sz="2200" dirty="0">
                <a:effectLst>
                  <a:outerShdw blurRad="38100" dist="38100" dir="2700000" algn="tl">
                    <a:srgbClr val="C0C0C0"/>
                  </a:outerShdw>
                </a:effectLst>
                <a:latin typeface="Times New Roman" pitchFamily="18" charset="0"/>
                <a:ea typeface="楷体_GB2312" pitchFamily="49" charset="-122"/>
              </a:rPr>
              <a:t>操作符不能分配所要求的存储区时，会抛出该异常。它是由基类</a:t>
            </a:r>
            <a:r>
              <a:rPr lang="en-US" altLang="zh-CN" sz="2200" dirty="0">
                <a:effectLst>
                  <a:outerShdw blurRad="38100" dist="38100" dir="2700000" algn="tl">
                    <a:srgbClr val="C0C0C0"/>
                  </a:outerShdw>
                </a:effectLst>
                <a:latin typeface="Times New Roman" pitchFamily="18" charset="0"/>
                <a:ea typeface="楷体_GB2312" pitchFamily="49" charset="-122"/>
              </a:rPr>
              <a:t>exception</a:t>
            </a:r>
            <a:r>
              <a:rPr lang="zh-CN" altLang="en-US" sz="2200" dirty="0">
                <a:effectLst>
                  <a:outerShdw blurRad="38100" dist="38100" dir="2700000" algn="tl">
                    <a:srgbClr val="C0C0C0"/>
                  </a:outerShdw>
                </a:effectLst>
                <a:latin typeface="Times New Roman" pitchFamily="18" charset="0"/>
                <a:ea typeface="楷体_GB2312" pitchFamily="49" charset="-122"/>
              </a:rPr>
              <a:t>派生的。</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p:txBody>
          <a:bodyPr/>
          <a:lstStyle/>
          <a:p>
            <a:pPr eaLnBrk="1" hangingPunct="1">
              <a:defRPr/>
            </a:pPr>
            <a:r>
              <a:rPr lang="en-US" altLang="zh-CN" sz="2800" dirty="0">
                <a:latin typeface="Times New Roman" pitchFamily="18" charset="0"/>
              </a:rPr>
              <a:t>Q6</a:t>
            </a:r>
            <a:r>
              <a:rPr lang="zh-CN" altLang="en-US" sz="2800" dirty="0">
                <a:latin typeface="Times New Roman" pitchFamily="18" charset="0"/>
              </a:rPr>
              <a:t>：静态存储分配</a:t>
            </a:r>
            <a:r>
              <a:rPr lang="en-US" altLang="zh-CN" sz="2800" dirty="0">
                <a:latin typeface="Times New Roman" pitchFamily="18" charset="0"/>
              </a:rPr>
              <a:t>VS.</a:t>
            </a:r>
            <a:r>
              <a:rPr lang="zh-CN" altLang="en-US" sz="2800" dirty="0">
                <a:latin typeface="Times New Roman" pitchFamily="18" charset="0"/>
              </a:rPr>
              <a:t>动态存储分配</a:t>
            </a:r>
          </a:p>
        </p:txBody>
      </p:sp>
      <p:sp>
        <p:nvSpPr>
          <p:cNvPr id="241667" name="Rectangle 3"/>
          <p:cNvSpPr>
            <a:spLocks noGrp="1" noChangeArrowheads="1"/>
          </p:cNvSpPr>
          <p:nvPr>
            <p:ph idx="1"/>
          </p:nvPr>
        </p:nvSpPr>
        <p:spPr/>
        <p:txBody>
          <a:bodyPr vert="horz" wrap="square" lIns="92075" tIns="46039" rIns="92075" bIns="46039" numCol="1" rtlCol="0" anchor="t" anchorCtr="0" compatLnSpc="1">
            <a:prstTxWarp prst="textNoShape">
              <a:avLst/>
            </a:prstTxWarp>
            <a:normAutofit/>
          </a:bodyPr>
          <a:lstStyle/>
          <a:p>
            <a:pPr marL="0" indent="0">
              <a:spcBef>
                <a:spcPct val="40000"/>
              </a:spcBef>
              <a:buClr>
                <a:schemeClr val="accent1"/>
              </a:buClr>
              <a:defRPr/>
            </a:pPr>
            <a:r>
              <a:rPr lang="zh-CN" altLang="en-US" b="1" smtClean="0">
                <a:ea typeface="黑体" pitchFamily="2" charset="-122"/>
              </a:rPr>
              <a:t> 静态存储分配</a:t>
            </a:r>
          </a:p>
          <a:p>
            <a:pPr marL="0" indent="0">
              <a:spcBef>
                <a:spcPct val="40000"/>
              </a:spcBef>
              <a:buClr>
                <a:schemeClr val="accent1"/>
              </a:buClr>
              <a:buNone/>
              <a:defRPr/>
            </a:pPr>
            <a:r>
              <a:rPr lang="zh-CN" altLang="en-US" b="1" smtClean="0"/>
              <a:t>      </a:t>
            </a:r>
            <a:r>
              <a:rPr lang="zh-CN" altLang="en-US" sz="2400"/>
              <a:t>通常定义变量（或对象），编译器在</a:t>
            </a:r>
            <a:r>
              <a:rPr lang="zh-CN" altLang="en-US" sz="2400">
                <a:solidFill>
                  <a:srgbClr val="FF0000"/>
                </a:solidFill>
              </a:rPr>
              <a:t>编译时</a:t>
            </a:r>
            <a:r>
              <a:rPr lang="zh-CN" altLang="en-US" sz="2400"/>
              <a:t>都可以根据该变量（或对象）的类型知道所需内存空间的大小，从而系统在适当的时候为它们分配确定的存储空间。</a:t>
            </a:r>
          </a:p>
          <a:p>
            <a:pPr marL="0" indent="0">
              <a:spcBef>
                <a:spcPct val="40000"/>
              </a:spcBef>
              <a:buClr>
                <a:schemeClr val="accent1"/>
              </a:buClr>
              <a:defRPr/>
            </a:pPr>
            <a:r>
              <a:rPr lang="zh-CN" altLang="en-US" b="1" smtClean="0">
                <a:ea typeface="黑体" pitchFamily="2" charset="-122"/>
              </a:rPr>
              <a:t> 动态存储分配</a:t>
            </a:r>
          </a:p>
          <a:p>
            <a:pPr marL="0" indent="0">
              <a:spcBef>
                <a:spcPct val="40000"/>
              </a:spcBef>
              <a:buClr>
                <a:schemeClr val="accent1"/>
              </a:buClr>
              <a:buNone/>
              <a:defRPr/>
            </a:pPr>
            <a:r>
              <a:rPr lang="zh-CN" altLang="en-US" b="1" smtClean="0"/>
              <a:t>      </a:t>
            </a:r>
            <a:r>
              <a:rPr lang="zh-CN" altLang="en-US" sz="2400"/>
              <a:t>有些操作对象只有在程序运行时才能确定，编译器在编译时就无法为它们预定存储空间，只能在</a:t>
            </a:r>
            <a:r>
              <a:rPr lang="zh-CN" altLang="en-US" sz="2400">
                <a:solidFill>
                  <a:srgbClr val="FF0000"/>
                </a:solidFill>
              </a:rPr>
              <a:t>程序运行时</a:t>
            </a:r>
            <a:r>
              <a:rPr lang="zh-CN" altLang="en-US" sz="2400"/>
              <a:t>，系统根据运行时的要求进行内存分配，称为动态存储分配。</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2"/>
          <p:cNvSpPr>
            <a:spLocks noGrp="1" noChangeArrowheads="1"/>
          </p:cNvSpPr>
          <p:nvPr>
            <p:ph type="title"/>
          </p:nvPr>
        </p:nvSpPr>
        <p:spPr/>
        <p:txBody>
          <a:bodyPr>
            <a:normAutofit/>
          </a:bodyPr>
          <a:lstStyle/>
          <a:p>
            <a:pPr eaLnBrk="1" hangingPunct="1">
              <a:defRPr/>
            </a:pPr>
            <a:r>
              <a:rPr lang="en-US" altLang="zh-CN" sz="3200" dirty="0">
                <a:latin typeface="Times New Roman" pitchFamily="18" charset="0"/>
              </a:rPr>
              <a:t>C++</a:t>
            </a:r>
            <a:r>
              <a:rPr lang="zh-CN" altLang="en-US" sz="3200" dirty="0">
                <a:latin typeface="Times New Roman" pitchFamily="18" charset="0"/>
              </a:rPr>
              <a:t>内存空间分布</a:t>
            </a:r>
          </a:p>
        </p:txBody>
      </p:sp>
      <p:graphicFrame>
        <p:nvGraphicFramePr>
          <p:cNvPr id="242708" name="Group 20"/>
          <p:cNvGraphicFramePr>
            <a:graphicFrameLocks noGrp="1"/>
          </p:cNvGraphicFramePr>
          <p:nvPr>
            <p:ph idx="1"/>
            <p:extLst>
              <p:ext uri="{D42A27DB-BD31-4B8C-83A1-F6EECF244321}">
                <p14:modId xmlns:p14="http://schemas.microsoft.com/office/powerpoint/2010/main" val="3991070716"/>
              </p:ext>
            </p:extLst>
          </p:nvPr>
        </p:nvGraphicFramePr>
        <p:xfrm>
          <a:off x="1271464" y="1411955"/>
          <a:ext cx="10009113" cy="4105277"/>
        </p:xfrm>
        <a:graphic>
          <a:graphicData uri="http://schemas.openxmlformats.org/drawingml/2006/table">
            <a:tbl>
              <a:tblPr/>
              <a:tblGrid>
                <a:gridCol w="10009113">
                  <a:extLst>
                    <a:ext uri="{9D8B030D-6E8A-4147-A177-3AD203B41FA5}">
                      <a16:colId xmlns:a16="http://schemas.microsoft.com/office/drawing/2014/main" val="20000"/>
                    </a:ext>
                  </a:extLst>
                </a:gridCol>
              </a:tblGrid>
              <a:tr h="830263">
                <a:tc>
                  <a:txBody>
                    <a:bodyPr/>
                    <a:lstStyle/>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zh-CN" altLang="en-US" sz="2400" b="1" i="0" u="none" strike="noStrike" cap="none" normalizeH="0" baseline="0" dirty="0" smtClean="0">
                          <a:ln>
                            <a:noFill/>
                          </a:ln>
                          <a:solidFill>
                            <a:srgbClr val="FFFFFF"/>
                          </a:solidFill>
                          <a:effectLst>
                            <a:outerShdw blurRad="38100" dist="38100" dir="2700000" algn="tl">
                              <a:srgbClr val="000000"/>
                            </a:outerShdw>
                          </a:effectLst>
                          <a:latin typeface="Times New Roman" pitchFamily="18" charset="0"/>
                          <a:ea typeface="楷体_GB2312" pitchFamily="49" charset="-122"/>
                        </a:rPr>
                        <a:t>自由存储区 </a:t>
                      </a:r>
                    </a:p>
                    <a:p>
                      <a:pPr marL="0" marR="0" lvl="0" indent="0" algn="ctr" defTabSz="914400" rtl="0" eaLnBrk="1" fontAlgn="base" latinLnBrk="0" hangingPunct="1">
                        <a:lnSpc>
                          <a:spcPct val="100000"/>
                        </a:lnSpc>
                        <a:spcBef>
                          <a:spcPct val="0"/>
                        </a:spcBef>
                        <a:spcAft>
                          <a:spcPct val="0"/>
                        </a:spcAft>
                        <a:buClrTx/>
                        <a:buSzTx/>
                        <a:buFont typeface="Wingdings" pitchFamily="2" charset="2"/>
                        <a:buNone/>
                        <a:tabLst/>
                      </a:pPr>
                      <a:r>
                        <a:rPr kumimoji="0" lang="zh-CN" altLang="en-US" sz="2400" b="1" i="0" u="none" strike="noStrike" cap="none" normalizeH="0" baseline="0" dirty="0" smtClean="0">
                          <a:ln>
                            <a:noFill/>
                          </a:ln>
                          <a:solidFill>
                            <a:srgbClr val="FFFFFF"/>
                          </a:solidFill>
                          <a:effectLst>
                            <a:outerShdw blurRad="38100" dist="38100" dir="2700000" algn="tl">
                              <a:srgbClr val="000000"/>
                            </a:outerShdw>
                          </a:effectLst>
                          <a:latin typeface="Times New Roman" pitchFamily="18" charset="0"/>
                          <a:ea typeface="楷体_GB2312" pitchFamily="49" charset="-122"/>
                        </a:rPr>
                        <a:t>（</a:t>
                      </a:r>
                      <a:r>
                        <a:rPr kumimoji="0" lang="en-US" altLang="zh-CN" sz="2400" b="1" i="0" u="none" strike="noStrike" cap="none" normalizeH="0" baseline="0" dirty="0" smtClean="0">
                          <a:ln>
                            <a:noFill/>
                          </a:ln>
                          <a:solidFill>
                            <a:srgbClr val="FFFFFF"/>
                          </a:solidFill>
                          <a:effectLst>
                            <a:outerShdw blurRad="38100" dist="38100" dir="2700000" algn="tl">
                              <a:srgbClr val="000000"/>
                            </a:outerShdw>
                          </a:effectLst>
                          <a:latin typeface="Times New Roman" pitchFamily="18" charset="0"/>
                          <a:ea typeface="楷体_GB2312" pitchFamily="49" charset="-122"/>
                        </a:rPr>
                        <a:t>Heap</a:t>
                      </a:r>
                      <a:r>
                        <a:rPr kumimoji="0" lang="zh-CN" altLang="en-US" sz="2400" b="1" i="0" u="none" strike="noStrike" cap="none" normalizeH="0" baseline="0" dirty="0" smtClean="0">
                          <a:ln>
                            <a:noFill/>
                          </a:ln>
                          <a:solidFill>
                            <a:srgbClr val="FFFFFF"/>
                          </a:solidFill>
                          <a:effectLst>
                            <a:outerShdw blurRad="38100" dist="38100" dir="2700000" algn="tl">
                              <a:srgbClr val="000000"/>
                            </a:outerShdw>
                          </a:effectLst>
                          <a:latin typeface="Times New Roman" pitchFamily="18" charset="0"/>
                          <a:ea typeface="楷体_GB2312" pitchFamily="49" charset="-122"/>
                        </a:rPr>
                        <a:t>，动态内存）</a:t>
                      </a:r>
                    </a:p>
                  </a:txBody>
                  <a:tcPr marL="247325" marR="247325" anchor="ct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0000FF"/>
                    </a:solidFill>
                  </a:tcPr>
                </a:tc>
                <a:extLst>
                  <a:ext uri="{0D108BD9-81ED-4DB2-BD59-A6C34878D82A}">
                    <a16:rowId xmlns:a16="http://schemas.microsoft.com/office/drawing/2014/main" val="10000"/>
                  </a:ext>
                </a:extLst>
              </a:tr>
              <a:tr h="823913">
                <a:tc>
                  <a:txBody>
                    <a:bodyPr/>
                    <a:lstStyle/>
                    <a:p>
                      <a:pPr marL="0" marR="0" lvl="0" indent="0" algn="ctr" defTabSz="914400" rtl="0" eaLnBrk="1" fontAlgn="base" latinLnBrk="0" hangingPunct="1">
                        <a:lnSpc>
                          <a:spcPct val="100000"/>
                        </a:lnSpc>
                        <a:spcBef>
                          <a:spcPct val="50000"/>
                        </a:spcBef>
                        <a:spcAft>
                          <a:spcPct val="0"/>
                        </a:spcAft>
                        <a:buClrTx/>
                        <a:buSzTx/>
                        <a:buFont typeface="Wingdings" pitchFamily="2" charset="2"/>
                        <a:buNone/>
                        <a:tabLst/>
                      </a:pPr>
                      <a:r>
                        <a:rPr kumimoji="0" lang="zh-CN" altLang="en-US" sz="2400" b="1" i="0" u="none" strike="noStrike" cap="none" normalizeH="0" baseline="0" smtClean="0">
                          <a:ln>
                            <a:noFill/>
                          </a:ln>
                          <a:solidFill>
                            <a:srgbClr val="FFFFFF"/>
                          </a:solidFill>
                          <a:effectLst>
                            <a:outerShdw blurRad="38100" dist="38100" dir="2700000" algn="tl">
                              <a:srgbClr val="000000"/>
                            </a:outerShdw>
                          </a:effectLst>
                          <a:latin typeface="Times New Roman" pitchFamily="18" charset="0"/>
                          <a:ea typeface="楷体_GB2312" pitchFamily="49" charset="-122"/>
                        </a:rPr>
                        <a:t>自动存储区（</a:t>
                      </a:r>
                      <a:r>
                        <a:rPr kumimoji="0" lang="en-US" altLang="zh-CN" sz="2400" b="1" i="0" u="none" strike="noStrike" cap="none" normalizeH="0" baseline="0" smtClean="0">
                          <a:ln>
                            <a:noFill/>
                          </a:ln>
                          <a:solidFill>
                            <a:srgbClr val="FFFFFF"/>
                          </a:solidFill>
                          <a:effectLst>
                            <a:outerShdw blurRad="38100" dist="38100" dir="2700000" algn="tl">
                              <a:srgbClr val="000000"/>
                            </a:outerShdw>
                          </a:effectLst>
                          <a:latin typeface="Times New Roman" pitchFamily="18" charset="0"/>
                          <a:ea typeface="楷体_GB2312" pitchFamily="49" charset="-122"/>
                        </a:rPr>
                        <a:t>Stack</a:t>
                      </a:r>
                      <a:r>
                        <a:rPr kumimoji="0" lang="zh-CN" altLang="en-US" sz="2400" b="1" i="0" u="none" strike="noStrike" cap="none" normalizeH="0" baseline="0" smtClean="0">
                          <a:ln>
                            <a:noFill/>
                          </a:ln>
                          <a:solidFill>
                            <a:srgbClr val="FFFFFF"/>
                          </a:solidFill>
                          <a:effectLst>
                            <a:outerShdw blurRad="38100" dist="38100" dir="2700000" algn="tl">
                              <a:srgbClr val="000000"/>
                            </a:outerShdw>
                          </a:effectLst>
                          <a:latin typeface="Times New Roman" pitchFamily="18" charset="0"/>
                          <a:ea typeface="楷体_GB2312" pitchFamily="49" charset="-122"/>
                        </a:rPr>
                        <a:t>）</a:t>
                      </a:r>
                    </a:p>
                  </a:txBody>
                  <a:tcPr marL="247325" marR="247325" anchor="ct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3366"/>
                    </a:solidFill>
                  </a:tcPr>
                </a:tc>
                <a:extLst>
                  <a:ext uri="{0D108BD9-81ED-4DB2-BD59-A6C34878D82A}">
                    <a16:rowId xmlns:a16="http://schemas.microsoft.com/office/drawing/2014/main" val="10001"/>
                  </a:ext>
                </a:extLst>
              </a:tr>
              <a:tr h="804863">
                <a:tc>
                  <a:txBody>
                    <a:bodyPr/>
                    <a:lstStyle/>
                    <a:p>
                      <a:pPr marL="0" marR="0" lvl="0" indent="0" algn="ctr" defTabSz="914400" rtl="0" eaLnBrk="1" fontAlgn="base" latinLnBrk="0" hangingPunct="1">
                        <a:lnSpc>
                          <a:spcPct val="100000"/>
                        </a:lnSpc>
                        <a:spcBef>
                          <a:spcPct val="50000"/>
                        </a:spcBef>
                        <a:spcAft>
                          <a:spcPct val="0"/>
                        </a:spcAft>
                        <a:buClrTx/>
                        <a:buSzTx/>
                        <a:buFont typeface="Wingdings" pitchFamily="2" charset="2"/>
                        <a:buNone/>
                        <a:tabLst/>
                      </a:pPr>
                      <a:r>
                        <a:rPr kumimoji="0" lang="zh-CN" altLang="en-US" sz="2400" b="1" i="0" u="none" strike="noStrike" cap="none" normalizeH="0" baseline="0" dirty="0" smtClean="0">
                          <a:ln>
                            <a:noFill/>
                          </a:ln>
                          <a:solidFill>
                            <a:srgbClr val="FFFFFF"/>
                          </a:solidFill>
                          <a:effectLst>
                            <a:outerShdw blurRad="38100" dist="38100" dir="2700000" algn="tl">
                              <a:srgbClr val="000000"/>
                            </a:outerShdw>
                          </a:effectLst>
                          <a:latin typeface="Times New Roman" pitchFamily="18" charset="0"/>
                          <a:ea typeface="楷体_GB2312" pitchFamily="49" charset="-122"/>
                        </a:rPr>
                        <a:t>（</a:t>
                      </a:r>
                      <a:r>
                        <a:rPr kumimoji="0" lang="en-US" altLang="zh-CN" sz="2400" b="1" i="0" u="none" strike="noStrike" cap="none" normalizeH="0" baseline="0" dirty="0" smtClean="0">
                          <a:ln>
                            <a:noFill/>
                          </a:ln>
                          <a:solidFill>
                            <a:srgbClr val="FFFFFF"/>
                          </a:solidFill>
                          <a:effectLst>
                            <a:outerShdw blurRad="38100" dist="38100" dir="2700000" algn="tl">
                              <a:srgbClr val="000000"/>
                            </a:outerShdw>
                          </a:effectLst>
                          <a:latin typeface="Times New Roman" pitchFamily="18" charset="0"/>
                          <a:ea typeface="楷体_GB2312" pitchFamily="49" charset="-122"/>
                        </a:rPr>
                        <a:t>main()</a:t>
                      </a:r>
                      <a:r>
                        <a:rPr kumimoji="0" lang="zh-CN" altLang="en-US" sz="2400" b="1" i="0" u="none" strike="noStrike" cap="none" normalizeH="0" baseline="0" dirty="0" smtClean="0">
                          <a:ln>
                            <a:noFill/>
                          </a:ln>
                          <a:solidFill>
                            <a:srgbClr val="FFFFFF"/>
                          </a:solidFill>
                          <a:effectLst>
                            <a:outerShdw blurRad="38100" dist="38100" dir="2700000" algn="tl">
                              <a:srgbClr val="000000"/>
                            </a:outerShdw>
                          </a:effectLst>
                          <a:latin typeface="Times New Roman" pitchFamily="18" charset="0"/>
                          <a:ea typeface="楷体_GB2312" pitchFamily="49" charset="-122"/>
                        </a:rPr>
                        <a:t>函数局部数据）</a:t>
                      </a:r>
                    </a:p>
                  </a:txBody>
                  <a:tcPr marL="247325" marR="247325" anchor="ct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3366"/>
                    </a:solidFill>
                  </a:tcPr>
                </a:tc>
                <a:extLst>
                  <a:ext uri="{0D108BD9-81ED-4DB2-BD59-A6C34878D82A}">
                    <a16:rowId xmlns:a16="http://schemas.microsoft.com/office/drawing/2014/main" val="10002"/>
                  </a:ext>
                </a:extLst>
              </a:tr>
              <a:tr h="823913">
                <a:tc>
                  <a:txBody>
                    <a:bodyPr/>
                    <a:lstStyle/>
                    <a:p>
                      <a:pPr marL="0" marR="0" lvl="0" indent="0" algn="ctr" defTabSz="914400" rtl="0" eaLnBrk="1" fontAlgn="base" latinLnBrk="0" hangingPunct="1">
                        <a:lnSpc>
                          <a:spcPct val="100000"/>
                        </a:lnSpc>
                        <a:spcBef>
                          <a:spcPct val="50000"/>
                        </a:spcBef>
                        <a:spcAft>
                          <a:spcPct val="0"/>
                        </a:spcAft>
                        <a:buClrTx/>
                        <a:buSzTx/>
                        <a:buFont typeface="Wingdings" pitchFamily="2" charset="2"/>
                        <a:buNone/>
                        <a:tabLst/>
                      </a:pPr>
                      <a:r>
                        <a:rPr kumimoji="0" lang="zh-CN" altLang="en-US" sz="2400" b="1" i="0" u="none" strike="noStrike" cap="none" normalizeH="0" baseline="0" dirty="0" smtClean="0">
                          <a:ln>
                            <a:noFill/>
                          </a:ln>
                          <a:solidFill>
                            <a:srgbClr val="FFFFFF"/>
                          </a:solidFill>
                          <a:effectLst>
                            <a:outerShdw blurRad="38100" dist="38100" dir="2700000" algn="tl">
                              <a:srgbClr val="000000"/>
                            </a:outerShdw>
                          </a:effectLst>
                          <a:latin typeface="Times New Roman" pitchFamily="18" charset="0"/>
                          <a:ea typeface="楷体_GB2312" pitchFamily="49" charset="-122"/>
                        </a:rPr>
                        <a:t>全局数据区（全局、静态）</a:t>
                      </a:r>
                    </a:p>
                  </a:txBody>
                  <a:tcPr marL="247325" marR="247325" anchor="ct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rgbClr val="993366"/>
                    </a:solidFill>
                  </a:tcPr>
                </a:tc>
                <a:extLst>
                  <a:ext uri="{0D108BD9-81ED-4DB2-BD59-A6C34878D82A}">
                    <a16:rowId xmlns:a16="http://schemas.microsoft.com/office/drawing/2014/main" val="10003"/>
                  </a:ext>
                </a:extLst>
              </a:tr>
              <a:tr h="822325">
                <a:tc>
                  <a:txBody>
                    <a:bodyPr/>
                    <a:lstStyle/>
                    <a:p>
                      <a:pPr marL="0" marR="0" lvl="0" indent="0" algn="ctr" defTabSz="914400" rtl="0" eaLnBrk="1" fontAlgn="base" latinLnBrk="0" hangingPunct="1">
                        <a:lnSpc>
                          <a:spcPct val="100000"/>
                        </a:lnSpc>
                        <a:spcBef>
                          <a:spcPct val="50000"/>
                        </a:spcBef>
                        <a:spcAft>
                          <a:spcPct val="0"/>
                        </a:spcAft>
                        <a:buClrTx/>
                        <a:buSzTx/>
                        <a:buFont typeface="Wingdings" pitchFamily="2" charset="2"/>
                        <a:buNone/>
                        <a:tabLst/>
                      </a:pPr>
                      <a:r>
                        <a:rPr kumimoji="0" lang="zh-CN" altLang="en-US" sz="2400" b="1" i="0" u="none" strike="noStrike" cap="none" normalizeH="0" baseline="0" dirty="0" smtClean="0">
                          <a:ln>
                            <a:noFill/>
                          </a:ln>
                          <a:solidFill>
                            <a:srgbClr val="FFFFFF"/>
                          </a:solidFill>
                          <a:effectLst>
                            <a:outerShdw blurRad="38100" dist="38100" dir="2700000" algn="tl">
                              <a:srgbClr val="000000"/>
                            </a:outerShdw>
                          </a:effectLst>
                          <a:latin typeface="Times New Roman" pitchFamily="18" charset="0"/>
                          <a:ea typeface="楷体_GB2312" pitchFamily="49" charset="-122"/>
                        </a:rPr>
                        <a:t>代码区（程序代码）</a:t>
                      </a:r>
                    </a:p>
                  </a:txBody>
                  <a:tcPr marL="247325" marR="247325" anchor="ctr"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rgbClr val="993366"/>
                    </a:solidFill>
                  </a:tcPr>
                </a:tc>
                <a:extLst>
                  <a:ext uri="{0D108BD9-81ED-4DB2-BD59-A6C34878D82A}">
                    <a16:rowId xmlns:a16="http://schemas.microsoft.com/office/drawing/2014/main" val="10004"/>
                  </a:ext>
                </a:extLst>
              </a:tr>
            </a:tbl>
          </a:graphicData>
        </a:graphic>
      </p:graphicFrame>
      <p:sp>
        <p:nvSpPr>
          <p:cNvPr id="242691" name="Text Box 3"/>
          <p:cNvSpPr txBox="1">
            <a:spLocks noChangeArrowheads="1"/>
          </p:cNvSpPr>
          <p:nvPr/>
        </p:nvSpPr>
        <p:spPr bwMode="auto">
          <a:xfrm>
            <a:off x="7752184" y="2420888"/>
            <a:ext cx="4248151" cy="461665"/>
          </a:xfrm>
          <a:prstGeom prst="rect">
            <a:avLst/>
          </a:prstGeom>
          <a:noFill/>
          <a:ln w="12700">
            <a:noFill/>
            <a:miter lim="800000"/>
            <a:headEnd type="none" w="sm" len="sm"/>
            <a:tailEnd type="none" w="sm" len="sm"/>
          </a:ln>
          <a:effectLst/>
        </p:spPr>
        <p:txBody>
          <a:bodyPr>
            <a:spAutoFit/>
          </a:bodyPr>
          <a:lstStyle/>
          <a:p>
            <a:pPr>
              <a:spcBef>
                <a:spcPct val="50000"/>
              </a:spcBef>
              <a:defRPr/>
            </a:pPr>
            <a:r>
              <a:rPr lang="zh-CN" altLang="en-US" sz="2400" u="sng" dirty="0">
                <a:effectLst>
                  <a:outerShdw blurRad="38100" dist="38100" dir="2700000" algn="tl">
                    <a:srgbClr val="C0C0C0"/>
                  </a:outerShdw>
                </a:effectLst>
                <a:latin typeface="Times New Roman" pitchFamily="18" charset="0"/>
                <a:ea typeface="楷体_GB2312" pitchFamily="49" charset="-122"/>
              </a:rPr>
              <a:t>动态分配在自由存储区中进行</a:t>
            </a:r>
          </a:p>
        </p:txBody>
      </p:sp>
      <p:sp>
        <p:nvSpPr>
          <p:cNvPr id="242692" name="Text Box 4"/>
          <p:cNvSpPr txBox="1">
            <a:spLocks noChangeArrowheads="1"/>
          </p:cNvSpPr>
          <p:nvPr/>
        </p:nvSpPr>
        <p:spPr bwMode="auto">
          <a:xfrm>
            <a:off x="7787882" y="4869160"/>
            <a:ext cx="3564702" cy="461665"/>
          </a:xfrm>
          <a:prstGeom prst="rect">
            <a:avLst/>
          </a:prstGeom>
          <a:noFill/>
          <a:ln w="12700" algn="ctr">
            <a:noFill/>
            <a:miter lim="800000"/>
            <a:headEnd type="none" w="sm" len="sm"/>
            <a:tailEnd type="none" w="sm" len="sm"/>
          </a:ln>
          <a:effectLst/>
        </p:spPr>
        <p:txBody>
          <a:bodyPr wrap="square">
            <a:spAutoFit/>
          </a:bodyPr>
          <a:lstStyle/>
          <a:p>
            <a:pPr>
              <a:spcBef>
                <a:spcPct val="50000"/>
              </a:spcBef>
              <a:defRPr/>
            </a:pPr>
            <a:r>
              <a:rPr lang="zh-CN" altLang="en-US" sz="2400" u="sng" dirty="0">
                <a:effectLst>
                  <a:outerShdw blurRad="38100" dist="38100" dir="2700000" algn="tl">
                    <a:srgbClr val="C0C0C0"/>
                  </a:outerShdw>
                </a:effectLst>
                <a:latin typeface="Times New Roman" pitchFamily="18" charset="0"/>
                <a:ea typeface="楷体_GB2312" pitchFamily="49" charset="-122"/>
              </a:rPr>
              <a:t>全局变量、</a:t>
            </a:r>
            <a:r>
              <a:rPr lang="en-US" altLang="zh-CN" sz="2400" u="sng" dirty="0">
                <a:effectLst>
                  <a:outerShdw blurRad="38100" dist="38100" dir="2700000" algn="tl">
                    <a:srgbClr val="C0C0C0"/>
                  </a:outerShdw>
                </a:effectLst>
                <a:latin typeface="Times New Roman" pitchFamily="18" charset="0"/>
                <a:ea typeface="楷体_GB2312" pitchFamily="49" charset="-122"/>
              </a:rPr>
              <a:t>static</a:t>
            </a:r>
            <a:r>
              <a:rPr lang="zh-CN" altLang="en-US" sz="2400" u="sng" dirty="0">
                <a:effectLst>
                  <a:outerShdw blurRad="38100" dist="38100" dir="2700000" algn="tl">
                    <a:srgbClr val="C0C0C0"/>
                  </a:outerShdw>
                </a:effectLst>
                <a:latin typeface="Times New Roman" pitchFamily="18" charset="0"/>
                <a:ea typeface="楷体_GB2312" pitchFamily="49" charset="-122"/>
              </a:rPr>
              <a:t>变量</a:t>
            </a:r>
          </a:p>
        </p:txBody>
      </p:sp>
      <p:sp>
        <p:nvSpPr>
          <p:cNvPr id="242693" name="Text Box 5"/>
          <p:cNvSpPr txBox="1">
            <a:spLocks noChangeArrowheads="1"/>
          </p:cNvSpPr>
          <p:nvPr/>
        </p:nvSpPr>
        <p:spPr bwMode="auto">
          <a:xfrm>
            <a:off x="7895852" y="3212976"/>
            <a:ext cx="3960813" cy="461665"/>
          </a:xfrm>
          <a:prstGeom prst="rect">
            <a:avLst/>
          </a:prstGeom>
          <a:noFill/>
          <a:ln w="12700" algn="ctr">
            <a:noFill/>
            <a:miter lim="800000"/>
            <a:headEnd type="none" w="sm" len="sm"/>
            <a:tailEnd type="none" w="sm" len="sm"/>
          </a:ln>
          <a:effectLst/>
        </p:spPr>
        <p:txBody>
          <a:bodyPr>
            <a:spAutoFit/>
          </a:bodyPr>
          <a:lstStyle/>
          <a:p>
            <a:pPr>
              <a:spcBef>
                <a:spcPct val="50000"/>
              </a:spcBef>
              <a:defRPr/>
            </a:pPr>
            <a:r>
              <a:rPr lang="zh-CN" altLang="en-US" sz="2400" u="sng" dirty="0">
                <a:effectLst>
                  <a:outerShdw blurRad="38100" dist="38100" dir="2700000" algn="tl">
                    <a:srgbClr val="C0C0C0"/>
                  </a:outerShdw>
                </a:effectLst>
                <a:latin typeface="Times New Roman" pitchFamily="18" charset="0"/>
                <a:ea typeface="楷体_GB2312" pitchFamily="49" charset="-122"/>
              </a:rPr>
              <a:t>局部变量、函数参数等</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p:txBody>
          <a:bodyPr/>
          <a:lstStyle/>
          <a:p>
            <a:pPr eaLnBrk="1" hangingPunct="1">
              <a:defRPr/>
            </a:pPr>
            <a:r>
              <a:rPr lang="en-US" altLang="zh-CN" sz="3200">
                <a:latin typeface="Times New Roman" pitchFamily="18" charset="0"/>
              </a:rPr>
              <a:t>Q7</a:t>
            </a:r>
            <a:r>
              <a:rPr lang="zh-CN" altLang="en-US" sz="3200">
                <a:latin typeface="Times New Roman" pitchFamily="18" charset="0"/>
              </a:rPr>
              <a:t>：</a:t>
            </a:r>
            <a:r>
              <a:rPr lang="en-US" altLang="zh-CN" sz="3200">
                <a:latin typeface="Times New Roman" pitchFamily="18" charset="0"/>
              </a:rPr>
              <a:t>new</a:t>
            </a:r>
            <a:r>
              <a:rPr lang="zh-CN" altLang="en-US" sz="3200">
                <a:latin typeface="Times New Roman" pitchFamily="18" charset="0"/>
              </a:rPr>
              <a:t>和</a:t>
            </a:r>
            <a:r>
              <a:rPr lang="en-US" altLang="zh-CN" sz="3200">
                <a:latin typeface="Times New Roman" pitchFamily="18" charset="0"/>
              </a:rPr>
              <a:t>delete</a:t>
            </a:r>
            <a:r>
              <a:rPr lang="zh-CN" altLang="en-US" sz="3200">
                <a:latin typeface="Times New Roman" pitchFamily="18" charset="0"/>
              </a:rPr>
              <a:t>操作符</a:t>
            </a:r>
          </a:p>
        </p:txBody>
      </p:sp>
      <p:sp>
        <p:nvSpPr>
          <p:cNvPr id="2" name="内容占位符 1"/>
          <p:cNvSpPr>
            <a:spLocks noGrp="1"/>
          </p:cNvSpPr>
          <p:nvPr>
            <p:ph idx="1"/>
          </p:nvPr>
        </p:nvSpPr>
        <p:spPr/>
        <p:txBody>
          <a:bodyPr/>
          <a:lstStyle/>
          <a:p>
            <a:endParaRPr lang="zh-CN" altLang="en-US"/>
          </a:p>
        </p:txBody>
      </p:sp>
      <p:sp>
        <p:nvSpPr>
          <p:cNvPr id="243715" name="Rectangle 3"/>
          <p:cNvSpPr>
            <a:spLocks noChangeArrowheads="1"/>
          </p:cNvSpPr>
          <p:nvPr/>
        </p:nvSpPr>
        <p:spPr bwMode="auto">
          <a:xfrm>
            <a:off x="2206628" y="1916115"/>
            <a:ext cx="4679951" cy="3731791"/>
          </a:xfrm>
          <a:prstGeom prst="rect">
            <a:avLst/>
          </a:prstGeom>
          <a:noFill/>
          <a:ln w="12700">
            <a:noFill/>
            <a:miter lim="800000"/>
            <a:headEnd type="none" w="sm" len="sm"/>
            <a:tailEnd type="none" w="sm" len="sm"/>
          </a:ln>
          <a:effectLst/>
        </p:spPr>
        <p:txBody>
          <a:bodyPr>
            <a:spAutoFit/>
          </a:bodyPr>
          <a:lstStyle/>
          <a:p>
            <a:pPr>
              <a:spcBef>
                <a:spcPct val="50000"/>
              </a:spcBef>
              <a:defRPr/>
            </a:pPr>
            <a:r>
              <a:rPr lang="en-US" altLang="zh-CN" sz="2800">
                <a:effectLst>
                  <a:outerShdw blurRad="38100" dist="38100" dir="2700000" algn="tl">
                    <a:srgbClr val="C0C0C0"/>
                  </a:outerShdw>
                </a:effectLst>
                <a:latin typeface="Times New Roman" pitchFamily="18" charset="0"/>
              </a:rPr>
              <a:t>int *pi = new int;</a:t>
            </a:r>
          </a:p>
          <a:p>
            <a:pPr>
              <a:spcBef>
                <a:spcPct val="50000"/>
              </a:spcBef>
              <a:defRPr/>
            </a:pPr>
            <a:r>
              <a:rPr lang="en-US" altLang="zh-CN" sz="2800">
                <a:effectLst>
                  <a:outerShdw blurRad="38100" dist="38100" dir="2700000" algn="tl">
                    <a:srgbClr val="C0C0C0"/>
                  </a:outerShdw>
                </a:effectLst>
                <a:latin typeface="Times New Roman" pitchFamily="18" charset="0"/>
              </a:rPr>
              <a:t>int *pi = new int(1024);</a:t>
            </a:r>
          </a:p>
          <a:p>
            <a:pPr>
              <a:spcBef>
                <a:spcPct val="50000"/>
              </a:spcBef>
              <a:defRPr/>
            </a:pPr>
            <a:endParaRPr lang="en-US" altLang="zh-CN" sz="900">
              <a:effectLst>
                <a:outerShdw blurRad="38100" dist="38100" dir="2700000" algn="tl">
                  <a:srgbClr val="C0C0C0"/>
                </a:outerShdw>
              </a:effectLst>
              <a:latin typeface="Times New Roman" pitchFamily="18" charset="0"/>
            </a:endParaRPr>
          </a:p>
          <a:p>
            <a:pPr>
              <a:spcBef>
                <a:spcPct val="50000"/>
              </a:spcBef>
              <a:defRPr/>
            </a:pPr>
            <a:r>
              <a:rPr lang="en-US" altLang="zh-CN" sz="2800">
                <a:effectLst>
                  <a:outerShdw blurRad="38100" dist="38100" dir="2700000" algn="tl">
                    <a:srgbClr val="C0C0C0"/>
                  </a:outerShdw>
                </a:effectLst>
                <a:latin typeface="Times New Roman" pitchFamily="18" charset="0"/>
              </a:rPr>
              <a:t>int *pia = new int[10];</a:t>
            </a:r>
          </a:p>
          <a:p>
            <a:pPr>
              <a:spcBef>
                <a:spcPct val="50000"/>
              </a:spcBef>
              <a:defRPr/>
            </a:pPr>
            <a:endParaRPr lang="en-US" altLang="zh-CN" sz="900">
              <a:effectLst>
                <a:outerShdw blurRad="38100" dist="38100" dir="2700000" algn="tl">
                  <a:srgbClr val="C0C0C0"/>
                </a:outerShdw>
              </a:effectLst>
              <a:latin typeface="Times New Roman" pitchFamily="18" charset="0"/>
            </a:endParaRPr>
          </a:p>
          <a:p>
            <a:pPr>
              <a:spcBef>
                <a:spcPct val="50000"/>
              </a:spcBef>
              <a:defRPr/>
            </a:pPr>
            <a:r>
              <a:rPr lang="en-US" altLang="zh-CN" sz="2800">
                <a:effectLst>
                  <a:outerShdw blurRad="38100" dist="38100" dir="2700000" algn="tl">
                    <a:srgbClr val="C0C0C0"/>
                  </a:outerShdw>
                </a:effectLst>
                <a:latin typeface="Times New Roman" pitchFamily="18" charset="0"/>
              </a:rPr>
              <a:t>string *ps = new string;</a:t>
            </a:r>
          </a:p>
          <a:p>
            <a:pPr>
              <a:spcBef>
                <a:spcPct val="50000"/>
              </a:spcBef>
              <a:defRPr/>
            </a:pPr>
            <a:endParaRPr lang="en-US" altLang="zh-CN" sz="900">
              <a:effectLst>
                <a:outerShdw blurRad="38100" dist="38100" dir="2700000" algn="tl">
                  <a:srgbClr val="C0C0C0"/>
                </a:outerShdw>
              </a:effectLst>
              <a:latin typeface="Times New Roman" pitchFamily="18" charset="0"/>
            </a:endParaRPr>
          </a:p>
          <a:p>
            <a:pPr>
              <a:spcBef>
                <a:spcPct val="50000"/>
              </a:spcBef>
              <a:defRPr/>
            </a:pPr>
            <a:r>
              <a:rPr lang="en-US" altLang="zh-CN" sz="2800">
                <a:effectLst>
                  <a:outerShdw blurRad="38100" dist="38100" dir="2700000" algn="tl">
                    <a:srgbClr val="C0C0C0"/>
                  </a:outerShdw>
                </a:effectLst>
                <a:latin typeface="Times New Roman" pitchFamily="18" charset="0"/>
              </a:rPr>
              <a:t>string *psa = new string[10];</a:t>
            </a:r>
            <a:endParaRPr lang="zh-CN" altLang="en-US" sz="2800">
              <a:effectLst>
                <a:outerShdw blurRad="38100" dist="38100" dir="2700000" algn="tl">
                  <a:srgbClr val="C0C0C0"/>
                </a:outerShdw>
              </a:effectLst>
              <a:latin typeface="Times New Roman" pitchFamily="18" charset="0"/>
            </a:endParaRPr>
          </a:p>
        </p:txBody>
      </p:sp>
      <p:sp>
        <p:nvSpPr>
          <p:cNvPr id="243716" name="Rectangle 4"/>
          <p:cNvSpPr>
            <a:spLocks noChangeArrowheads="1"/>
          </p:cNvSpPr>
          <p:nvPr/>
        </p:nvSpPr>
        <p:spPr bwMode="auto">
          <a:xfrm>
            <a:off x="7175500" y="2557464"/>
            <a:ext cx="2808288" cy="3085460"/>
          </a:xfrm>
          <a:prstGeom prst="rect">
            <a:avLst/>
          </a:prstGeom>
          <a:noFill/>
          <a:ln w="12700" algn="ctr">
            <a:noFill/>
            <a:miter lim="800000"/>
            <a:headEnd type="none" w="sm" len="sm"/>
            <a:tailEnd type="none" w="sm" len="sm"/>
          </a:ln>
          <a:effectLst/>
        </p:spPr>
        <p:txBody>
          <a:bodyPr>
            <a:spAutoFit/>
          </a:bodyPr>
          <a:lstStyle/>
          <a:p>
            <a:pPr>
              <a:spcBef>
                <a:spcPct val="50000"/>
              </a:spcBef>
              <a:defRPr/>
            </a:pPr>
            <a:r>
              <a:rPr lang="en-US" altLang="zh-CN" sz="2800">
                <a:effectLst>
                  <a:outerShdw blurRad="38100" dist="38100" dir="2700000" algn="tl">
                    <a:srgbClr val="C0C0C0"/>
                  </a:outerShdw>
                </a:effectLst>
                <a:latin typeface="Times New Roman" pitchFamily="18" charset="0"/>
              </a:rPr>
              <a:t>delete pi;</a:t>
            </a:r>
          </a:p>
          <a:p>
            <a:pPr>
              <a:spcBef>
                <a:spcPct val="50000"/>
              </a:spcBef>
              <a:defRPr/>
            </a:pPr>
            <a:endParaRPr lang="en-US" altLang="zh-CN" sz="900">
              <a:effectLst>
                <a:outerShdw blurRad="38100" dist="38100" dir="2700000" algn="tl">
                  <a:srgbClr val="C0C0C0"/>
                </a:outerShdw>
              </a:effectLst>
              <a:latin typeface="Times New Roman" pitchFamily="18" charset="0"/>
            </a:endParaRPr>
          </a:p>
          <a:p>
            <a:pPr>
              <a:spcBef>
                <a:spcPct val="50000"/>
              </a:spcBef>
              <a:defRPr/>
            </a:pPr>
            <a:r>
              <a:rPr lang="en-US" altLang="zh-CN" sz="2800">
                <a:effectLst>
                  <a:outerShdw blurRad="38100" dist="38100" dir="2700000" algn="tl">
                    <a:srgbClr val="C0C0C0"/>
                  </a:outerShdw>
                </a:effectLst>
                <a:latin typeface="Times New Roman" pitchFamily="18" charset="0"/>
              </a:rPr>
              <a:t>delete [] pia;</a:t>
            </a:r>
          </a:p>
          <a:p>
            <a:pPr>
              <a:spcBef>
                <a:spcPct val="50000"/>
              </a:spcBef>
              <a:defRPr/>
            </a:pPr>
            <a:endParaRPr lang="en-US" altLang="zh-CN" sz="900">
              <a:effectLst>
                <a:outerShdw blurRad="38100" dist="38100" dir="2700000" algn="tl">
                  <a:srgbClr val="C0C0C0"/>
                </a:outerShdw>
              </a:effectLst>
              <a:latin typeface="Times New Roman" pitchFamily="18" charset="0"/>
            </a:endParaRPr>
          </a:p>
          <a:p>
            <a:pPr>
              <a:spcBef>
                <a:spcPct val="50000"/>
              </a:spcBef>
              <a:defRPr/>
            </a:pPr>
            <a:r>
              <a:rPr lang="en-US" altLang="zh-CN" sz="2800">
                <a:effectLst>
                  <a:outerShdw blurRad="38100" dist="38100" dir="2700000" algn="tl">
                    <a:srgbClr val="C0C0C0"/>
                  </a:outerShdw>
                </a:effectLst>
                <a:latin typeface="Times New Roman" pitchFamily="18" charset="0"/>
              </a:rPr>
              <a:t>delete ps;</a:t>
            </a:r>
          </a:p>
          <a:p>
            <a:pPr>
              <a:spcBef>
                <a:spcPct val="50000"/>
              </a:spcBef>
              <a:defRPr/>
            </a:pPr>
            <a:endParaRPr lang="en-US" altLang="zh-CN" sz="900">
              <a:effectLst>
                <a:outerShdw blurRad="38100" dist="38100" dir="2700000" algn="tl">
                  <a:srgbClr val="C0C0C0"/>
                </a:outerShdw>
              </a:effectLst>
              <a:latin typeface="Times New Roman" pitchFamily="18" charset="0"/>
            </a:endParaRPr>
          </a:p>
          <a:p>
            <a:pPr>
              <a:spcBef>
                <a:spcPct val="50000"/>
              </a:spcBef>
              <a:defRPr/>
            </a:pPr>
            <a:r>
              <a:rPr lang="en-US" altLang="zh-CN" sz="2800">
                <a:effectLst>
                  <a:outerShdw blurRad="38100" dist="38100" dir="2700000" algn="tl">
                    <a:srgbClr val="C0C0C0"/>
                  </a:outerShdw>
                </a:effectLst>
                <a:latin typeface="Times New Roman" pitchFamily="18" charset="0"/>
              </a:rPr>
              <a:t>delete []psa;</a:t>
            </a:r>
          </a:p>
        </p:txBody>
      </p:sp>
      <p:sp>
        <p:nvSpPr>
          <p:cNvPr id="62469" name="Rectangle 5"/>
          <p:cNvSpPr>
            <a:spLocks noChangeArrowheads="1"/>
          </p:cNvSpPr>
          <p:nvPr/>
        </p:nvSpPr>
        <p:spPr bwMode="auto">
          <a:xfrm>
            <a:off x="2206629" y="1700215"/>
            <a:ext cx="7345363" cy="1441451"/>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lgn="ctr">
              <a:spcBef>
                <a:spcPct val="0"/>
              </a:spcBef>
              <a:buClrTx/>
              <a:buSzTx/>
              <a:buFontTx/>
              <a:buNone/>
            </a:pPr>
            <a:endParaRPr lang="zh-CN" altLang="en-US" sz="4000">
              <a:latin typeface="Arial" panose="020B0604020202020204" pitchFamily="34" charset="0"/>
              <a:ea typeface="宋体" panose="02010600030101010101" pitchFamily="2" charset="-122"/>
            </a:endParaRPr>
          </a:p>
        </p:txBody>
      </p:sp>
      <p:sp>
        <p:nvSpPr>
          <p:cNvPr id="62470" name="Rectangle 6"/>
          <p:cNvSpPr>
            <a:spLocks noChangeArrowheads="1"/>
          </p:cNvSpPr>
          <p:nvPr/>
        </p:nvSpPr>
        <p:spPr bwMode="auto">
          <a:xfrm>
            <a:off x="2206629" y="5013329"/>
            <a:ext cx="7345363" cy="720725"/>
          </a:xfrm>
          <a:prstGeom prst="rect">
            <a:avLst/>
          </a:prstGeom>
          <a:noFill/>
          <a:ln w="38100"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lgn="ctr">
              <a:spcBef>
                <a:spcPct val="0"/>
              </a:spcBef>
              <a:buClrTx/>
              <a:buSzTx/>
              <a:buFontTx/>
              <a:buNone/>
            </a:pPr>
            <a:endParaRPr lang="zh-CN" altLang="en-US" sz="4000">
              <a:latin typeface="Arial" panose="020B0604020202020204" pitchFamily="34" charset="0"/>
              <a:ea typeface="宋体" panose="02010600030101010101" pitchFamily="2" charset="-122"/>
            </a:endParaRPr>
          </a:p>
        </p:txBody>
      </p:sp>
      <p:sp>
        <p:nvSpPr>
          <p:cNvPr id="62471" name="Rectangle 7"/>
          <p:cNvSpPr>
            <a:spLocks noChangeArrowheads="1"/>
          </p:cNvSpPr>
          <p:nvPr/>
        </p:nvSpPr>
        <p:spPr bwMode="auto">
          <a:xfrm>
            <a:off x="2206629" y="3357563"/>
            <a:ext cx="7345363" cy="647700"/>
          </a:xfrm>
          <a:prstGeom prst="rect">
            <a:avLst/>
          </a:prstGeom>
          <a:noFill/>
          <a:ln w="38100" algn="ctr">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lgn="ctr">
              <a:spcBef>
                <a:spcPct val="0"/>
              </a:spcBef>
              <a:buClrTx/>
              <a:buSzTx/>
              <a:buFontTx/>
              <a:buNone/>
            </a:pPr>
            <a:endParaRPr lang="zh-CN" altLang="en-US" sz="4000">
              <a:latin typeface="Arial" panose="020B0604020202020204" pitchFamily="34" charset="0"/>
              <a:ea typeface="宋体" panose="02010600030101010101" pitchFamily="2" charset="-122"/>
            </a:endParaRPr>
          </a:p>
        </p:txBody>
      </p:sp>
      <p:sp>
        <p:nvSpPr>
          <p:cNvPr id="62472" name="Rectangle 8"/>
          <p:cNvSpPr>
            <a:spLocks noChangeArrowheads="1"/>
          </p:cNvSpPr>
          <p:nvPr/>
        </p:nvSpPr>
        <p:spPr bwMode="auto">
          <a:xfrm>
            <a:off x="2206629" y="4221163"/>
            <a:ext cx="7345363" cy="647700"/>
          </a:xfrm>
          <a:prstGeom prst="rect">
            <a:avLst/>
          </a:prstGeom>
          <a:noFill/>
          <a:ln w="38100" algn="ctr">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lgn="ctr">
              <a:spcBef>
                <a:spcPct val="0"/>
              </a:spcBef>
              <a:buClrTx/>
              <a:buSzTx/>
              <a:buFontTx/>
              <a:buNone/>
            </a:pPr>
            <a:endParaRPr lang="zh-CN" altLang="en-US" sz="4000">
              <a:latin typeface="Arial" panose="020B0604020202020204" pitchFamily="34" charset="0"/>
              <a:ea typeface="宋体" panose="02010600030101010101" pitchFamily="2" charset="-122"/>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p:cNvSpPr>
            <a:spLocks noGrp="1" noChangeArrowheads="1"/>
          </p:cNvSpPr>
          <p:nvPr>
            <p:ph type="title"/>
          </p:nvPr>
        </p:nvSpPr>
        <p:spPr/>
        <p:txBody>
          <a:bodyPr vert="horz" wrap="square" lIns="92075" tIns="46039" rIns="92075" bIns="46039" numCol="1" rtlCol="0" anchor="b" anchorCtr="0" compatLnSpc="1">
            <a:prstTxWarp prst="textNoShape">
              <a:avLst/>
            </a:prstTxWarp>
            <a:normAutofit/>
          </a:bodyPr>
          <a:lstStyle/>
          <a:p>
            <a:pPr eaLnBrk="1" hangingPunct="1">
              <a:defRPr/>
            </a:pPr>
            <a:r>
              <a:rPr lang="en-US" altLang="zh-CN" sz="3200" dirty="0">
                <a:latin typeface="Times New Roman" pitchFamily="18" charset="0"/>
              </a:rPr>
              <a:t>new</a:t>
            </a:r>
            <a:r>
              <a:rPr lang="zh-CN" altLang="en-US" sz="3200" dirty="0">
                <a:latin typeface="Times New Roman" pitchFamily="18" charset="0"/>
              </a:rPr>
              <a:t>和</a:t>
            </a:r>
            <a:r>
              <a:rPr lang="en-US" altLang="zh-CN" sz="3200" dirty="0">
                <a:latin typeface="Times New Roman" pitchFamily="18" charset="0"/>
              </a:rPr>
              <a:t>delete</a:t>
            </a:r>
            <a:r>
              <a:rPr lang="zh-CN" altLang="en-US" sz="3200" dirty="0">
                <a:latin typeface="Times New Roman" pitchFamily="18" charset="0"/>
              </a:rPr>
              <a:t>操作符</a:t>
            </a:r>
          </a:p>
        </p:txBody>
      </p:sp>
      <p:sp>
        <p:nvSpPr>
          <p:cNvPr id="253955" name="Rectangle 3"/>
          <p:cNvSpPr>
            <a:spLocks noGrp="1" noChangeArrowheads="1"/>
          </p:cNvSpPr>
          <p:nvPr>
            <p:ph idx="1"/>
          </p:nvPr>
        </p:nvSpPr>
        <p:spPr/>
        <p:txBody>
          <a:bodyPr vert="horz" wrap="square" lIns="92075" tIns="46039" rIns="92075" bIns="46039" numCol="1" rtlCol="0" anchor="t" anchorCtr="0" compatLnSpc="1">
            <a:prstTxWarp prst="textNoShape">
              <a:avLst/>
            </a:prstTxWarp>
            <a:normAutofit/>
          </a:bodyPr>
          <a:lstStyle/>
          <a:p>
            <a:pPr eaLnBrk="1" hangingPunct="1">
              <a:spcBef>
                <a:spcPct val="40000"/>
              </a:spcBef>
              <a:buClr>
                <a:schemeClr val="accent1"/>
              </a:buClr>
              <a:defRPr/>
            </a:pPr>
            <a:r>
              <a:rPr lang="zh-CN" altLang="en-US" b="1" smtClean="0">
                <a:latin typeface="Times New Roman" pitchFamily="18" charset="0"/>
              </a:rPr>
              <a:t>使用的格式：</a:t>
            </a:r>
          </a:p>
          <a:p>
            <a:pPr eaLnBrk="1" hangingPunct="1">
              <a:spcBef>
                <a:spcPct val="40000"/>
              </a:spcBef>
              <a:buClr>
                <a:schemeClr val="accent1"/>
              </a:buClr>
              <a:buFont typeface="Wingdings" panose="05000000000000000000" pitchFamily="2" charset="2"/>
              <a:buNone/>
              <a:defRPr/>
            </a:pPr>
            <a:r>
              <a:rPr lang="zh-CN" altLang="en-US" b="1" smtClean="0">
                <a:latin typeface="Times New Roman" pitchFamily="18" charset="0"/>
              </a:rPr>
              <a:t>   （</a:t>
            </a:r>
            <a:r>
              <a:rPr lang="en-US" altLang="zh-CN" b="1" smtClean="0">
                <a:latin typeface="Times New Roman" pitchFamily="18" charset="0"/>
              </a:rPr>
              <a:t>1</a:t>
            </a:r>
            <a:r>
              <a:rPr lang="zh-CN" altLang="en-US" b="1" smtClean="0">
                <a:latin typeface="Times New Roman" pitchFamily="18" charset="0"/>
              </a:rPr>
              <a:t>）指针变量名</a:t>
            </a:r>
            <a:r>
              <a:rPr lang="en-US" altLang="zh-CN" b="1" smtClean="0">
                <a:latin typeface="Times New Roman" pitchFamily="18" charset="0"/>
              </a:rPr>
              <a:t>=new </a:t>
            </a:r>
            <a:r>
              <a:rPr lang="zh-CN" altLang="en-US" b="1" smtClean="0">
                <a:latin typeface="Times New Roman" pitchFamily="18" charset="0"/>
              </a:rPr>
              <a:t>类型名</a:t>
            </a:r>
            <a:r>
              <a:rPr lang="en-US" altLang="zh-CN" b="1" smtClean="0">
                <a:latin typeface="Times New Roman" pitchFamily="18" charset="0"/>
              </a:rPr>
              <a:t>(</a:t>
            </a:r>
            <a:r>
              <a:rPr lang="zh-CN" altLang="en-US" b="1" smtClean="0">
                <a:latin typeface="Times New Roman" pitchFamily="18" charset="0"/>
              </a:rPr>
              <a:t>初始化式</a:t>
            </a:r>
            <a:r>
              <a:rPr lang="en-US" altLang="zh-CN" b="1" smtClean="0">
                <a:latin typeface="Times New Roman" pitchFamily="18" charset="0"/>
              </a:rPr>
              <a:t>)</a:t>
            </a:r>
            <a:r>
              <a:rPr lang="zh-CN" altLang="en-US" b="1" smtClean="0">
                <a:latin typeface="Times New Roman" pitchFamily="18" charset="0"/>
              </a:rPr>
              <a:t>；</a:t>
            </a:r>
          </a:p>
          <a:p>
            <a:pPr eaLnBrk="1" hangingPunct="1">
              <a:spcBef>
                <a:spcPct val="40000"/>
              </a:spcBef>
              <a:buClr>
                <a:schemeClr val="accent1"/>
              </a:buClr>
              <a:buFont typeface="Wingdings" panose="05000000000000000000" pitchFamily="2" charset="2"/>
              <a:buNone/>
              <a:defRPr/>
            </a:pPr>
            <a:r>
              <a:rPr lang="zh-CN" altLang="en-US" b="1" smtClean="0">
                <a:latin typeface="Times New Roman" pitchFamily="18" charset="0"/>
              </a:rPr>
              <a:t>   （</a:t>
            </a:r>
            <a:r>
              <a:rPr lang="en-US" altLang="zh-CN" b="1" smtClean="0">
                <a:latin typeface="Times New Roman" pitchFamily="18" charset="0"/>
              </a:rPr>
              <a:t>2</a:t>
            </a:r>
            <a:r>
              <a:rPr lang="zh-CN" altLang="en-US" b="1" smtClean="0">
                <a:latin typeface="Times New Roman" pitchFamily="18" charset="0"/>
              </a:rPr>
              <a:t>）</a:t>
            </a:r>
            <a:r>
              <a:rPr lang="en-US" altLang="zh-CN" b="1" smtClean="0">
                <a:latin typeface="Times New Roman" pitchFamily="18" charset="0"/>
              </a:rPr>
              <a:t>delete </a:t>
            </a:r>
            <a:r>
              <a:rPr lang="zh-CN" altLang="en-US" b="1" smtClean="0">
                <a:latin typeface="Times New Roman" pitchFamily="18" charset="0"/>
              </a:rPr>
              <a:t>指针名</a:t>
            </a:r>
            <a:r>
              <a:rPr lang="en-US" altLang="zh-CN" b="1" smtClean="0">
                <a:latin typeface="Times New Roman" pitchFamily="18" charset="0"/>
              </a:rPr>
              <a:t>;</a:t>
            </a:r>
          </a:p>
          <a:p>
            <a:pPr eaLnBrk="1" hangingPunct="1">
              <a:spcBef>
                <a:spcPct val="40000"/>
              </a:spcBef>
              <a:buClr>
                <a:schemeClr val="accent1"/>
              </a:buClr>
              <a:defRPr/>
            </a:pPr>
            <a:r>
              <a:rPr lang="en-US" altLang="zh-CN" b="1" smtClean="0">
                <a:latin typeface="Times New Roman" pitchFamily="18" charset="0"/>
              </a:rPr>
              <a:t>new</a:t>
            </a:r>
            <a:r>
              <a:rPr lang="zh-CN" altLang="en-US" b="1" smtClean="0">
                <a:latin typeface="Times New Roman" pitchFamily="18" charset="0"/>
              </a:rPr>
              <a:t>运算符返回的是一个指向所分配类型变量（对象）的指针。</a:t>
            </a:r>
          </a:p>
          <a:p>
            <a:pPr eaLnBrk="1" hangingPunct="1">
              <a:spcBef>
                <a:spcPct val="40000"/>
              </a:spcBef>
              <a:buClr>
                <a:schemeClr val="accent1"/>
              </a:buClr>
              <a:defRPr/>
            </a:pPr>
            <a:r>
              <a:rPr lang="zh-CN" altLang="en-US" b="1" smtClean="0">
                <a:latin typeface="Times New Roman" pitchFamily="18" charset="0"/>
              </a:rPr>
              <a:t>对所创建的变量或对象，都是</a:t>
            </a:r>
            <a:r>
              <a:rPr lang="zh-CN" altLang="en-US" b="1" smtClean="0">
                <a:solidFill>
                  <a:srgbClr val="FF0000"/>
                </a:solidFill>
                <a:latin typeface="Times New Roman" pitchFamily="18" charset="0"/>
              </a:rPr>
              <a:t>通过该指针来间接操作</a:t>
            </a:r>
            <a:r>
              <a:rPr lang="zh-CN" altLang="en-US" b="1" smtClean="0">
                <a:latin typeface="Times New Roman" pitchFamily="18" charset="0"/>
              </a:rPr>
              <a:t>的，而</a:t>
            </a:r>
            <a:r>
              <a:rPr lang="zh-CN" altLang="en-US" b="1" smtClean="0">
                <a:solidFill>
                  <a:srgbClr val="FF0000"/>
                </a:solidFill>
                <a:latin typeface="Times New Roman" pitchFamily="18" charset="0"/>
              </a:rPr>
              <a:t>动态创建的对象本身没有名字</a:t>
            </a:r>
            <a:r>
              <a:rPr lang="zh-CN" altLang="en-US" b="1" smtClean="0">
                <a:latin typeface="Times New Roman" pitchFamily="18" charset="0"/>
              </a:rPr>
              <a:t>。</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vert="horz" wrap="square" lIns="92075" tIns="46039" rIns="92075" bIns="46039" numCol="1" rtlCol="0" anchor="b" anchorCtr="0" compatLnSpc="1">
            <a:prstTxWarp prst="textNoShape">
              <a:avLst/>
            </a:prstTxWarp>
            <a:normAutofit/>
          </a:bodyPr>
          <a:lstStyle/>
          <a:p>
            <a:pPr eaLnBrk="1" hangingPunct="1">
              <a:defRPr/>
            </a:pPr>
            <a:r>
              <a:rPr lang="en-US" altLang="zh-CN" sz="3200">
                <a:latin typeface="Times New Roman" pitchFamily="18" charset="0"/>
              </a:rPr>
              <a:t>Q8</a:t>
            </a:r>
            <a:r>
              <a:rPr lang="zh-CN" altLang="en-US" sz="3200">
                <a:latin typeface="Times New Roman" pitchFamily="18" charset="0"/>
              </a:rPr>
              <a:t>：二维数组的存储空间分布</a:t>
            </a:r>
          </a:p>
        </p:txBody>
      </p:sp>
      <p:sp>
        <p:nvSpPr>
          <p:cNvPr id="3" name="内容占位符 2"/>
          <p:cNvSpPr>
            <a:spLocks noGrp="1"/>
          </p:cNvSpPr>
          <p:nvPr>
            <p:ph idx="1"/>
          </p:nvPr>
        </p:nvSpPr>
        <p:spPr/>
        <p:txBody>
          <a:bodyPr/>
          <a:lstStyle/>
          <a:p>
            <a:endParaRPr lang="zh-CN" altLang="en-US"/>
          </a:p>
        </p:txBody>
      </p:sp>
      <p:sp>
        <p:nvSpPr>
          <p:cNvPr id="254979" name="Text Box 3"/>
          <p:cNvSpPr txBox="1">
            <a:spLocks noChangeArrowheads="1"/>
          </p:cNvSpPr>
          <p:nvPr/>
        </p:nvSpPr>
        <p:spPr bwMode="auto">
          <a:xfrm>
            <a:off x="2208213" y="1316042"/>
            <a:ext cx="8153400" cy="461665"/>
          </a:xfrm>
          <a:prstGeom prst="rect">
            <a:avLst/>
          </a:prstGeom>
          <a:noFill/>
          <a:ln w="9525">
            <a:noFill/>
            <a:miter lim="800000"/>
            <a:headEnd/>
            <a:tailEnd/>
          </a:ln>
          <a:effectLst/>
        </p:spPr>
        <p:txBody>
          <a:bodyPr>
            <a:spAutoFit/>
          </a:bodyPr>
          <a:lstStyle/>
          <a:p>
            <a:pPr>
              <a:spcBef>
                <a:spcPct val="50000"/>
              </a:spcBef>
              <a:buClr>
                <a:schemeClr val="tx2"/>
              </a:buClr>
              <a:buFont typeface="Wingdings" pitchFamily="2" charset="2"/>
              <a:buChar char="u"/>
              <a:defRPr/>
            </a:pPr>
            <a:r>
              <a:rPr lang="en-US" altLang="zh-CN" sz="2400">
                <a:effectLst>
                  <a:outerShdw blurRad="38100" dist="38100" dir="2700000" algn="tl">
                    <a:srgbClr val="C0C0C0"/>
                  </a:outerShdw>
                </a:effectLst>
                <a:latin typeface="Times New Roman" pitchFamily="18" charset="0"/>
                <a:ea typeface="楷体_GB2312" pitchFamily="49" charset="-122"/>
              </a:rPr>
              <a:t> </a:t>
            </a:r>
            <a:r>
              <a:rPr lang="zh-CN" altLang="en-US" sz="2400">
                <a:effectLst>
                  <a:outerShdw blurRad="38100" dist="38100" dir="2700000" algn="tl">
                    <a:srgbClr val="C0C0C0"/>
                  </a:outerShdw>
                </a:effectLst>
                <a:latin typeface="Times New Roman" pitchFamily="18" charset="0"/>
                <a:ea typeface="楷体_GB2312" pitchFamily="49" charset="-122"/>
              </a:rPr>
              <a:t>例  </a:t>
            </a:r>
            <a:r>
              <a:rPr lang="en-US" altLang="zh-CN" sz="2400">
                <a:effectLst>
                  <a:outerShdw blurRad="38100" dist="38100" dir="2700000" algn="tl">
                    <a:srgbClr val="C0C0C0"/>
                  </a:outerShdw>
                </a:effectLst>
                <a:latin typeface="Times New Roman" pitchFamily="18" charset="0"/>
                <a:ea typeface="楷体_GB2312" pitchFamily="49" charset="-122"/>
              </a:rPr>
              <a:t>double Matrix[10][8];</a:t>
            </a:r>
          </a:p>
        </p:txBody>
      </p:sp>
      <p:grpSp>
        <p:nvGrpSpPr>
          <p:cNvPr id="2" name="Group 4"/>
          <p:cNvGrpSpPr>
            <a:grpSpLocks/>
          </p:cNvGrpSpPr>
          <p:nvPr/>
        </p:nvGrpSpPr>
        <p:grpSpPr bwMode="auto">
          <a:xfrm>
            <a:off x="2362200" y="2359025"/>
            <a:ext cx="6858000" cy="3733800"/>
            <a:chOff x="528" y="1680"/>
            <a:chExt cx="4320" cy="2352"/>
          </a:xfrm>
        </p:grpSpPr>
        <p:sp>
          <p:nvSpPr>
            <p:cNvPr id="254981" name="Rectangle 5"/>
            <p:cNvSpPr>
              <a:spLocks noChangeArrowheads="1"/>
            </p:cNvSpPr>
            <p:nvPr/>
          </p:nvSpPr>
          <p:spPr bwMode="auto">
            <a:xfrm>
              <a:off x="528" y="1680"/>
              <a:ext cx="768" cy="240"/>
            </a:xfrm>
            <a:prstGeom prst="rect">
              <a:avLst/>
            </a:prstGeom>
            <a:gradFill rotWithShape="1">
              <a:gsLst>
                <a:gs pos="0">
                  <a:schemeClr val="accent1"/>
                </a:gs>
                <a:gs pos="100000">
                  <a:schemeClr val="bg1"/>
                </a:gs>
              </a:gsLst>
              <a:lin ang="2700000" scaled="1"/>
            </a:gradFill>
            <a:ln w="9525" algn="ctr">
              <a:solidFill>
                <a:schemeClr val="tx1"/>
              </a:solidFill>
              <a:miter lim="800000"/>
              <a:headEnd/>
              <a:tailEnd/>
            </a:ln>
            <a:effectLst/>
          </p:spPr>
          <p:txBody>
            <a:bodyPr wrap="none" anchor="ctr"/>
            <a:lstStyle/>
            <a:p>
              <a:pPr algn="ctr">
                <a:defRPr/>
              </a:pPr>
              <a:r>
                <a:rPr lang="en-US" altLang="zh-CN" sz="2400">
                  <a:effectLst>
                    <a:outerShdw blurRad="38100" dist="38100" dir="2700000" algn="tl">
                      <a:srgbClr val="FFFFFF"/>
                    </a:outerShdw>
                  </a:effectLst>
                  <a:latin typeface="Times New Roman" pitchFamily="18" charset="0"/>
                  <a:ea typeface="楷体_GB2312" pitchFamily="49" charset="-122"/>
                </a:rPr>
                <a:t>Matrix</a:t>
              </a:r>
            </a:p>
          </p:txBody>
        </p:sp>
        <p:grpSp>
          <p:nvGrpSpPr>
            <p:cNvPr id="65544" name="Group 6"/>
            <p:cNvGrpSpPr>
              <a:grpSpLocks/>
            </p:cNvGrpSpPr>
            <p:nvPr/>
          </p:nvGrpSpPr>
          <p:grpSpPr bwMode="auto">
            <a:xfrm>
              <a:off x="1824" y="1680"/>
              <a:ext cx="3024" cy="2352"/>
              <a:chOff x="1440" y="1680"/>
              <a:chExt cx="3024" cy="2352"/>
            </a:xfrm>
          </p:grpSpPr>
          <p:sp>
            <p:nvSpPr>
              <p:cNvPr id="254983" name="Rectangle 7"/>
              <p:cNvSpPr>
                <a:spLocks noChangeArrowheads="1"/>
              </p:cNvSpPr>
              <p:nvPr/>
            </p:nvSpPr>
            <p:spPr bwMode="auto">
              <a:xfrm>
                <a:off x="1440" y="1680"/>
                <a:ext cx="960" cy="240"/>
              </a:xfrm>
              <a:prstGeom prst="rect">
                <a:avLst/>
              </a:prstGeom>
              <a:gradFill rotWithShape="1">
                <a:gsLst>
                  <a:gs pos="0">
                    <a:schemeClr val="accent1"/>
                  </a:gs>
                  <a:gs pos="100000">
                    <a:schemeClr val="bg1"/>
                  </a:gs>
                </a:gsLst>
                <a:lin ang="2700000" scaled="1"/>
              </a:gradFill>
              <a:ln w="9525" algn="ctr">
                <a:solidFill>
                  <a:schemeClr val="tx1"/>
                </a:solidFill>
                <a:miter lim="800000"/>
                <a:headEnd/>
                <a:tailEnd/>
              </a:ln>
              <a:effectLst/>
            </p:spPr>
            <p:txBody>
              <a:bodyPr wrap="none" anchor="ctr"/>
              <a:lstStyle/>
              <a:p>
                <a:pPr algn="ctr">
                  <a:defRPr/>
                </a:pPr>
                <a:r>
                  <a:rPr lang="en-US" altLang="zh-CN" sz="2400">
                    <a:effectLst>
                      <a:outerShdw blurRad="38100" dist="38100" dir="2700000" algn="tl">
                        <a:srgbClr val="FFFFFF"/>
                      </a:outerShdw>
                    </a:effectLst>
                    <a:latin typeface="Times New Roman" pitchFamily="18" charset="0"/>
                    <a:ea typeface="楷体_GB2312" pitchFamily="49" charset="-122"/>
                  </a:rPr>
                  <a:t>Matrix[0]</a:t>
                </a:r>
              </a:p>
            </p:txBody>
          </p:sp>
          <p:sp>
            <p:nvSpPr>
              <p:cNvPr id="254984" name="Rectangle 8"/>
              <p:cNvSpPr>
                <a:spLocks noChangeArrowheads="1"/>
              </p:cNvSpPr>
              <p:nvPr/>
            </p:nvSpPr>
            <p:spPr bwMode="auto">
              <a:xfrm>
                <a:off x="1440" y="2016"/>
                <a:ext cx="960" cy="240"/>
              </a:xfrm>
              <a:prstGeom prst="rect">
                <a:avLst/>
              </a:prstGeom>
              <a:gradFill rotWithShape="1">
                <a:gsLst>
                  <a:gs pos="0">
                    <a:schemeClr val="accent1"/>
                  </a:gs>
                  <a:gs pos="100000">
                    <a:schemeClr val="bg1"/>
                  </a:gs>
                </a:gsLst>
                <a:lin ang="2700000" scaled="1"/>
              </a:gradFill>
              <a:ln w="9525" algn="ctr">
                <a:solidFill>
                  <a:schemeClr val="tx1"/>
                </a:solidFill>
                <a:miter lim="800000"/>
                <a:headEnd/>
                <a:tailEnd/>
              </a:ln>
              <a:effectLst/>
            </p:spPr>
            <p:txBody>
              <a:bodyPr wrap="none" anchor="ctr"/>
              <a:lstStyle/>
              <a:p>
                <a:pPr algn="ctr">
                  <a:defRPr/>
                </a:pPr>
                <a:r>
                  <a:rPr lang="en-US" altLang="zh-CN" sz="2400">
                    <a:effectLst>
                      <a:outerShdw blurRad="38100" dist="38100" dir="2700000" algn="tl">
                        <a:srgbClr val="FFFFFF"/>
                      </a:outerShdw>
                    </a:effectLst>
                    <a:latin typeface="Times New Roman" pitchFamily="18" charset="0"/>
                    <a:ea typeface="楷体_GB2312" pitchFamily="49" charset="-122"/>
                  </a:rPr>
                  <a:t>Matrix[1]</a:t>
                </a:r>
              </a:p>
            </p:txBody>
          </p:sp>
          <p:sp>
            <p:nvSpPr>
              <p:cNvPr id="254985" name="Rectangle 9"/>
              <p:cNvSpPr>
                <a:spLocks noChangeArrowheads="1"/>
              </p:cNvSpPr>
              <p:nvPr/>
            </p:nvSpPr>
            <p:spPr bwMode="auto">
              <a:xfrm>
                <a:off x="1440" y="2688"/>
                <a:ext cx="960" cy="240"/>
              </a:xfrm>
              <a:prstGeom prst="rect">
                <a:avLst/>
              </a:prstGeom>
              <a:gradFill rotWithShape="1">
                <a:gsLst>
                  <a:gs pos="0">
                    <a:schemeClr val="accent1"/>
                  </a:gs>
                  <a:gs pos="100000">
                    <a:schemeClr val="bg1"/>
                  </a:gs>
                </a:gsLst>
                <a:lin ang="2700000" scaled="1"/>
              </a:gradFill>
              <a:ln w="9525" algn="ctr">
                <a:solidFill>
                  <a:schemeClr val="tx1"/>
                </a:solidFill>
                <a:miter lim="800000"/>
                <a:headEnd/>
                <a:tailEnd/>
              </a:ln>
              <a:effectLst/>
            </p:spPr>
            <p:txBody>
              <a:bodyPr wrap="none" anchor="ctr"/>
              <a:lstStyle/>
              <a:p>
                <a:pPr algn="ctr">
                  <a:defRPr/>
                </a:pPr>
                <a:r>
                  <a:rPr lang="en-US" altLang="zh-CN" sz="2400">
                    <a:effectLst>
                      <a:outerShdw blurRad="38100" dist="38100" dir="2700000" algn="tl">
                        <a:srgbClr val="FFFFFF"/>
                      </a:outerShdw>
                    </a:effectLst>
                    <a:latin typeface="Times New Roman" pitchFamily="18" charset="0"/>
                    <a:ea typeface="楷体_GB2312" pitchFamily="49" charset="-122"/>
                  </a:rPr>
                  <a:t>Matrix[9]</a:t>
                </a:r>
              </a:p>
            </p:txBody>
          </p:sp>
          <p:grpSp>
            <p:nvGrpSpPr>
              <p:cNvPr id="65549" name="Group 10"/>
              <p:cNvGrpSpPr>
                <a:grpSpLocks/>
              </p:cNvGrpSpPr>
              <p:nvPr/>
            </p:nvGrpSpPr>
            <p:grpSpPr bwMode="auto">
              <a:xfrm>
                <a:off x="2928" y="1680"/>
                <a:ext cx="1536" cy="720"/>
                <a:chOff x="2928" y="1680"/>
                <a:chExt cx="1536" cy="720"/>
              </a:xfrm>
            </p:grpSpPr>
            <p:sp>
              <p:nvSpPr>
                <p:cNvPr id="254987" name="Rectangle 11"/>
                <p:cNvSpPr>
                  <a:spLocks noChangeArrowheads="1"/>
                </p:cNvSpPr>
                <p:nvPr/>
              </p:nvSpPr>
              <p:spPr bwMode="auto">
                <a:xfrm>
                  <a:off x="2928" y="1680"/>
                  <a:ext cx="1536" cy="240"/>
                </a:xfrm>
                <a:prstGeom prst="rect">
                  <a:avLst/>
                </a:prstGeom>
                <a:gradFill rotWithShape="1">
                  <a:gsLst>
                    <a:gs pos="0">
                      <a:schemeClr val="accent1"/>
                    </a:gs>
                    <a:gs pos="100000">
                      <a:schemeClr val="bg1"/>
                    </a:gs>
                  </a:gsLst>
                  <a:lin ang="2700000" scaled="1"/>
                </a:gradFill>
                <a:ln w="9525" algn="ctr">
                  <a:solidFill>
                    <a:schemeClr val="tx1"/>
                  </a:solidFill>
                  <a:miter lim="800000"/>
                  <a:headEnd/>
                  <a:tailEnd/>
                </a:ln>
                <a:effectLst/>
              </p:spPr>
              <p:txBody>
                <a:bodyPr wrap="none" anchor="ctr"/>
                <a:lstStyle/>
                <a:p>
                  <a:pPr algn="ctr">
                    <a:defRPr/>
                  </a:pPr>
                  <a:r>
                    <a:rPr lang="en-US" altLang="zh-CN" sz="2400">
                      <a:effectLst>
                        <a:outerShdw blurRad="38100" dist="38100" dir="2700000" algn="tl">
                          <a:srgbClr val="FFFFFF"/>
                        </a:outerShdw>
                      </a:effectLst>
                      <a:latin typeface="Times New Roman" pitchFamily="18" charset="0"/>
                      <a:ea typeface="楷体_GB2312" pitchFamily="49" charset="-122"/>
                    </a:rPr>
                    <a:t>Matrix[0][0]</a:t>
                  </a:r>
                </a:p>
              </p:txBody>
            </p:sp>
            <p:sp>
              <p:nvSpPr>
                <p:cNvPr id="254988" name="Rectangle 12"/>
                <p:cNvSpPr>
                  <a:spLocks noChangeArrowheads="1"/>
                </p:cNvSpPr>
                <p:nvPr/>
              </p:nvSpPr>
              <p:spPr bwMode="auto">
                <a:xfrm>
                  <a:off x="2928" y="1920"/>
                  <a:ext cx="1536" cy="240"/>
                </a:xfrm>
                <a:prstGeom prst="rect">
                  <a:avLst/>
                </a:prstGeom>
                <a:gradFill rotWithShape="1">
                  <a:gsLst>
                    <a:gs pos="0">
                      <a:schemeClr val="accent1"/>
                    </a:gs>
                    <a:gs pos="100000">
                      <a:schemeClr val="bg1"/>
                    </a:gs>
                  </a:gsLst>
                  <a:lin ang="2700000" scaled="1"/>
                </a:gradFill>
                <a:ln w="9525" algn="ctr">
                  <a:solidFill>
                    <a:schemeClr val="tx1"/>
                  </a:solidFill>
                  <a:miter lim="800000"/>
                  <a:headEnd/>
                  <a:tailEnd/>
                </a:ln>
                <a:effectLst/>
              </p:spPr>
              <p:txBody>
                <a:bodyPr wrap="none" anchor="ctr"/>
                <a:lstStyle/>
                <a:p>
                  <a:pPr algn="ctr">
                    <a:defRPr/>
                  </a:pPr>
                  <a:r>
                    <a:rPr lang="en-US" altLang="zh-CN" sz="2400">
                      <a:effectLst>
                        <a:outerShdw blurRad="38100" dist="38100" dir="2700000" algn="tl">
                          <a:srgbClr val="FFFFFF"/>
                        </a:outerShdw>
                      </a:effectLst>
                      <a:latin typeface="Times New Roman" pitchFamily="18" charset="0"/>
                      <a:ea typeface="楷体_GB2312" pitchFamily="49" charset="-122"/>
                    </a:rPr>
                    <a:t>……</a:t>
                  </a:r>
                </a:p>
              </p:txBody>
            </p:sp>
            <p:sp>
              <p:nvSpPr>
                <p:cNvPr id="254989" name="Rectangle 13"/>
                <p:cNvSpPr>
                  <a:spLocks noChangeArrowheads="1"/>
                </p:cNvSpPr>
                <p:nvPr/>
              </p:nvSpPr>
              <p:spPr bwMode="auto">
                <a:xfrm>
                  <a:off x="2928" y="2160"/>
                  <a:ext cx="1536" cy="240"/>
                </a:xfrm>
                <a:prstGeom prst="rect">
                  <a:avLst/>
                </a:prstGeom>
                <a:gradFill rotWithShape="1">
                  <a:gsLst>
                    <a:gs pos="0">
                      <a:schemeClr val="accent1"/>
                    </a:gs>
                    <a:gs pos="100000">
                      <a:schemeClr val="bg1"/>
                    </a:gs>
                  </a:gsLst>
                  <a:lin ang="2700000" scaled="1"/>
                </a:gradFill>
                <a:ln w="9525" algn="ctr">
                  <a:solidFill>
                    <a:schemeClr val="tx1"/>
                  </a:solidFill>
                  <a:miter lim="800000"/>
                  <a:headEnd/>
                  <a:tailEnd/>
                </a:ln>
                <a:effectLst/>
              </p:spPr>
              <p:txBody>
                <a:bodyPr wrap="none" anchor="ctr"/>
                <a:lstStyle/>
                <a:p>
                  <a:pPr algn="ctr">
                    <a:defRPr/>
                  </a:pPr>
                  <a:r>
                    <a:rPr lang="en-US" altLang="zh-CN" sz="2400">
                      <a:effectLst>
                        <a:outerShdw blurRad="38100" dist="38100" dir="2700000" algn="tl">
                          <a:srgbClr val="FFFFFF"/>
                        </a:outerShdw>
                      </a:effectLst>
                      <a:latin typeface="Times New Roman" pitchFamily="18" charset="0"/>
                      <a:ea typeface="楷体_GB2312" pitchFamily="49" charset="-122"/>
                    </a:rPr>
                    <a:t>Matrix[0][7]</a:t>
                  </a:r>
                </a:p>
              </p:txBody>
            </p:sp>
          </p:grpSp>
          <p:grpSp>
            <p:nvGrpSpPr>
              <p:cNvPr id="65550" name="Group 14"/>
              <p:cNvGrpSpPr>
                <a:grpSpLocks/>
              </p:cNvGrpSpPr>
              <p:nvPr/>
            </p:nvGrpSpPr>
            <p:grpSpPr bwMode="auto">
              <a:xfrm>
                <a:off x="2928" y="2496"/>
                <a:ext cx="1536" cy="720"/>
                <a:chOff x="2928" y="1680"/>
                <a:chExt cx="1536" cy="720"/>
              </a:xfrm>
            </p:grpSpPr>
            <p:sp>
              <p:nvSpPr>
                <p:cNvPr id="254991" name="Rectangle 15"/>
                <p:cNvSpPr>
                  <a:spLocks noChangeArrowheads="1"/>
                </p:cNvSpPr>
                <p:nvPr/>
              </p:nvSpPr>
              <p:spPr bwMode="auto">
                <a:xfrm>
                  <a:off x="2928" y="1680"/>
                  <a:ext cx="1536" cy="240"/>
                </a:xfrm>
                <a:prstGeom prst="rect">
                  <a:avLst/>
                </a:prstGeom>
                <a:gradFill rotWithShape="1">
                  <a:gsLst>
                    <a:gs pos="0">
                      <a:schemeClr val="accent1"/>
                    </a:gs>
                    <a:gs pos="100000">
                      <a:schemeClr val="bg1"/>
                    </a:gs>
                  </a:gsLst>
                  <a:lin ang="2700000" scaled="1"/>
                </a:gradFill>
                <a:ln w="9525" algn="ctr">
                  <a:solidFill>
                    <a:schemeClr val="tx1"/>
                  </a:solidFill>
                  <a:miter lim="800000"/>
                  <a:headEnd/>
                  <a:tailEnd/>
                </a:ln>
                <a:effectLst/>
              </p:spPr>
              <p:txBody>
                <a:bodyPr wrap="none" anchor="ctr"/>
                <a:lstStyle/>
                <a:p>
                  <a:pPr algn="ctr">
                    <a:defRPr/>
                  </a:pPr>
                  <a:r>
                    <a:rPr lang="en-US" altLang="zh-CN" sz="2400">
                      <a:effectLst>
                        <a:outerShdw blurRad="38100" dist="38100" dir="2700000" algn="tl">
                          <a:srgbClr val="FFFFFF"/>
                        </a:outerShdw>
                      </a:effectLst>
                      <a:latin typeface="Times New Roman" pitchFamily="18" charset="0"/>
                      <a:ea typeface="楷体_GB2312" pitchFamily="49" charset="-122"/>
                    </a:rPr>
                    <a:t>Matrix[1][0]</a:t>
                  </a:r>
                </a:p>
              </p:txBody>
            </p:sp>
            <p:sp>
              <p:nvSpPr>
                <p:cNvPr id="254992" name="Rectangle 16"/>
                <p:cNvSpPr>
                  <a:spLocks noChangeArrowheads="1"/>
                </p:cNvSpPr>
                <p:nvPr/>
              </p:nvSpPr>
              <p:spPr bwMode="auto">
                <a:xfrm>
                  <a:off x="2928" y="1920"/>
                  <a:ext cx="1536" cy="240"/>
                </a:xfrm>
                <a:prstGeom prst="rect">
                  <a:avLst/>
                </a:prstGeom>
                <a:gradFill rotWithShape="1">
                  <a:gsLst>
                    <a:gs pos="0">
                      <a:schemeClr val="accent1"/>
                    </a:gs>
                    <a:gs pos="100000">
                      <a:schemeClr val="bg1"/>
                    </a:gs>
                  </a:gsLst>
                  <a:lin ang="2700000" scaled="1"/>
                </a:gradFill>
                <a:ln w="9525" algn="ctr">
                  <a:solidFill>
                    <a:schemeClr val="tx1"/>
                  </a:solidFill>
                  <a:miter lim="800000"/>
                  <a:headEnd/>
                  <a:tailEnd/>
                </a:ln>
                <a:effectLst/>
              </p:spPr>
              <p:txBody>
                <a:bodyPr wrap="none" anchor="ctr"/>
                <a:lstStyle/>
                <a:p>
                  <a:pPr algn="ctr">
                    <a:defRPr/>
                  </a:pPr>
                  <a:r>
                    <a:rPr lang="en-US" altLang="zh-CN" sz="2400">
                      <a:effectLst>
                        <a:outerShdw blurRad="38100" dist="38100" dir="2700000" algn="tl">
                          <a:srgbClr val="FFFFFF"/>
                        </a:outerShdw>
                      </a:effectLst>
                      <a:latin typeface="Times New Roman" pitchFamily="18" charset="0"/>
                      <a:ea typeface="楷体_GB2312" pitchFamily="49" charset="-122"/>
                    </a:rPr>
                    <a:t>……</a:t>
                  </a:r>
                </a:p>
              </p:txBody>
            </p:sp>
            <p:sp>
              <p:nvSpPr>
                <p:cNvPr id="254993" name="Rectangle 17"/>
                <p:cNvSpPr>
                  <a:spLocks noChangeArrowheads="1"/>
                </p:cNvSpPr>
                <p:nvPr/>
              </p:nvSpPr>
              <p:spPr bwMode="auto">
                <a:xfrm>
                  <a:off x="2928" y="2160"/>
                  <a:ext cx="1536" cy="240"/>
                </a:xfrm>
                <a:prstGeom prst="rect">
                  <a:avLst/>
                </a:prstGeom>
                <a:gradFill rotWithShape="1">
                  <a:gsLst>
                    <a:gs pos="0">
                      <a:schemeClr val="accent1"/>
                    </a:gs>
                    <a:gs pos="100000">
                      <a:schemeClr val="bg1"/>
                    </a:gs>
                  </a:gsLst>
                  <a:lin ang="2700000" scaled="1"/>
                </a:gradFill>
                <a:ln w="9525" algn="ctr">
                  <a:solidFill>
                    <a:schemeClr val="tx1"/>
                  </a:solidFill>
                  <a:miter lim="800000"/>
                  <a:headEnd/>
                  <a:tailEnd/>
                </a:ln>
                <a:effectLst/>
              </p:spPr>
              <p:txBody>
                <a:bodyPr wrap="none" anchor="ctr"/>
                <a:lstStyle/>
                <a:p>
                  <a:pPr algn="ctr">
                    <a:defRPr/>
                  </a:pPr>
                  <a:r>
                    <a:rPr lang="en-US" altLang="zh-CN" sz="2400">
                      <a:effectLst>
                        <a:outerShdw blurRad="38100" dist="38100" dir="2700000" algn="tl">
                          <a:srgbClr val="FFFFFF"/>
                        </a:outerShdw>
                      </a:effectLst>
                      <a:latin typeface="Times New Roman" pitchFamily="18" charset="0"/>
                      <a:ea typeface="楷体_GB2312" pitchFamily="49" charset="-122"/>
                    </a:rPr>
                    <a:t>Matrix[1][7]</a:t>
                  </a:r>
                </a:p>
              </p:txBody>
            </p:sp>
          </p:grpSp>
          <p:grpSp>
            <p:nvGrpSpPr>
              <p:cNvPr id="65551" name="Group 18"/>
              <p:cNvGrpSpPr>
                <a:grpSpLocks/>
              </p:cNvGrpSpPr>
              <p:nvPr/>
            </p:nvGrpSpPr>
            <p:grpSpPr bwMode="auto">
              <a:xfrm>
                <a:off x="2928" y="3312"/>
                <a:ext cx="1536" cy="720"/>
                <a:chOff x="2928" y="1680"/>
                <a:chExt cx="1536" cy="720"/>
              </a:xfrm>
            </p:grpSpPr>
            <p:sp>
              <p:nvSpPr>
                <p:cNvPr id="254995" name="Rectangle 19"/>
                <p:cNvSpPr>
                  <a:spLocks noChangeArrowheads="1"/>
                </p:cNvSpPr>
                <p:nvPr/>
              </p:nvSpPr>
              <p:spPr bwMode="auto">
                <a:xfrm>
                  <a:off x="2928" y="1680"/>
                  <a:ext cx="1536" cy="240"/>
                </a:xfrm>
                <a:prstGeom prst="rect">
                  <a:avLst/>
                </a:prstGeom>
                <a:gradFill rotWithShape="1">
                  <a:gsLst>
                    <a:gs pos="0">
                      <a:schemeClr val="accent1"/>
                    </a:gs>
                    <a:gs pos="100000">
                      <a:schemeClr val="bg1"/>
                    </a:gs>
                  </a:gsLst>
                  <a:lin ang="2700000" scaled="1"/>
                </a:gradFill>
                <a:ln w="9525" algn="ctr">
                  <a:solidFill>
                    <a:schemeClr val="tx1"/>
                  </a:solidFill>
                  <a:miter lim="800000"/>
                  <a:headEnd/>
                  <a:tailEnd/>
                </a:ln>
                <a:effectLst/>
              </p:spPr>
              <p:txBody>
                <a:bodyPr wrap="none" anchor="ctr"/>
                <a:lstStyle/>
                <a:p>
                  <a:pPr algn="ctr">
                    <a:defRPr/>
                  </a:pPr>
                  <a:r>
                    <a:rPr lang="en-US" altLang="zh-CN" sz="2400">
                      <a:effectLst>
                        <a:outerShdw blurRad="38100" dist="38100" dir="2700000" algn="tl">
                          <a:srgbClr val="FFFFFF"/>
                        </a:outerShdw>
                      </a:effectLst>
                      <a:latin typeface="Times New Roman" pitchFamily="18" charset="0"/>
                      <a:ea typeface="楷体_GB2312" pitchFamily="49" charset="-122"/>
                    </a:rPr>
                    <a:t>Matrix[9][0]</a:t>
                  </a:r>
                </a:p>
              </p:txBody>
            </p:sp>
            <p:sp>
              <p:nvSpPr>
                <p:cNvPr id="254996" name="Rectangle 20"/>
                <p:cNvSpPr>
                  <a:spLocks noChangeArrowheads="1"/>
                </p:cNvSpPr>
                <p:nvPr/>
              </p:nvSpPr>
              <p:spPr bwMode="auto">
                <a:xfrm>
                  <a:off x="2928" y="1920"/>
                  <a:ext cx="1536" cy="240"/>
                </a:xfrm>
                <a:prstGeom prst="rect">
                  <a:avLst/>
                </a:prstGeom>
                <a:gradFill rotWithShape="1">
                  <a:gsLst>
                    <a:gs pos="0">
                      <a:schemeClr val="accent1"/>
                    </a:gs>
                    <a:gs pos="100000">
                      <a:schemeClr val="bg1"/>
                    </a:gs>
                  </a:gsLst>
                  <a:lin ang="2700000" scaled="1"/>
                </a:gradFill>
                <a:ln w="9525" algn="ctr">
                  <a:solidFill>
                    <a:schemeClr val="tx1"/>
                  </a:solidFill>
                  <a:miter lim="800000"/>
                  <a:headEnd/>
                  <a:tailEnd/>
                </a:ln>
                <a:effectLst/>
              </p:spPr>
              <p:txBody>
                <a:bodyPr wrap="none" anchor="ctr"/>
                <a:lstStyle/>
                <a:p>
                  <a:pPr algn="ctr">
                    <a:defRPr/>
                  </a:pPr>
                  <a:r>
                    <a:rPr lang="en-US" altLang="zh-CN" sz="2400">
                      <a:effectLst>
                        <a:outerShdw blurRad="38100" dist="38100" dir="2700000" algn="tl">
                          <a:srgbClr val="FFFFFF"/>
                        </a:outerShdw>
                      </a:effectLst>
                      <a:latin typeface="Times New Roman" pitchFamily="18" charset="0"/>
                      <a:ea typeface="楷体_GB2312" pitchFamily="49" charset="-122"/>
                    </a:rPr>
                    <a:t>……</a:t>
                  </a:r>
                </a:p>
              </p:txBody>
            </p:sp>
            <p:sp>
              <p:nvSpPr>
                <p:cNvPr id="254997" name="Rectangle 21"/>
                <p:cNvSpPr>
                  <a:spLocks noChangeArrowheads="1"/>
                </p:cNvSpPr>
                <p:nvPr/>
              </p:nvSpPr>
              <p:spPr bwMode="auto">
                <a:xfrm>
                  <a:off x="2928" y="2160"/>
                  <a:ext cx="1536" cy="240"/>
                </a:xfrm>
                <a:prstGeom prst="rect">
                  <a:avLst/>
                </a:prstGeom>
                <a:gradFill rotWithShape="1">
                  <a:gsLst>
                    <a:gs pos="0">
                      <a:schemeClr val="accent1"/>
                    </a:gs>
                    <a:gs pos="100000">
                      <a:schemeClr val="bg1"/>
                    </a:gs>
                  </a:gsLst>
                  <a:lin ang="2700000" scaled="1"/>
                </a:gradFill>
                <a:ln w="9525">
                  <a:solidFill>
                    <a:schemeClr val="tx1"/>
                  </a:solidFill>
                  <a:miter lim="800000"/>
                  <a:headEnd/>
                  <a:tailEnd/>
                </a:ln>
                <a:effectLst/>
              </p:spPr>
              <p:txBody>
                <a:bodyPr wrap="none" anchor="ctr"/>
                <a:lstStyle/>
                <a:p>
                  <a:pPr algn="ctr">
                    <a:defRPr/>
                  </a:pPr>
                  <a:r>
                    <a:rPr lang="en-US" altLang="zh-CN" sz="2400">
                      <a:effectLst>
                        <a:outerShdw blurRad="38100" dist="38100" dir="2700000" algn="tl">
                          <a:srgbClr val="FFFFFF"/>
                        </a:outerShdw>
                      </a:effectLst>
                      <a:latin typeface="Times New Roman" pitchFamily="18" charset="0"/>
                      <a:ea typeface="楷体_GB2312" pitchFamily="49" charset="-122"/>
                    </a:rPr>
                    <a:t>Matrix[9][7]</a:t>
                  </a:r>
                </a:p>
              </p:txBody>
            </p:sp>
          </p:grpSp>
          <p:sp>
            <p:nvSpPr>
              <p:cNvPr id="65552" name="Line 22"/>
              <p:cNvSpPr>
                <a:spLocks noChangeShapeType="1"/>
              </p:cNvSpPr>
              <p:nvPr/>
            </p:nvSpPr>
            <p:spPr bwMode="auto">
              <a:xfrm>
                <a:off x="2400" y="1776"/>
                <a:ext cx="528" cy="0"/>
              </a:xfrm>
              <a:prstGeom prst="line">
                <a:avLst/>
              </a:prstGeom>
              <a:noFill/>
              <a:ln w="28575">
                <a:solidFill>
                  <a:srgbClr val="FF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65553" name="Line 23"/>
              <p:cNvSpPr>
                <a:spLocks noChangeShapeType="1"/>
              </p:cNvSpPr>
              <p:nvPr/>
            </p:nvSpPr>
            <p:spPr bwMode="auto">
              <a:xfrm>
                <a:off x="2400" y="2112"/>
                <a:ext cx="192" cy="0"/>
              </a:xfrm>
              <a:prstGeom prst="line">
                <a:avLst/>
              </a:prstGeom>
              <a:noFill/>
              <a:ln w="28575">
                <a:solidFill>
                  <a:srgbClr val="FF0000"/>
                </a:solidFill>
                <a:miter lim="800000"/>
                <a:headEnd/>
                <a:tailEnd/>
              </a:ln>
              <a:extLst>
                <a:ext uri="{909E8E84-426E-40DD-AFC4-6F175D3DCCD1}">
                  <a14:hiddenFill xmlns:a14="http://schemas.microsoft.com/office/drawing/2010/main">
                    <a:noFill/>
                  </a14:hiddenFill>
                </a:ext>
              </a:extLst>
            </p:spPr>
            <p:txBody>
              <a:bodyPr wrap="none"/>
              <a:lstStyle/>
              <a:p>
                <a:endParaRPr lang="zh-CN" altLang="en-US"/>
              </a:p>
            </p:txBody>
          </p:sp>
          <p:sp>
            <p:nvSpPr>
              <p:cNvPr id="65554" name="Line 24"/>
              <p:cNvSpPr>
                <a:spLocks noChangeShapeType="1"/>
              </p:cNvSpPr>
              <p:nvPr/>
            </p:nvSpPr>
            <p:spPr bwMode="auto">
              <a:xfrm>
                <a:off x="2592" y="2112"/>
                <a:ext cx="0" cy="480"/>
              </a:xfrm>
              <a:prstGeom prst="line">
                <a:avLst/>
              </a:prstGeom>
              <a:noFill/>
              <a:ln w="28575">
                <a:solidFill>
                  <a:srgbClr val="FF0000"/>
                </a:solidFill>
                <a:miter lim="800000"/>
                <a:headEnd/>
                <a:tailEnd/>
              </a:ln>
              <a:extLst>
                <a:ext uri="{909E8E84-426E-40DD-AFC4-6F175D3DCCD1}">
                  <a14:hiddenFill xmlns:a14="http://schemas.microsoft.com/office/drawing/2010/main">
                    <a:noFill/>
                  </a14:hiddenFill>
                </a:ext>
              </a:extLst>
            </p:spPr>
            <p:txBody>
              <a:bodyPr wrap="none"/>
              <a:lstStyle/>
              <a:p>
                <a:endParaRPr lang="zh-CN" altLang="en-US"/>
              </a:p>
            </p:txBody>
          </p:sp>
          <p:sp>
            <p:nvSpPr>
              <p:cNvPr id="65555" name="Line 25"/>
              <p:cNvSpPr>
                <a:spLocks noChangeShapeType="1"/>
              </p:cNvSpPr>
              <p:nvPr/>
            </p:nvSpPr>
            <p:spPr bwMode="auto">
              <a:xfrm>
                <a:off x="2592" y="2592"/>
                <a:ext cx="336" cy="0"/>
              </a:xfrm>
              <a:prstGeom prst="line">
                <a:avLst/>
              </a:prstGeom>
              <a:noFill/>
              <a:ln w="28575">
                <a:solidFill>
                  <a:srgbClr val="FF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zh-CN" altLang="en-US"/>
              </a:p>
            </p:txBody>
          </p:sp>
          <p:sp>
            <p:nvSpPr>
              <p:cNvPr id="255002" name="Rectangle 26"/>
              <p:cNvSpPr>
                <a:spLocks noChangeArrowheads="1"/>
              </p:cNvSpPr>
              <p:nvPr/>
            </p:nvSpPr>
            <p:spPr bwMode="auto">
              <a:xfrm>
                <a:off x="1440" y="2352"/>
                <a:ext cx="960" cy="240"/>
              </a:xfrm>
              <a:prstGeom prst="rect">
                <a:avLst/>
              </a:prstGeom>
              <a:gradFill rotWithShape="1">
                <a:gsLst>
                  <a:gs pos="0">
                    <a:schemeClr val="accent1"/>
                  </a:gs>
                  <a:gs pos="100000">
                    <a:schemeClr val="bg1"/>
                  </a:gs>
                </a:gsLst>
                <a:lin ang="2700000" scaled="1"/>
              </a:gradFill>
              <a:ln w="9525" algn="ctr">
                <a:solidFill>
                  <a:schemeClr val="tx1"/>
                </a:solidFill>
                <a:miter lim="800000"/>
                <a:headEnd/>
                <a:tailEnd/>
              </a:ln>
              <a:effectLst/>
            </p:spPr>
            <p:txBody>
              <a:bodyPr wrap="none" anchor="ctr"/>
              <a:lstStyle/>
              <a:p>
                <a:pPr algn="ctr">
                  <a:defRPr/>
                </a:pPr>
                <a:r>
                  <a:rPr lang="en-US" altLang="zh-CN" sz="2400">
                    <a:effectLst>
                      <a:outerShdw blurRad="38100" dist="38100" dir="2700000" algn="tl">
                        <a:srgbClr val="FFFFFF"/>
                      </a:outerShdw>
                    </a:effectLst>
                    <a:latin typeface="Times New Roman" pitchFamily="18" charset="0"/>
                    <a:ea typeface="楷体_GB2312" pitchFamily="49" charset="-122"/>
                  </a:rPr>
                  <a:t>……</a:t>
                </a:r>
              </a:p>
            </p:txBody>
          </p:sp>
          <p:sp>
            <p:nvSpPr>
              <p:cNvPr id="65557" name="Line 27"/>
              <p:cNvSpPr>
                <a:spLocks noChangeShapeType="1"/>
              </p:cNvSpPr>
              <p:nvPr/>
            </p:nvSpPr>
            <p:spPr bwMode="auto">
              <a:xfrm>
                <a:off x="2400" y="2784"/>
                <a:ext cx="192" cy="0"/>
              </a:xfrm>
              <a:prstGeom prst="line">
                <a:avLst/>
              </a:prstGeom>
              <a:noFill/>
              <a:ln w="28575">
                <a:solidFill>
                  <a:srgbClr val="FF0000"/>
                </a:solidFill>
                <a:miter lim="800000"/>
                <a:headEnd/>
                <a:tailEnd/>
              </a:ln>
              <a:extLst>
                <a:ext uri="{909E8E84-426E-40DD-AFC4-6F175D3DCCD1}">
                  <a14:hiddenFill xmlns:a14="http://schemas.microsoft.com/office/drawing/2010/main">
                    <a:noFill/>
                  </a14:hiddenFill>
                </a:ext>
              </a:extLst>
            </p:spPr>
            <p:txBody>
              <a:bodyPr wrap="none"/>
              <a:lstStyle/>
              <a:p>
                <a:endParaRPr lang="zh-CN" altLang="en-US"/>
              </a:p>
            </p:txBody>
          </p:sp>
          <p:sp>
            <p:nvSpPr>
              <p:cNvPr id="65558" name="Line 28"/>
              <p:cNvSpPr>
                <a:spLocks noChangeShapeType="1"/>
              </p:cNvSpPr>
              <p:nvPr/>
            </p:nvSpPr>
            <p:spPr bwMode="auto">
              <a:xfrm>
                <a:off x="2592" y="2784"/>
                <a:ext cx="0" cy="624"/>
              </a:xfrm>
              <a:prstGeom prst="line">
                <a:avLst/>
              </a:prstGeom>
              <a:noFill/>
              <a:ln w="28575">
                <a:solidFill>
                  <a:srgbClr val="FF0000"/>
                </a:solidFill>
                <a:miter lim="800000"/>
                <a:headEnd/>
                <a:tailEnd/>
              </a:ln>
              <a:extLst>
                <a:ext uri="{909E8E84-426E-40DD-AFC4-6F175D3DCCD1}">
                  <a14:hiddenFill xmlns:a14="http://schemas.microsoft.com/office/drawing/2010/main">
                    <a:noFill/>
                  </a14:hiddenFill>
                </a:ext>
              </a:extLst>
            </p:spPr>
            <p:txBody>
              <a:bodyPr wrap="none"/>
              <a:lstStyle/>
              <a:p>
                <a:endParaRPr lang="zh-CN" altLang="en-US"/>
              </a:p>
            </p:txBody>
          </p:sp>
          <p:sp>
            <p:nvSpPr>
              <p:cNvPr id="65559" name="Line 29"/>
              <p:cNvSpPr>
                <a:spLocks noChangeShapeType="1"/>
              </p:cNvSpPr>
              <p:nvPr/>
            </p:nvSpPr>
            <p:spPr bwMode="auto">
              <a:xfrm>
                <a:off x="2592" y="3408"/>
                <a:ext cx="336" cy="0"/>
              </a:xfrm>
              <a:prstGeom prst="line">
                <a:avLst/>
              </a:prstGeom>
              <a:noFill/>
              <a:ln w="28575">
                <a:solidFill>
                  <a:srgbClr val="FF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zh-CN" altLang="en-US"/>
              </a:p>
            </p:txBody>
          </p:sp>
        </p:grpSp>
        <p:sp>
          <p:nvSpPr>
            <p:cNvPr id="65545" name="Line 30"/>
            <p:cNvSpPr>
              <a:spLocks noChangeShapeType="1"/>
            </p:cNvSpPr>
            <p:nvPr/>
          </p:nvSpPr>
          <p:spPr bwMode="auto">
            <a:xfrm>
              <a:off x="1296" y="1776"/>
              <a:ext cx="528" cy="0"/>
            </a:xfrm>
            <a:prstGeom prst="line">
              <a:avLst/>
            </a:prstGeom>
            <a:noFill/>
            <a:ln w="28575">
              <a:solidFill>
                <a:srgbClr val="FF0000"/>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zh-CN" altLang="en-US"/>
            </a:p>
          </p:txBody>
        </p:sp>
      </p:grpSp>
      <p:sp>
        <p:nvSpPr>
          <p:cNvPr id="255007" name="Text Box 31"/>
          <p:cNvSpPr txBox="1">
            <a:spLocks noChangeArrowheads="1"/>
          </p:cNvSpPr>
          <p:nvPr/>
        </p:nvSpPr>
        <p:spPr bwMode="auto">
          <a:xfrm>
            <a:off x="2438400" y="1901828"/>
            <a:ext cx="6781800" cy="461665"/>
          </a:xfrm>
          <a:prstGeom prst="rect">
            <a:avLst/>
          </a:prstGeom>
          <a:noFill/>
          <a:ln w="9525">
            <a:noFill/>
            <a:miter lim="800000"/>
            <a:headEnd/>
            <a:tailEnd/>
          </a:ln>
          <a:effectLst/>
        </p:spPr>
        <p:txBody>
          <a:bodyPr>
            <a:spAutoFit/>
          </a:bodyPr>
          <a:lstStyle/>
          <a:p>
            <a:pPr>
              <a:spcBef>
                <a:spcPct val="50000"/>
              </a:spcBef>
              <a:defRPr/>
            </a:pPr>
            <a:r>
              <a:rPr lang="zh-CN" altLang="en-US" sz="2400">
                <a:effectLst>
                  <a:outerShdw blurRad="38100" dist="38100" dir="2700000" algn="tl">
                    <a:srgbClr val="C0C0C0"/>
                  </a:outerShdw>
                </a:effectLst>
                <a:latin typeface="Times New Roman" pitchFamily="18" charset="0"/>
                <a:ea typeface="楷体_GB2312" pitchFamily="49" charset="-122"/>
              </a:rPr>
              <a:t>首地址            每行首地址                  数据单元</a:t>
            </a:r>
          </a:p>
        </p:txBody>
      </p:sp>
      <p:sp>
        <p:nvSpPr>
          <p:cNvPr id="255008" name="Text Box 32"/>
          <p:cNvSpPr txBox="1">
            <a:spLocks noChangeArrowheads="1"/>
          </p:cNvSpPr>
          <p:nvPr/>
        </p:nvSpPr>
        <p:spPr bwMode="auto">
          <a:xfrm>
            <a:off x="2063751" y="5084767"/>
            <a:ext cx="3505200" cy="1015663"/>
          </a:xfrm>
          <a:prstGeom prst="rect">
            <a:avLst/>
          </a:prstGeom>
          <a:noFill/>
          <a:ln w="9525">
            <a:noFill/>
            <a:miter lim="800000"/>
            <a:headEnd/>
            <a:tailEnd/>
          </a:ln>
          <a:effectLst/>
        </p:spPr>
        <p:txBody>
          <a:bodyPr>
            <a:spAutoFit/>
          </a:bodyPr>
          <a:lstStyle/>
          <a:p>
            <a:pPr>
              <a:spcBef>
                <a:spcPct val="50000"/>
              </a:spcBef>
              <a:defRPr/>
            </a:pPr>
            <a:r>
              <a:rPr lang="en-US" altLang="zh-CN" sz="2400">
                <a:effectLst>
                  <a:outerShdw blurRad="38100" dist="38100" dir="2700000" algn="tl">
                    <a:srgbClr val="C0C0C0"/>
                  </a:outerShdw>
                </a:effectLst>
                <a:latin typeface="Times New Roman" pitchFamily="18" charset="0"/>
                <a:ea typeface="楷体_GB2312" pitchFamily="49" charset="-122"/>
              </a:rPr>
              <a:t>Matrix </a:t>
            </a:r>
            <a:r>
              <a:rPr lang="en-US" altLang="zh-CN" sz="2400">
                <a:effectLst>
                  <a:outerShdw blurRad="38100" dist="38100" dir="2700000" algn="tl">
                    <a:srgbClr val="C0C0C0"/>
                  </a:outerShdw>
                </a:effectLst>
                <a:latin typeface="Times New Roman" pitchFamily="18" charset="0"/>
                <a:ea typeface="楷体_GB2312" pitchFamily="49" charset="-122"/>
                <a:sym typeface="Symbol" pitchFamily="18" charset="2"/>
              </a:rPr>
              <a:t> </a:t>
            </a:r>
            <a:r>
              <a:rPr lang="en-US" altLang="zh-CN" sz="2400">
                <a:effectLst>
                  <a:outerShdw blurRad="38100" dist="38100" dir="2700000" algn="tl">
                    <a:srgbClr val="C0C0C0"/>
                  </a:outerShdw>
                </a:effectLst>
                <a:latin typeface="Times New Roman" pitchFamily="18" charset="0"/>
                <a:ea typeface="楷体_GB2312" pitchFamily="49" charset="-122"/>
              </a:rPr>
              <a:t>Matrix[0]</a:t>
            </a:r>
          </a:p>
          <a:p>
            <a:pPr>
              <a:spcBef>
                <a:spcPct val="50000"/>
              </a:spcBef>
              <a:defRPr/>
            </a:pPr>
            <a:r>
              <a:rPr lang="en-US" altLang="zh-CN" sz="2400">
                <a:effectLst>
                  <a:outerShdw blurRad="38100" dist="38100" dir="2700000" algn="tl">
                    <a:srgbClr val="C0C0C0"/>
                  </a:outerShdw>
                </a:effectLst>
                <a:latin typeface="Times New Roman" pitchFamily="18" charset="0"/>
                <a:ea typeface="楷体_GB2312" pitchFamily="49" charset="-122"/>
                <a:sym typeface="Symbol" pitchFamily="18" charset="2"/>
              </a:rPr>
              <a:t></a:t>
            </a:r>
            <a:r>
              <a:rPr lang="en-US" altLang="zh-CN" sz="2400">
                <a:effectLst>
                  <a:outerShdw blurRad="38100" dist="38100" dir="2700000" algn="tl">
                    <a:srgbClr val="C0C0C0"/>
                  </a:outerShdw>
                </a:effectLst>
                <a:latin typeface="Times New Roman" pitchFamily="18" charset="0"/>
                <a:ea typeface="楷体_GB2312" pitchFamily="49" charset="-122"/>
              </a:rPr>
              <a:t> &amp;Matrix[0][0]</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vert="horz" wrap="square" lIns="92075" tIns="46039" rIns="92075" bIns="46039" numCol="1" rtlCol="0" anchor="b" anchorCtr="0" compatLnSpc="1">
            <a:prstTxWarp prst="textNoShape">
              <a:avLst/>
            </a:prstTxWarp>
            <a:normAutofit/>
          </a:bodyPr>
          <a:lstStyle/>
          <a:p>
            <a:pPr eaLnBrk="1" hangingPunct="1">
              <a:defRPr/>
            </a:pPr>
            <a:r>
              <a:rPr lang="zh-CN" altLang="en-US" sz="3200" dirty="0"/>
              <a:t>二维数组的动态分配与释放</a:t>
            </a:r>
          </a:p>
        </p:txBody>
      </p:sp>
      <p:sp>
        <p:nvSpPr>
          <p:cNvPr id="2" name="内容占位符 1"/>
          <p:cNvSpPr>
            <a:spLocks noGrp="1"/>
          </p:cNvSpPr>
          <p:nvPr>
            <p:ph idx="1"/>
          </p:nvPr>
        </p:nvSpPr>
        <p:spPr/>
        <p:txBody>
          <a:bodyPr/>
          <a:lstStyle/>
          <a:p>
            <a:endParaRPr lang="zh-CN" altLang="en-US"/>
          </a:p>
        </p:txBody>
      </p:sp>
      <p:sp>
        <p:nvSpPr>
          <p:cNvPr id="256003" name="Text Box 3"/>
          <p:cNvSpPr txBox="1">
            <a:spLocks noChangeArrowheads="1"/>
          </p:cNvSpPr>
          <p:nvPr/>
        </p:nvSpPr>
        <p:spPr bwMode="auto">
          <a:xfrm>
            <a:off x="1919291" y="1647827"/>
            <a:ext cx="8424863" cy="3754874"/>
          </a:xfrm>
          <a:prstGeom prst="rect">
            <a:avLst/>
          </a:prstGeom>
          <a:noFill/>
          <a:ln w="9525">
            <a:noFill/>
            <a:miter lim="800000"/>
            <a:headEnd/>
            <a:tailEnd/>
          </a:ln>
          <a:effectLst/>
        </p:spPr>
        <p:txBody>
          <a:bodyPr>
            <a:spAutoFit/>
          </a:bodyPr>
          <a:lstStyle/>
          <a:p>
            <a:pPr>
              <a:spcBef>
                <a:spcPct val="50000"/>
              </a:spcBef>
              <a:buClr>
                <a:schemeClr val="tx2"/>
              </a:buClr>
              <a:buFontTx/>
              <a:buChar char="•"/>
              <a:defRPr/>
            </a:pPr>
            <a:r>
              <a:rPr lang="zh-CN" altLang="en-US" sz="2800">
                <a:effectLst>
                  <a:outerShdw blurRad="38100" dist="38100" dir="2700000" algn="tl">
                    <a:srgbClr val="C0C0C0"/>
                  </a:outerShdw>
                </a:effectLst>
                <a:latin typeface="Times New Roman" pitchFamily="18" charset="0"/>
                <a:ea typeface="黑体" pitchFamily="2" charset="-122"/>
              </a:rPr>
              <a:t> 定义</a:t>
            </a:r>
          </a:p>
          <a:p>
            <a:pPr>
              <a:spcBef>
                <a:spcPct val="50000"/>
              </a:spcBef>
              <a:defRPr/>
            </a:pPr>
            <a:r>
              <a:rPr lang="en-US" altLang="zh-CN" sz="2800">
                <a:effectLst>
                  <a:outerShdw blurRad="38100" dist="38100" dir="2700000" algn="tl">
                    <a:srgbClr val="C0C0C0"/>
                  </a:outerShdw>
                </a:effectLst>
                <a:latin typeface="Times New Roman" pitchFamily="18" charset="0"/>
                <a:ea typeface="黑体" pitchFamily="2" charset="-122"/>
              </a:rPr>
              <a:t>【</a:t>
            </a:r>
            <a:r>
              <a:rPr lang="zh-CN" altLang="en-US" sz="2800">
                <a:effectLst>
                  <a:outerShdw blurRad="38100" dist="38100" dir="2700000" algn="tl">
                    <a:srgbClr val="C0C0C0"/>
                  </a:outerShdw>
                </a:effectLst>
                <a:latin typeface="Times New Roman" pitchFamily="18" charset="0"/>
                <a:ea typeface="黑体" pitchFamily="2" charset="-122"/>
              </a:rPr>
              <a:t>形式</a:t>
            </a:r>
            <a:r>
              <a:rPr lang="en-US" altLang="zh-CN" sz="2800">
                <a:effectLst>
                  <a:outerShdw blurRad="38100" dist="38100" dir="2700000" algn="tl">
                    <a:srgbClr val="C0C0C0"/>
                  </a:outerShdw>
                </a:effectLst>
                <a:latin typeface="Times New Roman" pitchFamily="18" charset="0"/>
                <a:ea typeface="黑体" pitchFamily="2" charset="-122"/>
              </a:rPr>
              <a:t>1】 &lt;</a:t>
            </a:r>
            <a:r>
              <a:rPr lang="zh-CN" altLang="en-US" sz="2800">
                <a:effectLst>
                  <a:outerShdw blurRad="38100" dist="38100" dir="2700000" algn="tl">
                    <a:srgbClr val="C0C0C0"/>
                  </a:outerShdw>
                </a:effectLst>
                <a:latin typeface="Times New Roman" pitchFamily="18" charset="0"/>
                <a:ea typeface="黑体" pitchFamily="2" charset="-122"/>
              </a:rPr>
              <a:t>数据类型</a:t>
            </a:r>
            <a:r>
              <a:rPr lang="en-US" altLang="zh-CN" sz="2800">
                <a:effectLst>
                  <a:outerShdw blurRad="38100" dist="38100" dir="2700000" algn="tl">
                    <a:srgbClr val="C0C0C0"/>
                  </a:outerShdw>
                </a:effectLst>
                <a:latin typeface="Times New Roman" pitchFamily="18" charset="0"/>
                <a:ea typeface="黑体" pitchFamily="2" charset="-122"/>
              </a:rPr>
              <a:t>&gt; **&lt;</a:t>
            </a:r>
            <a:r>
              <a:rPr lang="zh-CN" altLang="en-US" sz="2800">
                <a:effectLst>
                  <a:outerShdw blurRad="38100" dist="38100" dir="2700000" algn="tl">
                    <a:srgbClr val="C0C0C0"/>
                  </a:outerShdw>
                </a:effectLst>
                <a:latin typeface="Times New Roman" pitchFamily="18" charset="0"/>
                <a:ea typeface="黑体" pitchFamily="2" charset="-122"/>
              </a:rPr>
              <a:t>标识符</a:t>
            </a:r>
            <a:r>
              <a:rPr lang="en-US" altLang="zh-CN" sz="2800">
                <a:effectLst>
                  <a:outerShdw blurRad="38100" dist="38100" dir="2700000" algn="tl">
                    <a:srgbClr val="C0C0C0"/>
                  </a:outerShdw>
                </a:effectLst>
                <a:latin typeface="Times New Roman" pitchFamily="18" charset="0"/>
                <a:ea typeface="黑体" pitchFamily="2" charset="-122"/>
              </a:rPr>
              <a:t>&gt; [=&lt;</a:t>
            </a:r>
            <a:r>
              <a:rPr lang="zh-CN" altLang="en-US" sz="2800">
                <a:effectLst>
                  <a:outerShdw blurRad="38100" dist="38100" dir="2700000" algn="tl">
                    <a:srgbClr val="C0C0C0"/>
                  </a:outerShdw>
                </a:effectLst>
                <a:latin typeface="Times New Roman" pitchFamily="18" charset="0"/>
                <a:ea typeface="黑体" pitchFamily="2" charset="-122"/>
              </a:rPr>
              <a:t>初值表达式</a:t>
            </a:r>
            <a:r>
              <a:rPr lang="en-US" altLang="zh-CN" sz="2800">
                <a:effectLst>
                  <a:outerShdw blurRad="38100" dist="38100" dir="2700000" algn="tl">
                    <a:srgbClr val="C0C0C0"/>
                  </a:outerShdw>
                </a:effectLst>
                <a:latin typeface="Times New Roman" pitchFamily="18" charset="0"/>
                <a:ea typeface="黑体" pitchFamily="2" charset="-122"/>
              </a:rPr>
              <a:t>&gt;]</a:t>
            </a:r>
          </a:p>
          <a:p>
            <a:pPr>
              <a:spcBef>
                <a:spcPct val="50000"/>
              </a:spcBef>
              <a:defRPr/>
            </a:pPr>
            <a:r>
              <a:rPr lang="zh-CN" altLang="en-US" sz="2800">
                <a:effectLst>
                  <a:outerShdw blurRad="38100" dist="38100" dir="2700000" algn="tl">
                    <a:srgbClr val="C0C0C0"/>
                  </a:outerShdw>
                </a:effectLst>
                <a:latin typeface="Times New Roman" pitchFamily="18" charset="0"/>
                <a:ea typeface="黑体" pitchFamily="2" charset="-122"/>
              </a:rPr>
              <a:t>        例如：</a:t>
            </a:r>
            <a:r>
              <a:rPr lang="en-US" altLang="zh-CN" sz="2800">
                <a:effectLst>
                  <a:outerShdw blurRad="38100" dist="38100" dir="2700000" algn="tl">
                    <a:srgbClr val="C0C0C0"/>
                  </a:outerShdw>
                </a:effectLst>
                <a:latin typeface="Times New Roman" pitchFamily="18" charset="0"/>
                <a:ea typeface="黑体" pitchFamily="2" charset="-122"/>
              </a:rPr>
              <a:t>int  **fa=NULL;   </a:t>
            </a:r>
            <a:r>
              <a:rPr lang="zh-CN" altLang="en-US" sz="2800">
                <a:effectLst>
                  <a:outerShdw blurRad="38100" dist="38100" dir="2700000" algn="tl">
                    <a:srgbClr val="C0C0C0"/>
                  </a:outerShdw>
                </a:effectLst>
                <a:latin typeface="Times New Roman" pitchFamily="18" charset="0"/>
                <a:ea typeface="黑体" pitchFamily="2" charset="-122"/>
              </a:rPr>
              <a:t>更为灵活！</a:t>
            </a:r>
          </a:p>
          <a:p>
            <a:pPr>
              <a:spcBef>
                <a:spcPct val="50000"/>
              </a:spcBef>
              <a:defRPr/>
            </a:pPr>
            <a:r>
              <a:rPr lang="en-US" altLang="zh-CN" sz="2800">
                <a:effectLst>
                  <a:outerShdw blurRad="38100" dist="38100" dir="2700000" algn="tl">
                    <a:srgbClr val="C0C0C0"/>
                  </a:outerShdw>
                </a:effectLst>
                <a:latin typeface="Times New Roman" pitchFamily="18" charset="0"/>
                <a:ea typeface="黑体" pitchFamily="2" charset="-122"/>
              </a:rPr>
              <a:t>【</a:t>
            </a:r>
            <a:r>
              <a:rPr lang="zh-CN" altLang="en-US" sz="2800">
                <a:effectLst>
                  <a:outerShdw blurRad="38100" dist="38100" dir="2700000" algn="tl">
                    <a:srgbClr val="C0C0C0"/>
                  </a:outerShdw>
                </a:effectLst>
                <a:latin typeface="Times New Roman" pitchFamily="18" charset="0"/>
                <a:ea typeface="黑体" pitchFamily="2" charset="-122"/>
              </a:rPr>
              <a:t>形式</a:t>
            </a:r>
            <a:r>
              <a:rPr lang="en-US" altLang="zh-CN" sz="2800">
                <a:effectLst>
                  <a:outerShdw blurRad="38100" dist="38100" dir="2700000" algn="tl">
                    <a:srgbClr val="C0C0C0"/>
                  </a:outerShdw>
                </a:effectLst>
                <a:latin typeface="Times New Roman" pitchFamily="18" charset="0"/>
                <a:ea typeface="黑体" pitchFamily="2" charset="-122"/>
              </a:rPr>
              <a:t>2】&lt;</a:t>
            </a:r>
            <a:r>
              <a:rPr lang="zh-CN" altLang="en-US" sz="2800">
                <a:effectLst>
                  <a:outerShdw blurRad="38100" dist="38100" dir="2700000" algn="tl">
                    <a:srgbClr val="C0C0C0"/>
                  </a:outerShdw>
                </a:effectLst>
                <a:latin typeface="Times New Roman" pitchFamily="18" charset="0"/>
                <a:ea typeface="黑体" pitchFamily="2" charset="-122"/>
              </a:rPr>
              <a:t>数据类型</a:t>
            </a:r>
            <a:r>
              <a:rPr lang="en-US" altLang="zh-CN" sz="2800">
                <a:effectLst>
                  <a:outerShdw blurRad="38100" dist="38100" dir="2700000" algn="tl">
                    <a:srgbClr val="C0C0C0"/>
                  </a:outerShdw>
                </a:effectLst>
                <a:latin typeface="Times New Roman" pitchFamily="18" charset="0"/>
                <a:ea typeface="黑体" pitchFamily="2" charset="-122"/>
              </a:rPr>
              <a:t>&gt; (*</a:t>
            </a:r>
            <a:r>
              <a:rPr lang="zh-CN" altLang="en-US" sz="2800">
                <a:effectLst>
                  <a:outerShdw blurRad="38100" dist="38100" dir="2700000" algn="tl">
                    <a:srgbClr val="C0C0C0"/>
                  </a:outerShdw>
                </a:effectLst>
                <a:latin typeface="Times New Roman" pitchFamily="18" charset="0"/>
                <a:ea typeface="黑体" pitchFamily="2" charset="-122"/>
              </a:rPr>
              <a:t>标识符</a:t>
            </a:r>
            <a:r>
              <a:rPr lang="en-US" altLang="zh-CN" sz="2800">
                <a:effectLst>
                  <a:outerShdw blurRad="38100" dist="38100" dir="2700000" algn="tl">
                    <a:srgbClr val="C0C0C0"/>
                  </a:outerShdw>
                </a:effectLst>
                <a:latin typeface="Times New Roman" pitchFamily="18" charset="0"/>
                <a:ea typeface="黑体" pitchFamily="2" charset="-122"/>
              </a:rPr>
              <a:t>) [</a:t>
            </a:r>
            <a:r>
              <a:rPr lang="zh-CN" altLang="en-US" sz="2800">
                <a:effectLst>
                  <a:outerShdw blurRad="38100" dist="38100" dir="2700000" algn="tl">
                    <a:srgbClr val="C0C0C0"/>
                  </a:outerShdw>
                </a:effectLst>
                <a:latin typeface="Times New Roman" pitchFamily="18" charset="0"/>
                <a:ea typeface="黑体" pitchFamily="2" charset="-122"/>
              </a:rPr>
              <a:t>表达式</a:t>
            </a:r>
            <a:r>
              <a:rPr lang="en-US" altLang="zh-CN" sz="2800">
                <a:effectLst>
                  <a:outerShdw blurRad="38100" dist="38100" dir="2700000" algn="tl">
                    <a:srgbClr val="C0C0C0"/>
                  </a:outerShdw>
                </a:effectLst>
                <a:latin typeface="Times New Roman" pitchFamily="18" charset="0"/>
                <a:ea typeface="黑体" pitchFamily="2" charset="-122"/>
              </a:rPr>
              <a:t>];</a:t>
            </a:r>
          </a:p>
          <a:p>
            <a:pPr>
              <a:spcBef>
                <a:spcPct val="50000"/>
              </a:spcBef>
              <a:defRPr/>
            </a:pPr>
            <a:r>
              <a:rPr lang="zh-CN" altLang="en-US" sz="2800">
                <a:effectLst>
                  <a:outerShdw blurRad="38100" dist="38100" dir="2700000" algn="tl">
                    <a:srgbClr val="C0C0C0"/>
                  </a:outerShdw>
                </a:effectLst>
                <a:latin typeface="Times New Roman" pitchFamily="18" charset="0"/>
                <a:ea typeface="黑体" pitchFamily="2" charset="-122"/>
              </a:rPr>
              <a:t>        例如：</a:t>
            </a:r>
            <a:r>
              <a:rPr lang="en-US" altLang="zh-CN" sz="2800">
                <a:effectLst>
                  <a:outerShdw blurRad="38100" dist="38100" dir="2700000" algn="tl">
                    <a:srgbClr val="C0C0C0"/>
                  </a:outerShdw>
                </a:effectLst>
                <a:latin typeface="Times New Roman" pitchFamily="18" charset="0"/>
                <a:ea typeface="黑体" pitchFamily="2" charset="-122"/>
              </a:rPr>
              <a:t>int (*fa)[20]=NULL;</a:t>
            </a:r>
            <a:endParaRPr lang="zh-CN" altLang="en-US" sz="2800">
              <a:effectLst>
                <a:outerShdw blurRad="38100" dist="38100" dir="2700000" algn="tl">
                  <a:srgbClr val="C0C0C0"/>
                </a:outerShdw>
              </a:effectLst>
              <a:latin typeface="Times New Roman" pitchFamily="18" charset="0"/>
              <a:ea typeface="黑体" pitchFamily="2" charset="-122"/>
            </a:endParaRPr>
          </a:p>
          <a:p>
            <a:pPr>
              <a:spcBef>
                <a:spcPct val="50000"/>
              </a:spcBef>
              <a:defRPr/>
            </a:pPr>
            <a:r>
              <a:rPr lang="zh-CN" altLang="en-US" sz="2800">
                <a:effectLst>
                  <a:outerShdw blurRad="38100" dist="38100" dir="2700000" algn="tl">
                    <a:srgbClr val="C0C0C0"/>
                  </a:outerShdw>
                </a:effectLst>
                <a:latin typeface="Times New Roman" pitchFamily="18" charset="0"/>
                <a:ea typeface="黑体" pitchFamily="2" charset="-122"/>
              </a:rPr>
              <a:t>使用指向一维数组的指针，第二维的容量固定！</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2"/>
          <p:cNvSpPr>
            <a:spLocks noGrp="1" noChangeArrowheads="1"/>
          </p:cNvSpPr>
          <p:nvPr>
            <p:ph type="title"/>
          </p:nvPr>
        </p:nvSpPr>
        <p:spPr/>
        <p:txBody>
          <a:bodyPr vert="horz" wrap="square" lIns="92075" tIns="46039" rIns="92075" bIns="46039" numCol="1" rtlCol="0" anchor="b" anchorCtr="0" compatLnSpc="1">
            <a:prstTxWarp prst="textNoShape">
              <a:avLst/>
            </a:prstTxWarp>
            <a:normAutofit/>
          </a:bodyPr>
          <a:lstStyle/>
          <a:p>
            <a:pPr eaLnBrk="1" hangingPunct="1">
              <a:defRPr/>
            </a:pPr>
            <a:r>
              <a:rPr lang="zh-CN" altLang="en-US" sz="3200" dirty="0"/>
              <a:t>二维数组：申请内存空间</a:t>
            </a:r>
            <a:endParaRPr lang="en-US" altLang="zh-CN" sz="3200" dirty="0"/>
          </a:p>
        </p:txBody>
      </p:sp>
      <p:sp>
        <p:nvSpPr>
          <p:cNvPr id="257027" name="Rectangle 3"/>
          <p:cNvSpPr>
            <a:spLocks noGrp="1" noChangeArrowheads="1"/>
          </p:cNvSpPr>
          <p:nvPr>
            <p:ph idx="1"/>
          </p:nvPr>
        </p:nvSpPr>
        <p:spPr/>
        <p:txBody>
          <a:bodyPr>
            <a:normAutofit lnSpcReduction="10000"/>
          </a:bodyPr>
          <a:lstStyle/>
          <a:p>
            <a:pPr eaLnBrk="1" hangingPunct="1">
              <a:lnSpc>
                <a:spcPct val="90000"/>
              </a:lnSpc>
              <a:buFont typeface="Wingdings" panose="05000000000000000000" pitchFamily="2" charset="2"/>
              <a:buNone/>
              <a:defRPr/>
            </a:pPr>
            <a:r>
              <a:rPr lang="en-US" altLang="zh-CN" sz="2400">
                <a:latin typeface="Times New Roman" pitchFamily="18" charset="0"/>
              </a:rPr>
              <a:t>template &lt;class T&gt;</a:t>
            </a:r>
          </a:p>
          <a:p>
            <a:pPr eaLnBrk="1" hangingPunct="1">
              <a:lnSpc>
                <a:spcPct val="90000"/>
              </a:lnSpc>
              <a:buFont typeface="Wingdings" panose="05000000000000000000" pitchFamily="2" charset="2"/>
              <a:buNone/>
              <a:defRPr/>
            </a:pPr>
            <a:r>
              <a:rPr lang="en-US" altLang="zh-CN" sz="2400">
                <a:latin typeface="Times New Roman" pitchFamily="18" charset="0"/>
              </a:rPr>
              <a:t>bool Make2DArray(T ** &amp;x, int rows, int cols)</a:t>
            </a:r>
          </a:p>
          <a:p>
            <a:pPr eaLnBrk="1" hangingPunct="1">
              <a:lnSpc>
                <a:spcPct val="90000"/>
              </a:lnSpc>
              <a:buFont typeface="Wingdings" panose="05000000000000000000" pitchFamily="2" charset="2"/>
              <a:buNone/>
              <a:defRPr/>
            </a:pPr>
            <a:r>
              <a:rPr lang="en-US" altLang="zh-CN" sz="2400">
                <a:latin typeface="Times New Roman" pitchFamily="18" charset="0"/>
              </a:rPr>
              <a:t>{  //</a:t>
            </a:r>
            <a:r>
              <a:rPr lang="zh-CN" altLang="en-US" sz="2400">
                <a:latin typeface="Times New Roman" pitchFamily="18" charset="0"/>
              </a:rPr>
              <a:t>创建一个二维数组</a:t>
            </a:r>
          </a:p>
          <a:p>
            <a:pPr eaLnBrk="1" hangingPunct="1">
              <a:lnSpc>
                <a:spcPct val="90000"/>
              </a:lnSpc>
              <a:buFont typeface="Wingdings" panose="05000000000000000000" pitchFamily="2" charset="2"/>
              <a:buNone/>
              <a:defRPr/>
            </a:pPr>
            <a:r>
              <a:rPr lang="en-US" altLang="zh-CN" sz="2400">
                <a:latin typeface="Times New Roman" pitchFamily="18" charset="0"/>
              </a:rPr>
              <a:t>   try  {  //</a:t>
            </a:r>
            <a:r>
              <a:rPr lang="zh-CN" altLang="en-US" sz="2400">
                <a:latin typeface="Times New Roman" pitchFamily="18" charset="0"/>
              </a:rPr>
              <a:t>创建行指针</a:t>
            </a:r>
          </a:p>
          <a:p>
            <a:pPr eaLnBrk="1" hangingPunct="1">
              <a:lnSpc>
                <a:spcPct val="90000"/>
              </a:lnSpc>
              <a:buFont typeface="Wingdings" panose="05000000000000000000" pitchFamily="2" charset="2"/>
              <a:buNone/>
              <a:defRPr/>
            </a:pPr>
            <a:r>
              <a:rPr lang="en-US" altLang="zh-CN" sz="2400">
                <a:latin typeface="Times New Roman" pitchFamily="18" charset="0"/>
              </a:rPr>
              <a:t>      x = new T * [rows];</a:t>
            </a:r>
          </a:p>
          <a:p>
            <a:pPr eaLnBrk="1" hangingPunct="1">
              <a:lnSpc>
                <a:spcPct val="90000"/>
              </a:lnSpc>
              <a:buFont typeface="Wingdings" panose="05000000000000000000" pitchFamily="2" charset="2"/>
              <a:buNone/>
              <a:defRPr/>
            </a:pPr>
            <a:r>
              <a:rPr lang="en-US" altLang="zh-CN" sz="2400">
                <a:latin typeface="Times New Roman" pitchFamily="18" charset="0"/>
              </a:rPr>
              <a:t>     //</a:t>
            </a:r>
            <a:r>
              <a:rPr lang="zh-CN" altLang="en-US" sz="2400">
                <a:latin typeface="Times New Roman" pitchFamily="18" charset="0"/>
              </a:rPr>
              <a:t>为每一行分配空间</a:t>
            </a:r>
          </a:p>
          <a:p>
            <a:pPr eaLnBrk="1" hangingPunct="1">
              <a:lnSpc>
                <a:spcPct val="90000"/>
              </a:lnSpc>
              <a:buFont typeface="Wingdings" panose="05000000000000000000" pitchFamily="2" charset="2"/>
              <a:buNone/>
              <a:defRPr/>
            </a:pPr>
            <a:r>
              <a:rPr lang="en-US" altLang="zh-CN" sz="2400">
                <a:latin typeface="Times New Roman" pitchFamily="18" charset="0"/>
              </a:rPr>
              <a:t>      for (int i = 0; i &lt; rows; i++) </a:t>
            </a:r>
          </a:p>
          <a:p>
            <a:pPr eaLnBrk="1" hangingPunct="1">
              <a:lnSpc>
                <a:spcPct val="90000"/>
              </a:lnSpc>
              <a:buFont typeface="Wingdings" panose="05000000000000000000" pitchFamily="2" charset="2"/>
              <a:buNone/>
              <a:defRPr/>
            </a:pPr>
            <a:r>
              <a:rPr lang="en-US" altLang="zh-CN" sz="2400">
                <a:latin typeface="Times New Roman" pitchFamily="18" charset="0"/>
              </a:rPr>
              <a:t>             x[i] = new T [cols];</a:t>
            </a:r>
          </a:p>
          <a:p>
            <a:pPr eaLnBrk="1" hangingPunct="1">
              <a:lnSpc>
                <a:spcPct val="90000"/>
              </a:lnSpc>
              <a:buFont typeface="Wingdings" panose="05000000000000000000" pitchFamily="2" charset="2"/>
              <a:buNone/>
              <a:defRPr/>
            </a:pPr>
            <a:r>
              <a:rPr lang="en-US" altLang="zh-CN" sz="2400">
                <a:latin typeface="Times New Roman" pitchFamily="18" charset="0"/>
              </a:rPr>
              <a:t>       return true;</a:t>
            </a:r>
          </a:p>
          <a:p>
            <a:pPr eaLnBrk="1" hangingPunct="1">
              <a:lnSpc>
                <a:spcPct val="90000"/>
              </a:lnSpc>
              <a:buFont typeface="Wingdings" panose="05000000000000000000" pitchFamily="2" charset="2"/>
              <a:buNone/>
              <a:defRPr/>
            </a:pPr>
            <a:r>
              <a:rPr lang="en-US" altLang="zh-CN" sz="2400">
                <a:latin typeface="Times New Roman" pitchFamily="18" charset="0"/>
              </a:rPr>
              <a:t>   }</a:t>
            </a:r>
          </a:p>
          <a:p>
            <a:pPr eaLnBrk="1" hangingPunct="1">
              <a:lnSpc>
                <a:spcPct val="90000"/>
              </a:lnSpc>
              <a:buFont typeface="Wingdings" panose="05000000000000000000" pitchFamily="2" charset="2"/>
              <a:buNone/>
              <a:defRPr/>
            </a:pPr>
            <a:r>
              <a:rPr lang="en-US" altLang="zh-CN" sz="2400">
                <a:latin typeface="Times New Roman" pitchFamily="18" charset="0"/>
              </a:rPr>
              <a:t>   catch (bad_alloc) { return false; }</a:t>
            </a:r>
          </a:p>
          <a:p>
            <a:pPr eaLnBrk="1" hangingPunct="1">
              <a:lnSpc>
                <a:spcPct val="90000"/>
              </a:lnSpc>
              <a:buFont typeface="Wingdings" panose="05000000000000000000" pitchFamily="2" charset="2"/>
              <a:buNone/>
              <a:defRPr/>
            </a:pPr>
            <a:r>
              <a:rPr lang="en-US" altLang="zh-CN" sz="2400">
                <a:latin typeface="Times New Roman" pitchFamily="18" charset="0"/>
              </a:rPr>
              <a:t>}</a:t>
            </a:r>
            <a:endParaRPr lang="zh-CN" altLang="en-US" sz="2400">
              <a:latin typeface="Times New Roman"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fontScale="90000"/>
          </a:bodyPr>
          <a:lstStyle/>
          <a:p>
            <a:r>
              <a:rPr lang="en-US" altLang="zh-CN" dirty="0"/>
              <a:t>Motivation</a:t>
            </a:r>
            <a:endParaRPr lang="zh-CN" altLang="en-US" dirty="0"/>
          </a:p>
        </p:txBody>
      </p:sp>
      <p:sp>
        <p:nvSpPr>
          <p:cNvPr id="4099" name="内容占位符 2"/>
          <p:cNvSpPr>
            <a:spLocks noGrp="1"/>
          </p:cNvSpPr>
          <p:nvPr>
            <p:ph idx="1"/>
          </p:nvPr>
        </p:nvSpPr>
        <p:spPr/>
        <p:txBody>
          <a:bodyPr/>
          <a:lstStyle/>
          <a:p>
            <a:pPr>
              <a:defRPr/>
            </a:pPr>
            <a:r>
              <a:rPr lang="en-US" altLang="zh-CN" dirty="0" smtClean="0"/>
              <a:t>Q0: </a:t>
            </a:r>
            <a:r>
              <a:rPr lang="zh-CN" altLang="en-US" dirty="0" smtClean="0"/>
              <a:t>为什么要</a:t>
            </a:r>
            <a:r>
              <a:rPr lang="zh-CN" altLang="en-US" dirty="0"/>
              <a:t>学习</a:t>
            </a:r>
            <a:r>
              <a:rPr lang="zh-CN" altLang="en-US" dirty="0" smtClean="0"/>
              <a:t>编程？ </a:t>
            </a:r>
            <a:endParaRPr lang="zh-CN" altLang="en-US" dirty="0"/>
          </a:p>
          <a:p>
            <a:pPr>
              <a:defRPr/>
            </a:pPr>
            <a:r>
              <a:rPr lang="en-US" altLang="zh-CN" dirty="0" smtClean="0">
                <a:cs typeface="+mn-cs"/>
              </a:rPr>
              <a:t>Q1: </a:t>
            </a:r>
            <a:r>
              <a:rPr lang="zh-CN" altLang="en-US" dirty="0" smtClean="0">
                <a:cs typeface="+mn-cs"/>
              </a:rPr>
              <a:t>为什么学习数据结构？ </a:t>
            </a:r>
          </a:p>
          <a:p>
            <a:pPr>
              <a:defRPr/>
            </a:pPr>
            <a:r>
              <a:rPr lang="en-US" altLang="zh-CN" dirty="0" smtClean="0">
                <a:cs typeface="+mn-cs"/>
              </a:rPr>
              <a:t>Q2: </a:t>
            </a:r>
            <a:r>
              <a:rPr lang="zh-CN" altLang="en-US" dirty="0" smtClean="0">
                <a:cs typeface="+mn-cs"/>
              </a:rPr>
              <a:t>为什么选择基于</a:t>
            </a:r>
            <a:r>
              <a:rPr lang="en-US" altLang="zh-CN" dirty="0" smtClean="0">
                <a:cs typeface="+mn-cs"/>
              </a:rPr>
              <a:t>C++</a:t>
            </a:r>
            <a:r>
              <a:rPr lang="zh-CN" altLang="en-US" dirty="0" smtClean="0">
                <a:cs typeface="+mn-cs"/>
              </a:rPr>
              <a:t>语言的数据结构？</a:t>
            </a:r>
          </a:p>
          <a:p>
            <a:pPr>
              <a:defRPr/>
            </a:pPr>
            <a:r>
              <a:rPr lang="en-US" altLang="zh-CN" dirty="0" smtClean="0">
                <a:cs typeface="+mn-cs"/>
              </a:rPr>
              <a:t>Q3: </a:t>
            </a:r>
            <a:r>
              <a:rPr lang="zh-CN" altLang="en-US" dirty="0" smtClean="0">
                <a:cs typeface="+mn-cs"/>
              </a:rPr>
              <a:t>怎样学习数据结构？</a:t>
            </a:r>
          </a:p>
          <a:p>
            <a:pPr>
              <a:defRPr/>
            </a:pPr>
            <a:endParaRPr lang="zh-CN" altLang="en-US" dirty="0" smtClean="0">
              <a:cs typeface="+mn-cs"/>
            </a:endParaRPr>
          </a:p>
        </p:txBody>
      </p:sp>
      <p:pic>
        <p:nvPicPr>
          <p:cNvPr id="20483" name="Picture 2" descr="http://files.jb51.net/file_images/article/201303/wenhao/0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6124" y="3375455"/>
            <a:ext cx="3483943" cy="3482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p:txBody>
          <a:bodyPr vert="horz" wrap="square" lIns="92075" tIns="46039" rIns="92075" bIns="46039" numCol="1" rtlCol="0" anchor="b" anchorCtr="0" compatLnSpc="1">
            <a:prstTxWarp prst="textNoShape">
              <a:avLst/>
            </a:prstTxWarp>
            <a:normAutofit/>
          </a:bodyPr>
          <a:lstStyle/>
          <a:p>
            <a:pPr eaLnBrk="1" hangingPunct="1">
              <a:defRPr/>
            </a:pPr>
            <a:r>
              <a:rPr lang="zh-CN" altLang="en-US" sz="3200" dirty="0"/>
              <a:t>二维数组：释放内存空间</a:t>
            </a:r>
          </a:p>
        </p:txBody>
      </p:sp>
      <p:sp>
        <p:nvSpPr>
          <p:cNvPr id="258051" name="Rectangle 3"/>
          <p:cNvSpPr>
            <a:spLocks noGrp="1" noChangeArrowheads="1"/>
          </p:cNvSpPr>
          <p:nvPr>
            <p:ph idx="1"/>
          </p:nvPr>
        </p:nvSpPr>
        <p:spPr/>
        <p:txBody>
          <a:bodyPr vert="horz" wrap="square" lIns="92075" tIns="46039" rIns="92075" bIns="46039" numCol="1" rtlCol="0" anchor="t" anchorCtr="0" compatLnSpc="1">
            <a:prstTxWarp prst="textNoShape">
              <a:avLst/>
            </a:prstTxWarp>
            <a:normAutofit/>
          </a:bodyPr>
          <a:lstStyle/>
          <a:p>
            <a:pPr eaLnBrk="1" hangingPunct="1">
              <a:lnSpc>
                <a:spcPct val="90000"/>
              </a:lnSpc>
              <a:buFont typeface="Wingdings" panose="05000000000000000000" pitchFamily="2" charset="2"/>
              <a:buNone/>
              <a:defRPr/>
            </a:pPr>
            <a:r>
              <a:rPr lang="en-US" altLang="en-US" sz="2400">
                <a:latin typeface="Times New Roman" pitchFamily="18" charset="0"/>
              </a:rPr>
              <a:t>template &lt;class T&gt;</a:t>
            </a:r>
          </a:p>
          <a:p>
            <a:pPr eaLnBrk="1" hangingPunct="1">
              <a:lnSpc>
                <a:spcPct val="90000"/>
              </a:lnSpc>
              <a:buFont typeface="Wingdings" panose="05000000000000000000" pitchFamily="2" charset="2"/>
              <a:buNone/>
              <a:defRPr/>
            </a:pPr>
            <a:r>
              <a:rPr lang="en-US" altLang="en-US" sz="2400">
                <a:latin typeface="Times New Roman" pitchFamily="18" charset="0"/>
              </a:rPr>
              <a:t>void Delete2DArray(T ** &amp;x, int rows)</a:t>
            </a:r>
          </a:p>
          <a:p>
            <a:pPr eaLnBrk="1" hangingPunct="1">
              <a:lnSpc>
                <a:spcPct val="90000"/>
              </a:lnSpc>
              <a:buFont typeface="Wingdings" panose="05000000000000000000" pitchFamily="2" charset="2"/>
              <a:buNone/>
              <a:defRPr/>
            </a:pPr>
            <a:r>
              <a:rPr lang="en-US" altLang="en-US" sz="2400">
                <a:latin typeface="Times New Roman" pitchFamily="18" charset="0"/>
              </a:rPr>
              <a:t>{</a:t>
            </a:r>
            <a:r>
              <a:rPr lang="en-US" altLang="zh-CN" sz="2400">
                <a:latin typeface="Times New Roman" pitchFamily="18" charset="0"/>
              </a:rPr>
              <a:t>   //</a:t>
            </a:r>
            <a:r>
              <a:rPr lang="zh-CN" altLang="en-US" sz="2400">
                <a:latin typeface="Times New Roman" pitchFamily="18" charset="0"/>
              </a:rPr>
              <a:t>删除二维数组</a:t>
            </a:r>
            <a:r>
              <a:rPr lang="en-US" altLang="zh-CN" sz="2400">
                <a:latin typeface="Times New Roman" pitchFamily="18" charset="0"/>
              </a:rPr>
              <a:t>x</a:t>
            </a:r>
          </a:p>
          <a:p>
            <a:pPr eaLnBrk="1" hangingPunct="1">
              <a:lnSpc>
                <a:spcPct val="90000"/>
              </a:lnSpc>
              <a:buFont typeface="Wingdings" panose="05000000000000000000" pitchFamily="2" charset="2"/>
              <a:buNone/>
              <a:defRPr/>
            </a:pPr>
            <a:r>
              <a:rPr lang="en-US" altLang="zh-CN" sz="2400">
                <a:latin typeface="Times New Roman" pitchFamily="18" charset="0"/>
              </a:rPr>
              <a:t>    //</a:t>
            </a:r>
            <a:r>
              <a:rPr lang="zh-CN" altLang="en-US" sz="2400">
                <a:latin typeface="Times New Roman" pitchFamily="18" charset="0"/>
              </a:rPr>
              <a:t>释放为每一行所分配的空间</a:t>
            </a:r>
          </a:p>
          <a:p>
            <a:pPr eaLnBrk="1" hangingPunct="1">
              <a:lnSpc>
                <a:spcPct val="90000"/>
              </a:lnSpc>
              <a:buFont typeface="Wingdings" panose="05000000000000000000" pitchFamily="2" charset="2"/>
              <a:buNone/>
              <a:defRPr/>
            </a:pPr>
            <a:r>
              <a:rPr lang="en-US" altLang="zh-CN" sz="2400">
                <a:latin typeface="Times New Roman" pitchFamily="18" charset="0"/>
              </a:rPr>
              <a:t>    </a:t>
            </a:r>
            <a:r>
              <a:rPr lang="en-US" altLang="en-US" sz="2400">
                <a:latin typeface="Times New Roman" pitchFamily="18" charset="0"/>
              </a:rPr>
              <a:t>for (int i = 0; i &lt; rows; i++) </a:t>
            </a:r>
            <a:endParaRPr lang="en-US" altLang="zh-CN" sz="2400">
              <a:latin typeface="Times New Roman" pitchFamily="18" charset="0"/>
            </a:endParaRPr>
          </a:p>
          <a:p>
            <a:pPr eaLnBrk="1" hangingPunct="1">
              <a:lnSpc>
                <a:spcPct val="90000"/>
              </a:lnSpc>
              <a:buFont typeface="Wingdings" panose="05000000000000000000" pitchFamily="2" charset="2"/>
              <a:buNone/>
              <a:defRPr/>
            </a:pPr>
            <a:r>
              <a:rPr lang="en-US" altLang="zh-CN" sz="2400">
                <a:latin typeface="Times New Roman" pitchFamily="18" charset="0"/>
              </a:rPr>
              <a:t>           </a:t>
            </a:r>
            <a:r>
              <a:rPr lang="en-US" altLang="en-US" sz="2400">
                <a:latin typeface="Times New Roman" pitchFamily="18" charset="0"/>
              </a:rPr>
              <a:t>delete [</a:t>
            </a:r>
            <a:r>
              <a:rPr lang="en-US" altLang="zh-CN" sz="2400">
                <a:latin typeface="Times New Roman" pitchFamily="18" charset="0"/>
              </a:rPr>
              <a:t> </a:t>
            </a:r>
            <a:r>
              <a:rPr lang="en-US" altLang="en-US" sz="2400">
                <a:latin typeface="Times New Roman" pitchFamily="18" charset="0"/>
              </a:rPr>
              <a:t>]x[i];</a:t>
            </a:r>
          </a:p>
          <a:p>
            <a:pPr eaLnBrk="1" hangingPunct="1">
              <a:lnSpc>
                <a:spcPct val="90000"/>
              </a:lnSpc>
              <a:buFont typeface="Wingdings" panose="05000000000000000000" pitchFamily="2" charset="2"/>
              <a:buNone/>
              <a:defRPr/>
            </a:pPr>
            <a:r>
              <a:rPr lang="en-US" altLang="en-US" sz="2400">
                <a:latin typeface="Times New Roman" pitchFamily="18" charset="0"/>
              </a:rPr>
              <a:t>   </a:t>
            </a:r>
            <a:r>
              <a:rPr lang="en-US" altLang="zh-CN" sz="2400">
                <a:latin typeface="Times New Roman" pitchFamily="18" charset="0"/>
              </a:rPr>
              <a:t>//</a:t>
            </a:r>
            <a:r>
              <a:rPr lang="zh-CN" altLang="en-US" sz="2400">
                <a:latin typeface="Times New Roman" pitchFamily="18" charset="0"/>
              </a:rPr>
              <a:t>删除行指针数组</a:t>
            </a:r>
            <a:endParaRPr lang="en-US" altLang="zh-CN" sz="2400">
              <a:latin typeface="Times New Roman" pitchFamily="18" charset="0"/>
            </a:endParaRPr>
          </a:p>
          <a:p>
            <a:pPr eaLnBrk="1" hangingPunct="1">
              <a:lnSpc>
                <a:spcPct val="90000"/>
              </a:lnSpc>
              <a:buFont typeface="Wingdings" panose="05000000000000000000" pitchFamily="2" charset="2"/>
              <a:buNone/>
              <a:defRPr/>
            </a:pPr>
            <a:r>
              <a:rPr lang="en-US" altLang="zh-CN" sz="2400">
                <a:latin typeface="Times New Roman" pitchFamily="18" charset="0"/>
              </a:rPr>
              <a:t>   </a:t>
            </a:r>
            <a:r>
              <a:rPr lang="en-US" altLang="en-US" sz="2400">
                <a:latin typeface="Times New Roman" pitchFamily="18" charset="0"/>
              </a:rPr>
              <a:t>delete [</a:t>
            </a:r>
            <a:r>
              <a:rPr lang="en-US" altLang="zh-CN" sz="2400">
                <a:latin typeface="Times New Roman" pitchFamily="18" charset="0"/>
              </a:rPr>
              <a:t> </a:t>
            </a:r>
            <a:r>
              <a:rPr lang="en-US" altLang="en-US" sz="2400">
                <a:latin typeface="Times New Roman" pitchFamily="18" charset="0"/>
              </a:rPr>
              <a:t>] x;</a:t>
            </a:r>
          </a:p>
          <a:p>
            <a:pPr eaLnBrk="1" hangingPunct="1">
              <a:lnSpc>
                <a:spcPct val="90000"/>
              </a:lnSpc>
              <a:buFont typeface="Wingdings" panose="05000000000000000000" pitchFamily="2" charset="2"/>
              <a:buNone/>
              <a:defRPr/>
            </a:pPr>
            <a:r>
              <a:rPr lang="en-US" altLang="en-US" sz="2400">
                <a:latin typeface="Times New Roman" pitchFamily="18" charset="0"/>
              </a:rPr>
              <a:t>   x = 0;</a:t>
            </a:r>
          </a:p>
          <a:p>
            <a:pPr eaLnBrk="1" hangingPunct="1">
              <a:lnSpc>
                <a:spcPct val="90000"/>
              </a:lnSpc>
              <a:buFont typeface="Wingdings" panose="05000000000000000000" pitchFamily="2" charset="2"/>
              <a:buNone/>
              <a:defRPr/>
            </a:pPr>
            <a:r>
              <a:rPr lang="en-US" altLang="en-US" sz="2400">
                <a:latin typeface="Times New Roman" pitchFamily="18" charset="0"/>
              </a:rPr>
              <a:t>}</a:t>
            </a:r>
            <a:endParaRPr lang="zh-CN" altLang="en-US" sz="2400">
              <a:latin typeface="Times New Roman" pitchFamily="18" charset="0"/>
            </a:endParaRPr>
          </a:p>
        </p:txBody>
      </p:sp>
      <p:sp>
        <p:nvSpPr>
          <p:cNvPr id="258052" name="AutoShape 4"/>
          <p:cNvSpPr>
            <a:spLocks noChangeArrowheads="1"/>
          </p:cNvSpPr>
          <p:nvPr/>
        </p:nvSpPr>
        <p:spPr bwMode="auto">
          <a:xfrm>
            <a:off x="6383339" y="2708275"/>
            <a:ext cx="3960812" cy="1296988"/>
          </a:xfrm>
          <a:prstGeom prst="cloudCallout">
            <a:avLst>
              <a:gd name="adj1" fmla="val -121583"/>
              <a:gd name="adj2" fmla="val 114139"/>
            </a:avLst>
          </a:prstGeom>
          <a:solidFill>
            <a:srgbClr val="993366"/>
          </a:solidFill>
          <a:ln w="12700">
            <a:solidFill>
              <a:schemeClr val="tx1"/>
            </a:solidFill>
            <a:round/>
            <a:headEnd type="none" w="sm" len="sm"/>
            <a:tailEnd type="none" w="sm" len="sm"/>
          </a:ln>
          <a:effectLst/>
        </p:spPr>
        <p:txBody>
          <a:bodyPr/>
          <a:lstStyle/>
          <a:p>
            <a:pPr algn="ctr">
              <a:defRPr/>
            </a:pPr>
            <a:r>
              <a:rPr lang="zh-CN" altLang="en-US" sz="2400">
                <a:solidFill>
                  <a:schemeClr val="bg1"/>
                </a:solidFill>
                <a:effectLst>
                  <a:outerShdw blurRad="38100" dist="38100" dir="2700000" algn="tl">
                    <a:srgbClr val="000000"/>
                  </a:outerShdw>
                </a:effectLst>
                <a:latin typeface="Times New Roman" pitchFamily="18" charset="0"/>
                <a:ea typeface="楷体_GB2312" pitchFamily="49" charset="-122"/>
              </a:rPr>
              <a:t>阻止用户继续访问已被释放的空间</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5" fill="hold" grpId="0" nodeType="clickEffect">
                                  <p:stCondLst>
                                    <p:cond delay="0"/>
                                  </p:stCondLst>
                                  <p:childTnLst>
                                    <p:set>
                                      <p:cBhvr>
                                        <p:cTn id="6" dur="1" fill="hold">
                                          <p:stCondLst>
                                            <p:cond delay="0"/>
                                          </p:stCondLst>
                                        </p:cTn>
                                        <p:tgtEl>
                                          <p:spTgt spid="258052"/>
                                        </p:tgtEl>
                                        <p:attrNameLst>
                                          <p:attrName>style.visibility</p:attrName>
                                        </p:attrNameLst>
                                      </p:cBhvr>
                                      <p:to>
                                        <p:strVal val="visible"/>
                                      </p:to>
                                    </p:set>
                                    <p:animEffect transition="in" filter="blinds(vertical)">
                                      <p:cBhvr>
                                        <p:cTn id="7" dur="500"/>
                                        <p:tgtEl>
                                          <p:spTgt spid="258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6" name="Rectangle 6"/>
          <p:cNvSpPr>
            <a:spLocks noGrp="1" noChangeArrowheads="1"/>
          </p:cNvSpPr>
          <p:nvPr>
            <p:ph type="title"/>
          </p:nvPr>
        </p:nvSpPr>
        <p:spPr/>
        <p:txBody>
          <a:bodyPr/>
          <a:lstStyle/>
          <a:p>
            <a:pPr eaLnBrk="1" hangingPunct="1">
              <a:defRPr/>
            </a:pPr>
            <a:r>
              <a:rPr lang="en-US" altLang="zh-CN" sz="3200">
                <a:latin typeface="Times New Roman" pitchFamily="18" charset="0"/>
              </a:rPr>
              <a:t>Q9</a:t>
            </a:r>
            <a:r>
              <a:rPr lang="zh-CN" altLang="en-US" sz="3200">
                <a:latin typeface="Times New Roman" pitchFamily="18" charset="0"/>
              </a:rPr>
              <a:t>：预编译指令的作用</a:t>
            </a:r>
          </a:p>
        </p:txBody>
      </p:sp>
      <p:sp>
        <p:nvSpPr>
          <p:cNvPr id="2" name="内容占位符 1"/>
          <p:cNvSpPr>
            <a:spLocks noGrp="1"/>
          </p:cNvSpPr>
          <p:nvPr>
            <p:ph idx="1"/>
          </p:nvPr>
        </p:nvSpPr>
        <p:spPr/>
        <p:txBody>
          <a:bodyPr/>
          <a:lstStyle/>
          <a:p>
            <a:endParaRPr lang="zh-CN" altLang="en-US"/>
          </a:p>
        </p:txBody>
      </p:sp>
      <p:sp>
        <p:nvSpPr>
          <p:cNvPr id="240647" name="Rectangle 7"/>
          <p:cNvSpPr>
            <a:spLocks noChangeArrowheads="1"/>
          </p:cNvSpPr>
          <p:nvPr/>
        </p:nvSpPr>
        <p:spPr bwMode="auto">
          <a:xfrm>
            <a:off x="3287713" y="1557340"/>
            <a:ext cx="5472112" cy="2089151"/>
          </a:xfrm>
          <a:prstGeom prst="rect">
            <a:avLst/>
          </a:prstGeom>
          <a:solidFill>
            <a:srgbClr val="993366"/>
          </a:solidFill>
          <a:ln w="28575">
            <a:solidFill>
              <a:srgbClr val="FFFFFF"/>
            </a:solidFill>
            <a:miter lim="800000"/>
            <a:headEnd/>
            <a:tailEnd/>
          </a:ln>
          <a:effectLst/>
        </p:spPr>
        <p:txBody>
          <a:bodyPr lIns="92075" tIns="46039" rIns="92075" bIns="46039"/>
          <a:lstStyle/>
          <a:p>
            <a:pPr marL="342891" indent="-342891">
              <a:spcBef>
                <a:spcPct val="20000"/>
              </a:spcBef>
              <a:buClr>
                <a:schemeClr val="hlink"/>
              </a:buClr>
              <a:defRPr/>
            </a:pPr>
            <a:r>
              <a:rPr lang="zh-CN" altLang="en-US" sz="2800">
                <a:solidFill>
                  <a:srgbClr val="FFFFFF"/>
                </a:solidFill>
                <a:effectLst>
                  <a:outerShdw blurRad="38100" dist="38100" dir="2700000" algn="tl">
                    <a:srgbClr val="000000"/>
                  </a:outerShdw>
                </a:effectLst>
                <a:latin typeface="Times New Roman" pitchFamily="18" charset="0"/>
                <a:ea typeface="黑体" pitchFamily="2" charset="-122"/>
              </a:rPr>
              <a:t>#</a:t>
            </a:r>
            <a:r>
              <a:rPr lang="en-US" altLang="zh-CN" sz="2800">
                <a:solidFill>
                  <a:srgbClr val="FFFFFF"/>
                </a:solidFill>
                <a:effectLst>
                  <a:outerShdw blurRad="38100" dist="38100" dir="2700000" algn="tl">
                    <a:srgbClr val="000000"/>
                  </a:outerShdw>
                </a:effectLst>
                <a:latin typeface="Times New Roman" pitchFamily="18" charset="0"/>
                <a:ea typeface="黑体" pitchFamily="2" charset="-122"/>
              </a:rPr>
              <a:t>ifndef Currency_</a:t>
            </a:r>
          </a:p>
          <a:p>
            <a:pPr marL="342891" indent="-342891">
              <a:spcBef>
                <a:spcPct val="20000"/>
              </a:spcBef>
              <a:buClr>
                <a:schemeClr val="hlink"/>
              </a:buClr>
              <a:defRPr/>
            </a:pPr>
            <a:r>
              <a:rPr lang="en-US" altLang="zh-CN" sz="2800">
                <a:solidFill>
                  <a:srgbClr val="FFFFFF"/>
                </a:solidFill>
                <a:effectLst>
                  <a:outerShdw blurRad="38100" dist="38100" dir="2700000" algn="tl">
                    <a:srgbClr val="000000"/>
                  </a:outerShdw>
                </a:effectLst>
                <a:latin typeface="Times New Roman" pitchFamily="18" charset="0"/>
                <a:ea typeface="黑体" pitchFamily="2" charset="-122"/>
              </a:rPr>
              <a:t>#define Currency_ </a:t>
            </a:r>
          </a:p>
          <a:p>
            <a:pPr marL="342891" indent="-342891">
              <a:spcBef>
                <a:spcPct val="20000"/>
              </a:spcBef>
              <a:buClr>
                <a:schemeClr val="hlink"/>
              </a:buClr>
              <a:defRPr/>
            </a:pPr>
            <a:r>
              <a:rPr lang="en-US" altLang="zh-CN" sz="2800">
                <a:solidFill>
                  <a:srgbClr val="FFFFFF"/>
                </a:solidFill>
                <a:effectLst>
                  <a:outerShdw blurRad="38100" dist="38100" dir="2700000" algn="tl">
                    <a:srgbClr val="000000"/>
                  </a:outerShdw>
                </a:effectLst>
                <a:latin typeface="Times New Roman" pitchFamily="18" charset="0"/>
                <a:ea typeface="黑体" pitchFamily="2" charset="-122"/>
              </a:rPr>
              <a:t>……</a:t>
            </a:r>
          </a:p>
          <a:p>
            <a:pPr marL="342891" indent="-342891">
              <a:spcBef>
                <a:spcPct val="20000"/>
              </a:spcBef>
              <a:buClr>
                <a:schemeClr val="hlink"/>
              </a:buClr>
              <a:defRPr/>
            </a:pPr>
            <a:r>
              <a:rPr lang="zh-CN" altLang="en-US" sz="2800">
                <a:solidFill>
                  <a:srgbClr val="FFFFFF"/>
                </a:solidFill>
                <a:effectLst>
                  <a:outerShdw blurRad="38100" dist="38100" dir="2700000" algn="tl">
                    <a:srgbClr val="000000"/>
                  </a:outerShdw>
                </a:effectLst>
                <a:latin typeface="Times New Roman" pitchFamily="18" charset="0"/>
                <a:ea typeface="黑体" pitchFamily="2" charset="-122"/>
              </a:rPr>
              <a:t>#</a:t>
            </a:r>
            <a:r>
              <a:rPr lang="en-US" altLang="zh-CN" sz="2800">
                <a:solidFill>
                  <a:srgbClr val="FFFFFF"/>
                </a:solidFill>
                <a:effectLst>
                  <a:outerShdw blurRad="38100" dist="38100" dir="2700000" algn="tl">
                    <a:srgbClr val="000000"/>
                  </a:outerShdw>
                </a:effectLst>
                <a:latin typeface="Times New Roman" pitchFamily="18" charset="0"/>
                <a:ea typeface="黑体" pitchFamily="2" charset="-122"/>
              </a:rPr>
              <a:t>endif</a:t>
            </a:r>
            <a:endParaRPr lang="zh-CN" altLang="en-US" sz="2800">
              <a:solidFill>
                <a:srgbClr val="FFFFFF"/>
              </a:solidFill>
              <a:effectLst>
                <a:outerShdw blurRad="38100" dist="38100" dir="2700000" algn="tl">
                  <a:srgbClr val="000000"/>
                </a:outerShdw>
              </a:effectLst>
              <a:latin typeface="Times New Roman" pitchFamily="18" charset="0"/>
              <a:ea typeface="黑体" pitchFamily="2" charset="-122"/>
            </a:endParaRPr>
          </a:p>
        </p:txBody>
      </p:sp>
      <p:sp>
        <p:nvSpPr>
          <p:cNvPr id="240648" name="Rectangle 8"/>
          <p:cNvSpPr>
            <a:spLocks noChangeArrowheads="1"/>
          </p:cNvSpPr>
          <p:nvPr/>
        </p:nvSpPr>
        <p:spPr bwMode="auto">
          <a:xfrm>
            <a:off x="2135191" y="4292600"/>
            <a:ext cx="8134351" cy="1081088"/>
          </a:xfrm>
          <a:prstGeom prst="rect">
            <a:avLst/>
          </a:prstGeom>
          <a:noFill/>
          <a:ln w="9525" algn="ctr">
            <a:noFill/>
            <a:miter lim="800000"/>
            <a:headEnd type="none" w="sm" len="sm"/>
            <a:tailEnd type="none" w="sm" len="sm"/>
          </a:ln>
          <a:effectLst/>
        </p:spPr>
        <p:txBody>
          <a:bodyPr lIns="92075" tIns="46039" rIns="92075" bIns="46039"/>
          <a:lstStyle/>
          <a:p>
            <a:pPr>
              <a:lnSpc>
                <a:spcPct val="120000"/>
              </a:lnSpc>
              <a:buClr>
                <a:schemeClr val="tx2"/>
              </a:buClr>
              <a:buFontTx/>
              <a:buChar char="•"/>
              <a:defRPr/>
            </a:pPr>
            <a:r>
              <a:rPr lang="zh-CN" altLang="en-US" sz="2800">
                <a:effectLst>
                  <a:outerShdw blurRad="38100" dist="38100" dir="2700000" algn="tl">
                    <a:srgbClr val="C0C0C0"/>
                  </a:outerShdw>
                </a:effectLst>
                <a:latin typeface="Times New Roman" pitchFamily="18" charset="0"/>
                <a:ea typeface="黑体" pitchFamily="2" charset="-122"/>
              </a:rPr>
              <a:t>  预编译指令：确保</a:t>
            </a:r>
            <a:r>
              <a:rPr lang="en-US" altLang="zh-CN" sz="2800">
                <a:effectLst>
                  <a:outerShdw blurRad="38100" dist="38100" dir="2700000" algn="tl">
                    <a:srgbClr val="C0C0C0"/>
                  </a:outerShdw>
                </a:effectLst>
                <a:latin typeface="Times New Roman" pitchFamily="18" charset="0"/>
                <a:ea typeface="黑体" pitchFamily="2" charset="-122"/>
              </a:rPr>
              <a:t>Currency</a:t>
            </a:r>
            <a:r>
              <a:rPr lang="zh-CN" altLang="en-US" sz="2800">
                <a:effectLst>
                  <a:outerShdw blurRad="38100" dist="38100" dir="2700000" algn="tl">
                    <a:srgbClr val="C0C0C0"/>
                  </a:outerShdw>
                </a:effectLst>
                <a:latin typeface="Times New Roman" pitchFamily="18" charset="0"/>
                <a:ea typeface="黑体" pitchFamily="2" charset="-122"/>
              </a:rPr>
              <a:t>的代码</a:t>
            </a:r>
            <a:r>
              <a:rPr lang="zh-CN" altLang="en-US" sz="2800">
                <a:solidFill>
                  <a:srgbClr val="FF0000"/>
                </a:solidFill>
                <a:effectLst>
                  <a:outerShdw blurRad="38100" dist="38100" dir="2700000" algn="tl">
                    <a:srgbClr val="C0C0C0"/>
                  </a:outerShdw>
                </a:effectLst>
                <a:latin typeface="Times New Roman" pitchFamily="18" charset="0"/>
                <a:ea typeface="黑体" pitchFamily="2" charset="-122"/>
              </a:rPr>
              <a:t>仅被程序包含（</a:t>
            </a:r>
            <a:r>
              <a:rPr lang="en-US" altLang="zh-CN" sz="2800">
                <a:solidFill>
                  <a:srgbClr val="FF0000"/>
                </a:solidFill>
                <a:effectLst>
                  <a:outerShdw blurRad="38100" dist="38100" dir="2700000" algn="tl">
                    <a:srgbClr val="C0C0C0"/>
                  </a:outerShdw>
                </a:effectLst>
                <a:latin typeface="Times New Roman" pitchFamily="18" charset="0"/>
                <a:ea typeface="黑体" pitchFamily="2" charset="-122"/>
              </a:rPr>
              <a:t>include）</a:t>
            </a:r>
            <a:r>
              <a:rPr lang="zh-CN" altLang="en-US" sz="2800">
                <a:solidFill>
                  <a:srgbClr val="FF0000"/>
                </a:solidFill>
                <a:effectLst>
                  <a:outerShdw blurRad="38100" dist="38100" dir="2700000" algn="tl">
                    <a:srgbClr val="C0C0C0"/>
                  </a:outerShdw>
                </a:effectLst>
                <a:latin typeface="Times New Roman" pitchFamily="18" charset="0"/>
                <a:ea typeface="黑体" pitchFamily="2" charset="-122"/>
              </a:rPr>
              <a:t>和编译一次</a:t>
            </a:r>
            <a:r>
              <a:rPr lang="zh-CN" altLang="en-US" sz="2800">
                <a:effectLst>
                  <a:outerShdw blurRad="38100" dist="38100" dir="2700000" algn="tl">
                    <a:srgbClr val="C0C0C0"/>
                  </a:outerShdw>
                </a:effectLst>
                <a:latin typeface="Times New Roman" pitchFamily="18" charset="0"/>
                <a:ea typeface="黑体" pitchFamily="2" charset="-122"/>
              </a:rPr>
              <a:t>。</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4"/>
          <p:cNvSpPr>
            <a:spLocks noGrp="1" noChangeArrowheads="1"/>
          </p:cNvSpPr>
          <p:nvPr>
            <p:ph type="title"/>
          </p:nvPr>
        </p:nvSpPr>
        <p:spPr/>
        <p:txBody>
          <a:bodyPr vert="horz" wrap="square" lIns="92075" tIns="46039" rIns="92075" bIns="46039" numCol="1" rtlCol="0" anchor="b" anchorCtr="0" compatLnSpc="1">
            <a:prstTxWarp prst="textNoShape">
              <a:avLst/>
            </a:prstTxWarp>
            <a:normAutofit/>
          </a:bodyPr>
          <a:lstStyle/>
          <a:p>
            <a:pPr eaLnBrk="1" hangingPunct="1"/>
            <a:r>
              <a:rPr lang="en-US" altLang="zh-CN" sz="3200">
                <a:latin typeface="Times New Roman" panose="02020603050405020304" pitchFamily="18" charset="0"/>
              </a:rPr>
              <a:t>Q10</a:t>
            </a:r>
            <a:r>
              <a:rPr lang="zh-CN" altLang="en-US" sz="3200">
                <a:latin typeface="Times New Roman" panose="02020603050405020304" pitchFamily="18" charset="0"/>
              </a:rPr>
              <a:t>：</a:t>
            </a:r>
            <a:r>
              <a:rPr lang="en-US" altLang="zh-CN" sz="3200">
                <a:latin typeface="Times New Roman" panose="02020603050405020304" pitchFamily="18" charset="0"/>
              </a:rPr>
              <a:t>VC</a:t>
            </a:r>
            <a:r>
              <a:rPr lang="zh-CN" altLang="en-US" sz="3200">
                <a:latin typeface="Times New Roman" panose="02020603050405020304" pitchFamily="18" charset="0"/>
              </a:rPr>
              <a:t>调试快捷键</a:t>
            </a:r>
          </a:p>
        </p:txBody>
      </p:sp>
      <p:sp>
        <p:nvSpPr>
          <p:cNvPr id="249861" name="AutoShape 5"/>
          <p:cNvSpPr>
            <a:spLocks noChangeArrowheads="1"/>
          </p:cNvSpPr>
          <p:nvPr/>
        </p:nvSpPr>
        <p:spPr bwMode="auto">
          <a:xfrm>
            <a:off x="1919292" y="1196756"/>
            <a:ext cx="1584325" cy="504825"/>
          </a:xfrm>
          <a:prstGeom prst="flowChartTerminator">
            <a:avLst/>
          </a:prstGeom>
          <a:gradFill rotWithShape="1">
            <a:gsLst>
              <a:gs pos="0">
                <a:schemeClr val="accent1"/>
              </a:gs>
              <a:gs pos="100000">
                <a:schemeClr val="bg1"/>
              </a:gs>
            </a:gsLst>
            <a:lin ang="2700000" scaled="1"/>
          </a:gradFill>
          <a:ln w="9525" algn="ctr">
            <a:solidFill>
              <a:schemeClr val="tx1"/>
            </a:solidFill>
            <a:miter lim="800000"/>
            <a:headEnd/>
            <a:tailEnd/>
          </a:ln>
          <a:effectLst/>
        </p:spPr>
        <p:txBody>
          <a:bodyPr wrap="none" anchor="ctr"/>
          <a:lstStyle/>
          <a:p>
            <a:pPr algn="ctr">
              <a:defRPr/>
            </a:pPr>
            <a:r>
              <a:rPr lang="en-US" altLang="zh-CN" sz="2400">
                <a:effectLst>
                  <a:outerShdw blurRad="38100" dist="38100" dir="2700000" algn="tl">
                    <a:srgbClr val="FFFFFF"/>
                  </a:outerShdw>
                </a:effectLst>
                <a:latin typeface="Times New Roman" pitchFamily="18" charset="0"/>
              </a:rPr>
              <a:t>F5</a:t>
            </a:r>
          </a:p>
        </p:txBody>
      </p:sp>
      <p:sp>
        <p:nvSpPr>
          <p:cNvPr id="249862" name="AutoShape 6"/>
          <p:cNvSpPr>
            <a:spLocks noChangeArrowheads="1"/>
          </p:cNvSpPr>
          <p:nvPr/>
        </p:nvSpPr>
        <p:spPr bwMode="auto">
          <a:xfrm>
            <a:off x="1919292" y="2131794"/>
            <a:ext cx="1584325" cy="504825"/>
          </a:xfrm>
          <a:prstGeom prst="flowChartTerminator">
            <a:avLst/>
          </a:prstGeom>
          <a:gradFill rotWithShape="1">
            <a:gsLst>
              <a:gs pos="0">
                <a:schemeClr val="accent1"/>
              </a:gs>
              <a:gs pos="100000">
                <a:schemeClr val="bg1"/>
              </a:gs>
            </a:gsLst>
            <a:lin ang="2700000" scaled="1"/>
          </a:gradFill>
          <a:ln w="9525" algn="ctr">
            <a:solidFill>
              <a:schemeClr val="tx1"/>
            </a:solidFill>
            <a:miter lim="800000"/>
            <a:headEnd/>
            <a:tailEnd/>
          </a:ln>
          <a:effectLst/>
        </p:spPr>
        <p:txBody>
          <a:bodyPr wrap="none" anchor="ctr"/>
          <a:lstStyle/>
          <a:p>
            <a:pPr algn="ctr">
              <a:defRPr/>
            </a:pPr>
            <a:r>
              <a:rPr lang="en-US" altLang="zh-CN" sz="2400">
                <a:effectLst>
                  <a:outerShdw blurRad="38100" dist="38100" dir="2700000" algn="tl">
                    <a:srgbClr val="FFFFFF"/>
                  </a:outerShdw>
                </a:effectLst>
                <a:latin typeface="Times New Roman" pitchFamily="18" charset="0"/>
              </a:rPr>
              <a:t>F9</a:t>
            </a:r>
          </a:p>
        </p:txBody>
      </p:sp>
      <p:sp>
        <p:nvSpPr>
          <p:cNvPr id="249863" name="AutoShape 7"/>
          <p:cNvSpPr>
            <a:spLocks noChangeArrowheads="1"/>
          </p:cNvSpPr>
          <p:nvPr/>
        </p:nvSpPr>
        <p:spPr bwMode="auto">
          <a:xfrm>
            <a:off x="1919292" y="3170019"/>
            <a:ext cx="1584325" cy="504825"/>
          </a:xfrm>
          <a:prstGeom prst="flowChartTerminator">
            <a:avLst/>
          </a:prstGeom>
          <a:gradFill rotWithShape="1">
            <a:gsLst>
              <a:gs pos="0">
                <a:schemeClr val="accent1"/>
              </a:gs>
              <a:gs pos="100000">
                <a:schemeClr val="bg1"/>
              </a:gs>
            </a:gsLst>
            <a:lin ang="2700000" scaled="1"/>
          </a:gradFill>
          <a:ln w="9525" algn="ctr">
            <a:solidFill>
              <a:schemeClr val="tx1"/>
            </a:solidFill>
            <a:miter lim="800000"/>
            <a:headEnd/>
            <a:tailEnd/>
          </a:ln>
          <a:effectLst/>
        </p:spPr>
        <p:txBody>
          <a:bodyPr wrap="none" anchor="ctr"/>
          <a:lstStyle/>
          <a:p>
            <a:pPr algn="ctr">
              <a:defRPr/>
            </a:pPr>
            <a:r>
              <a:rPr lang="en-US" altLang="zh-CN" sz="2400">
                <a:effectLst>
                  <a:outerShdw blurRad="38100" dist="38100" dir="2700000" algn="tl">
                    <a:srgbClr val="FFFFFF"/>
                  </a:outerShdw>
                </a:effectLst>
                <a:latin typeface="Times New Roman" pitchFamily="18" charset="0"/>
              </a:rPr>
              <a:t>F10</a:t>
            </a:r>
          </a:p>
        </p:txBody>
      </p:sp>
      <p:sp>
        <p:nvSpPr>
          <p:cNvPr id="249864" name="AutoShape 8"/>
          <p:cNvSpPr>
            <a:spLocks noChangeArrowheads="1"/>
          </p:cNvSpPr>
          <p:nvPr/>
        </p:nvSpPr>
        <p:spPr bwMode="auto">
          <a:xfrm>
            <a:off x="1919292" y="4033619"/>
            <a:ext cx="1584325" cy="504825"/>
          </a:xfrm>
          <a:prstGeom prst="flowChartTerminator">
            <a:avLst/>
          </a:prstGeom>
          <a:gradFill rotWithShape="1">
            <a:gsLst>
              <a:gs pos="0">
                <a:schemeClr val="accent1"/>
              </a:gs>
              <a:gs pos="100000">
                <a:schemeClr val="bg1"/>
              </a:gs>
            </a:gsLst>
            <a:lin ang="2700000" scaled="1"/>
          </a:gradFill>
          <a:ln w="9525" algn="ctr">
            <a:solidFill>
              <a:schemeClr val="tx1"/>
            </a:solidFill>
            <a:miter lim="800000"/>
            <a:headEnd/>
            <a:tailEnd/>
          </a:ln>
          <a:effectLst/>
        </p:spPr>
        <p:txBody>
          <a:bodyPr wrap="none" anchor="ctr"/>
          <a:lstStyle/>
          <a:p>
            <a:pPr algn="ctr">
              <a:defRPr/>
            </a:pPr>
            <a:r>
              <a:rPr lang="en-US" altLang="zh-CN" sz="2400">
                <a:effectLst>
                  <a:outerShdw blurRad="38100" dist="38100" dir="2700000" algn="tl">
                    <a:srgbClr val="FFFFFF"/>
                  </a:outerShdw>
                </a:effectLst>
                <a:latin typeface="Times New Roman" pitchFamily="18" charset="0"/>
              </a:rPr>
              <a:t>F11</a:t>
            </a:r>
          </a:p>
        </p:txBody>
      </p:sp>
      <p:sp>
        <p:nvSpPr>
          <p:cNvPr id="249865" name="AutoShape 9"/>
          <p:cNvSpPr>
            <a:spLocks noChangeArrowheads="1"/>
          </p:cNvSpPr>
          <p:nvPr/>
        </p:nvSpPr>
        <p:spPr bwMode="auto">
          <a:xfrm>
            <a:off x="1919292" y="5041682"/>
            <a:ext cx="1584325" cy="504825"/>
          </a:xfrm>
          <a:prstGeom prst="flowChartTerminator">
            <a:avLst/>
          </a:prstGeom>
          <a:gradFill rotWithShape="1">
            <a:gsLst>
              <a:gs pos="0">
                <a:schemeClr val="accent1"/>
              </a:gs>
              <a:gs pos="100000">
                <a:schemeClr val="bg1"/>
              </a:gs>
            </a:gsLst>
            <a:lin ang="2700000" scaled="1"/>
          </a:gradFill>
          <a:ln w="9525" algn="ctr">
            <a:solidFill>
              <a:schemeClr val="tx1"/>
            </a:solidFill>
            <a:miter lim="800000"/>
            <a:headEnd/>
            <a:tailEnd/>
          </a:ln>
          <a:effectLst/>
        </p:spPr>
        <p:txBody>
          <a:bodyPr wrap="none" anchor="ctr"/>
          <a:lstStyle/>
          <a:p>
            <a:pPr algn="ctr">
              <a:defRPr/>
            </a:pPr>
            <a:r>
              <a:rPr lang="en-US" altLang="zh-CN" sz="2400">
                <a:effectLst>
                  <a:outerShdw blurRad="38100" dist="38100" dir="2700000" algn="tl">
                    <a:srgbClr val="FFFFFF"/>
                  </a:outerShdw>
                </a:effectLst>
                <a:latin typeface="Times New Roman" pitchFamily="18" charset="0"/>
              </a:rPr>
              <a:t>Ctrl+F10</a:t>
            </a:r>
          </a:p>
        </p:txBody>
      </p:sp>
      <p:sp>
        <p:nvSpPr>
          <p:cNvPr id="249867" name="Rectangle 11"/>
          <p:cNvSpPr>
            <a:spLocks noChangeArrowheads="1"/>
          </p:cNvSpPr>
          <p:nvPr/>
        </p:nvSpPr>
        <p:spPr bwMode="auto">
          <a:xfrm>
            <a:off x="4222754" y="4868643"/>
            <a:ext cx="6359525" cy="830997"/>
          </a:xfrm>
          <a:prstGeom prst="rect">
            <a:avLst/>
          </a:prstGeom>
          <a:gradFill rotWithShape="1">
            <a:gsLst>
              <a:gs pos="0">
                <a:srgbClr val="FF0000"/>
              </a:gs>
              <a:gs pos="100000">
                <a:schemeClr val="bg1"/>
              </a:gs>
            </a:gsLst>
            <a:lin ang="2700000" scaled="1"/>
          </a:gradFill>
          <a:ln w="9525" algn="ctr">
            <a:noFill/>
            <a:miter lim="800000"/>
            <a:headEnd/>
            <a:tailEnd/>
          </a:ln>
          <a:effectLst/>
        </p:spPr>
        <p:txBody>
          <a:bodyPr>
            <a:spAutoFit/>
          </a:bodyPr>
          <a:lstStyle/>
          <a:p>
            <a:pPr algn="ctr">
              <a:defRPr/>
            </a:pPr>
            <a:r>
              <a:rPr lang="zh-CN" altLang="en-US" sz="2400">
                <a:effectLst>
                  <a:outerShdw blurRad="38100" dist="38100" dir="2700000" algn="tl">
                    <a:srgbClr val="FFFFFF"/>
                  </a:outerShdw>
                </a:effectLst>
                <a:latin typeface="Times New Roman" pitchFamily="18" charset="0"/>
                <a:ea typeface="楷体_GB2312" pitchFamily="49" charset="-122"/>
              </a:rPr>
              <a:t>（</a:t>
            </a:r>
            <a:r>
              <a:rPr lang="en-US" altLang="zh-CN" sz="2400">
                <a:effectLst>
                  <a:outerShdw blurRad="38100" dist="38100" dir="2700000" algn="tl">
                    <a:srgbClr val="FFFFFF"/>
                  </a:outerShdw>
                </a:effectLst>
                <a:latin typeface="Times New Roman" pitchFamily="18" charset="0"/>
                <a:ea typeface="楷体_GB2312" pitchFamily="49" charset="-122"/>
              </a:rPr>
              <a:t>Insert/Remove Breakpoint</a:t>
            </a:r>
            <a:r>
              <a:rPr lang="zh-CN" altLang="en-US" sz="2400">
                <a:effectLst>
                  <a:outerShdw blurRad="38100" dist="38100" dir="2700000" algn="tl">
                    <a:srgbClr val="FFFFFF"/>
                  </a:outerShdw>
                </a:effectLst>
                <a:latin typeface="Times New Roman" pitchFamily="18" charset="0"/>
                <a:ea typeface="楷体_GB2312" pitchFamily="49" charset="-122"/>
              </a:rPr>
              <a:t>）设置</a:t>
            </a:r>
            <a:r>
              <a:rPr lang="en-US" altLang="zh-CN" sz="2400">
                <a:effectLst>
                  <a:outerShdw blurRad="38100" dist="38100" dir="2700000" algn="tl">
                    <a:srgbClr val="FFFFFF"/>
                  </a:outerShdw>
                </a:effectLst>
                <a:latin typeface="Times New Roman" pitchFamily="18" charset="0"/>
                <a:ea typeface="楷体_GB2312" pitchFamily="49" charset="-122"/>
              </a:rPr>
              <a:t>/</a:t>
            </a:r>
            <a:r>
              <a:rPr lang="zh-CN" altLang="en-US" sz="2400">
                <a:effectLst>
                  <a:outerShdw blurRad="38100" dist="38100" dir="2700000" algn="tl">
                    <a:srgbClr val="FFFFFF"/>
                  </a:outerShdw>
                </a:effectLst>
                <a:latin typeface="Times New Roman" pitchFamily="18" charset="0"/>
                <a:ea typeface="楷体_GB2312" pitchFamily="49" charset="-122"/>
              </a:rPr>
              <a:t>删除断点</a:t>
            </a:r>
          </a:p>
          <a:p>
            <a:pPr algn="ctr">
              <a:defRPr/>
            </a:pPr>
            <a:r>
              <a:rPr lang="zh-CN" altLang="en-US" sz="2400">
                <a:effectLst>
                  <a:outerShdw blurRad="38100" dist="38100" dir="2700000" algn="tl">
                    <a:srgbClr val="FFFFFF"/>
                  </a:outerShdw>
                </a:effectLst>
                <a:latin typeface="Times New Roman" pitchFamily="18" charset="0"/>
                <a:ea typeface="楷体_GB2312" pitchFamily="49" charset="-122"/>
              </a:rPr>
              <a:t>（当程序运行到断点时，程序中断执行）</a:t>
            </a:r>
          </a:p>
        </p:txBody>
      </p:sp>
      <p:sp>
        <p:nvSpPr>
          <p:cNvPr id="249868" name="Rectangle 12"/>
          <p:cNvSpPr>
            <a:spLocks noChangeArrowheads="1"/>
          </p:cNvSpPr>
          <p:nvPr/>
        </p:nvSpPr>
        <p:spPr bwMode="auto">
          <a:xfrm>
            <a:off x="4222754" y="4076480"/>
            <a:ext cx="5724525" cy="461665"/>
          </a:xfrm>
          <a:prstGeom prst="rect">
            <a:avLst/>
          </a:prstGeom>
          <a:gradFill rotWithShape="1">
            <a:gsLst>
              <a:gs pos="0">
                <a:srgbClr val="FF0000"/>
              </a:gs>
              <a:gs pos="100000">
                <a:schemeClr val="bg1"/>
              </a:gs>
            </a:gsLst>
            <a:lin ang="2700000" scaled="1"/>
          </a:gradFill>
          <a:ln w="9525" algn="ctr">
            <a:noFill/>
            <a:miter lim="800000"/>
            <a:headEnd/>
            <a:tailEnd/>
          </a:ln>
          <a:effectLst/>
        </p:spPr>
        <p:txBody>
          <a:bodyPr>
            <a:spAutoFit/>
          </a:bodyPr>
          <a:lstStyle/>
          <a:p>
            <a:pPr algn="ctr">
              <a:defRPr/>
            </a:pPr>
            <a:r>
              <a:rPr lang="zh-CN" altLang="en-US" sz="2400">
                <a:effectLst>
                  <a:outerShdw blurRad="38100" dist="38100" dir="2700000" algn="tl">
                    <a:srgbClr val="FFFFFF"/>
                  </a:outerShdw>
                </a:effectLst>
                <a:latin typeface="Times New Roman" pitchFamily="18" charset="0"/>
                <a:ea typeface="楷体_GB2312" pitchFamily="49" charset="-122"/>
              </a:rPr>
              <a:t>（</a:t>
            </a:r>
            <a:r>
              <a:rPr lang="en-US" altLang="zh-CN" sz="2400">
                <a:effectLst>
                  <a:outerShdw blurRad="38100" dist="38100" dir="2700000" algn="tl">
                    <a:srgbClr val="FFFFFF"/>
                  </a:outerShdw>
                </a:effectLst>
                <a:latin typeface="Times New Roman" pitchFamily="18" charset="0"/>
                <a:ea typeface="楷体_GB2312" pitchFamily="49" charset="-122"/>
              </a:rPr>
              <a:t>Go</a:t>
            </a:r>
            <a:r>
              <a:rPr lang="zh-CN" altLang="en-US" sz="2400">
                <a:effectLst>
                  <a:outerShdw blurRad="38100" dist="38100" dir="2700000" algn="tl">
                    <a:srgbClr val="FFFFFF"/>
                  </a:outerShdw>
                </a:effectLst>
                <a:latin typeface="Times New Roman" pitchFamily="18" charset="0"/>
                <a:ea typeface="楷体_GB2312" pitchFamily="49" charset="-122"/>
              </a:rPr>
              <a:t>）继续运行</a:t>
            </a:r>
          </a:p>
        </p:txBody>
      </p:sp>
      <p:sp>
        <p:nvSpPr>
          <p:cNvPr id="249869" name="Rectangle 13"/>
          <p:cNvSpPr>
            <a:spLocks noChangeArrowheads="1"/>
          </p:cNvSpPr>
          <p:nvPr/>
        </p:nvSpPr>
        <p:spPr bwMode="auto">
          <a:xfrm>
            <a:off x="4222754" y="2017493"/>
            <a:ext cx="5832475" cy="830997"/>
          </a:xfrm>
          <a:prstGeom prst="rect">
            <a:avLst/>
          </a:prstGeom>
          <a:gradFill rotWithShape="1">
            <a:gsLst>
              <a:gs pos="0">
                <a:srgbClr val="FF0000"/>
              </a:gs>
              <a:gs pos="100000">
                <a:schemeClr val="bg1"/>
              </a:gs>
            </a:gsLst>
            <a:lin ang="2700000" scaled="1"/>
          </a:gradFill>
          <a:ln w="9525" algn="ctr">
            <a:noFill/>
            <a:miter lim="800000"/>
            <a:headEnd/>
            <a:tailEnd/>
          </a:ln>
          <a:effectLst/>
        </p:spPr>
        <p:txBody>
          <a:bodyPr>
            <a:spAutoFit/>
          </a:bodyPr>
          <a:lstStyle/>
          <a:p>
            <a:pPr algn="ctr">
              <a:defRPr/>
            </a:pPr>
            <a:r>
              <a:rPr lang="zh-CN" altLang="en-US" sz="2400">
                <a:effectLst>
                  <a:outerShdw blurRad="38100" dist="38100" dir="2700000" algn="tl">
                    <a:srgbClr val="FFFFFF"/>
                  </a:outerShdw>
                </a:effectLst>
                <a:latin typeface="Times New Roman" pitchFamily="18" charset="0"/>
                <a:ea typeface="楷体_GB2312" pitchFamily="49" charset="-122"/>
              </a:rPr>
              <a:t>（</a:t>
            </a:r>
            <a:r>
              <a:rPr lang="en-US" altLang="zh-CN" sz="2400">
                <a:effectLst>
                  <a:outerShdw blurRad="38100" dist="38100" dir="2700000" algn="tl">
                    <a:srgbClr val="FFFFFF"/>
                  </a:outerShdw>
                </a:effectLst>
                <a:latin typeface="Times New Roman" pitchFamily="18" charset="0"/>
                <a:ea typeface="楷体_GB2312" pitchFamily="49" charset="-122"/>
              </a:rPr>
              <a:t>Step Over</a:t>
            </a:r>
            <a:r>
              <a:rPr lang="zh-CN" altLang="en-US" sz="2400">
                <a:effectLst>
                  <a:outerShdw blurRad="38100" dist="38100" dir="2700000" algn="tl">
                    <a:srgbClr val="FFFFFF"/>
                  </a:outerShdw>
                </a:effectLst>
                <a:latin typeface="Times New Roman" pitchFamily="18" charset="0"/>
                <a:ea typeface="楷体_GB2312" pitchFamily="49" charset="-122"/>
              </a:rPr>
              <a:t>）单步，</a:t>
            </a:r>
          </a:p>
          <a:p>
            <a:pPr algn="ctr">
              <a:defRPr/>
            </a:pPr>
            <a:r>
              <a:rPr lang="zh-CN" altLang="en-US" sz="2400">
                <a:effectLst>
                  <a:outerShdw blurRad="38100" dist="38100" dir="2700000" algn="tl">
                    <a:srgbClr val="FFFFFF"/>
                  </a:outerShdw>
                </a:effectLst>
                <a:latin typeface="Times New Roman" pitchFamily="18" charset="0"/>
                <a:ea typeface="楷体_GB2312" pitchFamily="49" charset="-122"/>
              </a:rPr>
              <a:t>如果涉及到子函数，不进入子函数内部</a:t>
            </a:r>
          </a:p>
        </p:txBody>
      </p:sp>
      <p:sp>
        <p:nvSpPr>
          <p:cNvPr id="249870" name="Rectangle 14"/>
          <p:cNvSpPr>
            <a:spLocks noChangeArrowheads="1"/>
          </p:cNvSpPr>
          <p:nvPr/>
        </p:nvSpPr>
        <p:spPr bwMode="auto">
          <a:xfrm>
            <a:off x="4222751" y="3098581"/>
            <a:ext cx="5856288" cy="830997"/>
          </a:xfrm>
          <a:prstGeom prst="rect">
            <a:avLst/>
          </a:prstGeom>
          <a:gradFill rotWithShape="1">
            <a:gsLst>
              <a:gs pos="0">
                <a:srgbClr val="FF0000"/>
              </a:gs>
              <a:gs pos="100000">
                <a:schemeClr val="bg1"/>
              </a:gs>
            </a:gsLst>
            <a:lin ang="2700000" scaled="1"/>
          </a:gradFill>
          <a:ln w="9525" algn="ctr">
            <a:noFill/>
            <a:miter lim="800000"/>
            <a:headEnd/>
            <a:tailEnd/>
          </a:ln>
          <a:effectLst/>
        </p:spPr>
        <p:txBody>
          <a:bodyPr>
            <a:spAutoFit/>
          </a:bodyPr>
          <a:lstStyle/>
          <a:p>
            <a:pPr algn="ctr">
              <a:defRPr/>
            </a:pPr>
            <a:r>
              <a:rPr lang="zh-CN" altLang="en-US" sz="2400">
                <a:effectLst>
                  <a:outerShdw blurRad="38100" dist="38100" dir="2700000" algn="tl">
                    <a:srgbClr val="FFFFFF"/>
                  </a:outerShdw>
                </a:effectLst>
                <a:latin typeface="Times New Roman" pitchFamily="18" charset="0"/>
                <a:ea typeface="楷体_GB2312" pitchFamily="49" charset="-122"/>
              </a:rPr>
              <a:t>（</a:t>
            </a:r>
            <a:r>
              <a:rPr lang="en-US" altLang="zh-CN" sz="2400">
                <a:effectLst>
                  <a:outerShdw blurRad="38100" dist="38100" dir="2700000" algn="tl">
                    <a:srgbClr val="FFFFFF"/>
                  </a:outerShdw>
                </a:effectLst>
                <a:latin typeface="Times New Roman" pitchFamily="18" charset="0"/>
                <a:ea typeface="楷体_GB2312" pitchFamily="49" charset="-122"/>
              </a:rPr>
              <a:t>Step Into</a:t>
            </a:r>
            <a:r>
              <a:rPr lang="zh-CN" altLang="en-US" sz="2400">
                <a:effectLst>
                  <a:outerShdw blurRad="38100" dist="38100" dir="2700000" algn="tl">
                    <a:srgbClr val="FFFFFF"/>
                  </a:outerShdw>
                </a:effectLst>
                <a:latin typeface="Times New Roman" pitchFamily="18" charset="0"/>
                <a:ea typeface="楷体_GB2312" pitchFamily="49" charset="-122"/>
              </a:rPr>
              <a:t>）单步，</a:t>
            </a:r>
          </a:p>
          <a:p>
            <a:pPr algn="ctr">
              <a:defRPr/>
            </a:pPr>
            <a:r>
              <a:rPr lang="zh-CN" altLang="en-US" sz="2400">
                <a:effectLst>
                  <a:outerShdw blurRad="38100" dist="38100" dir="2700000" algn="tl">
                    <a:srgbClr val="FFFFFF"/>
                  </a:outerShdw>
                </a:effectLst>
                <a:latin typeface="Times New Roman" pitchFamily="18" charset="0"/>
                <a:ea typeface="楷体_GB2312" pitchFamily="49" charset="-122"/>
              </a:rPr>
              <a:t>如果涉及到子函数，进入子函数内部</a:t>
            </a:r>
          </a:p>
        </p:txBody>
      </p:sp>
      <p:sp>
        <p:nvSpPr>
          <p:cNvPr id="249871" name="Rectangle 15"/>
          <p:cNvSpPr>
            <a:spLocks noChangeArrowheads="1"/>
          </p:cNvSpPr>
          <p:nvPr/>
        </p:nvSpPr>
        <p:spPr bwMode="auto">
          <a:xfrm>
            <a:off x="4222754" y="1196755"/>
            <a:ext cx="5942013" cy="461665"/>
          </a:xfrm>
          <a:prstGeom prst="rect">
            <a:avLst/>
          </a:prstGeom>
          <a:gradFill rotWithShape="1">
            <a:gsLst>
              <a:gs pos="0">
                <a:srgbClr val="FF0000"/>
              </a:gs>
              <a:gs pos="100000">
                <a:schemeClr val="bg1"/>
              </a:gs>
            </a:gsLst>
            <a:lin ang="2700000" scaled="1"/>
          </a:gradFill>
          <a:ln w="9525" algn="ctr">
            <a:noFill/>
            <a:miter lim="800000"/>
            <a:headEnd/>
            <a:tailEnd/>
          </a:ln>
          <a:effectLst/>
        </p:spPr>
        <p:txBody>
          <a:bodyPr>
            <a:spAutoFit/>
          </a:bodyPr>
          <a:lstStyle/>
          <a:p>
            <a:pPr algn="ctr">
              <a:defRPr/>
            </a:pPr>
            <a:r>
              <a:rPr lang="zh-CN" altLang="en-US" sz="2400">
                <a:effectLst>
                  <a:outerShdw blurRad="38100" dist="38100" dir="2700000" algn="tl">
                    <a:srgbClr val="FFFFFF"/>
                  </a:outerShdw>
                </a:effectLst>
                <a:latin typeface="Times New Roman" pitchFamily="18" charset="0"/>
                <a:ea typeface="楷体_GB2312" pitchFamily="49" charset="-122"/>
              </a:rPr>
              <a:t>（</a:t>
            </a:r>
            <a:r>
              <a:rPr lang="en-US" altLang="zh-CN" sz="2400">
                <a:effectLst>
                  <a:outerShdw blurRad="38100" dist="38100" dir="2700000" algn="tl">
                    <a:srgbClr val="FFFFFF"/>
                  </a:outerShdw>
                </a:effectLst>
                <a:latin typeface="Times New Roman" pitchFamily="18" charset="0"/>
                <a:ea typeface="楷体_GB2312" pitchFamily="49" charset="-122"/>
              </a:rPr>
              <a:t>Run to Cursor</a:t>
            </a:r>
            <a:r>
              <a:rPr lang="zh-CN" altLang="en-US" sz="2400">
                <a:effectLst>
                  <a:outerShdw blurRad="38100" dist="38100" dir="2700000" algn="tl">
                    <a:srgbClr val="FFFFFF"/>
                  </a:outerShdw>
                </a:effectLst>
                <a:latin typeface="Times New Roman" pitchFamily="18" charset="0"/>
                <a:ea typeface="楷体_GB2312" pitchFamily="49" charset="-122"/>
              </a:rPr>
              <a:t>）运行到当前光标处。</a:t>
            </a:r>
          </a:p>
        </p:txBody>
      </p:sp>
      <p:sp>
        <p:nvSpPr>
          <p:cNvPr id="249872" name="Line 16"/>
          <p:cNvSpPr>
            <a:spLocks noChangeShapeType="1"/>
          </p:cNvSpPr>
          <p:nvPr/>
        </p:nvSpPr>
        <p:spPr bwMode="auto">
          <a:xfrm>
            <a:off x="3503616" y="1441232"/>
            <a:ext cx="576263" cy="2808287"/>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49873" name="Line 17"/>
          <p:cNvSpPr>
            <a:spLocks noChangeShapeType="1"/>
          </p:cNvSpPr>
          <p:nvPr/>
        </p:nvSpPr>
        <p:spPr bwMode="auto">
          <a:xfrm>
            <a:off x="3432177" y="2593755"/>
            <a:ext cx="719139" cy="2520951"/>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49874" name="Line 18"/>
          <p:cNvSpPr>
            <a:spLocks noChangeShapeType="1"/>
          </p:cNvSpPr>
          <p:nvPr/>
        </p:nvSpPr>
        <p:spPr bwMode="auto">
          <a:xfrm flipV="1">
            <a:off x="3503614" y="2377855"/>
            <a:ext cx="647700" cy="1008063"/>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49875" name="Line 19"/>
          <p:cNvSpPr>
            <a:spLocks noChangeShapeType="1"/>
          </p:cNvSpPr>
          <p:nvPr/>
        </p:nvSpPr>
        <p:spPr bwMode="auto">
          <a:xfrm flipV="1">
            <a:off x="3503614" y="3530377"/>
            <a:ext cx="647700" cy="8636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49876" name="Line 20"/>
          <p:cNvSpPr>
            <a:spLocks noChangeShapeType="1"/>
          </p:cNvSpPr>
          <p:nvPr/>
        </p:nvSpPr>
        <p:spPr bwMode="auto">
          <a:xfrm flipV="1">
            <a:off x="3503616" y="1369793"/>
            <a:ext cx="576263" cy="3960813"/>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zh-CN" altLang="en-US"/>
          </a:p>
        </p:txBody>
      </p:sp>
      <p:pic>
        <p:nvPicPr>
          <p:cNvPr id="18" name="图片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52384" y="5742384"/>
            <a:ext cx="1115616" cy="1115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p:txBody>
          <a:bodyPr vert="horz" wrap="square" lIns="92075" tIns="46038" rIns="92075" bIns="46038" numCol="1" anchor="b" anchorCtr="0" compatLnSpc="1">
            <a:prstTxWarp prst="textNoShape">
              <a:avLst/>
            </a:prstTxWarp>
            <a:normAutofit/>
          </a:bodyPr>
          <a:lstStyle/>
          <a:p>
            <a:pPr eaLnBrk="1" hangingPunct="1">
              <a:defRPr/>
            </a:pPr>
            <a:r>
              <a:rPr lang="zh-CN" altLang="en-US" sz="3200" dirty="0"/>
              <a:t>观察值</a:t>
            </a:r>
          </a:p>
        </p:txBody>
      </p:sp>
      <p:sp>
        <p:nvSpPr>
          <p:cNvPr id="246787" name="Rectangle 3"/>
          <p:cNvSpPr>
            <a:spLocks noChangeArrowheads="1"/>
          </p:cNvSpPr>
          <p:nvPr/>
        </p:nvSpPr>
        <p:spPr bwMode="auto">
          <a:xfrm>
            <a:off x="1273002" y="1052736"/>
            <a:ext cx="10151590" cy="5084763"/>
          </a:xfrm>
          <a:prstGeom prst="rect">
            <a:avLst/>
          </a:prstGeom>
          <a:noFill/>
          <a:ln w="9525" algn="ctr">
            <a:noFill/>
            <a:miter lim="800000"/>
            <a:headEnd type="none" w="sm" len="sm"/>
            <a:tailEnd type="none" w="sm" len="sm"/>
          </a:ln>
          <a:effectLst/>
        </p:spPr>
        <p:txBody>
          <a:bodyPr lIns="92075" tIns="46039" rIns="92075" bIns="46039"/>
          <a:lstStyle/>
          <a:p>
            <a:pPr>
              <a:lnSpc>
                <a:spcPct val="90000"/>
              </a:lnSpc>
              <a:spcBef>
                <a:spcPct val="40000"/>
              </a:spcBef>
              <a:buClr>
                <a:schemeClr val="tx2"/>
              </a:buClr>
              <a:buFontTx/>
              <a:buChar char="•"/>
              <a:defRPr/>
            </a:pPr>
            <a:r>
              <a:rPr lang="en-US" altLang="zh-CN" sz="2200" dirty="0">
                <a:effectLst>
                  <a:outerShdw blurRad="38100" dist="38100" dir="2700000" algn="tl">
                    <a:srgbClr val="C0C0C0"/>
                  </a:outerShdw>
                </a:effectLst>
                <a:latin typeface="Times New Roman" pitchFamily="18" charset="0"/>
                <a:ea typeface="楷体_GB2312" pitchFamily="49" charset="-122"/>
              </a:rPr>
              <a:t> Watch </a:t>
            </a:r>
          </a:p>
          <a:p>
            <a:pPr marL="742932" lvl="1" indent="-285744">
              <a:lnSpc>
                <a:spcPct val="90000"/>
              </a:lnSpc>
              <a:spcBef>
                <a:spcPct val="40000"/>
              </a:spcBef>
              <a:buClr>
                <a:schemeClr val="tx2"/>
              </a:buClr>
              <a:buFontTx/>
              <a:buChar char="•"/>
              <a:defRPr/>
            </a:pPr>
            <a:r>
              <a:rPr lang="en-US" altLang="zh-CN" sz="2200" dirty="0">
                <a:effectLst>
                  <a:outerShdw blurRad="38100" dist="38100" dir="2700000" algn="tl">
                    <a:srgbClr val="C0C0C0"/>
                  </a:outerShdw>
                </a:effectLst>
                <a:latin typeface="Times New Roman" pitchFamily="18" charset="0"/>
                <a:ea typeface="楷体_GB2312" pitchFamily="49" charset="-122"/>
              </a:rPr>
              <a:t>VC</a:t>
            </a:r>
            <a:r>
              <a:rPr lang="zh-CN" altLang="en-US" sz="2200" dirty="0">
                <a:effectLst>
                  <a:outerShdw blurRad="38100" dist="38100" dir="2700000" algn="tl">
                    <a:srgbClr val="C0C0C0"/>
                  </a:outerShdw>
                </a:effectLst>
                <a:latin typeface="Times New Roman" pitchFamily="18" charset="0"/>
                <a:ea typeface="楷体_GB2312" pitchFamily="49" charset="-122"/>
              </a:rPr>
              <a:t>支持查看变量、表达式和内存的值。所有这些观察都必须是在断点中断的情况下进行。</a:t>
            </a:r>
          </a:p>
          <a:p>
            <a:pPr marL="742932" lvl="1" indent="-285744">
              <a:lnSpc>
                <a:spcPct val="90000"/>
              </a:lnSpc>
              <a:spcBef>
                <a:spcPct val="40000"/>
              </a:spcBef>
              <a:buClr>
                <a:schemeClr val="tx2"/>
              </a:buClr>
              <a:buFontTx/>
              <a:buChar char="•"/>
              <a:defRPr/>
            </a:pPr>
            <a:r>
              <a:rPr lang="zh-CN" altLang="en-US" sz="2200" dirty="0">
                <a:effectLst>
                  <a:outerShdw blurRad="38100" dist="38100" dir="2700000" algn="tl">
                    <a:srgbClr val="C0C0C0"/>
                  </a:outerShdw>
                </a:effectLst>
                <a:latin typeface="Times New Roman" pitchFamily="18" charset="0"/>
                <a:ea typeface="楷体_GB2312" pitchFamily="49" charset="-122"/>
              </a:rPr>
              <a:t> 观看变量的值最简单，当断点到达时，把光标移动到这个变量上，停留一会就可以看到变量的值。</a:t>
            </a:r>
          </a:p>
          <a:p>
            <a:pPr marL="742932" lvl="1" indent="-285744">
              <a:lnSpc>
                <a:spcPct val="90000"/>
              </a:lnSpc>
              <a:spcBef>
                <a:spcPct val="40000"/>
              </a:spcBef>
              <a:buClr>
                <a:schemeClr val="tx2"/>
              </a:buClr>
              <a:buFontTx/>
              <a:buChar char="•"/>
              <a:defRPr/>
            </a:pPr>
            <a:r>
              <a:rPr lang="en-US" altLang="zh-CN" sz="2200" dirty="0">
                <a:effectLst>
                  <a:outerShdw blurRad="38100" dist="38100" dir="2700000" algn="tl">
                    <a:srgbClr val="C0C0C0"/>
                  </a:outerShdw>
                </a:effectLst>
                <a:latin typeface="Times New Roman" pitchFamily="18" charset="0"/>
                <a:ea typeface="楷体_GB2312" pitchFamily="49" charset="-122"/>
              </a:rPr>
              <a:t>VC</a:t>
            </a:r>
            <a:r>
              <a:rPr lang="zh-CN" altLang="en-US" sz="2200" dirty="0">
                <a:effectLst>
                  <a:outerShdw blurRad="38100" dist="38100" dir="2700000" algn="tl">
                    <a:srgbClr val="C0C0C0"/>
                  </a:outerShdw>
                </a:effectLst>
                <a:latin typeface="Times New Roman" pitchFamily="18" charset="0"/>
                <a:ea typeface="楷体_GB2312" pitchFamily="49" charset="-122"/>
              </a:rPr>
              <a:t>提供一种被称为</a:t>
            </a:r>
            <a:r>
              <a:rPr lang="en-US" altLang="zh-CN" sz="2200" dirty="0">
                <a:effectLst>
                  <a:outerShdw blurRad="38100" dist="38100" dir="2700000" algn="tl">
                    <a:srgbClr val="C0C0C0"/>
                  </a:outerShdw>
                </a:effectLst>
                <a:latin typeface="Times New Roman" pitchFamily="18" charset="0"/>
                <a:ea typeface="楷体_GB2312" pitchFamily="49" charset="-122"/>
              </a:rPr>
              <a:t>Watch</a:t>
            </a:r>
            <a:r>
              <a:rPr lang="zh-CN" altLang="en-US" sz="2200" dirty="0">
                <a:effectLst>
                  <a:outerShdw blurRad="38100" dist="38100" dir="2700000" algn="tl">
                    <a:srgbClr val="C0C0C0"/>
                  </a:outerShdw>
                </a:effectLst>
                <a:latin typeface="Times New Roman" pitchFamily="18" charset="0"/>
                <a:ea typeface="楷体_GB2312" pitchFamily="49" charset="-122"/>
              </a:rPr>
              <a:t>的机制来观看变量和表达式的值。在断点状态下，在变量上单击右键，选择</a:t>
            </a:r>
            <a:r>
              <a:rPr lang="en-US" altLang="zh-CN" sz="2200" dirty="0">
                <a:effectLst>
                  <a:outerShdw blurRad="38100" dist="38100" dir="2700000" algn="tl">
                    <a:srgbClr val="C0C0C0"/>
                  </a:outerShdw>
                </a:effectLst>
                <a:latin typeface="Times New Roman" pitchFamily="18" charset="0"/>
                <a:ea typeface="楷体_GB2312" pitchFamily="49" charset="-122"/>
              </a:rPr>
              <a:t>Quick Watch</a:t>
            </a:r>
            <a:r>
              <a:rPr lang="zh-CN" altLang="en-US" sz="2200" dirty="0">
                <a:effectLst>
                  <a:outerShdw blurRad="38100" dist="38100" dir="2700000" algn="tl">
                    <a:srgbClr val="C0C0C0"/>
                  </a:outerShdw>
                </a:effectLst>
                <a:latin typeface="Times New Roman" pitchFamily="18" charset="0"/>
                <a:ea typeface="楷体_GB2312" pitchFamily="49" charset="-122"/>
              </a:rPr>
              <a:t>， 就弹出一个对话框，显示这个变量的值。</a:t>
            </a:r>
          </a:p>
          <a:p>
            <a:pPr marL="742932" lvl="1" indent="-285744">
              <a:lnSpc>
                <a:spcPct val="90000"/>
              </a:lnSpc>
              <a:spcBef>
                <a:spcPct val="40000"/>
              </a:spcBef>
              <a:buClr>
                <a:schemeClr val="tx2"/>
              </a:buClr>
              <a:buFontTx/>
              <a:buChar char="•"/>
              <a:defRPr/>
            </a:pPr>
            <a:r>
              <a:rPr lang="zh-CN" altLang="en-US" sz="2200" dirty="0">
                <a:effectLst>
                  <a:outerShdw blurRad="38100" dist="38100" dir="2700000" algn="tl">
                    <a:srgbClr val="C0C0C0"/>
                  </a:outerShdw>
                </a:effectLst>
                <a:latin typeface="Times New Roman" pitchFamily="18" charset="0"/>
                <a:ea typeface="楷体_GB2312" pitchFamily="49" charset="-122"/>
              </a:rPr>
              <a:t>单击</a:t>
            </a:r>
            <a:r>
              <a:rPr lang="en-US" altLang="zh-CN" sz="2200" dirty="0">
                <a:effectLst>
                  <a:outerShdw blurRad="38100" dist="38100" dir="2700000" algn="tl">
                    <a:srgbClr val="C0C0C0"/>
                  </a:outerShdw>
                </a:effectLst>
                <a:latin typeface="Times New Roman" pitchFamily="18" charset="0"/>
                <a:ea typeface="楷体_GB2312" pitchFamily="49" charset="-122"/>
              </a:rPr>
              <a:t>Debug</a:t>
            </a:r>
            <a:r>
              <a:rPr lang="zh-CN" altLang="en-US" sz="2200" dirty="0">
                <a:effectLst>
                  <a:outerShdw blurRad="38100" dist="38100" dir="2700000" algn="tl">
                    <a:srgbClr val="C0C0C0"/>
                  </a:outerShdw>
                </a:effectLst>
                <a:latin typeface="Times New Roman" pitchFamily="18" charset="0"/>
                <a:ea typeface="楷体_GB2312" pitchFamily="49" charset="-122"/>
              </a:rPr>
              <a:t>工具条上的</a:t>
            </a:r>
            <a:r>
              <a:rPr lang="en-US" altLang="zh-CN" sz="2200" dirty="0">
                <a:effectLst>
                  <a:outerShdw blurRad="38100" dist="38100" dir="2700000" algn="tl">
                    <a:srgbClr val="C0C0C0"/>
                  </a:outerShdw>
                </a:effectLst>
                <a:latin typeface="Times New Roman" pitchFamily="18" charset="0"/>
                <a:ea typeface="楷体_GB2312" pitchFamily="49" charset="-122"/>
              </a:rPr>
              <a:t>Watch</a:t>
            </a:r>
            <a:r>
              <a:rPr lang="zh-CN" altLang="en-US" sz="2200" dirty="0">
                <a:effectLst>
                  <a:outerShdw blurRad="38100" dist="38100" dir="2700000" algn="tl">
                    <a:srgbClr val="C0C0C0"/>
                  </a:outerShdw>
                </a:effectLst>
                <a:latin typeface="Times New Roman" pitchFamily="18" charset="0"/>
                <a:ea typeface="楷体_GB2312" pitchFamily="49" charset="-122"/>
              </a:rPr>
              <a:t>按钮，就出现一个</a:t>
            </a:r>
            <a:r>
              <a:rPr lang="en-US" altLang="zh-CN" sz="2200" dirty="0">
                <a:effectLst>
                  <a:outerShdw blurRad="38100" dist="38100" dir="2700000" algn="tl">
                    <a:srgbClr val="C0C0C0"/>
                  </a:outerShdw>
                </a:effectLst>
                <a:latin typeface="Times New Roman" pitchFamily="18" charset="0"/>
                <a:ea typeface="楷体_GB2312" pitchFamily="49" charset="-122"/>
              </a:rPr>
              <a:t>Watch</a:t>
            </a:r>
            <a:r>
              <a:rPr lang="zh-CN" altLang="en-US" sz="2200" dirty="0">
                <a:effectLst>
                  <a:outerShdw blurRad="38100" dist="38100" dir="2700000" algn="tl">
                    <a:srgbClr val="C0C0C0"/>
                  </a:outerShdw>
                </a:effectLst>
                <a:latin typeface="Times New Roman" pitchFamily="18" charset="0"/>
                <a:ea typeface="楷体_GB2312" pitchFamily="49" charset="-122"/>
              </a:rPr>
              <a:t>视图（</a:t>
            </a:r>
            <a:r>
              <a:rPr lang="en-US" altLang="zh-CN" sz="2200" dirty="0">
                <a:effectLst>
                  <a:outerShdw blurRad="38100" dist="38100" dir="2700000" algn="tl">
                    <a:srgbClr val="C0C0C0"/>
                  </a:outerShdw>
                </a:effectLst>
                <a:latin typeface="Times New Roman" pitchFamily="18" charset="0"/>
                <a:ea typeface="楷体_GB2312" pitchFamily="49" charset="-122"/>
              </a:rPr>
              <a:t>Watch1,Watch2,Watch3,Watch4</a:t>
            </a:r>
            <a:r>
              <a:rPr lang="zh-CN" altLang="en-US" sz="2200" dirty="0">
                <a:effectLst>
                  <a:outerShdw blurRad="38100" dist="38100" dir="2700000" algn="tl">
                    <a:srgbClr val="C0C0C0"/>
                  </a:outerShdw>
                </a:effectLst>
                <a:latin typeface="Times New Roman" pitchFamily="18" charset="0"/>
                <a:ea typeface="楷体_GB2312" pitchFamily="49" charset="-122"/>
              </a:rPr>
              <a:t>），在该视图中输入变量或者表达式，就可以观察 变量或者表达式的值。</a:t>
            </a:r>
          </a:p>
          <a:p>
            <a:pPr marL="742932" lvl="1" indent="-285744">
              <a:lnSpc>
                <a:spcPct val="90000"/>
              </a:lnSpc>
              <a:spcBef>
                <a:spcPct val="40000"/>
              </a:spcBef>
              <a:buClr>
                <a:schemeClr val="tx2"/>
              </a:buClr>
              <a:defRPr/>
            </a:pPr>
            <a:r>
              <a:rPr lang="en-US" altLang="zh-CN" sz="2200" dirty="0">
                <a:effectLst>
                  <a:outerShdw blurRad="38100" dist="38100" dir="2700000" algn="tl">
                    <a:srgbClr val="C0C0C0"/>
                  </a:outerShdw>
                </a:effectLst>
                <a:latin typeface="Times New Roman" pitchFamily="18" charset="0"/>
                <a:ea typeface="楷体_GB2312" pitchFamily="49" charset="-122"/>
              </a:rPr>
              <a:t>    【</a:t>
            </a:r>
            <a:r>
              <a:rPr lang="zh-CN" altLang="en-US" sz="2200" dirty="0">
                <a:effectLst>
                  <a:outerShdw blurRad="38100" dist="38100" dir="2700000" algn="tl">
                    <a:srgbClr val="C0C0C0"/>
                  </a:outerShdw>
                </a:effectLst>
                <a:latin typeface="Times New Roman" pitchFamily="18" charset="0"/>
                <a:ea typeface="楷体_GB2312" pitchFamily="49" charset="-122"/>
              </a:rPr>
              <a:t>注意</a:t>
            </a:r>
            <a:r>
              <a:rPr lang="en-US" altLang="zh-CN" sz="2200" dirty="0">
                <a:effectLst>
                  <a:outerShdw blurRad="38100" dist="38100" dir="2700000" algn="tl">
                    <a:srgbClr val="C0C0C0"/>
                  </a:outerShdw>
                </a:effectLst>
                <a:latin typeface="Times New Roman" pitchFamily="18" charset="0"/>
                <a:ea typeface="楷体_GB2312" pitchFamily="49" charset="-122"/>
              </a:rPr>
              <a:t>】</a:t>
            </a:r>
            <a:r>
              <a:rPr lang="zh-CN" altLang="en-US" sz="2200" dirty="0">
                <a:effectLst>
                  <a:outerShdw blurRad="38100" dist="38100" dir="2700000" algn="tl">
                    <a:srgbClr val="C0C0C0"/>
                  </a:outerShdw>
                </a:effectLst>
                <a:latin typeface="Times New Roman" pitchFamily="18" charset="0"/>
                <a:ea typeface="楷体_GB2312" pitchFamily="49" charset="-122"/>
              </a:rPr>
              <a:t>这个表达式不能有副作用，例如</a:t>
            </a:r>
            <a:r>
              <a:rPr lang="en-US" altLang="zh-CN" sz="2200" dirty="0">
                <a:effectLst>
                  <a:outerShdw blurRad="38100" dist="38100" dir="2700000" algn="tl">
                    <a:srgbClr val="C0C0C0"/>
                  </a:outerShdw>
                </a:effectLst>
                <a:latin typeface="Times New Roman" pitchFamily="18" charset="0"/>
                <a:ea typeface="楷体_GB2312" pitchFamily="49" charset="-122"/>
              </a:rPr>
              <a:t>++</a:t>
            </a:r>
            <a:r>
              <a:rPr lang="zh-CN" altLang="en-US" sz="2200" dirty="0">
                <a:effectLst>
                  <a:outerShdw blurRad="38100" dist="38100" dir="2700000" algn="tl">
                    <a:srgbClr val="C0C0C0"/>
                  </a:outerShdw>
                </a:effectLst>
                <a:latin typeface="Times New Roman" pitchFamily="18" charset="0"/>
                <a:ea typeface="楷体_GB2312" pitchFamily="49" charset="-122"/>
              </a:rPr>
              <a:t>运算符绝对禁止用于这个表达式中，因为这个运算符将修改变量的值，导致 软件的逻辑被破坏。</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47810" name="Rectangle 2"/>
          <p:cNvSpPr>
            <a:spLocks noChangeArrowheads="1"/>
          </p:cNvSpPr>
          <p:nvPr/>
        </p:nvSpPr>
        <p:spPr bwMode="auto">
          <a:xfrm>
            <a:off x="1487488" y="980728"/>
            <a:ext cx="9865096" cy="4102100"/>
          </a:xfrm>
          <a:prstGeom prst="rect">
            <a:avLst/>
          </a:prstGeom>
          <a:noFill/>
          <a:ln w="9525" algn="ctr">
            <a:noFill/>
            <a:miter lim="800000"/>
            <a:headEnd type="none" w="sm" len="sm"/>
            <a:tailEnd type="none" w="sm" len="sm"/>
          </a:ln>
          <a:effectLst/>
        </p:spPr>
        <p:txBody>
          <a:bodyPr lIns="92075" tIns="46039" rIns="92075" bIns="46039"/>
          <a:lstStyle/>
          <a:p>
            <a:pPr>
              <a:lnSpc>
                <a:spcPct val="90000"/>
              </a:lnSpc>
              <a:spcBef>
                <a:spcPct val="40000"/>
              </a:spcBef>
              <a:buClr>
                <a:schemeClr val="tx2"/>
              </a:buClr>
              <a:buFontTx/>
              <a:buChar char="•"/>
              <a:defRPr/>
            </a:pPr>
            <a:r>
              <a:rPr lang="en-US" altLang="zh-CN" sz="2200" dirty="0">
                <a:solidFill>
                  <a:srgbClr val="FFFFFF"/>
                </a:solidFill>
                <a:effectLst>
                  <a:outerShdw blurRad="38100" dist="38100" dir="2700000" algn="tl">
                    <a:srgbClr val="C0C0C0"/>
                  </a:outerShdw>
                </a:effectLst>
                <a:latin typeface="Times New Roman" pitchFamily="18" charset="0"/>
                <a:ea typeface="楷体_GB2312" pitchFamily="49" charset="-122"/>
              </a:rPr>
              <a:t> </a:t>
            </a:r>
            <a:r>
              <a:rPr lang="en-US" altLang="zh-CN" sz="2200" dirty="0">
                <a:solidFill>
                  <a:schemeClr val="accent1"/>
                </a:solidFill>
                <a:effectLst>
                  <a:outerShdw blurRad="38100" dist="38100" dir="2700000" algn="tl">
                    <a:srgbClr val="C0C0C0"/>
                  </a:outerShdw>
                </a:effectLst>
                <a:latin typeface="Times New Roman" pitchFamily="18" charset="0"/>
                <a:ea typeface="楷体_GB2312" pitchFamily="49" charset="-122"/>
              </a:rPr>
              <a:t>Memory</a:t>
            </a:r>
            <a:r>
              <a:rPr lang="en-US" altLang="zh-CN" sz="2200" dirty="0">
                <a:solidFill>
                  <a:srgbClr val="FFFFFF"/>
                </a:solidFill>
                <a:effectLst>
                  <a:outerShdw blurRad="38100" dist="38100" dir="2700000" algn="tl">
                    <a:srgbClr val="C0C0C0"/>
                  </a:outerShdw>
                </a:effectLst>
                <a:latin typeface="Times New Roman" pitchFamily="18" charset="0"/>
                <a:ea typeface="楷体_GB2312" pitchFamily="49" charset="-122"/>
              </a:rPr>
              <a:t/>
            </a:r>
            <a:br>
              <a:rPr lang="en-US" altLang="zh-CN" sz="2200" dirty="0">
                <a:solidFill>
                  <a:srgbClr val="FFFFFF"/>
                </a:solidFill>
                <a:effectLst>
                  <a:outerShdw blurRad="38100" dist="38100" dir="2700000" algn="tl">
                    <a:srgbClr val="C0C0C0"/>
                  </a:outerShdw>
                </a:effectLst>
                <a:latin typeface="Times New Roman" pitchFamily="18" charset="0"/>
                <a:ea typeface="楷体_GB2312" pitchFamily="49" charset="-122"/>
              </a:rPr>
            </a:br>
            <a:r>
              <a:rPr lang="en-US" altLang="zh-CN" sz="2200" dirty="0">
                <a:solidFill>
                  <a:srgbClr val="FFFFFF"/>
                </a:solidFill>
                <a:effectLst>
                  <a:outerShdw blurRad="38100" dist="38100" dir="2700000" algn="tl">
                    <a:srgbClr val="C0C0C0"/>
                  </a:outerShdw>
                </a:effectLst>
                <a:latin typeface="Times New Roman" pitchFamily="18" charset="0"/>
                <a:ea typeface="楷体_GB2312" pitchFamily="49" charset="-122"/>
              </a:rPr>
              <a:t>      </a:t>
            </a:r>
            <a:r>
              <a:rPr lang="zh-CN" altLang="en-US" sz="2200" dirty="0">
                <a:effectLst>
                  <a:outerShdw blurRad="38100" dist="38100" dir="2700000" algn="tl">
                    <a:srgbClr val="C0C0C0"/>
                  </a:outerShdw>
                </a:effectLst>
                <a:latin typeface="Times New Roman" pitchFamily="18" charset="0"/>
                <a:ea typeface="楷体_GB2312" pitchFamily="49" charset="-122"/>
              </a:rPr>
              <a:t>由于指针指向的数组，</a:t>
            </a:r>
            <a:r>
              <a:rPr lang="en-US" altLang="zh-CN" sz="2200" dirty="0">
                <a:effectLst>
                  <a:outerShdw blurRad="38100" dist="38100" dir="2700000" algn="tl">
                    <a:srgbClr val="C0C0C0"/>
                  </a:outerShdw>
                </a:effectLst>
                <a:latin typeface="Times New Roman" pitchFamily="18" charset="0"/>
                <a:ea typeface="楷体_GB2312" pitchFamily="49" charset="-122"/>
              </a:rPr>
              <a:t>Watch</a:t>
            </a:r>
            <a:r>
              <a:rPr lang="zh-CN" altLang="en-US" sz="2200" dirty="0">
                <a:effectLst>
                  <a:outerShdw blurRad="38100" dist="38100" dir="2700000" algn="tl">
                    <a:srgbClr val="C0C0C0"/>
                  </a:outerShdw>
                </a:effectLst>
                <a:latin typeface="Times New Roman" pitchFamily="18" charset="0"/>
                <a:ea typeface="楷体_GB2312" pitchFamily="49" charset="-122"/>
              </a:rPr>
              <a:t>只能显示第一个元素的值。为了显示数组的后续内容，或者要显示一片内存的内容，可以使用</a:t>
            </a:r>
            <a:r>
              <a:rPr lang="en-US" altLang="zh-CN" sz="2200" dirty="0">
                <a:effectLst>
                  <a:outerShdw blurRad="38100" dist="38100" dir="2700000" algn="tl">
                    <a:srgbClr val="C0C0C0"/>
                  </a:outerShdw>
                </a:effectLst>
                <a:latin typeface="Times New Roman" pitchFamily="18" charset="0"/>
                <a:ea typeface="楷体_GB2312" pitchFamily="49" charset="-122"/>
              </a:rPr>
              <a:t>memory</a:t>
            </a:r>
            <a:r>
              <a:rPr lang="zh-CN" altLang="en-US" sz="2200" dirty="0">
                <a:effectLst>
                  <a:outerShdw blurRad="38100" dist="38100" dir="2700000" algn="tl">
                    <a:srgbClr val="C0C0C0"/>
                  </a:outerShdw>
                </a:effectLst>
                <a:latin typeface="Times New Roman" pitchFamily="18" charset="0"/>
                <a:ea typeface="楷体_GB2312" pitchFamily="49" charset="-122"/>
              </a:rPr>
              <a:t>功能。在 </a:t>
            </a:r>
            <a:r>
              <a:rPr lang="en-US" altLang="zh-CN" sz="2200" dirty="0">
                <a:effectLst>
                  <a:outerShdw blurRad="38100" dist="38100" dir="2700000" algn="tl">
                    <a:srgbClr val="C0C0C0"/>
                  </a:outerShdw>
                </a:effectLst>
                <a:latin typeface="Times New Roman" pitchFamily="18" charset="0"/>
                <a:ea typeface="楷体_GB2312" pitchFamily="49" charset="-122"/>
              </a:rPr>
              <a:t>Debug</a:t>
            </a:r>
            <a:r>
              <a:rPr lang="zh-CN" altLang="en-US" sz="2200" dirty="0">
                <a:effectLst>
                  <a:outerShdw blurRad="38100" dist="38100" dir="2700000" algn="tl">
                    <a:srgbClr val="C0C0C0"/>
                  </a:outerShdw>
                </a:effectLst>
                <a:latin typeface="Times New Roman" pitchFamily="18" charset="0"/>
                <a:ea typeface="楷体_GB2312" pitchFamily="49" charset="-122"/>
              </a:rPr>
              <a:t>工具条上点</a:t>
            </a:r>
            <a:r>
              <a:rPr lang="en-US" altLang="zh-CN" sz="2200" dirty="0">
                <a:effectLst>
                  <a:outerShdw blurRad="38100" dist="38100" dir="2700000" algn="tl">
                    <a:srgbClr val="C0C0C0"/>
                  </a:outerShdw>
                </a:effectLst>
                <a:latin typeface="Times New Roman" pitchFamily="18" charset="0"/>
                <a:ea typeface="楷体_GB2312" pitchFamily="49" charset="-122"/>
              </a:rPr>
              <a:t>memory</a:t>
            </a:r>
            <a:r>
              <a:rPr lang="zh-CN" altLang="en-US" sz="2200" dirty="0">
                <a:effectLst>
                  <a:outerShdw blurRad="38100" dist="38100" dir="2700000" algn="tl">
                    <a:srgbClr val="C0C0C0"/>
                  </a:outerShdw>
                </a:effectLst>
                <a:latin typeface="Times New Roman" pitchFamily="18" charset="0"/>
                <a:ea typeface="楷体_GB2312" pitchFamily="49" charset="-122"/>
              </a:rPr>
              <a:t>按钮，就弹出一个对话框，在其中输入地址，就可以显示该地址指向的内存的内容。</a:t>
            </a:r>
          </a:p>
          <a:p>
            <a:pPr>
              <a:lnSpc>
                <a:spcPct val="90000"/>
              </a:lnSpc>
              <a:spcBef>
                <a:spcPct val="40000"/>
              </a:spcBef>
              <a:buClr>
                <a:schemeClr val="tx2"/>
              </a:buClr>
              <a:buFontTx/>
              <a:buChar char="•"/>
              <a:defRPr/>
            </a:pPr>
            <a:r>
              <a:rPr lang="zh-CN" altLang="en-US" sz="2200" dirty="0">
                <a:solidFill>
                  <a:srgbClr val="FFFFFF"/>
                </a:solidFill>
                <a:effectLst>
                  <a:outerShdw blurRad="38100" dist="38100" dir="2700000" algn="tl">
                    <a:srgbClr val="C0C0C0"/>
                  </a:outerShdw>
                </a:effectLst>
                <a:latin typeface="Times New Roman" pitchFamily="18" charset="0"/>
                <a:ea typeface="楷体_GB2312" pitchFamily="49" charset="-122"/>
              </a:rPr>
              <a:t>  </a:t>
            </a:r>
            <a:r>
              <a:rPr lang="en-US" altLang="zh-CN" sz="2200" dirty="0" err="1">
                <a:solidFill>
                  <a:schemeClr val="accent1"/>
                </a:solidFill>
                <a:effectLst>
                  <a:outerShdw blurRad="38100" dist="38100" dir="2700000" algn="tl">
                    <a:srgbClr val="C0C0C0"/>
                  </a:outerShdw>
                </a:effectLst>
                <a:latin typeface="Times New Roman" pitchFamily="18" charset="0"/>
                <a:ea typeface="楷体_GB2312" pitchFamily="49" charset="-122"/>
              </a:rPr>
              <a:t>Varibles</a:t>
            </a:r>
            <a:r>
              <a:rPr lang="en-US" altLang="zh-CN" sz="2200" dirty="0">
                <a:solidFill>
                  <a:schemeClr val="accent1"/>
                </a:solidFill>
                <a:effectLst>
                  <a:outerShdw blurRad="38100" dist="38100" dir="2700000" algn="tl">
                    <a:srgbClr val="C0C0C0"/>
                  </a:outerShdw>
                </a:effectLst>
                <a:latin typeface="Times New Roman" pitchFamily="18" charset="0"/>
                <a:ea typeface="楷体_GB2312" pitchFamily="49" charset="-122"/>
              </a:rPr>
              <a:t/>
            </a:r>
            <a:br>
              <a:rPr lang="en-US" altLang="zh-CN" sz="2200" dirty="0">
                <a:solidFill>
                  <a:schemeClr val="accent1"/>
                </a:solidFill>
                <a:effectLst>
                  <a:outerShdw blurRad="38100" dist="38100" dir="2700000" algn="tl">
                    <a:srgbClr val="C0C0C0"/>
                  </a:outerShdw>
                </a:effectLst>
                <a:latin typeface="Times New Roman" pitchFamily="18" charset="0"/>
                <a:ea typeface="楷体_GB2312" pitchFamily="49" charset="-122"/>
              </a:rPr>
            </a:br>
            <a:r>
              <a:rPr lang="en-US" altLang="zh-CN" sz="2200" dirty="0">
                <a:solidFill>
                  <a:srgbClr val="FFFFFF"/>
                </a:solidFill>
                <a:effectLst>
                  <a:outerShdw blurRad="38100" dist="38100" dir="2700000" algn="tl">
                    <a:srgbClr val="C0C0C0"/>
                  </a:outerShdw>
                </a:effectLst>
                <a:latin typeface="Times New Roman" pitchFamily="18" charset="0"/>
                <a:ea typeface="楷体_GB2312" pitchFamily="49" charset="-122"/>
              </a:rPr>
              <a:t>      </a:t>
            </a:r>
            <a:r>
              <a:rPr lang="en-US" altLang="zh-CN" sz="2200" dirty="0">
                <a:effectLst>
                  <a:outerShdw blurRad="38100" dist="38100" dir="2700000" algn="tl">
                    <a:srgbClr val="C0C0C0"/>
                  </a:outerShdw>
                </a:effectLst>
                <a:latin typeface="Times New Roman" pitchFamily="18" charset="0"/>
                <a:ea typeface="楷体_GB2312" pitchFamily="49" charset="-122"/>
              </a:rPr>
              <a:t>Debug</a:t>
            </a:r>
            <a:r>
              <a:rPr lang="zh-CN" altLang="en-US" sz="2200" dirty="0">
                <a:effectLst>
                  <a:outerShdw blurRad="38100" dist="38100" dir="2700000" algn="tl">
                    <a:srgbClr val="C0C0C0"/>
                  </a:outerShdw>
                </a:effectLst>
                <a:latin typeface="Times New Roman" pitchFamily="18" charset="0"/>
                <a:ea typeface="楷体_GB2312" pitchFamily="49" charset="-122"/>
              </a:rPr>
              <a:t>工具条上的</a:t>
            </a:r>
            <a:r>
              <a:rPr lang="en-US" altLang="zh-CN" sz="2200" dirty="0" err="1">
                <a:effectLst>
                  <a:outerShdw blurRad="38100" dist="38100" dir="2700000" algn="tl">
                    <a:srgbClr val="C0C0C0"/>
                  </a:outerShdw>
                </a:effectLst>
                <a:latin typeface="Times New Roman" pitchFamily="18" charset="0"/>
                <a:ea typeface="楷体_GB2312" pitchFamily="49" charset="-122"/>
              </a:rPr>
              <a:t>Varibles</a:t>
            </a:r>
            <a:r>
              <a:rPr lang="zh-CN" altLang="en-US" sz="2200" dirty="0">
                <a:effectLst>
                  <a:outerShdw blurRad="38100" dist="38100" dir="2700000" algn="tl">
                    <a:srgbClr val="C0C0C0"/>
                  </a:outerShdw>
                </a:effectLst>
                <a:latin typeface="Times New Roman" pitchFamily="18" charset="0"/>
                <a:ea typeface="楷体_GB2312" pitchFamily="49" charset="-122"/>
              </a:rPr>
              <a:t>按钮弹出一个框，显示所有当前执行上下文中可见的变量的值。特别是当前指令涉及的变量，以红色显示。</a:t>
            </a:r>
          </a:p>
          <a:p>
            <a:pPr>
              <a:lnSpc>
                <a:spcPct val="90000"/>
              </a:lnSpc>
              <a:spcBef>
                <a:spcPct val="40000"/>
              </a:spcBef>
              <a:buClr>
                <a:schemeClr val="tx2"/>
              </a:buClr>
              <a:buFontTx/>
              <a:buChar char="•"/>
              <a:defRPr/>
            </a:pPr>
            <a:r>
              <a:rPr lang="zh-CN" altLang="en-US" sz="2200" dirty="0">
                <a:solidFill>
                  <a:srgbClr val="FFFFFF"/>
                </a:solidFill>
                <a:effectLst>
                  <a:outerShdw blurRad="38100" dist="38100" dir="2700000" algn="tl">
                    <a:srgbClr val="C0C0C0"/>
                  </a:outerShdw>
                </a:effectLst>
                <a:latin typeface="Times New Roman" pitchFamily="18" charset="0"/>
                <a:ea typeface="楷体_GB2312" pitchFamily="49" charset="-122"/>
              </a:rPr>
              <a:t>  </a:t>
            </a:r>
            <a:r>
              <a:rPr lang="zh-CN" altLang="en-US" sz="2200" dirty="0">
                <a:solidFill>
                  <a:schemeClr val="accent1"/>
                </a:solidFill>
                <a:effectLst>
                  <a:outerShdw blurRad="38100" dist="38100" dir="2700000" algn="tl">
                    <a:srgbClr val="C0C0C0"/>
                  </a:outerShdw>
                </a:effectLst>
                <a:latin typeface="Times New Roman" pitchFamily="18" charset="0"/>
                <a:ea typeface="楷体_GB2312" pitchFamily="49" charset="-122"/>
              </a:rPr>
              <a:t>寄存器</a:t>
            </a:r>
            <a:br>
              <a:rPr lang="zh-CN" altLang="en-US" sz="2200" dirty="0">
                <a:solidFill>
                  <a:schemeClr val="accent1"/>
                </a:solidFill>
                <a:effectLst>
                  <a:outerShdw blurRad="38100" dist="38100" dir="2700000" algn="tl">
                    <a:srgbClr val="C0C0C0"/>
                  </a:outerShdw>
                </a:effectLst>
                <a:latin typeface="Times New Roman" pitchFamily="18" charset="0"/>
                <a:ea typeface="楷体_GB2312" pitchFamily="49" charset="-122"/>
              </a:rPr>
            </a:br>
            <a:r>
              <a:rPr lang="zh-CN" altLang="en-US" sz="2200" dirty="0">
                <a:solidFill>
                  <a:srgbClr val="FFFFFF"/>
                </a:solidFill>
                <a:effectLst>
                  <a:outerShdw blurRad="38100" dist="38100" dir="2700000" algn="tl">
                    <a:srgbClr val="C0C0C0"/>
                  </a:outerShdw>
                </a:effectLst>
                <a:latin typeface="Times New Roman" pitchFamily="18" charset="0"/>
                <a:ea typeface="楷体_GB2312" pitchFamily="49" charset="-122"/>
              </a:rPr>
              <a:t>      </a:t>
            </a:r>
            <a:r>
              <a:rPr lang="en-US" altLang="zh-CN" sz="2200" dirty="0">
                <a:effectLst>
                  <a:outerShdw blurRad="38100" dist="38100" dir="2700000" algn="tl">
                    <a:srgbClr val="C0C0C0"/>
                  </a:outerShdw>
                </a:effectLst>
                <a:latin typeface="Times New Roman" pitchFamily="18" charset="0"/>
                <a:ea typeface="楷体_GB2312" pitchFamily="49" charset="-122"/>
              </a:rPr>
              <a:t>Debug</a:t>
            </a:r>
            <a:r>
              <a:rPr lang="zh-CN" altLang="en-US" sz="2200" dirty="0">
                <a:effectLst>
                  <a:outerShdw blurRad="38100" dist="38100" dir="2700000" algn="tl">
                    <a:srgbClr val="C0C0C0"/>
                  </a:outerShdw>
                </a:effectLst>
                <a:latin typeface="Times New Roman" pitchFamily="18" charset="0"/>
                <a:ea typeface="楷体_GB2312" pitchFamily="49" charset="-122"/>
              </a:rPr>
              <a:t>工具条上的</a:t>
            </a:r>
            <a:r>
              <a:rPr lang="en-US" altLang="zh-CN" sz="2200" dirty="0" err="1">
                <a:effectLst>
                  <a:outerShdw blurRad="38100" dist="38100" dir="2700000" algn="tl">
                    <a:srgbClr val="C0C0C0"/>
                  </a:outerShdw>
                </a:effectLst>
                <a:latin typeface="Times New Roman" pitchFamily="18" charset="0"/>
                <a:ea typeface="楷体_GB2312" pitchFamily="49" charset="-122"/>
              </a:rPr>
              <a:t>Reigsters</a:t>
            </a:r>
            <a:r>
              <a:rPr lang="zh-CN" altLang="en-US" sz="2200" dirty="0">
                <a:effectLst>
                  <a:outerShdw blurRad="38100" dist="38100" dir="2700000" algn="tl">
                    <a:srgbClr val="C0C0C0"/>
                  </a:outerShdw>
                </a:effectLst>
                <a:latin typeface="Times New Roman" pitchFamily="18" charset="0"/>
                <a:ea typeface="楷体_GB2312" pitchFamily="49" charset="-122"/>
              </a:rPr>
              <a:t>按钮弹出一个框，显示当前的所有寄存器的值。</a:t>
            </a:r>
            <a:endParaRPr lang="en-US" altLang="zh-CN" sz="2200" dirty="0">
              <a:effectLst>
                <a:outerShdw blurRad="38100" dist="38100" dir="2700000" algn="tl">
                  <a:srgbClr val="C0C0C0"/>
                </a:outerShdw>
              </a:effectLst>
              <a:latin typeface="Times New Roman" pitchFamily="18" charset="0"/>
              <a:ea typeface="楷体_GB2312" pitchFamily="49" charset="-122"/>
            </a:endParaRPr>
          </a:p>
          <a:p>
            <a:pPr marL="342891" indent="-342891">
              <a:spcBef>
                <a:spcPct val="50000"/>
              </a:spcBef>
              <a:buClr>
                <a:schemeClr val="tx2"/>
              </a:buClr>
              <a:buFontTx/>
              <a:buChar char="•"/>
              <a:defRPr/>
            </a:pPr>
            <a:r>
              <a:rPr lang="en-US" altLang="zh-CN" sz="2400" dirty="0">
                <a:solidFill>
                  <a:schemeClr val="accent1"/>
                </a:solidFill>
                <a:effectLst>
                  <a:outerShdw blurRad="38100" dist="38100" dir="2700000" algn="tl">
                    <a:srgbClr val="C0C0C0"/>
                  </a:outerShdw>
                </a:effectLst>
                <a:latin typeface="Times New Roman" pitchFamily="18" charset="0"/>
                <a:ea typeface="黑体" pitchFamily="2" charset="-122"/>
              </a:rPr>
              <a:t>Call Stack</a:t>
            </a:r>
            <a:br>
              <a:rPr lang="en-US" altLang="zh-CN" sz="2400" dirty="0">
                <a:solidFill>
                  <a:schemeClr val="accent1"/>
                </a:solidFill>
                <a:effectLst>
                  <a:outerShdw blurRad="38100" dist="38100" dir="2700000" algn="tl">
                    <a:srgbClr val="C0C0C0"/>
                  </a:outerShdw>
                </a:effectLst>
                <a:latin typeface="Times New Roman" pitchFamily="18" charset="0"/>
                <a:ea typeface="黑体" pitchFamily="2" charset="-122"/>
              </a:rPr>
            </a:br>
            <a:r>
              <a:rPr lang="zh-CN" altLang="en-US" sz="2000" dirty="0">
                <a:effectLst>
                  <a:outerShdw blurRad="38100" dist="38100" dir="2700000" algn="tl">
                    <a:srgbClr val="C0C0C0"/>
                  </a:outerShdw>
                </a:effectLst>
                <a:latin typeface="Times New Roman" pitchFamily="18" charset="0"/>
                <a:ea typeface="楷体_GB2312" pitchFamily="49" charset="-122"/>
              </a:rPr>
              <a:t>调用堆栈反映了当前断点处函数是被那些函数按照什么顺序调用的。单击</a:t>
            </a:r>
            <a:r>
              <a:rPr lang="en-US" altLang="zh-CN" sz="2000" dirty="0">
                <a:effectLst>
                  <a:outerShdw blurRad="38100" dist="38100" dir="2700000" algn="tl">
                    <a:srgbClr val="C0C0C0"/>
                  </a:outerShdw>
                </a:effectLst>
                <a:latin typeface="Times New Roman" pitchFamily="18" charset="0"/>
                <a:ea typeface="楷体_GB2312" pitchFamily="49" charset="-122"/>
              </a:rPr>
              <a:t>Debug</a:t>
            </a:r>
            <a:r>
              <a:rPr lang="zh-CN" altLang="en-US" sz="2000" dirty="0">
                <a:effectLst>
                  <a:outerShdw blurRad="38100" dist="38100" dir="2700000" algn="tl">
                    <a:srgbClr val="C0C0C0"/>
                  </a:outerShdw>
                </a:effectLst>
                <a:latin typeface="Times New Roman" pitchFamily="18" charset="0"/>
                <a:ea typeface="楷体_GB2312" pitchFamily="49" charset="-122"/>
              </a:rPr>
              <a:t>工具条上的</a:t>
            </a:r>
            <a:r>
              <a:rPr lang="en-US" altLang="zh-CN" sz="2000" dirty="0">
                <a:effectLst>
                  <a:outerShdw blurRad="38100" dist="38100" dir="2700000" algn="tl">
                    <a:srgbClr val="C0C0C0"/>
                  </a:outerShdw>
                </a:effectLst>
                <a:latin typeface="Times New Roman" pitchFamily="18" charset="0"/>
                <a:ea typeface="楷体_GB2312" pitchFamily="49" charset="-122"/>
              </a:rPr>
              <a:t>Call stack</a:t>
            </a:r>
            <a:r>
              <a:rPr lang="zh-CN" altLang="en-US" sz="2000" dirty="0">
                <a:effectLst>
                  <a:outerShdw blurRad="38100" dist="38100" dir="2700000" algn="tl">
                    <a:srgbClr val="C0C0C0"/>
                  </a:outerShdw>
                </a:effectLst>
                <a:latin typeface="Times New Roman" pitchFamily="18" charset="0"/>
                <a:ea typeface="楷体_GB2312" pitchFamily="49" charset="-122"/>
              </a:rPr>
              <a:t>就显示</a:t>
            </a:r>
            <a:r>
              <a:rPr lang="en-US" altLang="zh-CN" sz="2000" dirty="0">
                <a:effectLst>
                  <a:outerShdw blurRad="38100" dist="38100" dir="2700000" algn="tl">
                    <a:srgbClr val="C0C0C0"/>
                  </a:outerShdw>
                </a:effectLst>
                <a:latin typeface="Times New Roman" pitchFamily="18" charset="0"/>
                <a:ea typeface="楷体_GB2312" pitchFamily="49" charset="-122"/>
              </a:rPr>
              <a:t>Call Stack</a:t>
            </a:r>
            <a:r>
              <a:rPr lang="zh-CN" altLang="en-US" sz="2000" dirty="0">
                <a:effectLst>
                  <a:outerShdw blurRad="38100" dist="38100" dir="2700000" algn="tl">
                    <a:srgbClr val="C0C0C0"/>
                  </a:outerShdw>
                </a:effectLst>
                <a:latin typeface="Times New Roman" pitchFamily="18" charset="0"/>
                <a:ea typeface="楷体_GB2312" pitchFamily="49" charset="-122"/>
              </a:rPr>
              <a:t>对话框。在</a:t>
            </a:r>
            <a:r>
              <a:rPr lang="en-US" altLang="zh-CN" sz="2000" dirty="0" err="1">
                <a:effectLst>
                  <a:outerShdw blurRad="38100" dist="38100" dir="2700000" algn="tl">
                    <a:srgbClr val="C0C0C0"/>
                  </a:outerShdw>
                </a:effectLst>
                <a:latin typeface="Times New Roman" pitchFamily="18" charset="0"/>
                <a:ea typeface="楷体_GB2312" pitchFamily="49" charset="-122"/>
              </a:rPr>
              <a:t>CallStack</a:t>
            </a:r>
            <a:r>
              <a:rPr lang="zh-CN" altLang="en-US" sz="2000" dirty="0">
                <a:effectLst>
                  <a:outerShdw blurRad="38100" dist="38100" dir="2700000" algn="tl">
                    <a:srgbClr val="C0C0C0"/>
                  </a:outerShdw>
                </a:effectLst>
                <a:latin typeface="Times New Roman" pitchFamily="18" charset="0"/>
                <a:ea typeface="楷体_GB2312" pitchFamily="49" charset="-122"/>
              </a:rPr>
              <a:t>对话框中显示了一个调用系列，最上面的是当前函数，往下依次是调用函数的上级函数。单击这些函数名可以跳到对应的函数中去。</a:t>
            </a:r>
            <a:endParaRPr lang="zh-CN" altLang="en-US" sz="2400" dirty="0">
              <a:effectLst>
                <a:outerShdw blurRad="38100" dist="38100" dir="2700000" algn="tl">
                  <a:srgbClr val="C0C0C0"/>
                </a:outerShdw>
              </a:effectLst>
              <a:latin typeface="Times New Roman" pitchFamily="18" charset="0"/>
              <a:ea typeface="黑体" pitchFamily="2" charset="-122"/>
            </a:endParaRPr>
          </a:p>
          <a:p>
            <a:pPr>
              <a:lnSpc>
                <a:spcPct val="90000"/>
              </a:lnSpc>
              <a:spcBef>
                <a:spcPct val="40000"/>
              </a:spcBef>
              <a:buClr>
                <a:schemeClr val="tx2"/>
              </a:buClr>
              <a:buFontTx/>
              <a:buChar char="•"/>
              <a:defRPr/>
            </a:pPr>
            <a:endParaRPr lang="zh-CN" altLang="en-US" sz="2200" dirty="0">
              <a:effectLst>
                <a:outerShdw blurRad="38100" dist="38100" dir="2700000" algn="tl">
                  <a:srgbClr val="C0C0C0"/>
                </a:outerShdw>
              </a:effectLst>
              <a:latin typeface="Times New Roman" pitchFamily="18" charset="0"/>
              <a:ea typeface="楷体_GB2312" pitchFamily="49" charset="-122"/>
            </a:endParaRPr>
          </a:p>
        </p:txBody>
      </p:sp>
      <p:sp>
        <p:nvSpPr>
          <p:cNvPr id="5" name="Rectangle 2"/>
          <p:cNvSpPr>
            <a:spLocks noGrp="1" noChangeArrowheads="1"/>
          </p:cNvSpPr>
          <p:nvPr>
            <p:ph type="title"/>
          </p:nvPr>
        </p:nvSpPr>
        <p:spPr/>
        <p:txBody>
          <a:bodyPr vert="horz" wrap="square" lIns="92075" tIns="46038" rIns="92075" bIns="46038" numCol="1" anchor="b" anchorCtr="0" compatLnSpc="1">
            <a:prstTxWarp prst="textNoShape">
              <a:avLst/>
            </a:prstTxWarp>
            <a:normAutofit/>
          </a:bodyPr>
          <a:lstStyle/>
          <a:p>
            <a:pPr eaLnBrk="1" hangingPunct="1">
              <a:defRPr/>
            </a:pPr>
            <a:r>
              <a:rPr lang="zh-CN" altLang="en-US" sz="3200" dirty="0"/>
              <a:t>观察值</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4"/>
          <p:cNvSpPr>
            <a:spLocks noGrp="1" noChangeArrowheads="1"/>
          </p:cNvSpPr>
          <p:nvPr>
            <p:ph type="title"/>
          </p:nvPr>
        </p:nvSpPr>
        <p:spPr/>
        <p:txBody>
          <a:bodyPr>
            <a:normAutofit fontScale="90000"/>
          </a:bodyPr>
          <a:lstStyle/>
          <a:p>
            <a:pPr eaLnBrk="1" hangingPunct="1"/>
            <a:r>
              <a:rPr lang="zh-CN" altLang="en-US" sz="5400" dirty="0"/>
              <a:t>第</a:t>
            </a:r>
            <a:r>
              <a:rPr lang="en-US" altLang="zh-CN" sz="5400" dirty="0">
                <a:latin typeface="Times New Roman" panose="02020603050405020304" pitchFamily="18" charset="0"/>
              </a:rPr>
              <a:t>1</a:t>
            </a:r>
            <a:r>
              <a:rPr lang="zh-CN" altLang="en-US" sz="5400" dirty="0"/>
              <a:t>章  绪论</a:t>
            </a:r>
          </a:p>
        </p:txBody>
      </p:sp>
      <p:sp>
        <p:nvSpPr>
          <p:cNvPr id="4101" name="Rectangle 5"/>
          <p:cNvSpPr>
            <a:spLocks noGrp="1" noChangeArrowheads="1"/>
          </p:cNvSpPr>
          <p:nvPr>
            <p:ph idx="1"/>
          </p:nvPr>
        </p:nvSpPr>
        <p:spPr/>
        <p:txBody>
          <a:bodyPr/>
          <a:lstStyle/>
          <a:p>
            <a:pPr marL="0" indent="0">
              <a:buNone/>
              <a:defRPr/>
            </a:pPr>
            <a:r>
              <a:rPr lang="en-US" altLang="zh-CN" sz="3800" dirty="0">
                <a:solidFill>
                  <a:srgbClr val="00A0C4"/>
                </a:solidFill>
                <a:latin typeface="方正综艺简体" pitchFamily="65" charset="-122"/>
                <a:ea typeface="方正综艺简体" pitchFamily="65" charset="-122"/>
              </a:rPr>
              <a:t>		</a:t>
            </a:r>
            <a:r>
              <a:rPr lang="en-US" altLang="zh-CN" sz="3800" dirty="0">
                <a:solidFill>
                  <a:srgbClr val="00A0C4"/>
                </a:solidFill>
              </a:rPr>
              <a:t>   </a:t>
            </a:r>
            <a:r>
              <a:rPr lang="zh-CN" altLang="en-US" sz="3800" dirty="0">
                <a:solidFill>
                  <a:srgbClr val="00A0C4"/>
                </a:solidFill>
              </a:rPr>
              <a:t> </a:t>
            </a:r>
            <a:endParaRPr lang="en-US" altLang="zh-CN" sz="3800" dirty="0">
              <a:solidFill>
                <a:srgbClr val="00A0C4"/>
              </a:solidFill>
            </a:endParaRPr>
          </a:p>
          <a:p>
            <a:pPr marL="0" indent="0">
              <a:buNone/>
              <a:defRPr/>
            </a:pPr>
            <a:r>
              <a:rPr lang="en-US" altLang="zh-CN" sz="4000" dirty="0">
                <a:latin typeface="华文楷体" panose="02010600040101010101" pitchFamily="2" charset="-122"/>
                <a:ea typeface="华文楷体" panose="02010600040101010101" pitchFamily="2" charset="-122"/>
              </a:rPr>
              <a:t>        </a:t>
            </a:r>
            <a:r>
              <a:rPr lang="zh-CN" altLang="zh-CN" sz="3800" dirty="0">
                <a:solidFill>
                  <a:srgbClr val="0000CC"/>
                </a:solidFill>
                <a:latin typeface="华文仿宋" panose="02010600040101010101" pitchFamily="2" charset="-122"/>
                <a:ea typeface="华文仿宋" panose="02010600040101010101" pitchFamily="2" charset="-122"/>
              </a:rPr>
              <a:t>◇</a:t>
            </a:r>
            <a:r>
              <a:rPr lang="en-US" altLang="zh-CN" sz="3800" dirty="0">
                <a:solidFill>
                  <a:srgbClr val="0000CC"/>
                </a:solidFill>
                <a:latin typeface="Times New Roman" panose="02020603050405020304" pitchFamily="18" charset="0"/>
                <a:ea typeface="华文仿宋" panose="02010600040101010101" pitchFamily="2" charset="-122"/>
                <a:cs typeface="Times New Roman" panose="02020603050405020304" pitchFamily="18" charset="0"/>
              </a:rPr>
              <a:t>1.1</a:t>
            </a:r>
            <a:r>
              <a:rPr lang="en-US" altLang="zh-CN" sz="3800" dirty="0">
                <a:solidFill>
                  <a:srgbClr val="0000CC"/>
                </a:solidFill>
                <a:latin typeface="华文仿宋" panose="02010600040101010101" pitchFamily="2" charset="-122"/>
                <a:ea typeface="华文仿宋" panose="02010600040101010101" pitchFamily="2" charset="-122"/>
              </a:rPr>
              <a:t> </a:t>
            </a:r>
            <a:r>
              <a:rPr lang="zh-CN" altLang="en-US" sz="3800" dirty="0">
                <a:solidFill>
                  <a:srgbClr val="0000CC"/>
                </a:solidFill>
                <a:latin typeface="华文仿宋" panose="02010600040101010101" pitchFamily="2" charset="-122"/>
                <a:ea typeface="华文仿宋" panose="02010600040101010101" pitchFamily="2" charset="-122"/>
              </a:rPr>
              <a:t>数据结构的概念</a:t>
            </a:r>
            <a:endParaRPr lang="en-US" altLang="zh-CN" sz="3800" dirty="0">
              <a:solidFill>
                <a:srgbClr val="0000CC"/>
              </a:solidFill>
              <a:latin typeface="华文仿宋" panose="02010600040101010101" pitchFamily="2" charset="-122"/>
              <a:ea typeface="华文仿宋" panose="02010600040101010101" pitchFamily="2" charset="-122"/>
            </a:endParaRPr>
          </a:p>
          <a:p>
            <a:pPr marL="0" indent="0">
              <a:buNone/>
              <a:defRPr/>
            </a:pPr>
            <a:r>
              <a:rPr lang="en-US" altLang="zh-CN" sz="3800" dirty="0">
                <a:solidFill>
                  <a:srgbClr val="0000CC"/>
                </a:solidFill>
                <a:latin typeface="华文仿宋" panose="02010600040101010101" pitchFamily="2" charset="-122"/>
                <a:ea typeface="华文仿宋" panose="02010600040101010101" pitchFamily="2" charset="-122"/>
              </a:rPr>
              <a:t>	 </a:t>
            </a:r>
            <a:r>
              <a:rPr lang="zh-CN" altLang="zh-CN" sz="3800" dirty="0">
                <a:solidFill>
                  <a:srgbClr val="0000CC"/>
                </a:solidFill>
                <a:latin typeface="华文仿宋" panose="02010600040101010101" pitchFamily="2" charset="-122"/>
                <a:ea typeface="华文仿宋" panose="02010600040101010101" pitchFamily="2" charset="-122"/>
              </a:rPr>
              <a:t>◇</a:t>
            </a:r>
            <a:r>
              <a:rPr lang="en-US" altLang="zh-CN" sz="3800" dirty="0">
                <a:solidFill>
                  <a:srgbClr val="0000CC"/>
                </a:solidFill>
                <a:latin typeface="Times New Roman" panose="02020603050405020304" pitchFamily="18" charset="0"/>
                <a:ea typeface="华文仿宋" panose="02010600040101010101" pitchFamily="2" charset="-122"/>
              </a:rPr>
              <a:t>1.2</a:t>
            </a:r>
            <a:r>
              <a:rPr lang="en-US" altLang="zh-CN" sz="3800" dirty="0">
                <a:solidFill>
                  <a:srgbClr val="0000CC"/>
                </a:solidFill>
                <a:latin typeface="华文仿宋" panose="02010600040101010101" pitchFamily="2" charset="-122"/>
                <a:ea typeface="华文仿宋" panose="02010600040101010101" pitchFamily="2" charset="-122"/>
              </a:rPr>
              <a:t> </a:t>
            </a:r>
            <a:r>
              <a:rPr lang="zh-CN" altLang="en-US" sz="3800" dirty="0">
                <a:solidFill>
                  <a:srgbClr val="0000CC"/>
                </a:solidFill>
                <a:latin typeface="华文仿宋" panose="02010600040101010101" pitchFamily="2" charset="-122"/>
                <a:ea typeface="华文仿宋" panose="02010600040101010101" pitchFamily="2" charset="-122"/>
              </a:rPr>
              <a:t>算法描述及算法分析</a:t>
            </a:r>
            <a:endParaRPr lang="en-US" altLang="zh-CN" sz="3800" dirty="0">
              <a:solidFill>
                <a:srgbClr val="0000CC"/>
              </a:solidFill>
              <a:latin typeface="华文仿宋" panose="02010600040101010101" pitchFamily="2" charset="-122"/>
              <a:ea typeface="华文仿宋" panose="02010600040101010101" pitchFamily="2" charset="-122"/>
            </a:endParaRPr>
          </a:p>
          <a:p>
            <a:pPr marL="0" indent="0">
              <a:buNone/>
              <a:defRPr/>
            </a:pPr>
            <a:r>
              <a:rPr lang="en-US" altLang="zh-CN" sz="3800" dirty="0">
                <a:solidFill>
                  <a:srgbClr val="0000CC"/>
                </a:solidFill>
                <a:latin typeface="华文仿宋" panose="02010600040101010101" pitchFamily="2" charset="-122"/>
                <a:ea typeface="华文仿宋" panose="02010600040101010101" pitchFamily="2" charset="-122"/>
              </a:rPr>
              <a:t>        </a:t>
            </a:r>
            <a:r>
              <a:rPr lang="zh-CN" altLang="zh-CN" sz="3800" dirty="0">
                <a:solidFill>
                  <a:srgbClr val="0000CC"/>
                </a:solidFill>
                <a:latin typeface="华文仿宋" panose="02010600040101010101" pitchFamily="2" charset="-122"/>
                <a:ea typeface="华文仿宋" panose="02010600040101010101" pitchFamily="2" charset="-122"/>
              </a:rPr>
              <a:t>◇</a:t>
            </a:r>
            <a:r>
              <a:rPr lang="en-US" altLang="zh-CN" sz="3800" dirty="0">
                <a:solidFill>
                  <a:srgbClr val="0000CC"/>
                </a:solidFill>
                <a:latin typeface="Times New Roman" panose="02020603050405020304" pitchFamily="18" charset="0"/>
                <a:ea typeface="华文仿宋" panose="02010600040101010101" pitchFamily="2" charset="-122"/>
              </a:rPr>
              <a:t>1.3</a:t>
            </a:r>
            <a:r>
              <a:rPr lang="en-US" altLang="zh-CN" sz="3800" dirty="0">
                <a:solidFill>
                  <a:srgbClr val="0000CC"/>
                </a:solidFill>
                <a:latin typeface="华文仿宋" panose="02010600040101010101" pitchFamily="2" charset="-122"/>
                <a:ea typeface="华文仿宋" panose="02010600040101010101" pitchFamily="2" charset="-122"/>
              </a:rPr>
              <a:t> </a:t>
            </a:r>
            <a:r>
              <a:rPr lang="zh-CN" altLang="en-US" sz="3800" dirty="0">
                <a:solidFill>
                  <a:srgbClr val="0000CC"/>
                </a:solidFill>
                <a:latin typeface="华文仿宋" panose="02010600040101010101" pitchFamily="2" charset="-122"/>
                <a:ea typeface="华文仿宋" panose="02010600040101010101" pitchFamily="2" charset="-122"/>
              </a:rPr>
              <a:t>作为</a:t>
            </a:r>
            <a:r>
              <a:rPr lang="en-US" altLang="zh-CN" sz="3800" dirty="0">
                <a:solidFill>
                  <a:srgbClr val="0000CC"/>
                </a:solidFill>
                <a:latin typeface="华文仿宋" panose="02010600040101010101" pitchFamily="2" charset="-122"/>
                <a:ea typeface="华文仿宋" panose="02010600040101010101" pitchFamily="2" charset="-122"/>
              </a:rPr>
              <a:t>ADT</a:t>
            </a:r>
            <a:r>
              <a:rPr lang="zh-CN" altLang="en-US" sz="3800" dirty="0">
                <a:solidFill>
                  <a:srgbClr val="0000CC"/>
                </a:solidFill>
                <a:latin typeface="华文仿宋" panose="02010600040101010101" pitchFamily="2" charset="-122"/>
                <a:ea typeface="华文仿宋" panose="02010600040101010101" pitchFamily="2" charset="-122"/>
              </a:rPr>
              <a:t>的</a:t>
            </a:r>
            <a:r>
              <a:rPr lang="en-US" altLang="zh-CN" sz="3800" dirty="0">
                <a:solidFill>
                  <a:srgbClr val="0000CC"/>
                </a:solidFill>
                <a:latin typeface="华文仿宋" panose="02010600040101010101" pitchFamily="2" charset="-122"/>
                <a:ea typeface="华文仿宋" panose="02010600040101010101" pitchFamily="2" charset="-122"/>
              </a:rPr>
              <a:t>C++</a:t>
            </a:r>
            <a:r>
              <a:rPr lang="zh-CN" altLang="en-US" sz="3800" dirty="0">
                <a:solidFill>
                  <a:srgbClr val="0000CC"/>
                </a:solidFill>
                <a:latin typeface="华文仿宋" panose="02010600040101010101" pitchFamily="2" charset="-122"/>
                <a:ea typeface="华文仿宋" panose="02010600040101010101" pitchFamily="2" charset="-122"/>
              </a:rPr>
              <a:t>类</a:t>
            </a:r>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93" name="Rectangle 43"/>
          <p:cNvSpPr>
            <a:spLocks noGrp="1" noChangeArrowheads="1"/>
          </p:cNvSpPr>
          <p:nvPr>
            <p:ph type="title"/>
          </p:nvPr>
        </p:nvSpPr>
        <p:spPr/>
        <p:txBody>
          <a:bodyPr>
            <a:normAutofit fontScale="90000"/>
          </a:bodyPr>
          <a:lstStyle/>
          <a:p>
            <a:r>
              <a:rPr lang="zh-CN" altLang="en-US" smtClean="0"/>
              <a:t>什么是数据结构</a:t>
            </a:r>
          </a:p>
        </p:txBody>
      </p:sp>
      <p:graphicFrame>
        <p:nvGraphicFramePr>
          <p:cNvPr id="187396" name="Group 4"/>
          <p:cNvGraphicFramePr>
            <a:graphicFrameLocks noGrp="1"/>
          </p:cNvGraphicFramePr>
          <p:nvPr>
            <p:ph idx="1"/>
            <p:extLst>
              <p:ext uri="{D42A27DB-BD31-4B8C-83A1-F6EECF244321}">
                <p14:modId xmlns:p14="http://schemas.microsoft.com/office/powerpoint/2010/main" val="2527010991"/>
              </p:ext>
            </p:extLst>
          </p:nvPr>
        </p:nvGraphicFramePr>
        <p:xfrm>
          <a:off x="5807968" y="1318737"/>
          <a:ext cx="5545832" cy="4054479"/>
        </p:xfrm>
        <a:graphic>
          <a:graphicData uri="http://schemas.openxmlformats.org/drawingml/2006/table">
            <a:tbl>
              <a:tblPr/>
              <a:tblGrid>
                <a:gridCol w="2772916">
                  <a:extLst>
                    <a:ext uri="{9D8B030D-6E8A-4147-A177-3AD203B41FA5}">
                      <a16:colId xmlns:a16="http://schemas.microsoft.com/office/drawing/2014/main" val="20000"/>
                    </a:ext>
                  </a:extLst>
                </a:gridCol>
                <a:gridCol w="2772916">
                  <a:extLst>
                    <a:ext uri="{9D8B030D-6E8A-4147-A177-3AD203B41FA5}">
                      <a16:colId xmlns:a16="http://schemas.microsoft.com/office/drawing/2014/main" val="20001"/>
                    </a:ext>
                  </a:extLst>
                </a:gridCol>
              </a:tblGrid>
              <a:tr h="360363">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ea typeface="宋体" panose="02010600030101010101" pitchFamily="2" charset="-122"/>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ea typeface="宋体" panose="02010600030101010101" pitchFamily="2" charset="-122"/>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zh-CN" altLang="en-US" sz="1700" b="1"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测验</a:t>
                      </a:r>
                    </a:p>
                  </a:txBody>
                  <a:tcPr marL="252374" marR="25237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ea typeface="宋体" panose="02010600030101010101" pitchFamily="2" charset="-122"/>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ea typeface="宋体" panose="02010600030101010101" pitchFamily="2" charset="-122"/>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zh-CN" altLang="en-US" sz="1700" b="1"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成绩</a:t>
                      </a:r>
                    </a:p>
                  </a:txBody>
                  <a:tcPr marL="252374" marR="25237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68300">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ea typeface="宋体" panose="02010600030101010101" pitchFamily="2" charset="-122"/>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ea typeface="宋体" panose="02010600030101010101" pitchFamily="2" charset="-122"/>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zh-CN" sz="1700" b="1"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1</a:t>
                      </a:r>
                    </a:p>
                  </a:txBody>
                  <a:tcPr marL="252374" marR="25237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ea typeface="宋体" panose="02010600030101010101" pitchFamily="2" charset="-122"/>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ea typeface="宋体" panose="02010600030101010101" pitchFamily="2" charset="-122"/>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zh-CN" sz="1700" b="1"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80</a:t>
                      </a:r>
                    </a:p>
                  </a:txBody>
                  <a:tcPr marL="252374" marR="25237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69888">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ea typeface="宋体" panose="02010600030101010101" pitchFamily="2" charset="-122"/>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ea typeface="宋体" panose="02010600030101010101" pitchFamily="2" charset="-122"/>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zh-CN" sz="1700" b="1"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2</a:t>
                      </a:r>
                    </a:p>
                  </a:txBody>
                  <a:tcPr marL="252374" marR="25237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ea typeface="宋体" panose="02010600030101010101" pitchFamily="2" charset="-122"/>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ea typeface="宋体" panose="02010600030101010101" pitchFamily="2" charset="-122"/>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zh-CN" sz="1700" b="1"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76</a:t>
                      </a:r>
                    </a:p>
                  </a:txBody>
                  <a:tcPr marL="252374" marR="25237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69888">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ea typeface="宋体" panose="02010600030101010101" pitchFamily="2" charset="-122"/>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ea typeface="宋体" panose="02010600030101010101" pitchFamily="2" charset="-122"/>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zh-CN" sz="1700" b="1"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3</a:t>
                      </a:r>
                    </a:p>
                  </a:txBody>
                  <a:tcPr marL="252374" marR="25237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ea typeface="宋体" panose="02010600030101010101" pitchFamily="2" charset="-122"/>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ea typeface="宋体" panose="02010600030101010101" pitchFamily="2" charset="-122"/>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zh-CN" sz="1700" b="1"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65</a:t>
                      </a:r>
                    </a:p>
                  </a:txBody>
                  <a:tcPr marL="252374" marR="25237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69888">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ea typeface="宋体" panose="02010600030101010101" pitchFamily="2" charset="-122"/>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ea typeface="宋体" panose="02010600030101010101" pitchFamily="2" charset="-122"/>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zh-CN" sz="1700" b="1"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4</a:t>
                      </a:r>
                    </a:p>
                  </a:txBody>
                  <a:tcPr marL="252374" marR="25237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ea typeface="宋体" panose="02010600030101010101" pitchFamily="2" charset="-122"/>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ea typeface="宋体" panose="02010600030101010101" pitchFamily="2" charset="-122"/>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zh-CN" sz="1700" b="1"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90</a:t>
                      </a:r>
                    </a:p>
                  </a:txBody>
                  <a:tcPr marL="252374" marR="25237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68300">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ea typeface="宋体" panose="02010600030101010101" pitchFamily="2" charset="-122"/>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ea typeface="宋体" panose="02010600030101010101" pitchFamily="2" charset="-122"/>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zh-CN" sz="1700" b="1"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5</a:t>
                      </a:r>
                    </a:p>
                  </a:txBody>
                  <a:tcPr marL="252374" marR="25237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ea typeface="宋体" panose="02010600030101010101" pitchFamily="2" charset="-122"/>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ea typeface="宋体" panose="02010600030101010101" pitchFamily="2" charset="-122"/>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zh-CN" sz="1700" b="1"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56</a:t>
                      </a:r>
                    </a:p>
                  </a:txBody>
                  <a:tcPr marL="252374" marR="25237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9888">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ea typeface="宋体" panose="02010600030101010101" pitchFamily="2" charset="-122"/>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ea typeface="宋体" panose="02010600030101010101" pitchFamily="2" charset="-122"/>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zh-CN" sz="1700" b="1"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6</a:t>
                      </a:r>
                    </a:p>
                  </a:txBody>
                  <a:tcPr marL="252374" marR="25237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ea typeface="宋体" panose="02010600030101010101" pitchFamily="2" charset="-122"/>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ea typeface="宋体" panose="02010600030101010101" pitchFamily="2" charset="-122"/>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zh-CN" sz="1700" b="1"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68</a:t>
                      </a:r>
                    </a:p>
                  </a:txBody>
                  <a:tcPr marL="252374" marR="25237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69888">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ea typeface="宋体" panose="02010600030101010101" pitchFamily="2" charset="-122"/>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ea typeface="宋体" panose="02010600030101010101" pitchFamily="2" charset="-122"/>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zh-CN" sz="1700" b="1"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7</a:t>
                      </a:r>
                    </a:p>
                  </a:txBody>
                  <a:tcPr marL="252374" marR="25237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ea typeface="宋体" panose="02010600030101010101" pitchFamily="2" charset="-122"/>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ea typeface="宋体" panose="02010600030101010101" pitchFamily="2" charset="-122"/>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zh-CN" sz="1700" b="1"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94</a:t>
                      </a:r>
                    </a:p>
                  </a:txBody>
                  <a:tcPr marL="252374" marR="25237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69888">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ea typeface="宋体" panose="02010600030101010101" pitchFamily="2" charset="-122"/>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ea typeface="宋体" panose="02010600030101010101" pitchFamily="2" charset="-122"/>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zh-CN" sz="1700" b="1"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8</a:t>
                      </a:r>
                    </a:p>
                  </a:txBody>
                  <a:tcPr marL="252374" marR="25237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ea typeface="宋体" panose="02010600030101010101" pitchFamily="2" charset="-122"/>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ea typeface="宋体" panose="02010600030101010101" pitchFamily="2" charset="-122"/>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zh-CN" sz="1700" b="1"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51</a:t>
                      </a:r>
                    </a:p>
                  </a:txBody>
                  <a:tcPr marL="252374" marR="25237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68300">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ea typeface="宋体" panose="02010600030101010101" pitchFamily="2" charset="-122"/>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ea typeface="宋体" panose="02010600030101010101" pitchFamily="2" charset="-122"/>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zh-CN" sz="1700" b="1"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9</a:t>
                      </a:r>
                    </a:p>
                  </a:txBody>
                  <a:tcPr marL="252374" marR="25237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ea typeface="宋体" panose="02010600030101010101" pitchFamily="2" charset="-122"/>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ea typeface="宋体" panose="02010600030101010101" pitchFamily="2" charset="-122"/>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zh-CN" sz="1700" b="1"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73</a:t>
                      </a:r>
                    </a:p>
                  </a:txBody>
                  <a:tcPr marL="252374" marR="25237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69888">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ea typeface="宋体" panose="02010600030101010101" pitchFamily="2" charset="-122"/>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ea typeface="宋体" panose="02010600030101010101" pitchFamily="2" charset="-122"/>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zh-CN" sz="1700" b="1" i="0" u="none" strike="noStrike" cap="none" normalizeH="0" baseline="0" smtClean="0">
                          <a:ln>
                            <a:noFill/>
                          </a:ln>
                          <a:solidFill>
                            <a:srgbClr val="000000"/>
                          </a:solidFill>
                          <a:effectLst/>
                          <a:latin typeface="Arial" panose="020B0604020202020204" pitchFamily="34" charset="0"/>
                          <a:ea typeface="宋体" panose="02010600030101010101" pitchFamily="2" charset="-122"/>
                        </a:rPr>
                        <a:t>10</a:t>
                      </a:r>
                    </a:p>
                  </a:txBody>
                  <a:tcPr marL="252374" marR="25237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ea typeface="宋体" panose="02010600030101010101" pitchFamily="2" charset="-122"/>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ea typeface="宋体" panose="02010600030101010101" pitchFamily="2" charset="-122"/>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en-US" altLang="zh-CN" sz="1700" b="1" i="0" u="none" strike="noStrike" cap="none" normalizeH="0" baseline="0" dirty="0" smtClean="0">
                          <a:ln>
                            <a:noFill/>
                          </a:ln>
                          <a:solidFill>
                            <a:srgbClr val="000000"/>
                          </a:solidFill>
                          <a:effectLst/>
                          <a:latin typeface="Arial" panose="020B0604020202020204" pitchFamily="34" charset="0"/>
                          <a:ea typeface="宋体" panose="02010600030101010101" pitchFamily="2" charset="-122"/>
                        </a:rPr>
                        <a:t>86</a:t>
                      </a:r>
                    </a:p>
                  </a:txBody>
                  <a:tcPr marL="252374" marR="25237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187395" name="Rectangle 3"/>
          <p:cNvSpPr>
            <a:spLocks noGrp="1" noChangeArrowheads="1"/>
          </p:cNvSpPr>
          <p:nvPr>
            <p:ph type="body" sz="half" idx="4294967295"/>
          </p:nvPr>
        </p:nvSpPr>
        <p:spPr>
          <a:xfrm>
            <a:off x="551259" y="1268760"/>
            <a:ext cx="4392613" cy="4530725"/>
          </a:xfrm>
        </p:spPr>
        <p:txBody>
          <a:bodyPr/>
          <a:lstStyle/>
          <a:p>
            <a:pPr>
              <a:defRPr/>
            </a:pPr>
            <a:r>
              <a:rPr lang="zh-CN" altLang="en-US" sz="2800" dirty="0">
                <a:solidFill>
                  <a:srgbClr val="6600CC"/>
                </a:solidFill>
              </a:rPr>
              <a:t>数据结构与程序的关系</a:t>
            </a:r>
          </a:p>
          <a:p>
            <a:pPr>
              <a:defRPr/>
            </a:pPr>
            <a:endParaRPr lang="zh-CN" altLang="en-US" b="1" dirty="0">
              <a:solidFill>
                <a:srgbClr val="6600CC"/>
              </a:solidFill>
            </a:endParaRPr>
          </a:p>
          <a:p>
            <a:pPr>
              <a:defRPr/>
            </a:pPr>
            <a:r>
              <a:rPr lang="zh-CN" altLang="en-US" sz="2400" dirty="0" smtClean="0">
                <a:solidFill>
                  <a:srgbClr val="000000"/>
                </a:solidFill>
              </a:rPr>
              <a:t>思考</a:t>
            </a:r>
            <a:endParaRPr lang="en-US" altLang="zh-CN" sz="2400" dirty="0" smtClean="0">
              <a:solidFill>
                <a:srgbClr val="000000"/>
              </a:solidFill>
            </a:endParaRPr>
          </a:p>
          <a:p>
            <a:pPr marL="0" indent="0">
              <a:lnSpc>
                <a:spcPct val="150000"/>
              </a:lnSpc>
              <a:buNone/>
              <a:defRPr/>
            </a:pPr>
            <a:r>
              <a:rPr lang="zh-CN" altLang="en-US" sz="2400" dirty="0" smtClean="0">
                <a:solidFill>
                  <a:srgbClr val="000000"/>
                </a:solidFill>
              </a:rPr>
              <a:t>右表</a:t>
            </a:r>
            <a:r>
              <a:rPr lang="zh-CN" altLang="en-US" sz="2400" dirty="0">
                <a:solidFill>
                  <a:srgbClr val="000000"/>
                </a:solidFill>
              </a:rPr>
              <a:t>是</a:t>
            </a:r>
            <a:r>
              <a:rPr lang="en-US" altLang="zh-CN" sz="2400" dirty="0">
                <a:solidFill>
                  <a:srgbClr val="000000"/>
                </a:solidFill>
              </a:rPr>
              <a:t>10</a:t>
            </a:r>
            <a:r>
              <a:rPr lang="zh-CN" altLang="en-US" sz="2400" dirty="0">
                <a:solidFill>
                  <a:srgbClr val="000000"/>
                </a:solidFill>
              </a:rPr>
              <a:t>次</a:t>
            </a:r>
            <a:r>
              <a:rPr lang="en-US" altLang="zh-CN" sz="2400" dirty="0" smtClean="0">
                <a:solidFill>
                  <a:srgbClr val="000000"/>
                </a:solidFill>
              </a:rPr>
              <a:t>C++</a:t>
            </a:r>
            <a:r>
              <a:rPr lang="zh-CN" altLang="en-US" sz="2400" dirty="0" smtClean="0">
                <a:solidFill>
                  <a:srgbClr val="000000"/>
                </a:solidFill>
              </a:rPr>
              <a:t>语言</a:t>
            </a:r>
            <a:r>
              <a:rPr lang="zh-CN" altLang="en-US" sz="2400" dirty="0">
                <a:solidFill>
                  <a:srgbClr val="000000"/>
                </a:solidFill>
              </a:rPr>
              <a:t>课程的测验成绩，请设计一个小程序计算这</a:t>
            </a:r>
            <a:r>
              <a:rPr lang="en-US" altLang="zh-CN" sz="2400" dirty="0">
                <a:solidFill>
                  <a:srgbClr val="000000"/>
                </a:solidFill>
              </a:rPr>
              <a:t>10</a:t>
            </a:r>
            <a:r>
              <a:rPr lang="zh-CN" altLang="en-US" sz="2400" dirty="0">
                <a:solidFill>
                  <a:srgbClr val="000000"/>
                </a:solidFill>
              </a:rPr>
              <a:t>次测验的总分和平均分。</a:t>
            </a:r>
          </a:p>
          <a:p>
            <a:pPr>
              <a:defRPr/>
            </a:pPr>
            <a:endParaRPr lang="en-US" altLang="zh-CN" sz="1700"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p:txBody>
          <a:bodyPr>
            <a:normAutofit fontScale="90000"/>
          </a:bodyPr>
          <a:lstStyle/>
          <a:p>
            <a:endParaRPr lang="zh-CN" altLang="en-US"/>
          </a:p>
        </p:txBody>
      </p:sp>
      <p:sp>
        <p:nvSpPr>
          <p:cNvPr id="188419" name="Rectangle 3"/>
          <p:cNvSpPr>
            <a:spLocks noGrp="1" noChangeArrowheads="1"/>
          </p:cNvSpPr>
          <p:nvPr>
            <p:ph idx="1"/>
          </p:nvPr>
        </p:nvSpPr>
        <p:spPr/>
        <p:txBody>
          <a:bodyPr>
            <a:noAutofit/>
          </a:bodyPr>
          <a:lstStyle/>
          <a:p>
            <a:pPr marL="0" indent="0">
              <a:lnSpc>
                <a:spcPct val="80000"/>
              </a:lnSpc>
              <a:buNone/>
              <a:defRPr/>
            </a:pPr>
            <a:r>
              <a:rPr lang="zh-CN" altLang="en-US" sz="1800" dirty="0">
                <a:solidFill>
                  <a:srgbClr val="000000"/>
                </a:solidFill>
              </a:rPr>
              <a:t>方法一</a:t>
            </a:r>
            <a:r>
              <a:rPr lang="en-US" altLang="zh-CN" sz="1800" dirty="0">
                <a:solidFill>
                  <a:srgbClr val="000000"/>
                </a:solidFill>
              </a:rPr>
              <a:t>:</a:t>
            </a:r>
          </a:p>
          <a:p>
            <a:pPr marL="0" indent="0">
              <a:lnSpc>
                <a:spcPct val="80000"/>
              </a:lnSpc>
              <a:buNone/>
              <a:defRPr/>
            </a:pPr>
            <a:endParaRPr lang="en-US" altLang="zh-CN" sz="1800" dirty="0">
              <a:solidFill>
                <a:srgbClr val="000000"/>
              </a:solidFill>
            </a:endParaRPr>
          </a:p>
          <a:p>
            <a:pPr marL="0" indent="0">
              <a:lnSpc>
                <a:spcPct val="80000"/>
              </a:lnSpc>
              <a:buNone/>
              <a:defRPr/>
            </a:pPr>
            <a:r>
              <a:rPr lang="fr-FR" altLang="zh-CN" sz="1800" dirty="0">
                <a:solidFill>
                  <a:srgbClr val="000000"/>
                </a:solidFill>
              </a:rPr>
              <a:t>void main()</a:t>
            </a:r>
          </a:p>
          <a:p>
            <a:pPr marL="0" indent="0">
              <a:lnSpc>
                <a:spcPct val="80000"/>
              </a:lnSpc>
              <a:buNone/>
              <a:defRPr/>
            </a:pPr>
            <a:r>
              <a:rPr lang="fr-FR" altLang="zh-CN" sz="1800" dirty="0">
                <a:solidFill>
                  <a:srgbClr val="000000"/>
                </a:solidFill>
              </a:rPr>
              <a:t>{</a:t>
            </a:r>
          </a:p>
          <a:p>
            <a:pPr marL="0" indent="0">
              <a:lnSpc>
                <a:spcPct val="80000"/>
              </a:lnSpc>
              <a:buNone/>
              <a:defRPr/>
            </a:pPr>
            <a:r>
              <a:rPr lang="fr-FR" altLang="zh-CN" sz="1800" dirty="0">
                <a:solidFill>
                  <a:srgbClr val="000000"/>
                </a:solidFill>
              </a:rPr>
              <a:t>  int t1,t2,t3,t4,t5,t6,t7,t8,t9,t10;</a:t>
            </a:r>
          </a:p>
          <a:p>
            <a:pPr marL="0" indent="0">
              <a:lnSpc>
                <a:spcPct val="80000"/>
              </a:lnSpc>
              <a:buNone/>
              <a:defRPr/>
            </a:pPr>
            <a:r>
              <a:rPr lang="fr-FR" altLang="zh-CN" sz="1800" dirty="0">
                <a:solidFill>
                  <a:srgbClr val="000000"/>
                </a:solidFill>
              </a:rPr>
              <a:t>  int sum;</a:t>
            </a:r>
          </a:p>
          <a:p>
            <a:pPr marL="0" indent="0">
              <a:lnSpc>
                <a:spcPct val="80000"/>
              </a:lnSpc>
              <a:buNone/>
              <a:defRPr/>
            </a:pPr>
            <a:r>
              <a:rPr lang="fr-FR" altLang="zh-CN" sz="1800" dirty="0">
                <a:solidFill>
                  <a:srgbClr val="000000"/>
                </a:solidFill>
              </a:rPr>
              <a:t>  int average;</a:t>
            </a:r>
          </a:p>
          <a:p>
            <a:pPr marL="0" indent="0">
              <a:lnSpc>
                <a:spcPct val="80000"/>
              </a:lnSpc>
              <a:buNone/>
              <a:defRPr/>
            </a:pPr>
            <a:r>
              <a:rPr lang="fr-FR" altLang="zh-CN" sz="1800" dirty="0">
                <a:solidFill>
                  <a:srgbClr val="000000"/>
                </a:solidFill>
              </a:rPr>
              <a:t>  </a:t>
            </a:r>
            <a:r>
              <a:rPr lang="fr-FR" altLang="zh-CN" sz="1800" dirty="0" smtClean="0">
                <a:solidFill>
                  <a:srgbClr val="000000"/>
                </a:solidFill>
              </a:rPr>
              <a:t>t1=80;</a:t>
            </a:r>
            <a:endParaRPr lang="fr-FR" altLang="zh-CN" sz="1800" dirty="0">
              <a:solidFill>
                <a:srgbClr val="000000"/>
              </a:solidFill>
            </a:endParaRPr>
          </a:p>
          <a:p>
            <a:pPr marL="0" indent="0">
              <a:lnSpc>
                <a:spcPct val="80000"/>
              </a:lnSpc>
              <a:buNone/>
              <a:defRPr/>
            </a:pPr>
            <a:r>
              <a:rPr lang="fr-FR" altLang="zh-CN" sz="1800" dirty="0">
                <a:solidFill>
                  <a:srgbClr val="000000"/>
                </a:solidFill>
              </a:rPr>
              <a:t>  </a:t>
            </a:r>
            <a:r>
              <a:rPr lang="fr-FR" altLang="zh-CN" sz="1800" dirty="0" smtClean="0">
                <a:solidFill>
                  <a:srgbClr val="000000"/>
                </a:solidFill>
              </a:rPr>
              <a:t>t2=90;</a:t>
            </a:r>
            <a:endParaRPr lang="fr-FR" altLang="zh-CN" sz="1800" dirty="0">
              <a:solidFill>
                <a:srgbClr val="000000"/>
              </a:solidFill>
            </a:endParaRPr>
          </a:p>
          <a:p>
            <a:pPr marL="0" indent="0">
              <a:lnSpc>
                <a:spcPct val="80000"/>
              </a:lnSpc>
              <a:buNone/>
              <a:defRPr/>
            </a:pPr>
            <a:r>
              <a:rPr lang="fr-FR" altLang="zh-CN" sz="1800" dirty="0">
                <a:solidFill>
                  <a:srgbClr val="000000"/>
                </a:solidFill>
              </a:rPr>
              <a:t>  </a:t>
            </a:r>
            <a:r>
              <a:rPr lang="fr-FR" altLang="zh-CN" sz="1800" dirty="0" smtClean="0">
                <a:solidFill>
                  <a:srgbClr val="000000"/>
                </a:solidFill>
              </a:rPr>
              <a:t>t3=75;</a:t>
            </a:r>
            <a:endParaRPr lang="fr-FR" altLang="zh-CN" sz="1800" dirty="0">
              <a:solidFill>
                <a:srgbClr val="000000"/>
              </a:solidFill>
            </a:endParaRPr>
          </a:p>
          <a:p>
            <a:pPr marL="0" indent="0">
              <a:lnSpc>
                <a:spcPct val="80000"/>
              </a:lnSpc>
              <a:buNone/>
              <a:defRPr/>
            </a:pPr>
            <a:r>
              <a:rPr lang="fr-FR" altLang="zh-CN" sz="1800" dirty="0">
                <a:solidFill>
                  <a:srgbClr val="000000"/>
                </a:solidFill>
              </a:rPr>
              <a:t>  </a:t>
            </a:r>
            <a:r>
              <a:rPr lang="fr-FR" altLang="zh-CN" sz="1800" dirty="0" smtClean="0">
                <a:solidFill>
                  <a:srgbClr val="000000"/>
                </a:solidFill>
              </a:rPr>
              <a:t>t4=79;</a:t>
            </a:r>
            <a:endParaRPr lang="fr-FR" altLang="zh-CN" sz="1800" dirty="0">
              <a:solidFill>
                <a:srgbClr val="000000"/>
              </a:solidFill>
            </a:endParaRPr>
          </a:p>
          <a:p>
            <a:pPr marL="0" indent="0">
              <a:lnSpc>
                <a:spcPct val="80000"/>
              </a:lnSpc>
              <a:buNone/>
              <a:defRPr/>
            </a:pPr>
            <a:r>
              <a:rPr lang="fr-FR" altLang="zh-CN" sz="1800" dirty="0">
                <a:solidFill>
                  <a:srgbClr val="000000"/>
                </a:solidFill>
              </a:rPr>
              <a:t>  </a:t>
            </a:r>
            <a:r>
              <a:rPr lang="fr-FR" altLang="zh-CN" sz="1800" dirty="0" smtClean="0">
                <a:solidFill>
                  <a:srgbClr val="000000"/>
                </a:solidFill>
              </a:rPr>
              <a:t>t5=99;</a:t>
            </a:r>
            <a:endParaRPr lang="fr-FR" altLang="zh-CN" sz="1800" dirty="0">
              <a:solidFill>
                <a:srgbClr val="000000"/>
              </a:solidFill>
            </a:endParaRPr>
          </a:p>
          <a:p>
            <a:pPr marL="0" indent="0">
              <a:lnSpc>
                <a:spcPct val="80000"/>
              </a:lnSpc>
              <a:buNone/>
              <a:defRPr/>
            </a:pPr>
            <a:r>
              <a:rPr lang="fr-FR" altLang="zh-CN" sz="1800" dirty="0" smtClean="0">
                <a:solidFill>
                  <a:srgbClr val="000000"/>
                </a:solidFill>
              </a:rPr>
              <a:t>  .....</a:t>
            </a:r>
            <a:endParaRPr lang="fr-FR" altLang="zh-CN" sz="1800" dirty="0">
              <a:solidFill>
                <a:srgbClr val="000000"/>
              </a:solidFill>
            </a:endParaRPr>
          </a:p>
          <a:p>
            <a:pPr marL="0" indent="0">
              <a:lnSpc>
                <a:spcPct val="80000"/>
              </a:lnSpc>
              <a:buNone/>
              <a:defRPr/>
            </a:pPr>
            <a:r>
              <a:rPr lang="fr-FR" altLang="zh-CN" sz="1800" dirty="0">
                <a:solidFill>
                  <a:srgbClr val="000000"/>
                </a:solidFill>
              </a:rPr>
              <a:t>  sum=t1+.....t10;</a:t>
            </a:r>
          </a:p>
          <a:p>
            <a:pPr marL="0" indent="0">
              <a:lnSpc>
                <a:spcPct val="80000"/>
              </a:lnSpc>
              <a:buNone/>
              <a:defRPr/>
            </a:pPr>
            <a:r>
              <a:rPr lang="fr-FR" altLang="zh-CN" sz="1800" dirty="0">
                <a:solidFill>
                  <a:srgbClr val="000000"/>
                </a:solidFill>
              </a:rPr>
              <a:t>  average=sum/10;</a:t>
            </a:r>
          </a:p>
          <a:p>
            <a:pPr marL="0" indent="0">
              <a:lnSpc>
                <a:spcPct val="80000"/>
              </a:lnSpc>
              <a:buNone/>
              <a:defRPr/>
            </a:pPr>
            <a:r>
              <a:rPr lang="fr-FR" altLang="zh-CN" sz="1800" dirty="0">
                <a:solidFill>
                  <a:srgbClr val="000000"/>
                </a:solidFill>
              </a:rPr>
              <a:t>}</a:t>
            </a:r>
            <a:endParaRPr lang="en-US" altLang="zh-CN" sz="1800" dirty="0">
              <a:solidFill>
                <a:srgbClr val="000000"/>
              </a:solidFill>
            </a:endParaRPr>
          </a:p>
        </p:txBody>
      </p:sp>
      <p:sp>
        <p:nvSpPr>
          <p:cNvPr id="3" name="内容占位符 2"/>
          <p:cNvSpPr>
            <a:spLocks noGrp="1"/>
          </p:cNvSpPr>
          <p:nvPr>
            <p:ph sz="half" idx="4294967295"/>
          </p:nvPr>
        </p:nvSpPr>
        <p:spPr>
          <a:xfrm>
            <a:off x="8190656" y="983778"/>
            <a:ext cx="3810000" cy="4114800"/>
          </a:xfrm>
        </p:spPr>
        <p:txBody>
          <a:bodyPr>
            <a:noAutofit/>
          </a:bodyPr>
          <a:lstStyle/>
          <a:p>
            <a:pPr marL="0" indent="0">
              <a:buNone/>
              <a:defRPr/>
            </a:pPr>
            <a:r>
              <a:rPr lang="zh-CN" altLang="en-US" sz="1800" dirty="0">
                <a:solidFill>
                  <a:srgbClr val="000000"/>
                </a:solidFill>
              </a:rPr>
              <a:t>方法二</a:t>
            </a:r>
            <a:r>
              <a:rPr lang="en-US" altLang="zh-CN" sz="1800" dirty="0">
                <a:solidFill>
                  <a:srgbClr val="000000"/>
                </a:solidFill>
              </a:rPr>
              <a:t>:</a:t>
            </a:r>
          </a:p>
          <a:p>
            <a:pPr marL="0" indent="0">
              <a:buNone/>
              <a:defRPr/>
            </a:pPr>
            <a:endParaRPr lang="en-US" altLang="zh-CN" sz="1800" dirty="0">
              <a:solidFill>
                <a:srgbClr val="000000"/>
              </a:solidFill>
            </a:endParaRPr>
          </a:p>
          <a:p>
            <a:pPr marL="0" indent="0">
              <a:buNone/>
              <a:defRPr/>
            </a:pPr>
            <a:r>
              <a:rPr lang="en-US" altLang="zh-CN" sz="1800" dirty="0">
                <a:solidFill>
                  <a:srgbClr val="000000"/>
                </a:solidFill>
              </a:rPr>
              <a:t>void main()</a:t>
            </a:r>
          </a:p>
          <a:p>
            <a:pPr marL="0" indent="0">
              <a:buNone/>
              <a:defRPr/>
            </a:pPr>
            <a:r>
              <a:rPr lang="en-US" altLang="zh-CN" sz="1800" dirty="0">
                <a:solidFill>
                  <a:srgbClr val="000000"/>
                </a:solidFill>
              </a:rPr>
              <a:t>{</a:t>
            </a:r>
          </a:p>
          <a:p>
            <a:pPr marL="0" indent="0">
              <a:buNone/>
              <a:defRPr/>
            </a:pPr>
            <a:r>
              <a:rPr lang="en-US" altLang="zh-CN" sz="1800" dirty="0">
                <a:solidFill>
                  <a:srgbClr val="000000"/>
                </a:solidFill>
              </a:rPr>
              <a:t>  </a:t>
            </a:r>
            <a:r>
              <a:rPr lang="en-US" altLang="zh-CN" sz="1800" dirty="0" err="1">
                <a:solidFill>
                  <a:srgbClr val="000000"/>
                </a:solidFill>
              </a:rPr>
              <a:t>int</a:t>
            </a:r>
            <a:r>
              <a:rPr lang="en-US" altLang="zh-CN" sz="1800" dirty="0">
                <a:solidFill>
                  <a:srgbClr val="000000"/>
                </a:solidFill>
              </a:rPr>
              <a:t> t[10]={80,........};</a:t>
            </a:r>
          </a:p>
          <a:p>
            <a:pPr marL="0" indent="0">
              <a:buNone/>
              <a:defRPr/>
            </a:pPr>
            <a:r>
              <a:rPr lang="en-US" altLang="zh-CN" sz="1800" dirty="0">
                <a:solidFill>
                  <a:srgbClr val="000000"/>
                </a:solidFill>
              </a:rPr>
              <a:t>  </a:t>
            </a:r>
            <a:r>
              <a:rPr lang="en-US" altLang="zh-CN" sz="1800" dirty="0" err="1">
                <a:solidFill>
                  <a:srgbClr val="000000"/>
                </a:solidFill>
              </a:rPr>
              <a:t>int</a:t>
            </a:r>
            <a:r>
              <a:rPr lang="en-US" altLang="zh-CN" sz="1800" dirty="0">
                <a:solidFill>
                  <a:srgbClr val="000000"/>
                </a:solidFill>
              </a:rPr>
              <a:t> sum;</a:t>
            </a:r>
          </a:p>
          <a:p>
            <a:pPr marL="0" indent="0">
              <a:buNone/>
              <a:defRPr/>
            </a:pPr>
            <a:r>
              <a:rPr lang="en-US" altLang="zh-CN" sz="1800" dirty="0">
                <a:solidFill>
                  <a:srgbClr val="000000"/>
                </a:solidFill>
              </a:rPr>
              <a:t>  </a:t>
            </a:r>
            <a:r>
              <a:rPr lang="en-US" altLang="zh-CN" sz="1800" dirty="0" err="1">
                <a:solidFill>
                  <a:srgbClr val="000000"/>
                </a:solidFill>
              </a:rPr>
              <a:t>int</a:t>
            </a:r>
            <a:r>
              <a:rPr lang="en-US" altLang="zh-CN" sz="1800" dirty="0">
                <a:solidFill>
                  <a:srgbClr val="000000"/>
                </a:solidFill>
              </a:rPr>
              <a:t> average;</a:t>
            </a:r>
          </a:p>
          <a:p>
            <a:pPr marL="0" indent="0">
              <a:buNone/>
              <a:defRPr/>
            </a:pPr>
            <a:r>
              <a:rPr lang="en-US" altLang="zh-CN" sz="1800" dirty="0">
                <a:solidFill>
                  <a:srgbClr val="000000"/>
                </a:solidFill>
              </a:rPr>
              <a:t>  </a:t>
            </a:r>
            <a:r>
              <a:rPr lang="en-US" altLang="zh-CN" sz="1800" dirty="0" err="1">
                <a:solidFill>
                  <a:srgbClr val="000000"/>
                </a:solidFill>
              </a:rPr>
              <a:t>int</a:t>
            </a:r>
            <a:r>
              <a:rPr lang="en-US" altLang="zh-CN" sz="1800" dirty="0">
                <a:solidFill>
                  <a:srgbClr val="000000"/>
                </a:solidFill>
              </a:rPr>
              <a:t> </a:t>
            </a:r>
            <a:r>
              <a:rPr lang="en-US" altLang="zh-CN" sz="1800" dirty="0" err="1">
                <a:solidFill>
                  <a:srgbClr val="000000"/>
                </a:solidFill>
              </a:rPr>
              <a:t>i</a:t>
            </a:r>
            <a:r>
              <a:rPr lang="en-US" altLang="zh-CN" sz="1800" dirty="0">
                <a:solidFill>
                  <a:srgbClr val="000000"/>
                </a:solidFill>
              </a:rPr>
              <a:t>;</a:t>
            </a:r>
          </a:p>
          <a:p>
            <a:pPr marL="0" indent="0">
              <a:buNone/>
              <a:defRPr/>
            </a:pPr>
            <a:r>
              <a:rPr lang="en-US" altLang="zh-CN" sz="1800" dirty="0">
                <a:solidFill>
                  <a:srgbClr val="000000"/>
                </a:solidFill>
              </a:rPr>
              <a:t>  sum=0;</a:t>
            </a:r>
          </a:p>
          <a:p>
            <a:pPr marL="0" indent="0">
              <a:buNone/>
              <a:defRPr/>
            </a:pPr>
            <a:r>
              <a:rPr lang="en-US" altLang="zh-CN" sz="1800" dirty="0">
                <a:solidFill>
                  <a:srgbClr val="000000"/>
                </a:solidFill>
              </a:rPr>
              <a:t>  for (</a:t>
            </a:r>
            <a:r>
              <a:rPr lang="en-US" altLang="zh-CN" sz="1800" dirty="0" err="1">
                <a:solidFill>
                  <a:srgbClr val="000000"/>
                </a:solidFill>
              </a:rPr>
              <a:t>i</a:t>
            </a:r>
            <a:r>
              <a:rPr lang="en-US" altLang="zh-CN" sz="1800" dirty="0">
                <a:solidFill>
                  <a:srgbClr val="000000"/>
                </a:solidFill>
              </a:rPr>
              <a:t>=0;i&lt;10;i++)</a:t>
            </a:r>
          </a:p>
          <a:p>
            <a:pPr marL="0" indent="0">
              <a:buNone/>
              <a:defRPr/>
            </a:pPr>
            <a:r>
              <a:rPr lang="en-US" altLang="zh-CN" sz="1800" dirty="0">
                <a:solidFill>
                  <a:srgbClr val="000000"/>
                </a:solidFill>
              </a:rPr>
              <a:t>   sum+=t[</a:t>
            </a:r>
            <a:r>
              <a:rPr lang="en-US" altLang="zh-CN" sz="1800" dirty="0" err="1">
                <a:solidFill>
                  <a:srgbClr val="000000"/>
                </a:solidFill>
              </a:rPr>
              <a:t>i</a:t>
            </a:r>
            <a:r>
              <a:rPr lang="en-US" altLang="zh-CN" sz="1800" dirty="0">
                <a:solidFill>
                  <a:srgbClr val="000000"/>
                </a:solidFill>
              </a:rPr>
              <a:t>];</a:t>
            </a:r>
          </a:p>
          <a:p>
            <a:pPr marL="0" indent="0">
              <a:buNone/>
              <a:defRPr/>
            </a:pPr>
            <a:r>
              <a:rPr lang="en-US" altLang="zh-CN" sz="1800" dirty="0">
                <a:solidFill>
                  <a:srgbClr val="000000"/>
                </a:solidFill>
              </a:rPr>
              <a:t>  average=sum/10;</a:t>
            </a:r>
          </a:p>
          <a:p>
            <a:pPr marL="0" indent="0">
              <a:buNone/>
              <a:defRPr/>
            </a:pPr>
            <a:r>
              <a:rPr lang="en-US" altLang="zh-CN" sz="1800" dirty="0">
                <a:solidFill>
                  <a:srgbClr val="000000"/>
                </a:solidFill>
              </a:rPr>
              <a:t>}</a:t>
            </a:r>
          </a:p>
          <a:p>
            <a:pPr marL="0" indent="0">
              <a:buNone/>
            </a:pPr>
            <a:endParaRPr lang="zh-CN" altLang="en-US" sz="1800" dirty="0"/>
          </a:p>
        </p:txBody>
      </p:sp>
      <p:cxnSp>
        <p:nvCxnSpPr>
          <p:cNvPr id="6" name="直接连接符 5"/>
          <p:cNvCxnSpPr/>
          <p:nvPr/>
        </p:nvCxnSpPr>
        <p:spPr>
          <a:xfrm>
            <a:off x="5735960" y="1124744"/>
            <a:ext cx="0" cy="5544616"/>
          </a:xfrm>
          <a:prstGeom prst="line">
            <a:avLst/>
          </a:prstGeom>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4223792" y="2060848"/>
            <a:ext cx="3216086" cy="1323439"/>
          </a:xfrm>
          <a:prstGeom prst="rect">
            <a:avLst/>
          </a:prstGeom>
          <a:solidFill>
            <a:schemeClr val="bg1"/>
          </a:solidFill>
        </p:spPr>
        <p:txBody>
          <a:bodyPr wrap="square">
            <a:spAutoFit/>
          </a:bodyPr>
          <a:lstStyle/>
          <a:p>
            <a:pPr>
              <a:defRPr/>
            </a:pPr>
            <a:r>
              <a:rPr lang="zh-CN" altLang="en-US" dirty="0">
                <a:solidFill>
                  <a:srgbClr val="FF0000"/>
                </a:solidFill>
                <a:latin typeface="+mn-ea"/>
              </a:rPr>
              <a:t>哪种方法好</a:t>
            </a:r>
            <a:r>
              <a:rPr lang="en-US" altLang="zh-CN" dirty="0">
                <a:solidFill>
                  <a:srgbClr val="FF0000"/>
                </a:solidFill>
                <a:latin typeface="+mn-ea"/>
              </a:rPr>
              <a:t>?</a:t>
            </a:r>
          </a:p>
          <a:p>
            <a:pPr>
              <a:defRPr/>
            </a:pPr>
            <a:r>
              <a:rPr lang="zh-CN" altLang="en-US" dirty="0">
                <a:solidFill>
                  <a:srgbClr val="FF0000"/>
                </a:solidFill>
                <a:latin typeface="+mn-ea"/>
              </a:rPr>
              <a:t>为什么</a:t>
            </a:r>
            <a:r>
              <a:rPr lang="en-US" altLang="zh-CN" dirty="0">
                <a:solidFill>
                  <a:srgbClr val="FF0000"/>
                </a:solidFill>
                <a:latin typeface="+mn-ea"/>
              </a:rPr>
              <a:t>?</a:t>
            </a:r>
          </a:p>
        </p:txBody>
      </p:sp>
      <p:sp>
        <p:nvSpPr>
          <p:cNvPr id="7" name="Text Box 4"/>
          <p:cNvSpPr txBox="1">
            <a:spLocks noChangeArrowheads="1"/>
          </p:cNvSpPr>
          <p:nvPr/>
        </p:nvSpPr>
        <p:spPr bwMode="auto">
          <a:xfrm>
            <a:off x="3475923" y="3703091"/>
            <a:ext cx="4520074" cy="1930337"/>
          </a:xfrm>
          <a:prstGeom prst="rect">
            <a:avLst/>
          </a:prstGeom>
          <a:solidFill>
            <a:schemeClr val="bg1">
              <a:lumMod val="95000"/>
            </a:schemeClr>
          </a:solidFill>
          <a:ln>
            <a:noFill/>
          </a:ln>
          <a:effectLst/>
          <a:extLst/>
        </p:spPr>
        <p:txBody>
          <a:bodyPr wrap="square">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lnSpc>
                <a:spcPct val="150000"/>
              </a:lnSpc>
              <a:spcBef>
                <a:spcPct val="0"/>
              </a:spcBef>
              <a:buClrTx/>
              <a:buSzTx/>
              <a:buFontTx/>
              <a:buNone/>
            </a:pPr>
            <a:r>
              <a:rPr lang="zh-CN" altLang="en-US" sz="2800" dirty="0">
                <a:latin typeface="+mn-ea"/>
                <a:ea typeface="+mn-ea"/>
              </a:rPr>
              <a:t>如何</a:t>
            </a:r>
            <a:r>
              <a:rPr lang="zh-CN" altLang="en-US" sz="2800" u="sng" dirty="0">
                <a:solidFill>
                  <a:srgbClr val="0000FF"/>
                </a:solidFill>
                <a:latin typeface="+mn-ea"/>
                <a:ea typeface="+mn-ea"/>
              </a:rPr>
              <a:t>选择最佳的数据结构来解决程序问题</a:t>
            </a:r>
            <a:r>
              <a:rPr lang="zh-CN" altLang="en-US" sz="2800" dirty="0">
                <a:latin typeface="+mn-ea"/>
                <a:ea typeface="+mn-ea"/>
              </a:rPr>
              <a:t>是为什么需要学习数据结构的重要</a:t>
            </a:r>
            <a:r>
              <a:rPr lang="zh-CN" altLang="en-US" sz="2800" dirty="0" smtClean="0">
                <a:latin typeface="+mn-ea"/>
                <a:ea typeface="+mn-ea"/>
              </a:rPr>
              <a:t>原因</a:t>
            </a:r>
            <a:r>
              <a:rPr lang="en-US" altLang="zh-CN" sz="2800" dirty="0" smtClean="0">
                <a:latin typeface="+mn-ea"/>
                <a:ea typeface="+mn-ea"/>
              </a:rPr>
              <a:t>!</a:t>
            </a:r>
            <a:endParaRPr lang="zh-CN" altLang="en-US" sz="2800" dirty="0">
              <a:solidFill>
                <a:srgbClr val="FF0066"/>
              </a:solidFill>
              <a:latin typeface="+mn-ea"/>
              <a:ea typeface="+mn-ea"/>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什么是</a:t>
            </a:r>
            <a:r>
              <a:rPr lang="zh-CN" altLang="en-US" dirty="0" smtClean="0"/>
              <a:t>数据结构</a:t>
            </a:r>
            <a:endParaRPr lang="zh-CN" altLang="en-US" dirty="0"/>
          </a:p>
        </p:txBody>
      </p:sp>
      <p:sp>
        <p:nvSpPr>
          <p:cNvPr id="202755" name="Rectangle 3"/>
          <p:cNvSpPr>
            <a:spLocks noGrp="1" noChangeArrowheads="1"/>
          </p:cNvSpPr>
          <p:nvPr>
            <p:ph idx="1"/>
          </p:nvPr>
        </p:nvSpPr>
        <p:spPr>
          <a:xfrm>
            <a:off x="838200" y="1268760"/>
            <a:ext cx="10515600" cy="4908203"/>
          </a:xfrm>
        </p:spPr>
        <p:txBody>
          <a:bodyPr/>
          <a:lstStyle/>
          <a:p>
            <a:pPr>
              <a:lnSpc>
                <a:spcPct val="90000"/>
              </a:lnSpc>
              <a:buFont typeface="Wingdings" panose="05000000000000000000" pitchFamily="2" charset="2"/>
              <a:buNone/>
              <a:defRPr/>
            </a:pPr>
            <a:r>
              <a:rPr lang="zh-CN" altLang="en-US" sz="2600" dirty="0"/>
              <a:t>     </a:t>
            </a:r>
            <a:r>
              <a:rPr lang="zh-CN" b="1" dirty="0">
                <a:latin typeface="楷体" panose="02010609060101010101" pitchFamily="49" charset="-122"/>
                <a:ea typeface="楷体" panose="02010609060101010101" pitchFamily="49" charset="-122"/>
                <a:cs typeface="+mn-cs"/>
              </a:rPr>
              <a:t>数据结构示例</a:t>
            </a:r>
            <a:r>
              <a:rPr lang="en-US" altLang="zh-CN" b="1" dirty="0">
                <a:latin typeface="Times New Roman" panose="02020603050405020304" pitchFamily="18" charset="0"/>
                <a:ea typeface="楷体" panose="02010609060101010101" pitchFamily="49" charset="-122"/>
                <a:cs typeface="+mn-cs"/>
              </a:rPr>
              <a:t>A</a:t>
            </a:r>
            <a:r>
              <a:rPr lang="en-US" altLang="zh-CN" b="1" dirty="0">
                <a:latin typeface="楷体" panose="02010609060101010101" pitchFamily="49" charset="-122"/>
                <a:ea typeface="楷体" panose="02010609060101010101" pitchFamily="49" charset="-122"/>
                <a:cs typeface="+mn-cs"/>
              </a:rPr>
              <a:t>—— </a:t>
            </a:r>
            <a:r>
              <a:rPr lang="zh-CN" b="1" dirty="0">
                <a:latin typeface="楷体" panose="02010609060101010101" pitchFamily="49" charset="-122"/>
                <a:ea typeface="楷体" panose="02010609060101010101" pitchFamily="49" charset="-122"/>
                <a:cs typeface="+mn-cs"/>
              </a:rPr>
              <a:t>线性表</a:t>
            </a:r>
            <a:endParaRPr lang="zh-CN" altLang="en-US" dirty="0">
              <a:latin typeface="楷体" panose="02010609060101010101" pitchFamily="49" charset="-122"/>
              <a:ea typeface="楷体" panose="02010609060101010101" pitchFamily="49" charset="-122"/>
              <a:cs typeface="+mn-cs"/>
            </a:endParaRPr>
          </a:p>
        </p:txBody>
      </p:sp>
      <p:graphicFrame>
        <p:nvGraphicFramePr>
          <p:cNvPr id="202756" name="Group 4"/>
          <p:cNvGraphicFramePr>
            <a:graphicFrameLocks noGrp="1"/>
          </p:cNvGraphicFramePr>
          <p:nvPr/>
        </p:nvGraphicFramePr>
        <p:xfrm>
          <a:off x="2895603" y="3048004"/>
          <a:ext cx="6530976" cy="2590801"/>
        </p:xfrm>
        <a:graphic>
          <a:graphicData uri="http://schemas.openxmlformats.org/drawingml/2006/table">
            <a:tbl>
              <a:tblPr/>
              <a:tblGrid>
                <a:gridCol w="2587625">
                  <a:extLst>
                    <a:ext uri="{9D8B030D-6E8A-4147-A177-3AD203B41FA5}">
                      <a16:colId xmlns:a16="http://schemas.microsoft.com/office/drawing/2014/main" val="20000"/>
                    </a:ext>
                  </a:extLst>
                </a:gridCol>
                <a:gridCol w="1511300">
                  <a:extLst>
                    <a:ext uri="{9D8B030D-6E8A-4147-A177-3AD203B41FA5}">
                      <a16:colId xmlns:a16="http://schemas.microsoft.com/office/drawing/2014/main" val="20001"/>
                    </a:ext>
                  </a:extLst>
                </a:gridCol>
                <a:gridCol w="2432051">
                  <a:extLst>
                    <a:ext uri="{9D8B030D-6E8A-4147-A177-3AD203B41FA5}">
                      <a16:colId xmlns:a16="http://schemas.microsoft.com/office/drawing/2014/main" val="20002"/>
                    </a:ext>
                  </a:extLst>
                </a:gridCol>
              </a:tblGrid>
              <a:tr h="517525">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ea typeface="宋体" panose="02010600030101010101" pitchFamily="2" charset="-122"/>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ea typeface="宋体" panose="02010600030101010101" pitchFamily="2" charset="-122"/>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zh-CN" sz="2700" b="0" i="0" u="none" strike="noStrike" cap="none" normalizeH="0" baseline="0" dirty="0" smtClean="0">
                          <a:ln>
                            <a:noFill/>
                          </a:ln>
                          <a:solidFill>
                            <a:schemeClr val="tx1"/>
                          </a:solidFill>
                          <a:effectLst/>
                          <a:latin typeface="Calibri" panose="020F0502020204030204" pitchFamily="34" charset="0"/>
                          <a:ea typeface="楷体" panose="02010609060101010101" pitchFamily="49" charset="-122"/>
                        </a:rPr>
                        <a:t>学号</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ea typeface="宋体" panose="02010600030101010101" pitchFamily="2" charset="-122"/>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ea typeface="宋体" panose="02010600030101010101" pitchFamily="2" charset="-122"/>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zh-CN" sz="2700" b="0" i="0" u="none" strike="noStrike" cap="none" normalizeH="0" baseline="0" smtClean="0">
                          <a:ln>
                            <a:noFill/>
                          </a:ln>
                          <a:solidFill>
                            <a:schemeClr val="tx1"/>
                          </a:solidFill>
                          <a:effectLst/>
                          <a:latin typeface="Calibri" panose="020F0502020204030204" pitchFamily="34" charset="0"/>
                          <a:ea typeface="楷体" panose="02010609060101010101" pitchFamily="49" charset="-122"/>
                        </a:rPr>
                        <a:t>姓名</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ea typeface="宋体" panose="02010600030101010101" pitchFamily="2" charset="-122"/>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ea typeface="宋体" panose="02010600030101010101" pitchFamily="2" charset="-122"/>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zh-CN" sz="2700" b="0" i="0" u="none" strike="noStrike" cap="none" normalizeH="0" baseline="0" smtClean="0">
                          <a:ln>
                            <a:noFill/>
                          </a:ln>
                          <a:solidFill>
                            <a:schemeClr val="tx1"/>
                          </a:solidFill>
                          <a:effectLst/>
                          <a:latin typeface="Calibri" panose="020F0502020204030204" pitchFamily="34" charset="0"/>
                          <a:ea typeface="楷体" panose="02010609060101010101" pitchFamily="49" charset="-122"/>
                        </a:rPr>
                        <a:t>性别</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19113">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ea typeface="宋体" panose="02010600030101010101" pitchFamily="2" charset="-122"/>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ea typeface="宋体" panose="02010600030101010101" pitchFamily="2" charset="-122"/>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zh-CN" sz="2700" b="0"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rPr>
                        <a:t>122512007001</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ea typeface="宋体" panose="02010600030101010101" pitchFamily="2" charset="-122"/>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ea typeface="宋体" panose="02010600030101010101" pitchFamily="2" charset="-122"/>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zh-CN" sz="2700" b="0" i="0" u="none" strike="noStrike" cap="none" normalizeH="0" baseline="0" smtClean="0">
                          <a:ln>
                            <a:noFill/>
                          </a:ln>
                          <a:solidFill>
                            <a:schemeClr val="tx1"/>
                          </a:solidFill>
                          <a:effectLst/>
                          <a:latin typeface="Calibri" panose="020F0502020204030204" pitchFamily="34" charset="0"/>
                          <a:ea typeface="楷体" panose="02010609060101010101" pitchFamily="49" charset="-122"/>
                        </a:rPr>
                        <a:t>黄明</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ea typeface="宋体" panose="02010600030101010101" pitchFamily="2" charset="-122"/>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ea typeface="宋体" panose="02010600030101010101" pitchFamily="2" charset="-122"/>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zh-CN" sz="2700" b="0" i="0" u="none" strike="noStrike" cap="none" normalizeH="0" baseline="0" smtClean="0">
                          <a:ln>
                            <a:noFill/>
                          </a:ln>
                          <a:solidFill>
                            <a:schemeClr val="tx1"/>
                          </a:solidFill>
                          <a:effectLst/>
                          <a:latin typeface="Calibri" panose="020F0502020204030204" pitchFamily="34" charset="0"/>
                          <a:ea typeface="楷体" panose="02010609060101010101" pitchFamily="49" charset="-122"/>
                        </a:rPr>
                        <a:t>男</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7525">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ea typeface="宋体" panose="02010600030101010101" pitchFamily="2" charset="-122"/>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ea typeface="宋体" panose="02010600030101010101" pitchFamily="2" charset="-122"/>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zh-CN" sz="2700" b="0"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sym typeface="Arial" panose="020B0604020202020204" pitchFamily="34" charset="0"/>
                        </a:rPr>
                        <a:t>122512007009</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ea typeface="宋体" panose="02010600030101010101" pitchFamily="2" charset="-122"/>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ea typeface="宋体" panose="02010600030101010101" pitchFamily="2" charset="-122"/>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zh-CN" sz="2700" b="0" i="0" u="none" strike="noStrike" cap="none" normalizeH="0" baseline="0" smtClean="0">
                          <a:ln>
                            <a:noFill/>
                          </a:ln>
                          <a:solidFill>
                            <a:schemeClr val="tx1"/>
                          </a:solidFill>
                          <a:effectLst/>
                          <a:latin typeface="Calibri" panose="020F0502020204030204" pitchFamily="34" charset="0"/>
                          <a:ea typeface="楷体" panose="02010609060101010101" pitchFamily="49" charset="-122"/>
                        </a:rPr>
                        <a:t>高鹏飞</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ea typeface="宋体" panose="02010600030101010101" pitchFamily="2" charset="-122"/>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ea typeface="宋体" panose="02010600030101010101" pitchFamily="2" charset="-122"/>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zh-CN" sz="2700" b="0" i="0" u="none" strike="noStrike" cap="none" normalizeH="0" baseline="0" smtClean="0">
                          <a:ln>
                            <a:noFill/>
                          </a:ln>
                          <a:solidFill>
                            <a:schemeClr val="tx1"/>
                          </a:solidFill>
                          <a:effectLst/>
                          <a:latin typeface="Calibri" panose="020F0502020204030204" pitchFamily="34" charset="0"/>
                          <a:ea typeface="楷体" panose="02010609060101010101" pitchFamily="49" charset="-122"/>
                        </a:rPr>
                        <a:t>男</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9113">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ea typeface="宋体" panose="02010600030101010101" pitchFamily="2" charset="-122"/>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ea typeface="宋体" panose="02010600030101010101" pitchFamily="2" charset="-122"/>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zh-CN" sz="2700" b="0" i="0" u="none" strike="noStrike" cap="none" normalizeH="0" baseline="0" dirty="0" smtClean="0">
                          <a:ln>
                            <a:noFill/>
                          </a:ln>
                          <a:solidFill>
                            <a:schemeClr val="tx1"/>
                          </a:solidFill>
                          <a:effectLst/>
                          <a:latin typeface="Times New Roman" panose="02020603050405020304" pitchFamily="18" charset="0"/>
                          <a:ea typeface="楷体" panose="02010609060101010101" pitchFamily="49" charset="-122"/>
                          <a:sym typeface="Arial" panose="020B0604020202020204" pitchFamily="34" charset="0"/>
                        </a:rPr>
                        <a:t>122512007021</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ea typeface="宋体" panose="02010600030101010101" pitchFamily="2" charset="-122"/>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ea typeface="宋体" panose="02010600030101010101" pitchFamily="2" charset="-122"/>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zh-CN" sz="2700" b="0" i="0" u="none" strike="noStrike" cap="none" normalizeH="0" baseline="0" smtClean="0">
                          <a:ln>
                            <a:noFill/>
                          </a:ln>
                          <a:solidFill>
                            <a:schemeClr val="tx1"/>
                          </a:solidFill>
                          <a:effectLst/>
                          <a:latin typeface="Calibri" panose="020F0502020204030204" pitchFamily="34" charset="0"/>
                          <a:ea typeface="楷体" panose="02010609060101010101" pitchFamily="49" charset="-122"/>
                        </a:rPr>
                        <a:t>方雪玉</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ea typeface="宋体" panose="02010600030101010101" pitchFamily="2" charset="-122"/>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ea typeface="宋体" panose="02010600030101010101" pitchFamily="2" charset="-122"/>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zh-CN" sz="2700" b="0" i="0" u="none" strike="noStrike" cap="none" normalizeH="0" baseline="0" smtClean="0">
                          <a:ln>
                            <a:noFill/>
                          </a:ln>
                          <a:solidFill>
                            <a:schemeClr val="tx1"/>
                          </a:solidFill>
                          <a:effectLst/>
                          <a:latin typeface="Calibri" panose="020F0502020204030204" pitchFamily="34" charset="0"/>
                          <a:ea typeface="楷体" panose="02010609060101010101" pitchFamily="49" charset="-122"/>
                        </a:rPr>
                        <a:t>女</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7525">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ea typeface="宋体" panose="02010600030101010101" pitchFamily="2" charset="-122"/>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ea typeface="宋体" panose="02010600030101010101" pitchFamily="2" charset="-122"/>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zh-CN" sz="2700" b="0" i="0" u="none" strike="noStrike" cap="none" normalizeH="0" baseline="0" smtClean="0">
                          <a:ln>
                            <a:noFill/>
                          </a:ln>
                          <a:solidFill>
                            <a:schemeClr val="tx1"/>
                          </a:solidFill>
                          <a:effectLst/>
                          <a:latin typeface="Times New Roman" panose="02020603050405020304" pitchFamily="18" charset="0"/>
                          <a:ea typeface="楷体" panose="02010609060101010101" pitchFamily="49" charset="-122"/>
                          <a:sym typeface="Arial" panose="020B0604020202020204" pitchFamily="34" charset="0"/>
                        </a:rPr>
                        <a:t>122512007044</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ea typeface="宋体" panose="02010600030101010101" pitchFamily="2" charset="-122"/>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ea typeface="宋体" panose="02010600030101010101" pitchFamily="2" charset="-122"/>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zh-CN" sz="2700" b="0" i="0" u="none" strike="noStrike" cap="none" normalizeH="0" baseline="0" smtClean="0">
                          <a:ln>
                            <a:noFill/>
                          </a:ln>
                          <a:solidFill>
                            <a:schemeClr val="tx1"/>
                          </a:solidFill>
                          <a:effectLst/>
                          <a:latin typeface="Calibri" panose="020F0502020204030204" pitchFamily="34" charset="0"/>
                          <a:ea typeface="楷体" panose="02010609060101010101" pitchFamily="49" charset="-122"/>
                        </a:rPr>
                        <a:t>朱晓霞</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65000"/>
                        <a:buFont typeface="Wingdings" panose="05000000000000000000" pitchFamily="2" charset="2"/>
                        <a:defRPr sz="2600">
                          <a:solidFill>
                            <a:schemeClr val="tx1"/>
                          </a:solidFill>
                          <a:latin typeface="Arial" panose="020B0604020202020204" pitchFamily="34" charset="0"/>
                          <a:ea typeface="宋体" panose="02010600030101010101" pitchFamily="2" charset="-122"/>
                        </a:defRPr>
                      </a:lvl1pPr>
                      <a:lvl2pPr>
                        <a:spcBef>
                          <a:spcPct val="20000"/>
                        </a:spcBef>
                        <a:buClr>
                          <a:schemeClr val="accent2"/>
                        </a:buClr>
                        <a:buSzPct val="60000"/>
                        <a:buFont typeface="Wingdings" panose="05000000000000000000" pitchFamily="2" charset="2"/>
                        <a:defRPr sz="2200">
                          <a:solidFill>
                            <a:schemeClr val="tx1"/>
                          </a:solidFill>
                          <a:latin typeface="Arial" panose="020B0604020202020204" pitchFamily="34" charset="0"/>
                          <a:ea typeface="宋体" panose="02010600030101010101" pitchFamily="2" charset="-122"/>
                        </a:defRPr>
                      </a:lvl2pPr>
                      <a:lvl3pPr>
                        <a:spcBef>
                          <a:spcPct val="20000"/>
                        </a:spcBef>
                        <a:buClr>
                          <a:schemeClr val="accent1"/>
                        </a:buClr>
                        <a:buSzPct val="65000"/>
                        <a:buFont typeface="Wingdings" panose="05000000000000000000" pitchFamily="2" charset="2"/>
                        <a:defRPr sz="2000">
                          <a:solidFill>
                            <a:schemeClr val="tx1"/>
                          </a:solidFill>
                          <a:latin typeface="Arial" panose="020B0604020202020204" pitchFamily="34" charset="0"/>
                          <a:ea typeface="宋体" panose="02010600030101010101" pitchFamily="2" charset="-122"/>
                        </a:defRPr>
                      </a:lvl3pPr>
                      <a:lvl4pPr>
                        <a:spcBef>
                          <a:spcPct val="20000"/>
                        </a:spcBef>
                        <a:buClr>
                          <a:schemeClr val="accent2"/>
                        </a:buClr>
                        <a:buSzPct val="70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4pPr>
                      <a:lvl5pPr>
                        <a:spcBef>
                          <a:spcPct val="20000"/>
                        </a:spcBef>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5pPr>
                      <a:lvl6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6pPr>
                      <a:lvl7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7pPr>
                      <a:lvl8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8pPr>
                      <a:lvl9pPr fontAlgn="base">
                        <a:spcBef>
                          <a:spcPct val="20000"/>
                        </a:spcBef>
                        <a:spcAft>
                          <a:spcPct val="0"/>
                        </a:spcAft>
                        <a:buClr>
                          <a:schemeClr val="accent1"/>
                        </a:buClr>
                        <a:buSzPct val="75000"/>
                        <a:buFont typeface="Wingdings" panose="05000000000000000000" pitchFamily="2" charset="2"/>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20000"/>
                        </a:spcBef>
                        <a:spcAft>
                          <a:spcPct val="0"/>
                        </a:spcAft>
                        <a:buClr>
                          <a:schemeClr val="accent1"/>
                        </a:buClr>
                        <a:buSzPct val="65000"/>
                        <a:buFont typeface="Wingdings" panose="05000000000000000000" pitchFamily="2" charset="2"/>
                        <a:buNone/>
                        <a:tabLst/>
                      </a:pPr>
                      <a:r>
                        <a:rPr kumimoji="0" lang="zh-CN" sz="2700" b="0" i="0" u="none" strike="noStrike" cap="none" normalizeH="0" baseline="0" smtClean="0">
                          <a:ln>
                            <a:noFill/>
                          </a:ln>
                          <a:solidFill>
                            <a:schemeClr val="tx1"/>
                          </a:solidFill>
                          <a:effectLst/>
                          <a:latin typeface="Calibri" panose="020F0502020204030204" pitchFamily="34" charset="0"/>
                          <a:ea typeface="楷体" panose="02010609060101010101" pitchFamily="49" charset="-122"/>
                        </a:rPr>
                        <a:t>女</a:t>
                      </a:r>
                    </a:p>
                  </a:txBody>
                  <a:tcPr horzOverflow="overflow">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78877" name="Rectangle 33"/>
          <p:cNvSpPr>
            <a:spLocks noChangeArrowheads="1"/>
          </p:cNvSpPr>
          <p:nvPr/>
        </p:nvSpPr>
        <p:spPr bwMode="auto">
          <a:xfrm>
            <a:off x="1649416" y="174630"/>
            <a:ext cx="6102351"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200" dirty="0">
              <a:solidFill>
                <a:schemeClr val="tx2"/>
              </a:solidFill>
              <a:latin typeface="Garamond" panose="02020404030301010803" pitchFamily="18" charset="0"/>
              <a:ea typeface="宋体" panose="02010600030101010101" pitchFamily="2" charset="-122"/>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r>
              <a:rPr lang="zh-CN" altLang="zh-CN" sz="3400">
                <a:latin typeface="楷体" panose="02010609060101010101" pitchFamily="49" charset="-122"/>
                <a:ea typeface="楷体" panose="02010609060101010101" pitchFamily="49" charset="-122"/>
              </a:rPr>
              <a:t>数据结构示例</a:t>
            </a:r>
            <a:r>
              <a:rPr lang="en-US" altLang="zh-CN" sz="3400">
                <a:latin typeface="Times New Roman" panose="02020603050405020304" pitchFamily="18" charset="0"/>
                <a:ea typeface="楷体" panose="02010609060101010101" pitchFamily="49" charset="-122"/>
              </a:rPr>
              <a:t>B</a:t>
            </a:r>
            <a:r>
              <a:rPr lang="en-US" altLang="zh-CN" sz="3400">
                <a:latin typeface="楷体" panose="02010609060101010101" pitchFamily="49" charset="-122"/>
                <a:ea typeface="楷体" panose="02010609060101010101" pitchFamily="49" charset="-122"/>
              </a:rPr>
              <a:t>——</a:t>
            </a:r>
            <a:r>
              <a:rPr lang="zh-CN" altLang="zh-CN" sz="3400">
                <a:latin typeface="楷体" panose="02010609060101010101" pitchFamily="49" charset="-122"/>
                <a:ea typeface="楷体" panose="02010609060101010101" pitchFamily="49" charset="-122"/>
              </a:rPr>
              <a:t>树</a:t>
            </a:r>
          </a:p>
        </p:txBody>
      </p:sp>
      <p:sp>
        <p:nvSpPr>
          <p:cNvPr id="2" name="内容占位符 1"/>
          <p:cNvSpPr>
            <a:spLocks noGrp="1"/>
          </p:cNvSpPr>
          <p:nvPr>
            <p:ph idx="1"/>
          </p:nvPr>
        </p:nvSpPr>
        <p:spPr/>
        <p:txBody>
          <a:bodyPr/>
          <a:lstStyle/>
          <a:p>
            <a:endParaRPr lang="zh-CN" altLang="en-US"/>
          </a:p>
        </p:txBody>
      </p:sp>
      <p:grpSp>
        <p:nvGrpSpPr>
          <p:cNvPr id="203779" name="Group 3"/>
          <p:cNvGrpSpPr>
            <a:grpSpLocks/>
          </p:cNvGrpSpPr>
          <p:nvPr/>
        </p:nvGrpSpPr>
        <p:grpSpPr bwMode="auto">
          <a:xfrm>
            <a:off x="4064003" y="2398717"/>
            <a:ext cx="1555751" cy="542037"/>
            <a:chOff x="0" y="0"/>
            <a:chExt cx="816" cy="277"/>
          </a:xfrm>
        </p:grpSpPr>
        <p:sp>
          <p:nvSpPr>
            <p:cNvPr id="79905" name="Rectangle 4"/>
            <p:cNvSpPr>
              <a:spLocks noChangeArrowheads="1"/>
            </p:cNvSpPr>
            <p:nvPr/>
          </p:nvSpPr>
          <p:spPr bwMode="auto">
            <a:xfrm>
              <a:off x="37" y="37"/>
              <a:ext cx="624" cy="24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79906" name="Text Box 5"/>
            <p:cNvSpPr txBox="1">
              <a:spLocks noChangeArrowheads="1"/>
            </p:cNvSpPr>
            <p:nvPr/>
          </p:nvSpPr>
          <p:spPr bwMode="auto">
            <a:xfrm>
              <a:off x="0" y="0"/>
              <a:ext cx="816"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zh-CN" altLang="en-US" sz="2400">
                  <a:ea typeface="楷体" panose="02010609060101010101" pitchFamily="49" charset="-122"/>
                </a:rPr>
                <a:t>曾祖父</a:t>
              </a:r>
            </a:p>
          </p:txBody>
        </p:sp>
      </p:grpSp>
      <p:grpSp>
        <p:nvGrpSpPr>
          <p:cNvPr id="203782" name="Group 6"/>
          <p:cNvGrpSpPr>
            <a:grpSpLocks/>
          </p:cNvGrpSpPr>
          <p:nvPr/>
        </p:nvGrpSpPr>
        <p:grpSpPr bwMode="auto">
          <a:xfrm>
            <a:off x="2640017" y="2932115"/>
            <a:ext cx="4135437" cy="1061975"/>
            <a:chOff x="-81" y="0"/>
            <a:chExt cx="2411" cy="544"/>
          </a:xfrm>
        </p:grpSpPr>
        <p:sp>
          <p:nvSpPr>
            <p:cNvPr id="79893" name="Line 7"/>
            <p:cNvSpPr>
              <a:spLocks noChangeShapeType="1"/>
            </p:cNvSpPr>
            <p:nvPr/>
          </p:nvSpPr>
          <p:spPr bwMode="auto">
            <a:xfrm>
              <a:off x="1130" y="0"/>
              <a:ext cx="0" cy="2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9894" name="Line 8"/>
            <p:cNvSpPr>
              <a:spLocks noChangeShapeType="1"/>
            </p:cNvSpPr>
            <p:nvPr/>
          </p:nvSpPr>
          <p:spPr bwMode="auto">
            <a:xfrm flipH="1">
              <a:off x="576" y="0"/>
              <a:ext cx="432" cy="2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9895" name="Line 9"/>
            <p:cNvSpPr>
              <a:spLocks noChangeShapeType="1"/>
            </p:cNvSpPr>
            <p:nvPr/>
          </p:nvSpPr>
          <p:spPr bwMode="auto">
            <a:xfrm>
              <a:off x="1226" y="0"/>
              <a:ext cx="406" cy="288"/>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79896" name="Group 10"/>
            <p:cNvGrpSpPr>
              <a:grpSpLocks/>
            </p:cNvGrpSpPr>
            <p:nvPr/>
          </p:nvGrpSpPr>
          <p:grpSpPr bwMode="auto">
            <a:xfrm>
              <a:off x="-81" y="181"/>
              <a:ext cx="816" cy="363"/>
              <a:chOff x="-81" y="-59"/>
              <a:chExt cx="816" cy="363"/>
            </a:xfrm>
          </p:grpSpPr>
          <p:sp>
            <p:nvSpPr>
              <p:cNvPr id="79903" name="Rectangle 11"/>
              <p:cNvSpPr>
                <a:spLocks noChangeArrowheads="1"/>
              </p:cNvSpPr>
              <p:nvPr/>
            </p:nvSpPr>
            <p:spPr bwMode="auto">
              <a:xfrm>
                <a:off x="37" y="37"/>
                <a:ext cx="624" cy="24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79904" name="Text Box 12"/>
              <p:cNvSpPr txBox="1">
                <a:spLocks noChangeArrowheads="1"/>
              </p:cNvSpPr>
              <p:nvPr/>
            </p:nvSpPr>
            <p:spPr bwMode="auto">
              <a:xfrm>
                <a:off x="-81" y="-59"/>
                <a:ext cx="816" cy="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en-US" altLang="zh-CN" sz="4000">
                    <a:ea typeface="黑体" panose="02010609060101010101" pitchFamily="49" charset="-122"/>
                  </a:rPr>
                  <a:t>  </a:t>
                </a:r>
                <a:r>
                  <a:rPr lang="zh-CN" altLang="en-US" sz="2400">
                    <a:ea typeface="楷体" panose="02010609060101010101" pitchFamily="49" charset="-122"/>
                  </a:rPr>
                  <a:t>爷爷</a:t>
                </a:r>
              </a:p>
            </p:txBody>
          </p:sp>
        </p:grpSp>
        <p:grpSp>
          <p:nvGrpSpPr>
            <p:cNvPr id="79897" name="Group 13"/>
            <p:cNvGrpSpPr>
              <a:grpSpLocks/>
            </p:cNvGrpSpPr>
            <p:nvPr/>
          </p:nvGrpSpPr>
          <p:grpSpPr bwMode="auto">
            <a:xfrm>
              <a:off x="782" y="277"/>
              <a:ext cx="816" cy="250"/>
              <a:chOff x="14" y="37"/>
              <a:chExt cx="816" cy="250"/>
            </a:xfrm>
          </p:grpSpPr>
          <p:sp>
            <p:nvSpPr>
              <p:cNvPr id="79901" name="Rectangle 14"/>
              <p:cNvSpPr>
                <a:spLocks noChangeArrowheads="1"/>
              </p:cNvSpPr>
              <p:nvPr/>
            </p:nvSpPr>
            <p:spPr bwMode="auto">
              <a:xfrm>
                <a:off x="37" y="37"/>
                <a:ext cx="624" cy="24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79902" name="Text Box 15"/>
              <p:cNvSpPr txBox="1">
                <a:spLocks noChangeArrowheads="1"/>
              </p:cNvSpPr>
              <p:nvPr/>
            </p:nvSpPr>
            <p:spPr bwMode="auto">
              <a:xfrm>
                <a:off x="14" y="51"/>
                <a:ext cx="816" cy="2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en-US" altLang="zh-CN" sz="2400">
                    <a:latin typeface="楷体" panose="02010609060101010101" pitchFamily="49" charset="-122"/>
                    <a:ea typeface="楷体" panose="02010609060101010101" pitchFamily="49" charset="-122"/>
                  </a:rPr>
                  <a:t> </a:t>
                </a:r>
                <a:r>
                  <a:rPr lang="zh-CN" altLang="en-US" sz="2400">
                    <a:latin typeface="楷体" panose="02010609060101010101" pitchFamily="49" charset="-122"/>
                    <a:ea typeface="楷体" panose="02010609060101010101" pitchFamily="49" charset="-122"/>
                  </a:rPr>
                  <a:t>二爷</a:t>
                </a:r>
              </a:p>
            </p:txBody>
          </p:sp>
        </p:grpSp>
        <p:grpSp>
          <p:nvGrpSpPr>
            <p:cNvPr id="79898" name="Group 16"/>
            <p:cNvGrpSpPr>
              <a:grpSpLocks/>
            </p:cNvGrpSpPr>
            <p:nvPr/>
          </p:nvGrpSpPr>
          <p:grpSpPr bwMode="auto">
            <a:xfrm>
              <a:off x="1514" y="181"/>
              <a:ext cx="816" cy="363"/>
              <a:chOff x="-22" y="-59"/>
              <a:chExt cx="816" cy="363"/>
            </a:xfrm>
          </p:grpSpPr>
          <p:sp>
            <p:nvSpPr>
              <p:cNvPr id="79899" name="Rectangle 17"/>
              <p:cNvSpPr>
                <a:spLocks noChangeArrowheads="1"/>
              </p:cNvSpPr>
              <p:nvPr/>
            </p:nvSpPr>
            <p:spPr bwMode="auto">
              <a:xfrm>
                <a:off x="37" y="37"/>
                <a:ext cx="624" cy="24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79900" name="Text Box 18"/>
              <p:cNvSpPr txBox="1">
                <a:spLocks noChangeArrowheads="1"/>
              </p:cNvSpPr>
              <p:nvPr/>
            </p:nvSpPr>
            <p:spPr bwMode="auto">
              <a:xfrm>
                <a:off x="-22" y="-59"/>
                <a:ext cx="816" cy="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en-US" altLang="zh-CN" sz="4000">
                    <a:ea typeface="黑体" panose="02010609060101010101" pitchFamily="49" charset="-122"/>
                  </a:rPr>
                  <a:t>  </a:t>
                </a:r>
                <a:r>
                  <a:rPr lang="zh-CN" altLang="en-US" sz="2400">
                    <a:ea typeface="楷体" panose="02010609060101010101" pitchFamily="49" charset="-122"/>
                  </a:rPr>
                  <a:t>三爷</a:t>
                </a:r>
              </a:p>
            </p:txBody>
          </p:sp>
        </p:grpSp>
      </p:grpSp>
      <p:grpSp>
        <p:nvGrpSpPr>
          <p:cNvPr id="203795" name="Group 19"/>
          <p:cNvGrpSpPr>
            <a:grpSpLocks/>
          </p:cNvGrpSpPr>
          <p:nvPr/>
        </p:nvGrpSpPr>
        <p:grpSpPr bwMode="auto">
          <a:xfrm>
            <a:off x="1847855" y="3922714"/>
            <a:ext cx="2982913" cy="1149550"/>
            <a:chOff x="-93" y="0"/>
            <a:chExt cx="1739" cy="711"/>
          </a:xfrm>
        </p:grpSpPr>
        <p:sp>
          <p:nvSpPr>
            <p:cNvPr id="79885" name="Line 20"/>
            <p:cNvSpPr>
              <a:spLocks noChangeShapeType="1"/>
            </p:cNvSpPr>
            <p:nvPr/>
          </p:nvSpPr>
          <p:spPr bwMode="auto">
            <a:xfrm flipH="1">
              <a:off x="336" y="0"/>
              <a:ext cx="384" cy="384"/>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79886" name="Line 21"/>
            <p:cNvSpPr>
              <a:spLocks noChangeShapeType="1"/>
            </p:cNvSpPr>
            <p:nvPr/>
          </p:nvSpPr>
          <p:spPr bwMode="auto">
            <a:xfrm>
              <a:off x="864" y="0"/>
              <a:ext cx="336" cy="384"/>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79887" name="Group 22"/>
            <p:cNvGrpSpPr>
              <a:grpSpLocks/>
            </p:cNvGrpSpPr>
            <p:nvPr/>
          </p:nvGrpSpPr>
          <p:grpSpPr bwMode="auto">
            <a:xfrm>
              <a:off x="-93" y="273"/>
              <a:ext cx="816" cy="438"/>
              <a:chOff x="-93" y="-100"/>
              <a:chExt cx="816" cy="438"/>
            </a:xfrm>
          </p:grpSpPr>
          <p:sp>
            <p:nvSpPr>
              <p:cNvPr id="79891" name="Rectangle 23"/>
              <p:cNvSpPr>
                <a:spLocks noChangeArrowheads="1"/>
              </p:cNvSpPr>
              <p:nvPr/>
            </p:nvSpPr>
            <p:spPr bwMode="auto">
              <a:xfrm>
                <a:off x="37" y="37"/>
                <a:ext cx="624" cy="24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79892" name="Text Box 24"/>
              <p:cNvSpPr txBox="1">
                <a:spLocks noChangeArrowheads="1"/>
              </p:cNvSpPr>
              <p:nvPr/>
            </p:nvSpPr>
            <p:spPr bwMode="auto">
              <a:xfrm>
                <a:off x="-93" y="-100"/>
                <a:ext cx="816" cy="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en-US" altLang="zh-CN" sz="4000">
                    <a:ea typeface="黑体" panose="02010609060101010101" pitchFamily="49" charset="-122"/>
                  </a:rPr>
                  <a:t>  </a:t>
                </a:r>
                <a:r>
                  <a:rPr lang="zh-CN" altLang="en-US" sz="2400">
                    <a:ea typeface="楷体" panose="02010609060101010101" pitchFamily="49" charset="-122"/>
                  </a:rPr>
                  <a:t>父亲</a:t>
                </a:r>
              </a:p>
            </p:txBody>
          </p:sp>
        </p:grpSp>
        <p:grpSp>
          <p:nvGrpSpPr>
            <p:cNvPr id="79888" name="Group 25"/>
            <p:cNvGrpSpPr>
              <a:grpSpLocks/>
            </p:cNvGrpSpPr>
            <p:nvPr/>
          </p:nvGrpSpPr>
          <p:grpSpPr bwMode="auto">
            <a:xfrm>
              <a:off x="830" y="273"/>
              <a:ext cx="816" cy="438"/>
              <a:chOff x="-34" y="-100"/>
              <a:chExt cx="816" cy="438"/>
            </a:xfrm>
          </p:grpSpPr>
          <p:sp>
            <p:nvSpPr>
              <p:cNvPr id="79889" name="Rectangle 26"/>
              <p:cNvSpPr>
                <a:spLocks noChangeArrowheads="1"/>
              </p:cNvSpPr>
              <p:nvPr/>
            </p:nvSpPr>
            <p:spPr bwMode="auto">
              <a:xfrm>
                <a:off x="37" y="37"/>
                <a:ext cx="624" cy="24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79890" name="Text Box 27"/>
              <p:cNvSpPr txBox="1">
                <a:spLocks noChangeArrowheads="1"/>
              </p:cNvSpPr>
              <p:nvPr/>
            </p:nvSpPr>
            <p:spPr bwMode="auto">
              <a:xfrm>
                <a:off x="-34" y="-100"/>
                <a:ext cx="816" cy="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en-US" altLang="zh-CN" sz="4000">
                    <a:ea typeface="黑体" panose="02010609060101010101" pitchFamily="49" charset="-122"/>
                  </a:rPr>
                  <a:t>  </a:t>
                </a:r>
                <a:r>
                  <a:rPr lang="zh-CN" altLang="en-US" sz="2400">
                    <a:ea typeface="楷体" panose="02010609060101010101" pitchFamily="49" charset="-122"/>
                  </a:rPr>
                  <a:t>二叔</a:t>
                </a:r>
              </a:p>
            </p:txBody>
          </p:sp>
        </p:grpSp>
      </p:grpSp>
      <p:grpSp>
        <p:nvGrpSpPr>
          <p:cNvPr id="203804" name="Group 28"/>
          <p:cNvGrpSpPr>
            <a:grpSpLocks/>
          </p:cNvGrpSpPr>
          <p:nvPr/>
        </p:nvGrpSpPr>
        <p:grpSpPr bwMode="auto">
          <a:xfrm>
            <a:off x="1703389" y="4989517"/>
            <a:ext cx="2132012" cy="1036967"/>
            <a:chOff x="0" y="0"/>
            <a:chExt cx="3358" cy="1634"/>
          </a:xfrm>
        </p:grpSpPr>
        <p:sp>
          <p:nvSpPr>
            <p:cNvPr id="79881" name="Line 29"/>
            <p:cNvSpPr>
              <a:spLocks noChangeShapeType="1"/>
            </p:cNvSpPr>
            <p:nvPr/>
          </p:nvSpPr>
          <p:spPr bwMode="auto">
            <a:xfrm>
              <a:off x="1329" y="0"/>
              <a:ext cx="0" cy="97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grpSp>
          <p:nvGrpSpPr>
            <p:cNvPr id="79882" name="Group 30"/>
            <p:cNvGrpSpPr>
              <a:grpSpLocks/>
            </p:cNvGrpSpPr>
            <p:nvPr/>
          </p:nvGrpSpPr>
          <p:grpSpPr bwMode="auto">
            <a:xfrm>
              <a:off x="0" y="834"/>
              <a:ext cx="3358" cy="800"/>
              <a:chOff x="0" y="0"/>
              <a:chExt cx="816" cy="277"/>
            </a:xfrm>
          </p:grpSpPr>
          <p:sp>
            <p:nvSpPr>
              <p:cNvPr id="79883" name="Rectangle 31"/>
              <p:cNvSpPr>
                <a:spLocks noChangeArrowheads="1"/>
              </p:cNvSpPr>
              <p:nvPr/>
            </p:nvSpPr>
            <p:spPr bwMode="auto">
              <a:xfrm>
                <a:off x="37" y="37"/>
                <a:ext cx="624" cy="24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79884" name="Text Box 32"/>
              <p:cNvSpPr txBox="1">
                <a:spLocks noChangeArrowheads="1"/>
              </p:cNvSpPr>
              <p:nvPr/>
            </p:nvSpPr>
            <p:spPr bwMode="auto">
              <a:xfrm>
                <a:off x="0" y="0"/>
                <a:ext cx="816"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zh-CN" altLang="zh-CN" sz="2400">
                    <a:ea typeface="楷体" panose="02010609060101010101" pitchFamily="49" charset="-122"/>
                  </a:rPr>
                  <a:t>  独生子我</a:t>
                </a:r>
              </a:p>
            </p:txBody>
          </p:sp>
        </p:grpSp>
      </p:grpSp>
      <p:sp>
        <p:nvSpPr>
          <p:cNvPr id="79879" name="Rectangle 33"/>
          <p:cNvSpPr>
            <a:spLocks noChangeArrowheads="1"/>
          </p:cNvSpPr>
          <p:nvPr/>
        </p:nvSpPr>
        <p:spPr bwMode="auto">
          <a:xfrm>
            <a:off x="1649416" y="174630"/>
            <a:ext cx="6102351" cy="733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200" dirty="0">
              <a:solidFill>
                <a:schemeClr val="tx2"/>
              </a:solidFill>
              <a:latin typeface="Garamond" panose="02020404030301010803" pitchFamily="18" charset="0"/>
              <a:ea typeface="宋体" panose="02010600030101010101" pitchFamily="2" charset="-122"/>
            </a:endParaRPr>
          </a:p>
        </p:txBody>
      </p:sp>
      <p:pic>
        <p:nvPicPr>
          <p:cNvPr id="79880" name="图片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16727" y="2132017"/>
            <a:ext cx="3817939"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标题 1"/>
          <p:cNvSpPr>
            <a:spLocks noGrp="1"/>
          </p:cNvSpPr>
          <p:nvPr>
            <p:ph type="title"/>
          </p:nvPr>
        </p:nvSpPr>
        <p:spPr/>
        <p:txBody>
          <a:bodyPr>
            <a:normAutofit fontScale="90000"/>
          </a:bodyPr>
          <a:lstStyle/>
          <a:p>
            <a:r>
              <a:rPr lang="en-US" altLang="zh-CN" smtClean="0"/>
              <a:t>Q0</a:t>
            </a:r>
            <a:r>
              <a:rPr lang="zh-CN" altLang="en-US" smtClean="0"/>
              <a:t>：为什么要学习编程</a:t>
            </a:r>
          </a:p>
        </p:txBody>
      </p:sp>
      <p:pic>
        <p:nvPicPr>
          <p:cNvPr id="23555" name="图片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56591" y="2420888"/>
            <a:ext cx="1998663" cy="1303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文本框 4"/>
          <p:cNvSpPr txBox="1">
            <a:spLocks noChangeArrowheads="1"/>
          </p:cNvSpPr>
          <p:nvPr/>
        </p:nvSpPr>
        <p:spPr bwMode="auto">
          <a:xfrm>
            <a:off x="3852868" y="2881263"/>
            <a:ext cx="432117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4000" b="1">
                <a:solidFill>
                  <a:schemeClr val="tx1"/>
                </a:solidFill>
                <a:latin typeface="Tahoma" panose="020B0604030504040204" pitchFamily="34" charset="0"/>
                <a:ea typeface="黑体" panose="02010609060101010101" pitchFamily="49" charset="-122"/>
              </a:defRPr>
            </a:lvl1pPr>
            <a:lvl2pPr marL="742950" indent="-285750">
              <a:defRPr kumimoji="1" sz="4000" b="1">
                <a:solidFill>
                  <a:schemeClr val="tx1"/>
                </a:solidFill>
                <a:latin typeface="Tahoma" panose="020B0604030504040204" pitchFamily="34" charset="0"/>
                <a:ea typeface="黑体" panose="02010609060101010101" pitchFamily="49" charset="-122"/>
              </a:defRPr>
            </a:lvl2pPr>
            <a:lvl3pPr marL="1143000" indent="-228600">
              <a:defRPr kumimoji="1" sz="4000" b="1">
                <a:solidFill>
                  <a:schemeClr val="tx1"/>
                </a:solidFill>
                <a:latin typeface="Tahoma" panose="020B0604030504040204" pitchFamily="34" charset="0"/>
                <a:ea typeface="黑体" panose="02010609060101010101" pitchFamily="49" charset="-122"/>
              </a:defRPr>
            </a:lvl3pPr>
            <a:lvl4pPr marL="1600200" indent="-228600">
              <a:defRPr kumimoji="1" sz="4000" b="1">
                <a:solidFill>
                  <a:schemeClr val="tx1"/>
                </a:solidFill>
                <a:latin typeface="Tahoma" panose="020B0604030504040204" pitchFamily="34" charset="0"/>
                <a:ea typeface="黑体" panose="02010609060101010101" pitchFamily="49" charset="-122"/>
              </a:defRPr>
            </a:lvl4pPr>
            <a:lvl5pPr marL="2057400" indent="-228600">
              <a:defRPr kumimoji="1" sz="4000" b="1">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9pPr>
          </a:lstStyle>
          <a:p>
            <a:r>
              <a:rPr lang="zh-CN" altLang="en-US" sz="1600"/>
              <a:t>编程应当与</a:t>
            </a:r>
            <a:r>
              <a:rPr lang="en-US" altLang="zh-CN" sz="1600"/>
              <a:t>ABC</a:t>
            </a:r>
            <a:r>
              <a:rPr lang="zh-CN" altLang="en-US" sz="1600"/>
              <a:t>字母表和颜色同时得到教学</a:t>
            </a:r>
            <a:endParaRPr lang="zh-CN" altLang="en-US" sz="1600" b="0">
              <a:latin typeface="Arial" panose="020B0604020202020204" pitchFamily="34" charset="0"/>
              <a:ea typeface="微软雅黑" panose="020B0503020204020204" pitchFamily="34" charset="-122"/>
              <a:cs typeface="Arial" panose="020B0604020202020204" pitchFamily="34" charset="0"/>
            </a:endParaRPr>
          </a:p>
        </p:txBody>
      </p:sp>
      <p:pic>
        <p:nvPicPr>
          <p:cNvPr id="23557" name="图片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58979" y="3645024"/>
            <a:ext cx="1484313" cy="1657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文本框 6"/>
          <p:cNvSpPr txBox="1">
            <a:spLocks noChangeArrowheads="1"/>
          </p:cNvSpPr>
          <p:nvPr/>
        </p:nvSpPr>
        <p:spPr bwMode="auto">
          <a:xfrm>
            <a:off x="3860804" y="3757735"/>
            <a:ext cx="6048375"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4000" b="1">
                <a:solidFill>
                  <a:schemeClr val="tx1"/>
                </a:solidFill>
                <a:latin typeface="Tahoma" panose="020B0604030504040204" pitchFamily="34" charset="0"/>
                <a:ea typeface="黑体" panose="02010609060101010101" pitchFamily="49" charset="-122"/>
              </a:defRPr>
            </a:lvl1pPr>
            <a:lvl2pPr marL="742950" indent="-285750">
              <a:defRPr kumimoji="1" sz="4000" b="1">
                <a:solidFill>
                  <a:schemeClr val="tx1"/>
                </a:solidFill>
                <a:latin typeface="Tahoma" panose="020B0604030504040204" pitchFamily="34" charset="0"/>
                <a:ea typeface="黑体" panose="02010609060101010101" pitchFamily="49" charset="-122"/>
              </a:defRPr>
            </a:lvl2pPr>
            <a:lvl3pPr marL="1143000" indent="-228600">
              <a:defRPr kumimoji="1" sz="4000" b="1">
                <a:solidFill>
                  <a:schemeClr val="tx1"/>
                </a:solidFill>
                <a:latin typeface="Tahoma" panose="020B0604030504040204" pitchFamily="34" charset="0"/>
                <a:ea typeface="黑体" panose="02010609060101010101" pitchFamily="49" charset="-122"/>
              </a:defRPr>
            </a:lvl3pPr>
            <a:lvl4pPr marL="1600200" indent="-228600">
              <a:defRPr kumimoji="1" sz="4000" b="1">
                <a:solidFill>
                  <a:schemeClr val="tx1"/>
                </a:solidFill>
                <a:latin typeface="Tahoma" panose="020B0604030504040204" pitchFamily="34" charset="0"/>
                <a:ea typeface="黑体" panose="02010609060101010101" pitchFamily="49" charset="-122"/>
              </a:defRPr>
            </a:lvl4pPr>
            <a:lvl5pPr marL="2057400" indent="-228600">
              <a:defRPr kumimoji="1" sz="4000" b="1">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9pPr>
          </a:lstStyle>
          <a:p>
            <a:r>
              <a:rPr lang="zh-CN" altLang="en-US" sz="1600" dirty="0"/>
              <a:t>人工智能将快速爆发，</a:t>
            </a:r>
            <a:r>
              <a:rPr lang="en-US" altLang="zh-CN" sz="1600" dirty="0"/>
              <a:t>10</a:t>
            </a:r>
            <a:r>
              <a:rPr lang="zh-CN" altLang="en-US" sz="1600" dirty="0"/>
              <a:t>年后，</a:t>
            </a:r>
            <a:r>
              <a:rPr lang="en-US" altLang="zh-CN" sz="1600" dirty="0"/>
              <a:t>50%</a:t>
            </a:r>
            <a:r>
              <a:rPr lang="zh-CN" altLang="en-US" sz="1600" dirty="0"/>
              <a:t>的人类工作将被人工智能取代。而</a:t>
            </a:r>
            <a:r>
              <a:rPr lang="zh-CN" altLang="en-US" sz="1600" dirty="0">
                <a:solidFill>
                  <a:srgbClr val="0000CC"/>
                </a:solidFill>
              </a:rPr>
              <a:t>编程是人工智能实现的核心和基础，也是未来社会必备的能力</a:t>
            </a:r>
            <a:r>
              <a:rPr lang="zh-CN" altLang="en-US" sz="1600" dirty="0"/>
              <a:t>。拥有编程思维会有益于孩子的成长，而且变成已经进入中高考，在孩子的择校竞争力上发挥巨大</a:t>
            </a:r>
            <a:r>
              <a:rPr lang="zh-CN" altLang="en-US" sz="1600"/>
              <a:t>作用</a:t>
            </a:r>
            <a:r>
              <a:rPr lang="zh-CN" altLang="en-US" sz="1600" smtClean="0"/>
              <a:t>！</a:t>
            </a:r>
            <a:endParaRPr lang="zh-CN" altLang="en-US" sz="1600" b="0" dirty="0">
              <a:latin typeface="Arial" panose="020B0604020202020204" pitchFamily="34" charset="0"/>
              <a:ea typeface="微软雅黑" panose="020B0503020204020204" pitchFamily="34" charset="-122"/>
              <a:cs typeface="Arial" panose="020B0604020202020204" pitchFamily="34" charset="0"/>
            </a:endParaRPr>
          </a:p>
        </p:txBody>
      </p:sp>
      <p:pic>
        <p:nvPicPr>
          <p:cNvPr id="23559" name="图片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68467" y="813768"/>
            <a:ext cx="1800225"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图片 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595691" y="816943"/>
            <a:ext cx="1779587"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图片 1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95929" y="816943"/>
            <a:ext cx="1679575"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2" name="图片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258051" y="816943"/>
            <a:ext cx="1862139" cy="129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3" name="图片 1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220204" y="575643"/>
            <a:ext cx="1268413"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0" name="Picture 2" descr="Image result for 黄仁勋"/>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94954" y="5213792"/>
            <a:ext cx="1964847" cy="1383560"/>
          </a:xfrm>
          <a:prstGeom prst="rect">
            <a:avLst/>
          </a:prstGeom>
          <a:noFill/>
          <a:extLst>
            <a:ext uri="{909E8E84-426E-40DD-AFC4-6F175D3DCCD1}">
              <a14:hiddenFill xmlns:a14="http://schemas.microsoft.com/office/drawing/2010/main">
                <a:solidFill>
                  <a:srgbClr val="FFFFFF"/>
                </a:solidFill>
              </a14:hiddenFill>
            </a:ext>
          </a:extLst>
        </p:spPr>
      </p:pic>
      <p:sp>
        <p:nvSpPr>
          <p:cNvPr id="13" name="文本框 4"/>
          <p:cNvSpPr txBox="1">
            <a:spLocks noChangeArrowheads="1"/>
          </p:cNvSpPr>
          <p:nvPr/>
        </p:nvSpPr>
        <p:spPr bwMode="auto">
          <a:xfrm>
            <a:off x="3878332" y="5623819"/>
            <a:ext cx="43211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4000" b="1">
                <a:solidFill>
                  <a:schemeClr val="tx1"/>
                </a:solidFill>
                <a:latin typeface="Tahoma" panose="020B0604030504040204" pitchFamily="34" charset="0"/>
                <a:ea typeface="黑体" panose="02010609060101010101" pitchFamily="49" charset="-122"/>
              </a:defRPr>
            </a:lvl1pPr>
            <a:lvl2pPr marL="742950" indent="-285750">
              <a:defRPr kumimoji="1" sz="4000" b="1">
                <a:solidFill>
                  <a:schemeClr val="tx1"/>
                </a:solidFill>
                <a:latin typeface="Tahoma" panose="020B0604030504040204" pitchFamily="34" charset="0"/>
                <a:ea typeface="黑体" panose="02010609060101010101" pitchFamily="49" charset="-122"/>
              </a:defRPr>
            </a:lvl2pPr>
            <a:lvl3pPr marL="1143000" indent="-228600">
              <a:defRPr kumimoji="1" sz="4000" b="1">
                <a:solidFill>
                  <a:schemeClr val="tx1"/>
                </a:solidFill>
                <a:latin typeface="Tahoma" panose="020B0604030504040204" pitchFamily="34" charset="0"/>
                <a:ea typeface="黑体" panose="02010609060101010101" pitchFamily="49" charset="-122"/>
              </a:defRPr>
            </a:lvl3pPr>
            <a:lvl4pPr marL="1600200" indent="-228600">
              <a:defRPr kumimoji="1" sz="4000" b="1">
                <a:solidFill>
                  <a:schemeClr val="tx1"/>
                </a:solidFill>
                <a:latin typeface="Tahoma" panose="020B0604030504040204" pitchFamily="34" charset="0"/>
                <a:ea typeface="黑体" panose="02010609060101010101" pitchFamily="49" charset="-122"/>
              </a:defRPr>
            </a:lvl4pPr>
            <a:lvl5pPr marL="2057400" indent="-228600">
              <a:defRPr kumimoji="1" sz="4000" b="1">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9pPr>
          </a:lstStyle>
          <a:p>
            <a:r>
              <a:rPr lang="zh-CN" altLang="en-US" sz="1600">
                <a:solidFill>
                  <a:srgbClr val="FF0000"/>
                </a:solidFill>
              </a:rPr>
              <a:t>别让孩子学计算机了</a:t>
            </a:r>
            <a:r>
              <a:rPr lang="zh-CN" altLang="en-US" sz="1600" smtClean="0">
                <a:solidFill>
                  <a:srgbClr val="FF0000"/>
                </a:solidFill>
              </a:rPr>
              <a:t>！世界</a:t>
            </a:r>
            <a:r>
              <a:rPr lang="zh-CN" altLang="en-US" sz="1600">
                <a:solidFill>
                  <a:srgbClr val="FF0000"/>
                </a:solidFill>
              </a:rPr>
              <a:t>上的每个人现在都是</a:t>
            </a:r>
            <a:r>
              <a:rPr lang="zh-CN" altLang="en-US" sz="1600" smtClean="0">
                <a:solidFill>
                  <a:srgbClr val="FF0000"/>
                </a:solidFill>
              </a:rPr>
              <a:t>程序员。</a:t>
            </a:r>
            <a:endParaRPr lang="zh-CN" altLang="en-US" sz="1600" b="0">
              <a:solidFill>
                <a:srgbClr val="FF0000"/>
              </a:solidFill>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92930984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3" name="Rectangle 3"/>
          <p:cNvSpPr>
            <a:spLocks noGrp="1" noRot="1" noChangeArrowheads="1"/>
          </p:cNvSpPr>
          <p:nvPr>
            <p:ph type="title"/>
          </p:nvPr>
        </p:nvSpPr>
        <p:spPr/>
        <p:txBody>
          <a:bodyPr anchor="ctr"/>
          <a:lstStyle/>
          <a:p>
            <a:pPr eaLnBrk="1" hangingPunct="1">
              <a:defRPr/>
            </a:pPr>
            <a:r>
              <a:rPr lang="zh-CN" altLang="en-US" sz="3600" dirty="0" smtClean="0">
                <a:solidFill>
                  <a:schemeClr val="hlink"/>
                </a:solidFill>
                <a:latin typeface="黑体" panose="02010609060101010101" pitchFamily="49" charset="-122"/>
                <a:ea typeface="黑体" panose="02010609060101010101" pitchFamily="49" charset="-122"/>
              </a:rPr>
              <a:t>数据结构</a:t>
            </a:r>
            <a:r>
              <a:rPr lang="zh-CN" altLang="en-US" sz="3600" dirty="0">
                <a:solidFill>
                  <a:schemeClr val="hlink"/>
                </a:solidFill>
                <a:latin typeface="黑体" panose="02010609060101010101" pitchFamily="49" charset="-122"/>
                <a:ea typeface="黑体" panose="02010609060101010101" pitchFamily="49" charset="-122"/>
              </a:rPr>
              <a:t>的概念</a:t>
            </a:r>
          </a:p>
        </p:txBody>
      </p:sp>
      <p:sp>
        <p:nvSpPr>
          <p:cNvPr id="80898" name="Rectangle 2"/>
          <p:cNvSpPr>
            <a:spLocks noGrp="1" noChangeArrowheads="1"/>
          </p:cNvSpPr>
          <p:nvPr>
            <p:ph idx="1"/>
          </p:nvPr>
        </p:nvSpPr>
        <p:spPr>
          <a:xfrm>
            <a:off x="838200" y="983778"/>
            <a:ext cx="11018440" cy="5193185"/>
          </a:xfrm>
        </p:spPr>
        <p:txBody>
          <a:bodyPr>
            <a:normAutofit lnSpcReduction="10000"/>
          </a:bodyPr>
          <a:lstStyle/>
          <a:p>
            <a:pPr eaLnBrk="1" hangingPunct="1">
              <a:lnSpc>
                <a:spcPct val="130000"/>
              </a:lnSpc>
              <a:buClr>
                <a:schemeClr val="tx1"/>
              </a:buClr>
              <a:buFont typeface="Wingdings" panose="05000000000000000000" pitchFamily="2" charset="2"/>
              <a:buNone/>
            </a:pPr>
            <a:r>
              <a:rPr lang="zh-CN" altLang="en-US" sz="2800" dirty="0">
                <a:solidFill>
                  <a:srgbClr val="0033CC"/>
                </a:solidFill>
                <a:latin typeface="Times New Roman" panose="02020603050405020304" pitchFamily="18" charset="0"/>
                <a:cs typeface="Times New Roman" panose="02020603050405020304" pitchFamily="18" charset="0"/>
              </a:rPr>
              <a:t> </a:t>
            </a:r>
          </a:p>
          <a:p>
            <a:pPr eaLnBrk="1" hangingPunct="1">
              <a:lnSpc>
                <a:spcPct val="130000"/>
              </a:lnSpc>
              <a:buClr>
                <a:schemeClr val="tx1"/>
              </a:buClr>
              <a:buFont typeface="Wingdings" panose="05000000000000000000" pitchFamily="2" charset="2"/>
              <a:buNone/>
            </a:pPr>
            <a:r>
              <a:rPr lang="en-US" altLang="zh-CN" sz="2800" dirty="0">
                <a:latin typeface="Times New Roman" panose="02020603050405020304" pitchFamily="18" charset="0"/>
                <a:cs typeface="Times New Roman" panose="02020603050405020304" pitchFamily="18" charset="0"/>
              </a:rPr>
              <a:t>1976</a:t>
            </a:r>
            <a:r>
              <a:rPr lang="zh-CN" altLang="en-US" sz="2800" dirty="0">
                <a:latin typeface="Times New Roman" panose="02020603050405020304" pitchFamily="18" charset="0"/>
                <a:cs typeface="Times New Roman" panose="02020603050405020304" pitchFamily="18" charset="0"/>
              </a:rPr>
              <a:t>年沃思（</a:t>
            </a:r>
            <a:r>
              <a:rPr lang="en-US" altLang="zh-CN" sz="2800" dirty="0">
                <a:latin typeface="Times New Roman" panose="02020603050405020304" pitchFamily="18" charset="0"/>
                <a:cs typeface="Times New Roman" panose="02020603050405020304" pitchFamily="18" charset="0"/>
              </a:rPr>
              <a:t>Nicklaus Wirth</a:t>
            </a:r>
            <a:r>
              <a:rPr lang="zh-CN" altLang="en-US" sz="2800" dirty="0">
                <a:latin typeface="Times New Roman" panose="02020603050405020304" pitchFamily="18" charset="0"/>
                <a:cs typeface="Times New Roman" panose="02020603050405020304" pitchFamily="18" charset="0"/>
              </a:rPr>
              <a:t>）</a:t>
            </a:r>
            <a:r>
              <a:rPr lang="zh-CN" altLang="zh-CN" sz="2800" dirty="0">
                <a:latin typeface="Times New Roman" panose="02020603050405020304" pitchFamily="18" charset="0"/>
                <a:cs typeface="Times New Roman" panose="02020603050405020304" pitchFamily="18" charset="0"/>
              </a:rPr>
              <a:t>教授提出</a:t>
            </a:r>
            <a:endParaRPr lang="en-US" altLang="zh-CN" sz="2800" dirty="0">
              <a:latin typeface="Times New Roman" panose="02020603050405020304" pitchFamily="18" charset="0"/>
              <a:cs typeface="Times New Roman" panose="02020603050405020304" pitchFamily="18" charset="0"/>
            </a:endParaRPr>
          </a:p>
          <a:p>
            <a:pPr eaLnBrk="1" hangingPunct="1">
              <a:lnSpc>
                <a:spcPct val="130000"/>
              </a:lnSpc>
              <a:buClr>
                <a:schemeClr val="tx1"/>
              </a:buClr>
              <a:buFont typeface="Wingdings" panose="05000000000000000000" pitchFamily="2" charset="2"/>
              <a:buNone/>
            </a:pPr>
            <a:endParaRPr lang="en-US" altLang="zh-CN" sz="2800" dirty="0">
              <a:solidFill>
                <a:srgbClr val="0000CC"/>
              </a:solidFill>
              <a:latin typeface="Times New Roman" panose="02020603050405020304" pitchFamily="18" charset="0"/>
              <a:cs typeface="Times New Roman" panose="02020603050405020304" pitchFamily="18" charset="0"/>
            </a:endParaRPr>
          </a:p>
          <a:p>
            <a:pPr eaLnBrk="1" hangingPunct="1">
              <a:lnSpc>
                <a:spcPct val="130000"/>
              </a:lnSpc>
              <a:buClr>
                <a:schemeClr val="tx1"/>
              </a:buClr>
              <a:buFont typeface="Wingdings" panose="05000000000000000000" pitchFamily="2" charset="2"/>
              <a:buNone/>
            </a:pPr>
            <a:r>
              <a:rPr lang="en-US" altLang="zh-CN" sz="2800" dirty="0">
                <a:solidFill>
                  <a:srgbClr val="0000CC"/>
                </a:solidFill>
                <a:latin typeface="Times New Roman" panose="02020603050405020304" pitchFamily="18" charset="0"/>
                <a:cs typeface="Times New Roman" panose="02020603050405020304" pitchFamily="18" charset="0"/>
              </a:rPr>
              <a:t>Data Structures + Algorithms = Programs</a:t>
            </a:r>
          </a:p>
          <a:p>
            <a:pPr eaLnBrk="1" hangingPunct="1">
              <a:lnSpc>
                <a:spcPct val="130000"/>
              </a:lnSpc>
              <a:buClr>
                <a:schemeClr val="tx1"/>
              </a:buClr>
              <a:buFont typeface="Wingdings" panose="05000000000000000000" pitchFamily="2" charset="2"/>
              <a:buNone/>
            </a:pPr>
            <a:endParaRPr lang="en-US" altLang="zh-CN" sz="2800" dirty="0">
              <a:solidFill>
                <a:srgbClr val="0000CC"/>
              </a:solidFill>
              <a:latin typeface="Times New Roman" panose="02020603050405020304" pitchFamily="18" charset="0"/>
              <a:cs typeface="Times New Roman" panose="02020603050405020304" pitchFamily="18" charset="0"/>
            </a:endParaRPr>
          </a:p>
          <a:p>
            <a:pPr eaLnBrk="1" hangingPunct="1">
              <a:lnSpc>
                <a:spcPct val="130000"/>
              </a:lnSpc>
              <a:buClr>
                <a:schemeClr val="tx1"/>
              </a:buClr>
              <a:buFont typeface="Wingdings" panose="05000000000000000000" pitchFamily="2" charset="2"/>
              <a:buNone/>
            </a:pPr>
            <a:r>
              <a:rPr lang="en-US" altLang="zh-CN" sz="2800" dirty="0">
                <a:solidFill>
                  <a:srgbClr val="0000CC"/>
                </a:solidFill>
                <a:latin typeface="Times New Roman" panose="02020603050405020304" pitchFamily="18" charset="0"/>
                <a:cs typeface="Times New Roman" panose="02020603050405020304" pitchFamily="18" charset="0"/>
              </a:rPr>
              <a:t>Programs </a:t>
            </a:r>
            <a:r>
              <a:rPr lang="zh-CN" altLang="en-US" sz="2800" dirty="0">
                <a:latin typeface="Times New Roman" panose="02020603050405020304" pitchFamily="18" charset="0"/>
                <a:cs typeface="Times New Roman" panose="02020603050405020304" pitchFamily="18" charset="0"/>
              </a:rPr>
              <a:t>：为计算机处理问题编制</a:t>
            </a:r>
            <a:r>
              <a:rPr lang="zh-CN" altLang="en-US" sz="2800" dirty="0">
                <a:solidFill>
                  <a:srgbClr val="0000CC"/>
                </a:solidFill>
                <a:latin typeface="Times New Roman" panose="02020603050405020304" pitchFamily="18" charset="0"/>
                <a:cs typeface="Times New Roman" panose="02020603050405020304" pitchFamily="18" charset="0"/>
              </a:rPr>
              <a:t>一组指令集</a:t>
            </a:r>
          </a:p>
          <a:p>
            <a:pPr eaLnBrk="1" hangingPunct="1">
              <a:lnSpc>
                <a:spcPct val="130000"/>
              </a:lnSpc>
              <a:buClr>
                <a:schemeClr val="tx1"/>
              </a:buClr>
              <a:buFont typeface="Wingdings" panose="05000000000000000000" pitchFamily="2" charset="2"/>
              <a:buNone/>
            </a:pPr>
            <a:r>
              <a:rPr lang="en-US" altLang="zh-CN" sz="2800" dirty="0">
                <a:solidFill>
                  <a:srgbClr val="0000CC"/>
                </a:solidFill>
                <a:latin typeface="Times New Roman" panose="02020603050405020304" pitchFamily="18" charset="0"/>
                <a:cs typeface="Times New Roman" panose="02020603050405020304" pitchFamily="18" charset="0"/>
              </a:rPr>
              <a:t>Data Structures</a:t>
            </a:r>
            <a:r>
              <a:rPr lang="en-US" altLang="zh-CN" sz="2800" dirty="0">
                <a:latin typeface="Times New Roman" panose="02020603050405020304" pitchFamily="18" charset="0"/>
                <a:cs typeface="Times New Roman" panose="02020603050405020304" pitchFamily="18" charset="0"/>
              </a:rPr>
              <a:t> </a:t>
            </a:r>
            <a:r>
              <a:rPr lang="zh-CN" altLang="en-US" sz="2800" dirty="0">
                <a:latin typeface="Times New Roman" panose="02020603050405020304" pitchFamily="18" charset="0"/>
                <a:cs typeface="Times New Roman" panose="02020603050405020304" pitchFamily="18" charset="0"/>
              </a:rPr>
              <a:t>：问题的</a:t>
            </a:r>
            <a:r>
              <a:rPr lang="zh-CN" altLang="en-US" sz="2800" dirty="0">
                <a:solidFill>
                  <a:srgbClr val="0000CC"/>
                </a:solidFill>
                <a:latin typeface="Times New Roman" panose="02020603050405020304" pitchFamily="18" charset="0"/>
                <a:cs typeface="Times New Roman" panose="02020603050405020304" pitchFamily="18" charset="0"/>
              </a:rPr>
              <a:t>数学模型（数据</a:t>
            </a:r>
            <a:r>
              <a:rPr lang="en-US" altLang="zh-CN" sz="2800" dirty="0">
                <a:solidFill>
                  <a:srgbClr val="0000CC"/>
                </a:solidFill>
                <a:latin typeface="Times New Roman" panose="02020603050405020304" pitchFamily="18" charset="0"/>
                <a:cs typeface="Times New Roman" panose="02020603050405020304" pitchFamily="18" charset="0"/>
              </a:rPr>
              <a:t>+</a:t>
            </a:r>
            <a:r>
              <a:rPr lang="zh-CN" altLang="en-US" sz="2800" dirty="0">
                <a:solidFill>
                  <a:srgbClr val="0000CC"/>
                </a:solidFill>
                <a:latin typeface="Times New Roman" panose="02020603050405020304" pitchFamily="18" charset="0"/>
                <a:cs typeface="Times New Roman" panose="02020603050405020304" pitchFamily="18" charset="0"/>
              </a:rPr>
              <a:t>关系）</a:t>
            </a:r>
            <a:endParaRPr lang="en-US" altLang="zh-CN" sz="2800" dirty="0">
              <a:solidFill>
                <a:srgbClr val="0000CC"/>
              </a:solidFill>
              <a:latin typeface="Times New Roman" panose="02020603050405020304" pitchFamily="18" charset="0"/>
              <a:cs typeface="Times New Roman" panose="02020603050405020304" pitchFamily="18" charset="0"/>
            </a:endParaRPr>
          </a:p>
          <a:p>
            <a:pPr eaLnBrk="1" hangingPunct="1">
              <a:lnSpc>
                <a:spcPct val="130000"/>
              </a:lnSpc>
              <a:buClr>
                <a:schemeClr val="tx1"/>
              </a:buClr>
              <a:buNone/>
            </a:pPr>
            <a:r>
              <a:rPr lang="en-US" altLang="zh-CN" sz="2800" dirty="0">
                <a:solidFill>
                  <a:srgbClr val="0000CC"/>
                </a:solidFill>
                <a:latin typeface="Times New Roman" panose="02020603050405020304" pitchFamily="18" charset="0"/>
                <a:cs typeface="Times New Roman" panose="02020603050405020304" pitchFamily="18" charset="0"/>
              </a:rPr>
              <a:t>Algorithms </a:t>
            </a:r>
            <a:r>
              <a:rPr lang="zh-CN" altLang="en-US" sz="2800" dirty="0">
                <a:latin typeface="Times New Roman" panose="02020603050405020304" pitchFamily="18" charset="0"/>
                <a:cs typeface="Times New Roman" panose="02020603050405020304" pitchFamily="18" charset="0"/>
              </a:rPr>
              <a:t>：处理问题</a:t>
            </a:r>
            <a:r>
              <a:rPr lang="zh-CN" altLang="en-US" sz="2800">
                <a:latin typeface="Times New Roman" panose="02020603050405020304" pitchFamily="18" charset="0"/>
                <a:cs typeface="Times New Roman" panose="02020603050405020304" pitchFamily="18" charset="0"/>
              </a:rPr>
              <a:t>的</a:t>
            </a:r>
            <a:r>
              <a:rPr lang="zh-CN" altLang="en-US" sz="2800" smtClean="0">
                <a:solidFill>
                  <a:srgbClr val="0000CC"/>
                </a:solidFill>
                <a:latin typeface="Times New Roman" panose="02020603050405020304" pitchFamily="18" charset="0"/>
                <a:cs typeface="Times New Roman" panose="02020603050405020304" pitchFamily="18" charset="0"/>
              </a:rPr>
              <a:t>策略</a:t>
            </a:r>
            <a:r>
              <a:rPr lang="zh-CN" altLang="en-US" sz="2800" smtClean="0">
                <a:latin typeface="Times New Roman" panose="02020603050405020304" pitchFamily="18" charset="0"/>
                <a:cs typeface="Times New Roman" panose="02020603050405020304" pitchFamily="18" charset="0"/>
              </a:rPr>
              <a:t>（</a:t>
            </a:r>
            <a:r>
              <a:rPr lang="en-US" altLang="zh-CN" sz="2800" smtClean="0">
                <a:latin typeface="Times New Roman" panose="02020603050405020304" pitchFamily="18" charset="0"/>
                <a:cs typeface="Times New Roman" panose="02020603050405020304" pitchFamily="18" charset="0"/>
              </a:rPr>
              <a:t>1.</a:t>
            </a:r>
            <a:r>
              <a:rPr lang="zh-CN" altLang="en-US" sz="2800" smtClean="0">
                <a:latin typeface="Times New Roman" panose="02020603050405020304" pitchFamily="18" charset="0"/>
                <a:cs typeface="Times New Roman" panose="02020603050405020304" pitchFamily="18" charset="0"/>
              </a:rPr>
              <a:t>数值计算问题；</a:t>
            </a:r>
            <a:r>
              <a:rPr lang="en-US" altLang="zh-CN" sz="2800" smtClean="0">
                <a:latin typeface="Times New Roman" panose="02020603050405020304" pitchFamily="18" charset="0"/>
                <a:cs typeface="Times New Roman" panose="02020603050405020304" pitchFamily="18" charset="0"/>
              </a:rPr>
              <a:t>2.</a:t>
            </a:r>
            <a:r>
              <a:rPr lang="zh-CN" altLang="en-US" sz="2800" smtClean="0">
                <a:latin typeface="Times New Roman" panose="02020603050405020304" pitchFamily="18" charset="0"/>
                <a:cs typeface="Times New Roman" panose="02020603050405020304" pitchFamily="18" charset="0"/>
              </a:rPr>
              <a:t>非数值计算问题）</a:t>
            </a:r>
            <a:endParaRPr lang="zh-CN" altLang="en-US" sz="2800" dirty="0">
              <a:latin typeface="Times New Roman" panose="02020603050405020304" pitchFamily="18" charset="0"/>
              <a:cs typeface="Times New Roman" panose="02020603050405020304" pitchFamily="18" charset="0"/>
            </a:endParaRPr>
          </a:p>
          <a:p>
            <a:pPr eaLnBrk="1" hangingPunct="1">
              <a:lnSpc>
                <a:spcPct val="130000"/>
              </a:lnSpc>
              <a:buClr>
                <a:schemeClr val="tx1"/>
              </a:buClr>
              <a:buFont typeface="Wingdings" panose="05000000000000000000" pitchFamily="2" charset="2"/>
              <a:buNone/>
            </a:pPr>
            <a:endParaRPr lang="zh-CN" altLang="en-US" sz="2800" dirty="0">
              <a:latin typeface="Times New Roman" panose="02020603050405020304" pitchFamily="18" charset="0"/>
              <a:cs typeface="Times New Roman" panose="02020603050405020304" pitchFamily="18" charset="0"/>
            </a:endParaRPr>
          </a:p>
        </p:txBody>
      </p:sp>
      <p:pic>
        <p:nvPicPr>
          <p:cNvPr id="80900" name="Picture 4" descr="Wir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80376" y="2132856"/>
            <a:ext cx="2016224" cy="2711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62812" y="1079116"/>
            <a:ext cx="1632871" cy="1413780"/>
          </a:xfrm>
          <a:prstGeom prst="rect">
            <a:avLst/>
          </a:prstGeom>
        </p:spPr>
      </p:pic>
      <p:sp>
        <p:nvSpPr>
          <p:cNvPr id="2" name="标题 1"/>
          <p:cNvSpPr>
            <a:spLocks noGrp="1"/>
          </p:cNvSpPr>
          <p:nvPr>
            <p:ph type="title"/>
          </p:nvPr>
        </p:nvSpPr>
        <p:spPr/>
        <p:txBody>
          <a:bodyPr>
            <a:normAutofit fontScale="90000"/>
          </a:bodyPr>
          <a:lstStyle/>
          <a:p>
            <a:r>
              <a:rPr lang="zh-CN" altLang="en-US" smtClean="0"/>
              <a:t>数据结构的通俗理解</a:t>
            </a:r>
            <a:endParaRPr lang="zh-CN" altLang="en-US"/>
          </a:p>
        </p:txBody>
      </p:sp>
      <p:sp>
        <p:nvSpPr>
          <p:cNvPr id="3" name="内容占位符 2"/>
          <p:cNvSpPr>
            <a:spLocks noGrp="1"/>
          </p:cNvSpPr>
          <p:nvPr>
            <p:ph idx="1"/>
          </p:nvPr>
        </p:nvSpPr>
        <p:spPr>
          <a:xfrm>
            <a:off x="838200" y="1185093"/>
            <a:ext cx="10515600" cy="4980211"/>
          </a:xfrm>
        </p:spPr>
        <p:txBody>
          <a:bodyPr>
            <a:noAutofit/>
          </a:bodyPr>
          <a:lstStyle/>
          <a:p>
            <a:pPr>
              <a:lnSpc>
                <a:spcPct val="120000"/>
              </a:lnSpc>
              <a:buFont typeface="Wingdings" panose="05000000000000000000" pitchFamily="2" charset="2"/>
              <a:buChar char="n"/>
            </a:pPr>
            <a:r>
              <a:rPr lang="zh-CN" altLang="en-US" sz="2400" smtClean="0"/>
              <a:t>计算机软件</a:t>
            </a:r>
            <a:r>
              <a:rPr lang="zh-CN" altLang="en-US" sz="2400"/>
              <a:t>由</a:t>
            </a:r>
            <a:r>
              <a:rPr lang="zh-CN" altLang="en-US" sz="2400">
                <a:solidFill>
                  <a:srgbClr val="0000FF"/>
                </a:solidFill>
              </a:rPr>
              <a:t>代码</a:t>
            </a:r>
            <a:r>
              <a:rPr lang="zh-CN" altLang="en-US" sz="2400"/>
              <a:t>和</a:t>
            </a:r>
            <a:r>
              <a:rPr lang="zh-CN" altLang="en-US" sz="2400">
                <a:solidFill>
                  <a:srgbClr val="C00000"/>
                </a:solidFill>
              </a:rPr>
              <a:t>数据</a:t>
            </a:r>
            <a:r>
              <a:rPr lang="zh-CN" altLang="en-US" sz="2400" smtClean="0"/>
              <a:t>组成</a:t>
            </a:r>
            <a:endParaRPr lang="en-US" altLang="zh-CN" sz="2400"/>
          </a:p>
          <a:p>
            <a:pPr marL="514350" indent="-514350">
              <a:lnSpc>
                <a:spcPct val="120000"/>
              </a:lnSpc>
              <a:buFont typeface="+mj-lt"/>
              <a:buAutoNum type="arabicPeriod"/>
            </a:pPr>
            <a:r>
              <a:rPr lang="zh-CN" altLang="en-US" sz="2400" smtClean="0">
                <a:solidFill>
                  <a:srgbClr val="0000CC"/>
                </a:solidFill>
              </a:rPr>
              <a:t>编写</a:t>
            </a:r>
            <a:r>
              <a:rPr lang="zh-CN" altLang="en-US" sz="2400">
                <a:solidFill>
                  <a:srgbClr val="0000CC"/>
                </a:solidFill>
              </a:rPr>
              <a:t>代码实现人想要的功能；</a:t>
            </a:r>
            <a:endParaRPr lang="en-US" altLang="zh-CN" sz="2400">
              <a:solidFill>
                <a:srgbClr val="0000CC"/>
              </a:solidFill>
            </a:endParaRPr>
          </a:p>
          <a:p>
            <a:pPr marL="514350" indent="-514350">
              <a:lnSpc>
                <a:spcPct val="120000"/>
              </a:lnSpc>
              <a:buFont typeface="+mj-lt"/>
              <a:buAutoNum type="arabicPeriod"/>
            </a:pPr>
            <a:r>
              <a:rPr lang="zh-CN" altLang="en-US" sz="2400" smtClean="0">
                <a:solidFill>
                  <a:srgbClr val="C00000"/>
                </a:solidFill>
              </a:rPr>
              <a:t>组织</a:t>
            </a:r>
            <a:r>
              <a:rPr lang="zh-CN" altLang="en-US" sz="2400">
                <a:solidFill>
                  <a:srgbClr val="C00000"/>
                </a:solidFill>
              </a:rPr>
              <a:t>数据，支持代码对数据的处理</a:t>
            </a:r>
            <a:r>
              <a:rPr lang="zh-CN" altLang="en-US" sz="2400" smtClean="0">
                <a:solidFill>
                  <a:srgbClr val="C00000"/>
                </a:solidFill>
              </a:rPr>
              <a:t>：采集</a:t>
            </a:r>
            <a:r>
              <a:rPr lang="zh-CN" altLang="en-US" sz="2400">
                <a:solidFill>
                  <a:srgbClr val="C00000"/>
                </a:solidFill>
              </a:rPr>
              <a:t>、</a:t>
            </a:r>
            <a:r>
              <a:rPr lang="zh-CN" altLang="en-US" sz="2400">
                <a:solidFill>
                  <a:srgbClr val="00B050"/>
                </a:solidFill>
              </a:rPr>
              <a:t>存储</a:t>
            </a:r>
            <a:r>
              <a:rPr lang="zh-CN" altLang="en-US" sz="2400">
                <a:solidFill>
                  <a:srgbClr val="C00000"/>
                </a:solidFill>
              </a:rPr>
              <a:t>、处理和使用数据</a:t>
            </a:r>
            <a:endParaRPr lang="en-US" altLang="zh-CN" sz="2400">
              <a:solidFill>
                <a:srgbClr val="C00000"/>
              </a:solidFill>
            </a:endParaRPr>
          </a:p>
          <a:p>
            <a:pPr>
              <a:lnSpc>
                <a:spcPct val="120000"/>
              </a:lnSpc>
              <a:buFont typeface="Wingdings" panose="05000000000000000000" pitchFamily="2" charset="2"/>
              <a:buChar char="n"/>
            </a:pPr>
            <a:r>
              <a:rPr lang="zh-CN" altLang="en-US" sz="2400" smtClean="0">
                <a:solidFill>
                  <a:srgbClr val="00B050"/>
                </a:solidFill>
              </a:rPr>
              <a:t>数据存储</a:t>
            </a:r>
            <a:r>
              <a:rPr lang="zh-CN" altLang="en-US" sz="2400">
                <a:solidFill>
                  <a:srgbClr val="00B050"/>
                </a:solidFill>
              </a:rPr>
              <a:t>：写入，读取</a:t>
            </a:r>
            <a:endParaRPr lang="en-US" altLang="zh-CN" sz="2400">
              <a:solidFill>
                <a:srgbClr val="00B050"/>
              </a:solidFill>
            </a:endParaRPr>
          </a:p>
          <a:p>
            <a:pPr>
              <a:lnSpc>
                <a:spcPct val="120000"/>
              </a:lnSpc>
            </a:pPr>
            <a:r>
              <a:rPr lang="zh-CN" altLang="en-US" sz="2400" smtClean="0"/>
              <a:t>计算机大佬设计</a:t>
            </a:r>
            <a:r>
              <a:rPr lang="zh-CN" altLang="en-US" sz="2400"/>
              <a:t>的种种</a:t>
            </a:r>
            <a:r>
              <a:rPr lang="zh-CN" altLang="en-US" sz="2400">
                <a:solidFill>
                  <a:srgbClr val="00B0F0"/>
                </a:solidFill>
              </a:rPr>
              <a:t>数据存放方式</a:t>
            </a:r>
            <a:r>
              <a:rPr lang="zh-CN" altLang="en-US" sz="2400"/>
              <a:t>就是</a:t>
            </a:r>
            <a:r>
              <a:rPr lang="zh-CN" altLang="en-US" sz="2400" smtClean="0"/>
              <a:t>数据结构</a:t>
            </a:r>
            <a:endParaRPr lang="en-US" altLang="zh-CN" sz="2400" smtClean="0"/>
          </a:p>
          <a:p>
            <a:pPr lvl="1">
              <a:lnSpc>
                <a:spcPct val="120000"/>
              </a:lnSpc>
            </a:pPr>
            <a:r>
              <a:rPr lang="zh-CN" altLang="en-US" sz="1800" smtClean="0"/>
              <a:t>数组</a:t>
            </a:r>
            <a:r>
              <a:rPr lang="zh-CN" altLang="en-US" sz="1800"/>
              <a:t>、集合、链表、树和</a:t>
            </a:r>
            <a:r>
              <a:rPr lang="zh-CN" altLang="en-US" sz="1800" smtClean="0"/>
              <a:t>图</a:t>
            </a:r>
            <a:endParaRPr lang="en-US" altLang="zh-CN" sz="1800"/>
          </a:p>
          <a:p>
            <a:pPr>
              <a:lnSpc>
                <a:spcPct val="120000"/>
              </a:lnSpc>
            </a:pPr>
            <a:r>
              <a:rPr lang="zh-CN" altLang="en-US" sz="2400" smtClean="0"/>
              <a:t>为便于普通人</a:t>
            </a:r>
            <a:r>
              <a:rPr lang="zh-CN" altLang="en-US" sz="2400"/>
              <a:t>使用这些</a:t>
            </a:r>
            <a:r>
              <a:rPr lang="zh-CN" altLang="en-US" sz="2400" smtClean="0"/>
              <a:t>数据结构处理数据，</a:t>
            </a:r>
            <a:r>
              <a:rPr lang="zh-CN" altLang="en-US" sz="2400"/>
              <a:t>大佬</a:t>
            </a:r>
            <a:r>
              <a:rPr lang="zh-CN" altLang="en-US" sz="2400" smtClean="0"/>
              <a:t>们</a:t>
            </a:r>
            <a:r>
              <a:rPr lang="zh-CN" altLang="en-US" sz="2400"/>
              <a:t>还附送了如何</a:t>
            </a:r>
            <a:r>
              <a:rPr lang="zh-CN" altLang="en-US" sz="2400" smtClean="0"/>
              <a:t>构建</a:t>
            </a:r>
            <a:endParaRPr lang="en-US" altLang="zh-CN" sz="2400" smtClean="0"/>
          </a:p>
          <a:p>
            <a:pPr marL="0" indent="0">
              <a:lnSpc>
                <a:spcPct val="120000"/>
              </a:lnSpc>
              <a:buNone/>
            </a:pPr>
            <a:r>
              <a:rPr lang="en-US" altLang="zh-CN" sz="2400"/>
              <a:t> </a:t>
            </a:r>
            <a:r>
              <a:rPr lang="en-US" altLang="zh-CN" sz="2400" smtClean="0"/>
              <a:t>  </a:t>
            </a:r>
            <a:r>
              <a:rPr lang="zh-CN" altLang="en-US" sz="2400" smtClean="0"/>
              <a:t>数据结构</a:t>
            </a:r>
            <a:r>
              <a:rPr lang="zh-CN" altLang="en-US" sz="2400"/>
              <a:t>的算法（写入）和如何</a:t>
            </a:r>
            <a:r>
              <a:rPr lang="zh-CN" altLang="en-US" sz="2400" smtClean="0"/>
              <a:t>获取数据结构</a:t>
            </a:r>
            <a:r>
              <a:rPr lang="zh-CN" altLang="en-US" sz="2400"/>
              <a:t>中数据的方式（读取</a:t>
            </a:r>
            <a:r>
              <a:rPr lang="zh-CN" altLang="en-US" sz="2400" smtClean="0"/>
              <a:t>）</a:t>
            </a:r>
            <a:endParaRPr lang="zh-CN" altLang="en-US" sz="2400"/>
          </a:p>
          <a:p>
            <a:pPr>
              <a:lnSpc>
                <a:spcPct val="120000"/>
              </a:lnSpc>
            </a:pPr>
            <a:r>
              <a:rPr lang="en-US" altLang="zh-CN" sz="2400" smtClean="0"/>
              <a:t>《</a:t>
            </a:r>
            <a:r>
              <a:rPr lang="zh-CN" altLang="en-US" sz="2400"/>
              <a:t>数据结构</a:t>
            </a:r>
            <a:r>
              <a:rPr lang="en-US" altLang="zh-CN" sz="2400"/>
              <a:t>》</a:t>
            </a:r>
            <a:r>
              <a:rPr lang="zh-CN" altLang="en-US" sz="2400"/>
              <a:t>这门课的</a:t>
            </a:r>
            <a:r>
              <a:rPr lang="zh-CN" altLang="en-US" sz="2400" smtClean="0"/>
              <a:t>参考书很多是</a:t>
            </a:r>
            <a:r>
              <a:rPr lang="en-US" altLang="zh-CN" sz="2400"/>
              <a:t>《</a:t>
            </a:r>
            <a:r>
              <a:rPr lang="zh-CN" altLang="en-US" sz="2400"/>
              <a:t>数据结构和算法</a:t>
            </a:r>
            <a:r>
              <a:rPr lang="en-US" altLang="zh-CN" sz="2400" smtClean="0"/>
              <a:t>》</a:t>
            </a:r>
            <a:r>
              <a:rPr lang="zh-CN" altLang="en-US" sz="2400" smtClean="0"/>
              <a:t>，数据结构和算法无法彻底解耦</a:t>
            </a:r>
            <a:endParaRPr lang="zh-CN" altLang="en-US" sz="2400"/>
          </a:p>
          <a:p>
            <a:pPr>
              <a:lnSpc>
                <a:spcPct val="120000"/>
              </a:lnSpc>
            </a:pPr>
            <a:endParaRPr lang="zh-CN" altLang="en-US" sz="2400"/>
          </a:p>
        </p:txBody>
      </p:sp>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68353" y="44624"/>
            <a:ext cx="2807957" cy="1404953"/>
          </a:xfrm>
          <a:prstGeom prst="rect">
            <a:avLst/>
          </a:prstGeom>
        </p:spPr>
      </p:pic>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41869" y="1572927"/>
            <a:ext cx="1946176" cy="572176"/>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91944" y="1399617"/>
            <a:ext cx="798860" cy="896575"/>
          </a:xfrm>
          <a:prstGeom prst="rect">
            <a:avLst/>
          </a:prstGeom>
        </p:spPr>
      </p:pic>
      <p:pic>
        <p:nvPicPr>
          <p:cNvPr id="11" name="图片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89374" y="1490151"/>
            <a:ext cx="1421223" cy="1656184"/>
          </a:xfrm>
          <a:prstGeom prst="rect">
            <a:avLst/>
          </a:prstGeom>
        </p:spPr>
      </p:pic>
      <p:pic>
        <p:nvPicPr>
          <p:cNvPr id="12" name="图片 11"/>
          <p:cNvPicPr>
            <a:picLocks noChangeAspect="1"/>
          </p:cNvPicPr>
          <p:nvPr/>
        </p:nvPicPr>
        <p:blipFill>
          <a:blip r:embed="rId7"/>
          <a:stretch>
            <a:fillRect/>
          </a:stretch>
        </p:blipFill>
        <p:spPr>
          <a:xfrm>
            <a:off x="10340988" y="3717032"/>
            <a:ext cx="1835322" cy="1368152"/>
          </a:xfrm>
          <a:prstGeom prst="rect">
            <a:avLst/>
          </a:prstGeom>
        </p:spPr>
      </p:pic>
    </p:spTree>
    <p:extLst>
      <p:ext uri="{BB962C8B-B14F-4D97-AF65-F5344CB8AC3E}">
        <p14:creationId xmlns:p14="http://schemas.microsoft.com/office/powerpoint/2010/main" val="35185575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69" name="Rectangle 2"/>
          <p:cNvSpPr>
            <a:spLocks noChangeArrowheads="1"/>
          </p:cNvSpPr>
          <p:nvPr/>
        </p:nvSpPr>
        <p:spPr bwMode="auto">
          <a:xfrm>
            <a:off x="983432" y="3933056"/>
            <a:ext cx="10560496" cy="20650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lnSpc>
                <a:spcPct val="130000"/>
              </a:lnSpc>
              <a:buClr>
                <a:srgbClr val="0099CC"/>
              </a:buClr>
              <a:defRPr/>
            </a:pPr>
            <a:r>
              <a:rPr kumimoji="0" lang="zh-CN" altLang="en-US" sz="2800" dirty="0" smtClean="0">
                <a:latin typeface="楷体_GB2312" pitchFamily="49" charset="-122"/>
              </a:rPr>
              <a:t>数值计算</a:t>
            </a:r>
            <a:r>
              <a:rPr kumimoji="0" lang="zh-CN" altLang="en-US" sz="2800" dirty="0">
                <a:latin typeface="楷体_GB2312" pitchFamily="49" charset="-122"/>
              </a:rPr>
              <a:t>的关键是：如何得出数学模型（</a:t>
            </a:r>
            <a:r>
              <a:rPr kumimoji="0" lang="zh-CN" altLang="en-US" sz="2800" dirty="0">
                <a:solidFill>
                  <a:schemeClr val="tx2"/>
                </a:solidFill>
                <a:effectLst>
                  <a:outerShdw blurRad="38100" dist="38100" dir="2700000" algn="tl">
                    <a:srgbClr val="C0C0C0"/>
                  </a:outerShdw>
                </a:effectLst>
                <a:latin typeface="楷体_GB2312" pitchFamily="49" charset="-122"/>
              </a:rPr>
              <a:t>方程</a:t>
            </a:r>
            <a:r>
              <a:rPr kumimoji="0" lang="zh-CN" altLang="en-US" sz="2800" dirty="0">
                <a:latin typeface="楷体_GB2312" pitchFamily="49" charset="-122"/>
              </a:rPr>
              <a:t>）。</a:t>
            </a:r>
            <a:r>
              <a:rPr kumimoji="0" lang="zh-CN" altLang="en-US" sz="2600" dirty="0">
                <a:latin typeface="楷体_GB2312" pitchFamily="49" charset="-122"/>
              </a:rPr>
              <a:t>程序设计人员比较关注程序设计的技巧。</a:t>
            </a:r>
          </a:p>
          <a:p>
            <a:pPr eaLnBrk="1" hangingPunct="1">
              <a:spcBef>
                <a:spcPct val="35000"/>
              </a:spcBef>
              <a:buClr>
                <a:srgbClr val="0099CC"/>
              </a:buClr>
              <a:defRPr/>
            </a:pPr>
            <a:r>
              <a:rPr kumimoji="0" lang="zh-CN" altLang="en-US" sz="2800" dirty="0">
                <a:solidFill>
                  <a:schemeClr val="folHlink"/>
                </a:solidFill>
                <a:latin typeface="楷体_GB2312" pitchFamily="49" charset="-122"/>
              </a:rPr>
              <a:t>例：</a:t>
            </a:r>
          </a:p>
          <a:p>
            <a:pPr eaLnBrk="1" hangingPunct="1">
              <a:buClr>
                <a:schemeClr val="tx1"/>
              </a:buClr>
              <a:buFontTx/>
              <a:buChar char=" "/>
              <a:defRPr/>
            </a:pPr>
            <a:r>
              <a:rPr kumimoji="0" lang="zh-CN" altLang="en-US" sz="2400" dirty="0">
                <a:latin typeface="楷体_GB2312" pitchFamily="49" charset="-122"/>
              </a:rPr>
              <a:t>   结构静力分析计算</a:t>
            </a:r>
            <a:r>
              <a:rPr kumimoji="0" lang="en-US" altLang="zh-CN" sz="2400" dirty="0">
                <a:latin typeface="Arial" panose="020B0604020202020204" pitchFamily="34" charset="0"/>
              </a:rPr>
              <a:t>——</a:t>
            </a:r>
            <a:r>
              <a:rPr kumimoji="0" lang="zh-CN" altLang="en-US" sz="2400" dirty="0">
                <a:latin typeface="楷体_GB2312" pitchFamily="49" charset="-122"/>
              </a:rPr>
              <a:t>线性代数方程组</a:t>
            </a:r>
          </a:p>
          <a:p>
            <a:pPr eaLnBrk="1" hangingPunct="1">
              <a:buClr>
                <a:schemeClr val="tx1"/>
              </a:buClr>
              <a:buFontTx/>
              <a:buChar char=" "/>
              <a:defRPr/>
            </a:pPr>
            <a:r>
              <a:rPr kumimoji="0" lang="zh-CN" altLang="en-US" sz="2400" dirty="0">
                <a:latin typeface="楷体_GB2312" pitchFamily="49" charset="-122"/>
              </a:rPr>
              <a:t>   全球天气预报</a:t>
            </a:r>
            <a:r>
              <a:rPr kumimoji="0" lang="en-US" altLang="zh-CN" sz="2400" dirty="0">
                <a:latin typeface="Arial" panose="020B0604020202020204" pitchFamily="34" charset="0"/>
              </a:rPr>
              <a:t>——</a:t>
            </a:r>
            <a:r>
              <a:rPr kumimoji="0" lang="zh-CN" altLang="en-US" sz="2400" dirty="0">
                <a:latin typeface="楷体_GB2312" pitchFamily="49" charset="-122"/>
              </a:rPr>
              <a:t>环流模式方程（球面坐标系）</a:t>
            </a:r>
            <a:r>
              <a:rPr kumimoji="0" lang="zh-CN" altLang="en-US" sz="2800" dirty="0">
                <a:latin typeface="楷体_GB2312" pitchFamily="49" charset="-122"/>
              </a:rPr>
              <a:t> </a:t>
            </a:r>
          </a:p>
        </p:txBody>
      </p:sp>
      <p:sp>
        <p:nvSpPr>
          <p:cNvPr id="2" name="标题 1"/>
          <p:cNvSpPr>
            <a:spLocks noGrp="1"/>
          </p:cNvSpPr>
          <p:nvPr>
            <p:ph type="title"/>
          </p:nvPr>
        </p:nvSpPr>
        <p:spPr/>
        <p:txBody>
          <a:bodyPr>
            <a:normAutofit fontScale="90000"/>
          </a:bodyPr>
          <a:lstStyle/>
          <a:p>
            <a:r>
              <a:rPr lang="en-US" altLang="zh-CN" dirty="0" smtClean="0"/>
              <a:t>1</a:t>
            </a:r>
            <a:r>
              <a:rPr lang="zh-CN" altLang="en-US" dirty="0" smtClean="0"/>
              <a:t>、数值计算问题</a:t>
            </a:r>
            <a:endParaRPr lang="zh-CN" altLang="en-US" dirty="0"/>
          </a:p>
        </p:txBody>
      </p:sp>
      <p:sp>
        <p:nvSpPr>
          <p:cNvPr id="21" name="圆角矩形 20"/>
          <p:cNvSpPr/>
          <p:nvPr/>
        </p:nvSpPr>
        <p:spPr>
          <a:xfrm>
            <a:off x="479376" y="1844824"/>
            <a:ext cx="2657028" cy="72000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zh-CN" altLang="en-US" sz="2400" dirty="0" smtClean="0"/>
              <a:t>用计算机解决问题的步骤</a:t>
            </a:r>
            <a:endParaRPr lang="zh-CN" altLang="en-US" sz="2400" dirty="0"/>
          </a:p>
        </p:txBody>
      </p:sp>
      <p:sp>
        <p:nvSpPr>
          <p:cNvPr id="22" name="圆角矩形 21"/>
          <p:cNvSpPr/>
          <p:nvPr/>
        </p:nvSpPr>
        <p:spPr>
          <a:xfrm>
            <a:off x="3503712" y="836816"/>
            <a:ext cx="3168352" cy="72000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400" dirty="0" smtClean="0"/>
              <a:t>1</a:t>
            </a:r>
            <a:r>
              <a:rPr lang="zh-CN" altLang="en-US" sz="2400" dirty="0" smtClean="0"/>
              <a:t>、将问题抽象为数学模型</a:t>
            </a:r>
            <a:endParaRPr lang="zh-CN" altLang="en-US" sz="2400" dirty="0"/>
          </a:p>
        </p:txBody>
      </p:sp>
      <p:sp>
        <p:nvSpPr>
          <p:cNvPr id="23" name="圆角矩形 22"/>
          <p:cNvSpPr/>
          <p:nvPr/>
        </p:nvSpPr>
        <p:spPr>
          <a:xfrm>
            <a:off x="3503712" y="1844824"/>
            <a:ext cx="3168352" cy="72000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400" dirty="0" smtClean="0"/>
              <a:t>2</a:t>
            </a:r>
            <a:r>
              <a:rPr lang="zh-CN" altLang="en-US" sz="2400" dirty="0" smtClean="0"/>
              <a:t>、设计算法</a:t>
            </a:r>
            <a:endParaRPr lang="zh-CN" altLang="en-US" sz="2400" dirty="0"/>
          </a:p>
        </p:txBody>
      </p:sp>
      <p:sp>
        <p:nvSpPr>
          <p:cNvPr id="24" name="圆角矩形 23"/>
          <p:cNvSpPr/>
          <p:nvPr/>
        </p:nvSpPr>
        <p:spPr>
          <a:xfrm>
            <a:off x="3503712" y="2852936"/>
            <a:ext cx="3168352" cy="720000"/>
          </a:xfrm>
          <a:prstGeom prst="roundRect">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zh-CN" sz="2400" dirty="0" smtClean="0"/>
              <a:t>3</a:t>
            </a:r>
            <a:r>
              <a:rPr lang="zh-CN" altLang="en-US" sz="2400" dirty="0" smtClean="0"/>
              <a:t>、编程、调试、</a:t>
            </a:r>
            <a:endParaRPr lang="en-US" altLang="zh-CN" sz="2400" dirty="0" smtClean="0"/>
          </a:p>
          <a:p>
            <a:pPr algn="ctr"/>
            <a:r>
              <a:rPr lang="zh-CN" altLang="en-US" sz="2400" dirty="0" smtClean="0"/>
              <a:t>运行</a:t>
            </a:r>
            <a:endParaRPr lang="zh-CN" altLang="en-US" sz="2400" dirty="0"/>
          </a:p>
        </p:txBody>
      </p:sp>
      <p:sp>
        <p:nvSpPr>
          <p:cNvPr id="25" name="左大括号 24"/>
          <p:cNvSpPr/>
          <p:nvPr/>
        </p:nvSpPr>
        <p:spPr>
          <a:xfrm>
            <a:off x="3215680" y="1340768"/>
            <a:ext cx="280764" cy="1872208"/>
          </a:xfrm>
          <a:prstGeom prst="leftBrace">
            <a:avLst>
              <a:gd name="adj1" fmla="val 177959"/>
              <a:gd name="adj2" fmla="val 50000"/>
            </a:avLst>
          </a:prstGeom>
          <a:ln>
            <a:solidFill>
              <a:schemeClr val="dk1"/>
            </a:solidFill>
            <a:tailEnd type="none"/>
          </a:ln>
        </p:spPr>
        <p:style>
          <a:lnRef idx="3">
            <a:schemeClr val="dk1"/>
          </a:lnRef>
          <a:fillRef idx="0">
            <a:schemeClr val="dk1"/>
          </a:fillRef>
          <a:effectRef idx="2">
            <a:schemeClr val="dk1"/>
          </a:effectRef>
          <a:fontRef idx="minor">
            <a:schemeClr val="tx1"/>
          </a:fontRef>
        </p:style>
        <p:txBody>
          <a:bodyPr rtlCol="0" anchor="ctr"/>
          <a:lstStyle/>
          <a:p>
            <a:pPr algn="ctr"/>
            <a:endParaRPr lang="zh-CN" altLang="en-US" sz="2400"/>
          </a:p>
        </p:txBody>
      </p:sp>
      <p:sp>
        <p:nvSpPr>
          <p:cNvPr id="26" name="左大括号 25"/>
          <p:cNvSpPr/>
          <p:nvPr/>
        </p:nvSpPr>
        <p:spPr>
          <a:xfrm>
            <a:off x="6744072" y="754678"/>
            <a:ext cx="216024" cy="1378178"/>
          </a:xfrm>
          <a:prstGeom prst="leftBrace">
            <a:avLst>
              <a:gd name="adj1" fmla="val 77117"/>
              <a:gd name="adj2" fmla="val 50000"/>
            </a:avLst>
          </a:prstGeom>
          <a:ln>
            <a:tailEnd type="none"/>
          </a:ln>
        </p:spPr>
        <p:style>
          <a:lnRef idx="3">
            <a:schemeClr val="dk1"/>
          </a:lnRef>
          <a:fillRef idx="0">
            <a:schemeClr val="dk1"/>
          </a:fillRef>
          <a:effectRef idx="2">
            <a:schemeClr val="dk1"/>
          </a:effectRef>
          <a:fontRef idx="minor">
            <a:schemeClr val="tx1"/>
          </a:fontRef>
        </p:style>
        <p:txBody>
          <a:bodyPr rtlCol="0" anchor="ctr"/>
          <a:lstStyle/>
          <a:p>
            <a:pPr algn="ctr"/>
            <a:endParaRPr lang="zh-CN" altLang="en-US"/>
          </a:p>
        </p:txBody>
      </p:sp>
      <p:sp>
        <p:nvSpPr>
          <p:cNvPr id="27" name="圆角矩形 26"/>
          <p:cNvSpPr/>
          <p:nvPr/>
        </p:nvSpPr>
        <p:spPr>
          <a:xfrm>
            <a:off x="6888088" y="332656"/>
            <a:ext cx="4871864" cy="2232248"/>
          </a:xfrm>
          <a:prstGeom prst="roundRect">
            <a:avLst/>
          </a:prstGeom>
          <a:noFill/>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36000" tIns="45720" rIns="36000" bIns="45720" numCol="1" spcCol="0" rtlCol="0" fromWordArt="0" anchor="ctr" anchorCtr="0" forceAA="0" compatLnSpc="1">
            <a:prstTxWarp prst="textNoShape">
              <a:avLst/>
            </a:prstTxWarp>
            <a:noAutofit/>
          </a:bodyPr>
          <a:lstStyle/>
          <a:p>
            <a:r>
              <a:rPr lang="en-US" altLang="zh-CN" sz="2400" dirty="0" smtClean="0"/>
              <a:t>1</a:t>
            </a:r>
            <a:r>
              <a:rPr lang="zh-CN" altLang="en-US" sz="2400" dirty="0" smtClean="0"/>
              <a:t>、分析问题</a:t>
            </a:r>
            <a:endParaRPr lang="en-US" altLang="zh-CN" sz="2400" dirty="0" smtClean="0"/>
          </a:p>
          <a:p>
            <a:r>
              <a:rPr lang="en-US" altLang="zh-CN" sz="2400" dirty="0" smtClean="0"/>
              <a:t>2</a:t>
            </a:r>
            <a:r>
              <a:rPr lang="zh-CN" altLang="en-US" sz="2400" dirty="0" smtClean="0"/>
              <a:t>、提取操作对象</a:t>
            </a:r>
            <a:endParaRPr lang="en-US" altLang="zh-CN" sz="2400" dirty="0"/>
          </a:p>
          <a:p>
            <a:r>
              <a:rPr lang="en-US" altLang="zh-CN" sz="2400" dirty="0" smtClean="0"/>
              <a:t>3</a:t>
            </a:r>
            <a:r>
              <a:rPr lang="zh-CN" altLang="en-US" sz="2400" dirty="0" smtClean="0"/>
              <a:t>、找出操作对象之间的关系</a:t>
            </a:r>
            <a:endParaRPr lang="en-US" altLang="zh-CN" sz="2400" dirty="0"/>
          </a:p>
          <a:p>
            <a:r>
              <a:rPr lang="en-US" altLang="zh-CN" sz="2400" u="sng" dirty="0" smtClean="0"/>
              <a:t>4</a:t>
            </a:r>
            <a:r>
              <a:rPr lang="zh-CN" altLang="en-US" sz="2400" u="sng" dirty="0" smtClean="0"/>
              <a:t>、用数学语言描述</a:t>
            </a:r>
            <a:endParaRPr lang="zh-CN" altLang="en-US" sz="2400" u="sng" dirty="0"/>
          </a:p>
        </p:txBody>
      </p:sp>
      <p:sp>
        <p:nvSpPr>
          <p:cNvPr id="28" name="下箭头 27"/>
          <p:cNvSpPr/>
          <p:nvPr/>
        </p:nvSpPr>
        <p:spPr>
          <a:xfrm>
            <a:off x="8112224" y="2215930"/>
            <a:ext cx="504056" cy="720184"/>
          </a:xfrm>
          <a:prstGeom prst="downArrow">
            <a:avLst/>
          </a:prstGeom>
          <a:ln>
            <a:solidFill>
              <a:schemeClr val="dk1"/>
            </a:solidFill>
            <a:tailEnd type="none"/>
          </a:ln>
        </p:spPr>
        <p:style>
          <a:lnRef idx="3">
            <a:schemeClr val="dk1"/>
          </a:lnRef>
          <a:fillRef idx="0">
            <a:schemeClr val="dk1"/>
          </a:fillRef>
          <a:effectRef idx="2">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sp>
        <p:nvSpPr>
          <p:cNvPr id="29" name="圆角矩形 28"/>
          <p:cNvSpPr/>
          <p:nvPr/>
        </p:nvSpPr>
        <p:spPr>
          <a:xfrm>
            <a:off x="6852084" y="2936114"/>
            <a:ext cx="3168352" cy="936000"/>
          </a:xfrm>
          <a:prstGeom prst="roundRect">
            <a:avLst/>
          </a:prstGeom>
          <a:ln>
            <a:noFill/>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dirty="0" smtClean="0">
                <a:solidFill>
                  <a:srgbClr val="0000CC"/>
                </a:solidFill>
              </a:rPr>
              <a:t>数据结构</a:t>
            </a:r>
            <a:endParaRPr lang="zh-CN" altLang="en-US" dirty="0">
              <a:solidFill>
                <a:srgbClr val="0000CC"/>
              </a:solidFill>
            </a:endParaRPr>
          </a:p>
        </p:txBody>
      </p:sp>
      <p:cxnSp>
        <p:nvCxnSpPr>
          <p:cNvPr id="30" name="直接箭头连接符 29"/>
          <p:cNvCxnSpPr>
            <a:stCxn id="22" idx="2"/>
            <a:endCxn id="23" idx="0"/>
          </p:cNvCxnSpPr>
          <p:nvPr/>
        </p:nvCxnSpPr>
        <p:spPr>
          <a:xfrm>
            <a:off x="5087888" y="1556816"/>
            <a:ext cx="0" cy="28800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1" name="直接箭头连接符 30"/>
          <p:cNvCxnSpPr>
            <a:stCxn id="23" idx="2"/>
            <a:endCxn id="24" idx="0"/>
          </p:cNvCxnSpPr>
          <p:nvPr/>
        </p:nvCxnSpPr>
        <p:spPr>
          <a:xfrm>
            <a:off x="5087888" y="2564824"/>
            <a:ext cx="0" cy="28811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pic>
        <p:nvPicPr>
          <p:cNvPr id="3" name="图片 2"/>
          <p:cNvPicPr>
            <a:picLocks noChangeAspect="1"/>
          </p:cNvPicPr>
          <p:nvPr/>
        </p:nvPicPr>
        <p:blipFill>
          <a:blip r:embed="rId2"/>
          <a:stretch>
            <a:fillRect/>
          </a:stretch>
        </p:blipFill>
        <p:spPr>
          <a:xfrm>
            <a:off x="9336360" y="4801269"/>
            <a:ext cx="2009985" cy="19324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1</a:t>
            </a:r>
            <a:r>
              <a:rPr lang="zh-CN" altLang="en-US" dirty="0" smtClean="0"/>
              <a:t>、</a:t>
            </a:r>
            <a:r>
              <a:rPr lang="zh-CN" altLang="en-US" dirty="0"/>
              <a:t>数值计算问题（续）</a:t>
            </a:r>
          </a:p>
        </p:txBody>
      </p:sp>
      <p:sp>
        <p:nvSpPr>
          <p:cNvPr id="204803" name="Rectangle 3"/>
          <p:cNvSpPr>
            <a:spLocks noGrp="1" noChangeArrowheads="1"/>
          </p:cNvSpPr>
          <p:nvPr>
            <p:ph idx="1"/>
          </p:nvPr>
        </p:nvSpPr>
        <p:spPr>
          <a:xfrm>
            <a:off x="551384" y="983778"/>
            <a:ext cx="10515600" cy="5193185"/>
          </a:xfrm>
        </p:spPr>
        <p:txBody>
          <a:bodyPr>
            <a:normAutofit fontScale="85000" lnSpcReduction="20000"/>
          </a:bodyPr>
          <a:lstStyle/>
          <a:p>
            <a:pPr>
              <a:lnSpc>
                <a:spcPct val="80000"/>
              </a:lnSpc>
              <a:buFont typeface="Wingdings" panose="05000000000000000000" pitchFamily="2" charset="2"/>
              <a:buNone/>
            </a:pPr>
            <a:r>
              <a:rPr lang="zh-CN" altLang="zh-CN" sz="2800" dirty="0" smtClean="0">
                <a:latin typeface="楷体" panose="02010609060101010101" pitchFamily="49" charset="-122"/>
                <a:ea typeface="楷体" panose="02010609060101010101" pitchFamily="49" charset="-122"/>
              </a:rPr>
              <a:t>例</a:t>
            </a:r>
            <a:r>
              <a:rPr lang="en-AU" altLang="zh-CN" sz="2800" dirty="0" smtClean="0">
                <a:latin typeface="楷体" panose="02010609060101010101" pitchFamily="49" charset="-122"/>
                <a:ea typeface="楷体" panose="02010609060101010101" pitchFamily="49" charset="-122"/>
              </a:rPr>
              <a:t>:</a:t>
            </a:r>
            <a:r>
              <a:rPr lang="zh-CN" altLang="zh-CN" sz="2800" dirty="0" smtClean="0">
                <a:latin typeface="楷体" panose="02010609060101010101" pitchFamily="49" charset="-122"/>
                <a:ea typeface="楷体" panose="02010609060101010101" pitchFamily="49" charset="-122"/>
              </a:rPr>
              <a:t> </a:t>
            </a:r>
            <a:r>
              <a:rPr lang="zh-CN" altLang="en-US" sz="2800" dirty="0" smtClean="0">
                <a:latin typeface="楷体" panose="02010609060101010101" pitchFamily="49" charset="-122"/>
                <a:ea typeface="楷体" panose="02010609060101010101" pitchFamily="49" charset="-122"/>
              </a:rPr>
              <a:t> </a:t>
            </a:r>
            <a:r>
              <a:rPr lang="zh-CN" altLang="zh-CN" sz="2800" dirty="0">
                <a:latin typeface="楷体" panose="02010609060101010101" pitchFamily="49" charset="-122"/>
                <a:ea typeface="楷体" panose="02010609060101010101" pitchFamily="49" charset="-122"/>
              </a:rPr>
              <a:t>已知游泳池的长</a:t>
            </a:r>
            <a:r>
              <a:rPr lang="en-US" altLang="zh-CN" sz="2800" dirty="0" err="1">
                <a:latin typeface="Times New Roman" panose="02020603050405020304" pitchFamily="18" charset="0"/>
                <a:ea typeface="楷体" panose="02010609060101010101" pitchFamily="49" charset="-122"/>
              </a:rPr>
              <a:t>len</a:t>
            </a:r>
            <a:r>
              <a:rPr lang="zh-CN" altLang="zh-CN" sz="2800" dirty="0">
                <a:latin typeface="楷体" panose="02010609060101010101" pitchFamily="49" charset="-122"/>
                <a:ea typeface="楷体" panose="02010609060101010101" pitchFamily="49" charset="-122"/>
              </a:rPr>
              <a:t>和宽</a:t>
            </a:r>
            <a:r>
              <a:rPr lang="en-US" altLang="zh-CN" sz="2800" dirty="0">
                <a:latin typeface="Times New Roman" panose="02020603050405020304" pitchFamily="18" charset="0"/>
                <a:ea typeface="楷体" panose="02010609060101010101" pitchFamily="49" charset="-122"/>
                <a:sym typeface="Arial" panose="020B0604020202020204" pitchFamily="34" charset="0"/>
              </a:rPr>
              <a:t>wide</a:t>
            </a:r>
            <a:r>
              <a:rPr lang="zh-CN" altLang="zh-CN" sz="2800" dirty="0">
                <a:latin typeface="楷体" panose="02010609060101010101" pitchFamily="49" charset="-122"/>
                <a:ea typeface="楷体" panose="02010609060101010101" pitchFamily="49" charset="-122"/>
              </a:rPr>
              <a:t>，求面积</a:t>
            </a:r>
            <a:r>
              <a:rPr lang="en-US" altLang="zh-CN" sz="2800" dirty="0">
                <a:latin typeface="Times New Roman" panose="02020603050405020304" pitchFamily="18" charset="0"/>
                <a:ea typeface="楷体" panose="02010609060101010101" pitchFamily="49" charset="-122"/>
                <a:sym typeface="Arial" panose="020B0604020202020204" pitchFamily="34" charset="0"/>
              </a:rPr>
              <a:t>area</a:t>
            </a:r>
          </a:p>
          <a:p>
            <a:pPr>
              <a:lnSpc>
                <a:spcPct val="170000"/>
              </a:lnSpc>
              <a:buClrTx/>
              <a:buFontTx/>
              <a:buNone/>
            </a:pPr>
            <a:r>
              <a:rPr lang="zh-CN" altLang="zh-CN" sz="2800" dirty="0">
                <a:solidFill>
                  <a:srgbClr val="B222AD"/>
                </a:solidFill>
                <a:latin typeface="楷体" panose="02010609060101010101" pitchFamily="49" charset="-122"/>
                <a:ea typeface="楷体" panose="02010609060101010101" pitchFamily="49" charset="-122"/>
              </a:rPr>
              <a:t>　◆建模型：</a:t>
            </a:r>
            <a:r>
              <a:rPr lang="zh-CN" altLang="zh-CN" sz="2400" dirty="0">
                <a:solidFill>
                  <a:srgbClr val="B222AD"/>
                </a:solidFill>
                <a:latin typeface="楷体" panose="02010609060101010101" pitchFamily="49" charset="-122"/>
                <a:ea typeface="楷体" panose="02010609060101010101" pitchFamily="49" charset="-122"/>
              </a:rPr>
              <a:t/>
            </a:r>
            <a:br>
              <a:rPr lang="zh-CN" altLang="zh-CN" sz="2400" dirty="0">
                <a:solidFill>
                  <a:srgbClr val="B222AD"/>
                </a:solidFill>
                <a:latin typeface="楷体" panose="02010609060101010101" pitchFamily="49" charset="-122"/>
                <a:ea typeface="楷体" panose="02010609060101010101" pitchFamily="49" charset="-122"/>
              </a:rPr>
            </a:br>
            <a:r>
              <a:rPr lang="en-US" altLang="zh-CN" sz="2400" dirty="0" smtClean="0">
                <a:solidFill>
                  <a:srgbClr val="B222AD"/>
                </a:solidFill>
                <a:latin typeface="楷体" panose="02010609060101010101" pitchFamily="49" charset="-122"/>
                <a:ea typeface="楷体" panose="02010609060101010101" pitchFamily="49" charset="-122"/>
              </a:rPr>
              <a:t> </a:t>
            </a:r>
            <a:r>
              <a:rPr lang="zh-CN" altLang="zh-CN" sz="2600" dirty="0" smtClean="0">
                <a:latin typeface="楷体" panose="02010609060101010101" pitchFamily="49" charset="-122"/>
                <a:ea typeface="楷体" panose="02010609060101010101" pitchFamily="49" charset="-122"/>
              </a:rPr>
              <a:t>问题</a:t>
            </a:r>
            <a:r>
              <a:rPr lang="zh-CN" altLang="zh-CN" sz="2600" dirty="0">
                <a:latin typeface="楷体" panose="02010609060101010101" pitchFamily="49" charset="-122"/>
                <a:ea typeface="楷体" panose="02010609060101010101" pitchFamily="49" charset="-122"/>
              </a:rPr>
              <a:t>涉及的对象</a:t>
            </a:r>
            <a:r>
              <a:rPr lang="zh-CN" altLang="zh-CN" sz="2600" dirty="0" smtClean="0">
                <a:latin typeface="楷体" panose="02010609060101010101" pitchFamily="49" charset="-122"/>
                <a:ea typeface="楷体" panose="02010609060101010101" pitchFamily="49" charset="-122"/>
              </a:rPr>
              <a:t>：</a:t>
            </a:r>
            <a:r>
              <a:rPr lang="zh-CN" altLang="zh-CN" sz="2600" dirty="0" smtClean="0">
                <a:solidFill>
                  <a:srgbClr val="B222AD"/>
                </a:solidFill>
                <a:latin typeface="楷体" panose="02010609060101010101" pitchFamily="49" charset="-122"/>
                <a:ea typeface="楷体" panose="02010609060101010101" pitchFamily="49" charset="-122"/>
              </a:rPr>
              <a:t>游泳池</a:t>
            </a:r>
            <a:r>
              <a:rPr lang="zh-CN" altLang="zh-CN" sz="2600" dirty="0">
                <a:solidFill>
                  <a:srgbClr val="B222AD"/>
                </a:solidFill>
                <a:latin typeface="楷体" panose="02010609060101010101" pitchFamily="49" charset="-122"/>
                <a:ea typeface="楷体" panose="02010609060101010101" pitchFamily="49" charset="-122"/>
              </a:rPr>
              <a:t>的长</a:t>
            </a:r>
            <a:r>
              <a:rPr lang="en-US" altLang="zh-CN" sz="2600" dirty="0" err="1" smtClean="0">
                <a:solidFill>
                  <a:srgbClr val="B222AD"/>
                </a:solidFill>
                <a:latin typeface="Times New Roman" panose="02020603050405020304" pitchFamily="18" charset="0"/>
                <a:ea typeface="楷体" panose="02010609060101010101" pitchFamily="49" charset="-122"/>
              </a:rPr>
              <a:t>len</a:t>
            </a:r>
            <a:r>
              <a:rPr lang="zh-CN" altLang="en-US" sz="2600" dirty="0" smtClean="0">
                <a:solidFill>
                  <a:srgbClr val="B222AD"/>
                </a:solidFill>
                <a:latin typeface="Times New Roman" panose="02020603050405020304" pitchFamily="18" charset="0"/>
                <a:ea typeface="楷体" panose="02010609060101010101" pitchFamily="49" charset="-122"/>
              </a:rPr>
              <a:t>，</a:t>
            </a:r>
            <a:r>
              <a:rPr lang="zh-CN" altLang="zh-CN" sz="2600" dirty="0" smtClean="0">
                <a:solidFill>
                  <a:srgbClr val="B222AD"/>
                </a:solidFill>
                <a:latin typeface="楷体" panose="02010609060101010101" pitchFamily="49" charset="-122"/>
                <a:ea typeface="楷体" panose="02010609060101010101" pitchFamily="49" charset="-122"/>
              </a:rPr>
              <a:t>宽</a:t>
            </a:r>
            <a:r>
              <a:rPr lang="en-US" altLang="zh-CN" sz="2600" dirty="0">
                <a:solidFill>
                  <a:srgbClr val="B222AD"/>
                </a:solidFill>
                <a:latin typeface="Times New Roman" panose="02020603050405020304" pitchFamily="18" charset="0"/>
                <a:ea typeface="楷体" panose="02010609060101010101" pitchFamily="49" charset="-122"/>
              </a:rPr>
              <a:t>wide</a:t>
            </a:r>
            <a:r>
              <a:rPr lang="zh-CN" altLang="zh-CN" sz="2600" dirty="0">
                <a:solidFill>
                  <a:srgbClr val="B222AD"/>
                </a:solidFill>
                <a:latin typeface="楷体" panose="02010609060101010101" pitchFamily="49" charset="-122"/>
                <a:ea typeface="楷体" panose="02010609060101010101" pitchFamily="49" charset="-122"/>
              </a:rPr>
              <a:t>，面积</a:t>
            </a:r>
            <a:r>
              <a:rPr lang="en-US" altLang="zh-CN" sz="2600" dirty="0">
                <a:solidFill>
                  <a:srgbClr val="B222AD"/>
                </a:solidFill>
                <a:latin typeface="Times New Roman" panose="02020603050405020304" pitchFamily="18" charset="0"/>
                <a:ea typeface="楷体" panose="02010609060101010101" pitchFamily="49" charset="-122"/>
              </a:rPr>
              <a:t>area</a:t>
            </a:r>
            <a:r>
              <a:rPr lang="zh-CN" altLang="zh-CN" sz="2600" dirty="0">
                <a:solidFill>
                  <a:srgbClr val="B222AD"/>
                </a:solidFill>
                <a:latin typeface="楷体" panose="02010609060101010101" pitchFamily="49" charset="-122"/>
                <a:ea typeface="楷体" panose="02010609060101010101" pitchFamily="49" charset="-122"/>
              </a:rPr>
              <a:t>；</a:t>
            </a:r>
          </a:p>
          <a:p>
            <a:pPr>
              <a:lnSpc>
                <a:spcPct val="110000"/>
              </a:lnSpc>
              <a:buClrTx/>
              <a:buFontTx/>
              <a:buNone/>
            </a:pPr>
            <a:r>
              <a:rPr lang="en-US" altLang="zh-CN" sz="2600" dirty="0">
                <a:latin typeface="楷体" panose="02010609060101010101" pitchFamily="49" charset="-122"/>
                <a:ea typeface="楷体" panose="02010609060101010101" pitchFamily="49" charset="-122"/>
              </a:rPr>
              <a:t>  </a:t>
            </a:r>
            <a:r>
              <a:rPr lang="zh-CN" altLang="zh-CN" sz="2600" dirty="0">
                <a:latin typeface="楷体" panose="02010609060101010101" pitchFamily="49" charset="-122"/>
                <a:ea typeface="楷体" panose="02010609060101010101" pitchFamily="49" charset="-122"/>
              </a:rPr>
              <a:t>对象之间的关系</a:t>
            </a:r>
            <a:r>
              <a:rPr lang="en-US" altLang="zh-CN" sz="2600" dirty="0">
                <a:latin typeface="楷体" panose="02010609060101010101" pitchFamily="49" charset="-122"/>
                <a:ea typeface="楷体" panose="02010609060101010101" pitchFamily="49" charset="-122"/>
              </a:rPr>
              <a:t>/</a:t>
            </a:r>
            <a:r>
              <a:rPr lang="zh-CN" altLang="en-US" sz="2600" dirty="0">
                <a:latin typeface="楷体" panose="02010609060101010101" pitchFamily="49" charset="-122"/>
                <a:ea typeface="楷体" panose="02010609060101010101" pitchFamily="49" charset="-122"/>
              </a:rPr>
              <a:t>模型</a:t>
            </a:r>
            <a:r>
              <a:rPr lang="zh-CN" altLang="zh-CN" sz="2600" dirty="0" smtClean="0">
                <a:latin typeface="楷体" panose="02010609060101010101" pitchFamily="49" charset="-122"/>
                <a:ea typeface="楷体" panose="02010609060101010101" pitchFamily="49" charset="-122"/>
              </a:rPr>
              <a:t>：</a:t>
            </a:r>
            <a:r>
              <a:rPr lang="en-US" altLang="zh-CN" sz="2600" dirty="0" smtClean="0">
                <a:solidFill>
                  <a:srgbClr val="B222AD"/>
                </a:solidFill>
                <a:latin typeface="Times New Roman" panose="02020603050405020304" pitchFamily="18" charset="0"/>
                <a:cs typeface="Times New Roman" panose="02020603050405020304" pitchFamily="18" charset="0"/>
              </a:rPr>
              <a:t>area=</a:t>
            </a:r>
            <a:r>
              <a:rPr lang="en-US" altLang="zh-CN" sz="2600" dirty="0" err="1" smtClean="0">
                <a:solidFill>
                  <a:srgbClr val="B222AD"/>
                </a:solidFill>
                <a:latin typeface="Times New Roman" panose="02020603050405020304" pitchFamily="18" charset="0"/>
                <a:cs typeface="Times New Roman" panose="02020603050405020304" pitchFamily="18" charset="0"/>
              </a:rPr>
              <a:t>len</a:t>
            </a:r>
            <a:r>
              <a:rPr lang="en-US" altLang="zh-CN" sz="2600" dirty="0" err="1">
                <a:solidFill>
                  <a:srgbClr val="B222AD"/>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CN" sz="2600" dirty="0" err="1">
                <a:solidFill>
                  <a:srgbClr val="B222AD"/>
                </a:solidFill>
                <a:latin typeface="Times New Roman" panose="02020603050405020304" pitchFamily="18" charset="0"/>
                <a:cs typeface="Times New Roman" panose="02020603050405020304" pitchFamily="18" charset="0"/>
              </a:rPr>
              <a:t>wide</a:t>
            </a:r>
            <a:endParaRPr lang="en-US" altLang="zh-CN" sz="2600" dirty="0">
              <a:solidFill>
                <a:srgbClr val="B222AD"/>
              </a:solidFill>
              <a:latin typeface="Times New Roman" panose="02020603050405020304" pitchFamily="18" charset="0"/>
              <a:cs typeface="Times New Roman" panose="02020603050405020304" pitchFamily="18" charset="0"/>
            </a:endParaRPr>
          </a:p>
          <a:p>
            <a:pPr>
              <a:lnSpc>
                <a:spcPct val="110000"/>
              </a:lnSpc>
              <a:buFont typeface="Wingdings" panose="05000000000000000000" pitchFamily="2" charset="2"/>
              <a:buNone/>
            </a:pPr>
            <a:r>
              <a:rPr lang="en-US" altLang="zh-CN" sz="2600" dirty="0">
                <a:latin typeface="楷体" panose="02010609060101010101" pitchFamily="49" charset="-122"/>
                <a:ea typeface="楷体" panose="02010609060101010101" pitchFamily="49" charset="-122"/>
                <a:sym typeface="Arial" panose="020B0604020202020204" pitchFamily="34" charset="0"/>
              </a:rPr>
              <a:t>  </a:t>
            </a:r>
            <a:r>
              <a:rPr lang="zh-CN" altLang="zh-CN" sz="2600" dirty="0">
                <a:latin typeface="楷体" panose="02010609060101010101" pitchFamily="49" charset="-122"/>
                <a:ea typeface="楷体" panose="02010609060101010101" pitchFamily="49" charset="-122"/>
                <a:sym typeface="Arial" panose="020B0604020202020204" pitchFamily="34" charset="0"/>
              </a:rPr>
              <a:t>设计求解问题的方法</a:t>
            </a:r>
            <a:endParaRPr lang="zh-CN" altLang="zh-CN" sz="2600" dirty="0">
              <a:latin typeface="楷体" panose="02010609060101010101" pitchFamily="49" charset="-122"/>
              <a:ea typeface="楷体" panose="02010609060101010101" pitchFamily="49" charset="-122"/>
            </a:endParaRPr>
          </a:p>
          <a:p>
            <a:pPr>
              <a:lnSpc>
                <a:spcPct val="170000"/>
              </a:lnSpc>
              <a:buFont typeface="Wingdings" panose="05000000000000000000" pitchFamily="2" charset="2"/>
              <a:buNone/>
            </a:pPr>
            <a:r>
              <a:rPr lang="en-US" altLang="zh-CN" sz="2800" dirty="0">
                <a:solidFill>
                  <a:srgbClr val="B222AD"/>
                </a:solidFill>
                <a:latin typeface="楷体" panose="02010609060101010101" pitchFamily="49" charset="-122"/>
                <a:ea typeface="楷体" panose="02010609060101010101" pitchFamily="49" charset="-122"/>
                <a:sym typeface="Arial" panose="020B0604020202020204" pitchFamily="34" charset="0"/>
              </a:rPr>
              <a:t>  </a:t>
            </a:r>
            <a:r>
              <a:rPr lang="zh-CN" altLang="zh-CN" sz="2800" dirty="0">
                <a:solidFill>
                  <a:srgbClr val="B222AD"/>
                </a:solidFill>
                <a:latin typeface="楷体" panose="02010609060101010101" pitchFamily="49" charset="-122"/>
                <a:ea typeface="楷体" panose="02010609060101010101" pitchFamily="49" charset="-122"/>
                <a:sym typeface="Arial" panose="020B0604020202020204" pitchFamily="34" charset="0"/>
              </a:rPr>
              <a:t>◆ 编程</a:t>
            </a:r>
          </a:p>
          <a:p>
            <a:pPr>
              <a:buFont typeface="Wingdings" panose="05000000000000000000" pitchFamily="2" charset="2"/>
              <a:buNone/>
            </a:pPr>
            <a:r>
              <a:rPr lang="zh-CN" altLang="zh-CN" sz="2800" dirty="0">
                <a:latin typeface="Times New Roman" panose="02020603050405020304" pitchFamily="18" charset="0"/>
              </a:rPr>
              <a:t>     </a:t>
            </a:r>
            <a:r>
              <a:rPr lang="en-US" altLang="zh-CN" sz="2800" dirty="0">
                <a:latin typeface="Times New Roman" panose="02020603050405020304" pitchFamily="18" charset="0"/>
                <a:cs typeface="Times New Roman" panose="02020603050405020304" pitchFamily="18" charset="0"/>
              </a:rPr>
              <a:t>main ( )</a:t>
            </a:r>
          </a:p>
          <a:p>
            <a:pPr>
              <a:buFont typeface="Wingdings" panose="05000000000000000000" pitchFamily="2" charset="2"/>
              <a:buNone/>
            </a:pPr>
            <a:r>
              <a:rPr lang="zh-CN" altLang="zh-CN" sz="2800" dirty="0">
                <a:latin typeface="Times New Roman" panose="02020603050405020304" pitchFamily="18" charset="0"/>
                <a:cs typeface="Times New Roman" panose="02020603050405020304" pitchFamily="18" charset="0"/>
              </a:rPr>
              <a:t>　</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int</a:t>
            </a: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len</a:t>
            </a:r>
            <a:r>
              <a:rPr lang="en-US" altLang="zh-CN" sz="2800" dirty="0">
                <a:latin typeface="Times New Roman" panose="02020603050405020304" pitchFamily="18" charset="0"/>
                <a:cs typeface="Times New Roman" panose="02020603050405020304" pitchFamily="18" charset="0"/>
              </a:rPr>
              <a:t>, wide ,area ;</a:t>
            </a:r>
            <a:br>
              <a:rPr lang="en-US" altLang="zh-CN" sz="2800" dirty="0">
                <a:latin typeface="Times New Roman" panose="02020603050405020304" pitchFamily="18" charset="0"/>
                <a:cs typeface="Times New Roman" panose="02020603050405020304" pitchFamily="18" charset="0"/>
              </a:rPr>
            </a:b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scanf</a:t>
            </a:r>
            <a:r>
              <a:rPr lang="en-US" altLang="zh-CN" sz="2800" dirty="0">
                <a:latin typeface="Times New Roman" panose="02020603050405020304" pitchFamily="18" charset="0"/>
                <a:cs typeface="Times New Roman" panose="02020603050405020304" pitchFamily="18" charset="0"/>
              </a:rPr>
              <a:t> (</a:t>
            </a:r>
            <a:r>
              <a:rPr lang="en-US" altLang="zh-CN" sz="2800" dirty="0">
                <a:cs typeface="Times New Roman" panose="02020603050405020304" pitchFamily="18" charset="0"/>
              </a:rPr>
              <a:t>“</a:t>
            </a:r>
            <a:r>
              <a:rPr lang="en-US" altLang="zh-CN" sz="2800" dirty="0">
                <a:latin typeface="Times New Roman" panose="02020603050405020304" pitchFamily="18" charset="0"/>
                <a:cs typeface="Times New Roman" panose="02020603050405020304" pitchFamily="18" charset="0"/>
              </a:rPr>
              <a:t>%d %d%\n</a:t>
            </a:r>
            <a:r>
              <a:rPr lang="en-US" altLang="zh-CN" sz="2800" dirty="0">
                <a:cs typeface="Times New Roman" panose="02020603050405020304" pitchFamily="18" charset="0"/>
              </a:rPr>
              <a:t>”</a:t>
            </a:r>
            <a:r>
              <a:rPr lang="en-US" altLang="zh-CN" sz="2800" dirty="0">
                <a:latin typeface="Times New Roman" panose="02020603050405020304" pitchFamily="18" charset="0"/>
                <a:cs typeface="Times New Roman" panose="02020603050405020304" pitchFamily="18" charset="0"/>
              </a:rPr>
              <a:t>, &amp;</a:t>
            </a:r>
            <a:r>
              <a:rPr lang="en-US" altLang="zh-CN" sz="2800" dirty="0" err="1">
                <a:latin typeface="Times New Roman" panose="02020603050405020304" pitchFamily="18" charset="0"/>
                <a:cs typeface="Times New Roman" panose="02020603050405020304" pitchFamily="18" charset="0"/>
              </a:rPr>
              <a:t>l,&amp;w</a:t>
            </a:r>
            <a:r>
              <a:rPr lang="en-US" altLang="zh-CN" sz="2800" dirty="0">
                <a:latin typeface="Times New Roman" panose="02020603050405020304" pitchFamily="18" charset="0"/>
                <a:cs typeface="Times New Roman" panose="02020603050405020304" pitchFamily="18" charset="0"/>
              </a:rPr>
              <a:t>);</a:t>
            </a:r>
            <a:br>
              <a:rPr lang="en-US" altLang="zh-CN" sz="2800" dirty="0">
                <a:latin typeface="Times New Roman" panose="02020603050405020304" pitchFamily="18" charset="0"/>
                <a:cs typeface="Times New Roman" panose="02020603050405020304" pitchFamily="18" charset="0"/>
              </a:rPr>
            </a:br>
            <a:r>
              <a:rPr lang="en-US" altLang="zh-CN" sz="2800" dirty="0">
                <a:latin typeface="Times New Roman" panose="02020603050405020304" pitchFamily="18" charset="0"/>
                <a:cs typeface="Times New Roman" panose="02020603050405020304" pitchFamily="18" charset="0"/>
              </a:rPr>
              <a:t>	area=</a:t>
            </a:r>
            <a:r>
              <a:rPr lang="en-US" altLang="zh-CN" sz="2800" dirty="0" err="1">
                <a:latin typeface="Times New Roman" panose="02020603050405020304" pitchFamily="18" charset="0"/>
                <a:cs typeface="Times New Roman" panose="02020603050405020304" pitchFamily="18" charset="0"/>
              </a:rPr>
              <a:t>len</a:t>
            </a:r>
            <a:r>
              <a:rPr lang="en-US" altLang="zh-CN" sz="2800" dirty="0">
                <a:latin typeface="Times New Roman" panose="02020603050405020304" pitchFamily="18" charset="0"/>
                <a:cs typeface="Times New Roman" panose="02020603050405020304" pitchFamily="18" charset="0"/>
              </a:rPr>
              <a:t>*wide ;</a:t>
            </a:r>
            <a:br>
              <a:rPr lang="en-US" altLang="zh-CN" sz="2800" dirty="0">
                <a:latin typeface="Times New Roman" panose="02020603050405020304" pitchFamily="18" charset="0"/>
                <a:cs typeface="Times New Roman" panose="02020603050405020304" pitchFamily="18" charset="0"/>
              </a:rPr>
            </a:br>
            <a:r>
              <a:rPr lang="en-US" altLang="zh-CN" sz="2800" dirty="0">
                <a:latin typeface="Times New Roman" panose="02020603050405020304" pitchFamily="18" charset="0"/>
                <a:cs typeface="Times New Roman" panose="02020603050405020304" pitchFamily="18" charset="0"/>
              </a:rPr>
              <a:t>	</a:t>
            </a:r>
            <a:r>
              <a:rPr lang="en-US" altLang="zh-CN" sz="2800" dirty="0" err="1">
                <a:latin typeface="Times New Roman" panose="02020603050405020304" pitchFamily="18" charset="0"/>
                <a:cs typeface="Times New Roman" panose="02020603050405020304" pitchFamily="18" charset="0"/>
              </a:rPr>
              <a:t>printf</a:t>
            </a:r>
            <a:r>
              <a:rPr lang="en-US" altLang="zh-CN" sz="2800" dirty="0">
                <a:latin typeface="Times New Roman" panose="02020603050405020304" pitchFamily="18" charset="0"/>
                <a:cs typeface="Times New Roman" panose="02020603050405020304" pitchFamily="18" charset="0"/>
              </a:rPr>
              <a:t> (</a:t>
            </a:r>
            <a:r>
              <a:rPr lang="en-US" altLang="zh-CN" sz="2800" dirty="0">
                <a:cs typeface="Times New Roman" panose="02020603050405020304" pitchFamily="18" charset="0"/>
              </a:rPr>
              <a:t>“</a:t>
            </a:r>
            <a:r>
              <a:rPr lang="en-US" altLang="zh-CN" sz="2800" dirty="0">
                <a:latin typeface="Times New Roman" panose="02020603050405020304" pitchFamily="18" charset="0"/>
                <a:cs typeface="Times New Roman" panose="02020603050405020304" pitchFamily="18" charset="0"/>
              </a:rPr>
              <a:t>area=%</a:t>
            </a:r>
            <a:r>
              <a:rPr lang="en-US" altLang="zh-CN" sz="2800" dirty="0" err="1">
                <a:latin typeface="Times New Roman" panose="02020603050405020304" pitchFamily="18" charset="0"/>
                <a:cs typeface="Times New Roman" panose="02020603050405020304" pitchFamily="18" charset="0"/>
              </a:rPr>
              <a:t>d</a:t>
            </a:r>
            <a:r>
              <a:rPr lang="en-US" altLang="zh-CN" sz="2800" dirty="0" err="1">
                <a:cs typeface="Times New Roman" panose="02020603050405020304" pitchFamily="18" charset="0"/>
              </a:rPr>
              <a:t>”</a:t>
            </a:r>
            <a:r>
              <a:rPr lang="en-US" altLang="zh-CN" sz="2800" dirty="0" err="1">
                <a:latin typeface="Times New Roman" panose="02020603050405020304" pitchFamily="18" charset="0"/>
                <a:cs typeface="Times New Roman" panose="02020603050405020304" pitchFamily="18" charset="0"/>
              </a:rPr>
              <a:t>,area</a:t>
            </a:r>
            <a:r>
              <a:rPr lang="en-US" altLang="zh-CN" sz="2800" dirty="0">
                <a:latin typeface="Times New Roman" panose="02020603050405020304" pitchFamily="18" charset="0"/>
                <a:cs typeface="Times New Roman" panose="02020603050405020304" pitchFamily="18" charset="0"/>
              </a:rPr>
              <a:t>);</a:t>
            </a:r>
            <a:r>
              <a:rPr lang="zh-CN" altLang="zh-CN" sz="2800" dirty="0">
                <a:latin typeface="Times New Roman" panose="02020603050405020304" pitchFamily="18" charset="0"/>
                <a:cs typeface="Times New Roman" panose="02020603050405020304" pitchFamily="18" charset="0"/>
              </a:rPr>
              <a:t>　</a:t>
            </a:r>
            <a:endParaRPr lang="en-US" altLang="zh-CN" sz="2800" dirty="0">
              <a:latin typeface="Times New Roman" panose="02020603050405020304" pitchFamily="18" charset="0"/>
              <a:cs typeface="Times New Roman" panose="02020603050405020304" pitchFamily="18" charset="0"/>
            </a:endParaRPr>
          </a:p>
          <a:p>
            <a:pPr>
              <a:buFont typeface="Wingdings" panose="05000000000000000000" pitchFamily="2" charset="2"/>
              <a:buNone/>
            </a:pPr>
            <a:r>
              <a:rPr lang="en-US" altLang="zh-CN" sz="2800" dirty="0">
                <a:latin typeface="Times New Roman" panose="02020603050405020304" pitchFamily="18" charset="0"/>
                <a:cs typeface="Times New Roman" panose="02020603050405020304" pitchFamily="18" charset="0"/>
              </a:rPr>
              <a:t>    }</a:t>
            </a:r>
            <a:endParaRPr lang="zh-CN" altLang="zh-CN" sz="2800" dirty="0">
              <a:latin typeface="Times New Roman" panose="02020603050405020304" pitchFamily="18" charset="0"/>
              <a:cs typeface="Times New Roman" panose="02020603050405020304" pitchFamily="18" charset="0"/>
            </a:endParaRPr>
          </a:p>
          <a:p>
            <a:pPr>
              <a:lnSpc>
                <a:spcPct val="80000"/>
              </a:lnSpc>
              <a:buClrTx/>
              <a:buFontTx/>
              <a:buNone/>
            </a:pPr>
            <a:endParaRPr lang="zh-CN" altLang="zh-CN" sz="2800" dirty="0">
              <a:solidFill>
                <a:schemeClr val="accent1"/>
              </a:solidFill>
              <a:latin typeface="Times New Roman" panose="02020603050405020304" pitchFamily="18" charset="0"/>
              <a:cs typeface="Times New Roman" panose="02020603050405020304" pitchFamily="18" charset="0"/>
            </a:endParaRPr>
          </a:p>
        </p:txBody>
      </p:sp>
      <p:sp>
        <p:nvSpPr>
          <p:cNvPr id="82947" name="Rectangle 2"/>
          <p:cNvSpPr>
            <a:spLocks noChangeArrowheads="1"/>
          </p:cNvSpPr>
          <p:nvPr/>
        </p:nvSpPr>
        <p:spPr bwMode="auto">
          <a:xfrm>
            <a:off x="1666880" y="180979"/>
            <a:ext cx="4284663" cy="72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endParaRPr kumimoji="0" lang="zh-CN" altLang="zh-CN" dirty="0">
              <a:solidFill>
                <a:srgbClr val="0000CC"/>
              </a:solidFill>
              <a:latin typeface="黑体" panose="02010609060101010101" pitchFamily="49" charset="-122"/>
              <a:ea typeface="黑体" panose="02010609060101010101" pitchFamily="49" charset="-122"/>
            </a:endParaRPr>
          </a:p>
        </p:txBody>
      </p:sp>
      <p:sp>
        <p:nvSpPr>
          <p:cNvPr id="10" name="爆炸形 1 9"/>
          <p:cNvSpPr/>
          <p:nvPr/>
        </p:nvSpPr>
        <p:spPr>
          <a:xfrm>
            <a:off x="6672064" y="2564904"/>
            <a:ext cx="4896544" cy="3024336"/>
          </a:xfrm>
          <a:prstGeom prst="irregularSeal1">
            <a:avLst/>
          </a:prstGeom>
          <a:ln>
            <a:solidFill>
              <a:srgbClr val="0000CC"/>
            </a:solidFill>
            <a:tailEnd type="none"/>
          </a:ln>
        </p:spPr>
        <p:style>
          <a:lnRef idx="3">
            <a:schemeClr val="dk1"/>
          </a:lnRef>
          <a:fillRef idx="0">
            <a:schemeClr val="dk1"/>
          </a:fillRef>
          <a:effectRef idx="2">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400" dirty="0" smtClean="0">
                <a:solidFill>
                  <a:srgbClr val="0000CC"/>
                </a:solidFill>
              </a:rPr>
              <a:t>数据元素之间的关系比较简单，但是计算比较复杂</a:t>
            </a:r>
            <a:endParaRPr lang="zh-CN" altLang="en-US" sz="2400" dirty="0">
              <a:solidFill>
                <a:srgbClr val="0000CC"/>
              </a:solidFill>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217" y="2933231"/>
            <a:ext cx="6158433" cy="3894132"/>
          </a:xfrm>
          <a:prstGeom prst="rect">
            <a:avLst/>
          </a:prstGeom>
        </p:spPr>
      </p:pic>
      <p:sp>
        <p:nvSpPr>
          <p:cNvPr id="2" name="标题 1"/>
          <p:cNvSpPr>
            <a:spLocks noGrp="1"/>
          </p:cNvSpPr>
          <p:nvPr>
            <p:ph type="title"/>
          </p:nvPr>
        </p:nvSpPr>
        <p:spPr>
          <a:xfrm>
            <a:off x="119336" y="44624"/>
            <a:ext cx="10659616" cy="687611"/>
          </a:xfrm>
        </p:spPr>
        <p:txBody>
          <a:bodyPr>
            <a:normAutofit/>
          </a:bodyPr>
          <a:lstStyle/>
          <a:p>
            <a:r>
              <a:rPr lang="en-US" altLang="zh-CN" sz="3200" dirty="0" smtClean="0"/>
              <a:t>1</a:t>
            </a:r>
            <a:r>
              <a:rPr lang="zh-CN" altLang="en-US" sz="3200" dirty="0" smtClean="0"/>
              <a:t>、数值计算问题</a:t>
            </a:r>
            <a:r>
              <a:rPr lang="en-US" altLang="zh-CN" sz="3200" dirty="0" smtClean="0"/>
              <a:t>---</a:t>
            </a:r>
            <a:r>
              <a:rPr lang="zh-CN" altLang="en-US" sz="3200" dirty="0" smtClean="0"/>
              <a:t>深度</a:t>
            </a:r>
            <a:r>
              <a:rPr lang="zh-CN" altLang="en-US" sz="3200" dirty="0"/>
              <a:t>学习（续）</a:t>
            </a: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36" y="1061023"/>
            <a:ext cx="5762432" cy="2295969"/>
          </a:xfrm>
          <a:prstGeom prst="rect">
            <a:avLst/>
          </a:prstGeom>
        </p:spPr>
      </p:pic>
      <p:pic>
        <p:nvPicPr>
          <p:cNvPr id="9" name="图片 8"/>
          <p:cNvPicPr>
            <a:picLocks noChangeAspect="1"/>
          </p:cNvPicPr>
          <p:nvPr/>
        </p:nvPicPr>
        <p:blipFill>
          <a:blip r:embed="rId4"/>
          <a:stretch>
            <a:fillRect/>
          </a:stretch>
        </p:blipFill>
        <p:spPr>
          <a:xfrm>
            <a:off x="5767245" y="44624"/>
            <a:ext cx="3353091" cy="1577477"/>
          </a:xfrm>
          <a:prstGeom prst="rect">
            <a:avLst/>
          </a:prstGeom>
        </p:spPr>
      </p:pic>
      <p:pic>
        <p:nvPicPr>
          <p:cNvPr id="11" name="图片 10"/>
          <p:cNvPicPr>
            <a:picLocks noChangeAspect="1"/>
          </p:cNvPicPr>
          <p:nvPr/>
        </p:nvPicPr>
        <p:blipFill>
          <a:blip r:embed="rId5"/>
          <a:stretch>
            <a:fillRect/>
          </a:stretch>
        </p:blipFill>
        <p:spPr>
          <a:xfrm>
            <a:off x="9192344" y="3236"/>
            <a:ext cx="2876681" cy="6834819"/>
          </a:xfrm>
          <a:prstGeom prst="rect">
            <a:avLst/>
          </a:prstGeom>
        </p:spPr>
      </p:pic>
      <p:sp>
        <p:nvSpPr>
          <p:cNvPr id="13" name="爆炸形 1 12"/>
          <p:cNvSpPr/>
          <p:nvPr/>
        </p:nvSpPr>
        <p:spPr>
          <a:xfrm>
            <a:off x="5518626" y="1484784"/>
            <a:ext cx="4036860" cy="3600400"/>
          </a:xfrm>
          <a:prstGeom prst="irregularSeal1">
            <a:avLst/>
          </a:prstGeom>
          <a:ln>
            <a:solidFill>
              <a:srgbClr val="0000CC"/>
            </a:solidFill>
            <a:tailEnd type="none"/>
          </a:ln>
        </p:spPr>
        <p:style>
          <a:lnRef idx="3">
            <a:schemeClr val="dk1"/>
          </a:lnRef>
          <a:fillRef idx="0">
            <a:schemeClr val="dk1"/>
          </a:fillRef>
          <a:effectRef idx="2">
            <a:schemeClr val="dk1"/>
          </a:effectRef>
          <a:fontRef idx="minor">
            <a:schemeClr val="tx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sz="2400" dirty="0" smtClean="0">
                <a:solidFill>
                  <a:srgbClr val="0000CC"/>
                </a:solidFill>
              </a:rPr>
              <a:t>数据元素之间的关系比较简单，但是计算比较复杂</a:t>
            </a:r>
            <a:endParaRPr lang="zh-CN" altLang="en-US" sz="2400" dirty="0">
              <a:solidFill>
                <a:srgbClr val="0000CC"/>
              </a:solidFill>
            </a:endParaRPr>
          </a:p>
        </p:txBody>
      </p:sp>
    </p:spTree>
    <p:extLst>
      <p:ext uri="{BB962C8B-B14F-4D97-AF65-F5344CB8AC3E}">
        <p14:creationId xmlns:p14="http://schemas.microsoft.com/office/powerpoint/2010/main" val="325425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p:txBody>
          <a:bodyPr>
            <a:normAutofit/>
          </a:bodyPr>
          <a:lstStyle/>
          <a:p>
            <a:pPr eaLnBrk="1" hangingPunct="1"/>
            <a:r>
              <a:rPr lang="en-US" altLang="zh-CN" sz="4000" dirty="0" smtClean="0">
                <a:solidFill>
                  <a:srgbClr val="0000CC"/>
                </a:solidFill>
                <a:latin typeface="+mn-ea"/>
                <a:ea typeface="+mn-ea"/>
              </a:rPr>
              <a:t>2</a:t>
            </a:r>
            <a:r>
              <a:rPr lang="zh-CN" altLang="en-US" sz="4000" dirty="0" smtClean="0">
                <a:solidFill>
                  <a:srgbClr val="0000CC"/>
                </a:solidFill>
                <a:latin typeface="+mn-ea"/>
                <a:ea typeface="+mn-ea"/>
              </a:rPr>
              <a:t>、非</a:t>
            </a:r>
            <a:r>
              <a:rPr lang="zh-CN" altLang="en-US" sz="4000" dirty="0">
                <a:solidFill>
                  <a:srgbClr val="0000CC"/>
                </a:solidFill>
                <a:latin typeface="+mn-ea"/>
                <a:ea typeface="+mn-ea"/>
              </a:rPr>
              <a:t>数值计算问题</a:t>
            </a:r>
            <a:endParaRPr lang="zh-CN" altLang="zh-CN" sz="4000" dirty="0">
              <a:solidFill>
                <a:srgbClr val="0000CC"/>
              </a:solidFill>
              <a:latin typeface="+mn-ea"/>
              <a:ea typeface="+mn-ea"/>
            </a:endParaRPr>
          </a:p>
        </p:txBody>
      </p:sp>
      <p:sp>
        <p:nvSpPr>
          <p:cNvPr id="83974" name="Rectangle 2"/>
          <p:cNvSpPr txBox="1">
            <a:spLocks noChangeArrowheads="1"/>
          </p:cNvSpPr>
          <p:nvPr/>
        </p:nvSpPr>
        <p:spPr bwMode="auto">
          <a:xfrm>
            <a:off x="1774826" y="2263780"/>
            <a:ext cx="4319588" cy="57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buFont typeface="Wingdings" panose="05000000000000000000" pitchFamily="2" charset="2"/>
              <a:buNone/>
            </a:pPr>
            <a:r>
              <a:rPr kumimoji="0" lang="en-US" altLang="zh-CN" sz="2800">
                <a:latin typeface="黑体" panose="02010609060101010101" pitchFamily="49" charset="-122"/>
                <a:ea typeface="黑体" panose="02010609060101010101" pitchFamily="49" charset="-122"/>
              </a:rPr>
              <a:t>  </a:t>
            </a:r>
            <a:r>
              <a:rPr kumimoji="0" lang="zh-CN" altLang="en-US" sz="2800">
                <a:solidFill>
                  <a:schemeClr val="folHlink"/>
                </a:solidFill>
                <a:latin typeface="楷体_GB2312" pitchFamily="49" charset="-122"/>
              </a:rPr>
              <a:t>例</a:t>
            </a:r>
            <a:r>
              <a:rPr kumimoji="0" lang="en-US" altLang="zh-CN" sz="2800">
                <a:solidFill>
                  <a:schemeClr val="folHlink"/>
                </a:solidFill>
                <a:latin typeface="Times New Roman" panose="02020603050405020304" pitchFamily="18" charset="0"/>
                <a:cs typeface="Times New Roman" panose="02020603050405020304" pitchFamily="18" charset="0"/>
              </a:rPr>
              <a:t>1. </a:t>
            </a:r>
            <a:r>
              <a:rPr kumimoji="0" lang="zh-CN" altLang="en-US" sz="2800">
                <a:latin typeface="楷体_GB2312" pitchFamily="49" charset="-122"/>
              </a:rPr>
              <a:t>图书自动检索系统</a:t>
            </a:r>
          </a:p>
        </p:txBody>
      </p:sp>
      <p:grpSp>
        <p:nvGrpSpPr>
          <p:cNvPr id="10" name="Group 5"/>
          <p:cNvGrpSpPr>
            <a:grpSpLocks/>
          </p:cNvGrpSpPr>
          <p:nvPr/>
        </p:nvGrpSpPr>
        <p:grpSpPr bwMode="auto">
          <a:xfrm>
            <a:off x="6816725" y="1935167"/>
            <a:ext cx="3057526" cy="1038225"/>
            <a:chOff x="3045" y="1202"/>
            <a:chExt cx="1926" cy="654"/>
          </a:xfrm>
        </p:grpSpPr>
        <p:sp>
          <p:nvSpPr>
            <p:cNvPr id="84014" name="AutoShape 6"/>
            <p:cNvSpPr>
              <a:spLocks noChangeArrowheads="1"/>
            </p:cNvSpPr>
            <p:nvPr/>
          </p:nvSpPr>
          <p:spPr bwMode="auto">
            <a:xfrm>
              <a:off x="3355" y="1202"/>
              <a:ext cx="1616" cy="654"/>
            </a:xfrm>
            <a:prstGeom prst="irregularSeal2">
              <a:avLst/>
            </a:prstGeom>
            <a:noFill/>
            <a:ln w="9525">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eaLnBrk="1" hangingPunct="1">
                <a:spcBef>
                  <a:spcPct val="0"/>
                </a:spcBef>
                <a:buClrTx/>
                <a:buSzTx/>
                <a:buFontTx/>
                <a:buNone/>
              </a:pPr>
              <a:r>
                <a:rPr lang="zh-CN" altLang="en-US" sz="2400" b="0" dirty="0">
                  <a:solidFill>
                    <a:srgbClr val="0000CC"/>
                  </a:solidFill>
                  <a:latin typeface="Times New Roman" panose="02020603050405020304" pitchFamily="18" charset="0"/>
                  <a:ea typeface="黑体" panose="02010609060101010101" pitchFamily="49" charset="-122"/>
                </a:rPr>
                <a:t>线性表</a:t>
              </a:r>
            </a:p>
          </p:txBody>
        </p:sp>
        <p:sp>
          <p:nvSpPr>
            <p:cNvPr id="84015" name="Line 7"/>
            <p:cNvSpPr>
              <a:spLocks noChangeShapeType="1"/>
            </p:cNvSpPr>
            <p:nvPr/>
          </p:nvSpPr>
          <p:spPr bwMode="auto">
            <a:xfrm>
              <a:off x="3045" y="1609"/>
              <a:ext cx="384"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grpSp>
        <p:nvGrpSpPr>
          <p:cNvPr id="83976" name="Group 3"/>
          <p:cNvGrpSpPr>
            <a:grpSpLocks/>
          </p:cNvGrpSpPr>
          <p:nvPr/>
        </p:nvGrpSpPr>
        <p:grpSpPr bwMode="auto">
          <a:xfrm>
            <a:off x="1992313" y="2995617"/>
            <a:ext cx="8458200" cy="3457575"/>
            <a:chOff x="240" y="1697"/>
            <a:chExt cx="5328" cy="2428"/>
          </a:xfrm>
        </p:grpSpPr>
        <p:sp>
          <p:nvSpPr>
            <p:cNvPr id="83978" name="Line 4"/>
            <p:cNvSpPr>
              <a:spLocks noChangeShapeType="1"/>
            </p:cNvSpPr>
            <p:nvPr/>
          </p:nvSpPr>
          <p:spPr bwMode="auto">
            <a:xfrm>
              <a:off x="240" y="2085"/>
              <a:ext cx="532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3979" name="Line 5"/>
            <p:cNvSpPr>
              <a:spLocks noChangeShapeType="1"/>
            </p:cNvSpPr>
            <p:nvPr/>
          </p:nvSpPr>
          <p:spPr bwMode="auto">
            <a:xfrm>
              <a:off x="923" y="1700"/>
              <a:ext cx="0" cy="23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3980" name="Line 6"/>
            <p:cNvSpPr>
              <a:spLocks noChangeShapeType="1"/>
            </p:cNvSpPr>
            <p:nvPr/>
          </p:nvSpPr>
          <p:spPr bwMode="auto">
            <a:xfrm>
              <a:off x="1802" y="1700"/>
              <a:ext cx="0" cy="23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3981" name="Line 7"/>
            <p:cNvSpPr>
              <a:spLocks noChangeShapeType="1"/>
            </p:cNvSpPr>
            <p:nvPr/>
          </p:nvSpPr>
          <p:spPr bwMode="auto">
            <a:xfrm>
              <a:off x="2562" y="1700"/>
              <a:ext cx="0" cy="23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3982" name="Line 8"/>
            <p:cNvSpPr>
              <a:spLocks noChangeShapeType="1"/>
            </p:cNvSpPr>
            <p:nvPr/>
          </p:nvSpPr>
          <p:spPr bwMode="auto">
            <a:xfrm>
              <a:off x="4612" y="1697"/>
              <a:ext cx="0" cy="238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3983" name="Line 9"/>
            <p:cNvSpPr>
              <a:spLocks noChangeShapeType="1"/>
            </p:cNvSpPr>
            <p:nvPr/>
          </p:nvSpPr>
          <p:spPr bwMode="auto">
            <a:xfrm>
              <a:off x="3246" y="1697"/>
              <a:ext cx="0" cy="238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83984" name="Text Box 10"/>
            <p:cNvSpPr txBox="1">
              <a:spLocks noChangeArrowheads="1"/>
            </p:cNvSpPr>
            <p:nvPr/>
          </p:nvSpPr>
          <p:spPr bwMode="auto">
            <a:xfrm>
              <a:off x="377" y="1776"/>
              <a:ext cx="54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zh-CN" altLang="en-US" sz="2000">
                  <a:latin typeface="Times New Roman" panose="02020603050405020304" pitchFamily="18" charset="0"/>
                  <a:sym typeface="Wingdings" panose="05000000000000000000" pitchFamily="2" charset="2"/>
                </a:rPr>
                <a:t>登录号</a:t>
              </a:r>
            </a:p>
          </p:txBody>
        </p:sp>
        <p:sp>
          <p:nvSpPr>
            <p:cNvPr id="83985" name="Text Box 11"/>
            <p:cNvSpPr txBox="1">
              <a:spLocks noChangeArrowheads="1"/>
            </p:cNvSpPr>
            <p:nvPr/>
          </p:nvSpPr>
          <p:spPr bwMode="auto">
            <a:xfrm>
              <a:off x="1157" y="1776"/>
              <a:ext cx="549"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zh-CN" altLang="en-US" sz="2000">
                  <a:latin typeface="楷体_GB2312" pitchFamily="49" charset="-122"/>
                  <a:sym typeface="Wingdings" panose="05000000000000000000" pitchFamily="2" charset="2"/>
                </a:rPr>
                <a:t>书 名</a:t>
              </a:r>
            </a:p>
          </p:txBody>
        </p:sp>
        <p:sp>
          <p:nvSpPr>
            <p:cNvPr id="83986" name="Text Box 12"/>
            <p:cNvSpPr txBox="1">
              <a:spLocks noChangeArrowheads="1"/>
            </p:cNvSpPr>
            <p:nvPr/>
          </p:nvSpPr>
          <p:spPr bwMode="auto">
            <a:xfrm>
              <a:off x="1931" y="1776"/>
              <a:ext cx="549"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zh-CN" altLang="en-US" sz="2000">
                  <a:latin typeface="Times New Roman" panose="02020603050405020304" pitchFamily="18" charset="0"/>
                  <a:sym typeface="Wingdings" panose="05000000000000000000" pitchFamily="2" charset="2"/>
                </a:rPr>
                <a:t>作者名</a:t>
              </a:r>
            </a:p>
          </p:txBody>
        </p:sp>
        <p:sp>
          <p:nvSpPr>
            <p:cNvPr id="83987" name="Text Box 13"/>
            <p:cNvSpPr txBox="1">
              <a:spLocks noChangeArrowheads="1"/>
            </p:cNvSpPr>
            <p:nvPr/>
          </p:nvSpPr>
          <p:spPr bwMode="auto">
            <a:xfrm>
              <a:off x="3655" y="1755"/>
              <a:ext cx="820"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zh-CN" altLang="en-US" sz="2000">
                  <a:latin typeface="Times New Roman" panose="02020603050405020304" pitchFamily="18" charset="0"/>
                  <a:sym typeface="Wingdings" panose="05000000000000000000" pitchFamily="2" charset="2"/>
                </a:rPr>
                <a:t>出版单位</a:t>
              </a:r>
            </a:p>
          </p:txBody>
        </p:sp>
        <p:sp>
          <p:nvSpPr>
            <p:cNvPr id="83988" name="Text Box 14"/>
            <p:cNvSpPr txBox="1">
              <a:spLocks noChangeArrowheads="1"/>
            </p:cNvSpPr>
            <p:nvPr/>
          </p:nvSpPr>
          <p:spPr bwMode="auto">
            <a:xfrm>
              <a:off x="2697" y="1776"/>
              <a:ext cx="549"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zh-CN" altLang="en-US" sz="2000">
                  <a:latin typeface="Times New Roman" panose="02020603050405020304" pitchFamily="18" charset="0"/>
                  <a:sym typeface="Wingdings" panose="05000000000000000000" pitchFamily="2" charset="2"/>
                </a:rPr>
                <a:t>分类号</a:t>
              </a:r>
            </a:p>
          </p:txBody>
        </p:sp>
        <p:sp>
          <p:nvSpPr>
            <p:cNvPr id="83989" name="Text Box 15"/>
            <p:cNvSpPr txBox="1">
              <a:spLocks noChangeArrowheads="1"/>
            </p:cNvSpPr>
            <p:nvPr/>
          </p:nvSpPr>
          <p:spPr bwMode="auto">
            <a:xfrm>
              <a:off x="4748" y="1755"/>
              <a:ext cx="820"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zh-CN" altLang="en-US" sz="2000">
                  <a:latin typeface="Times New Roman" panose="02020603050405020304" pitchFamily="18" charset="0"/>
                  <a:sym typeface="Wingdings" panose="05000000000000000000" pitchFamily="2" charset="2"/>
                </a:rPr>
                <a:t>出版时间</a:t>
              </a:r>
            </a:p>
          </p:txBody>
        </p:sp>
        <p:sp>
          <p:nvSpPr>
            <p:cNvPr id="83990" name="Text Box 16"/>
            <p:cNvSpPr txBox="1">
              <a:spLocks noChangeArrowheads="1"/>
            </p:cNvSpPr>
            <p:nvPr/>
          </p:nvSpPr>
          <p:spPr bwMode="auto">
            <a:xfrm>
              <a:off x="513" y="2312"/>
              <a:ext cx="27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2000" b="0">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001</a:t>
              </a:r>
            </a:p>
          </p:txBody>
        </p:sp>
        <p:sp>
          <p:nvSpPr>
            <p:cNvPr id="83991" name="Text Box 17"/>
            <p:cNvSpPr txBox="1">
              <a:spLocks noChangeArrowheads="1"/>
            </p:cNvSpPr>
            <p:nvPr/>
          </p:nvSpPr>
          <p:spPr bwMode="auto">
            <a:xfrm>
              <a:off x="513" y="2765"/>
              <a:ext cx="410"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2000" b="0">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002</a:t>
              </a:r>
            </a:p>
          </p:txBody>
        </p:sp>
        <p:sp>
          <p:nvSpPr>
            <p:cNvPr id="83992" name="Text Box 18"/>
            <p:cNvSpPr txBox="1">
              <a:spLocks noChangeArrowheads="1"/>
            </p:cNvSpPr>
            <p:nvPr/>
          </p:nvSpPr>
          <p:spPr bwMode="auto">
            <a:xfrm>
              <a:off x="513" y="3219"/>
              <a:ext cx="410"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2000" b="0">
                  <a:latin typeface="Times New Roman" panose="02020603050405020304" pitchFamily="18" charset="0"/>
                  <a:ea typeface="宋体" panose="02010600030101010101" pitchFamily="2" charset="-122"/>
                  <a:sym typeface="Wingdings" panose="05000000000000000000" pitchFamily="2" charset="2"/>
                </a:rPr>
                <a:t>003</a:t>
              </a:r>
            </a:p>
          </p:txBody>
        </p:sp>
        <p:sp>
          <p:nvSpPr>
            <p:cNvPr id="83993" name="Text Box 19"/>
            <p:cNvSpPr txBox="1">
              <a:spLocks noChangeArrowheads="1"/>
            </p:cNvSpPr>
            <p:nvPr/>
          </p:nvSpPr>
          <p:spPr bwMode="auto">
            <a:xfrm>
              <a:off x="1060" y="2312"/>
              <a:ext cx="819"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2000" b="0">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C</a:t>
              </a:r>
              <a:r>
                <a:rPr kumimoji="0" lang="zh-CN" altLang="en-US" sz="2000">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程序设计</a:t>
              </a:r>
            </a:p>
          </p:txBody>
        </p:sp>
        <p:sp>
          <p:nvSpPr>
            <p:cNvPr id="83994" name="Text Box 20"/>
            <p:cNvSpPr txBox="1">
              <a:spLocks noChangeArrowheads="1"/>
            </p:cNvSpPr>
            <p:nvPr/>
          </p:nvSpPr>
          <p:spPr bwMode="auto">
            <a:xfrm>
              <a:off x="1060" y="2765"/>
              <a:ext cx="819"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zh-CN" altLang="en-US" sz="2000">
                  <a:latin typeface="Times New Roman" panose="02020603050405020304" pitchFamily="18" charset="0"/>
                  <a:sym typeface="Wingdings" panose="05000000000000000000" pitchFamily="2" charset="2"/>
                </a:rPr>
                <a:t>数据结构</a:t>
              </a:r>
            </a:p>
          </p:txBody>
        </p:sp>
        <p:sp>
          <p:nvSpPr>
            <p:cNvPr id="83995" name="Text Box 21"/>
            <p:cNvSpPr txBox="1">
              <a:spLocks noChangeArrowheads="1"/>
            </p:cNvSpPr>
            <p:nvPr/>
          </p:nvSpPr>
          <p:spPr bwMode="auto">
            <a:xfrm>
              <a:off x="991" y="3196"/>
              <a:ext cx="819"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zh-CN" altLang="en-US" sz="2000">
                  <a:latin typeface="Times New Roman" panose="02020603050405020304" pitchFamily="18" charset="0"/>
                  <a:sym typeface="Wingdings" panose="05000000000000000000" pitchFamily="2" charset="2"/>
                </a:rPr>
                <a:t>操作系统原理</a:t>
              </a:r>
            </a:p>
          </p:txBody>
        </p:sp>
        <p:sp>
          <p:nvSpPr>
            <p:cNvPr id="83996" name="Text Box 22"/>
            <p:cNvSpPr txBox="1">
              <a:spLocks noChangeArrowheads="1"/>
            </p:cNvSpPr>
            <p:nvPr/>
          </p:nvSpPr>
          <p:spPr bwMode="auto">
            <a:xfrm>
              <a:off x="1931" y="2312"/>
              <a:ext cx="546"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zh-CN" altLang="en-US" sz="2000">
                  <a:latin typeface="Times New Roman" panose="02020603050405020304" pitchFamily="18" charset="0"/>
                  <a:sym typeface="Wingdings" panose="05000000000000000000" pitchFamily="2" charset="2"/>
                </a:rPr>
                <a:t>谭浩强</a:t>
              </a:r>
            </a:p>
          </p:txBody>
        </p:sp>
        <p:sp>
          <p:nvSpPr>
            <p:cNvPr id="83997" name="Text Box 23"/>
            <p:cNvSpPr txBox="1">
              <a:spLocks noChangeArrowheads="1"/>
            </p:cNvSpPr>
            <p:nvPr/>
          </p:nvSpPr>
          <p:spPr bwMode="auto">
            <a:xfrm>
              <a:off x="1931" y="3219"/>
              <a:ext cx="546"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zh-CN" altLang="en-US" sz="2000">
                  <a:latin typeface="Times New Roman" panose="02020603050405020304" pitchFamily="18" charset="0"/>
                  <a:sym typeface="Wingdings" panose="05000000000000000000" pitchFamily="2" charset="2"/>
                </a:rPr>
                <a:t>庞丽萍</a:t>
              </a:r>
            </a:p>
          </p:txBody>
        </p:sp>
        <p:sp>
          <p:nvSpPr>
            <p:cNvPr id="83998" name="Text Box 24"/>
            <p:cNvSpPr txBox="1">
              <a:spLocks noChangeArrowheads="1"/>
            </p:cNvSpPr>
            <p:nvPr/>
          </p:nvSpPr>
          <p:spPr bwMode="auto">
            <a:xfrm>
              <a:off x="1931" y="2765"/>
              <a:ext cx="546"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zh-CN" altLang="en-US" sz="2000">
                  <a:latin typeface="Times New Roman" panose="02020603050405020304" pitchFamily="18" charset="0"/>
                  <a:sym typeface="Wingdings" panose="05000000000000000000" pitchFamily="2" charset="2"/>
                </a:rPr>
                <a:t>严蔚敏</a:t>
              </a:r>
            </a:p>
          </p:txBody>
        </p:sp>
        <p:sp>
          <p:nvSpPr>
            <p:cNvPr id="83999" name="Text Box 25"/>
            <p:cNvSpPr txBox="1">
              <a:spLocks noChangeArrowheads="1"/>
            </p:cNvSpPr>
            <p:nvPr/>
          </p:nvSpPr>
          <p:spPr bwMode="auto">
            <a:xfrm>
              <a:off x="2792" y="2312"/>
              <a:ext cx="410"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 typeface="Wingdings" panose="05000000000000000000" pitchFamily="2" charset="2"/>
                <a:buNone/>
              </a:pPr>
              <a:r>
                <a:rPr kumimoji="0" lang="en-US" altLang="zh-CN" sz="2000" b="0">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S01</a:t>
              </a:r>
            </a:p>
          </p:txBody>
        </p:sp>
        <p:sp>
          <p:nvSpPr>
            <p:cNvPr id="84000" name="Text Box 26"/>
            <p:cNvSpPr txBox="1">
              <a:spLocks noChangeArrowheads="1"/>
            </p:cNvSpPr>
            <p:nvPr/>
          </p:nvSpPr>
          <p:spPr bwMode="auto">
            <a:xfrm>
              <a:off x="2792" y="2765"/>
              <a:ext cx="410"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 typeface="Wingdings" panose="05000000000000000000" pitchFamily="2" charset="2"/>
                <a:buNone/>
              </a:pPr>
              <a:r>
                <a:rPr kumimoji="0" lang="en-US" altLang="zh-CN" sz="2000" b="0">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L01</a:t>
              </a:r>
            </a:p>
          </p:txBody>
        </p:sp>
        <p:sp>
          <p:nvSpPr>
            <p:cNvPr id="84001" name="Text Box 27"/>
            <p:cNvSpPr txBox="1">
              <a:spLocks noChangeArrowheads="1"/>
            </p:cNvSpPr>
            <p:nvPr/>
          </p:nvSpPr>
          <p:spPr bwMode="auto">
            <a:xfrm>
              <a:off x="2792" y="3219"/>
              <a:ext cx="410"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 typeface="Wingdings" panose="05000000000000000000" pitchFamily="2" charset="2"/>
                <a:buNone/>
              </a:pPr>
              <a:r>
                <a:rPr kumimoji="0" lang="en-US" altLang="zh-CN" sz="2000" b="0">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J01</a:t>
              </a:r>
            </a:p>
          </p:txBody>
        </p:sp>
        <p:sp>
          <p:nvSpPr>
            <p:cNvPr id="84002" name="Text Box 28"/>
            <p:cNvSpPr txBox="1">
              <a:spLocks noChangeArrowheads="1"/>
            </p:cNvSpPr>
            <p:nvPr/>
          </p:nvSpPr>
          <p:spPr bwMode="auto">
            <a:xfrm>
              <a:off x="3382" y="2312"/>
              <a:ext cx="1366"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zh-CN" altLang="en-US" sz="1800">
                  <a:latin typeface="Times New Roman" panose="02020603050405020304" pitchFamily="18" charset="0"/>
                  <a:sym typeface="Wingdings" panose="05000000000000000000" pitchFamily="2" charset="2"/>
                </a:rPr>
                <a:t>   清华大学出版社</a:t>
              </a:r>
            </a:p>
          </p:txBody>
        </p:sp>
        <p:sp>
          <p:nvSpPr>
            <p:cNvPr id="84003" name="Text Box 29"/>
            <p:cNvSpPr txBox="1">
              <a:spLocks noChangeArrowheads="1"/>
            </p:cNvSpPr>
            <p:nvPr/>
          </p:nvSpPr>
          <p:spPr bwMode="auto">
            <a:xfrm>
              <a:off x="513" y="3672"/>
              <a:ext cx="27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2000" b="0">
                  <a:latin typeface="宋体" panose="02010600030101010101" pitchFamily="2" charset="-122"/>
                  <a:ea typeface="宋体" panose="02010600030101010101" pitchFamily="2" charset="-122"/>
                  <a:sym typeface="Wingdings" panose="05000000000000000000" pitchFamily="2" charset="2"/>
                </a:rPr>
                <a:t>┇</a:t>
              </a:r>
              <a:endParaRPr kumimoji="0" lang="en-US" altLang="zh-CN" sz="2000" b="0">
                <a:latin typeface="Times New Roman" panose="02020603050405020304" pitchFamily="18" charset="0"/>
                <a:ea typeface="宋体" panose="02010600030101010101" pitchFamily="2" charset="-122"/>
                <a:sym typeface="Wingdings" panose="05000000000000000000" pitchFamily="2" charset="2"/>
              </a:endParaRPr>
            </a:p>
          </p:txBody>
        </p:sp>
        <p:sp>
          <p:nvSpPr>
            <p:cNvPr id="84004" name="Text Box 30"/>
            <p:cNvSpPr txBox="1">
              <a:spLocks noChangeArrowheads="1"/>
            </p:cNvSpPr>
            <p:nvPr/>
          </p:nvSpPr>
          <p:spPr bwMode="auto">
            <a:xfrm>
              <a:off x="3792" y="3672"/>
              <a:ext cx="27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2000" b="0">
                  <a:latin typeface="宋体" panose="02010600030101010101" pitchFamily="2" charset="-122"/>
                  <a:ea typeface="宋体" panose="02010600030101010101" pitchFamily="2" charset="-122"/>
                  <a:sym typeface="Wingdings" panose="05000000000000000000" pitchFamily="2" charset="2"/>
                </a:rPr>
                <a:t>┇</a:t>
              </a:r>
              <a:endParaRPr kumimoji="0" lang="en-US" altLang="zh-CN" sz="2000" b="0">
                <a:latin typeface="Times New Roman" panose="02020603050405020304" pitchFamily="18" charset="0"/>
                <a:ea typeface="宋体" panose="02010600030101010101" pitchFamily="2" charset="-122"/>
                <a:sym typeface="Wingdings" panose="05000000000000000000" pitchFamily="2" charset="2"/>
              </a:endParaRPr>
            </a:p>
          </p:txBody>
        </p:sp>
        <p:sp>
          <p:nvSpPr>
            <p:cNvPr id="84005" name="Text Box 31"/>
            <p:cNvSpPr txBox="1">
              <a:spLocks noChangeArrowheads="1"/>
            </p:cNvSpPr>
            <p:nvPr/>
          </p:nvSpPr>
          <p:spPr bwMode="auto">
            <a:xfrm>
              <a:off x="2836" y="3672"/>
              <a:ext cx="27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2000" b="0">
                  <a:latin typeface="宋体" panose="02010600030101010101" pitchFamily="2" charset="-122"/>
                  <a:ea typeface="宋体" panose="02010600030101010101" pitchFamily="2" charset="-122"/>
                  <a:sym typeface="Wingdings" panose="05000000000000000000" pitchFamily="2" charset="2"/>
                </a:rPr>
                <a:t>┇</a:t>
              </a:r>
              <a:endParaRPr kumimoji="0" lang="en-US" altLang="zh-CN" sz="2000" b="0">
                <a:latin typeface="Times New Roman" panose="02020603050405020304" pitchFamily="18" charset="0"/>
                <a:ea typeface="宋体" panose="02010600030101010101" pitchFamily="2" charset="-122"/>
                <a:sym typeface="Wingdings" panose="05000000000000000000" pitchFamily="2" charset="2"/>
              </a:endParaRPr>
            </a:p>
          </p:txBody>
        </p:sp>
        <p:sp>
          <p:nvSpPr>
            <p:cNvPr id="84006" name="Text Box 32"/>
            <p:cNvSpPr txBox="1">
              <a:spLocks noChangeArrowheads="1"/>
            </p:cNvSpPr>
            <p:nvPr/>
          </p:nvSpPr>
          <p:spPr bwMode="auto">
            <a:xfrm>
              <a:off x="2016" y="3672"/>
              <a:ext cx="27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2000" b="0">
                  <a:latin typeface="宋体" panose="02010600030101010101" pitchFamily="2" charset="-122"/>
                  <a:ea typeface="宋体" panose="02010600030101010101" pitchFamily="2" charset="-122"/>
                  <a:sym typeface="Wingdings" panose="05000000000000000000" pitchFamily="2" charset="2"/>
                </a:rPr>
                <a:t>┇</a:t>
              </a:r>
              <a:endParaRPr kumimoji="0" lang="en-US" altLang="zh-CN" sz="2000" b="0">
                <a:latin typeface="Times New Roman" panose="02020603050405020304" pitchFamily="18" charset="0"/>
                <a:ea typeface="宋体" panose="02010600030101010101" pitchFamily="2" charset="-122"/>
                <a:sym typeface="Wingdings" panose="05000000000000000000" pitchFamily="2" charset="2"/>
              </a:endParaRPr>
            </a:p>
          </p:txBody>
        </p:sp>
        <p:sp>
          <p:nvSpPr>
            <p:cNvPr id="84007" name="Text Box 33"/>
            <p:cNvSpPr txBox="1">
              <a:spLocks noChangeArrowheads="1"/>
            </p:cNvSpPr>
            <p:nvPr/>
          </p:nvSpPr>
          <p:spPr bwMode="auto">
            <a:xfrm>
              <a:off x="1242" y="3672"/>
              <a:ext cx="27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2000" b="0">
                  <a:latin typeface="宋体" panose="02010600030101010101" pitchFamily="2" charset="-122"/>
                  <a:ea typeface="宋体" panose="02010600030101010101" pitchFamily="2" charset="-122"/>
                  <a:sym typeface="Wingdings" panose="05000000000000000000" pitchFamily="2" charset="2"/>
                </a:rPr>
                <a:t>┇</a:t>
              </a:r>
              <a:endParaRPr kumimoji="0" lang="en-US" altLang="zh-CN" sz="2000" b="0">
                <a:latin typeface="Times New Roman" panose="02020603050405020304" pitchFamily="18" charset="0"/>
                <a:ea typeface="宋体" panose="02010600030101010101" pitchFamily="2" charset="-122"/>
                <a:sym typeface="Wingdings" panose="05000000000000000000" pitchFamily="2" charset="2"/>
              </a:endParaRPr>
            </a:p>
          </p:txBody>
        </p:sp>
        <p:sp>
          <p:nvSpPr>
            <p:cNvPr id="84008" name="Text Box 34"/>
            <p:cNvSpPr txBox="1">
              <a:spLocks noChangeArrowheads="1"/>
            </p:cNvSpPr>
            <p:nvPr/>
          </p:nvSpPr>
          <p:spPr bwMode="auto">
            <a:xfrm>
              <a:off x="5022" y="3672"/>
              <a:ext cx="27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2000" b="0">
                  <a:latin typeface="宋体" panose="02010600030101010101" pitchFamily="2" charset="-122"/>
                  <a:ea typeface="宋体" panose="02010600030101010101" pitchFamily="2" charset="-122"/>
                  <a:sym typeface="Wingdings" panose="05000000000000000000" pitchFamily="2" charset="2"/>
                </a:rPr>
                <a:t>┇</a:t>
              </a:r>
              <a:endParaRPr kumimoji="0" lang="en-US" altLang="zh-CN" sz="2000" b="0">
                <a:latin typeface="Times New Roman" panose="02020603050405020304" pitchFamily="18" charset="0"/>
                <a:ea typeface="宋体" panose="02010600030101010101" pitchFamily="2" charset="-122"/>
                <a:sym typeface="Wingdings" panose="05000000000000000000" pitchFamily="2" charset="2"/>
              </a:endParaRPr>
            </a:p>
          </p:txBody>
        </p:sp>
        <p:sp>
          <p:nvSpPr>
            <p:cNvPr id="84009" name="Text Box 35"/>
            <p:cNvSpPr txBox="1">
              <a:spLocks noChangeArrowheads="1"/>
            </p:cNvSpPr>
            <p:nvPr/>
          </p:nvSpPr>
          <p:spPr bwMode="auto">
            <a:xfrm>
              <a:off x="4842" y="2312"/>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 typeface="Wingdings" panose="05000000000000000000" pitchFamily="2" charset="2"/>
                <a:buNone/>
              </a:pPr>
              <a:r>
                <a:rPr kumimoji="0" lang="en-US" altLang="zh-CN" sz="1200">
                  <a:latin typeface="宋体" panose="02010600030101010101" pitchFamily="2" charset="-122"/>
                  <a:ea typeface="宋体" panose="02010600030101010101" pitchFamily="2" charset="-122"/>
                  <a:sym typeface="Wingdings" panose="05000000000000000000" pitchFamily="2" charset="2"/>
                </a:rPr>
                <a:t> </a:t>
              </a:r>
              <a:r>
                <a:rPr kumimoji="0" lang="en-US" altLang="zh-CN" sz="2000" b="0">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2010</a:t>
              </a:r>
            </a:p>
          </p:txBody>
        </p:sp>
        <p:sp>
          <p:nvSpPr>
            <p:cNvPr id="84010" name="Text Box 36"/>
            <p:cNvSpPr txBox="1">
              <a:spLocks noChangeArrowheads="1"/>
            </p:cNvSpPr>
            <p:nvPr/>
          </p:nvSpPr>
          <p:spPr bwMode="auto">
            <a:xfrm>
              <a:off x="3476" y="3219"/>
              <a:ext cx="956"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zh-CN" altLang="en-US" sz="1800">
                  <a:latin typeface="宋体" panose="02010600030101010101" pitchFamily="2" charset="-122"/>
                  <a:ea typeface="宋体" panose="02010600030101010101" pitchFamily="2" charset="-122"/>
                  <a:sym typeface="Wingdings" panose="05000000000000000000" pitchFamily="2" charset="2"/>
                </a:rPr>
                <a:t>华中科技大学出版社</a:t>
              </a:r>
              <a:endParaRPr kumimoji="0" lang="en-US" altLang="zh-CN" sz="1800">
                <a:latin typeface="Times New Roman" panose="02020603050405020304" pitchFamily="18" charset="0"/>
                <a:ea typeface="宋体" panose="02010600030101010101" pitchFamily="2" charset="-122"/>
                <a:sym typeface="Wingdings" panose="05000000000000000000" pitchFamily="2" charset="2"/>
              </a:endParaRPr>
            </a:p>
          </p:txBody>
        </p:sp>
        <p:sp>
          <p:nvSpPr>
            <p:cNvPr id="84011" name="Text Box 37"/>
            <p:cNvSpPr txBox="1">
              <a:spLocks noChangeArrowheads="1"/>
            </p:cNvSpPr>
            <p:nvPr/>
          </p:nvSpPr>
          <p:spPr bwMode="auto">
            <a:xfrm>
              <a:off x="4885" y="3219"/>
              <a:ext cx="410"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 typeface="Wingdings" panose="05000000000000000000" pitchFamily="2" charset="2"/>
                <a:buNone/>
              </a:pPr>
              <a:r>
                <a:rPr kumimoji="0" lang="en-US" altLang="zh-CN" sz="2000" b="0">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2008</a:t>
              </a:r>
            </a:p>
          </p:txBody>
        </p:sp>
        <p:sp>
          <p:nvSpPr>
            <p:cNvPr id="84012" name="Text Box 38"/>
            <p:cNvSpPr txBox="1">
              <a:spLocks noChangeArrowheads="1"/>
            </p:cNvSpPr>
            <p:nvPr/>
          </p:nvSpPr>
          <p:spPr bwMode="auto">
            <a:xfrm>
              <a:off x="3476" y="2757"/>
              <a:ext cx="1092"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zh-CN" altLang="en-US" sz="1800">
                  <a:latin typeface="宋体" panose="02010600030101010101" pitchFamily="2" charset="-122"/>
                  <a:ea typeface="宋体" panose="02010600030101010101" pitchFamily="2" charset="-122"/>
                  <a:sym typeface="Wingdings" panose="05000000000000000000" pitchFamily="2" charset="2"/>
                </a:rPr>
                <a:t>清华大学出版社</a:t>
              </a:r>
              <a:endParaRPr kumimoji="0" lang="en-US" altLang="zh-CN" sz="1800">
                <a:latin typeface="Times New Roman" panose="02020603050405020304" pitchFamily="18" charset="0"/>
                <a:ea typeface="宋体" panose="02010600030101010101" pitchFamily="2" charset="-122"/>
                <a:sym typeface="Wingdings" panose="05000000000000000000" pitchFamily="2" charset="2"/>
              </a:endParaRPr>
            </a:p>
          </p:txBody>
        </p:sp>
        <p:sp>
          <p:nvSpPr>
            <p:cNvPr id="84013" name="Text Box 39"/>
            <p:cNvSpPr txBox="1">
              <a:spLocks noChangeArrowheads="1"/>
            </p:cNvSpPr>
            <p:nvPr/>
          </p:nvSpPr>
          <p:spPr bwMode="auto">
            <a:xfrm>
              <a:off x="4884" y="2757"/>
              <a:ext cx="396"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 typeface="Wingdings" panose="05000000000000000000" pitchFamily="2" charset="2"/>
                <a:buNone/>
              </a:pPr>
              <a:r>
                <a:rPr kumimoji="0" lang="en-US" altLang="zh-CN" sz="2000" b="0">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2011</a:t>
              </a:r>
            </a:p>
          </p:txBody>
        </p:sp>
      </p:grpSp>
      <p:sp>
        <p:nvSpPr>
          <p:cNvPr id="22577" name="Rectangle 2"/>
          <p:cNvSpPr>
            <a:spLocks noChangeArrowheads="1"/>
          </p:cNvSpPr>
          <p:nvPr/>
        </p:nvSpPr>
        <p:spPr bwMode="auto">
          <a:xfrm>
            <a:off x="1847855" y="1125542"/>
            <a:ext cx="8602658" cy="129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lnSpc>
                <a:spcPct val="105000"/>
              </a:lnSpc>
              <a:spcBef>
                <a:spcPct val="5000"/>
              </a:spcBef>
              <a:buClr>
                <a:srgbClr val="0099CC"/>
              </a:buClr>
              <a:defRPr/>
            </a:pPr>
            <a:r>
              <a:rPr kumimoji="0" lang="zh-CN" altLang="en-US" sz="2600" dirty="0">
                <a:latin typeface="Times New Roman" panose="02020603050405020304" pitchFamily="18" charset="0"/>
              </a:rPr>
              <a:t>数据元素之间的相互关系一般</a:t>
            </a:r>
            <a:r>
              <a:rPr kumimoji="0" lang="zh-CN" altLang="en-US" sz="2600" dirty="0">
                <a:solidFill>
                  <a:srgbClr val="FF0000"/>
                </a:solidFill>
                <a:latin typeface="Times New Roman" panose="02020603050405020304" pitchFamily="18" charset="0"/>
              </a:rPr>
              <a:t>无法用数学方程</a:t>
            </a:r>
            <a:r>
              <a:rPr lang="zh-CN" altLang="en-US" sz="2600" dirty="0">
                <a:solidFill>
                  <a:srgbClr val="FF0000"/>
                </a:solidFill>
                <a:latin typeface="Times New Roman" panose="02020603050405020304" pitchFamily="18" charset="0"/>
              </a:rPr>
              <a:t>加以描述</a:t>
            </a:r>
            <a:r>
              <a:rPr lang="zh-CN" altLang="en-US" sz="2600" dirty="0">
                <a:latin typeface="Times New Roman" panose="02020603050405020304" pitchFamily="18" charset="0"/>
              </a:rPr>
              <a:t>，此时采用</a:t>
            </a:r>
            <a:r>
              <a:rPr lang="zh-CN" altLang="en-US" sz="2600" dirty="0">
                <a:solidFill>
                  <a:srgbClr val="0000CC"/>
                </a:solidFill>
                <a:effectLst>
                  <a:outerShdw blurRad="38100" dist="38100" dir="2700000" algn="tl">
                    <a:srgbClr val="C0C0C0"/>
                  </a:outerShdw>
                </a:effectLst>
                <a:latin typeface="Times New Roman" panose="02020603050405020304" pitchFamily="18" charset="0"/>
              </a:rPr>
              <a:t>数据结构</a:t>
            </a:r>
            <a:r>
              <a:rPr lang="zh-CN" altLang="en-US" sz="2600" dirty="0">
                <a:latin typeface="Times New Roman" panose="02020603050405020304" pitchFamily="18" charset="0"/>
              </a:rPr>
              <a:t>作为问题的数学模型。</a:t>
            </a:r>
            <a:endParaRPr kumimoji="0" lang="zh-CN" altLang="en-US" sz="2800" dirty="0">
              <a:latin typeface="楷体_GB2312" pitchFamily="49" charset="-122"/>
              <a:ea typeface="仿宋_GB2312" pitchFamily="49" charset="-122"/>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7" name="Rectangle 4"/>
          <p:cNvSpPr txBox="1">
            <a:spLocks noChangeArrowheads="1"/>
          </p:cNvSpPr>
          <p:nvPr/>
        </p:nvSpPr>
        <p:spPr bwMode="auto">
          <a:xfrm>
            <a:off x="1993904" y="1484317"/>
            <a:ext cx="6480175" cy="64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lnSpc>
                <a:spcPct val="105000"/>
              </a:lnSpc>
              <a:buFont typeface="Wingdings" panose="05000000000000000000" pitchFamily="2" charset="2"/>
              <a:buNone/>
            </a:pPr>
            <a:r>
              <a:rPr kumimoji="0" lang="en-US" altLang="zh-CN" sz="2800">
                <a:solidFill>
                  <a:srgbClr val="0000CC"/>
                </a:solidFill>
                <a:latin typeface="Times New Roman" panose="02020603050405020304" pitchFamily="18" charset="0"/>
              </a:rPr>
              <a:t>  </a:t>
            </a:r>
            <a:r>
              <a:rPr kumimoji="0" lang="zh-CN" altLang="en-US" sz="2800">
                <a:solidFill>
                  <a:srgbClr val="0033CC"/>
                </a:solidFill>
                <a:latin typeface="Times New Roman" panose="02020603050405020304" pitchFamily="18" charset="0"/>
              </a:rPr>
              <a:t>例</a:t>
            </a:r>
            <a:r>
              <a:rPr kumimoji="0" lang="en-US" altLang="zh-CN" sz="2800">
                <a:solidFill>
                  <a:srgbClr val="0033CC"/>
                </a:solidFill>
                <a:latin typeface="Times New Roman" panose="02020603050405020304" pitchFamily="18" charset="0"/>
              </a:rPr>
              <a:t>2. </a:t>
            </a:r>
            <a:r>
              <a:rPr kumimoji="0" lang="zh-CN" altLang="en-US" sz="2800">
                <a:latin typeface="Times New Roman" panose="02020603050405020304" pitchFamily="18" charset="0"/>
              </a:rPr>
              <a:t>旅馆管理系统中的客房分配问题</a:t>
            </a:r>
            <a:endParaRPr kumimoji="0" lang="en-US" altLang="zh-CN" sz="2800">
              <a:latin typeface="Times New Roman" panose="02020603050405020304" pitchFamily="18" charset="0"/>
            </a:endParaRPr>
          </a:p>
        </p:txBody>
      </p:sp>
      <p:grpSp>
        <p:nvGrpSpPr>
          <p:cNvPr id="84998" name="Group 5"/>
          <p:cNvGrpSpPr>
            <a:grpSpLocks/>
          </p:cNvGrpSpPr>
          <p:nvPr/>
        </p:nvGrpSpPr>
        <p:grpSpPr bwMode="auto">
          <a:xfrm>
            <a:off x="1849443" y="3343277"/>
            <a:ext cx="8207375" cy="1528763"/>
            <a:chOff x="295" y="704"/>
            <a:chExt cx="5170" cy="963"/>
          </a:xfrm>
        </p:grpSpPr>
        <p:sp>
          <p:nvSpPr>
            <p:cNvPr id="85002" name="Line 6"/>
            <p:cNvSpPr>
              <a:spLocks noChangeShapeType="1"/>
            </p:cNvSpPr>
            <p:nvPr/>
          </p:nvSpPr>
          <p:spPr bwMode="auto">
            <a:xfrm>
              <a:off x="1020" y="704"/>
              <a:ext cx="3401" cy="0"/>
            </a:xfrm>
            <a:prstGeom prst="line">
              <a:avLst/>
            </a:prstGeom>
            <a:noFill/>
            <a:ln w="34925">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85003" name="Line 7"/>
            <p:cNvSpPr>
              <a:spLocks noChangeShapeType="1"/>
            </p:cNvSpPr>
            <p:nvPr/>
          </p:nvSpPr>
          <p:spPr bwMode="auto">
            <a:xfrm>
              <a:off x="1020" y="1248"/>
              <a:ext cx="3401" cy="0"/>
            </a:xfrm>
            <a:prstGeom prst="line">
              <a:avLst/>
            </a:prstGeom>
            <a:noFill/>
            <a:ln w="34925">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0" name="Text Box 8"/>
            <p:cNvSpPr txBox="1">
              <a:spLocks noChangeArrowheads="1"/>
            </p:cNvSpPr>
            <p:nvPr/>
          </p:nvSpPr>
          <p:spPr bwMode="auto">
            <a:xfrm>
              <a:off x="1282" y="810"/>
              <a:ext cx="285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kumimoji="0" lang="en-US" altLang="zh-CN" sz="2400">
                  <a:effectLst>
                    <a:outerShdw blurRad="38100" dist="38100" dir="2700000" algn="tl">
                      <a:srgbClr val="C0C0C0"/>
                    </a:outerShdw>
                  </a:effectLst>
                  <a:latin typeface="Times New Roman" panose="02020603050405020304" pitchFamily="18" charset="0"/>
                  <a:ea typeface="宋体" panose="02010600030101010101" pitchFamily="2" charset="-122"/>
                </a:rPr>
                <a:t>R</a:t>
              </a:r>
              <a:r>
                <a:rPr kumimoji="0" lang="en-US" altLang="zh-CN" sz="2400" baseline="-25000">
                  <a:effectLst>
                    <a:outerShdw blurRad="38100" dist="38100" dir="2700000" algn="tl">
                      <a:srgbClr val="C0C0C0"/>
                    </a:outerShdw>
                  </a:effectLst>
                  <a:latin typeface="Times New Roman" panose="02020603050405020304" pitchFamily="18" charset="0"/>
                  <a:ea typeface="宋体" panose="02010600030101010101" pitchFamily="2" charset="-122"/>
                </a:rPr>
                <a:t>1 </a:t>
              </a:r>
              <a:r>
                <a:rPr kumimoji="0" lang="en-US" altLang="zh-CN" sz="2400">
                  <a:effectLst>
                    <a:outerShdw blurRad="38100" dist="38100" dir="2700000" algn="tl">
                      <a:srgbClr val="C0C0C0"/>
                    </a:outerShdw>
                  </a:effectLst>
                  <a:latin typeface="Times New Roman" panose="02020603050405020304" pitchFamily="18" charset="0"/>
                  <a:ea typeface="宋体" panose="02010600030101010101" pitchFamily="2" charset="-122"/>
                </a:rPr>
                <a:t>       R</a:t>
              </a:r>
              <a:r>
                <a:rPr kumimoji="0" lang="en-US" altLang="zh-CN" sz="2400" baseline="-25000">
                  <a:effectLst>
                    <a:outerShdw blurRad="38100" dist="38100" dir="2700000" algn="tl">
                      <a:srgbClr val="C0C0C0"/>
                    </a:outerShdw>
                  </a:effectLst>
                  <a:latin typeface="Times New Roman" panose="02020603050405020304" pitchFamily="18" charset="0"/>
                  <a:ea typeface="宋体" panose="02010600030101010101" pitchFamily="2" charset="-122"/>
                </a:rPr>
                <a:t>2</a:t>
              </a:r>
              <a:r>
                <a:rPr kumimoji="0" lang="en-US" altLang="zh-CN" sz="2400">
                  <a:effectLst>
                    <a:outerShdw blurRad="38100" dist="38100" dir="2700000" algn="tl">
                      <a:srgbClr val="C0C0C0"/>
                    </a:outerShdw>
                  </a:effectLst>
                  <a:latin typeface="Times New Roman" panose="02020603050405020304" pitchFamily="18" charset="0"/>
                  <a:ea typeface="宋体" panose="02010600030101010101" pitchFamily="2" charset="-122"/>
                </a:rPr>
                <a:t>        R</a:t>
              </a:r>
              <a:r>
                <a:rPr kumimoji="0" lang="en-US" altLang="zh-CN" sz="2400" baseline="-25000">
                  <a:effectLst>
                    <a:outerShdw blurRad="38100" dist="38100" dir="2700000" algn="tl">
                      <a:srgbClr val="C0C0C0"/>
                    </a:outerShdw>
                  </a:effectLst>
                  <a:latin typeface="Times New Roman" panose="02020603050405020304" pitchFamily="18" charset="0"/>
                  <a:ea typeface="宋体" panose="02010600030101010101" pitchFamily="2" charset="-122"/>
                </a:rPr>
                <a:t>3</a:t>
              </a:r>
              <a:r>
                <a:rPr kumimoji="0" lang="en-US" altLang="zh-CN" sz="2400">
                  <a:effectLst>
                    <a:outerShdw blurRad="38100" dist="38100" dir="2700000" algn="tl">
                      <a:srgbClr val="C0C0C0"/>
                    </a:outerShdw>
                  </a:effectLst>
                  <a:latin typeface="Times New Roman" panose="02020603050405020304" pitchFamily="18" charset="0"/>
                  <a:ea typeface="宋体" panose="02010600030101010101" pitchFamily="2" charset="-122"/>
                </a:rPr>
                <a:t>       …       R</a:t>
              </a:r>
              <a:r>
                <a:rPr kumimoji="0" lang="en-US" altLang="zh-CN" sz="2400" baseline="-25000">
                  <a:effectLst>
                    <a:outerShdw blurRad="38100" dist="38100" dir="2700000" algn="tl">
                      <a:srgbClr val="C0C0C0"/>
                    </a:outerShdw>
                  </a:effectLst>
                  <a:latin typeface="Times New Roman" panose="02020603050405020304" pitchFamily="18" charset="0"/>
                  <a:ea typeface="宋体" panose="02010600030101010101" pitchFamily="2" charset="-122"/>
                </a:rPr>
                <a:t>n</a:t>
              </a:r>
            </a:p>
          </p:txBody>
        </p:sp>
        <p:sp>
          <p:nvSpPr>
            <p:cNvPr id="85005" name="Line 9"/>
            <p:cNvSpPr>
              <a:spLocks noChangeShapeType="1"/>
            </p:cNvSpPr>
            <p:nvPr/>
          </p:nvSpPr>
          <p:spPr bwMode="auto">
            <a:xfrm flipH="1">
              <a:off x="567" y="1021"/>
              <a:ext cx="680" cy="0"/>
            </a:xfrm>
            <a:prstGeom prst="line">
              <a:avLst/>
            </a:prstGeom>
            <a:noFill/>
            <a:ln w="317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85006" name="Line 10"/>
            <p:cNvSpPr>
              <a:spLocks noChangeShapeType="1"/>
            </p:cNvSpPr>
            <p:nvPr/>
          </p:nvSpPr>
          <p:spPr bwMode="auto">
            <a:xfrm flipH="1">
              <a:off x="4513" y="1021"/>
              <a:ext cx="680" cy="0"/>
            </a:xfrm>
            <a:prstGeom prst="line">
              <a:avLst/>
            </a:prstGeom>
            <a:noFill/>
            <a:ln w="317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3" name="Text Box 11"/>
            <p:cNvSpPr txBox="1">
              <a:spLocks noChangeArrowheads="1"/>
            </p:cNvSpPr>
            <p:nvPr/>
          </p:nvSpPr>
          <p:spPr bwMode="auto">
            <a:xfrm>
              <a:off x="4354" y="749"/>
              <a:ext cx="1111"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kumimoji="0" lang="zh-CN" altLang="en-US" sz="1800">
                  <a:effectLst>
                    <a:outerShdw blurRad="38100" dist="38100" dir="2700000" algn="tl">
                      <a:srgbClr val="C0C0C0"/>
                    </a:outerShdw>
                  </a:effectLst>
                  <a:latin typeface="Verdana" panose="020B0604030504040204" pitchFamily="34" charset="0"/>
                  <a:ea typeface="楷体_GB2312" pitchFamily="49" charset="-122"/>
                </a:rPr>
                <a:t>退掉的客房</a:t>
              </a:r>
            </a:p>
          </p:txBody>
        </p:sp>
        <p:sp>
          <p:nvSpPr>
            <p:cNvPr id="14" name="Text Box 12"/>
            <p:cNvSpPr txBox="1">
              <a:spLocks noChangeArrowheads="1"/>
            </p:cNvSpPr>
            <p:nvPr/>
          </p:nvSpPr>
          <p:spPr bwMode="auto">
            <a:xfrm>
              <a:off x="295" y="749"/>
              <a:ext cx="1111"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kumimoji="0" lang="zh-CN" altLang="en-US" sz="1800">
                  <a:effectLst>
                    <a:outerShdw blurRad="38100" dist="38100" dir="2700000" algn="tl">
                      <a:srgbClr val="C0C0C0"/>
                    </a:outerShdw>
                  </a:effectLst>
                  <a:latin typeface="Verdana" panose="020B0604030504040204" pitchFamily="34" charset="0"/>
                  <a:ea typeface="楷体_GB2312" pitchFamily="49" charset="-122"/>
                </a:rPr>
                <a:t>分配客房</a:t>
              </a:r>
            </a:p>
          </p:txBody>
        </p:sp>
        <p:sp>
          <p:nvSpPr>
            <p:cNvPr id="85009" name="Line 13"/>
            <p:cNvSpPr>
              <a:spLocks noChangeShapeType="1"/>
            </p:cNvSpPr>
            <p:nvPr/>
          </p:nvSpPr>
          <p:spPr bwMode="auto">
            <a:xfrm flipV="1">
              <a:off x="1565" y="1316"/>
              <a:ext cx="0" cy="340"/>
            </a:xfrm>
            <a:prstGeom prst="line">
              <a:avLst/>
            </a:prstGeom>
            <a:noFill/>
            <a:ln w="28575">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85010" name="Line 14"/>
            <p:cNvSpPr>
              <a:spLocks noChangeShapeType="1"/>
            </p:cNvSpPr>
            <p:nvPr/>
          </p:nvSpPr>
          <p:spPr bwMode="auto">
            <a:xfrm flipV="1">
              <a:off x="3833" y="1316"/>
              <a:ext cx="0" cy="340"/>
            </a:xfrm>
            <a:prstGeom prst="line">
              <a:avLst/>
            </a:prstGeom>
            <a:noFill/>
            <a:ln w="28575">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17" name="Text Box 15"/>
            <p:cNvSpPr txBox="1">
              <a:spLocks noChangeArrowheads="1"/>
            </p:cNvSpPr>
            <p:nvPr/>
          </p:nvSpPr>
          <p:spPr bwMode="auto">
            <a:xfrm>
              <a:off x="1383" y="1389"/>
              <a:ext cx="1089"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kumimoji="0" lang="zh-CN" altLang="en-US" sz="1800">
                  <a:effectLst>
                    <a:outerShdw blurRad="38100" dist="38100" dir="2700000" algn="tl">
                      <a:srgbClr val="C0C0C0"/>
                    </a:outerShdw>
                  </a:effectLst>
                  <a:latin typeface="Verdana" panose="020B0604030504040204" pitchFamily="34" charset="0"/>
                  <a:ea typeface="楷体_GB2312" pitchFamily="49" charset="-122"/>
                </a:rPr>
                <a:t>队头元素</a:t>
              </a:r>
            </a:p>
          </p:txBody>
        </p:sp>
        <p:sp>
          <p:nvSpPr>
            <p:cNvPr id="18" name="Text Box 16"/>
            <p:cNvSpPr txBox="1">
              <a:spLocks noChangeArrowheads="1"/>
            </p:cNvSpPr>
            <p:nvPr/>
          </p:nvSpPr>
          <p:spPr bwMode="auto">
            <a:xfrm>
              <a:off x="3515" y="1434"/>
              <a:ext cx="1361"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1" hangingPunct="1">
                <a:spcBef>
                  <a:spcPct val="50000"/>
                </a:spcBef>
                <a:defRPr/>
              </a:pPr>
              <a:r>
                <a:rPr kumimoji="0" lang="zh-CN" altLang="en-US" sz="1800">
                  <a:effectLst>
                    <a:outerShdw blurRad="38100" dist="38100" dir="2700000" algn="tl">
                      <a:srgbClr val="C0C0C0"/>
                    </a:outerShdw>
                  </a:effectLst>
                  <a:latin typeface="Verdana" panose="020B0604030504040204" pitchFamily="34" charset="0"/>
                  <a:ea typeface="楷体_GB2312" pitchFamily="49" charset="-122"/>
                </a:rPr>
                <a:t>队尾元素</a:t>
              </a:r>
            </a:p>
          </p:txBody>
        </p:sp>
      </p:grpSp>
      <p:sp>
        <p:nvSpPr>
          <p:cNvPr id="84999" name="AutoShape 18"/>
          <p:cNvSpPr>
            <a:spLocks noChangeArrowheads="1"/>
          </p:cNvSpPr>
          <p:nvPr/>
        </p:nvSpPr>
        <p:spPr bwMode="auto">
          <a:xfrm>
            <a:off x="7929505" y="2013247"/>
            <a:ext cx="1852732" cy="1037630"/>
          </a:xfrm>
          <a:prstGeom prst="irregularSeal2">
            <a:avLst/>
          </a:prstGeom>
          <a:noFill/>
          <a:ln w="9525">
            <a:solidFill>
              <a:schemeClr val="tx1"/>
            </a:solidFill>
            <a:miter lim="800000"/>
            <a:headEnd/>
            <a:tailEnd/>
          </a:ln>
          <a:effectLst/>
          <a:extLst>
            <a:ext uri="{909E8E84-426E-40DD-AFC4-6F175D3DCCD1}">
              <a14:hiddenFill xmlns:a14="http://schemas.microsoft.com/office/drawing/2010/main">
                <a:solidFill>
                  <a:srgbClr val="FFCC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eaLnBrk="1" hangingPunct="1">
              <a:spcBef>
                <a:spcPct val="0"/>
              </a:spcBef>
              <a:buClrTx/>
              <a:buSzTx/>
              <a:buFontTx/>
              <a:buNone/>
            </a:pPr>
            <a:r>
              <a:rPr lang="zh-CN" altLang="en-US" sz="2400" b="0" dirty="0">
                <a:solidFill>
                  <a:srgbClr val="0000CC"/>
                </a:solidFill>
                <a:latin typeface="Times New Roman" panose="02020603050405020304" pitchFamily="18" charset="0"/>
                <a:ea typeface="黑体" panose="02010609060101010101" pitchFamily="49" charset="-122"/>
              </a:rPr>
              <a:t>队列</a:t>
            </a:r>
          </a:p>
        </p:txBody>
      </p:sp>
      <p:sp>
        <p:nvSpPr>
          <p:cNvPr id="85000" name="Line 19"/>
          <p:cNvSpPr>
            <a:spLocks noChangeShapeType="1"/>
          </p:cNvSpPr>
          <p:nvPr/>
        </p:nvSpPr>
        <p:spPr bwMode="auto">
          <a:xfrm>
            <a:off x="7432675" y="2600325"/>
            <a:ext cx="6096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5001" name="Rectangle 2"/>
          <p:cNvSpPr>
            <a:spLocks noChangeArrowheads="1"/>
          </p:cNvSpPr>
          <p:nvPr/>
        </p:nvSpPr>
        <p:spPr bwMode="auto">
          <a:xfrm>
            <a:off x="1666879" y="185739"/>
            <a:ext cx="5076825" cy="722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endParaRPr kumimoji="0" lang="zh-CN" altLang="zh-CN" dirty="0">
              <a:solidFill>
                <a:srgbClr val="0000CC"/>
              </a:solidFill>
              <a:latin typeface="黑体" panose="02010609060101010101" pitchFamily="49" charset="-122"/>
              <a:ea typeface="黑体" panose="02010609060101010101" pitchFamily="49" charset="-122"/>
            </a:endParaRPr>
          </a:p>
        </p:txBody>
      </p:sp>
      <p:sp>
        <p:nvSpPr>
          <p:cNvPr id="2" name="标题 1"/>
          <p:cNvSpPr>
            <a:spLocks noGrp="1"/>
          </p:cNvSpPr>
          <p:nvPr>
            <p:ph type="title"/>
          </p:nvPr>
        </p:nvSpPr>
        <p:spPr/>
        <p:txBody>
          <a:bodyPr>
            <a:normAutofit fontScale="90000"/>
          </a:bodyPr>
          <a:lstStyle/>
          <a:p>
            <a:r>
              <a:rPr lang="en-US" altLang="zh-CN" dirty="0" smtClean="0"/>
              <a:t>2</a:t>
            </a:r>
            <a:r>
              <a:rPr lang="zh-CN" altLang="en-US" dirty="0" smtClean="0"/>
              <a:t>、非</a:t>
            </a:r>
            <a:r>
              <a:rPr lang="zh-CN" altLang="en-US" dirty="0"/>
              <a:t>数值计算问题（续</a:t>
            </a:r>
            <a:r>
              <a:rPr lang="zh-CN" altLang="en-US" dirty="0" smtClean="0"/>
              <a: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1" name="文本框 1"/>
          <p:cNvSpPr txBox="1">
            <a:spLocks noChangeArrowheads="1"/>
          </p:cNvSpPr>
          <p:nvPr/>
        </p:nvSpPr>
        <p:spPr bwMode="auto">
          <a:xfrm>
            <a:off x="1992313" y="1268414"/>
            <a:ext cx="54721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marL="0" lvl="1">
              <a:spcBef>
                <a:spcPct val="0"/>
              </a:spcBef>
              <a:buClrTx/>
              <a:buSzTx/>
              <a:buNone/>
            </a:pPr>
            <a:r>
              <a:rPr kumimoji="0" lang="zh-CN" altLang="zh-CN">
                <a:solidFill>
                  <a:schemeClr val="folHlink"/>
                </a:solidFill>
                <a:latin typeface="Times New Roman" panose="02020603050405020304" pitchFamily="18" charset="0"/>
              </a:rPr>
              <a:t>例</a:t>
            </a:r>
            <a:r>
              <a:rPr kumimoji="0" lang="en-US" altLang="zh-CN">
                <a:solidFill>
                  <a:schemeClr val="folHlink"/>
                </a:solidFill>
                <a:latin typeface="Times New Roman" panose="02020603050405020304" pitchFamily="18" charset="0"/>
              </a:rPr>
              <a:t>3. </a:t>
            </a:r>
            <a:r>
              <a:rPr kumimoji="0" lang="zh-CN" altLang="en-US">
                <a:latin typeface="Times New Roman" panose="02020603050405020304" pitchFamily="18" charset="0"/>
              </a:rPr>
              <a:t>围棋：</a:t>
            </a:r>
            <a:r>
              <a:rPr kumimoji="0" lang="en-US" altLang="zh-CN">
                <a:latin typeface="Times New Roman" panose="02020603050405020304" pitchFamily="18" charset="0"/>
              </a:rPr>
              <a:t>AlphaGo vs </a:t>
            </a:r>
            <a:r>
              <a:rPr kumimoji="0" lang="zh-CN" altLang="en-US">
                <a:latin typeface="Times New Roman" panose="02020603050405020304" pitchFamily="18" charset="0"/>
              </a:rPr>
              <a:t>李世石</a:t>
            </a:r>
          </a:p>
        </p:txBody>
      </p:sp>
      <p:pic>
        <p:nvPicPr>
          <p:cNvPr id="86022"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5342" y="2122490"/>
            <a:ext cx="7920037" cy="4337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3" name="Rectangle 2"/>
          <p:cNvSpPr>
            <a:spLocks noChangeArrowheads="1"/>
          </p:cNvSpPr>
          <p:nvPr/>
        </p:nvSpPr>
        <p:spPr bwMode="auto">
          <a:xfrm>
            <a:off x="1666879" y="185739"/>
            <a:ext cx="5076825" cy="722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endParaRPr kumimoji="0" lang="zh-CN" altLang="zh-CN" dirty="0">
              <a:solidFill>
                <a:srgbClr val="0000CC"/>
              </a:solidFill>
              <a:latin typeface="黑体" panose="02010609060101010101" pitchFamily="49" charset="-122"/>
              <a:ea typeface="黑体" panose="02010609060101010101" pitchFamily="49" charset="-122"/>
            </a:endParaRPr>
          </a:p>
        </p:txBody>
      </p:sp>
      <p:sp>
        <p:nvSpPr>
          <p:cNvPr id="2" name="标题 1"/>
          <p:cNvSpPr>
            <a:spLocks noGrp="1"/>
          </p:cNvSpPr>
          <p:nvPr>
            <p:ph type="title"/>
          </p:nvPr>
        </p:nvSpPr>
        <p:spPr/>
        <p:txBody>
          <a:bodyPr>
            <a:normAutofit fontScale="90000"/>
          </a:bodyPr>
          <a:lstStyle/>
          <a:p>
            <a:r>
              <a:rPr lang="en-US" altLang="zh-CN" dirty="0" smtClean="0"/>
              <a:t>2</a:t>
            </a:r>
            <a:r>
              <a:rPr lang="zh-CN" altLang="en-US" dirty="0" smtClean="0"/>
              <a:t>、非</a:t>
            </a:r>
            <a:r>
              <a:rPr lang="zh-CN" altLang="en-US" dirty="0"/>
              <a:t>数值计算问题（续</a:t>
            </a:r>
            <a:r>
              <a:rPr lang="zh-CN" altLang="en-US" dirty="0" smtClean="0"/>
              <a:t>）</a:t>
            </a:r>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 name="Group 125"/>
          <p:cNvGrpSpPr>
            <a:grpSpLocks/>
          </p:cNvGrpSpPr>
          <p:nvPr/>
        </p:nvGrpSpPr>
        <p:grpSpPr bwMode="auto">
          <a:xfrm>
            <a:off x="7391400" y="1219200"/>
            <a:ext cx="1676400" cy="914400"/>
            <a:chOff x="2880" y="144"/>
            <a:chExt cx="1056" cy="576"/>
          </a:xfrm>
        </p:grpSpPr>
        <p:sp>
          <p:nvSpPr>
            <p:cNvPr id="87050" name="AutoShape 126"/>
            <p:cNvSpPr>
              <a:spLocks noChangeArrowheads="1"/>
            </p:cNvSpPr>
            <p:nvPr/>
          </p:nvSpPr>
          <p:spPr bwMode="auto">
            <a:xfrm>
              <a:off x="3360" y="144"/>
              <a:ext cx="576" cy="576"/>
            </a:xfrm>
            <a:prstGeom prst="irregularSeal1">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eaLnBrk="1" hangingPunct="1">
                <a:spcBef>
                  <a:spcPct val="0"/>
                </a:spcBef>
                <a:buClrTx/>
                <a:buSzTx/>
                <a:buFontTx/>
                <a:buNone/>
              </a:pPr>
              <a:r>
                <a:rPr lang="zh-CN" altLang="en-US" sz="2400" b="0">
                  <a:solidFill>
                    <a:srgbClr val="FF0000"/>
                  </a:solidFill>
                  <a:latin typeface="Times New Roman" panose="02020603050405020304" pitchFamily="18" charset="0"/>
                  <a:ea typeface="黑体" panose="02010609060101010101" pitchFamily="49" charset="-122"/>
                </a:rPr>
                <a:t>树</a:t>
              </a:r>
              <a:endParaRPr lang="zh-CN" altLang="en-US" sz="2400" b="0">
                <a:latin typeface="Times New Roman" panose="02020603050405020304" pitchFamily="18" charset="0"/>
                <a:ea typeface="黑体" panose="02010609060101010101" pitchFamily="49" charset="-122"/>
              </a:endParaRPr>
            </a:p>
          </p:txBody>
        </p:sp>
        <p:sp>
          <p:nvSpPr>
            <p:cNvPr id="87051" name="Line 127"/>
            <p:cNvSpPr>
              <a:spLocks noChangeShapeType="1"/>
            </p:cNvSpPr>
            <p:nvPr/>
          </p:nvSpPr>
          <p:spPr bwMode="auto">
            <a:xfrm>
              <a:off x="2880" y="384"/>
              <a:ext cx="48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
        <p:nvSpPr>
          <p:cNvPr id="2" name="文本框 1"/>
          <p:cNvSpPr txBox="1"/>
          <p:nvPr/>
        </p:nvSpPr>
        <p:spPr>
          <a:xfrm>
            <a:off x="1631955" y="1219203"/>
            <a:ext cx="3330575" cy="954107"/>
          </a:xfrm>
          <a:prstGeom prst="rect">
            <a:avLst/>
          </a:prstGeom>
          <a:noFill/>
        </p:spPr>
        <p:txBody>
          <a:bodyPr>
            <a:spAutoFit/>
          </a:bodyPr>
          <a:lstStyle/>
          <a:p>
            <a:pPr marL="0" lvl="1">
              <a:defRPr/>
            </a:pPr>
            <a:r>
              <a:rPr kumimoji="0" lang="zh-CN" altLang="zh-CN" sz="2800" dirty="0">
                <a:solidFill>
                  <a:schemeClr val="folHlink"/>
                </a:solidFill>
                <a:latin typeface="+mj-ea"/>
                <a:ea typeface="+mj-ea"/>
              </a:rPr>
              <a:t>例</a:t>
            </a:r>
            <a:r>
              <a:rPr kumimoji="0" lang="en-US" altLang="zh-CN" sz="2800" dirty="0">
                <a:solidFill>
                  <a:schemeClr val="folHlink"/>
                </a:solidFill>
                <a:latin typeface="+mj-ea"/>
                <a:ea typeface="+mj-ea"/>
              </a:rPr>
              <a:t>3.</a:t>
            </a:r>
            <a:r>
              <a:rPr kumimoji="0" lang="en-US" altLang="zh-CN" sz="2800" dirty="0">
                <a:latin typeface="+mj-ea"/>
                <a:ea typeface="+mj-ea"/>
              </a:rPr>
              <a:t>AlphaGo vs.   </a:t>
            </a:r>
          </a:p>
          <a:p>
            <a:pPr marL="0" lvl="1">
              <a:defRPr/>
            </a:pPr>
            <a:r>
              <a:rPr kumimoji="0" lang="en-US" altLang="zh-CN" sz="2800" dirty="0">
                <a:latin typeface="+mj-ea"/>
                <a:ea typeface="+mj-ea"/>
              </a:rPr>
              <a:t>    </a:t>
            </a:r>
            <a:r>
              <a:rPr kumimoji="0" lang="zh-CN" altLang="en-US" sz="2800" dirty="0">
                <a:latin typeface="+mj-ea"/>
                <a:ea typeface="+mj-ea"/>
              </a:rPr>
              <a:t>李世石</a:t>
            </a:r>
          </a:p>
        </p:txBody>
      </p:sp>
      <p:pic>
        <p:nvPicPr>
          <p:cNvPr id="87047"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76317"/>
            <a:ext cx="9144000" cy="588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8" name="文本框 3"/>
          <p:cNvSpPr txBox="1">
            <a:spLocks noChangeArrowheads="1"/>
          </p:cNvSpPr>
          <p:nvPr/>
        </p:nvSpPr>
        <p:spPr bwMode="auto">
          <a:xfrm>
            <a:off x="1774828" y="1219203"/>
            <a:ext cx="2952751"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800" dirty="0">
                <a:latin typeface="Times New Roman" panose="02020603050405020304" pitchFamily="18" charset="0"/>
                <a:ea typeface="黑体" panose="02010609060101010101" pitchFamily="49" charset="-122"/>
                <a:cs typeface="Times New Roman" panose="02020603050405020304" pitchFamily="18" charset="0"/>
              </a:rPr>
              <a:t>Game tree:</a:t>
            </a:r>
          </a:p>
          <a:p>
            <a:pPr>
              <a:spcBef>
                <a:spcPct val="0"/>
              </a:spcBef>
              <a:buClrTx/>
              <a:buSzTx/>
              <a:buFontTx/>
              <a:buNone/>
            </a:pPr>
            <a:r>
              <a:rPr lang="en-US" altLang="zh-CN" sz="2800" dirty="0">
                <a:latin typeface="Times New Roman" panose="02020603050405020304" pitchFamily="18" charset="0"/>
                <a:ea typeface="黑体" panose="02010609060101010101" pitchFamily="49" charset="-122"/>
                <a:cs typeface="Times New Roman" panose="02020603050405020304" pitchFamily="18" charset="0"/>
              </a:rPr>
              <a:t> Tic-tac-toe</a:t>
            </a:r>
            <a:endParaRPr lang="zh-CN" altLang="en-US" sz="2800" dirty="0">
              <a:latin typeface="Times New Roman" panose="02020603050405020304" pitchFamily="18" charset="0"/>
              <a:ea typeface="黑体" panose="02010609060101010101" pitchFamily="49" charset="-122"/>
              <a:cs typeface="Times New Roman" panose="02020603050405020304" pitchFamily="18" charset="0"/>
            </a:endParaRPr>
          </a:p>
        </p:txBody>
      </p:sp>
      <p:sp>
        <p:nvSpPr>
          <p:cNvPr id="87049" name="Rectangle 2"/>
          <p:cNvSpPr>
            <a:spLocks noChangeArrowheads="1"/>
          </p:cNvSpPr>
          <p:nvPr/>
        </p:nvSpPr>
        <p:spPr bwMode="auto">
          <a:xfrm>
            <a:off x="1666879" y="185739"/>
            <a:ext cx="5076825" cy="722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endParaRPr kumimoji="0" lang="zh-CN" altLang="zh-CN" dirty="0">
              <a:solidFill>
                <a:srgbClr val="0000CC"/>
              </a:solidFill>
              <a:latin typeface="黑体" panose="02010609060101010101" pitchFamily="49" charset="-122"/>
              <a:ea typeface="黑体" panose="02010609060101010101" pitchFamily="49" charset="-122"/>
            </a:endParaRPr>
          </a:p>
        </p:txBody>
      </p:sp>
      <p:sp>
        <p:nvSpPr>
          <p:cNvPr id="3" name="标题 2"/>
          <p:cNvSpPr>
            <a:spLocks noGrp="1"/>
          </p:cNvSpPr>
          <p:nvPr>
            <p:ph type="title"/>
          </p:nvPr>
        </p:nvSpPr>
        <p:spPr/>
        <p:txBody>
          <a:bodyPr>
            <a:normAutofit fontScale="90000"/>
          </a:bodyPr>
          <a:lstStyle/>
          <a:p>
            <a:r>
              <a:rPr lang="en-US" altLang="zh-CN" dirty="0" smtClean="0"/>
              <a:t>2</a:t>
            </a:r>
            <a:r>
              <a:rPr lang="zh-CN" altLang="en-US" dirty="0" smtClean="0"/>
              <a:t>、非</a:t>
            </a:r>
            <a:r>
              <a:rPr lang="zh-CN" altLang="en-US" dirty="0"/>
              <a:t>数值计算问题（续</a:t>
            </a:r>
            <a:r>
              <a:rPr lang="zh-CN" altLang="en-US" dirty="0" smtClean="0"/>
              <a:t>）</a:t>
            </a:r>
            <a:endParaRPr lang="zh-CN" altLang="en-US" dirty="0"/>
          </a:p>
        </p:txBody>
      </p:sp>
      <p:sp>
        <p:nvSpPr>
          <p:cNvPr id="4" name="内容占位符 3"/>
          <p:cNvSpPr>
            <a:spLocks noGrp="1"/>
          </p:cNvSpPr>
          <p:nvPr>
            <p:ph idx="1"/>
          </p:nvPr>
        </p:nvSpPr>
        <p:spPr/>
        <p:txBody>
          <a:bodyPr/>
          <a:lstStyle/>
          <a:p>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animEffect transition="in" filter="box(out)">
                                      <p:cBhvr>
                                        <p:cTn id="7" dur="500"/>
                                        <p:tgtEl>
                                          <p:spTgt spid="145"/>
                                        </p:tgtEl>
                                      </p:cBhvr>
                                    </p:animEffect>
                                  </p:childTnLst>
                                  <p:subTnLst>
                                    <p:audio>
                                      <p:cMediaNode>
                                        <p:cTn display="0" masterRel="sameClick">
                                          <p:stCondLst>
                                            <p:cond evt="begin" delay="0">
                                              <p:tn val="5"/>
                                            </p:cond>
                                          </p:stCondLst>
                                          <p:endCondLst>
                                            <p:cond evt="onStopAudio" delay="0">
                                              <p:tgtEl>
                                                <p:sldTgt/>
                                              </p:tgtEl>
                                            </p:cond>
                                          </p:endCondLst>
                                        </p:cTn>
                                        <p:tgtEl>
                                          <p:sndTgt r:embed="rId2" name="CAMERA.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8" name="Rectangle 2"/>
          <p:cNvSpPr txBox="1">
            <a:spLocks noChangeArrowheads="1"/>
          </p:cNvSpPr>
          <p:nvPr/>
        </p:nvSpPr>
        <p:spPr bwMode="auto">
          <a:xfrm>
            <a:off x="623392" y="980728"/>
            <a:ext cx="10801200" cy="487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lnSpc>
                <a:spcPct val="130000"/>
              </a:lnSpc>
              <a:buClr>
                <a:srgbClr val="0099CC"/>
              </a:buClr>
              <a:defRPr/>
            </a:pPr>
            <a:r>
              <a:rPr kumimoji="0" lang="zh-CN" altLang="en-US" sz="2800" dirty="0">
                <a:solidFill>
                  <a:srgbClr val="0033CC"/>
                </a:solidFill>
                <a:latin typeface="仿宋_GB2312" pitchFamily="49" charset="-122"/>
              </a:rPr>
              <a:t>求解非数值计算问题：</a:t>
            </a:r>
            <a:r>
              <a:rPr kumimoji="0" lang="zh-CN" altLang="en-US" sz="2800" dirty="0">
                <a:latin typeface="楷体_GB2312" pitchFamily="49" charset="-122"/>
              </a:rPr>
              <a:t>主要考虑的是设计出合适的数据结构及相应的</a:t>
            </a:r>
            <a:r>
              <a:rPr kumimoji="0" lang="zh-CN" altLang="en-US" sz="2800" dirty="0" smtClean="0">
                <a:latin typeface="楷体_GB2312" pitchFamily="49" charset="-122"/>
              </a:rPr>
              <a:t>算法</a:t>
            </a:r>
            <a:r>
              <a:rPr kumimoji="0" lang="zh-CN" altLang="en-US" sz="2800" dirty="0">
                <a:latin typeface="楷体_GB2312" pitchFamily="49" charset="-122"/>
              </a:rPr>
              <a:t>，</a:t>
            </a:r>
            <a:r>
              <a:rPr kumimoji="0" lang="zh-CN" altLang="en-US" sz="2800" dirty="0" smtClean="0">
                <a:latin typeface="楷体_GB2312" pitchFamily="49" charset="-122"/>
              </a:rPr>
              <a:t>即考虑</a:t>
            </a:r>
            <a:r>
              <a:rPr kumimoji="0" lang="zh-CN" altLang="en-US" sz="2800" dirty="0">
                <a:latin typeface="楷体_GB2312" pitchFamily="49" charset="-122"/>
              </a:rPr>
              <a:t>对相关的各种信息</a:t>
            </a:r>
            <a:r>
              <a:rPr kumimoji="0" lang="zh-CN" altLang="en-US" sz="2800" u="sng" dirty="0">
                <a:solidFill>
                  <a:srgbClr val="0000CC"/>
                </a:solidFill>
                <a:latin typeface="楷体_GB2312" pitchFamily="49" charset="-122"/>
              </a:rPr>
              <a:t>如何表示、组织和存储</a:t>
            </a:r>
            <a:r>
              <a:rPr kumimoji="0" lang="zh-CN" altLang="en-US" sz="2800" dirty="0" smtClean="0">
                <a:latin typeface="楷体_GB2312" pitchFamily="49" charset="-122"/>
              </a:rPr>
              <a:t>？</a:t>
            </a:r>
            <a:endParaRPr kumimoji="0" lang="en-US" altLang="zh-CN" sz="2800" dirty="0" smtClean="0">
              <a:latin typeface="楷体_GB2312" pitchFamily="49" charset="-122"/>
            </a:endParaRPr>
          </a:p>
          <a:p>
            <a:pPr eaLnBrk="1" hangingPunct="1">
              <a:lnSpc>
                <a:spcPct val="130000"/>
              </a:lnSpc>
              <a:buClr>
                <a:srgbClr val="0099CC"/>
              </a:buClr>
              <a:defRPr/>
            </a:pPr>
            <a:r>
              <a:rPr kumimoji="0" lang="zh-CN" altLang="en-US" sz="2800" dirty="0" smtClean="0">
                <a:latin typeface="楷体_GB2312" pitchFamily="49" charset="-122"/>
              </a:rPr>
              <a:t>因此</a:t>
            </a:r>
            <a:r>
              <a:rPr kumimoji="0" lang="zh-CN" altLang="en-US" sz="2800" dirty="0">
                <a:latin typeface="楷体_GB2312" pitchFamily="49" charset="-122"/>
              </a:rPr>
              <a:t>，可以认为：</a:t>
            </a:r>
            <a:r>
              <a:rPr kumimoji="0" lang="zh-CN" altLang="en-US" sz="2800" dirty="0">
                <a:solidFill>
                  <a:srgbClr val="0000CC"/>
                </a:solidFill>
                <a:latin typeface="楷体_GB2312" pitchFamily="49" charset="-122"/>
              </a:rPr>
              <a:t>数据结构</a:t>
            </a:r>
            <a:r>
              <a:rPr kumimoji="0" lang="zh-CN" altLang="en-US" sz="2800" dirty="0">
                <a:latin typeface="楷体_GB2312" pitchFamily="49" charset="-122"/>
              </a:rPr>
              <a:t>是一门研究非数值计算的程序设计问题中计算机的</a:t>
            </a:r>
            <a:r>
              <a:rPr kumimoji="0" lang="zh-CN" altLang="en-US" sz="2800" dirty="0">
                <a:solidFill>
                  <a:srgbClr val="0000CC"/>
                </a:solidFill>
                <a:effectLst>
                  <a:outerShdw blurRad="38100" dist="38100" dir="2700000" algn="tl">
                    <a:srgbClr val="C0C0C0"/>
                  </a:outerShdw>
                </a:effectLst>
                <a:latin typeface="楷体_GB2312" pitchFamily="49" charset="-122"/>
              </a:rPr>
              <a:t>操作对象</a:t>
            </a:r>
            <a:r>
              <a:rPr kumimoji="0" lang="zh-CN" altLang="en-US" sz="2800" dirty="0">
                <a:latin typeface="楷体_GB2312" pitchFamily="49" charset="-122"/>
              </a:rPr>
              <a:t>以及它们之间的</a:t>
            </a:r>
            <a:r>
              <a:rPr kumimoji="0" lang="zh-CN" altLang="en-US" sz="2800" dirty="0">
                <a:solidFill>
                  <a:srgbClr val="0000CC"/>
                </a:solidFill>
                <a:effectLst>
                  <a:outerShdw blurRad="38100" dist="38100" dir="2700000" algn="tl">
                    <a:srgbClr val="C0C0C0"/>
                  </a:outerShdw>
                </a:effectLst>
                <a:latin typeface="楷体_GB2312" pitchFamily="49" charset="-122"/>
              </a:rPr>
              <a:t>关系</a:t>
            </a:r>
            <a:r>
              <a:rPr kumimoji="0" lang="zh-CN" altLang="en-US" sz="2800" dirty="0">
                <a:latin typeface="楷体_GB2312" pitchFamily="49" charset="-122"/>
              </a:rPr>
              <a:t>和</a:t>
            </a:r>
            <a:r>
              <a:rPr kumimoji="0" lang="zh-CN" altLang="en-US" sz="2800" dirty="0">
                <a:solidFill>
                  <a:srgbClr val="0000CC"/>
                </a:solidFill>
                <a:effectLst>
                  <a:outerShdw blurRad="38100" dist="38100" dir="2700000" algn="tl">
                    <a:srgbClr val="C0C0C0"/>
                  </a:outerShdw>
                </a:effectLst>
                <a:latin typeface="楷体_GB2312" pitchFamily="49" charset="-122"/>
              </a:rPr>
              <a:t>操作</a:t>
            </a:r>
            <a:r>
              <a:rPr kumimoji="0" lang="zh-CN" altLang="en-US" sz="2800" dirty="0">
                <a:latin typeface="楷体_GB2312" pitchFamily="49" charset="-122"/>
              </a:rPr>
              <a:t>等等的学科。</a:t>
            </a:r>
            <a:endParaRPr kumimoji="0" lang="zh-CN" altLang="en-US" sz="2800" u="sng" dirty="0">
              <a:latin typeface="楷体_GB2312" pitchFamily="49" charset="-122"/>
            </a:endParaRPr>
          </a:p>
        </p:txBody>
      </p:sp>
      <p:sp>
        <p:nvSpPr>
          <p:cNvPr id="2" name="标题 1"/>
          <p:cNvSpPr>
            <a:spLocks noGrp="1"/>
          </p:cNvSpPr>
          <p:nvPr>
            <p:ph type="title"/>
          </p:nvPr>
        </p:nvSpPr>
        <p:spPr/>
        <p:txBody>
          <a:bodyPr>
            <a:normAutofit fontScale="90000"/>
          </a:bodyPr>
          <a:lstStyle/>
          <a:p>
            <a:r>
              <a:rPr lang="en-US" altLang="zh-CN"/>
              <a:t>2</a:t>
            </a:r>
            <a:r>
              <a:rPr lang="zh-CN" altLang="en-US"/>
              <a:t>、非数值计算问题（续）</a:t>
            </a:r>
          </a:p>
        </p:txBody>
      </p:sp>
      <p:pic>
        <p:nvPicPr>
          <p:cNvPr id="4" name="Picture 4" descr="https://picx.zhimg.com/v2-b93e4f485461f7516902485f0ee48c76_r.jpg?source=1940ef5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1624" y="3501008"/>
            <a:ext cx="4253519" cy="3109885"/>
          </a:xfrm>
          <a:prstGeom prst="rect">
            <a:avLst/>
          </a:prstGeom>
          <a:noFill/>
          <a:extLst>
            <a:ext uri="{909E8E84-426E-40DD-AFC4-6F175D3DCCD1}">
              <a14:hiddenFill xmlns:a14="http://schemas.microsoft.com/office/drawing/2010/main">
                <a:solidFill>
                  <a:srgbClr val="FFFFFF"/>
                </a:solidFill>
              </a14:hiddenFill>
            </a:ext>
          </a:extLst>
        </p:spPr>
      </p:pic>
      <p:sp>
        <p:nvSpPr>
          <p:cNvPr id="3" name="文本框 2"/>
          <p:cNvSpPr txBox="1"/>
          <p:nvPr/>
        </p:nvSpPr>
        <p:spPr>
          <a:xfrm>
            <a:off x="7176120" y="4365104"/>
            <a:ext cx="3775393" cy="1384995"/>
          </a:xfrm>
          <a:prstGeom prst="rect">
            <a:avLst/>
          </a:prstGeom>
          <a:noFill/>
        </p:spPr>
        <p:txBody>
          <a:bodyPr wrap="none" rtlCol="0">
            <a:spAutoFit/>
          </a:bodyPr>
          <a:lstStyle/>
          <a:p>
            <a:r>
              <a:rPr lang="zh-CN" altLang="en-US" sz="2800" b="0" smtClean="0"/>
              <a:t>对象：书</a:t>
            </a:r>
            <a:endParaRPr lang="en-US" altLang="zh-CN" sz="2800" b="0" smtClean="0"/>
          </a:p>
          <a:p>
            <a:r>
              <a:rPr lang="zh-CN" altLang="en-US" sz="2800" b="0" smtClean="0"/>
              <a:t>关系：线性</a:t>
            </a:r>
            <a:endParaRPr lang="en-US" altLang="zh-CN" sz="2800" b="0" smtClean="0"/>
          </a:p>
          <a:p>
            <a:r>
              <a:rPr lang="zh-CN" altLang="en-US" sz="2800" b="0" smtClean="0"/>
              <a:t>操作：存，取，排序等</a:t>
            </a:r>
            <a:endParaRPr lang="zh-CN" altLang="en-US" sz="2800" b="0" dirty="0" smtClean="0"/>
          </a:p>
        </p:txBody>
      </p:sp>
    </p:spTree>
    <p:extLst>
      <p:ext uri="{BB962C8B-B14F-4D97-AF65-F5344CB8AC3E}">
        <p14:creationId xmlns:p14="http://schemas.microsoft.com/office/powerpoint/2010/main" val="1293273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标题 6"/>
          <p:cNvSpPr>
            <a:spLocks noGrp="1"/>
          </p:cNvSpPr>
          <p:nvPr>
            <p:ph type="title"/>
          </p:nvPr>
        </p:nvSpPr>
        <p:spPr/>
        <p:txBody>
          <a:bodyPr>
            <a:normAutofit fontScale="90000"/>
          </a:bodyPr>
          <a:lstStyle/>
          <a:p>
            <a:r>
              <a:rPr lang="en-US" altLang="zh-CN" smtClean="0"/>
              <a:t>Q1:</a:t>
            </a:r>
            <a:r>
              <a:rPr lang="zh-CN" altLang="en-US" smtClean="0"/>
              <a:t>为什么学习数据结构？</a:t>
            </a:r>
          </a:p>
        </p:txBody>
      </p:sp>
      <p:sp>
        <p:nvSpPr>
          <p:cNvPr id="5123" name="内容占位符 7"/>
          <p:cNvSpPr>
            <a:spLocks noGrp="1"/>
          </p:cNvSpPr>
          <p:nvPr>
            <p:ph idx="1"/>
          </p:nvPr>
        </p:nvSpPr>
        <p:spPr/>
        <p:txBody>
          <a:bodyPr/>
          <a:lstStyle/>
          <a:p>
            <a:pPr>
              <a:defRPr/>
            </a:pPr>
            <a:r>
              <a:rPr lang="zh-CN" altLang="en-US" dirty="0" smtClean="0"/>
              <a:t>计算机相关专业的</a:t>
            </a:r>
            <a:r>
              <a:rPr lang="zh-CN" altLang="en-US" dirty="0" smtClean="0">
                <a:solidFill>
                  <a:srgbClr val="0000FF"/>
                </a:solidFill>
              </a:rPr>
              <a:t>专业基础课</a:t>
            </a:r>
            <a:endParaRPr lang="en-US" altLang="zh-CN" dirty="0" smtClean="0">
              <a:solidFill>
                <a:srgbClr val="0000FF"/>
              </a:solidFill>
            </a:endParaRPr>
          </a:p>
          <a:p>
            <a:pPr>
              <a:defRPr/>
            </a:pPr>
            <a:r>
              <a:rPr lang="zh-CN" altLang="en-US" dirty="0" smtClean="0"/>
              <a:t>计算机专业考研专业课必考内容</a:t>
            </a:r>
            <a:endParaRPr lang="en-US" altLang="zh-CN" dirty="0" smtClean="0"/>
          </a:p>
          <a:p>
            <a:pPr lvl="1">
              <a:defRPr/>
            </a:pPr>
            <a:r>
              <a:rPr lang="zh-CN" altLang="en-US" dirty="0"/>
              <a:t>计算机基础</a:t>
            </a:r>
            <a:r>
              <a:rPr lang="zh-CN" altLang="en-US" dirty="0" smtClean="0"/>
              <a:t>综合</a:t>
            </a:r>
            <a:r>
              <a:rPr lang="en-US" altLang="zh-CN" dirty="0" smtClean="0"/>
              <a:t>(408)</a:t>
            </a:r>
            <a:r>
              <a:rPr lang="zh-CN" altLang="en-US" dirty="0" smtClean="0"/>
              <a:t>，</a:t>
            </a:r>
            <a:r>
              <a:rPr lang="zh-CN" altLang="en-US" dirty="0"/>
              <a:t>主要通过选择题</a:t>
            </a:r>
            <a:r>
              <a:rPr lang="en-US" altLang="zh-CN" dirty="0"/>
              <a:t>(40</a:t>
            </a:r>
            <a:r>
              <a:rPr lang="zh-CN" altLang="en-US" dirty="0"/>
              <a:t>题，每题</a:t>
            </a:r>
            <a:r>
              <a:rPr lang="en-US" altLang="zh-CN" dirty="0"/>
              <a:t>2</a:t>
            </a:r>
            <a:r>
              <a:rPr lang="zh-CN" altLang="en-US" dirty="0"/>
              <a:t>分，共</a:t>
            </a:r>
            <a:r>
              <a:rPr lang="en-US" altLang="zh-CN" dirty="0"/>
              <a:t>80</a:t>
            </a:r>
            <a:r>
              <a:rPr lang="zh-CN" altLang="en-US" dirty="0"/>
              <a:t>分</a:t>
            </a:r>
            <a:r>
              <a:rPr lang="en-US" altLang="zh-CN" dirty="0"/>
              <a:t>)</a:t>
            </a:r>
            <a:r>
              <a:rPr lang="zh-CN" altLang="en-US" dirty="0"/>
              <a:t>和大题</a:t>
            </a:r>
            <a:r>
              <a:rPr lang="en-US" altLang="zh-CN" dirty="0"/>
              <a:t>(7</a:t>
            </a:r>
            <a:r>
              <a:rPr lang="zh-CN" altLang="en-US" dirty="0"/>
              <a:t>题，每题分数不等，共</a:t>
            </a:r>
            <a:r>
              <a:rPr lang="en-US" altLang="zh-CN" dirty="0"/>
              <a:t>70</a:t>
            </a:r>
            <a:r>
              <a:rPr lang="zh-CN" altLang="en-US" dirty="0"/>
              <a:t>分</a:t>
            </a:r>
            <a:r>
              <a:rPr lang="en-US" altLang="zh-CN" dirty="0"/>
              <a:t>)</a:t>
            </a:r>
            <a:r>
              <a:rPr lang="zh-CN" altLang="en-US" dirty="0"/>
              <a:t>进行</a:t>
            </a:r>
            <a:r>
              <a:rPr lang="zh-CN" altLang="en-US" dirty="0" smtClean="0"/>
              <a:t>考察</a:t>
            </a:r>
            <a:endParaRPr lang="en-US" altLang="zh-CN" dirty="0" smtClean="0"/>
          </a:p>
          <a:p>
            <a:pPr lvl="2">
              <a:defRPr/>
            </a:pPr>
            <a:r>
              <a:rPr lang="zh-CN" altLang="en-US" b="1" dirty="0">
                <a:solidFill>
                  <a:srgbClr val="0000FF"/>
                </a:solidFill>
              </a:rPr>
              <a:t>数据结构 </a:t>
            </a:r>
            <a:r>
              <a:rPr lang="en-US" altLang="zh-CN" b="1" dirty="0">
                <a:solidFill>
                  <a:srgbClr val="0000FF"/>
                </a:solidFill>
              </a:rPr>
              <a:t>45</a:t>
            </a:r>
            <a:r>
              <a:rPr lang="zh-CN" altLang="en-US" b="1" dirty="0">
                <a:solidFill>
                  <a:srgbClr val="0000FF"/>
                </a:solidFill>
              </a:rPr>
              <a:t>分</a:t>
            </a:r>
          </a:p>
          <a:p>
            <a:pPr lvl="2">
              <a:defRPr/>
            </a:pPr>
            <a:r>
              <a:rPr lang="zh-CN" altLang="en-US" dirty="0"/>
              <a:t>计算机组成原理 </a:t>
            </a:r>
            <a:r>
              <a:rPr lang="en-US" altLang="zh-CN" dirty="0"/>
              <a:t>45</a:t>
            </a:r>
            <a:r>
              <a:rPr lang="zh-CN" altLang="en-US" dirty="0"/>
              <a:t>分</a:t>
            </a:r>
          </a:p>
          <a:p>
            <a:pPr lvl="2">
              <a:defRPr/>
            </a:pPr>
            <a:r>
              <a:rPr lang="zh-CN" altLang="en-US" dirty="0"/>
              <a:t>操作系统</a:t>
            </a:r>
            <a:r>
              <a:rPr lang="en-US" altLang="zh-CN" dirty="0"/>
              <a:t>35</a:t>
            </a:r>
            <a:r>
              <a:rPr lang="zh-CN" altLang="en-US" dirty="0"/>
              <a:t>分</a:t>
            </a:r>
          </a:p>
          <a:p>
            <a:pPr lvl="2">
              <a:defRPr/>
            </a:pPr>
            <a:r>
              <a:rPr lang="zh-CN" altLang="en-US" dirty="0"/>
              <a:t>计算机网络 </a:t>
            </a:r>
            <a:r>
              <a:rPr lang="en-US" altLang="zh-CN" dirty="0"/>
              <a:t>25</a:t>
            </a:r>
            <a:r>
              <a:rPr lang="zh-CN" altLang="en-US" dirty="0"/>
              <a:t>分</a:t>
            </a:r>
            <a:endParaRPr lang="zh-CN" altLang="en-US" dirty="0">
              <a:cs typeface="+mn-cs"/>
            </a:endParaRPr>
          </a:p>
          <a:p>
            <a:pPr lvl="1">
              <a:defRPr/>
            </a:pPr>
            <a:endParaRPr lang="zh-CN" altLang="en-US" dirty="0">
              <a:cs typeface="+mn-cs"/>
            </a:endParaRPr>
          </a:p>
          <a:p>
            <a:pPr>
              <a:defRPr/>
            </a:pPr>
            <a:endParaRPr lang="zh-CN" altLang="en-US" dirty="0" smtClean="0">
              <a:cs typeface="+mn-cs"/>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3947" y="4235152"/>
            <a:ext cx="8010525" cy="2362200"/>
          </a:xfrm>
          <a:prstGeom prst="rect">
            <a:avLst/>
          </a:prstGeom>
        </p:spPr>
      </p:pic>
      <p:sp>
        <p:nvSpPr>
          <p:cNvPr id="3" name="右大括号 2"/>
          <p:cNvSpPr/>
          <p:nvPr/>
        </p:nvSpPr>
        <p:spPr>
          <a:xfrm>
            <a:off x="4655840" y="2852936"/>
            <a:ext cx="216024" cy="115212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 name="文本框 3"/>
          <p:cNvSpPr txBox="1"/>
          <p:nvPr/>
        </p:nvSpPr>
        <p:spPr>
          <a:xfrm>
            <a:off x="4856638" y="3198167"/>
            <a:ext cx="864096" cy="461665"/>
          </a:xfrm>
          <a:prstGeom prst="rect">
            <a:avLst/>
          </a:prstGeom>
          <a:noFill/>
        </p:spPr>
        <p:txBody>
          <a:bodyPr wrap="square" rtlCol="0">
            <a:spAutoFit/>
          </a:bodyPr>
          <a:lstStyle/>
          <a:p>
            <a:r>
              <a:rPr lang="en-US" altLang="zh-CN" sz="2400" b="0" dirty="0" smtClean="0"/>
              <a:t>150</a:t>
            </a:r>
            <a:endParaRPr lang="zh-CN" altLang="en-US" sz="2400" b="0" dirty="0" smtClean="0"/>
          </a:p>
        </p:txBody>
      </p:sp>
      <p:sp>
        <p:nvSpPr>
          <p:cNvPr id="5" name="AutoShape 2" descr="https://nimg.ws.126.net/?url=http%3A%2F%2Fdingyue.ws.126.net%2F2023%2F0215%2F6a585e8ap00rq3vev000bd200eo003lg00id004h.png&amp;thumbnail=750x2147483647&amp;quality=75&amp;type=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zh-CN" altLang="en-US"/>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3429" y="7937"/>
            <a:ext cx="5028571" cy="1228571"/>
          </a:xfrm>
          <a:prstGeom prst="rect">
            <a:avLst/>
          </a:prstGeom>
        </p:spPr>
      </p:pic>
      <p:sp>
        <p:nvSpPr>
          <p:cNvPr id="9" name="矩形 8"/>
          <p:cNvSpPr/>
          <p:nvPr/>
        </p:nvSpPr>
        <p:spPr>
          <a:xfrm>
            <a:off x="7176120" y="1235763"/>
            <a:ext cx="5040560" cy="400110"/>
          </a:xfrm>
          <a:prstGeom prst="rect">
            <a:avLst/>
          </a:prstGeom>
        </p:spPr>
        <p:txBody>
          <a:bodyPr wrap="square">
            <a:spAutoFit/>
          </a:bodyPr>
          <a:lstStyle/>
          <a:p>
            <a:r>
              <a:rPr lang="zh-CN" altLang="en-US" sz="2000" dirty="0">
                <a:solidFill>
                  <a:srgbClr val="0000FF"/>
                </a:solidFill>
                <a:latin typeface="+mn-ea"/>
                <a:ea typeface="+mn-ea"/>
              </a:rPr>
              <a:t>由</a:t>
            </a:r>
            <a:r>
              <a:rPr lang="en-US" altLang="zh-CN" sz="2000" dirty="0" err="1">
                <a:solidFill>
                  <a:srgbClr val="0000FF"/>
                </a:solidFill>
                <a:latin typeface="+mn-ea"/>
                <a:ea typeface="+mn-ea"/>
              </a:rPr>
              <a:t>ChatGPT</a:t>
            </a:r>
            <a:r>
              <a:rPr lang="zh-CN" altLang="en-US" sz="2000" dirty="0">
                <a:solidFill>
                  <a:srgbClr val="0000FF"/>
                </a:solidFill>
                <a:latin typeface="+mn-ea"/>
                <a:ea typeface="+mn-ea"/>
              </a:rPr>
              <a:t>给出的</a:t>
            </a:r>
            <a:r>
              <a:rPr lang="en-US" altLang="zh-CN" sz="2000" dirty="0">
                <a:solidFill>
                  <a:srgbClr val="0000FF"/>
                </a:solidFill>
                <a:latin typeface="+mn-ea"/>
                <a:ea typeface="+mn-ea"/>
              </a:rPr>
              <a:t>408</a:t>
            </a:r>
            <a:r>
              <a:rPr lang="zh-CN" altLang="en-US" sz="2000" dirty="0">
                <a:solidFill>
                  <a:srgbClr val="0000FF"/>
                </a:solidFill>
                <a:latin typeface="+mn-ea"/>
                <a:ea typeface="+mn-ea"/>
              </a:rPr>
              <a:t>代码</a:t>
            </a:r>
            <a:r>
              <a:rPr lang="en-US" altLang="zh-CN" sz="2000" dirty="0">
                <a:solidFill>
                  <a:srgbClr val="0000FF"/>
                </a:solidFill>
                <a:latin typeface="+mn-ea"/>
                <a:ea typeface="+mn-ea"/>
              </a:rPr>
              <a:t>90%</a:t>
            </a:r>
            <a:r>
              <a:rPr lang="zh-CN" altLang="en-US" sz="2000" dirty="0">
                <a:solidFill>
                  <a:srgbClr val="0000FF"/>
                </a:solidFill>
                <a:latin typeface="+mn-ea"/>
                <a:ea typeface="+mn-ea"/>
              </a:rPr>
              <a:t>可以拿</a:t>
            </a:r>
            <a:r>
              <a:rPr lang="zh-CN" altLang="en-US" sz="2000" dirty="0" smtClean="0">
                <a:solidFill>
                  <a:srgbClr val="0000FF"/>
                </a:solidFill>
                <a:latin typeface="+mn-ea"/>
                <a:ea typeface="+mn-ea"/>
              </a:rPr>
              <a:t>满分！</a:t>
            </a:r>
            <a:endParaRPr lang="zh-CN" altLang="en-US" sz="2000" dirty="0">
              <a:solidFill>
                <a:srgbClr val="0000FF"/>
              </a:solidFill>
              <a:latin typeface="+mn-ea"/>
              <a:ea typeface="+mn-ea"/>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normAutofit/>
          </a:bodyPr>
          <a:lstStyle/>
          <a:p>
            <a:r>
              <a:rPr lang="zh-CN" altLang="en-US" sz="4000"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数据（</a:t>
            </a:r>
            <a:r>
              <a:rPr lang="en-US" altLang="zh-CN" sz="4000"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data</a:t>
            </a:r>
            <a:r>
              <a:rPr lang="zh-CN" altLang="en-US" sz="4000"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a:t>
            </a:r>
          </a:p>
        </p:txBody>
      </p:sp>
      <p:sp>
        <p:nvSpPr>
          <p:cNvPr id="174083" name="Rectangle 3"/>
          <p:cNvSpPr>
            <a:spLocks noGrp="1" noChangeArrowheads="1"/>
          </p:cNvSpPr>
          <p:nvPr>
            <p:ph idx="1"/>
          </p:nvPr>
        </p:nvSpPr>
        <p:spPr/>
        <p:txBody>
          <a:bodyPr/>
          <a:lstStyle/>
          <a:p>
            <a:pPr>
              <a:lnSpc>
                <a:spcPct val="130000"/>
              </a:lnSpc>
              <a:buClr>
                <a:schemeClr val="tx2"/>
              </a:buClr>
              <a:buSzPct val="45000"/>
              <a:buFont typeface="Wingdings" panose="05000000000000000000" pitchFamily="2" charset="2"/>
              <a:buChar char="n"/>
              <a:defRPr/>
            </a:pPr>
            <a:r>
              <a:rPr lang="zh-CN" altLang="en-US" dirty="0">
                <a:latin typeface="+mn-ea"/>
              </a:rPr>
              <a:t>数据是信息的载体，是描述客观事物的数、字符、以及所有能输入到计算机中，被计算机程序识别和处理的符号的集合。</a:t>
            </a:r>
          </a:p>
          <a:p>
            <a:pPr lvl="1">
              <a:lnSpc>
                <a:spcPct val="130000"/>
              </a:lnSpc>
              <a:buClr>
                <a:srgbClr val="00CC00"/>
              </a:buClr>
              <a:buSzPct val="45000"/>
              <a:buFont typeface="Wingdings" panose="05000000000000000000" pitchFamily="2" charset="2"/>
              <a:buChar char="u"/>
              <a:defRPr/>
            </a:pPr>
            <a:r>
              <a:rPr lang="zh-CN" altLang="en-US" dirty="0">
                <a:solidFill>
                  <a:srgbClr val="0000CC"/>
                </a:solidFill>
                <a:latin typeface="+mn-ea"/>
                <a:cs typeface="+mn-cs"/>
              </a:rPr>
              <a:t> 数值性数据</a:t>
            </a:r>
          </a:p>
          <a:p>
            <a:pPr lvl="1">
              <a:lnSpc>
                <a:spcPct val="130000"/>
              </a:lnSpc>
              <a:buClr>
                <a:srgbClr val="00CC00"/>
              </a:buClr>
              <a:buSzPct val="45000"/>
              <a:buFont typeface="Wingdings" panose="05000000000000000000" pitchFamily="2" charset="2"/>
              <a:buChar char="u"/>
              <a:defRPr/>
            </a:pPr>
            <a:r>
              <a:rPr lang="zh-CN" altLang="en-US" dirty="0">
                <a:solidFill>
                  <a:srgbClr val="0000CC"/>
                </a:solidFill>
                <a:latin typeface="+mn-ea"/>
                <a:cs typeface="+mn-cs"/>
              </a:rPr>
              <a:t> 非数值性数据</a:t>
            </a:r>
            <a:endParaRPr lang="zh-CN" altLang="en-US" dirty="0">
              <a:solidFill>
                <a:srgbClr val="008080"/>
              </a:solidFill>
              <a:latin typeface="+mn-ea"/>
              <a:cs typeface="+mn-cs"/>
            </a:endParaRPr>
          </a:p>
        </p:txBody>
      </p:sp>
    </p:spTree>
  </p:cSld>
  <p:clrMapOvr>
    <a:masterClrMapping/>
  </p:clrMapOvr>
  <p:transition spd="slow"/>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846267" y="173039"/>
            <a:ext cx="468153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en-US" altLang="zh-CN"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92163" name="Rectangle 3"/>
          <p:cNvSpPr>
            <a:spLocks noChangeArrowheads="1"/>
          </p:cNvSpPr>
          <p:nvPr/>
        </p:nvSpPr>
        <p:spPr bwMode="auto">
          <a:xfrm>
            <a:off x="1453976" y="1052736"/>
            <a:ext cx="9324976"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nSpc>
                <a:spcPct val="130000"/>
              </a:lnSpc>
              <a:buClr>
                <a:schemeClr val="tx2"/>
              </a:buClr>
              <a:buSzPct val="45000"/>
            </a:pPr>
            <a:r>
              <a:rPr lang="zh-CN" altLang="en-US" sz="2800" dirty="0">
                <a:latin typeface="楷体_GB2312" pitchFamily="49" charset="-122"/>
              </a:rPr>
              <a:t>数据的</a:t>
            </a:r>
            <a:r>
              <a:rPr lang="zh-CN" altLang="en-US" sz="2800" dirty="0">
                <a:solidFill>
                  <a:srgbClr val="0033CC"/>
                </a:solidFill>
                <a:latin typeface="楷体_GB2312" pitchFamily="49" charset="-122"/>
              </a:rPr>
              <a:t>基本单位</a:t>
            </a:r>
            <a:r>
              <a:rPr lang="zh-CN" altLang="en-US" sz="2800" dirty="0">
                <a:latin typeface="楷体_GB2312" pitchFamily="49" charset="-122"/>
              </a:rPr>
              <a:t>。在计算机程序中常作为一个整体进行考虑和处理。</a:t>
            </a:r>
          </a:p>
          <a:p>
            <a:pPr>
              <a:lnSpc>
                <a:spcPct val="130000"/>
              </a:lnSpc>
              <a:buClr>
                <a:schemeClr val="tx2"/>
              </a:buClr>
              <a:buSzPct val="45000"/>
            </a:pPr>
            <a:r>
              <a:rPr lang="zh-CN" altLang="en-US" sz="2800" dirty="0">
                <a:latin typeface="楷体_GB2312" pitchFamily="49" charset="-122"/>
              </a:rPr>
              <a:t>有时一个数据</a:t>
            </a:r>
            <a:r>
              <a:rPr lang="zh-CN" altLang="en-US" sz="2800" dirty="0">
                <a:latin typeface="Times New Roman" panose="02020603050405020304" pitchFamily="18" charset="0"/>
                <a:cs typeface="Times New Roman" panose="02020603050405020304" pitchFamily="18" charset="0"/>
              </a:rPr>
              <a:t>元素可</a:t>
            </a:r>
            <a:r>
              <a:rPr lang="zh-CN" altLang="en-US" sz="2800" dirty="0">
                <a:latin typeface="楷体_GB2312" pitchFamily="49" charset="-122"/>
              </a:rPr>
              <a:t>以由若干</a:t>
            </a:r>
            <a:r>
              <a:rPr lang="zh-CN" altLang="en-US" sz="2800" dirty="0">
                <a:solidFill>
                  <a:srgbClr val="0033CC"/>
                </a:solidFill>
                <a:latin typeface="楷体_GB2312" pitchFamily="49" charset="-122"/>
              </a:rPr>
              <a:t>数据项</a:t>
            </a:r>
            <a:r>
              <a:rPr lang="en-US" altLang="zh-CN" sz="2400" dirty="0">
                <a:latin typeface="Times New Roman" panose="02020603050405020304" pitchFamily="18" charset="0"/>
                <a:cs typeface="Times New Roman" panose="02020603050405020304" pitchFamily="18" charset="0"/>
              </a:rPr>
              <a:t>(Data Item)</a:t>
            </a:r>
            <a:r>
              <a:rPr lang="zh-CN" altLang="en-US" sz="2800" dirty="0">
                <a:latin typeface="Times New Roman" panose="02020603050405020304" pitchFamily="18" charset="0"/>
                <a:cs typeface="Times New Roman" panose="02020603050405020304" pitchFamily="18" charset="0"/>
              </a:rPr>
              <a:t>组成。数据项是具有独立含义的</a:t>
            </a:r>
            <a:r>
              <a:rPr lang="zh-CN" altLang="en-US" sz="2800" dirty="0">
                <a:latin typeface="楷体_GB2312" pitchFamily="49" charset="-122"/>
              </a:rPr>
              <a:t>最小标识单位。</a:t>
            </a:r>
          </a:p>
          <a:p>
            <a:pPr>
              <a:lnSpc>
                <a:spcPct val="130000"/>
              </a:lnSpc>
              <a:buClr>
                <a:schemeClr val="tx2"/>
              </a:buClr>
              <a:buSzPct val="45000"/>
            </a:pPr>
            <a:r>
              <a:rPr lang="zh-CN" altLang="en-US" sz="2800" dirty="0">
                <a:latin typeface="楷体_GB2312" pitchFamily="49" charset="-122"/>
              </a:rPr>
              <a:t>数据元素又称为元素、结点、记录。</a:t>
            </a:r>
          </a:p>
        </p:txBody>
      </p:sp>
      <p:grpSp>
        <p:nvGrpSpPr>
          <p:cNvPr id="92167" name="Group 3"/>
          <p:cNvGrpSpPr>
            <a:grpSpLocks/>
          </p:cNvGrpSpPr>
          <p:nvPr/>
        </p:nvGrpSpPr>
        <p:grpSpPr bwMode="auto">
          <a:xfrm>
            <a:off x="3033718" y="4510313"/>
            <a:ext cx="6662737" cy="2087563"/>
            <a:chOff x="240" y="1697"/>
            <a:chExt cx="5328" cy="2428"/>
          </a:xfrm>
        </p:grpSpPr>
        <p:sp>
          <p:nvSpPr>
            <p:cNvPr id="92168" name="Line 4"/>
            <p:cNvSpPr>
              <a:spLocks noChangeShapeType="1"/>
            </p:cNvSpPr>
            <p:nvPr/>
          </p:nvSpPr>
          <p:spPr bwMode="auto">
            <a:xfrm>
              <a:off x="240" y="2085"/>
              <a:ext cx="532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2169" name="Line 5"/>
            <p:cNvSpPr>
              <a:spLocks noChangeShapeType="1"/>
            </p:cNvSpPr>
            <p:nvPr/>
          </p:nvSpPr>
          <p:spPr bwMode="auto">
            <a:xfrm>
              <a:off x="923" y="1700"/>
              <a:ext cx="0" cy="23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2170" name="Line 6"/>
            <p:cNvSpPr>
              <a:spLocks noChangeShapeType="1"/>
            </p:cNvSpPr>
            <p:nvPr/>
          </p:nvSpPr>
          <p:spPr bwMode="auto">
            <a:xfrm>
              <a:off x="1802" y="1700"/>
              <a:ext cx="0" cy="23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2171" name="Line 7"/>
            <p:cNvSpPr>
              <a:spLocks noChangeShapeType="1"/>
            </p:cNvSpPr>
            <p:nvPr/>
          </p:nvSpPr>
          <p:spPr bwMode="auto">
            <a:xfrm>
              <a:off x="2562" y="1700"/>
              <a:ext cx="0" cy="238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2172" name="Line 8"/>
            <p:cNvSpPr>
              <a:spLocks noChangeShapeType="1"/>
            </p:cNvSpPr>
            <p:nvPr/>
          </p:nvSpPr>
          <p:spPr bwMode="auto">
            <a:xfrm>
              <a:off x="4612" y="1697"/>
              <a:ext cx="0" cy="238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2173" name="Line 9"/>
            <p:cNvSpPr>
              <a:spLocks noChangeShapeType="1"/>
            </p:cNvSpPr>
            <p:nvPr/>
          </p:nvSpPr>
          <p:spPr bwMode="auto">
            <a:xfrm>
              <a:off x="3246" y="1697"/>
              <a:ext cx="0" cy="2383"/>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92174" name="Text Box 10"/>
            <p:cNvSpPr txBox="1">
              <a:spLocks noChangeArrowheads="1"/>
            </p:cNvSpPr>
            <p:nvPr/>
          </p:nvSpPr>
          <p:spPr bwMode="auto">
            <a:xfrm>
              <a:off x="377" y="1776"/>
              <a:ext cx="54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zh-CN" altLang="en-US" sz="1200">
                  <a:latin typeface="Times New Roman" panose="02020603050405020304" pitchFamily="18" charset="0"/>
                  <a:sym typeface="Wingdings" panose="05000000000000000000" pitchFamily="2" charset="2"/>
                </a:rPr>
                <a:t>登录号</a:t>
              </a:r>
            </a:p>
          </p:txBody>
        </p:sp>
        <p:sp>
          <p:nvSpPr>
            <p:cNvPr id="92175" name="Text Box 11"/>
            <p:cNvSpPr txBox="1">
              <a:spLocks noChangeArrowheads="1"/>
            </p:cNvSpPr>
            <p:nvPr/>
          </p:nvSpPr>
          <p:spPr bwMode="auto">
            <a:xfrm>
              <a:off x="1157" y="1776"/>
              <a:ext cx="549"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zh-CN" altLang="en-US" sz="1200">
                  <a:latin typeface="楷体_GB2312" pitchFamily="49" charset="-122"/>
                  <a:sym typeface="Wingdings" panose="05000000000000000000" pitchFamily="2" charset="2"/>
                </a:rPr>
                <a:t>书 名</a:t>
              </a:r>
            </a:p>
          </p:txBody>
        </p:sp>
        <p:sp>
          <p:nvSpPr>
            <p:cNvPr id="92176" name="Text Box 12"/>
            <p:cNvSpPr txBox="1">
              <a:spLocks noChangeArrowheads="1"/>
            </p:cNvSpPr>
            <p:nvPr/>
          </p:nvSpPr>
          <p:spPr bwMode="auto">
            <a:xfrm>
              <a:off x="1931" y="1776"/>
              <a:ext cx="549"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zh-CN" altLang="en-US" sz="1200">
                  <a:latin typeface="Times New Roman" panose="02020603050405020304" pitchFamily="18" charset="0"/>
                  <a:sym typeface="Wingdings" panose="05000000000000000000" pitchFamily="2" charset="2"/>
                </a:rPr>
                <a:t>作者名</a:t>
              </a:r>
            </a:p>
          </p:txBody>
        </p:sp>
        <p:sp>
          <p:nvSpPr>
            <p:cNvPr id="92177" name="Text Box 13"/>
            <p:cNvSpPr txBox="1">
              <a:spLocks noChangeArrowheads="1"/>
            </p:cNvSpPr>
            <p:nvPr/>
          </p:nvSpPr>
          <p:spPr bwMode="auto">
            <a:xfrm>
              <a:off x="3655" y="1755"/>
              <a:ext cx="820"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zh-CN" altLang="en-US" sz="1200">
                  <a:latin typeface="Times New Roman" panose="02020603050405020304" pitchFamily="18" charset="0"/>
                  <a:sym typeface="Wingdings" panose="05000000000000000000" pitchFamily="2" charset="2"/>
                </a:rPr>
                <a:t>出版单位</a:t>
              </a:r>
            </a:p>
          </p:txBody>
        </p:sp>
        <p:sp>
          <p:nvSpPr>
            <p:cNvPr id="92178" name="Text Box 14"/>
            <p:cNvSpPr txBox="1">
              <a:spLocks noChangeArrowheads="1"/>
            </p:cNvSpPr>
            <p:nvPr/>
          </p:nvSpPr>
          <p:spPr bwMode="auto">
            <a:xfrm>
              <a:off x="2697" y="1776"/>
              <a:ext cx="549"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zh-CN" altLang="en-US" sz="1200">
                  <a:latin typeface="Times New Roman" panose="02020603050405020304" pitchFamily="18" charset="0"/>
                  <a:sym typeface="Wingdings" panose="05000000000000000000" pitchFamily="2" charset="2"/>
                </a:rPr>
                <a:t>分类号</a:t>
              </a:r>
            </a:p>
          </p:txBody>
        </p:sp>
        <p:sp>
          <p:nvSpPr>
            <p:cNvPr id="92179" name="Text Box 15"/>
            <p:cNvSpPr txBox="1">
              <a:spLocks noChangeArrowheads="1"/>
            </p:cNvSpPr>
            <p:nvPr/>
          </p:nvSpPr>
          <p:spPr bwMode="auto">
            <a:xfrm>
              <a:off x="4748" y="1755"/>
              <a:ext cx="820"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zh-CN" altLang="en-US" sz="1200">
                  <a:latin typeface="Times New Roman" panose="02020603050405020304" pitchFamily="18" charset="0"/>
                  <a:sym typeface="Wingdings" panose="05000000000000000000" pitchFamily="2" charset="2"/>
                </a:rPr>
                <a:t>出版时间</a:t>
              </a:r>
            </a:p>
          </p:txBody>
        </p:sp>
        <p:sp>
          <p:nvSpPr>
            <p:cNvPr id="92180" name="Text Box 16"/>
            <p:cNvSpPr txBox="1">
              <a:spLocks noChangeArrowheads="1"/>
            </p:cNvSpPr>
            <p:nvPr/>
          </p:nvSpPr>
          <p:spPr bwMode="auto">
            <a:xfrm>
              <a:off x="513" y="2312"/>
              <a:ext cx="27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1200" b="0">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001</a:t>
              </a:r>
            </a:p>
          </p:txBody>
        </p:sp>
        <p:sp>
          <p:nvSpPr>
            <p:cNvPr id="92181" name="Text Box 17"/>
            <p:cNvSpPr txBox="1">
              <a:spLocks noChangeArrowheads="1"/>
            </p:cNvSpPr>
            <p:nvPr/>
          </p:nvSpPr>
          <p:spPr bwMode="auto">
            <a:xfrm>
              <a:off x="513" y="2765"/>
              <a:ext cx="410"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1200" b="0">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002</a:t>
              </a:r>
            </a:p>
          </p:txBody>
        </p:sp>
        <p:sp>
          <p:nvSpPr>
            <p:cNvPr id="92182" name="Text Box 18"/>
            <p:cNvSpPr txBox="1">
              <a:spLocks noChangeArrowheads="1"/>
            </p:cNvSpPr>
            <p:nvPr/>
          </p:nvSpPr>
          <p:spPr bwMode="auto">
            <a:xfrm>
              <a:off x="513" y="3219"/>
              <a:ext cx="410"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1200" b="0">
                  <a:latin typeface="Times New Roman" panose="02020603050405020304" pitchFamily="18" charset="0"/>
                  <a:ea typeface="宋体" panose="02010600030101010101" pitchFamily="2" charset="-122"/>
                  <a:sym typeface="Wingdings" panose="05000000000000000000" pitchFamily="2" charset="2"/>
                </a:rPr>
                <a:t>003</a:t>
              </a:r>
            </a:p>
          </p:txBody>
        </p:sp>
        <p:sp>
          <p:nvSpPr>
            <p:cNvPr id="92183" name="Text Box 19"/>
            <p:cNvSpPr txBox="1">
              <a:spLocks noChangeArrowheads="1"/>
            </p:cNvSpPr>
            <p:nvPr/>
          </p:nvSpPr>
          <p:spPr bwMode="auto">
            <a:xfrm>
              <a:off x="1060" y="2312"/>
              <a:ext cx="819"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1200" b="0">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C</a:t>
              </a:r>
              <a:r>
                <a:rPr kumimoji="0" lang="zh-CN" altLang="en-US" sz="1200">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程序设计</a:t>
              </a:r>
            </a:p>
          </p:txBody>
        </p:sp>
        <p:sp>
          <p:nvSpPr>
            <p:cNvPr id="92184" name="Text Box 20"/>
            <p:cNvSpPr txBox="1">
              <a:spLocks noChangeArrowheads="1"/>
            </p:cNvSpPr>
            <p:nvPr/>
          </p:nvSpPr>
          <p:spPr bwMode="auto">
            <a:xfrm>
              <a:off x="1060" y="2765"/>
              <a:ext cx="819"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zh-CN" altLang="en-US" sz="1200">
                  <a:latin typeface="Times New Roman" panose="02020603050405020304" pitchFamily="18" charset="0"/>
                  <a:sym typeface="Wingdings" panose="05000000000000000000" pitchFamily="2" charset="2"/>
                </a:rPr>
                <a:t>数据结构</a:t>
              </a:r>
            </a:p>
          </p:txBody>
        </p:sp>
        <p:sp>
          <p:nvSpPr>
            <p:cNvPr id="92185" name="Text Box 21"/>
            <p:cNvSpPr txBox="1">
              <a:spLocks noChangeArrowheads="1"/>
            </p:cNvSpPr>
            <p:nvPr/>
          </p:nvSpPr>
          <p:spPr bwMode="auto">
            <a:xfrm>
              <a:off x="991" y="3196"/>
              <a:ext cx="819"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zh-CN" altLang="en-US" sz="1200">
                  <a:latin typeface="Times New Roman" panose="02020603050405020304" pitchFamily="18" charset="0"/>
                  <a:sym typeface="Wingdings" panose="05000000000000000000" pitchFamily="2" charset="2"/>
                </a:rPr>
                <a:t>操作系统原理</a:t>
              </a:r>
            </a:p>
          </p:txBody>
        </p:sp>
        <p:sp>
          <p:nvSpPr>
            <p:cNvPr id="92186" name="Text Box 22"/>
            <p:cNvSpPr txBox="1">
              <a:spLocks noChangeArrowheads="1"/>
            </p:cNvSpPr>
            <p:nvPr/>
          </p:nvSpPr>
          <p:spPr bwMode="auto">
            <a:xfrm>
              <a:off x="1931" y="2312"/>
              <a:ext cx="546"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zh-CN" altLang="en-US" sz="1200">
                  <a:latin typeface="Times New Roman" panose="02020603050405020304" pitchFamily="18" charset="0"/>
                  <a:sym typeface="Wingdings" panose="05000000000000000000" pitchFamily="2" charset="2"/>
                </a:rPr>
                <a:t>谭浩强</a:t>
              </a:r>
            </a:p>
          </p:txBody>
        </p:sp>
        <p:sp>
          <p:nvSpPr>
            <p:cNvPr id="92187" name="Text Box 23"/>
            <p:cNvSpPr txBox="1">
              <a:spLocks noChangeArrowheads="1"/>
            </p:cNvSpPr>
            <p:nvPr/>
          </p:nvSpPr>
          <p:spPr bwMode="auto">
            <a:xfrm>
              <a:off x="1931" y="3219"/>
              <a:ext cx="546"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zh-CN" altLang="en-US" sz="1200">
                  <a:latin typeface="Times New Roman" panose="02020603050405020304" pitchFamily="18" charset="0"/>
                  <a:sym typeface="Wingdings" panose="05000000000000000000" pitchFamily="2" charset="2"/>
                </a:rPr>
                <a:t>庞丽萍</a:t>
              </a:r>
            </a:p>
          </p:txBody>
        </p:sp>
        <p:sp>
          <p:nvSpPr>
            <p:cNvPr id="92188" name="Text Box 24"/>
            <p:cNvSpPr txBox="1">
              <a:spLocks noChangeArrowheads="1"/>
            </p:cNvSpPr>
            <p:nvPr/>
          </p:nvSpPr>
          <p:spPr bwMode="auto">
            <a:xfrm>
              <a:off x="1931" y="2765"/>
              <a:ext cx="546"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zh-CN" altLang="en-US" sz="1200">
                  <a:latin typeface="Times New Roman" panose="02020603050405020304" pitchFamily="18" charset="0"/>
                  <a:sym typeface="Wingdings" panose="05000000000000000000" pitchFamily="2" charset="2"/>
                </a:rPr>
                <a:t>严蔚敏</a:t>
              </a:r>
            </a:p>
          </p:txBody>
        </p:sp>
        <p:sp>
          <p:nvSpPr>
            <p:cNvPr id="92189" name="Text Box 25"/>
            <p:cNvSpPr txBox="1">
              <a:spLocks noChangeArrowheads="1"/>
            </p:cNvSpPr>
            <p:nvPr/>
          </p:nvSpPr>
          <p:spPr bwMode="auto">
            <a:xfrm>
              <a:off x="2792" y="2312"/>
              <a:ext cx="410"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 typeface="Wingdings" panose="05000000000000000000" pitchFamily="2" charset="2"/>
                <a:buNone/>
              </a:pPr>
              <a:r>
                <a:rPr kumimoji="0" lang="en-US" altLang="zh-CN" sz="1200" b="0">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S01</a:t>
              </a:r>
            </a:p>
          </p:txBody>
        </p:sp>
        <p:sp>
          <p:nvSpPr>
            <p:cNvPr id="92190" name="Text Box 26"/>
            <p:cNvSpPr txBox="1">
              <a:spLocks noChangeArrowheads="1"/>
            </p:cNvSpPr>
            <p:nvPr/>
          </p:nvSpPr>
          <p:spPr bwMode="auto">
            <a:xfrm>
              <a:off x="2792" y="2765"/>
              <a:ext cx="410"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 typeface="Wingdings" panose="05000000000000000000" pitchFamily="2" charset="2"/>
                <a:buNone/>
              </a:pPr>
              <a:r>
                <a:rPr kumimoji="0" lang="en-US" altLang="zh-CN" sz="1200" b="0">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L01</a:t>
              </a:r>
            </a:p>
          </p:txBody>
        </p:sp>
        <p:sp>
          <p:nvSpPr>
            <p:cNvPr id="92191" name="Text Box 27"/>
            <p:cNvSpPr txBox="1">
              <a:spLocks noChangeArrowheads="1"/>
            </p:cNvSpPr>
            <p:nvPr/>
          </p:nvSpPr>
          <p:spPr bwMode="auto">
            <a:xfrm>
              <a:off x="2792" y="3219"/>
              <a:ext cx="410"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 typeface="Wingdings" panose="05000000000000000000" pitchFamily="2" charset="2"/>
                <a:buNone/>
              </a:pPr>
              <a:r>
                <a:rPr kumimoji="0" lang="en-US" altLang="zh-CN" sz="1200" b="0" dirty="0">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J01</a:t>
              </a:r>
            </a:p>
          </p:txBody>
        </p:sp>
        <p:sp>
          <p:nvSpPr>
            <p:cNvPr id="92192" name="Text Box 28"/>
            <p:cNvSpPr txBox="1">
              <a:spLocks noChangeArrowheads="1"/>
            </p:cNvSpPr>
            <p:nvPr/>
          </p:nvSpPr>
          <p:spPr bwMode="auto">
            <a:xfrm>
              <a:off x="3382" y="2312"/>
              <a:ext cx="1366"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zh-CN" altLang="en-US" sz="1100">
                  <a:latin typeface="Times New Roman" panose="02020603050405020304" pitchFamily="18" charset="0"/>
                  <a:sym typeface="Wingdings" panose="05000000000000000000" pitchFamily="2" charset="2"/>
                </a:rPr>
                <a:t>   清华大学出版社</a:t>
              </a:r>
            </a:p>
          </p:txBody>
        </p:sp>
        <p:sp>
          <p:nvSpPr>
            <p:cNvPr id="92193" name="Text Box 29"/>
            <p:cNvSpPr txBox="1">
              <a:spLocks noChangeArrowheads="1"/>
            </p:cNvSpPr>
            <p:nvPr/>
          </p:nvSpPr>
          <p:spPr bwMode="auto">
            <a:xfrm>
              <a:off x="513" y="3672"/>
              <a:ext cx="27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1200" b="0">
                  <a:latin typeface="宋体" panose="02010600030101010101" pitchFamily="2" charset="-122"/>
                  <a:ea typeface="宋体" panose="02010600030101010101" pitchFamily="2" charset="-122"/>
                  <a:sym typeface="Wingdings" panose="05000000000000000000" pitchFamily="2" charset="2"/>
                </a:rPr>
                <a:t>┇</a:t>
              </a:r>
              <a:endParaRPr kumimoji="0" lang="en-US" altLang="zh-CN" sz="1200" b="0">
                <a:latin typeface="Times New Roman" panose="02020603050405020304" pitchFamily="18" charset="0"/>
                <a:ea typeface="宋体" panose="02010600030101010101" pitchFamily="2" charset="-122"/>
                <a:sym typeface="Wingdings" panose="05000000000000000000" pitchFamily="2" charset="2"/>
              </a:endParaRPr>
            </a:p>
          </p:txBody>
        </p:sp>
        <p:sp>
          <p:nvSpPr>
            <p:cNvPr id="92194" name="Text Box 30"/>
            <p:cNvSpPr txBox="1">
              <a:spLocks noChangeArrowheads="1"/>
            </p:cNvSpPr>
            <p:nvPr/>
          </p:nvSpPr>
          <p:spPr bwMode="auto">
            <a:xfrm>
              <a:off x="3792" y="3672"/>
              <a:ext cx="27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1200" b="0">
                  <a:latin typeface="宋体" panose="02010600030101010101" pitchFamily="2" charset="-122"/>
                  <a:ea typeface="宋体" panose="02010600030101010101" pitchFamily="2" charset="-122"/>
                  <a:sym typeface="Wingdings" panose="05000000000000000000" pitchFamily="2" charset="2"/>
                </a:rPr>
                <a:t>┇</a:t>
              </a:r>
              <a:endParaRPr kumimoji="0" lang="en-US" altLang="zh-CN" sz="1200" b="0">
                <a:latin typeface="Times New Roman" panose="02020603050405020304" pitchFamily="18" charset="0"/>
                <a:ea typeface="宋体" panose="02010600030101010101" pitchFamily="2" charset="-122"/>
                <a:sym typeface="Wingdings" panose="05000000000000000000" pitchFamily="2" charset="2"/>
              </a:endParaRPr>
            </a:p>
          </p:txBody>
        </p:sp>
        <p:sp>
          <p:nvSpPr>
            <p:cNvPr id="92195" name="Text Box 31"/>
            <p:cNvSpPr txBox="1">
              <a:spLocks noChangeArrowheads="1"/>
            </p:cNvSpPr>
            <p:nvPr/>
          </p:nvSpPr>
          <p:spPr bwMode="auto">
            <a:xfrm>
              <a:off x="2836" y="3672"/>
              <a:ext cx="27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1200" b="0">
                  <a:latin typeface="宋体" panose="02010600030101010101" pitchFamily="2" charset="-122"/>
                  <a:ea typeface="宋体" panose="02010600030101010101" pitchFamily="2" charset="-122"/>
                  <a:sym typeface="Wingdings" panose="05000000000000000000" pitchFamily="2" charset="2"/>
                </a:rPr>
                <a:t>┇</a:t>
              </a:r>
              <a:endParaRPr kumimoji="0" lang="en-US" altLang="zh-CN" sz="1200" b="0">
                <a:latin typeface="Times New Roman" panose="02020603050405020304" pitchFamily="18" charset="0"/>
                <a:ea typeface="宋体" panose="02010600030101010101" pitchFamily="2" charset="-122"/>
                <a:sym typeface="Wingdings" panose="05000000000000000000" pitchFamily="2" charset="2"/>
              </a:endParaRPr>
            </a:p>
          </p:txBody>
        </p:sp>
        <p:sp>
          <p:nvSpPr>
            <p:cNvPr id="92196" name="Text Box 32"/>
            <p:cNvSpPr txBox="1">
              <a:spLocks noChangeArrowheads="1"/>
            </p:cNvSpPr>
            <p:nvPr/>
          </p:nvSpPr>
          <p:spPr bwMode="auto">
            <a:xfrm>
              <a:off x="2016" y="3672"/>
              <a:ext cx="27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1200" b="0">
                  <a:latin typeface="宋体" panose="02010600030101010101" pitchFamily="2" charset="-122"/>
                  <a:ea typeface="宋体" panose="02010600030101010101" pitchFamily="2" charset="-122"/>
                  <a:sym typeface="Wingdings" panose="05000000000000000000" pitchFamily="2" charset="2"/>
                </a:rPr>
                <a:t>┇</a:t>
              </a:r>
              <a:endParaRPr kumimoji="0" lang="en-US" altLang="zh-CN" sz="1200" b="0">
                <a:latin typeface="Times New Roman" panose="02020603050405020304" pitchFamily="18" charset="0"/>
                <a:ea typeface="宋体" panose="02010600030101010101" pitchFamily="2" charset="-122"/>
                <a:sym typeface="Wingdings" panose="05000000000000000000" pitchFamily="2" charset="2"/>
              </a:endParaRPr>
            </a:p>
          </p:txBody>
        </p:sp>
        <p:sp>
          <p:nvSpPr>
            <p:cNvPr id="92197" name="Text Box 33"/>
            <p:cNvSpPr txBox="1">
              <a:spLocks noChangeArrowheads="1"/>
            </p:cNvSpPr>
            <p:nvPr/>
          </p:nvSpPr>
          <p:spPr bwMode="auto">
            <a:xfrm>
              <a:off x="1242" y="3672"/>
              <a:ext cx="27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1200" b="0">
                  <a:latin typeface="宋体" panose="02010600030101010101" pitchFamily="2" charset="-122"/>
                  <a:ea typeface="宋体" panose="02010600030101010101" pitchFamily="2" charset="-122"/>
                  <a:sym typeface="Wingdings" panose="05000000000000000000" pitchFamily="2" charset="2"/>
                </a:rPr>
                <a:t>┇</a:t>
              </a:r>
              <a:endParaRPr kumimoji="0" lang="en-US" altLang="zh-CN" sz="1200" b="0">
                <a:latin typeface="Times New Roman" panose="02020603050405020304" pitchFamily="18" charset="0"/>
                <a:ea typeface="宋体" panose="02010600030101010101" pitchFamily="2" charset="-122"/>
                <a:sym typeface="Wingdings" panose="05000000000000000000" pitchFamily="2" charset="2"/>
              </a:endParaRPr>
            </a:p>
          </p:txBody>
        </p:sp>
        <p:sp>
          <p:nvSpPr>
            <p:cNvPr id="92198" name="Text Box 34"/>
            <p:cNvSpPr txBox="1">
              <a:spLocks noChangeArrowheads="1"/>
            </p:cNvSpPr>
            <p:nvPr/>
          </p:nvSpPr>
          <p:spPr bwMode="auto">
            <a:xfrm>
              <a:off x="5022" y="3672"/>
              <a:ext cx="27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1200" b="0">
                  <a:latin typeface="宋体" panose="02010600030101010101" pitchFamily="2" charset="-122"/>
                  <a:ea typeface="宋体" panose="02010600030101010101" pitchFamily="2" charset="-122"/>
                  <a:sym typeface="Wingdings" panose="05000000000000000000" pitchFamily="2" charset="2"/>
                </a:rPr>
                <a:t>┇</a:t>
              </a:r>
              <a:endParaRPr kumimoji="0" lang="en-US" altLang="zh-CN" sz="1200" b="0">
                <a:latin typeface="Times New Roman" panose="02020603050405020304" pitchFamily="18" charset="0"/>
                <a:ea typeface="宋体" panose="02010600030101010101" pitchFamily="2" charset="-122"/>
                <a:sym typeface="Wingdings" panose="05000000000000000000" pitchFamily="2" charset="2"/>
              </a:endParaRPr>
            </a:p>
          </p:txBody>
        </p:sp>
        <p:sp>
          <p:nvSpPr>
            <p:cNvPr id="92199" name="Text Box 35"/>
            <p:cNvSpPr txBox="1">
              <a:spLocks noChangeArrowheads="1"/>
            </p:cNvSpPr>
            <p:nvPr/>
          </p:nvSpPr>
          <p:spPr bwMode="auto">
            <a:xfrm>
              <a:off x="4842" y="2312"/>
              <a:ext cx="453"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 typeface="Wingdings" panose="05000000000000000000" pitchFamily="2" charset="2"/>
                <a:buNone/>
              </a:pPr>
              <a:r>
                <a:rPr kumimoji="0" lang="en-US" altLang="zh-CN" sz="900">
                  <a:latin typeface="宋体" panose="02010600030101010101" pitchFamily="2" charset="-122"/>
                  <a:ea typeface="宋体" panose="02010600030101010101" pitchFamily="2" charset="-122"/>
                  <a:sym typeface="Wingdings" panose="05000000000000000000" pitchFamily="2" charset="2"/>
                </a:rPr>
                <a:t> </a:t>
              </a:r>
              <a:r>
                <a:rPr kumimoji="0" lang="en-US" altLang="zh-CN" sz="1200" b="0">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2010</a:t>
              </a:r>
            </a:p>
          </p:txBody>
        </p:sp>
        <p:sp>
          <p:nvSpPr>
            <p:cNvPr id="92200" name="Text Box 36"/>
            <p:cNvSpPr txBox="1">
              <a:spLocks noChangeArrowheads="1"/>
            </p:cNvSpPr>
            <p:nvPr/>
          </p:nvSpPr>
          <p:spPr bwMode="auto">
            <a:xfrm>
              <a:off x="3476" y="3219"/>
              <a:ext cx="956"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zh-CN" altLang="en-US" sz="1100">
                  <a:latin typeface="宋体" panose="02010600030101010101" pitchFamily="2" charset="-122"/>
                  <a:ea typeface="宋体" panose="02010600030101010101" pitchFamily="2" charset="-122"/>
                  <a:sym typeface="Wingdings" panose="05000000000000000000" pitchFamily="2" charset="2"/>
                </a:rPr>
                <a:t>华中科技大学出版社</a:t>
              </a:r>
              <a:endParaRPr kumimoji="0" lang="en-US" altLang="zh-CN" sz="1100">
                <a:latin typeface="Times New Roman" panose="02020603050405020304" pitchFamily="18" charset="0"/>
                <a:ea typeface="宋体" panose="02010600030101010101" pitchFamily="2" charset="-122"/>
                <a:sym typeface="Wingdings" panose="05000000000000000000" pitchFamily="2" charset="2"/>
              </a:endParaRPr>
            </a:p>
          </p:txBody>
        </p:sp>
        <p:sp>
          <p:nvSpPr>
            <p:cNvPr id="92201" name="Text Box 37"/>
            <p:cNvSpPr txBox="1">
              <a:spLocks noChangeArrowheads="1"/>
            </p:cNvSpPr>
            <p:nvPr/>
          </p:nvSpPr>
          <p:spPr bwMode="auto">
            <a:xfrm>
              <a:off x="4885" y="3219"/>
              <a:ext cx="410"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 typeface="Wingdings" panose="05000000000000000000" pitchFamily="2" charset="2"/>
                <a:buNone/>
              </a:pPr>
              <a:r>
                <a:rPr kumimoji="0" lang="en-US" altLang="zh-CN" sz="1200" b="0">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2008</a:t>
              </a:r>
            </a:p>
          </p:txBody>
        </p:sp>
        <p:sp>
          <p:nvSpPr>
            <p:cNvPr id="92202" name="Text Box 38"/>
            <p:cNvSpPr txBox="1">
              <a:spLocks noChangeArrowheads="1"/>
            </p:cNvSpPr>
            <p:nvPr/>
          </p:nvSpPr>
          <p:spPr bwMode="auto">
            <a:xfrm>
              <a:off x="3476" y="2757"/>
              <a:ext cx="1092" cy="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zh-CN" altLang="en-US" sz="1100">
                  <a:latin typeface="宋体" panose="02010600030101010101" pitchFamily="2" charset="-122"/>
                  <a:ea typeface="宋体" panose="02010600030101010101" pitchFamily="2" charset="-122"/>
                  <a:sym typeface="Wingdings" panose="05000000000000000000" pitchFamily="2" charset="2"/>
                </a:rPr>
                <a:t>清华大学出版社</a:t>
              </a:r>
              <a:endParaRPr kumimoji="0" lang="en-US" altLang="zh-CN" sz="1100">
                <a:latin typeface="Times New Roman" panose="02020603050405020304" pitchFamily="18" charset="0"/>
                <a:ea typeface="宋体" panose="02010600030101010101" pitchFamily="2" charset="-122"/>
                <a:sym typeface="Wingdings" panose="05000000000000000000" pitchFamily="2" charset="2"/>
              </a:endParaRPr>
            </a:p>
          </p:txBody>
        </p:sp>
        <p:sp>
          <p:nvSpPr>
            <p:cNvPr id="92203" name="Text Box 39"/>
            <p:cNvSpPr txBox="1">
              <a:spLocks noChangeArrowheads="1"/>
            </p:cNvSpPr>
            <p:nvPr/>
          </p:nvSpPr>
          <p:spPr bwMode="auto">
            <a:xfrm>
              <a:off x="4884" y="2757"/>
              <a:ext cx="396" cy="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 typeface="Wingdings" panose="05000000000000000000" pitchFamily="2" charset="2"/>
                <a:buNone/>
              </a:pPr>
              <a:r>
                <a:rPr kumimoji="0" lang="en-US" altLang="zh-CN" sz="1200" b="0">
                  <a:latin typeface="Times New Roman" panose="02020603050405020304" pitchFamily="18" charset="0"/>
                  <a:ea typeface="宋体" panose="02010600030101010101" pitchFamily="2" charset="-122"/>
                  <a:cs typeface="Times New Roman" panose="02020603050405020304" pitchFamily="18" charset="0"/>
                  <a:sym typeface="Wingdings" panose="05000000000000000000" pitchFamily="2" charset="2"/>
                </a:rPr>
                <a:t>2011</a:t>
              </a:r>
            </a:p>
          </p:txBody>
        </p:sp>
      </p:grpSp>
      <p:sp>
        <p:nvSpPr>
          <p:cNvPr id="2" name="文本框 1"/>
          <p:cNvSpPr txBox="1"/>
          <p:nvPr/>
        </p:nvSpPr>
        <p:spPr>
          <a:xfrm>
            <a:off x="1709490" y="4925280"/>
            <a:ext cx="1132828" cy="369332"/>
          </a:xfrm>
          <a:prstGeom prst="rect">
            <a:avLst/>
          </a:prstGeom>
          <a:noFill/>
        </p:spPr>
        <p:txBody>
          <a:bodyPr wrap="square" rtlCol="0">
            <a:spAutoFit/>
          </a:bodyPr>
          <a:lstStyle/>
          <a:p>
            <a:r>
              <a:rPr lang="zh-CN" altLang="en-US" sz="1800" b="0" dirty="0">
                <a:solidFill>
                  <a:srgbClr val="FF0000"/>
                </a:solidFill>
              </a:rPr>
              <a:t>数据元素 </a:t>
            </a:r>
          </a:p>
        </p:txBody>
      </p:sp>
      <p:sp>
        <p:nvSpPr>
          <p:cNvPr id="45" name="文本框 44"/>
          <p:cNvSpPr txBox="1"/>
          <p:nvPr/>
        </p:nvSpPr>
        <p:spPr>
          <a:xfrm>
            <a:off x="8532291" y="3464100"/>
            <a:ext cx="1132828" cy="369332"/>
          </a:xfrm>
          <a:prstGeom prst="rect">
            <a:avLst/>
          </a:prstGeom>
          <a:noFill/>
        </p:spPr>
        <p:txBody>
          <a:bodyPr wrap="square" rtlCol="0">
            <a:spAutoFit/>
          </a:bodyPr>
          <a:lstStyle/>
          <a:p>
            <a:r>
              <a:rPr lang="zh-CN" altLang="en-US" sz="1800" b="0" dirty="0">
                <a:solidFill>
                  <a:srgbClr val="FF0000"/>
                </a:solidFill>
              </a:rPr>
              <a:t>数据项</a:t>
            </a:r>
          </a:p>
        </p:txBody>
      </p:sp>
      <p:cxnSp>
        <p:nvCxnSpPr>
          <p:cNvPr id="4" name="直接箭头连接符 3"/>
          <p:cNvCxnSpPr/>
          <p:nvPr/>
        </p:nvCxnSpPr>
        <p:spPr bwMode="auto">
          <a:xfrm>
            <a:off x="2770313" y="5109946"/>
            <a:ext cx="517379" cy="0"/>
          </a:xfrm>
          <a:prstGeom prst="straightConnector1">
            <a:avLst/>
          </a:prstGeom>
          <a:ln>
            <a:solidFill>
              <a:srgbClr val="FF0000"/>
            </a:solidFill>
            <a:tailEnd type="triangle"/>
          </a:ln>
          <a:extLst/>
        </p:spPr>
        <p:style>
          <a:lnRef idx="2">
            <a:schemeClr val="dk1"/>
          </a:lnRef>
          <a:fillRef idx="0">
            <a:schemeClr val="dk1"/>
          </a:fillRef>
          <a:effectRef idx="1">
            <a:schemeClr val="dk1"/>
          </a:effectRef>
          <a:fontRef idx="minor">
            <a:schemeClr val="tx1"/>
          </a:fontRef>
        </p:style>
      </p:cxnSp>
      <p:cxnSp>
        <p:nvCxnSpPr>
          <p:cNvPr id="6" name="直接箭头连接符 5"/>
          <p:cNvCxnSpPr/>
          <p:nvPr/>
        </p:nvCxnSpPr>
        <p:spPr bwMode="auto">
          <a:xfrm>
            <a:off x="8976519" y="3833434"/>
            <a:ext cx="0" cy="574055"/>
          </a:xfrm>
          <a:prstGeom prst="straightConnector1">
            <a:avLst/>
          </a:prstGeom>
          <a:ln>
            <a:solidFill>
              <a:srgbClr val="FF0000"/>
            </a:solidFill>
            <a:tailEnd type="triangle"/>
          </a:ln>
          <a:extLst/>
        </p:spPr>
        <p:style>
          <a:lnRef idx="2">
            <a:schemeClr val="dk1"/>
          </a:lnRef>
          <a:fillRef idx="0">
            <a:schemeClr val="dk1"/>
          </a:fillRef>
          <a:effectRef idx="1">
            <a:schemeClr val="dk1"/>
          </a:effectRef>
          <a:fontRef idx="minor">
            <a:schemeClr val="tx1"/>
          </a:fontRef>
        </p:style>
      </p:cxnSp>
      <p:sp>
        <p:nvSpPr>
          <p:cNvPr id="3" name="标题 2"/>
          <p:cNvSpPr>
            <a:spLocks noGrp="1"/>
          </p:cNvSpPr>
          <p:nvPr>
            <p:ph type="title"/>
          </p:nvPr>
        </p:nvSpPr>
        <p:spPr/>
        <p:txBody>
          <a:bodyPr>
            <a:normAutofit fontScale="90000"/>
          </a:bodyPr>
          <a:lstStyle/>
          <a:p>
            <a:r>
              <a:rPr lang="zh-CN" altLang="en-US" dirty="0"/>
              <a:t>数据元素 </a:t>
            </a:r>
            <a:r>
              <a:rPr lang="en-US" altLang="zh-CN" dirty="0"/>
              <a:t>(data element</a:t>
            </a:r>
            <a:r>
              <a:rPr lang="en-US" altLang="zh-CN" dirty="0" smtClean="0"/>
              <a:t>)</a:t>
            </a:r>
            <a:endParaRPr lang="zh-CN" altLang="en-US" dirty="0"/>
          </a:p>
        </p:txBody>
      </p:sp>
    </p:spTree>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7608" y="3058362"/>
            <a:ext cx="6337920" cy="3635350"/>
          </a:xfrm>
          <a:prstGeom prst="rect">
            <a:avLst/>
          </a:prstGeom>
        </p:spPr>
      </p:pic>
      <p:sp>
        <p:nvSpPr>
          <p:cNvPr id="93186" name="Rectangle 2"/>
          <p:cNvSpPr>
            <a:spLocks noGrp="1" noChangeArrowheads="1"/>
          </p:cNvSpPr>
          <p:nvPr>
            <p:ph type="title"/>
          </p:nvPr>
        </p:nvSpPr>
        <p:spPr/>
        <p:txBody>
          <a:bodyPr>
            <a:normAutofit/>
          </a:bodyPr>
          <a:lstStyle/>
          <a:p>
            <a:r>
              <a:rPr lang="zh-CN" altLang="en-US" sz="4000" dirty="0">
                <a:solidFill>
                  <a:srgbClr val="0000CC"/>
                </a:solidFill>
                <a:latin typeface="黑体" panose="02010609060101010101" pitchFamily="49" charset="-122"/>
                <a:ea typeface="黑体" panose="02010609060101010101" pitchFamily="49" charset="-122"/>
              </a:rPr>
              <a:t>数据</a:t>
            </a:r>
            <a:r>
              <a:rPr lang="zh-CN" altLang="en-US" sz="4000"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对象 </a:t>
            </a:r>
            <a:r>
              <a:rPr lang="en-US" altLang="zh-CN" sz="4000"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(data object)</a:t>
            </a:r>
          </a:p>
        </p:txBody>
      </p:sp>
      <p:sp>
        <p:nvSpPr>
          <p:cNvPr id="93187" name="Rectangle 3"/>
          <p:cNvSpPr>
            <a:spLocks noGrp="1" noChangeArrowheads="1"/>
          </p:cNvSpPr>
          <p:nvPr>
            <p:ph idx="1"/>
          </p:nvPr>
        </p:nvSpPr>
        <p:spPr/>
        <p:txBody>
          <a:bodyPr/>
          <a:lstStyle/>
          <a:p>
            <a:pPr>
              <a:lnSpc>
                <a:spcPct val="130000"/>
              </a:lnSpc>
              <a:buClr>
                <a:schemeClr val="tx2"/>
              </a:buClr>
              <a:buSzPct val="45000"/>
              <a:buFont typeface="Wingdings" panose="05000000000000000000" pitchFamily="2" charset="2"/>
              <a:buChar char="n"/>
            </a:pPr>
            <a:r>
              <a:rPr lang="zh-CN" altLang="en-US" dirty="0">
                <a:latin typeface="楷体_GB2312" pitchFamily="49" charset="-122"/>
              </a:rPr>
              <a:t>数据的子集。是具有相同性质的数据成员（数据元素）的集合。</a:t>
            </a:r>
          </a:p>
          <a:p>
            <a:pPr lvl="1">
              <a:lnSpc>
                <a:spcPct val="130000"/>
              </a:lnSpc>
              <a:buClr>
                <a:srgbClr val="00CC00"/>
              </a:buClr>
              <a:buSzPct val="45000"/>
              <a:buFont typeface="Wingdings" panose="05000000000000000000" pitchFamily="2" charset="2"/>
              <a:buChar char="u"/>
            </a:pPr>
            <a:r>
              <a:rPr lang="zh-CN" altLang="en-US" dirty="0" smtClean="0">
                <a:solidFill>
                  <a:srgbClr val="0033CC"/>
                </a:solidFill>
                <a:latin typeface="楷体_GB2312" pitchFamily="49" charset="-122"/>
              </a:rPr>
              <a:t>整数数据对象 </a:t>
            </a:r>
          </a:p>
          <a:p>
            <a:pPr lvl="1">
              <a:lnSpc>
                <a:spcPct val="130000"/>
              </a:lnSpc>
              <a:buClr>
                <a:srgbClr val="00CC00"/>
              </a:buClr>
              <a:buSzPct val="45000"/>
              <a:buFont typeface="Wingdings" panose="05000000000000000000" pitchFamily="2" charset="2"/>
              <a:buNone/>
            </a:pPr>
            <a:r>
              <a:rPr lang="en-US" altLang="en-US" i="1" dirty="0" smtClean="0">
                <a:latin typeface="楷体_GB2312" pitchFamily="49" charset="-122"/>
              </a:rPr>
              <a:t>           </a:t>
            </a:r>
            <a:r>
              <a:rPr lang="en-US" altLang="zh-CN" i="1" dirty="0" smtClean="0">
                <a:latin typeface="Times New Roman" panose="02020603050405020304" pitchFamily="18" charset="0"/>
                <a:cs typeface="Times New Roman" panose="02020603050405020304" pitchFamily="18" charset="0"/>
              </a:rPr>
              <a:t>N </a:t>
            </a:r>
            <a:r>
              <a:rPr lang="en-US" altLang="zh-CN" dirty="0" smtClean="0">
                <a:latin typeface="Times New Roman" panose="02020603050405020304" pitchFamily="18" charset="0"/>
                <a:cs typeface="Times New Roman" panose="02020603050405020304" pitchFamily="18" charset="0"/>
              </a:rPr>
              <a:t>= {0, </a:t>
            </a:r>
            <a:r>
              <a:rPr lang="en-US" altLang="zh-CN" dirty="0" smtClean="0">
                <a:latin typeface="Times New Roman" panose="02020603050405020304" pitchFamily="18" charset="0"/>
                <a:cs typeface="Times New Roman" panose="02020603050405020304" pitchFamily="18" charset="0"/>
                <a:sym typeface="Symbol" panose="05050102010706020507" pitchFamily="18" charset="2"/>
              </a:rPr>
              <a:t>1, 2, … }</a:t>
            </a:r>
          </a:p>
          <a:p>
            <a:pPr lvl="1">
              <a:lnSpc>
                <a:spcPct val="130000"/>
              </a:lnSpc>
              <a:buClr>
                <a:srgbClr val="00CC00"/>
              </a:buClr>
              <a:buSzPct val="45000"/>
              <a:buFont typeface="Wingdings" panose="05000000000000000000" pitchFamily="2" charset="2"/>
              <a:buChar char="u"/>
            </a:pPr>
            <a:r>
              <a:rPr lang="zh-CN" altLang="en-US">
                <a:solidFill>
                  <a:srgbClr val="0033CC"/>
                </a:solidFill>
                <a:latin typeface="楷体_GB2312" pitchFamily="49" charset="-122"/>
                <a:sym typeface="Symbol" panose="05050102010706020507" pitchFamily="18" charset="2"/>
              </a:rPr>
              <a:t>自定义</a:t>
            </a:r>
            <a:r>
              <a:rPr lang="zh-CN" altLang="en-US" smtClean="0">
                <a:solidFill>
                  <a:srgbClr val="0033CC"/>
                </a:solidFill>
                <a:latin typeface="楷体_GB2312" pitchFamily="49" charset="-122"/>
                <a:sym typeface="Symbol" panose="05050102010706020507" pitchFamily="18" charset="2"/>
              </a:rPr>
              <a:t>数据</a:t>
            </a:r>
            <a:r>
              <a:rPr lang="zh-CN" altLang="en-US" dirty="0" smtClean="0">
                <a:solidFill>
                  <a:srgbClr val="0033CC"/>
                </a:solidFill>
                <a:latin typeface="楷体_GB2312" pitchFamily="49" charset="-122"/>
                <a:sym typeface="Symbol" panose="05050102010706020507" pitchFamily="18" charset="2"/>
              </a:rPr>
              <a:t>对象</a:t>
            </a:r>
            <a:endParaRPr lang="zh-CN" altLang="en-US" dirty="0" smtClean="0">
              <a:solidFill>
                <a:srgbClr val="0033CC"/>
              </a:solidFill>
              <a:latin typeface="楷体_GB2312" pitchFamily="49" charset="-122"/>
            </a:endParaRPr>
          </a:p>
          <a:p>
            <a:endParaRPr lang="en-US" altLang="zh-CN" dirty="0" smtClean="0"/>
          </a:p>
        </p:txBody>
      </p:sp>
    </p:spTree>
  </p:cSld>
  <p:clrMapOvr>
    <a:masterClrMapping/>
  </p:clrMapOvr>
  <p:transition spd="slow"/>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6" name="Rectangle 8"/>
          <p:cNvSpPr>
            <a:spLocks noGrp="1" noChangeArrowheads="1"/>
          </p:cNvSpPr>
          <p:nvPr>
            <p:ph type="title"/>
          </p:nvPr>
        </p:nvSpPr>
        <p:spPr/>
        <p:txBody>
          <a:bodyPr/>
          <a:lstStyle/>
          <a:p>
            <a:pPr>
              <a:defRPr/>
            </a:pPr>
            <a:r>
              <a:rPr lang="zh-CN" altLang="en-US" sz="3600" dirty="0">
                <a:latin typeface="黑体" panose="02010609060101010101" pitchFamily="49" charset="-122"/>
                <a:ea typeface="黑体" panose="02010609060101010101" pitchFamily="49" charset="-122"/>
              </a:rPr>
              <a:t>什么是数据结构</a:t>
            </a:r>
          </a:p>
        </p:txBody>
      </p:sp>
      <p:sp>
        <p:nvSpPr>
          <p:cNvPr id="176137" name="Text Box 9"/>
          <p:cNvSpPr txBox="1">
            <a:spLocks noChangeArrowheads="1"/>
          </p:cNvSpPr>
          <p:nvPr/>
        </p:nvSpPr>
        <p:spPr bwMode="auto">
          <a:xfrm>
            <a:off x="1991544" y="980729"/>
            <a:ext cx="7478713" cy="3875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2947" tIns="56473" rIns="112947" bIns="56473">
            <a:spAutoFit/>
          </a:bodyPr>
          <a:lstStyle>
            <a:lvl1pPr defTabSz="1128713">
              <a:defRPr kumimoji="1" sz="4000" b="1">
                <a:solidFill>
                  <a:schemeClr val="tx1"/>
                </a:solidFill>
                <a:latin typeface="Tahoma" panose="020B0604030504040204" pitchFamily="34" charset="0"/>
                <a:ea typeface="黑体" panose="02010609060101010101" pitchFamily="49" charset="-122"/>
              </a:defRPr>
            </a:lvl1pPr>
            <a:lvl2pPr marL="742950" indent="-285750" defTabSz="1128713">
              <a:defRPr kumimoji="1" sz="4000" b="1">
                <a:solidFill>
                  <a:schemeClr val="tx1"/>
                </a:solidFill>
                <a:latin typeface="Tahoma" panose="020B0604030504040204" pitchFamily="34" charset="0"/>
                <a:ea typeface="黑体" panose="02010609060101010101" pitchFamily="49" charset="-122"/>
              </a:defRPr>
            </a:lvl2pPr>
            <a:lvl3pPr marL="1143000" indent="-228600" defTabSz="1128713">
              <a:defRPr kumimoji="1" sz="4000" b="1">
                <a:solidFill>
                  <a:schemeClr val="tx1"/>
                </a:solidFill>
                <a:latin typeface="Tahoma" panose="020B0604030504040204" pitchFamily="34" charset="0"/>
                <a:ea typeface="黑体" panose="02010609060101010101" pitchFamily="49" charset="-122"/>
              </a:defRPr>
            </a:lvl3pPr>
            <a:lvl4pPr marL="1600200" indent="-228600" defTabSz="1128713">
              <a:defRPr kumimoji="1" sz="4000" b="1">
                <a:solidFill>
                  <a:schemeClr val="tx1"/>
                </a:solidFill>
                <a:latin typeface="Tahoma" panose="020B0604030504040204" pitchFamily="34" charset="0"/>
                <a:ea typeface="黑体" panose="02010609060101010101" pitchFamily="49" charset="-122"/>
              </a:defRPr>
            </a:lvl4pPr>
            <a:lvl5pPr marL="2057400" indent="-228600" defTabSz="1128713">
              <a:defRPr kumimoji="1" sz="4000" b="1">
                <a:solidFill>
                  <a:schemeClr val="tx1"/>
                </a:solidFill>
                <a:latin typeface="Tahoma" panose="020B0604030504040204" pitchFamily="34" charset="0"/>
                <a:ea typeface="黑体" panose="02010609060101010101" pitchFamily="49" charset="-122"/>
              </a:defRPr>
            </a:lvl5pPr>
            <a:lvl6pPr marL="2514600" indent="-228600" defTabSz="1128713"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6pPr>
            <a:lvl7pPr marL="2971800" indent="-228600" defTabSz="1128713"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7pPr>
            <a:lvl8pPr marL="3429000" indent="-228600" defTabSz="1128713"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8pPr>
            <a:lvl9pPr marL="3886200" indent="-228600" defTabSz="1128713"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9pPr>
          </a:lstStyle>
          <a:p>
            <a:pPr>
              <a:lnSpc>
                <a:spcPct val="130000"/>
              </a:lnSpc>
              <a:defRPr/>
            </a:pPr>
            <a:r>
              <a:rPr lang="zh-CN" altLang="en-US" sz="2800" dirty="0" smtClean="0">
                <a:solidFill>
                  <a:srgbClr val="0033CC"/>
                </a:solidFill>
                <a:effectLst>
                  <a:outerShdw blurRad="38100" dist="38100" dir="2700000" algn="tl">
                    <a:srgbClr val="C0C0C0"/>
                  </a:outerShdw>
                </a:effectLst>
                <a:latin typeface="楷体_GB2312" pitchFamily="49" charset="-122"/>
                <a:ea typeface="楷体_GB2312" pitchFamily="49" charset="-122"/>
              </a:rPr>
              <a:t>定义：</a:t>
            </a:r>
            <a:r>
              <a:rPr lang="en-US" altLang="zh-CN" sz="2800" dirty="0" smtClean="0">
                <a:effectLst>
                  <a:outerShdw blurRad="38100" dist="38100" dir="2700000" algn="tl">
                    <a:srgbClr val="C0C0C0"/>
                  </a:outerShdw>
                </a:effectLst>
                <a:latin typeface="楷体_GB2312" pitchFamily="49" charset="-122"/>
                <a:ea typeface="楷体_GB2312" pitchFamily="49" charset="-122"/>
              </a:rPr>
              <a:t>   </a:t>
            </a:r>
            <a:endParaRPr lang="en-US" altLang="zh-CN" sz="2800" dirty="0">
              <a:effectLst>
                <a:outerShdw blurRad="38100" dist="38100" dir="2700000" algn="tl">
                  <a:srgbClr val="C0C0C0"/>
                </a:outerShdw>
              </a:effectLst>
              <a:latin typeface="楷体_GB2312" pitchFamily="49" charset="-122"/>
              <a:ea typeface="楷体_GB2312" pitchFamily="49" charset="-122"/>
            </a:endParaRPr>
          </a:p>
          <a:p>
            <a:pPr>
              <a:lnSpc>
                <a:spcPct val="130000"/>
              </a:lnSpc>
              <a:defRPr/>
            </a:pPr>
            <a:r>
              <a:rPr lang="en-US" altLang="zh-CN" sz="2800" dirty="0">
                <a:latin typeface="楷体_GB2312" pitchFamily="49" charset="-122"/>
                <a:ea typeface="楷体_GB2312" pitchFamily="49" charset="-122"/>
              </a:rPr>
              <a:t>    </a:t>
            </a:r>
            <a:r>
              <a:rPr lang="zh-CN" altLang="en-US" sz="2800" dirty="0">
                <a:latin typeface="楷体_GB2312" pitchFamily="49" charset="-122"/>
                <a:ea typeface="楷体_GB2312" pitchFamily="49" charset="-122"/>
              </a:rPr>
              <a:t>数据结构由某一数据元素的集合和该集合中数据元素之间的关系组成。记为：</a:t>
            </a:r>
          </a:p>
          <a:p>
            <a:pPr>
              <a:lnSpc>
                <a:spcPct val="130000"/>
              </a:lnSpc>
              <a:defRPr/>
            </a:pPr>
            <a:r>
              <a:rPr lang="zh-CN" altLang="en-US" sz="2800" dirty="0">
                <a:effectLst>
                  <a:outerShdw blurRad="38100" dist="38100" dir="2700000" algn="tl">
                    <a:srgbClr val="C0C0C0"/>
                  </a:outerShdw>
                </a:effectLst>
                <a:latin typeface="Times New Roman" panose="02020603050405020304" pitchFamily="18" charset="0"/>
                <a:ea typeface="楷体_GB2312" pitchFamily="49" charset="-122"/>
                <a:cs typeface="Times New Roman" panose="02020603050405020304" pitchFamily="18" charset="0"/>
              </a:rPr>
              <a:t>         </a:t>
            </a:r>
            <a:r>
              <a:rPr lang="en-US" altLang="zh-CN" sz="2800" dirty="0" err="1">
                <a:solidFill>
                  <a:srgbClr val="0033CC"/>
                </a:solidFill>
                <a:effectLst>
                  <a:outerShdw blurRad="38100" dist="38100" dir="2700000" algn="tl">
                    <a:srgbClr val="C0C0C0"/>
                  </a:outerShdw>
                </a:effectLst>
                <a:latin typeface="Times New Roman" panose="02020603050405020304" pitchFamily="18" charset="0"/>
                <a:ea typeface="楷体_GB2312" pitchFamily="49" charset="-122"/>
                <a:cs typeface="Times New Roman" panose="02020603050405020304" pitchFamily="18" charset="0"/>
              </a:rPr>
              <a:t>Data_Structure</a:t>
            </a:r>
            <a:r>
              <a:rPr lang="en-US" altLang="zh-CN" sz="2800" dirty="0">
                <a:solidFill>
                  <a:srgbClr val="0033CC"/>
                </a:solidFill>
                <a:effectLst>
                  <a:outerShdw blurRad="38100" dist="38100" dir="2700000" algn="tl">
                    <a:srgbClr val="C0C0C0"/>
                  </a:outerShdw>
                </a:effectLst>
                <a:latin typeface="Times New Roman" panose="02020603050405020304" pitchFamily="18" charset="0"/>
                <a:ea typeface="楷体_GB2312" pitchFamily="49" charset="-122"/>
                <a:cs typeface="Times New Roman" panose="02020603050405020304" pitchFamily="18" charset="0"/>
              </a:rPr>
              <a:t> = {D, R}</a:t>
            </a:r>
          </a:p>
          <a:p>
            <a:pPr>
              <a:lnSpc>
                <a:spcPct val="130000"/>
              </a:lnSpc>
              <a:defRPr/>
            </a:pPr>
            <a:r>
              <a:rPr lang="en-US" altLang="zh-CN" sz="2000" dirty="0">
                <a:latin typeface="Times New Roman" panose="02020603050405020304" pitchFamily="18" charset="0"/>
                <a:ea typeface="楷体_GB2312" pitchFamily="49" charset="-122"/>
                <a:cs typeface="Times New Roman" panose="02020603050405020304" pitchFamily="18" charset="0"/>
              </a:rPr>
              <a:t>        </a:t>
            </a:r>
          </a:p>
          <a:p>
            <a:pPr>
              <a:lnSpc>
                <a:spcPct val="130000"/>
              </a:lnSpc>
              <a:defRPr/>
            </a:pPr>
            <a:r>
              <a:rPr lang="zh-CN" altLang="en-US" sz="2800" dirty="0">
                <a:latin typeface="Times New Roman" panose="02020603050405020304" pitchFamily="18" charset="0"/>
                <a:ea typeface="楷体_GB2312" pitchFamily="49" charset="-122"/>
                <a:cs typeface="Times New Roman" panose="02020603050405020304" pitchFamily="18" charset="0"/>
              </a:rPr>
              <a:t>        其中，</a:t>
            </a:r>
            <a:r>
              <a:rPr lang="en-US" altLang="zh-CN" sz="2800" dirty="0">
                <a:latin typeface="Times New Roman" panose="02020603050405020304" pitchFamily="18" charset="0"/>
                <a:ea typeface="楷体_GB2312" pitchFamily="49" charset="-122"/>
                <a:cs typeface="Times New Roman" panose="02020603050405020304" pitchFamily="18" charset="0"/>
              </a:rPr>
              <a:t>D</a:t>
            </a:r>
            <a:r>
              <a:rPr lang="zh-CN" altLang="en-US" sz="2800" dirty="0">
                <a:latin typeface="Times New Roman" panose="02020603050405020304" pitchFamily="18" charset="0"/>
                <a:ea typeface="楷体_GB2312" pitchFamily="49" charset="-122"/>
                <a:cs typeface="Times New Roman" panose="02020603050405020304" pitchFamily="18" charset="0"/>
              </a:rPr>
              <a:t>是数据元素的有限集，</a:t>
            </a:r>
            <a:r>
              <a:rPr lang="en-US" altLang="zh-CN" sz="2800" dirty="0">
                <a:latin typeface="Times New Roman" panose="02020603050405020304" pitchFamily="18" charset="0"/>
                <a:ea typeface="楷体_GB2312" pitchFamily="49" charset="-122"/>
                <a:cs typeface="Times New Roman" panose="02020603050405020304" pitchFamily="18" charset="0"/>
              </a:rPr>
              <a:t>R</a:t>
            </a:r>
            <a:r>
              <a:rPr lang="zh-CN" altLang="en-US" sz="2800" dirty="0">
                <a:latin typeface="Times New Roman" panose="02020603050405020304" pitchFamily="18" charset="0"/>
                <a:ea typeface="楷体_GB2312" pitchFamily="49" charset="-122"/>
                <a:cs typeface="Times New Roman" panose="02020603050405020304" pitchFamily="18" charset="0"/>
              </a:rPr>
              <a:t>是</a:t>
            </a:r>
            <a:r>
              <a:rPr lang="en-US" altLang="zh-CN" sz="2800" dirty="0">
                <a:latin typeface="Times New Roman" panose="02020603050405020304" pitchFamily="18" charset="0"/>
                <a:ea typeface="楷体_GB2312" pitchFamily="49" charset="-122"/>
                <a:cs typeface="Times New Roman" panose="02020603050405020304" pitchFamily="18" charset="0"/>
              </a:rPr>
              <a:t>D</a:t>
            </a:r>
            <a:r>
              <a:rPr lang="zh-CN" altLang="en-US" sz="2800" dirty="0">
                <a:latin typeface="Times New Roman" panose="02020603050405020304" pitchFamily="18" charset="0"/>
                <a:ea typeface="楷体_GB2312" pitchFamily="49" charset="-122"/>
                <a:cs typeface="Times New Roman" panose="02020603050405020304" pitchFamily="18" charset="0"/>
              </a:rPr>
              <a:t>上关系的有限集。</a:t>
            </a:r>
            <a:endParaRPr lang="zh-CN" altLang="en-US" sz="2800" dirty="0">
              <a:latin typeface="楷体_GB2312" pitchFamily="49" charset="-122"/>
              <a:ea typeface="楷体_GB2312" pitchFamily="49" charset="-122"/>
            </a:endParaRPr>
          </a:p>
        </p:txBody>
      </p:sp>
      <p:sp>
        <p:nvSpPr>
          <p:cNvPr id="7" name="Text Box 9"/>
          <p:cNvSpPr txBox="1">
            <a:spLocks noChangeArrowheads="1"/>
          </p:cNvSpPr>
          <p:nvPr/>
        </p:nvSpPr>
        <p:spPr bwMode="auto">
          <a:xfrm>
            <a:off x="2063751" y="4869160"/>
            <a:ext cx="8305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zh-CN" altLang="en-US" sz="2800" dirty="0">
                <a:ea typeface="黑体" panose="02010609060101010101" pitchFamily="49" charset="-122"/>
              </a:rPr>
              <a:t>例：用数据结构表示一周中的七天。</a:t>
            </a:r>
          </a:p>
        </p:txBody>
      </p:sp>
      <p:sp>
        <p:nvSpPr>
          <p:cNvPr id="8" name="Text Box 10"/>
          <p:cNvSpPr txBox="1">
            <a:spLocks noChangeArrowheads="1"/>
          </p:cNvSpPr>
          <p:nvPr/>
        </p:nvSpPr>
        <p:spPr bwMode="auto">
          <a:xfrm>
            <a:off x="2800351" y="5402562"/>
            <a:ext cx="6477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dirty="0" err="1">
                <a:solidFill>
                  <a:srgbClr val="000066"/>
                </a:solidFill>
                <a:latin typeface="Times New Roman" panose="02020603050405020304" pitchFamily="18" charset="0"/>
                <a:ea typeface="黑体" panose="02010609060101010101" pitchFamily="49" charset="-122"/>
              </a:rPr>
              <a:t>Data_Structure</a:t>
            </a:r>
            <a:r>
              <a:rPr lang="en-US" altLang="zh-CN" sz="2400" dirty="0">
                <a:solidFill>
                  <a:srgbClr val="000066"/>
                </a:solidFill>
                <a:latin typeface="Times New Roman" panose="02020603050405020304" pitchFamily="18" charset="0"/>
                <a:ea typeface="黑体" panose="02010609060101010101" pitchFamily="49" charset="-122"/>
              </a:rPr>
              <a:t>=(</a:t>
            </a:r>
            <a:r>
              <a:rPr lang="en-US" altLang="zh-CN" sz="2400" dirty="0" err="1" smtClean="0">
                <a:solidFill>
                  <a:srgbClr val="000066"/>
                </a:solidFill>
                <a:latin typeface="Times New Roman" panose="02020603050405020304" pitchFamily="18" charset="0"/>
                <a:ea typeface="黑体" panose="02010609060101010101" pitchFamily="49" charset="-122"/>
              </a:rPr>
              <a:t>D,R</a:t>
            </a:r>
            <a:r>
              <a:rPr lang="en-US" altLang="zh-CN" sz="2400" dirty="0" smtClean="0">
                <a:solidFill>
                  <a:srgbClr val="000066"/>
                </a:solidFill>
                <a:latin typeface="Times New Roman" panose="02020603050405020304" pitchFamily="18" charset="0"/>
                <a:ea typeface="黑体" panose="02010609060101010101" pitchFamily="49" charset="-122"/>
              </a:rPr>
              <a:t>),</a:t>
            </a:r>
            <a:r>
              <a:rPr lang="zh-CN" altLang="en-US" sz="2400" dirty="0">
                <a:solidFill>
                  <a:srgbClr val="000066"/>
                </a:solidFill>
                <a:latin typeface="Times New Roman" panose="02020603050405020304" pitchFamily="18" charset="0"/>
                <a:ea typeface="黑体" panose="02010609060101010101" pitchFamily="49" charset="-122"/>
              </a:rPr>
              <a:t>其中，</a:t>
            </a:r>
          </a:p>
          <a:p>
            <a:pPr>
              <a:spcBef>
                <a:spcPct val="0"/>
              </a:spcBef>
              <a:buClrTx/>
              <a:buSzTx/>
              <a:buFontTx/>
              <a:buNone/>
            </a:pPr>
            <a:r>
              <a:rPr lang="en-US" altLang="zh-CN" sz="2400" dirty="0">
                <a:solidFill>
                  <a:srgbClr val="000066"/>
                </a:solidFill>
                <a:latin typeface="Times New Roman" panose="02020603050405020304" pitchFamily="18" charset="0"/>
                <a:ea typeface="黑体" panose="02010609060101010101" pitchFamily="49" charset="-122"/>
              </a:rPr>
              <a:t>D={                                                           }  </a:t>
            </a:r>
          </a:p>
          <a:p>
            <a:pPr>
              <a:spcBef>
                <a:spcPct val="0"/>
              </a:spcBef>
              <a:buClrTx/>
              <a:buSzTx/>
              <a:buFontTx/>
              <a:buNone/>
            </a:pPr>
            <a:r>
              <a:rPr lang="en-US" altLang="zh-CN" sz="2400" dirty="0">
                <a:solidFill>
                  <a:srgbClr val="000066"/>
                </a:solidFill>
                <a:latin typeface="Times New Roman" panose="02020603050405020304" pitchFamily="18" charset="0"/>
                <a:ea typeface="黑体" panose="02010609060101010101" pitchFamily="49" charset="-122"/>
              </a:rPr>
              <a:t>R={                                                                       }                                             </a:t>
            </a:r>
          </a:p>
        </p:txBody>
      </p:sp>
      <p:sp>
        <p:nvSpPr>
          <p:cNvPr id="9" name="Text Box 11"/>
          <p:cNvSpPr txBox="1">
            <a:spLocks noChangeArrowheads="1"/>
          </p:cNvSpPr>
          <p:nvPr/>
        </p:nvSpPr>
        <p:spPr bwMode="auto">
          <a:xfrm>
            <a:off x="3333755" y="5783563"/>
            <a:ext cx="671671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en-US" altLang="zh-CN" sz="2400">
                <a:solidFill>
                  <a:srgbClr val="000066"/>
                </a:solidFill>
                <a:latin typeface="Times New Roman" panose="02020603050405020304" pitchFamily="18" charset="0"/>
                <a:ea typeface="黑体" panose="02010609060101010101" pitchFamily="49" charset="-122"/>
              </a:rPr>
              <a:t>Mon,Tue, Wen, Thu, Fri, Sat, Sun</a:t>
            </a:r>
          </a:p>
        </p:txBody>
      </p:sp>
      <p:sp>
        <p:nvSpPr>
          <p:cNvPr id="10" name="Text Box 12"/>
          <p:cNvSpPr txBox="1">
            <a:spLocks noChangeArrowheads="1"/>
          </p:cNvSpPr>
          <p:nvPr/>
        </p:nvSpPr>
        <p:spPr bwMode="auto">
          <a:xfrm>
            <a:off x="3352800" y="6161388"/>
            <a:ext cx="6858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en-US" altLang="zh-CN" sz="2400">
                <a:solidFill>
                  <a:srgbClr val="000066"/>
                </a:solidFill>
                <a:latin typeface="Times New Roman" panose="02020603050405020304" pitchFamily="18" charset="0"/>
                <a:ea typeface="黑体" panose="02010609060101010101" pitchFamily="49" charset="-122"/>
              </a:rPr>
              <a:t>&lt;Mon,Tue&gt;,&lt;Tue,Wen&gt;,&lt; Wen,Thu&gt;…</a:t>
            </a:r>
          </a:p>
        </p:txBody>
      </p:sp>
      <p:pic>
        <p:nvPicPr>
          <p:cNvPr id="11" name="Picture 4" descr="Wir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92544" y="3683592"/>
            <a:ext cx="1070707"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椭圆形标注 1"/>
          <p:cNvSpPr/>
          <p:nvPr/>
        </p:nvSpPr>
        <p:spPr>
          <a:xfrm>
            <a:off x="8616280" y="2194504"/>
            <a:ext cx="3142692" cy="1440160"/>
          </a:xfrm>
          <a:prstGeom prst="wedgeEllipseCallout">
            <a:avLst>
              <a:gd name="adj1" fmla="val 28105"/>
              <a:gd name="adj2" fmla="val 58418"/>
            </a:avLst>
          </a:prstGeom>
          <a:ln>
            <a:solidFill>
              <a:schemeClr val="dk1"/>
            </a:solidFill>
            <a:tailEnd type="none"/>
          </a:ln>
        </p:spPr>
        <p:style>
          <a:lnRef idx="3">
            <a:schemeClr val="dk1"/>
          </a:lnRef>
          <a:fillRef idx="0">
            <a:schemeClr val="dk1"/>
          </a:fillRef>
          <a:effectRef idx="2">
            <a:schemeClr val="dk1"/>
          </a:effectRef>
          <a:fontRef idx="minor">
            <a:schemeClr val="tx1"/>
          </a:fontRef>
        </p:style>
        <p:txBody>
          <a:bodyPr rtlCol="0" anchor="ctr"/>
          <a:lstStyle/>
          <a:p>
            <a:pPr algn="ctr"/>
            <a:r>
              <a:rPr lang="zh-CN" altLang="en-US" sz="2400" dirty="0" smtClean="0">
                <a:latin typeface="+mn-ea"/>
              </a:rPr>
              <a:t>数据结构：问题</a:t>
            </a:r>
            <a:r>
              <a:rPr lang="zh-CN" altLang="en-US" sz="2400" dirty="0">
                <a:latin typeface="+mn-ea"/>
              </a:rPr>
              <a:t>的数学模型（数据</a:t>
            </a:r>
            <a:r>
              <a:rPr lang="en-US" altLang="zh-CN" sz="2400" dirty="0">
                <a:latin typeface="+mn-ea"/>
              </a:rPr>
              <a:t>+</a:t>
            </a:r>
            <a:r>
              <a:rPr lang="zh-CN" altLang="en-US" sz="2400" dirty="0">
                <a:latin typeface="+mn-ea"/>
              </a:rPr>
              <a:t>关系）</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ChangeArrowheads="1"/>
          </p:cNvSpPr>
          <p:nvPr/>
        </p:nvSpPr>
        <p:spPr bwMode="auto">
          <a:xfrm>
            <a:off x="1919292" y="1754192"/>
            <a:ext cx="7489825"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defRPr/>
            </a:pPr>
            <a:r>
              <a:rPr lang="zh-CN" altLang="en-US" sz="2000" dirty="0">
                <a:solidFill>
                  <a:srgbClr val="000066"/>
                </a:solidFill>
                <a:latin typeface="+mn-lt"/>
              </a:rPr>
              <a:t>（</a:t>
            </a:r>
            <a:r>
              <a:rPr lang="en-US" altLang="zh-CN" sz="2000" dirty="0">
                <a:solidFill>
                  <a:srgbClr val="000066"/>
                </a:solidFill>
                <a:latin typeface="+mn-lt"/>
              </a:rPr>
              <a:t>1</a:t>
            </a:r>
            <a:r>
              <a:rPr lang="zh-CN" altLang="en-US" sz="2000" dirty="0">
                <a:solidFill>
                  <a:srgbClr val="000066"/>
                </a:solidFill>
                <a:latin typeface="+mn-lt"/>
              </a:rPr>
              <a:t>）</a:t>
            </a:r>
            <a:r>
              <a:rPr lang="en-US" altLang="zh-CN" sz="2000" dirty="0" err="1">
                <a:solidFill>
                  <a:srgbClr val="000066"/>
                </a:solidFill>
                <a:latin typeface="+mn-lt"/>
              </a:rPr>
              <a:t>Data_Structure</a:t>
            </a:r>
            <a:r>
              <a:rPr lang="en-US" altLang="zh-CN" sz="2000" dirty="0">
                <a:solidFill>
                  <a:srgbClr val="000066"/>
                </a:solidFill>
                <a:latin typeface="+mn-lt"/>
              </a:rPr>
              <a:t>=(</a:t>
            </a:r>
            <a:r>
              <a:rPr lang="en-US" altLang="zh-CN" sz="2000" dirty="0" err="1" smtClean="0">
                <a:solidFill>
                  <a:srgbClr val="000066"/>
                </a:solidFill>
                <a:latin typeface="+mn-lt"/>
              </a:rPr>
              <a:t>D,R</a:t>
            </a:r>
            <a:r>
              <a:rPr lang="en-US" altLang="zh-CN" sz="2000" dirty="0" smtClean="0">
                <a:solidFill>
                  <a:srgbClr val="000066"/>
                </a:solidFill>
                <a:latin typeface="+mn-lt"/>
              </a:rPr>
              <a:t>)</a:t>
            </a:r>
            <a:r>
              <a:rPr lang="zh-CN" altLang="en-US" sz="2000" dirty="0">
                <a:solidFill>
                  <a:srgbClr val="000066"/>
                </a:solidFill>
                <a:latin typeface="+mn-lt"/>
              </a:rPr>
              <a:t>，其中，</a:t>
            </a:r>
          </a:p>
          <a:p>
            <a:pPr>
              <a:spcBef>
                <a:spcPct val="20000"/>
              </a:spcBef>
              <a:defRPr/>
            </a:pPr>
            <a:r>
              <a:rPr lang="zh-CN" altLang="en-US" sz="2000" dirty="0">
                <a:solidFill>
                  <a:srgbClr val="000066"/>
                </a:solidFill>
                <a:latin typeface="+mn-lt"/>
              </a:rPr>
              <a:t>          </a:t>
            </a:r>
            <a:r>
              <a:rPr lang="en-US" altLang="zh-CN" sz="2000" dirty="0">
                <a:solidFill>
                  <a:srgbClr val="000066"/>
                </a:solidFill>
                <a:latin typeface="+mn-lt"/>
              </a:rPr>
              <a:t>D={ 01</a:t>
            </a:r>
            <a:r>
              <a:rPr lang="zh-CN" altLang="en-US" sz="2000" dirty="0">
                <a:solidFill>
                  <a:srgbClr val="000066"/>
                </a:solidFill>
                <a:latin typeface="+mn-lt"/>
              </a:rPr>
              <a:t>，</a:t>
            </a:r>
            <a:r>
              <a:rPr lang="en-US" altLang="zh-CN" sz="2000" dirty="0">
                <a:solidFill>
                  <a:srgbClr val="000066"/>
                </a:solidFill>
                <a:latin typeface="+mn-lt"/>
              </a:rPr>
              <a:t>02</a:t>
            </a:r>
            <a:r>
              <a:rPr lang="zh-CN" altLang="en-US" sz="2000" dirty="0">
                <a:solidFill>
                  <a:srgbClr val="000066"/>
                </a:solidFill>
                <a:latin typeface="+mn-lt"/>
              </a:rPr>
              <a:t>，</a:t>
            </a:r>
            <a:r>
              <a:rPr lang="en-US" altLang="zh-CN" sz="2000" dirty="0">
                <a:solidFill>
                  <a:srgbClr val="000066"/>
                </a:solidFill>
                <a:latin typeface="+mn-lt"/>
              </a:rPr>
              <a:t>03</a:t>
            </a:r>
            <a:r>
              <a:rPr lang="zh-CN" altLang="en-US" sz="2000" dirty="0">
                <a:solidFill>
                  <a:srgbClr val="000066"/>
                </a:solidFill>
                <a:latin typeface="+mn-lt"/>
              </a:rPr>
              <a:t>，</a:t>
            </a:r>
            <a:r>
              <a:rPr lang="en-US" altLang="zh-CN" sz="2000" dirty="0">
                <a:solidFill>
                  <a:srgbClr val="000066"/>
                </a:solidFill>
                <a:latin typeface="+mn-lt"/>
              </a:rPr>
              <a:t>04</a:t>
            </a:r>
            <a:r>
              <a:rPr lang="zh-CN" altLang="en-US" sz="2000" dirty="0">
                <a:solidFill>
                  <a:srgbClr val="000066"/>
                </a:solidFill>
                <a:latin typeface="+mn-lt"/>
              </a:rPr>
              <a:t>，</a:t>
            </a:r>
            <a:r>
              <a:rPr lang="en-US" altLang="zh-CN" sz="2000" dirty="0">
                <a:solidFill>
                  <a:srgbClr val="000066"/>
                </a:solidFill>
                <a:latin typeface="+mn-lt"/>
              </a:rPr>
              <a:t>05   }  </a:t>
            </a:r>
          </a:p>
          <a:p>
            <a:pPr>
              <a:spcBef>
                <a:spcPct val="20000"/>
              </a:spcBef>
              <a:defRPr/>
            </a:pPr>
            <a:r>
              <a:rPr lang="en-US" altLang="zh-CN" sz="2000" dirty="0">
                <a:solidFill>
                  <a:srgbClr val="000066"/>
                </a:solidFill>
                <a:latin typeface="+mn-lt"/>
              </a:rPr>
              <a:t>          S={  }</a:t>
            </a:r>
          </a:p>
        </p:txBody>
      </p:sp>
      <p:sp>
        <p:nvSpPr>
          <p:cNvPr id="151555" name="Text Box 3"/>
          <p:cNvSpPr txBox="1">
            <a:spLocks noChangeArrowheads="1"/>
          </p:cNvSpPr>
          <p:nvPr/>
        </p:nvSpPr>
        <p:spPr bwMode="auto">
          <a:xfrm>
            <a:off x="1919288" y="3319468"/>
            <a:ext cx="8305800" cy="1138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defRPr/>
            </a:pPr>
            <a:r>
              <a:rPr lang="zh-CN" altLang="en-US" sz="2000" dirty="0">
                <a:solidFill>
                  <a:srgbClr val="000066"/>
                </a:solidFill>
                <a:latin typeface="+mn-lt"/>
              </a:rPr>
              <a:t>（</a:t>
            </a:r>
            <a:r>
              <a:rPr lang="en-US" altLang="zh-CN" sz="2000" dirty="0">
                <a:solidFill>
                  <a:srgbClr val="000066"/>
                </a:solidFill>
                <a:latin typeface="+mn-lt"/>
              </a:rPr>
              <a:t>2</a:t>
            </a:r>
            <a:r>
              <a:rPr lang="zh-CN" altLang="en-US" sz="2000" dirty="0">
                <a:solidFill>
                  <a:srgbClr val="000066"/>
                </a:solidFill>
                <a:latin typeface="+mn-lt"/>
              </a:rPr>
              <a:t>） </a:t>
            </a:r>
            <a:r>
              <a:rPr lang="en-US" altLang="zh-CN" sz="2000" dirty="0" smtClean="0">
                <a:solidFill>
                  <a:srgbClr val="000066"/>
                </a:solidFill>
                <a:latin typeface="+mn-lt"/>
              </a:rPr>
              <a:t>DS</a:t>
            </a:r>
            <a:r>
              <a:rPr lang="en-US" altLang="zh-CN" sz="2000" dirty="0">
                <a:solidFill>
                  <a:srgbClr val="000066"/>
                </a:solidFill>
                <a:latin typeface="+mn-lt"/>
              </a:rPr>
              <a:t>=(D, R)</a:t>
            </a:r>
          </a:p>
          <a:p>
            <a:pPr>
              <a:spcBef>
                <a:spcPct val="20000"/>
              </a:spcBef>
              <a:defRPr/>
            </a:pPr>
            <a:r>
              <a:rPr lang="en-US" altLang="zh-CN" sz="2000" dirty="0">
                <a:solidFill>
                  <a:srgbClr val="000066"/>
                </a:solidFill>
                <a:latin typeface="+mn-lt"/>
              </a:rPr>
              <a:t>           D=</a:t>
            </a:r>
            <a:r>
              <a:rPr lang="en-US" altLang="zh-CN" sz="2000" dirty="0">
                <a:solidFill>
                  <a:srgbClr val="000066"/>
                </a:solidFill>
                <a:latin typeface="+mn-lt"/>
                <a:cs typeface="Times New Roman" panose="02020603050405020304" pitchFamily="18" charset="0"/>
              </a:rPr>
              <a:t>{ </a:t>
            </a:r>
            <a:r>
              <a:rPr lang="en-US" altLang="zh-CN" sz="2000" dirty="0">
                <a:solidFill>
                  <a:srgbClr val="000066"/>
                </a:solidFill>
                <a:latin typeface="+mn-lt"/>
              </a:rPr>
              <a:t>a, b, c, d, e, f </a:t>
            </a:r>
            <a:r>
              <a:rPr lang="en-US" altLang="zh-CN" sz="2000" dirty="0">
                <a:solidFill>
                  <a:srgbClr val="000066"/>
                </a:solidFill>
                <a:latin typeface="+mn-lt"/>
                <a:cs typeface="Times New Roman" panose="02020603050405020304" pitchFamily="18" charset="0"/>
              </a:rPr>
              <a:t>}</a:t>
            </a:r>
          </a:p>
          <a:p>
            <a:pPr>
              <a:spcBef>
                <a:spcPct val="20000"/>
              </a:spcBef>
              <a:defRPr/>
            </a:pPr>
            <a:r>
              <a:rPr lang="en-US" altLang="zh-CN" sz="2000" dirty="0">
                <a:solidFill>
                  <a:srgbClr val="000066"/>
                </a:solidFill>
                <a:latin typeface="+mn-lt"/>
                <a:cs typeface="Times New Roman" panose="02020603050405020304" pitchFamily="18" charset="0"/>
              </a:rPr>
              <a:t>           R={ &lt;</a:t>
            </a:r>
            <a:r>
              <a:rPr lang="en-US" altLang="zh-CN" sz="2000" dirty="0" err="1">
                <a:solidFill>
                  <a:srgbClr val="000066"/>
                </a:solidFill>
                <a:latin typeface="+mn-lt"/>
              </a:rPr>
              <a:t>a,e</a:t>
            </a:r>
            <a:r>
              <a:rPr lang="en-US" altLang="zh-CN" sz="2000" dirty="0">
                <a:solidFill>
                  <a:srgbClr val="000066"/>
                </a:solidFill>
                <a:latin typeface="+mn-lt"/>
              </a:rPr>
              <a:t>&gt;, </a:t>
            </a:r>
            <a:r>
              <a:rPr lang="en-US" altLang="zh-CN" sz="2000" dirty="0">
                <a:solidFill>
                  <a:srgbClr val="000066"/>
                </a:solidFill>
                <a:latin typeface="+mn-lt"/>
                <a:cs typeface="Times New Roman" panose="02020603050405020304" pitchFamily="18" charset="0"/>
              </a:rPr>
              <a:t>&lt;</a:t>
            </a:r>
            <a:r>
              <a:rPr lang="en-US" altLang="zh-CN" sz="2000" dirty="0">
                <a:solidFill>
                  <a:srgbClr val="000066"/>
                </a:solidFill>
                <a:latin typeface="+mn-lt"/>
              </a:rPr>
              <a:t> </a:t>
            </a:r>
            <a:r>
              <a:rPr lang="en-US" altLang="zh-CN" sz="2000" dirty="0" err="1">
                <a:solidFill>
                  <a:srgbClr val="000066"/>
                </a:solidFill>
                <a:latin typeface="+mn-lt"/>
              </a:rPr>
              <a:t>b,c</a:t>
            </a:r>
            <a:r>
              <a:rPr lang="en-US" altLang="zh-CN" sz="2000" dirty="0">
                <a:solidFill>
                  <a:srgbClr val="000066"/>
                </a:solidFill>
                <a:latin typeface="+mn-lt"/>
              </a:rPr>
              <a:t> &gt;, </a:t>
            </a:r>
            <a:r>
              <a:rPr lang="en-US" altLang="zh-CN" sz="2000" dirty="0">
                <a:solidFill>
                  <a:srgbClr val="000066"/>
                </a:solidFill>
                <a:latin typeface="+mn-lt"/>
                <a:cs typeface="Times New Roman" panose="02020603050405020304" pitchFamily="18" charset="0"/>
              </a:rPr>
              <a:t>&lt;</a:t>
            </a:r>
            <a:r>
              <a:rPr lang="en-US" altLang="zh-CN" sz="2000" dirty="0">
                <a:solidFill>
                  <a:srgbClr val="000066"/>
                </a:solidFill>
                <a:latin typeface="+mn-lt"/>
              </a:rPr>
              <a:t> </a:t>
            </a:r>
            <a:r>
              <a:rPr lang="en-US" altLang="zh-CN" sz="2000" dirty="0" err="1">
                <a:solidFill>
                  <a:srgbClr val="000066"/>
                </a:solidFill>
                <a:latin typeface="+mn-lt"/>
              </a:rPr>
              <a:t>c,a</a:t>
            </a:r>
            <a:r>
              <a:rPr lang="en-US" altLang="zh-CN" sz="2000" dirty="0">
                <a:solidFill>
                  <a:srgbClr val="000066"/>
                </a:solidFill>
                <a:latin typeface="+mn-lt"/>
              </a:rPr>
              <a:t> &gt;, </a:t>
            </a:r>
            <a:r>
              <a:rPr lang="en-US" altLang="zh-CN" sz="2000" dirty="0">
                <a:solidFill>
                  <a:srgbClr val="000066"/>
                </a:solidFill>
                <a:latin typeface="+mn-lt"/>
                <a:cs typeface="Times New Roman" panose="02020603050405020304" pitchFamily="18" charset="0"/>
              </a:rPr>
              <a:t>&lt;</a:t>
            </a:r>
            <a:r>
              <a:rPr lang="en-US" altLang="zh-CN" sz="2000" dirty="0">
                <a:solidFill>
                  <a:srgbClr val="000066"/>
                </a:solidFill>
                <a:latin typeface="+mn-lt"/>
              </a:rPr>
              <a:t> </a:t>
            </a:r>
            <a:r>
              <a:rPr lang="en-US" altLang="zh-CN" sz="2000" dirty="0" err="1">
                <a:solidFill>
                  <a:srgbClr val="000066"/>
                </a:solidFill>
                <a:latin typeface="+mn-lt"/>
              </a:rPr>
              <a:t>e,f</a:t>
            </a:r>
            <a:r>
              <a:rPr lang="en-US" altLang="zh-CN" sz="2000" dirty="0">
                <a:solidFill>
                  <a:srgbClr val="000066"/>
                </a:solidFill>
                <a:latin typeface="+mn-lt"/>
              </a:rPr>
              <a:t> &gt;, </a:t>
            </a:r>
            <a:r>
              <a:rPr lang="en-US" altLang="zh-CN" sz="2000" dirty="0">
                <a:solidFill>
                  <a:srgbClr val="000066"/>
                </a:solidFill>
                <a:latin typeface="+mn-lt"/>
                <a:cs typeface="Times New Roman" panose="02020603050405020304" pitchFamily="18" charset="0"/>
              </a:rPr>
              <a:t>&lt;</a:t>
            </a:r>
            <a:r>
              <a:rPr lang="en-US" altLang="zh-CN" sz="2000" dirty="0">
                <a:solidFill>
                  <a:srgbClr val="000066"/>
                </a:solidFill>
                <a:latin typeface="+mn-lt"/>
              </a:rPr>
              <a:t> </a:t>
            </a:r>
            <a:r>
              <a:rPr lang="en-US" altLang="zh-CN" sz="2000" dirty="0" err="1">
                <a:solidFill>
                  <a:srgbClr val="000066"/>
                </a:solidFill>
                <a:latin typeface="+mn-lt"/>
              </a:rPr>
              <a:t>f,d</a:t>
            </a:r>
            <a:r>
              <a:rPr lang="en-US" altLang="zh-CN" sz="2000" dirty="0">
                <a:solidFill>
                  <a:srgbClr val="000066"/>
                </a:solidFill>
                <a:latin typeface="+mn-lt"/>
              </a:rPr>
              <a:t> &gt; </a:t>
            </a:r>
            <a:r>
              <a:rPr lang="en-US" altLang="zh-CN" sz="2000" dirty="0">
                <a:solidFill>
                  <a:srgbClr val="000066"/>
                </a:solidFill>
                <a:latin typeface="+mn-lt"/>
                <a:cs typeface="Times New Roman" panose="02020603050405020304" pitchFamily="18" charset="0"/>
              </a:rPr>
              <a:t>}</a:t>
            </a:r>
          </a:p>
        </p:txBody>
      </p:sp>
      <p:sp>
        <p:nvSpPr>
          <p:cNvPr id="151556" name="Text Box 4"/>
          <p:cNvSpPr txBox="1">
            <a:spLocks noChangeArrowheads="1"/>
          </p:cNvSpPr>
          <p:nvPr/>
        </p:nvSpPr>
        <p:spPr bwMode="auto">
          <a:xfrm>
            <a:off x="2514600" y="4616451"/>
            <a:ext cx="77724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zh-CN" altLang="en-US" sz="2000">
                <a:solidFill>
                  <a:srgbClr val="FF0066"/>
                </a:solidFill>
                <a:latin typeface="Times New Roman" panose="02020603050405020304" pitchFamily="18" charset="0"/>
                <a:ea typeface="黑体" panose="02010609060101010101" pitchFamily="49" charset="-122"/>
              </a:rPr>
              <a:t>解</a:t>
            </a:r>
            <a:r>
              <a:rPr lang="en-US" altLang="zh-CN" sz="2000">
                <a:solidFill>
                  <a:srgbClr val="FF0066"/>
                </a:solidFill>
                <a:latin typeface="Times New Roman" panose="02020603050405020304" pitchFamily="18" charset="0"/>
                <a:ea typeface="黑体" panose="02010609060101010101" pitchFamily="49" charset="-122"/>
              </a:rPr>
              <a:t>:</a:t>
            </a:r>
            <a:r>
              <a:rPr lang="en-US" altLang="zh-CN" sz="2000">
                <a:solidFill>
                  <a:srgbClr val="000066"/>
                </a:solidFill>
                <a:latin typeface="Times New Roman" panose="02020603050405020304" pitchFamily="18" charset="0"/>
                <a:ea typeface="黑体" panose="02010609060101010101" pitchFamily="49" charset="-122"/>
              </a:rPr>
              <a:t> </a:t>
            </a:r>
            <a:r>
              <a:rPr lang="zh-CN" altLang="en-US" sz="2000">
                <a:solidFill>
                  <a:srgbClr val="000066"/>
                </a:solidFill>
                <a:latin typeface="Times New Roman" panose="02020603050405020304" pitchFamily="18" charset="0"/>
                <a:ea typeface="黑体" panose="02010609060101010101" pitchFamily="49" charset="-122"/>
              </a:rPr>
              <a:t>上述表达式可用图形表示为：</a:t>
            </a:r>
          </a:p>
        </p:txBody>
      </p:sp>
      <p:sp>
        <p:nvSpPr>
          <p:cNvPr id="151557" name="Line 5"/>
          <p:cNvSpPr>
            <a:spLocks noChangeShapeType="1"/>
          </p:cNvSpPr>
          <p:nvPr/>
        </p:nvSpPr>
        <p:spPr bwMode="auto">
          <a:xfrm>
            <a:off x="6019800" y="5276851"/>
            <a:ext cx="762000" cy="0"/>
          </a:xfrm>
          <a:prstGeom prst="line">
            <a:avLst/>
          </a:prstGeom>
          <a:noFill/>
          <a:ln w="38100">
            <a:solidFill>
              <a:srgbClr val="CC33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zh-CN" altLang="en-US"/>
          </a:p>
        </p:txBody>
      </p:sp>
      <p:sp>
        <p:nvSpPr>
          <p:cNvPr id="151558" name="Line 6"/>
          <p:cNvSpPr>
            <a:spLocks noChangeShapeType="1"/>
          </p:cNvSpPr>
          <p:nvPr/>
        </p:nvSpPr>
        <p:spPr bwMode="auto">
          <a:xfrm>
            <a:off x="3733800" y="5276851"/>
            <a:ext cx="685800" cy="0"/>
          </a:xfrm>
          <a:prstGeom prst="line">
            <a:avLst/>
          </a:prstGeom>
          <a:noFill/>
          <a:ln w="38100">
            <a:solidFill>
              <a:srgbClr val="CC33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zh-CN" altLang="en-US"/>
          </a:p>
        </p:txBody>
      </p:sp>
      <p:sp>
        <p:nvSpPr>
          <p:cNvPr id="151559" name="Line 7"/>
          <p:cNvSpPr>
            <a:spLocks noChangeShapeType="1"/>
          </p:cNvSpPr>
          <p:nvPr/>
        </p:nvSpPr>
        <p:spPr bwMode="auto">
          <a:xfrm>
            <a:off x="4800600" y="5276851"/>
            <a:ext cx="838200" cy="0"/>
          </a:xfrm>
          <a:prstGeom prst="line">
            <a:avLst/>
          </a:prstGeom>
          <a:noFill/>
          <a:ln w="38100">
            <a:solidFill>
              <a:srgbClr val="CC33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zh-CN" altLang="en-US"/>
          </a:p>
        </p:txBody>
      </p:sp>
      <p:sp>
        <p:nvSpPr>
          <p:cNvPr id="151560" name="Line 8"/>
          <p:cNvSpPr>
            <a:spLocks noChangeShapeType="1"/>
          </p:cNvSpPr>
          <p:nvPr/>
        </p:nvSpPr>
        <p:spPr bwMode="auto">
          <a:xfrm>
            <a:off x="7315200" y="5276851"/>
            <a:ext cx="762000" cy="0"/>
          </a:xfrm>
          <a:prstGeom prst="line">
            <a:avLst/>
          </a:prstGeom>
          <a:noFill/>
          <a:ln w="38100">
            <a:solidFill>
              <a:srgbClr val="CC33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zh-CN" altLang="en-US"/>
          </a:p>
        </p:txBody>
      </p:sp>
      <p:sp>
        <p:nvSpPr>
          <p:cNvPr id="151561" name="Line 9"/>
          <p:cNvSpPr>
            <a:spLocks noChangeShapeType="1"/>
          </p:cNvSpPr>
          <p:nvPr/>
        </p:nvSpPr>
        <p:spPr bwMode="auto">
          <a:xfrm>
            <a:off x="8458200" y="5276851"/>
            <a:ext cx="762000" cy="0"/>
          </a:xfrm>
          <a:prstGeom prst="line">
            <a:avLst/>
          </a:prstGeom>
          <a:noFill/>
          <a:ln w="38100">
            <a:solidFill>
              <a:srgbClr val="CC33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zh-CN" altLang="en-US"/>
          </a:p>
        </p:txBody>
      </p:sp>
      <p:sp>
        <p:nvSpPr>
          <p:cNvPr id="151562" name="Text Box 10"/>
          <p:cNvSpPr txBox="1">
            <a:spLocks noChangeArrowheads="1"/>
          </p:cNvSpPr>
          <p:nvPr/>
        </p:nvSpPr>
        <p:spPr bwMode="auto">
          <a:xfrm>
            <a:off x="5638800" y="5048252"/>
            <a:ext cx="381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en-US" altLang="zh-CN" sz="2000" i="1">
                <a:latin typeface="Times New Roman" panose="02020603050405020304" pitchFamily="18" charset="0"/>
                <a:ea typeface="黑体" panose="02010609060101010101" pitchFamily="49" charset="-122"/>
              </a:rPr>
              <a:t>a</a:t>
            </a:r>
          </a:p>
        </p:txBody>
      </p:sp>
      <p:sp>
        <p:nvSpPr>
          <p:cNvPr id="151563" name="Text Box 11"/>
          <p:cNvSpPr txBox="1">
            <a:spLocks noChangeArrowheads="1"/>
          </p:cNvSpPr>
          <p:nvPr/>
        </p:nvSpPr>
        <p:spPr bwMode="auto">
          <a:xfrm>
            <a:off x="6858000" y="5048252"/>
            <a:ext cx="381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en-US" altLang="zh-CN" sz="2000" i="1">
                <a:latin typeface="Times New Roman" panose="02020603050405020304" pitchFamily="18" charset="0"/>
                <a:ea typeface="黑体" panose="02010609060101010101" pitchFamily="49" charset="-122"/>
              </a:rPr>
              <a:t>e</a:t>
            </a:r>
          </a:p>
        </p:txBody>
      </p:sp>
      <p:sp>
        <p:nvSpPr>
          <p:cNvPr id="151564" name="Text Box 12"/>
          <p:cNvSpPr txBox="1">
            <a:spLocks noChangeArrowheads="1"/>
          </p:cNvSpPr>
          <p:nvPr/>
        </p:nvSpPr>
        <p:spPr bwMode="auto">
          <a:xfrm>
            <a:off x="3352800" y="5048252"/>
            <a:ext cx="381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en-US" altLang="zh-CN" sz="2000" i="1">
                <a:latin typeface="Times New Roman" panose="02020603050405020304" pitchFamily="18" charset="0"/>
                <a:ea typeface="黑体" panose="02010609060101010101" pitchFamily="49" charset="-122"/>
              </a:rPr>
              <a:t>b</a:t>
            </a:r>
          </a:p>
        </p:txBody>
      </p:sp>
      <p:sp>
        <p:nvSpPr>
          <p:cNvPr id="151565" name="Text Box 13"/>
          <p:cNvSpPr txBox="1">
            <a:spLocks noChangeArrowheads="1"/>
          </p:cNvSpPr>
          <p:nvPr/>
        </p:nvSpPr>
        <p:spPr bwMode="auto">
          <a:xfrm>
            <a:off x="4419600" y="5048252"/>
            <a:ext cx="381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en-US" altLang="zh-CN" sz="2000" i="1">
                <a:latin typeface="Times New Roman" panose="02020603050405020304" pitchFamily="18" charset="0"/>
                <a:ea typeface="黑体" panose="02010609060101010101" pitchFamily="49" charset="-122"/>
              </a:rPr>
              <a:t>c</a:t>
            </a:r>
          </a:p>
        </p:txBody>
      </p:sp>
      <p:sp>
        <p:nvSpPr>
          <p:cNvPr id="151566" name="Text Box 14"/>
          <p:cNvSpPr txBox="1">
            <a:spLocks noChangeArrowheads="1"/>
          </p:cNvSpPr>
          <p:nvPr/>
        </p:nvSpPr>
        <p:spPr bwMode="auto">
          <a:xfrm>
            <a:off x="8077200" y="5048252"/>
            <a:ext cx="381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en-US" altLang="zh-CN" sz="2000" i="1">
                <a:latin typeface="Times New Roman" panose="02020603050405020304" pitchFamily="18" charset="0"/>
                <a:ea typeface="黑体" panose="02010609060101010101" pitchFamily="49" charset="-122"/>
              </a:rPr>
              <a:t>f</a:t>
            </a:r>
          </a:p>
        </p:txBody>
      </p:sp>
      <p:sp>
        <p:nvSpPr>
          <p:cNvPr id="151567" name="Text Box 15"/>
          <p:cNvSpPr txBox="1">
            <a:spLocks noChangeArrowheads="1"/>
          </p:cNvSpPr>
          <p:nvPr/>
        </p:nvSpPr>
        <p:spPr bwMode="auto">
          <a:xfrm>
            <a:off x="9220200" y="5048252"/>
            <a:ext cx="381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en-US" altLang="zh-CN" sz="2000" i="1">
                <a:latin typeface="Times New Roman" panose="02020603050405020304" pitchFamily="18" charset="0"/>
                <a:ea typeface="黑体" panose="02010609060101010101" pitchFamily="49" charset="-122"/>
              </a:rPr>
              <a:t>d</a:t>
            </a:r>
          </a:p>
        </p:txBody>
      </p:sp>
      <p:sp>
        <p:nvSpPr>
          <p:cNvPr id="95248" name="Text Box 16"/>
          <p:cNvSpPr txBox="1">
            <a:spLocks noChangeArrowheads="1"/>
          </p:cNvSpPr>
          <p:nvPr/>
        </p:nvSpPr>
        <p:spPr bwMode="auto">
          <a:xfrm>
            <a:off x="1990729" y="1303340"/>
            <a:ext cx="75612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zh-CN" altLang="en-US" sz="2000">
                <a:ea typeface="黑体" panose="02010609060101010101" pitchFamily="49" charset="-122"/>
              </a:rPr>
              <a:t>例</a:t>
            </a:r>
            <a:r>
              <a:rPr lang="en-US" altLang="zh-CN" sz="2000">
                <a:ea typeface="黑体" panose="02010609060101010101" pitchFamily="49" charset="-122"/>
              </a:rPr>
              <a:t>2</a:t>
            </a:r>
            <a:r>
              <a:rPr lang="zh-CN" altLang="en-US" sz="2000">
                <a:ea typeface="黑体" panose="02010609060101010101" pitchFamily="49" charset="-122"/>
              </a:rPr>
              <a:t>：将下述表达式用图形的形式表示出来</a:t>
            </a:r>
          </a:p>
        </p:txBody>
      </p:sp>
      <p:sp>
        <p:nvSpPr>
          <p:cNvPr id="151569" name="AutoShape 17"/>
          <p:cNvSpPr>
            <a:spLocks noChangeArrowheads="1"/>
          </p:cNvSpPr>
          <p:nvPr/>
        </p:nvSpPr>
        <p:spPr bwMode="auto">
          <a:xfrm>
            <a:off x="6053143" y="2533651"/>
            <a:ext cx="1915065" cy="679325"/>
          </a:xfrm>
          <a:prstGeom prst="cloudCallout">
            <a:avLst>
              <a:gd name="adj1" fmla="val -70162"/>
              <a:gd name="adj2" fmla="val -53310"/>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a:spcBef>
                <a:spcPct val="0"/>
              </a:spcBef>
              <a:buClrTx/>
              <a:buSzTx/>
              <a:buFontTx/>
              <a:buNone/>
            </a:pPr>
            <a:r>
              <a:rPr lang="zh-CN" altLang="en-US" sz="2000" dirty="0">
                <a:solidFill>
                  <a:schemeClr val="bg1"/>
                </a:solidFill>
                <a:ea typeface="黑体" panose="02010609060101010101" pitchFamily="49" charset="-122"/>
              </a:rPr>
              <a:t>集合结构</a:t>
            </a:r>
          </a:p>
        </p:txBody>
      </p:sp>
      <p:sp>
        <p:nvSpPr>
          <p:cNvPr id="151570" name="AutoShape 18"/>
          <p:cNvSpPr>
            <a:spLocks noChangeArrowheads="1"/>
          </p:cNvSpPr>
          <p:nvPr/>
        </p:nvSpPr>
        <p:spPr bwMode="auto">
          <a:xfrm>
            <a:off x="7872417" y="5673729"/>
            <a:ext cx="1728787" cy="720725"/>
          </a:xfrm>
          <a:prstGeom prst="cloudCallout">
            <a:avLst>
              <a:gd name="adj1" fmla="val -27778"/>
              <a:gd name="adj2" fmla="val -78194"/>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a:spcBef>
                <a:spcPct val="0"/>
              </a:spcBef>
              <a:buClrTx/>
              <a:buSzTx/>
              <a:buFontTx/>
              <a:buNone/>
            </a:pPr>
            <a:r>
              <a:rPr lang="zh-CN" altLang="en-US" sz="2000" dirty="0">
                <a:solidFill>
                  <a:schemeClr val="bg1"/>
                </a:solidFill>
                <a:ea typeface="黑体" panose="02010609060101010101" pitchFamily="49" charset="-122"/>
              </a:rPr>
              <a:t>线性结构</a:t>
            </a:r>
          </a:p>
        </p:txBody>
      </p:sp>
      <p:sp>
        <p:nvSpPr>
          <p:cNvPr id="2" name="标题 1"/>
          <p:cNvSpPr>
            <a:spLocks noGrp="1"/>
          </p:cNvSpPr>
          <p:nvPr>
            <p:ph type="title"/>
          </p:nvPr>
        </p:nvSpPr>
        <p:spPr/>
        <p:txBody>
          <a:bodyPr>
            <a:normAutofit fontScale="90000"/>
          </a:bodyPr>
          <a:lstStyle/>
          <a:p>
            <a:endParaRPr lang="zh-CN"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1569"/>
                                        </p:tgtEl>
                                        <p:attrNameLst>
                                          <p:attrName>style.visibility</p:attrName>
                                        </p:attrNameLst>
                                      </p:cBhvr>
                                      <p:to>
                                        <p:strVal val="visible"/>
                                      </p:to>
                                    </p:set>
                                    <p:animEffect transition="in" filter="wipe(up)">
                                      <p:cBhvr>
                                        <p:cTn id="7" dur="500"/>
                                        <p:tgtEl>
                                          <p:spTgt spid="15156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1570"/>
                                        </p:tgtEl>
                                        <p:attrNameLst>
                                          <p:attrName>style.visibility</p:attrName>
                                        </p:attrNameLst>
                                      </p:cBhvr>
                                      <p:to>
                                        <p:strVal val="visible"/>
                                      </p:to>
                                    </p:set>
                                    <p:animEffect transition="in" filter="wipe(up)">
                                      <p:cBhvr>
                                        <p:cTn id="12" dur="500"/>
                                        <p:tgtEl>
                                          <p:spTgt spid="1515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69" grpId="0" animBg="1"/>
      <p:bldP spid="151570"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ChangeArrowheads="1"/>
          </p:cNvSpPr>
          <p:nvPr/>
        </p:nvSpPr>
        <p:spPr bwMode="auto">
          <a:xfrm>
            <a:off x="1774828" y="1179516"/>
            <a:ext cx="882015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zh-CN" altLang="en-US" sz="2000" dirty="0">
                <a:solidFill>
                  <a:srgbClr val="000066"/>
                </a:solidFill>
                <a:latin typeface="+mn-lt"/>
              </a:rPr>
              <a:t>（</a:t>
            </a:r>
            <a:r>
              <a:rPr lang="en-US" altLang="zh-CN" sz="2000" dirty="0">
                <a:solidFill>
                  <a:srgbClr val="000066"/>
                </a:solidFill>
                <a:latin typeface="+mn-lt"/>
              </a:rPr>
              <a:t>3</a:t>
            </a:r>
            <a:r>
              <a:rPr lang="zh-CN" altLang="en-US" sz="2000" dirty="0">
                <a:solidFill>
                  <a:srgbClr val="000066"/>
                </a:solidFill>
                <a:latin typeface="+mn-lt"/>
              </a:rPr>
              <a:t>）</a:t>
            </a:r>
            <a:r>
              <a:rPr lang="zh-CN" altLang="en-US" sz="2000" dirty="0">
                <a:latin typeface="+mn-lt"/>
              </a:rPr>
              <a:t> </a:t>
            </a:r>
            <a:r>
              <a:rPr lang="en-US" altLang="zh-CN" sz="2000" dirty="0" err="1">
                <a:solidFill>
                  <a:srgbClr val="000066"/>
                </a:solidFill>
                <a:latin typeface="+mn-lt"/>
              </a:rPr>
              <a:t>Data_Structure</a:t>
            </a:r>
            <a:r>
              <a:rPr lang="en-US" altLang="zh-CN" sz="2000" dirty="0">
                <a:solidFill>
                  <a:srgbClr val="000066"/>
                </a:solidFill>
                <a:latin typeface="+mn-lt"/>
              </a:rPr>
              <a:t>=(</a:t>
            </a:r>
            <a:r>
              <a:rPr lang="en-US" altLang="zh-CN" sz="2000" dirty="0" err="1" smtClean="0">
                <a:solidFill>
                  <a:srgbClr val="000066"/>
                </a:solidFill>
                <a:latin typeface="+mn-lt"/>
              </a:rPr>
              <a:t>D,R</a:t>
            </a:r>
            <a:r>
              <a:rPr lang="en-US" altLang="zh-CN" sz="2000" dirty="0" smtClean="0">
                <a:solidFill>
                  <a:srgbClr val="000066"/>
                </a:solidFill>
                <a:latin typeface="+mn-lt"/>
              </a:rPr>
              <a:t>),</a:t>
            </a:r>
            <a:r>
              <a:rPr lang="zh-CN" altLang="en-US" sz="2000" dirty="0">
                <a:solidFill>
                  <a:srgbClr val="000066"/>
                </a:solidFill>
                <a:latin typeface="+mn-lt"/>
              </a:rPr>
              <a:t>其中，</a:t>
            </a:r>
          </a:p>
          <a:p>
            <a:pPr>
              <a:defRPr/>
            </a:pPr>
            <a:r>
              <a:rPr lang="zh-CN" altLang="en-US" sz="2000" dirty="0">
                <a:solidFill>
                  <a:srgbClr val="000066"/>
                </a:solidFill>
                <a:latin typeface="+mn-lt"/>
              </a:rPr>
              <a:t>           </a:t>
            </a:r>
            <a:r>
              <a:rPr lang="en-US" altLang="zh-CN" sz="2000" dirty="0">
                <a:solidFill>
                  <a:srgbClr val="000066"/>
                </a:solidFill>
                <a:latin typeface="+mn-lt"/>
              </a:rPr>
              <a:t>D={ 01</a:t>
            </a:r>
            <a:r>
              <a:rPr lang="zh-CN" altLang="en-US" sz="2000" dirty="0">
                <a:solidFill>
                  <a:srgbClr val="000066"/>
                </a:solidFill>
                <a:latin typeface="+mn-lt"/>
              </a:rPr>
              <a:t>，</a:t>
            </a:r>
            <a:r>
              <a:rPr lang="en-US" altLang="zh-CN" sz="2000" dirty="0">
                <a:solidFill>
                  <a:srgbClr val="000066"/>
                </a:solidFill>
                <a:latin typeface="+mn-lt"/>
              </a:rPr>
              <a:t>02</a:t>
            </a:r>
            <a:r>
              <a:rPr lang="zh-CN" altLang="en-US" sz="2000" dirty="0">
                <a:solidFill>
                  <a:srgbClr val="000066"/>
                </a:solidFill>
                <a:latin typeface="+mn-lt"/>
              </a:rPr>
              <a:t>，</a:t>
            </a:r>
            <a:r>
              <a:rPr lang="en-US" altLang="zh-CN" sz="2000" dirty="0">
                <a:solidFill>
                  <a:srgbClr val="000066"/>
                </a:solidFill>
                <a:latin typeface="+mn-lt"/>
              </a:rPr>
              <a:t>03</a:t>
            </a:r>
            <a:r>
              <a:rPr lang="zh-CN" altLang="en-US" sz="2000" dirty="0">
                <a:solidFill>
                  <a:srgbClr val="000066"/>
                </a:solidFill>
                <a:latin typeface="+mn-lt"/>
              </a:rPr>
              <a:t>，</a:t>
            </a:r>
            <a:r>
              <a:rPr lang="en-US" altLang="zh-CN" sz="2000" dirty="0">
                <a:solidFill>
                  <a:srgbClr val="000066"/>
                </a:solidFill>
                <a:latin typeface="+mn-lt"/>
              </a:rPr>
              <a:t>04</a:t>
            </a:r>
            <a:r>
              <a:rPr lang="zh-CN" altLang="en-US" sz="2000" dirty="0">
                <a:solidFill>
                  <a:srgbClr val="000066"/>
                </a:solidFill>
                <a:latin typeface="+mn-lt"/>
              </a:rPr>
              <a:t>，</a:t>
            </a:r>
            <a:r>
              <a:rPr lang="en-US" altLang="zh-CN" sz="2000" dirty="0">
                <a:solidFill>
                  <a:srgbClr val="000066"/>
                </a:solidFill>
                <a:latin typeface="+mn-lt"/>
              </a:rPr>
              <a:t>05 </a:t>
            </a:r>
            <a:r>
              <a:rPr lang="zh-CN" altLang="en-US" sz="2000" dirty="0">
                <a:solidFill>
                  <a:srgbClr val="000066"/>
                </a:solidFill>
                <a:latin typeface="+mn-lt"/>
              </a:rPr>
              <a:t>，</a:t>
            </a:r>
            <a:r>
              <a:rPr lang="en-US" altLang="zh-CN" sz="2000" dirty="0">
                <a:solidFill>
                  <a:srgbClr val="000066"/>
                </a:solidFill>
                <a:latin typeface="+mn-lt"/>
              </a:rPr>
              <a:t>06</a:t>
            </a:r>
            <a:r>
              <a:rPr lang="zh-CN" altLang="en-US" sz="2000" dirty="0">
                <a:solidFill>
                  <a:srgbClr val="000066"/>
                </a:solidFill>
                <a:latin typeface="+mn-lt"/>
              </a:rPr>
              <a:t>，</a:t>
            </a:r>
            <a:r>
              <a:rPr lang="en-US" altLang="zh-CN" sz="2000" dirty="0">
                <a:solidFill>
                  <a:srgbClr val="000066"/>
                </a:solidFill>
                <a:latin typeface="+mn-lt"/>
              </a:rPr>
              <a:t>07  }  </a:t>
            </a:r>
          </a:p>
          <a:p>
            <a:pPr>
              <a:defRPr/>
            </a:pPr>
            <a:r>
              <a:rPr lang="en-US" altLang="zh-CN" sz="2000" dirty="0">
                <a:solidFill>
                  <a:srgbClr val="000066"/>
                </a:solidFill>
                <a:latin typeface="+mn-lt"/>
              </a:rPr>
              <a:t>           </a:t>
            </a:r>
            <a:r>
              <a:rPr lang="en-US" altLang="zh-CN" sz="2000" dirty="0" smtClean="0">
                <a:solidFill>
                  <a:srgbClr val="000066"/>
                </a:solidFill>
                <a:latin typeface="+mn-lt"/>
              </a:rPr>
              <a:t>R={(</a:t>
            </a:r>
            <a:r>
              <a:rPr lang="en-US" altLang="zh-CN" sz="2000" dirty="0">
                <a:solidFill>
                  <a:srgbClr val="000066"/>
                </a:solidFill>
                <a:latin typeface="+mn-lt"/>
              </a:rPr>
              <a:t>01,02)</a:t>
            </a:r>
            <a:r>
              <a:rPr lang="zh-CN" altLang="en-US" sz="2000" dirty="0">
                <a:solidFill>
                  <a:srgbClr val="000066"/>
                </a:solidFill>
                <a:latin typeface="+mn-lt"/>
              </a:rPr>
              <a:t>，</a:t>
            </a:r>
            <a:r>
              <a:rPr lang="en-US" altLang="zh-CN" sz="2000" dirty="0">
                <a:solidFill>
                  <a:srgbClr val="000066"/>
                </a:solidFill>
                <a:latin typeface="+mn-lt"/>
              </a:rPr>
              <a:t>(01,03)</a:t>
            </a:r>
            <a:r>
              <a:rPr lang="zh-CN" altLang="en-US" sz="2000" dirty="0">
                <a:solidFill>
                  <a:srgbClr val="000066"/>
                </a:solidFill>
                <a:latin typeface="+mn-lt"/>
              </a:rPr>
              <a:t>，</a:t>
            </a:r>
            <a:r>
              <a:rPr lang="en-US" altLang="zh-CN" sz="2000" dirty="0">
                <a:solidFill>
                  <a:srgbClr val="000066"/>
                </a:solidFill>
                <a:latin typeface="+mn-lt"/>
              </a:rPr>
              <a:t>(01,04)</a:t>
            </a:r>
            <a:r>
              <a:rPr lang="zh-CN" altLang="en-US" sz="2000" dirty="0">
                <a:solidFill>
                  <a:srgbClr val="000066"/>
                </a:solidFill>
                <a:latin typeface="+mn-lt"/>
              </a:rPr>
              <a:t>，</a:t>
            </a:r>
            <a:r>
              <a:rPr lang="en-US" altLang="zh-CN" sz="2000" dirty="0">
                <a:solidFill>
                  <a:srgbClr val="000066"/>
                </a:solidFill>
                <a:latin typeface="+mn-lt"/>
              </a:rPr>
              <a:t>(02,05)</a:t>
            </a:r>
            <a:r>
              <a:rPr lang="zh-CN" altLang="en-US" sz="2000" dirty="0">
                <a:solidFill>
                  <a:srgbClr val="000066"/>
                </a:solidFill>
                <a:latin typeface="+mn-lt"/>
              </a:rPr>
              <a:t>，</a:t>
            </a:r>
            <a:r>
              <a:rPr lang="en-US" altLang="zh-CN" sz="2000" dirty="0">
                <a:solidFill>
                  <a:srgbClr val="000066"/>
                </a:solidFill>
                <a:latin typeface="+mn-lt"/>
              </a:rPr>
              <a:t>(02,06)</a:t>
            </a:r>
            <a:r>
              <a:rPr lang="zh-CN" altLang="en-US" sz="2000" dirty="0">
                <a:solidFill>
                  <a:srgbClr val="000066"/>
                </a:solidFill>
                <a:latin typeface="+mn-lt"/>
              </a:rPr>
              <a:t>，</a:t>
            </a:r>
            <a:r>
              <a:rPr lang="en-US" altLang="zh-CN" sz="2000" dirty="0">
                <a:solidFill>
                  <a:srgbClr val="000066"/>
                </a:solidFill>
                <a:latin typeface="+mn-lt"/>
              </a:rPr>
              <a:t>(03,07) }</a:t>
            </a:r>
          </a:p>
        </p:txBody>
      </p:sp>
      <p:sp>
        <p:nvSpPr>
          <p:cNvPr id="152579" name="Rectangle 3"/>
          <p:cNvSpPr>
            <a:spLocks noChangeArrowheads="1"/>
          </p:cNvSpPr>
          <p:nvPr/>
        </p:nvSpPr>
        <p:spPr bwMode="auto">
          <a:xfrm>
            <a:off x="1774825" y="2852742"/>
            <a:ext cx="54864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zh-CN" altLang="en-US" sz="2000" dirty="0">
                <a:solidFill>
                  <a:srgbClr val="000066"/>
                </a:solidFill>
                <a:latin typeface="+mn-lt"/>
              </a:rPr>
              <a:t>（</a:t>
            </a:r>
            <a:r>
              <a:rPr lang="en-US" altLang="zh-CN" sz="2000" dirty="0">
                <a:solidFill>
                  <a:srgbClr val="000066"/>
                </a:solidFill>
                <a:latin typeface="+mn-lt"/>
              </a:rPr>
              <a:t>4</a:t>
            </a:r>
            <a:r>
              <a:rPr lang="zh-CN" altLang="en-US" sz="2000" dirty="0">
                <a:solidFill>
                  <a:srgbClr val="000066"/>
                </a:solidFill>
                <a:latin typeface="+mn-lt"/>
              </a:rPr>
              <a:t>） </a:t>
            </a:r>
            <a:r>
              <a:rPr lang="en-US" altLang="zh-CN" sz="2000" dirty="0" smtClean="0">
                <a:solidFill>
                  <a:srgbClr val="000066"/>
                </a:solidFill>
                <a:latin typeface="+mn-lt"/>
              </a:rPr>
              <a:t>DS</a:t>
            </a:r>
            <a:r>
              <a:rPr lang="en-US" altLang="zh-CN" sz="2000" dirty="0">
                <a:solidFill>
                  <a:srgbClr val="000066"/>
                </a:solidFill>
                <a:latin typeface="+mn-lt"/>
              </a:rPr>
              <a:t>=(D,R)</a:t>
            </a:r>
            <a:br>
              <a:rPr lang="en-US" altLang="zh-CN" sz="2000" dirty="0">
                <a:solidFill>
                  <a:srgbClr val="000066"/>
                </a:solidFill>
                <a:latin typeface="+mn-lt"/>
              </a:rPr>
            </a:br>
            <a:r>
              <a:rPr lang="en-US" altLang="zh-CN" sz="2000" dirty="0">
                <a:solidFill>
                  <a:srgbClr val="000066"/>
                </a:solidFill>
                <a:latin typeface="+mn-lt"/>
              </a:rPr>
              <a:t>           D=</a:t>
            </a:r>
            <a:r>
              <a:rPr lang="en-US" altLang="zh-CN" sz="2000" dirty="0">
                <a:solidFill>
                  <a:srgbClr val="000066"/>
                </a:solidFill>
                <a:latin typeface="+mn-lt"/>
                <a:cs typeface="Times New Roman" panose="02020603050405020304" pitchFamily="18" charset="0"/>
              </a:rPr>
              <a:t>{</a:t>
            </a:r>
            <a:r>
              <a:rPr lang="en-US" altLang="zh-CN" sz="2000" dirty="0">
                <a:solidFill>
                  <a:srgbClr val="000066"/>
                </a:solidFill>
                <a:latin typeface="+mn-lt"/>
              </a:rPr>
              <a:t>d</a:t>
            </a:r>
            <a:r>
              <a:rPr lang="en-US" altLang="zh-CN" sz="2000" baseline="-25000" dirty="0">
                <a:solidFill>
                  <a:srgbClr val="000066"/>
                </a:solidFill>
                <a:latin typeface="+mn-lt"/>
              </a:rPr>
              <a:t>i</a:t>
            </a:r>
            <a:r>
              <a:rPr lang="en-US" altLang="zh-CN" sz="2000" dirty="0">
                <a:solidFill>
                  <a:srgbClr val="000066"/>
                </a:solidFill>
                <a:latin typeface="+mn-lt"/>
              </a:rPr>
              <a:t> | 1≤i≤5, 1≤j≤5</a:t>
            </a:r>
            <a:r>
              <a:rPr lang="en-US" altLang="zh-CN" sz="2000" dirty="0">
                <a:solidFill>
                  <a:srgbClr val="000066"/>
                </a:solidFill>
                <a:latin typeface="+mn-lt"/>
                <a:cs typeface="Times New Roman" panose="02020603050405020304" pitchFamily="18" charset="0"/>
              </a:rPr>
              <a:t>}</a:t>
            </a:r>
            <a:br>
              <a:rPr lang="en-US" altLang="zh-CN" sz="2000" dirty="0">
                <a:solidFill>
                  <a:srgbClr val="000066"/>
                </a:solidFill>
                <a:latin typeface="+mn-lt"/>
                <a:cs typeface="Times New Roman" panose="02020603050405020304" pitchFamily="18" charset="0"/>
              </a:rPr>
            </a:br>
            <a:r>
              <a:rPr lang="en-US" altLang="zh-CN" sz="2000" dirty="0">
                <a:solidFill>
                  <a:srgbClr val="000066"/>
                </a:solidFill>
                <a:latin typeface="+mn-lt"/>
                <a:cs typeface="Times New Roman" panose="02020603050405020304" pitchFamily="18" charset="0"/>
              </a:rPr>
              <a:t>           R={&lt;</a:t>
            </a:r>
            <a:r>
              <a:rPr lang="en-US" altLang="zh-CN" sz="2000" dirty="0">
                <a:solidFill>
                  <a:srgbClr val="000066"/>
                </a:solidFill>
                <a:latin typeface="+mn-lt"/>
              </a:rPr>
              <a:t>d</a:t>
            </a:r>
            <a:r>
              <a:rPr lang="en-US" altLang="zh-CN" sz="2000" baseline="-25000" dirty="0">
                <a:solidFill>
                  <a:srgbClr val="000066"/>
                </a:solidFill>
                <a:latin typeface="+mn-lt"/>
              </a:rPr>
              <a:t>i</a:t>
            </a:r>
            <a:r>
              <a:rPr lang="en-US" altLang="zh-CN" sz="2000" dirty="0">
                <a:solidFill>
                  <a:srgbClr val="000066"/>
                </a:solidFill>
                <a:latin typeface="+mn-lt"/>
              </a:rPr>
              <a:t> , </a:t>
            </a:r>
            <a:r>
              <a:rPr lang="en-US" altLang="zh-CN" sz="2000" dirty="0" err="1">
                <a:solidFill>
                  <a:srgbClr val="000066"/>
                </a:solidFill>
                <a:latin typeface="+mn-lt"/>
              </a:rPr>
              <a:t>d</a:t>
            </a:r>
            <a:r>
              <a:rPr lang="en-US" altLang="zh-CN" sz="2000" baseline="-25000" dirty="0" err="1">
                <a:solidFill>
                  <a:srgbClr val="000066"/>
                </a:solidFill>
                <a:latin typeface="+mn-lt"/>
              </a:rPr>
              <a:t>j</a:t>
            </a:r>
            <a:r>
              <a:rPr lang="en-US" altLang="zh-CN" sz="2000" dirty="0">
                <a:solidFill>
                  <a:srgbClr val="000066"/>
                </a:solidFill>
                <a:latin typeface="+mn-lt"/>
              </a:rPr>
              <a:t> &gt;, </a:t>
            </a:r>
            <a:r>
              <a:rPr lang="en-US" altLang="zh-CN" sz="2000" dirty="0" err="1">
                <a:solidFill>
                  <a:srgbClr val="000066"/>
                </a:solidFill>
                <a:latin typeface="+mn-lt"/>
              </a:rPr>
              <a:t>i</a:t>
            </a:r>
            <a:r>
              <a:rPr lang="en-US" altLang="zh-CN" sz="2000" dirty="0">
                <a:solidFill>
                  <a:srgbClr val="000066"/>
                </a:solidFill>
                <a:latin typeface="+mn-lt"/>
              </a:rPr>
              <a:t>&lt;j</a:t>
            </a:r>
            <a:r>
              <a:rPr lang="en-US" altLang="zh-CN" sz="2000" dirty="0">
                <a:solidFill>
                  <a:srgbClr val="000066"/>
                </a:solidFill>
                <a:latin typeface="+mn-lt"/>
                <a:cs typeface="Times New Roman" panose="02020603050405020304" pitchFamily="18" charset="0"/>
              </a:rPr>
              <a:t>}</a:t>
            </a:r>
          </a:p>
        </p:txBody>
      </p:sp>
      <p:sp>
        <p:nvSpPr>
          <p:cNvPr id="152580" name="Line 4"/>
          <p:cNvSpPr>
            <a:spLocks noChangeShapeType="1"/>
          </p:cNvSpPr>
          <p:nvPr/>
        </p:nvSpPr>
        <p:spPr bwMode="auto">
          <a:xfrm flipH="1">
            <a:off x="2957513" y="4044951"/>
            <a:ext cx="990600" cy="762000"/>
          </a:xfrm>
          <a:prstGeom prst="line">
            <a:avLst/>
          </a:prstGeom>
          <a:noFill/>
          <a:ln w="38100">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zh-CN" altLang="en-US"/>
          </a:p>
        </p:txBody>
      </p:sp>
      <p:sp>
        <p:nvSpPr>
          <p:cNvPr id="152581" name="Line 5"/>
          <p:cNvSpPr>
            <a:spLocks noChangeShapeType="1"/>
          </p:cNvSpPr>
          <p:nvPr/>
        </p:nvSpPr>
        <p:spPr bwMode="auto">
          <a:xfrm>
            <a:off x="4281488" y="4003675"/>
            <a:ext cx="1143000" cy="685800"/>
          </a:xfrm>
          <a:prstGeom prst="line">
            <a:avLst/>
          </a:prstGeom>
          <a:noFill/>
          <a:ln w="38100">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zh-CN" altLang="en-US"/>
          </a:p>
        </p:txBody>
      </p:sp>
      <p:sp>
        <p:nvSpPr>
          <p:cNvPr id="152582" name="Line 6"/>
          <p:cNvSpPr>
            <a:spLocks noChangeShapeType="1"/>
          </p:cNvSpPr>
          <p:nvPr/>
        </p:nvSpPr>
        <p:spPr bwMode="auto">
          <a:xfrm flipH="1">
            <a:off x="3560765" y="4197351"/>
            <a:ext cx="539751" cy="1822451"/>
          </a:xfrm>
          <a:prstGeom prst="line">
            <a:avLst/>
          </a:prstGeom>
          <a:noFill/>
          <a:ln w="38100">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zh-CN" altLang="en-US"/>
          </a:p>
        </p:txBody>
      </p:sp>
      <p:sp>
        <p:nvSpPr>
          <p:cNvPr id="152583" name="Line 7"/>
          <p:cNvSpPr>
            <a:spLocks noChangeShapeType="1"/>
          </p:cNvSpPr>
          <p:nvPr/>
        </p:nvSpPr>
        <p:spPr bwMode="auto">
          <a:xfrm>
            <a:off x="4329113" y="4197351"/>
            <a:ext cx="609600" cy="1828800"/>
          </a:xfrm>
          <a:prstGeom prst="line">
            <a:avLst/>
          </a:prstGeom>
          <a:noFill/>
          <a:ln w="38100">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zh-CN" altLang="en-US"/>
          </a:p>
        </p:txBody>
      </p:sp>
      <p:sp>
        <p:nvSpPr>
          <p:cNvPr id="152584" name="Line 8"/>
          <p:cNvSpPr>
            <a:spLocks noChangeShapeType="1"/>
          </p:cNvSpPr>
          <p:nvPr/>
        </p:nvSpPr>
        <p:spPr bwMode="auto">
          <a:xfrm flipH="1">
            <a:off x="5091113" y="4959351"/>
            <a:ext cx="304800" cy="1143000"/>
          </a:xfrm>
          <a:prstGeom prst="line">
            <a:avLst/>
          </a:prstGeom>
          <a:noFill/>
          <a:ln w="38100">
            <a:solidFill>
              <a:srgbClr val="008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zh-CN" altLang="en-US"/>
          </a:p>
        </p:txBody>
      </p:sp>
      <p:sp>
        <p:nvSpPr>
          <p:cNvPr id="152585" name="Line 9"/>
          <p:cNvSpPr>
            <a:spLocks noChangeShapeType="1"/>
          </p:cNvSpPr>
          <p:nvPr/>
        </p:nvSpPr>
        <p:spPr bwMode="auto">
          <a:xfrm flipH="1">
            <a:off x="3705225" y="4883154"/>
            <a:ext cx="1614488" cy="1209675"/>
          </a:xfrm>
          <a:prstGeom prst="line">
            <a:avLst/>
          </a:prstGeom>
          <a:noFill/>
          <a:ln w="38100">
            <a:solidFill>
              <a:srgbClr val="008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zh-CN" altLang="en-US"/>
          </a:p>
        </p:txBody>
      </p:sp>
      <p:sp>
        <p:nvSpPr>
          <p:cNvPr id="152586" name="Line 10"/>
          <p:cNvSpPr>
            <a:spLocks noChangeShapeType="1"/>
          </p:cNvSpPr>
          <p:nvPr/>
        </p:nvSpPr>
        <p:spPr bwMode="auto">
          <a:xfrm flipH="1">
            <a:off x="3109913" y="4806951"/>
            <a:ext cx="2209800" cy="152400"/>
          </a:xfrm>
          <a:prstGeom prst="line">
            <a:avLst/>
          </a:prstGeom>
          <a:noFill/>
          <a:ln w="38100">
            <a:solidFill>
              <a:srgbClr val="008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zh-CN" altLang="en-US"/>
          </a:p>
        </p:txBody>
      </p:sp>
      <p:sp>
        <p:nvSpPr>
          <p:cNvPr id="152587" name="Line 11"/>
          <p:cNvSpPr>
            <a:spLocks noChangeShapeType="1"/>
          </p:cNvSpPr>
          <p:nvPr/>
        </p:nvSpPr>
        <p:spPr bwMode="auto">
          <a:xfrm flipH="1">
            <a:off x="3719513" y="6254751"/>
            <a:ext cx="1219200" cy="0"/>
          </a:xfrm>
          <a:prstGeom prst="line">
            <a:avLst/>
          </a:prstGeom>
          <a:noFill/>
          <a:ln w="38100">
            <a:solidFill>
              <a:srgbClr val="FF00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zh-CN" altLang="en-US"/>
          </a:p>
        </p:txBody>
      </p:sp>
      <p:sp>
        <p:nvSpPr>
          <p:cNvPr id="152588" name="Line 12"/>
          <p:cNvSpPr>
            <a:spLocks noChangeShapeType="1"/>
          </p:cNvSpPr>
          <p:nvPr/>
        </p:nvSpPr>
        <p:spPr bwMode="auto">
          <a:xfrm flipH="1" flipV="1">
            <a:off x="3109913" y="5111751"/>
            <a:ext cx="1676400" cy="914400"/>
          </a:xfrm>
          <a:prstGeom prst="line">
            <a:avLst/>
          </a:prstGeom>
          <a:noFill/>
          <a:ln w="38100">
            <a:solidFill>
              <a:srgbClr val="FF00FF"/>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zh-CN" altLang="en-US"/>
          </a:p>
        </p:txBody>
      </p:sp>
      <p:sp>
        <p:nvSpPr>
          <p:cNvPr id="152589" name="Line 13"/>
          <p:cNvSpPr>
            <a:spLocks noChangeShapeType="1"/>
          </p:cNvSpPr>
          <p:nvPr/>
        </p:nvSpPr>
        <p:spPr bwMode="auto">
          <a:xfrm flipH="1" flipV="1">
            <a:off x="2881313" y="5187951"/>
            <a:ext cx="533400" cy="990600"/>
          </a:xfrm>
          <a:prstGeom prst="line">
            <a:avLst/>
          </a:prstGeom>
          <a:noFill/>
          <a:ln w="38100">
            <a:solidFill>
              <a:srgbClr val="000066"/>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zh-CN" altLang="en-US"/>
          </a:p>
        </p:txBody>
      </p:sp>
      <p:grpSp>
        <p:nvGrpSpPr>
          <p:cNvPr id="152590" name="Group 14"/>
          <p:cNvGrpSpPr>
            <a:grpSpLocks/>
          </p:cNvGrpSpPr>
          <p:nvPr/>
        </p:nvGrpSpPr>
        <p:grpSpPr bwMode="auto">
          <a:xfrm>
            <a:off x="2697168" y="3716342"/>
            <a:ext cx="3240087" cy="2640013"/>
            <a:chOff x="739" y="2522"/>
            <a:chExt cx="2041" cy="1663"/>
          </a:xfrm>
        </p:grpSpPr>
        <p:sp>
          <p:nvSpPr>
            <p:cNvPr id="96286" name="Text Box 15"/>
            <p:cNvSpPr txBox="1">
              <a:spLocks noChangeArrowheads="1"/>
            </p:cNvSpPr>
            <p:nvPr/>
          </p:nvSpPr>
          <p:spPr bwMode="auto">
            <a:xfrm>
              <a:off x="1510" y="2522"/>
              <a:ext cx="363"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en-US" altLang="zh-CN" sz="2000">
                  <a:latin typeface="Times New Roman" panose="02020603050405020304" pitchFamily="18" charset="0"/>
                  <a:ea typeface="黑体" panose="02010609060101010101" pitchFamily="49" charset="-122"/>
                </a:rPr>
                <a:t>d</a:t>
              </a:r>
              <a:r>
                <a:rPr lang="en-US" altLang="zh-CN" sz="2000" baseline="-25000">
                  <a:latin typeface="Times New Roman" panose="02020603050405020304" pitchFamily="18" charset="0"/>
                  <a:ea typeface="黑体" panose="02010609060101010101" pitchFamily="49" charset="-122"/>
                </a:rPr>
                <a:t>1</a:t>
              </a:r>
            </a:p>
          </p:txBody>
        </p:sp>
        <p:sp>
          <p:nvSpPr>
            <p:cNvPr id="96287" name="Text Box 16"/>
            <p:cNvSpPr txBox="1">
              <a:spLocks noChangeArrowheads="1"/>
            </p:cNvSpPr>
            <p:nvPr/>
          </p:nvSpPr>
          <p:spPr bwMode="auto">
            <a:xfrm>
              <a:off x="2417" y="3066"/>
              <a:ext cx="363"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en-US" altLang="zh-CN" sz="2000">
                  <a:latin typeface="Times New Roman" panose="02020603050405020304" pitchFamily="18" charset="0"/>
                  <a:ea typeface="黑体" panose="02010609060101010101" pitchFamily="49" charset="-122"/>
                </a:rPr>
                <a:t>d</a:t>
              </a:r>
              <a:r>
                <a:rPr lang="en-US" altLang="zh-CN" sz="2000" baseline="-25000">
                  <a:latin typeface="Times New Roman" panose="02020603050405020304" pitchFamily="18" charset="0"/>
                  <a:ea typeface="黑体" panose="02010609060101010101" pitchFamily="49" charset="-122"/>
                </a:rPr>
                <a:t>2</a:t>
              </a:r>
            </a:p>
          </p:txBody>
        </p:sp>
        <p:sp>
          <p:nvSpPr>
            <p:cNvPr id="96288" name="Text Box 17"/>
            <p:cNvSpPr txBox="1">
              <a:spLocks noChangeArrowheads="1"/>
            </p:cNvSpPr>
            <p:nvPr/>
          </p:nvSpPr>
          <p:spPr bwMode="auto">
            <a:xfrm>
              <a:off x="2082" y="3933"/>
              <a:ext cx="363"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en-US" altLang="zh-CN" sz="2000">
                  <a:latin typeface="Times New Roman" panose="02020603050405020304" pitchFamily="18" charset="0"/>
                  <a:ea typeface="黑体" panose="02010609060101010101" pitchFamily="49" charset="-122"/>
                </a:rPr>
                <a:t>d</a:t>
              </a:r>
              <a:r>
                <a:rPr lang="en-US" altLang="zh-CN" sz="2000" baseline="-25000">
                  <a:latin typeface="Times New Roman" panose="02020603050405020304" pitchFamily="18" charset="0"/>
                  <a:ea typeface="黑体" panose="02010609060101010101" pitchFamily="49" charset="-122"/>
                </a:rPr>
                <a:t>3</a:t>
              </a:r>
            </a:p>
          </p:txBody>
        </p:sp>
        <p:sp>
          <p:nvSpPr>
            <p:cNvPr id="96289" name="Text Box 18"/>
            <p:cNvSpPr txBox="1">
              <a:spLocks noChangeArrowheads="1"/>
            </p:cNvSpPr>
            <p:nvPr/>
          </p:nvSpPr>
          <p:spPr bwMode="auto">
            <a:xfrm>
              <a:off x="1156" y="3914"/>
              <a:ext cx="363"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en-US" altLang="zh-CN" sz="2000">
                  <a:latin typeface="Times New Roman" panose="02020603050405020304" pitchFamily="18" charset="0"/>
                  <a:ea typeface="黑体" panose="02010609060101010101" pitchFamily="49" charset="-122"/>
                </a:rPr>
                <a:t>d</a:t>
              </a:r>
              <a:r>
                <a:rPr lang="en-US" altLang="zh-CN" sz="2000" baseline="-25000">
                  <a:latin typeface="Times New Roman" panose="02020603050405020304" pitchFamily="18" charset="0"/>
                  <a:ea typeface="黑体" panose="02010609060101010101" pitchFamily="49" charset="-122"/>
                </a:rPr>
                <a:t>4</a:t>
              </a:r>
            </a:p>
          </p:txBody>
        </p:sp>
        <p:sp>
          <p:nvSpPr>
            <p:cNvPr id="96290" name="Text Box 19"/>
            <p:cNvSpPr txBox="1">
              <a:spLocks noChangeArrowheads="1"/>
            </p:cNvSpPr>
            <p:nvPr/>
          </p:nvSpPr>
          <p:spPr bwMode="auto">
            <a:xfrm>
              <a:off x="739" y="3157"/>
              <a:ext cx="363"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en-US" altLang="zh-CN" sz="2000">
                  <a:latin typeface="Times New Roman" panose="02020603050405020304" pitchFamily="18" charset="0"/>
                  <a:ea typeface="黑体" panose="02010609060101010101" pitchFamily="49" charset="-122"/>
                </a:rPr>
                <a:t>d</a:t>
              </a:r>
              <a:r>
                <a:rPr lang="en-US" altLang="zh-CN" sz="2000" baseline="-25000">
                  <a:latin typeface="Times New Roman" panose="02020603050405020304" pitchFamily="18" charset="0"/>
                  <a:ea typeface="黑体" panose="02010609060101010101" pitchFamily="49" charset="-122"/>
                </a:rPr>
                <a:t>5</a:t>
              </a:r>
            </a:p>
          </p:txBody>
        </p:sp>
      </p:grpSp>
      <p:sp>
        <p:nvSpPr>
          <p:cNvPr id="152596" name="Text Box 20"/>
          <p:cNvSpPr txBox="1">
            <a:spLocks noChangeArrowheads="1"/>
          </p:cNvSpPr>
          <p:nvPr/>
        </p:nvSpPr>
        <p:spPr bwMode="auto">
          <a:xfrm>
            <a:off x="7535865" y="2203452"/>
            <a:ext cx="5762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en-US" altLang="zh-CN" sz="2000">
                <a:latin typeface="Times New Roman" panose="02020603050405020304" pitchFamily="18" charset="0"/>
                <a:ea typeface="黑体" panose="02010609060101010101" pitchFamily="49" charset="-122"/>
              </a:rPr>
              <a:t>01</a:t>
            </a:r>
            <a:endParaRPr lang="en-US" altLang="zh-CN" sz="2000" baseline="-25000">
              <a:latin typeface="Times New Roman" panose="02020603050405020304" pitchFamily="18" charset="0"/>
              <a:ea typeface="黑体" panose="02010609060101010101" pitchFamily="49" charset="-122"/>
            </a:endParaRPr>
          </a:p>
        </p:txBody>
      </p:sp>
      <p:sp>
        <p:nvSpPr>
          <p:cNvPr id="152597" name="Text Box 21"/>
          <p:cNvSpPr txBox="1">
            <a:spLocks noChangeArrowheads="1"/>
          </p:cNvSpPr>
          <p:nvPr/>
        </p:nvSpPr>
        <p:spPr bwMode="auto">
          <a:xfrm>
            <a:off x="6600829" y="2995615"/>
            <a:ext cx="5762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en-US" altLang="zh-CN" sz="2000">
                <a:latin typeface="Times New Roman" panose="02020603050405020304" pitchFamily="18" charset="0"/>
                <a:ea typeface="黑体" panose="02010609060101010101" pitchFamily="49" charset="-122"/>
              </a:rPr>
              <a:t>02</a:t>
            </a:r>
            <a:endParaRPr lang="en-US" altLang="zh-CN" sz="2000" baseline="-25000">
              <a:latin typeface="Times New Roman" panose="02020603050405020304" pitchFamily="18" charset="0"/>
              <a:ea typeface="黑体" panose="02010609060101010101" pitchFamily="49" charset="-122"/>
            </a:endParaRPr>
          </a:p>
        </p:txBody>
      </p:sp>
      <p:sp>
        <p:nvSpPr>
          <p:cNvPr id="152598" name="Text Box 22"/>
          <p:cNvSpPr txBox="1">
            <a:spLocks noChangeArrowheads="1"/>
          </p:cNvSpPr>
          <p:nvPr/>
        </p:nvSpPr>
        <p:spPr bwMode="auto">
          <a:xfrm>
            <a:off x="7535865" y="2995615"/>
            <a:ext cx="5762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en-US" altLang="zh-CN" sz="2000">
                <a:latin typeface="Times New Roman" panose="02020603050405020304" pitchFamily="18" charset="0"/>
                <a:ea typeface="黑体" panose="02010609060101010101" pitchFamily="49" charset="-122"/>
              </a:rPr>
              <a:t>03</a:t>
            </a:r>
            <a:endParaRPr lang="en-US" altLang="zh-CN" sz="2000" baseline="-25000">
              <a:latin typeface="Times New Roman" panose="02020603050405020304" pitchFamily="18" charset="0"/>
              <a:ea typeface="黑体" panose="02010609060101010101" pitchFamily="49" charset="-122"/>
            </a:endParaRPr>
          </a:p>
        </p:txBody>
      </p:sp>
      <p:sp>
        <p:nvSpPr>
          <p:cNvPr id="152599" name="Text Box 23"/>
          <p:cNvSpPr txBox="1">
            <a:spLocks noChangeArrowheads="1"/>
          </p:cNvSpPr>
          <p:nvPr/>
        </p:nvSpPr>
        <p:spPr bwMode="auto">
          <a:xfrm>
            <a:off x="8472491" y="2995615"/>
            <a:ext cx="5762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en-US" altLang="zh-CN" sz="2000">
                <a:latin typeface="Times New Roman" panose="02020603050405020304" pitchFamily="18" charset="0"/>
                <a:ea typeface="黑体" panose="02010609060101010101" pitchFamily="49" charset="-122"/>
              </a:rPr>
              <a:t>04</a:t>
            </a:r>
            <a:endParaRPr lang="en-US" altLang="zh-CN" sz="2000" baseline="-25000">
              <a:latin typeface="Times New Roman" panose="02020603050405020304" pitchFamily="18" charset="0"/>
              <a:ea typeface="黑体" panose="02010609060101010101" pitchFamily="49" charset="-122"/>
            </a:endParaRPr>
          </a:p>
        </p:txBody>
      </p:sp>
      <p:sp>
        <p:nvSpPr>
          <p:cNvPr id="152600" name="Text Box 24"/>
          <p:cNvSpPr txBox="1">
            <a:spLocks noChangeArrowheads="1"/>
          </p:cNvSpPr>
          <p:nvPr/>
        </p:nvSpPr>
        <p:spPr bwMode="auto">
          <a:xfrm>
            <a:off x="6311904" y="4003676"/>
            <a:ext cx="5762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en-US" altLang="zh-CN" sz="2000">
                <a:latin typeface="Times New Roman" panose="02020603050405020304" pitchFamily="18" charset="0"/>
                <a:ea typeface="黑体" panose="02010609060101010101" pitchFamily="49" charset="-122"/>
              </a:rPr>
              <a:t>05</a:t>
            </a:r>
            <a:endParaRPr lang="en-US" altLang="zh-CN" sz="2000" baseline="-25000">
              <a:latin typeface="Times New Roman" panose="02020603050405020304" pitchFamily="18" charset="0"/>
              <a:ea typeface="黑体" panose="02010609060101010101" pitchFamily="49" charset="-122"/>
            </a:endParaRPr>
          </a:p>
        </p:txBody>
      </p:sp>
      <p:sp>
        <p:nvSpPr>
          <p:cNvPr id="152601" name="Text Box 25"/>
          <p:cNvSpPr txBox="1">
            <a:spLocks noChangeArrowheads="1"/>
          </p:cNvSpPr>
          <p:nvPr/>
        </p:nvSpPr>
        <p:spPr bwMode="auto">
          <a:xfrm>
            <a:off x="6888165" y="4003676"/>
            <a:ext cx="5762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en-US" altLang="zh-CN" sz="2000">
                <a:latin typeface="Times New Roman" panose="02020603050405020304" pitchFamily="18" charset="0"/>
                <a:ea typeface="黑体" panose="02010609060101010101" pitchFamily="49" charset="-122"/>
              </a:rPr>
              <a:t>06</a:t>
            </a:r>
            <a:endParaRPr lang="en-US" altLang="zh-CN" sz="2000" baseline="-25000">
              <a:latin typeface="Times New Roman" panose="02020603050405020304" pitchFamily="18" charset="0"/>
              <a:ea typeface="黑体" panose="02010609060101010101" pitchFamily="49" charset="-122"/>
            </a:endParaRPr>
          </a:p>
        </p:txBody>
      </p:sp>
      <p:sp>
        <p:nvSpPr>
          <p:cNvPr id="152602" name="Text Box 26"/>
          <p:cNvSpPr txBox="1">
            <a:spLocks noChangeArrowheads="1"/>
          </p:cNvSpPr>
          <p:nvPr/>
        </p:nvSpPr>
        <p:spPr bwMode="auto">
          <a:xfrm>
            <a:off x="7535865" y="3967164"/>
            <a:ext cx="57626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en-US" altLang="zh-CN" sz="2000">
                <a:latin typeface="Times New Roman" panose="02020603050405020304" pitchFamily="18" charset="0"/>
                <a:ea typeface="黑体" panose="02010609060101010101" pitchFamily="49" charset="-122"/>
              </a:rPr>
              <a:t>07</a:t>
            </a:r>
            <a:endParaRPr lang="en-US" altLang="zh-CN" sz="2000" baseline="-25000">
              <a:latin typeface="Times New Roman" panose="02020603050405020304" pitchFamily="18" charset="0"/>
              <a:ea typeface="黑体" panose="02010609060101010101" pitchFamily="49" charset="-122"/>
            </a:endParaRPr>
          </a:p>
        </p:txBody>
      </p:sp>
      <p:sp>
        <p:nvSpPr>
          <p:cNvPr id="152603" name="Line 27"/>
          <p:cNvSpPr>
            <a:spLocks noChangeShapeType="1"/>
          </p:cNvSpPr>
          <p:nvPr/>
        </p:nvSpPr>
        <p:spPr bwMode="auto">
          <a:xfrm flipH="1">
            <a:off x="6888163" y="2563817"/>
            <a:ext cx="647700" cy="503237"/>
          </a:xfrm>
          <a:prstGeom prst="line">
            <a:avLst/>
          </a:prstGeom>
          <a:noFill/>
          <a:ln w="38100">
            <a:solidFill>
              <a:srgbClr val="FF00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152604" name="Line 28"/>
          <p:cNvSpPr>
            <a:spLocks noChangeShapeType="1"/>
          </p:cNvSpPr>
          <p:nvPr/>
        </p:nvSpPr>
        <p:spPr bwMode="auto">
          <a:xfrm>
            <a:off x="7751763" y="2563817"/>
            <a:ext cx="0" cy="503237"/>
          </a:xfrm>
          <a:prstGeom prst="line">
            <a:avLst/>
          </a:prstGeom>
          <a:noFill/>
          <a:ln w="38100">
            <a:solidFill>
              <a:srgbClr val="FF00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152605" name="Line 29"/>
          <p:cNvSpPr>
            <a:spLocks noChangeShapeType="1"/>
          </p:cNvSpPr>
          <p:nvPr/>
        </p:nvSpPr>
        <p:spPr bwMode="auto">
          <a:xfrm>
            <a:off x="7896226" y="2563813"/>
            <a:ext cx="647700" cy="431800"/>
          </a:xfrm>
          <a:prstGeom prst="line">
            <a:avLst/>
          </a:prstGeom>
          <a:noFill/>
          <a:ln w="38100">
            <a:solidFill>
              <a:srgbClr val="FF0066"/>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152606" name="Line 30"/>
          <p:cNvSpPr>
            <a:spLocks noChangeShapeType="1"/>
          </p:cNvSpPr>
          <p:nvPr/>
        </p:nvSpPr>
        <p:spPr bwMode="auto">
          <a:xfrm flipH="1">
            <a:off x="6513514" y="3341692"/>
            <a:ext cx="215900" cy="719137"/>
          </a:xfrm>
          <a:prstGeom prst="line">
            <a:avLst/>
          </a:prstGeom>
          <a:noFill/>
          <a:ln w="38100">
            <a:solidFill>
              <a:srgbClr val="0066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152607" name="Line 31"/>
          <p:cNvSpPr>
            <a:spLocks noChangeShapeType="1"/>
          </p:cNvSpPr>
          <p:nvPr/>
        </p:nvSpPr>
        <p:spPr bwMode="auto">
          <a:xfrm>
            <a:off x="6873875" y="3341692"/>
            <a:ext cx="215900" cy="719137"/>
          </a:xfrm>
          <a:prstGeom prst="line">
            <a:avLst/>
          </a:prstGeom>
          <a:noFill/>
          <a:ln w="38100">
            <a:solidFill>
              <a:srgbClr val="0066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152608" name="Line 32"/>
          <p:cNvSpPr>
            <a:spLocks noChangeShapeType="1"/>
          </p:cNvSpPr>
          <p:nvPr/>
        </p:nvSpPr>
        <p:spPr bwMode="auto">
          <a:xfrm>
            <a:off x="7751763" y="3355975"/>
            <a:ext cx="0" cy="647700"/>
          </a:xfrm>
          <a:prstGeom prst="line">
            <a:avLst/>
          </a:prstGeom>
          <a:noFill/>
          <a:ln w="38100">
            <a:solidFill>
              <a:srgbClr val="0000FF"/>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152609" name="AutoShape 33"/>
          <p:cNvSpPr>
            <a:spLocks noChangeArrowheads="1"/>
          </p:cNvSpPr>
          <p:nvPr/>
        </p:nvSpPr>
        <p:spPr bwMode="auto">
          <a:xfrm>
            <a:off x="8507415" y="3859217"/>
            <a:ext cx="1655763" cy="649287"/>
          </a:xfrm>
          <a:prstGeom prst="cloudCallout">
            <a:avLst>
              <a:gd name="adj1" fmla="val -48667"/>
              <a:gd name="adj2" fmla="val -116505"/>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a:spcBef>
                <a:spcPct val="0"/>
              </a:spcBef>
              <a:buClrTx/>
              <a:buSzTx/>
              <a:buFontTx/>
              <a:buNone/>
            </a:pPr>
            <a:r>
              <a:rPr lang="zh-CN" altLang="en-US" sz="2000" dirty="0">
                <a:solidFill>
                  <a:schemeClr val="bg1"/>
                </a:solidFill>
                <a:ea typeface="黑体" panose="02010609060101010101" pitchFamily="49" charset="-122"/>
              </a:rPr>
              <a:t>树形结构</a:t>
            </a:r>
          </a:p>
        </p:txBody>
      </p:sp>
      <p:sp>
        <p:nvSpPr>
          <p:cNvPr id="152610" name="AutoShape 34"/>
          <p:cNvSpPr>
            <a:spLocks noChangeArrowheads="1"/>
          </p:cNvSpPr>
          <p:nvPr/>
        </p:nvSpPr>
        <p:spPr bwMode="auto">
          <a:xfrm>
            <a:off x="5880102" y="5446714"/>
            <a:ext cx="1582739" cy="647700"/>
          </a:xfrm>
          <a:prstGeom prst="cloudCallout">
            <a:avLst>
              <a:gd name="adj1" fmla="val -65444"/>
              <a:gd name="adj2" fmla="val -98773"/>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a:spcBef>
                <a:spcPct val="0"/>
              </a:spcBef>
              <a:buClrTx/>
              <a:buSzTx/>
              <a:buFontTx/>
              <a:buNone/>
            </a:pPr>
            <a:r>
              <a:rPr lang="zh-CN" altLang="en-US" sz="2000" dirty="0">
                <a:solidFill>
                  <a:schemeClr val="bg1"/>
                </a:solidFill>
                <a:ea typeface="黑体" panose="02010609060101010101" pitchFamily="49" charset="-122"/>
              </a:rPr>
              <a:t>图状结构</a:t>
            </a:r>
          </a:p>
        </p:txBody>
      </p:sp>
      <p:sp>
        <p:nvSpPr>
          <p:cNvPr id="2" name="标题 1"/>
          <p:cNvSpPr>
            <a:spLocks noGrp="1"/>
          </p:cNvSpPr>
          <p:nvPr>
            <p:ph type="title"/>
          </p:nvPr>
        </p:nvSpPr>
        <p:spPr/>
        <p:txBody>
          <a:bodyPr>
            <a:normAutofit fontScale="90000"/>
          </a:bodyPr>
          <a:lstStyle/>
          <a:p>
            <a:endParaRPr lang="zh-CN" altLang="en-US"/>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2609"/>
                                        </p:tgtEl>
                                        <p:attrNameLst>
                                          <p:attrName>style.visibility</p:attrName>
                                        </p:attrNameLst>
                                      </p:cBhvr>
                                      <p:to>
                                        <p:strVal val="visible"/>
                                      </p:to>
                                    </p:set>
                                    <p:animEffect transition="in" filter="fade">
                                      <p:cBhvr>
                                        <p:cTn id="7" dur="1000"/>
                                        <p:tgtEl>
                                          <p:spTgt spid="152609"/>
                                        </p:tgtEl>
                                      </p:cBhvr>
                                    </p:animEffect>
                                    <p:anim calcmode="lin" valueType="num">
                                      <p:cBhvr>
                                        <p:cTn id="8" dur="1000" fill="hold"/>
                                        <p:tgtEl>
                                          <p:spTgt spid="152609"/>
                                        </p:tgtEl>
                                        <p:attrNameLst>
                                          <p:attrName>ppt_x</p:attrName>
                                        </p:attrNameLst>
                                      </p:cBhvr>
                                      <p:tavLst>
                                        <p:tav tm="0">
                                          <p:val>
                                            <p:strVal val="#ppt_x"/>
                                          </p:val>
                                        </p:tav>
                                        <p:tav tm="100000">
                                          <p:val>
                                            <p:strVal val="#ppt_x"/>
                                          </p:val>
                                        </p:tav>
                                      </p:tavLst>
                                    </p:anim>
                                    <p:anim calcmode="lin" valueType="num">
                                      <p:cBhvr>
                                        <p:cTn id="9" dur="1000" fill="hold"/>
                                        <p:tgtEl>
                                          <p:spTgt spid="15260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2610"/>
                                        </p:tgtEl>
                                        <p:attrNameLst>
                                          <p:attrName>style.visibility</p:attrName>
                                        </p:attrNameLst>
                                      </p:cBhvr>
                                      <p:to>
                                        <p:strVal val="visible"/>
                                      </p:to>
                                    </p:set>
                                    <p:animEffect transition="in" filter="fade">
                                      <p:cBhvr>
                                        <p:cTn id="14" dur="1000"/>
                                        <p:tgtEl>
                                          <p:spTgt spid="152610"/>
                                        </p:tgtEl>
                                      </p:cBhvr>
                                    </p:animEffect>
                                    <p:anim calcmode="lin" valueType="num">
                                      <p:cBhvr>
                                        <p:cTn id="15" dur="1000" fill="hold"/>
                                        <p:tgtEl>
                                          <p:spTgt spid="152610"/>
                                        </p:tgtEl>
                                        <p:attrNameLst>
                                          <p:attrName>ppt_x</p:attrName>
                                        </p:attrNameLst>
                                      </p:cBhvr>
                                      <p:tavLst>
                                        <p:tav tm="0">
                                          <p:val>
                                            <p:strVal val="#ppt_x"/>
                                          </p:val>
                                        </p:tav>
                                        <p:tav tm="100000">
                                          <p:val>
                                            <p:strVal val="#ppt_x"/>
                                          </p:val>
                                        </p:tav>
                                      </p:tavLst>
                                    </p:anim>
                                    <p:anim calcmode="lin" valueType="num">
                                      <p:cBhvr>
                                        <p:cTn id="16" dur="1000" fill="hold"/>
                                        <p:tgtEl>
                                          <p:spTgt spid="1526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609" grpId="0" animBg="1"/>
      <p:bldP spid="152610"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ChangeArrowheads="1"/>
          </p:cNvSpPr>
          <p:nvPr/>
        </p:nvSpPr>
        <p:spPr bwMode="auto">
          <a:xfrm>
            <a:off x="983432" y="1084263"/>
            <a:ext cx="6629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4000" b="1">
                <a:solidFill>
                  <a:schemeClr val="tx1"/>
                </a:solidFill>
                <a:latin typeface="Tahoma" panose="020B0604030504040204" pitchFamily="34" charset="0"/>
                <a:ea typeface="黑体" panose="02010609060101010101" pitchFamily="49" charset="-122"/>
              </a:defRPr>
            </a:lvl1pPr>
            <a:lvl2pPr marL="742950" indent="-285750">
              <a:defRPr kumimoji="1" sz="4000" b="1">
                <a:solidFill>
                  <a:schemeClr val="tx1"/>
                </a:solidFill>
                <a:latin typeface="Tahoma" panose="020B0604030504040204" pitchFamily="34" charset="0"/>
                <a:ea typeface="黑体" panose="02010609060101010101" pitchFamily="49" charset="-122"/>
              </a:defRPr>
            </a:lvl2pPr>
            <a:lvl3pPr marL="1143000" indent="-228600">
              <a:defRPr kumimoji="1" sz="4000" b="1">
                <a:solidFill>
                  <a:schemeClr val="tx1"/>
                </a:solidFill>
                <a:latin typeface="Tahoma" panose="020B0604030504040204" pitchFamily="34" charset="0"/>
                <a:ea typeface="黑体" panose="02010609060101010101" pitchFamily="49" charset="-122"/>
              </a:defRPr>
            </a:lvl3pPr>
            <a:lvl4pPr marL="1600200" indent="-228600">
              <a:defRPr kumimoji="1" sz="4000" b="1">
                <a:solidFill>
                  <a:schemeClr val="tx1"/>
                </a:solidFill>
                <a:latin typeface="Tahoma" panose="020B0604030504040204" pitchFamily="34" charset="0"/>
                <a:ea typeface="黑体" panose="02010609060101010101" pitchFamily="49" charset="-122"/>
              </a:defRPr>
            </a:lvl4pPr>
            <a:lvl5pPr marL="2057400" indent="-228600">
              <a:defRPr kumimoji="1" sz="4000" b="1">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9pPr>
          </a:lstStyle>
          <a:p>
            <a:pPr>
              <a:defRPr/>
            </a:pPr>
            <a:r>
              <a:rPr lang="zh-CN" altLang="en-US" sz="3200" dirty="0">
                <a:latin typeface="楷体_GB2312" pitchFamily="49" charset="-122"/>
                <a:ea typeface="楷体_GB2312" pitchFamily="49" charset="-122"/>
              </a:rPr>
              <a:t>数据结构是数据的组织形式</a:t>
            </a:r>
          </a:p>
        </p:txBody>
      </p:sp>
      <p:sp>
        <p:nvSpPr>
          <p:cNvPr id="97283" name="Rectangle 3"/>
          <p:cNvSpPr>
            <a:spLocks noChangeArrowheads="1"/>
          </p:cNvSpPr>
          <p:nvPr/>
        </p:nvSpPr>
        <p:spPr bwMode="auto">
          <a:xfrm>
            <a:off x="1486669" y="2698754"/>
            <a:ext cx="8133208"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marL="514350" indent="-514350">
              <a:lnSpc>
                <a:spcPct val="130000"/>
              </a:lnSpc>
              <a:buClr>
                <a:schemeClr val="tx2"/>
              </a:buClr>
              <a:buSzPct val="100000"/>
              <a:buFont typeface="+mj-lt"/>
              <a:buAutoNum type="arabicPeriod"/>
            </a:pPr>
            <a:r>
              <a:rPr lang="zh-CN" altLang="en-US" sz="2800" dirty="0">
                <a:latin typeface="楷体_GB2312" pitchFamily="49" charset="-122"/>
              </a:rPr>
              <a:t>数据元素间的</a:t>
            </a:r>
            <a:r>
              <a:rPr lang="zh-CN" altLang="en-US" sz="2800" dirty="0">
                <a:solidFill>
                  <a:srgbClr val="0000CC"/>
                </a:solidFill>
                <a:latin typeface="楷体_GB2312" pitchFamily="49" charset="-122"/>
              </a:rPr>
              <a:t>逻辑关系</a:t>
            </a:r>
            <a:r>
              <a:rPr lang="zh-CN" altLang="en-US" sz="2800" dirty="0">
                <a:latin typeface="楷体_GB2312" pitchFamily="49" charset="-122"/>
              </a:rPr>
              <a:t>，即数据的</a:t>
            </a:r>
            <a:r>
              <a:rPr lang="zh-CN" altLang="en-US" sz="2800" dirty="0">
                <a:solidFill>
                  <a:srgbClr val="0000CC"/>
                </a:solidFill>
                <a:latin typeface="楷体_GB2312" pitchFamily="49" charset="-122"/>
              </a:rPr>
              <a:t>逻辑结构</a:t>
            </a:r>
            <a:r>
              <a:rPr lang="zh-CN" altLang="en-US" sz="2800" dirty="0">
                <a:latin typeface="楷体_GB2312" pitchFamily="49" charset="-122"/>
              </a:rPr>
              <a:t>；</a:t>
            </a:r>
          </a:p>
          <a:p>
            <a:pPr marL="514350" indent="-514350">
              <a:lnSpc>
                <a:spcPct val="130000"/>
              </a:lnSpc>
              <a:buClr>
                <a:schemeClr val="tx2"/>
              </a:buClr>
              <a:buSzPct val="100000"/>
              <a:buFont typeface="+mj-lt"/>
              <a:buAutoNum type="arabicPeriod"/>
            </a:pPr>
            <a:r>
              <a:rPr lang="zh-CN" altLang="en-US" sz="2800" dirty="0">
                <a:latin typeface="楷体_GB2312" pitchFamily="49" charset="-122"/>
              </a:rPr>
              <a:t>数据元素及其关系在计算机存储内的表示，即数据的</a:t>
            </a:r>
            <a:r>
              <a:rPr lang="zh-CN" altLang="en-US" sz="2800" dirty="0">
                <a:solidFill>
                  <a:srgbClr val="0000CC"/>
                </a:solidFill>
                <a:latin typeface="楷体_GB2312" pitchFamily="49" charset="-122"/>
              </a:rPr>
              <a:t>存储表示</a:t>
            </a:r>
            <a:r>
              <a:rPr lang="zh-CN" altLang="en-US" sz="2800" dirty="0">
                <a:latin typeface="楷体_GB2312" pitchFamily="49" charset="-122"/>
              </a:rPr>
              <a:t>；</a:t>
            </a:r>
          </a:p>
          <a:p>
            <a:pPr marL="514350" indent="-514350">
              <a:lnSpc>
                <a:spcPct val="130000"/>
              </a:lnSpc>
              <a:buClr>
                <a:schemeClr val="tx2"/>
              </a:buClr>
              <a:buSzPct val="100000"/>
              <a:buFont typeface="+mj-lt"/>
              <a:buAutoNum type="arabicPeriod"/>
            </a:pPr>
            <a:r>
              <a:rPr lang="zh-CN" altLang="en-US" sz="2800" dirty="0">
                <a:latin typeface="楷体_GB2312" pitchFamily="49" charset="-122"/>
              </a:rPr>
              <a:t>数据的运算，即对数据元素施加的</a:t>
            </a:r>
            <a:r>
              <a:rPr lang="zh-CN" altLang="en-US" sz="2800" dirty="0">
                <a:solidFill>
                  <a:srgbClr val="0000CC"/>
                </a:solidFill>
                <a:latin typeface="楷体_GB2312" pitchFamily="49" charset="-122"/>
              </a:rPr>
              <a:t>操作</a:t>
            </a:r>
            <a:r>
              <a:rPr lang="zh-CN" altLang="en-US" sz="2800" dirty="0">
                <a:latin typeface="楷体_GB2312" pitchFamily="49" charset="-122"/>
              </a:rPr>
              <a:t>。</a:t>
            </a:r>
          </a:p>
        </p:txBody>
      </p:sp>
      <p:sp>
        <p:nvSpPr>
          <p:cNvPr id="97287" name="Rectangle 8"/>
          <p:cNvSpPr>
            <a:spLocks noChangeArrowheads="1"/>
          </p:cNvSpPr>
          <p:nvPr/>
        </p:nvSpPr>
        <p:spPr bwMode="auto">
          <a:xfrm>
            <a:off x="1054869" y="2062168"/>
            <a:ext cx="7772400" cy="801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buClr>
                <a:srgbClr val="0099CC"/>
              </a:buClr>
            </a:pPr>
            <a:r>
              <a:rPr kumimoji="0" lang="zh-CN" altLang="en-US" sz="2800">
                <a:latin typeface="Times New Roman" panose="02020603050405020304" pitchFamily="18" charset="0"/>
              </a:rPr>
              <a:t>包括三个方面：</a:t>
            </a:r>
          </a:p>
        </p:txBody>
      </p:sp>
      <p:sp>
        <p:nvSpPr>
          <p:cNvPr id="2" name="标题 1"/>
          <p:cNvSpPr>
            <a:spLocks noGrp="1"/>
          </p:cNvSpPr>
          <p:nvPr>
            <p:ph type="title"/>
          </p:nvPr>
        </p:nvSpPr>
        <p:spPr/>
        <p:txBody>
          <a:bodyPr>
            <a:normAutofit fontScale="90000"/>
          </a:bodyPr>
          <a:lstStyle/>
          <a:p>
            <a:endParaRPr lang="zh-CN" altLang="en-US"/>
          </a:p>
        </p:txBody>
      </p:sp>
      <p:grpSp>
        <p:nvGrpSpPr>
          <p:cNvPr id="6" name="Group 16"/>
          <p:cNvGrpSpPr>
            <a:grpSpLocks/>
          </p:cNvGrpSpPr>
          <p:nvPr/>
        </p:nvGrpSpPr>
        <p:grpSpPr bwMode="auto">
          <a:xfrm>
            <a:off x="9764711" y="2708920"/>
            <a:ext cx="2281157" cy="288032"/>
            <a:chOff x="424" y="936"/>
            <a:chExt cx="4144" cy="368"/>
          </a:xfrm>
        </p:grpSpPr>
        <p:sp>
          <p:nvSpPr>
            <p:cNvPr id="7" name="Oval 17"/>
            <p:cNvSpPr>
              <a:spLocks noChangeArrowheads="1"/>
            </p:cNvSpPr>
            <p:nvPr/>
          </p:nvSpPr>
          <p:spPr bwMode="auto">
            <a:xfrm>
              <a:off x="424" y="960"/>
              <a:ext cx="464" cy="344"/>
            </a:xfrm>
            <a:prstGeom prst="ellipse">
              <a:avLst/>
            </a:prstGeom>
            <a:solidFill>
              <a:srgbClr val="CCECFF"/>
            </a:solidFill>
            <a:ln w="2857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8" name="Oval 18"/>
            <p:cNvSpPr>
              <a:spLocks noChangeArrowheads="1"/>
            </p:cNvSpPr>
            <p:nvPr/>
          </p:nvSpPr>
          <p:spPr bwMode="auto">
            <a:xfrm>
              <a:off x="1336" y="952"/>
              <a:ext cx="464" cy="344"/>
            </a:xfrm>
            <a:prstGeom prst="ellipse">
              <a:avLst/>
            </a:prstGeom>
            <a:solidFill>
              <a:srgbClr val="CCECFF"/>
            </a:solidFill>
            <a:ln w="2857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9" name="Line 19"/>
            <p:cNvSpPr>
              <a:spLocks noChangeShapeType="1"/>
            </p:cNvSpPr>
            <p:nvPr/>
          </p:nvSpPr>
          <p:spPr bwMode="auto">
            <a:xfrm>
              <a:off x="880" y="1128"/>
              <a:ext cx="456"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 name="Line 20"/>
            <p:cNvSpPr>
              <a:spLocks noChangeShapeType="1"/>
            </p:cNvSpPr>
            <p:nvPr/>
          </p:nvSpPr>
          <p:spPr bwMode="auto">
            <a:xfrm>
              <a:off x="1800" y="1128"/>
              <a:ext cx="456"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1" name="Oval 21"/>
            <p:cNvSpPr>
              <a:spLocks noChangeArrowheads="1"/>
            </p:cNvSpPr>
            <p:nvPr/>
          </p:nvSpPr>
          <p:spPr bwMode="auto">
            <a:xfrm>
              <a:off x="2256" y="952"/>
              <a:ext cx="464" cy="344"/>
            </a:xfrm>
            <a:prstGeom prst="ellipse">
              <a:avLst/>
            </a:prstGeom>
            <a:solidFill>
              <a:srgbClr val="CCECFF"/>
            </a:solidFill>
            <a:ln w="2857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2" name="Line 22"/>
            <p:cNvSpPr>
              <a:spLocks noChangeShapeType="1"/>
            </p:cNvSpPr>
            <p:nvPr/>
          </p:nvSpPr>
          <p:spPr bwMode="auto">
            <a:xfrm>
              <a:off x="2720" y="1128"/>
              <a:ext cx="456"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3" name="Oval 23"/>
            <p:cNvSpPr>
              <a:spLocks noChangeArrowheads="1"/>
            </p:cNvSpPr>
            <p:nvPr/>
          </p:nvSpPr>
          <p:spPr bwMode="auto">
            <a:xfrm>
              <a:off x="3184" y="952"/>
              <a:ext cx="464" cy="344"/>
            </a:xfrm>
            <a:prstGeom prst="ellipse">
              <a:avLst/>
            </a:prstGeom>
            <a:solidFill>
              <a:srgbClr val="CCECFF"/>
            </a:solidFill>
            <a:ln w="2857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4" name="Line 24"/>
            <p:cNvSpPr>
              <a:spLocks noChangeShapeType="1"/>
            </p:cNvSpPr>
            <p:nvPr/>
          </p:nvSpPr>
          <p:spPr bwMode="auto">
            <a:xfrm>
              <a:off x="3648" y="1120"/>
              <a:ext cx="456"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5" name="Oval 25"/>
            <p:cNvSpPr>
              <a:spLocks noChangeArrowheads="1"/>
            </p:cNvSpPr>
            <p:nvPr/>
          </p:nvSpPr>
          <p:spPr bwMode="auto">
            <a:xfrm>
              <a:off x="4104" y="936"/>
              <a:ext cx="464" cy="344"/>
            </a:xfrm>
            <a:prstGeom prst="ellipse">
              <a:avLst/>
            </a:prstGeom>
            <a:solidFill>
              <a:srgbClr val="CCECFF"/>
            </a:solidFill>
            <a:ln w="2857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grpSp>
      <p:pic>
        <p:nvPicPr>
          <p:cNvPr id="16" name="图片 15"/>
          <p:cNvPicPr>
            <a:picLocks noChangeAspect="1"/>
          </p:cNvPicPr>
          <p:nvPr/>
        </p:nvPicPr>
        <p:blipFill>
          <a:blip r:embed="rId2"/>
          <a:stretch>
            <a:fillRect/>
          </a:stretch>
        </p:blipFill>
        <p:spPr>
          <a:xfrm>
            <a:off x="9764711" y="3641216"/>
            <a:ext cx="2384809" cy="645301"/>
          </a:xfrm>
          <a:prstGeom prst="rect">
            <a:avLst/>
          </a:prstGeom>
        </p:spPr>
      </p:pic>
      <p:sp>
        <p:nvSpPr>
          <p:cNvPr id="17" name="Rectangle 2"/>
          <p:cNvSpPr>
            <a:spLocks noChangeArrowheads="1"/>
          </p:cNvSpPr>
          <p:nvPr/>
        </p:nvSpPr>
        <p:spPr bwMode="auto">
          <a:xfrm>
            <a:off x="9935523" y="2780928"/>
            <a:ext cx="228115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4000" b="1">
                <a:solidFill>
                  <a:schemeClr val="tx1"/>
                </a:solidFill>
                <a:latin typeface="Tahoma" panose="020B0604030504040204" pitchFamily="34" charset="0"/>
                <a:ea typeface="黑体" panose="02010609060101010101" pitchFamily="49" charset="-122"/>
              </a:defRPr>
            </a:lvl1pPr>
            <a:lvl2pPr marL="742950" indent="-285750">
              <a:defRPr kumimoji="1" sz="4000" b="1">
                <a:solidFill>
                  <a:schemeClr val="tx1"/>
                </a:solidFill>
                <a:latin typeface="Tahoma" panose="020B0604030504040204" pitchFamily="34" charset="0"/>
                <a:ea typeface="黑体" panose="02010609060101010101" pitchFamily="49" charset="-122"/>
              </a:defRPr>
            </a:lvl2pPr>
            <a:lvl3pPr marL="1143000" indent="-228600">
              <a:defRPr kumimoji="1" sz="4000" b="1">
                <a:solidFill>
                  <a:schemeClr val="tx1"/>
                </a:solidFill>
                <a:latin typeface="Tahoma" panose="020B0604030504040204" pitchFamily="34" charset="0"/>
                <a:ea typeface="黑体" panose="02010609060101010101" pitchFamily="49" charset="-122"/>
              </a:defRPr>
            </a:lvl3pPr>
            <a:lvl4pPr marL="1600200" indent="-228600">
              <a:defRPr kumimoji="1" sz="4000" b="1">
                <a:solidFill>
                  <a:schemeClr val="tx1"/>
                </a:solidFill>
                <a:latin typeface="Tahoma" panose="020B0604030504040204" pitchFamily="34" charset="0"/>
                <a:ea typeface="黑体" panose="02010609060101010101" pitchFamily="49" charset="-122"/>
              </a:defRPr>
            </a:lvl4pPr>
            <a:lvl5pPr marL="2057400" indent="-228600">
              <a:defRPr kumimoji="1" sz="4000" b="1">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9pPr>
          </a:lstStyle>
          <a:p>
            <a:pPr>
              <a:defRPr/>
            </a:pPr>
            <a:r>
              <a:rPr lang="zh-CN" altLang="en-US" sz="1200" smtClean="0">
                <a:latin typeface="楷体_GB2312" pitchFamily="49" charset="-122"/>
                <a:ea typeface="楷体_GB2312" pitchFamily="49" charset="-122"/>
              </a:rPr>
              <a:t>纸上画出来的元素之间的关系</a:t>
            </a:r>
            <a:endParaRPr lang="zh-CN" altLang="en-US" sz="1200" dirty="0">
              <a:latin typeface="楷体_GB2312" pitchFamily="49" charset="-122"/>
              <a:ea typeface="楷体_GB2312" pitchFamily="49" charset="-122"/>
            </a:endParaRPr>
          </a:p>
        </p:txBody>
      </p:sp>
      <p:sp>
        <p:nvSpPr>
          <p:cNvPr id="18" name="Rectangle 2"/>
          <p:cNvSpPr>
            <a:spLocks noChangeArrowheads="1"/>
          </p:cNvSpPr>
          <p:nvPr/>
        </p:nvSpPr>
        <p:spPr bwMode="auto">
          <a:xfrm>
            <a:off x="10124752" y="4035152"/>
            <a:ext cx="20488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4000" b="1">
                <a:solidFill>
                  <a:schemeClr val="tx1"/>
                </a:solidFill>
                <a:latin typeface="Tahoma" panose="020B0604030504040204" pitchFamily="34" charset="0"/>
                <a:ea typeface="黑体" panose="02010609060101010101" pitchFamily="49" charset="-122"/>
              </a:defRPr>
            </a:lvl1pPr>
            <a:lvl2pPr marL="742950" indent="-285750">
              <a:defRPr kumimoji="1" sz="4000" b="1">
                <a:solidFill>
                  <a:schemeClr val="tx1"/>
                </a:solidFill>
                <a:latin typeface="Tahoma" panose="020B0604030504040204" pitchFamily="34" charset="0"/>
                <a:ea typeface="黑体" panose="02010609060101010101" pitchFamily="49" charset="-122"/>
              </a:defRPr>
            </a:lvl2pPr>
            <a:lvl3pPr marL="1143000" indent="-228600">
              <a:defRPr kumimoji="1" sz="4000" b="1">
                <a:solidFill>
                  <a:schemeClr val="tx1"/>
                </a:solidFill>
                <a:latin typeface="Tahoma" panose="020B0604030504040204" pitchFamily="34" charset="0"/>
                <a:ea typeface="黑体" panose="02010609060101010101" pitchFamily="49" charset="-122"/>
              </a:defRPr>
            </a:lvl3pPr>
            <a:lvl4pPr marL="1600200" indent="-228600">
              <a:defRPr kumimoji="1" sz="4000" b="1">
                <a:solidFill>
                  <a:schemeClr val="tx1"/>
                </a:solidFill>
                <a:latin typeface="Tahoma" panose="020B0604030504040204" pitchFamily="34" charset="0"/>
                <a:ea typeface="黑体" panose="02010609060101010101" pitchFamily="49" charset="-122"/>
              </a:defRPr>
            </a:lvl4pPr>
            <a:lvl5pPr marL="2057400" indent="-228600">
              <a:defRPr kumimoji="1" sz="4000" b="1">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9pPr>
          </a:lstStyle>
          <a:p>
            <a:pPr>
              <a:defRPr/>
            </a:pPr>
            <a:r>
              <a:rPr lang="zh-CN" altLang="en-US" sz="1200" smtClean="0">
                <a:latin typeface="楷体_GB2312" pitchFamily="49" charset="-122"/>
                <a:ea typeface="楷体_GB2312" pitchFamily="49" charset="-122"/>
              </a:rPr>
              <a:t>内存中元素之间的关系</a:t>
            </a:r>
            <a:endParaRPr lang="zh-CN" altLang="en-US" sz="1200" dirty="0">
              <a:latin typeface="楷体_GB2312" pitchFamily="49" charset="-122"/>
              <a:ea typeface="楷体_GB2312"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anim calcmode="lin" valueType="num">
                                      <p:cBhvr>
                                        <p:cTn id="8" dur="500" fill="hold"/>
                                        <p:tgtEl>
                                          <p:spTgt spid="6"/>
                                        </p:tgtEl>
                                        <p:attrNameLst>
                                          <p:attrName>ppt_x</p:attrName>
                                        </p:attrNameLst>
                                      </p:cBhvr>
                                      <p:tavLst>
                                        <p:tav tm="0">
                                          <p:val>
                                            <p:strVal val="#ppt_x"/>
                                          </p:val>
                                        </p:tav>
                                        <p:tav tm="100000">
                                          <p:val>
                                            <p:strVal val="#ppt_x"/>
                                          </p:val>
                                        </p:tav>
                                      </p:tavLst>
                                    </p:anim>
                                    <p:anim calcmode="lin" valueType="num">
                                      <p:cBhvr>
                                        <p:cTn id="9" dur="5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anim calcmode="lin" valueType="num">
                                      <p:cBhvr>
                                        <p:cTn id="20" dur="500" fill="hold"/>
                                        <p:tgtEl>
                                          <p:spTgt spid="16"/>
                                        </p:tgtEl>
                                        <p:attrNameLst>
                                          <p:attrName>ppt_x</p:attrName>
                                        </p:attrNameLst>
                                      </p:cBhvr>
                                      <p:tavLst>
                                        <p:tav tm="0">
                                          <p:val>
                                            <p:strVal val="#ppt_x"/>
                                          </p:val>
                                        </p:tav>
                                        <p:tav tm="100000">
                                          <p:val>
                                            <p:strVal val="#ppt_x"/>
                                          </p:val>
                                        </p:tav>
                                      </p:tavLst>
                                    </p:anim>
                                    <p:anim calcmode="lin" valueType="num">
                                      <p:cBhvr>
                                        <p:cTn id="21" dur="5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anim calcmode="lin" valueType="num">
                                      <p:cBhvr>
                                        <p:cTn id="25" dur="500" fill="hold"/>
                                        <p:tgtEl>
                                          <p:spTgt spid="18"/>
                                        </p:tgtEl>
                                        <p:attrNameLst>
                                          <p:attrName>ppt_x</p:attrName>
                                        </p:attrNameLst>
                                      </p:cBhvr>
                                      <p:tavLst>
                                        <p:tav tm="0">
                                          <p:val>
                                            <p:strVal val="#ppt_x"/>
                                          </p:val>
                                        </p:tav>
                                        <p:tav tm="100000">
                                          <p:val>
                                            <p:strVal val="#ppt_x"/>
                                          </p:val>
                                        </p:tav>
                                      </p:tavLst>
                                    </p:anim>
                                    <p:anim calcmode="lin" valueType="num">
                                      <p:cBhvr>
                                        <p:cTn id="2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ChangeArrowheads="1"/>
          </p:cNvSpPr>
          <p:nvPr/>
        </p:nvSpPr>
        <p:spPr bwMode="auto">
          <a:xfrm>
            <a:off x="1747839" y="219075"/>
            <a:ext cx="44196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kumimoji="1" sz="4400">
                <a:solidFill>
                  <a:schemeClr val="tx2"/>
                </a:solidFill>
                <a:latin typeface="Times New Roman" panose="02020603050405020304" pitchFamily="18" charset="0"/>
                <a:ea typeface="宋体" panose="02010600030101010101" pitchFamily="2" charset="-122"/>
              </a:defRPr>
            </a:lvl1pPr>
            <a:lvl2pPr algn="ctr">
              <a:defRPr kumimoji="1" sz="4400">
                <a:solidFill>
                  <a:schemeClr val="tx2"/>
                </a:solidFill>
                <a:latin typeface="Times New Roman" panose="02020603050405020304" pitchFamily="18" charset="0"/>
                <a:ea typeface="宋体" panose="02010600030101010101" pitchFamily="2" charset="-122"/>
              </a:defRPr>
            </a:lvl2pPr>
            <a:lvl3pPr algn="ctr">
              <a:defRPr kumimoji="1" sz="4400">
                <a:solidFill>
                  <a:schemeClr val="tx2"/>
                </a:solidFill>
                <a:latin typeface="Times New Roman" panose="02020603050405020304" pitchFamily="18" charset="0"/>
                <a:ea typeface="宋体" panose="02010600030101010101" pitchFamily="2" charset="-122"/>
              </a:defRPr>
            </a:lvl3pPr>
            <a:lvl4pPr algn="ctr">
              <a:defRPr kumimoji="1" sz="4400">
                <a:solidFill>
                  <a:schemeClr val="tx2"/>
                </a:solidFill>
                <a:latin typeface="Times New Roman" panose="02020603050405020304" pitchFamily="18" charset="0"/>
                <a:ea typeface="宋体" panose="02010600030101010101" pitchFamily="2" charset="-122"/>
              </a:defRPr>
            </a:lvl4pPr>
            <a:lvl5pPr algn="ctr">
              <a:defRPr kumimoji="1" sz="4400">
                <a:solidFill>
                  <a:schemeClr val="tx2"/>
                </a:solidFill>
                <a:latin typeface="Times New Roman" panose="02020603050405020304" pitchFamily="18" charset="0"/>
                <a:ea typeface="宋体" panose="02010600030101010101" pitchFamily="2" charset="-122"/>
              </a:defRPr>
            </a:lvl5pPr>
            <a:lvl6pPr marL="457200" algn="ctr"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6pPr>
            <a:lvl7pPr marL="914400" algn="ctr"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7pPr>
            <a:lvl8pPr marL="1371600" algn="ctr"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8pPr>
            <a:lvl9pPr marL="1828800" algn="ctr"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9pPr>
          </a:lstStyle>
          <a:p>
            <a:pPr algn="l">
              <a:defRPr/>
            </a:pPr>
            <a:endParaRPr lang="zh-CN" altLang="en-US" sz="3600" dirty="0">
              <a:solidFill>
                <a:srgbClr val="000099"/>
              </a:solidFill>
              <a:effectLst>
                <a:outerShdw blurRad="38100" dist="38100" dir="2700000" algn="tl">
                  <a:srgbClr val="C0C0C0"/>
                </a:outerShdw>
              </a:effectLst>
              <a:latin typeface="黑体" panose="02010609060101010101" pitchFamily="49" charset="-122"/>
              <a:ea typeface="黑体" panose="02010609060101010101" pitchFamily="49" charset="-122"/>
            </a:endParaRPr>
          </a:p>
        </p:txBody>
      </p:sp>
      <p:sp>
        <p:nvSpPr>
          <p:cNvPr id="98307" name="Rectangle 3"/>
          <p:cNvSpPr>
            <a:spLocks noChangeArrowheads="1"/>
          </p:cNvSpPr>
          <p:nvPr/>
        </p:nvSpPr>
        <p:spPr bwMode="auto">
          <a:xfrm>
            <a:off x="1056085" y="1196752"/>
            <a:ext cx="10296499" cy="472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nSpc>
                <a:spcPct val="115000"/>
              </a:lnSpc>
              <a:spcBef>
                <a:spcPct val="30000"/>
              </a:spcBef>
              <a:buClr>
                <a:schemeClr val="tx2"/>
              </a:buClr>
              <a:buSzPct val="50000"/>
            </a:pPr>
            <a:r>
              <a:rPr lang="zh-CN" altLang="en-US" sz="2800" dirty="0">
                <a:latin typeface="楷体_GB2312" pitchFamily="49" charset="-122"/>
              </a:rPr>
              <a:t>数据的逻辑结构从逻辑关系上描述数据，</a:t>
            </a:r>
            <a:r>
              <a:rPr lang="zh-CN" altLang="en-US" sz="2800" dirty="0">
                <a:solidFill>
                  <a:srgbClr val="C00000"/>
                </a:solidFill>
                <a:latin typeface="楷体_GB2312" pitchFamily="49" charset="-122"/>
              </a:rPr>
              <a:t>与数据的存储无关</a:t>
            </a:r>
            <a:r>
              <a:rPr lang="zh-CN" altLang="en-US" sz="2800" dirty="0">
                <a:latin typeface="楷体_GB2312" pitchFamily="49" charset="-122"/>
              </a:rPr>
              <a:t>；</a:t>
            </a:r>
          </a:p>
          <a:p>
            <a:pPr>
              <a:lnSpc>
                <a:spcPct val="115000"/>
              </a:lnSpc>
              <a:spcBef>
                <a:spcPct val="30000"/>
              </a:spcBef>
              <a:buClr>
                <a:schemeClr val="tx2"/>
              </a:buClr>
              <a:buSzPct val="50000"/>
            </a:pPr>
            <a:r>
              <a:rPr lang="zh-CN" altLang="en-US" sz="2800" dirty="0">
                <a:latin typeface="楷体_GB2312" pitchFamily="49" charset="-122"/>
              </a:rPr>
              <a:t>数据的逻辑结构可以看作是</a:t>
            </a:r>
            <a:r>
              <a:rPr lang="zh-CN" altLang="en-US" sz="2800" dirty="0">
                <a:solidFill>
                  <a:srgbClr val="C00000"/>
                </a:solidFill>
                <a:latin typeface="楷体_GB2312" pitchFamily="49" charset="-122"/>
              </a:rPr>
              <a:t>从具体问题抽象出来的数据模型</a:t>
            </a:r>
            <a:r>
              <a:rPr lang="zh-CN" altLang="en-US" sz="2800" dirty="0">
                <a:latin typeface="楷体_GB2312" pitchFamily="49" charset="-122"/>
              </a:rPr>
              <a:t>；</a:t>
            </a:r>
          </a:p>
          <a:p>
            <a:pPr>
              <a:lnSpc>
                <a:spcPct val="115000"/>
              </a:lnSpc>
              <a:spcBef>
                <a:spcPct val="30000"/>
              </a:spcBef>
              <a:buClr>
                <a:schemeClr val="tx2"/>
              </a:buClr>
              <a:buSzPct val="50000"/>
            </a:pPr>
            <a:r>
              <a:rPr lang="zh-CN" altLang="en-US" sz="2800" dirty="0">
                <a:latin typeface="楷体_GB2312" pitchFamily="49" charset="-122"/>
              </a:rPr>
              <a:t>数据的逻辑结构</a:t>
            </a:r>
            <a:r>
              <a:rPr lang="zh-CN" altLang="en-US" sz="2800" dirty="0">
                <a:solidFill>
                  <a:srgbClr val="C00000"/>
                </a:solidFill>
                <a:latin typeface="楷体_GB2312" pitchFamily="49" charset="-122"/>
              </a:rPr>
              <a:t>与数据元素本身的形式、内容无关</a:t>
            </a:r>
            <a:r>
              <a:rPr lang="zh-CN" altLang="en-US" sz="2800" dirty="0">
                <a:latin typeface="楷体_GB2312" pitchFamily="49" charset="-122"/>
              </a:rPr>
              <a:t>。 </a:t>
            </a:r>
          </a:p>
        </p:txBody>
      </p:sp>
      <p:sp>
        <p:nvSpPr>
          <p:cNvPr id="2" name="标题 1"/>
          <p:cNvSpPr>
            <a:spLocks noGrp="1"/>
          </p:cNvSpPr>
          <p:nvPr>
            <p:ph type="title"/>
          </p:nvPr>
        </p:nvSpPr>
        <p:spPr/>
        <p:txBody>
          <a:bodyPr>
            <a:normAutofit fontScale="90000"/>
          </a:bodyPr>
          <a:lstStyle/>
          <a:p>
            <a:r>
              <a:rPr lang="en-US" altLang="zh-CN" dirty="0" smtClean="0"/>
              <a:t>1</a:t>
            </a:r>
            <a:r>
              <a:rPr lang="zh-CN" altLang="en-US" dirty="0" smtClean="0"/>
              <a:t>、数据</a:t>
            </a:r>
            <a:r>
              <a:rPr lang="zh-CN" altLang="en-US" dirty="0"/>
              <a:t>的逻辑</a:t>
            </a:r>
            <a:r>
              <a:rPr lang="zh-CN" altLang="en-US" dirty="0" smtClean="0"/>
              <a:t>结构</a:t>
            </a:r>
            <a:endParaRPr lang="zh-CN" altLang="en-US" dirty="0"/>
          </a:p>
        </p:txBody>
      </p:sp>
      <p:pic>
        <p:nvPicPr>
          <p:cNvPr id="130052" name="Picture 4" descr="https://picx.zhimg.com/v2-b93e4f485461f7516902485f0ee48c76_r.jpg?source=1940ef5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464" y="3288268"/>
            <a:ext cx="4329708" cy="3165589"/>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7608168" y="6611779"/>
            <a:ext cx="4583832" cy="246221"/>
          </a:xfrm>
          <a:prstGeom prst="rect">
            <a:avLst/>
          </a:prstGeom>
        </p:spPr>
        <p:txBody>
          <a:bodyPr wrap="square">
            <a:spAutoFit/>
          </a:bodyPr>
          <a:lstStyle/>
          <a:p>
            <a:r>
              <a:rPr lang="zh-CN" altLang="en-US" sz="1000" dirty="0"/>
              <a:t>https://www.zhihu.com/question/324061536/answer/2594392102</a:t>
            </a: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13540" y="3288268"/>
            <a:ext cx="2119509" cy="3179263"/>
          </a:xfrm>
          <a:prstGeom prst="rect">
            <a:avLst/>
          </a:prstGeom>
        </p:spPr>
      </p:pic>
      <p:sp>
        <p:nvSpPr>
          <p:cNvPr id="6" name="矩形 5"/>
          <p:cNvSpPr/>
          <p:nvPr/>
        </p:nvSpPr>
        <p:spPr>
          <a:xfrm>
            <a:off x="5951984" y="4030032"/>
            <a:ext cx="2810744" cy="1631216"/>
          </a:xfrm>
          <a:prstGeom prst="rect">
            <a:avLst/>
          </a:prstGeom>
        </p:spPr>
        <p:txBody>
          <a:bodyPr wrap="square">
            <a:spAutoFit/>
          </a:bodyPr>
          <a:lstStyle/>
          <a:p>
            <a:r>
              <a:rPr lang="zh-CN" altLang="en-US" sz="2000" b="0" smtClean="0">
                <a:solidFill>
                  <a:srgbClr val="0000FF"/>
                </a:solidFill>
                <a:latin typeface="+mn-ea"/>
                <a:ea typeface="+mn-ea"/>
              </a:rPr>
              <a:t>所有</a:t>
            </a:r>
            <a:r>
              <a:rPr lang="zh-CN" altLang="en-US" sz="2000" b="0">
                <a:solidFill>
                  <a:srgbClr val="0000FF"/>
                </a:solidFill>
                <a:latin typeface="+mn-ea"/>
                <a:ea typeface="+mn-ea"/>
              </a:rPr>
              <a:t>数据存储的目的都是为了读取，</a:t>
            </a:r>
            <a:r>
              <a:rPr lang="zh-CN" altLang="en-US" sz="2000" b="0" smtClean="0">
                <a:solidFill>
                  <a:srgbClr val="0000FF"/>
                </a:solidFill>
                <a:latin typeface="+mn-ea"/>
                <a:ea typeface="+mn-ea"/>
              </a:rPr>
              <a:t>从存储的</a:t>
            </a:r>
            <a:r>
              <a:rPr lang="zh-CN" altLang="en-US" sz="2000" b="0">
                <a:solidFill>
                  <a:srgbClr val="0000FF"/>
                </a:solidFill>
                <a:latin typeface="+mn-ea"/>
                <a:ea typeface="+mn-ea"/>
              </a:rPr>
              <a:t>海量数据里精准的获取到特定数据，是</a:t>
            </a:r>
            <a:r>
              <a:rPr lang="zh-CN" altLang="en-US" sz="2000" b="0" smtClean="0">
                <a:solidFill>
                  <a:srgbClr val="0000FF"/>
                </a:solidFill>
                <a:latin typeface="+mn-ea"/>
                <a:ea typeface="+mn-ea"/>
              </a:rPr>
              <a:t>计算机程序要</a:t>
            </a:r>
            <a:r>
              <a:rPr lang="zh-CN" altLang="en-US" sz="2000" b="0">
                <a:solidFill>
                  <a:srgbClr val="0000FF"/>
                </a:solidFill>
                <a:latin typeface="+mn-ea"/>
                <a:ea typeface="+mn-ea"/>
              </a:rPr>
              <a:t>解决的主要问题</a:t>
            </a:r>
            <a:endParaRPr lang="zh-CN" altLang="en-US" sz="2000">
              <a:solidFill>
                <a:srgbClr val="0000FF"/>
              </a:solidFill>
              <a:latin typeface="+mn-ea"/>
              <a:ea typeface="+mn-ea"/>
            </a:endParaRPr>
          </a:p>
        </p:txBody>
      </p:sp>
      <p:sp>
        <p:nvSpPr>
          <p:cNvPr id="10" name="矩形 9"/>
          <p:cNvSpPr/>
          <p:nvPr/>
        </p:nvSpPr>
        <p:spPr>
          <a:xfrm>
            <a:off x="1559496" y="6381328"/>
            <a:ext cx="4176464" cy="400110"/>
          </a:xfrm>
          <a:prstGeom prst="rect">
            <a:avLst/>
          </a:prstGeom>
        </p:spPr>
        <p:txBody>
          <a:bodyPr wrap="square">
            <a:spAutoFit/>
          </a:bodyPr>
          <a:lstStyle/>
          <a:p>
            <a:r>
              <a:rPr lang="zh-CN" altLang="en-US" sz="2000" b="0" smtClean="0">
                <a:solidFill>
                  <a:srgbClr val="0000FF"/>
                </a:solidFill>
                <a:latin typeface="+mn-ea"/>
                <a:ea typeface="+mn-ea"/>
              </a:rPr>
              <a:t>顺序表      栈         队列</a:t>
            </a:r>
            <a:endParaRPr lang="zh-CN" altLang="en-US" sz="2000">
              <a:solidFill>
                <a:srgbClr val="0000FF"/>
              </a:solidFill>
              <a:latin typeface="+mn-ea"/>
              <a:ea typeface="+mn-ea"/>
            </a:endParaRPr>
          </a:p>
        </p:txBody>
      </p:sp>
      <p:grpSp>
        <p:nvGrpSpPr>
          <p:cNvPr id="11" name="Group 16"/>
          <p:cNvGrpSpPr>
            <a:grpSpLocks/>
          </p:cNvGrpSpPr>
          <p:nvPr/>
        </p:nvGrpSpPr>
        <p:grpSpPr bwMode="auto">
          <a:xfrm>
            <a:off x="8951892" y="147196"/>
            <a:ext cx="2281157" cy="288032"/>
            <a:chOff x="424" y="936"/>
            <a:chExt cx="4144" cy="368"/>
          </a:xfrm>
        </p:grpSpPr>
        <p:sp>
          <p:nvSpPr>
            <p:cNvPr id="12" name="Oval 17"/>
            <p:cNvSpPr>
              <a:spLocks noChangeArrowheads="1"/>
            </p:cNvSpPr>
            <p:nvPr/>
          </p:nvSpPr>
          <p:spPr bwMode="auto">
            <a:xfrm>
              <a:off x="424" y="960"/>
              <a:ext cx="464" cy="344"/>
            </a:xfrm>
            <a:prstGeom prst="ellipse">
              <a:avLst/>
            </a:prstGeom>
            <a:solidFill>
              <a:srgbClr val="CCECFF"/>
            </a:solidFill>
            <a:ln w="2857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3" name="Oval 18"/>
            <p:cNvSpPr>
              <a:spLocks noChangeArrowheads="1"/>
            </p:cNvSpPr>
            <p:nvPr/>
          </p:nvSpPr>
          <p:spPr bwMode="auto">
            <a:xfrm>
              <a:off x="1336" y="952"/>
              <a:ext cx="464" cy="344"/>
            </a:xfrm>
            <a:prstGeom prst="ellipse">
              <a:avLst/>
            </a:prstGeom>
            <a:solidFill>
              <a:srgbClr val="CCECFF"/>
            </a:solidFill>
            <a:ln w="2857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4" name="Line 19"/>
            <p:cNvSpPr>
              <a:spLocks noChangeShapeType="1"/>
            </p:cNvSpPr>
            <p:nvPr/>
          </p:nvSpPr>
          <p:spPr bwMode="auto">
            <a:xfrm>
              <a:off x="880" y="1128"/>
              <a:ext cx="456"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5" name="Line 20"/>
            <p:cNvSpPr>
              <a:spLocks noChangeShapeType="1"/>
            </p:cNvSpPr>
            <p:nvPr/>
          </p:nvSpPr>
          <p:spPr bwMode="auto">
            <a:xfrm>
              <a:off x="1800" y="1128"/>
              <a:ext cx="456"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6" name="Oval 21"/>
            <p:cNvSpPr>
              <a:spLocks noChangeArrowheads="1"/>
            </p:cNvSpPr>
            <p:nvPr/>
          </p:nvSpPr>
          <p:spPr bwMode="auto">
            <a:xfrm>
              <a:off x="2256" y="952"/>
              <a:ext cx="464" cy="344"/>
            </a:xfrm>
            <a:prstGeom prst="ellipse">
              <a:avLst/>
            </a:prstGeom>
            <a:solidFill>
              <a:srgbClr val="CCECFF"/>
            </a:solidFill>
            <a:ln w="2857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7" name="Line 22"/>
            <p:cNvSpPr>
              <a:spLocks noChangeShapeType="1"/>
            </p:cNvSpPr>
            <p:nvPr/>
          </p:nvSpPr>
          <p:spPr bwMode="auto">
            <a:xfrm>
              <a:off x="2720" y="1128"/>
              <a:ext cx="456"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8" name="Oval 23"/>
            <p:cNvSpPr>
              <a:spLocks noChangeArrowheads="1"/>
            </p:cNvSpPr>
            <p:nvPr/>
          </p:nvSpPr>
          <p:spPr bwMode="auto">
            <a:xfrm>
              <a:off x="3184" y="952"/>
              <a:ext cx="464" cy="344"/>
            </a:xfrm>
            <a:prstGeom prst="ellipse">
              <a:avLst/>
            </a:prstGeom>
            <a:solidFill>
              <a:srgbClr val="CCECFF"/>
            </a:solidFill>
            <a:ln w="2857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9" name="Line 24"/>
            <p:cNvSpPr>
              <a:spLocks noChangeShapeType="1"/>
            </p:cNvSpPr>
            <p:nvPr/>
          </p:nvSpPr>
          <p:spPr bwMode="auto">
            <a:xfrm>
              <a:off x="3648" y="1120"/>
              <a:ext cx="456"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0" name="Oval 25"/>
            <p:cNvSpPr>
              <a:spLocks noChangeArrowheads="1"/>
            </p:cNvSpPr>
            <p:nvPr/>
          </p:nvSpPr>
          <p:spPr bwMode="auto">
            <a:xfrm>
              <a:off x="4104" y="936"/>
              <a:ext cx="464" cy="344"/>
            </a:xfrm>
            <a:prstGeom prst="ellipse">
              <a:avLst/>
            </a:prstGeom>
            <a:solidFill>
              <a:srgbClr val="CCECFF"/>
            </a:solidFill>
            <a:ln w="2857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grpSp>
      <p:sp>
        <p:nvSpPr>
          <p:cNvPr id="21" name="Rectangle 2"/>
          <p:cNvSpPr>
            <a:spLocks noChangeArrowheads="1"/>
          </p:cNvSpPr>
          <p:nvPr/>
        </p:nvSpPr>
        <p:spPr bwMode="auto">
          <a:xfrm>
            <a:off x="9122704" y="219204"/>
            <a:ext cx="228115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4000" b="1">
                <a:solidFill>
                  <a:schemeClr val="tx1"/>
                </a:solidFill>
                <a:latin typeface="Tahoma" panose="020B0604030504040204" pitchFamily="34" charset="0"/>
                <a:ea typeface="黑体" panose="02010609060101010101" pitchFamily="49" charset="-122"/>
              </a:defRPr>
            </a:lvl1pPr>
            <a:lvl2pPr marL="742950" indent="-285750">
              <a:defRPr kumimoji="1" sz="4000" b="1">
                <a:solidFill>
                  <a:schemeClr val="tx1"/>
                </a:solidFill>
                <a:latin typeface="Tahoma" panose="020B0604030504040204" pitchFamily="34" charset="0"/>
                <a:ea typeface="黑体" panose="02010609060101010101" pitchFamily="49" charset="-122"/>
              </a:defRPr>
            </a:lvl2pPr>
            <a:lvl3pPr marL="1143000" indent="-228600">
              <a:defRPr kumimoji="1" sz="4000" b="1">
                <a:solidFill>
                  <a:schemeClr val="tx1"/>
                </a:solidFill>
                <a:latin typeface="Tahoma" panose="020B0604030504040204" pitchFamily="34" charset="0"/>
                <a:ea typeface="黑体" panose="02010609060101010101" pitchFamily="49" charset="-122"/>
              </a:defRPr>
            </a:lvl3pPr>
            <a:lvl4pPr marL="1600200" indent="-228600">
              <a:defRPr kumimoji="1" sz="4000" b="1">
                <a:solidFill>
                  <a:schemeClr val="tx1"/>
                </a:solidFill>
                <a:latin typeface="Tahoma" panose="020B0604030504040204" pitchFamily="34" charset="0"/>
                <a:ea typeface="黑体" panose="02010609060101010101" pitchFamily="49" charset="-122"/>
              </a:defRPr>
            </a:lvl4pPr>
            <a:lvl5pPr marL="2057400" indent="-228600">
              <a:defRPr kumimoji="1" sz="4000" b="1">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9pPr>
          </a:lstStyle>
          <a:p>
            <a:pPr>
              <a:defRPr/>
            </a:pPr>
            <a:r>
              <a:rPr lang="zh-CN" altLang="en-US" sz="1200" smtClean="0">
                <a:latin typeface="楷体_GB2312" pitchFamily="49" charset="-122"/>
                <a:ea typeface="楷体_GB2312" pitchFamily="49" charset="-122"/>
              </a:rPr>
              <a:t>纸上画出来的元素之间的关系</a:t>
            </a:r>
            <a:endParaRPr lang="zh-CN" altLang="en-US" sz="1200" dirty="0">
              <a:latin typeface="楷体_GB2312" pitchFamily="49" charset="-122"/>
              <a:ea typeface="楷体_GB2312" pitchFamily="49" charset="-122"/>
            </a:endParaRPr>
          </a:p>
        </p:txBody>
      </p:sp>
    </p:spTree>
    <p:extLst>
      <p:ext uri="{BB962C8B-B14F-4D97-AF65-F5344CB8AC3E}">
        <p14:creationId xmlns:p14="http://schemas.microsoft.com/office/powerpoint/2010/main" val="2633308645"/>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anim calcmode="lin" valueType="num">
                                      <p:cBhvr>
                                        <p:cTn id="15" dur="500" fill="hold"/>
                                        <p:tgtEl>
                                          <p:spTgt spid="6"/>
                                        </p:tgtEl>
                                        <p:attrNameLst>
                                          <p:attrName>ppt_x</p:attrName>
                                        </p:attrNameLst>
                                      </p:cBhvr>
                                      <p:tavLst>
                                        <p:tav tm="0">
                                          <p:val>
                                            <p:strVal val="#ppt_x"/>
                                          </p:val>
                                        </p:tav>
                                        <p:tav tm="100000">
                                          <p:val>
                                            <p:strVal val="#ppt_x"/>
                                          </p:val>
                                        </p:tav>
                                      </p:tavLst>
                                    </p:anim>
                                    <p:anim calcmode="lin" valueType="num">
                                      <p:cBhvr>
                                        <p:cTn id="16" dur="5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anim calcmode="lin" valueType="num">
                                      <p:cBhvr>
                                        <p:cTn id="20" dur="500" fill="hold"/>
                                        <p:tgtEl>
                                          <p:spTgt spid="5"/>
                                        </p:tgtEl>
                                        <p:attrNameLst>
                                          <p:attrName>ppt_x</p:attrName>
                                        </p:attrNameLst>
                                      </p:cBhvr>
                                      <p:tavLst>
                                        <p:tav tm="0">
                                          <p:val>
                                            <p:strVal val="#ppt_x"/>
                                          </p:val>
                                        </p:tav>
                                        <p:tav tm="100000">
                                          <p:val>
                                            <p:strVal val="#ppt_x"/>
                                          </p:val>
                                        </p:tav>
                                      </p:tavLst>
                                    </p:anim>
                                    <p:anim calcmode="lin" valueType="num">
                                      <p:cBhvr>
                                        <p:cTn id="21"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1979613" y="1295403"/>
            <a:ext cx="9372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zh-CN" altLang="en-US" sz="2400" dirty="0">
                <a:solidFill>
                  <a:srgbClr val="FF0000"/>
                </a:solidFill>
                <a:latin typeface="黑体" panose="02010609060101010101" pitchFamily="49" charset="-122"/>
                <a:ea typeface="黑体" panose="02010609060101010101" pitchFamily="49" charset="-122"/>
              </a:rPr>
              <a:t>逻辑结构</a:t>
            </a:r>
            <a:r>
              <a:rPr lang="en-US" altLang="zh-CN" sz="2400" dirty="0">
                <a:solidFill>
                  <a:srgbClr val="000066"/>
                </a:solidFill>
                <a:latin typeface="隶书" panose="02010509060101010101" pitchFamily="49" charset="-122"/>
                <a:ea typeface="隶书" panose="02010509060101010101" pitchFamily="49" charset="-122"/>
              </a:rPr>
              <a:t>--</a:t>
            </a:r>
            <a:r>
              <a:rPr lang="zh-CN" altLang="en-US" sz="2400" dirty="0">
                <a:solidFill>
                  <a:srgbClr val="000066"/>
                </a:solidFill>
              </a:rPr>
              <a:t>数据元素之间的逻辑关系，即结构中定义的</a:t>
            </a:r>
            <a:r>
              <a:rPr lang="zh-CN" altLang="en-US" sz="2400" dirty="0">
                <a:solidFill>
                  <a:srgbClr val="CC00FF"/>
                </a:solidFill>
              </a:rPr>
              <a:t>“关系”</a:t>
            </a:r>
            <a:r>
              <a:rPr lang="zh-CN" altLang="en-US" sz="2400" dirty="0">
                <a:solidFill>
                  <a:srgbClr val="000066"/>
                </a:solidFill>
              </a:rPr>
              <a:t>。</a:t>
            </a:r>
          </a:p>
        </p:txBody>
      </p:sp>
      <p:sp>
        <p:nvSpPr>
          <p:cNvPr id="153603" name="Text Box 3"/>
          <p:cNvSpPr txBox="1">
            <a:spLocks noChangeArrowheads="1"/>
          </p:cNvSpPr>
          <p:nvPr/>
        </p:nvSpPr>
        <p:spPr bwMode="auto">
          <a:xfrm>
            <a:off x="1985963" y="1889128"/>
            <a:ext cx="40386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zh-CN" altLang="en-US" sz="2400">
                <a:solidFill>
                  <a:srgbClr val="000066"/>
                </a:solidFill>
                <a:ea typeface="黑体" panose="02010609060101010101" pitchFamily="49" charset="-122"/>
              </a:rPr>
              <a:t>逻辑结构可细分为</a:t>
            </a:r>
            <a:r>
              <a:rPr lang="en-US" altLang="zh-CN" sz="2400">
                <a:solidFill>
                  <a:srgbClr val="000066"/>
                </a:solidFill>
                <a:ea typeface="黑体" panose="02010609060101010101" pitchFamily="49" charset="-122"/>
              </a:rPr>
              <a:t>4</a:t>
            </a:r>
            <a:r>
              <a:rPr lang="zh-CN" altLang="en-US" sz="2400">
                <a:solidFill>
                  <a:srgbClr val="000066"/>
                </a:solidFill>
                <a:ea typeface="黑体" panose="02010609060101010101" pitchFamily="49" charset="-122"/>
              </a:rPr>
              <a:t>类：</a:t>
            </a:r>
          </a:p>
        </p:txBody>
      </p:sp>
      <p:sp>
        <p:nvSpPr>
          <p:cNvPr id="153604" name="Text Box 4"/>
          <p:cNvSpPr txBox="1">
            <a:spLocks noChangeArrowheads="1"/>
          </p:cNvSpPr>
          <p:nvPr/>
        </p:nvSpPr>
        <p:spPr bwMode="auto">
          <a:xfrm>
            <a:off x="1992313" y="2484439"/>
            <a:ext cx="167640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100000"/>
              </a:spcBef>
              <a:buClrTx/>
              <a:buSzTx/>
              <a:buFontTx/>
              <a:buNone/>
            </a:pPr>
            <a:r>
              <a:rPr lang="zh-CN" altLang="en-US" sz="2400">
                <a:solidFill>
                  <a:schemeClr val="hlink"/>
                </a:solidFill>
                <a:ea typeface="黑体" panose="02010609060101010101" pitchFamily="49" charset="-122"/>
              </a:rPr>
              <a:t>集合结构</a:t>
            </a:r>
          </a:p>
          <a:p>
            <a:pPr>
              <a:spcBef>
                <a:spcPct val="100000"/>
              </a:spcBef>
              <a:buClrTx/>
              <a:buSzTx/>
              <a:buFontTx/>
              <a:buNone/>
            </a:pPr>
            <a:r>
              <a:rPr lang="zh-CN" altLang="en-US" sz="2400">
                <a:solidFill>
                  <a:schemeClr val="hlink"/>
                </a:solidFill>
                <a:ea typeface="黑体" panose="02010609060101010101" pitchFamily="49" charset="-122"/>
              </a:rPr>
              <a:t>线性结构</a:t>
            </a:r>
          </a:p>
          <a:p>
            <a:pPr>
              <a:spcBef>
                <a:spcPct val="100000"/>
              </a:spcBef>
              <a:buClrTx/>
              <a:buSzTx/>
              <a:buFontTx/>
              <a:buNone/>
            </a:pPr>
            <a:r>
              <a:rPr lang="zh-CN" altLang="en-US" sz="2400">
                <a:solidFill>
                  <a:schemeClr val="hlink"/>
                </a:solidFill>
                <a:ea typeface="黑体" panose="02010609060101010101" pitchFamily="49" charset="-122"/>
              </a:rPr>
              <a:t>树形结构</a:t>
            </a:r>
          </a:p>
          <a:p>
            <a:pPr>
              <a:spcBef>
                <a:spcPct val="100000"/>
              </a:spcBef>
              <a:buClrTx/>
              <a:buSzTx/>
              <a:buFontTx/>
              <a:buNone/>
            </a:pPr>
            <a:r>
              <a:rPr lang="zh-CN" altLang="en-US" sz="2400">
                <a:solidFill>
                  <a:schemeClr val="hlink"/>
                </a:solidFill>
                <a:ea typeface="黑体" panose="02010609060101010101" pitchFamily="49" charset="-122"/>
              </a:rPr>
              <a:t>图状结构</a:t>
            </a:r>
          </a:p>
        </p:txBody>
      </p:sp>
      <p:grpSp>
        <p:nvGrpSpPr>
          <p:cNvPr id="153605" name="Group 5"/>
          <p:cNvGrpSpPr>
            <a:grpSpLocks/>
          </p:cNvGrpSpPr>
          <p:nvPr/>
        </p:nvGrpSpPr>
        <p:grpSpPr bwMode="auto">
          <a:xfrm>
            <a:off x="5994400" y="2484439"/>
            <a:ext cx="1295400" cy="609600"/>
            <a:chOff x="3024" y="1632"/>
            <a:chExt cx="816" cy="384"/>
          </a:xfrm>
        </p:grpSpPr>
        <p:sp>
          <p:nvSpPr>
            <p:cNvPr id="99396" name="Oval 6"/>
            <p:cNvSpPr>
              <a:spLocks noChangeArrowheads="1"/>
            </p:cNvSpPr>
            <p:nvPr/>
          </p:nvSpPr>
          <p:spPr bwMode="auto">
            <a:xfrm>
              <a:off x="3216" y="1632"/>
              <a:ext cx="96" cy="96"/>
            </a:xfrm>
            <a:prstGeom prst="ellipse">
              <a:avLst/>
            </a:prstGeom>
            <a:solidFill>
              <a:schemeClr val="accent1"/>
            </a:soli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99397" name="Oval 7"/>
            <p:cNvSpPr>
              <a:spLocks noChangeArrowheads="1"/>
            </p:cNvSpPr>
            <p:nvPr/>
          </p:nvSpPr>
          <p:spPr bwMode="auto">
            <a:xfrm>
              <a:off x="3312" y="1728"/>
              <a:ext cx="96" cy="96"/>
            </a:xfrm>
            <a:prstGeom prst="ellipse">
              <a:avLst/>
            </a:prstGeom>
            <a:solidFill>
              <a:schemeClr val="accent1"/>
            </a:soli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99398" name="Oval 8"/>
            <p:cNvSpPr>
              <a:spLocks noChangeArrowheads="1"/>
            </p:cNvSpPr>
            <p:nvPr/>
          </p:nvSpPr>
          <p:spPr bwMode="auto">
            <a:xfrm>
              <a:off x="3168" y="1920"/>
              <a:ext cx="96" cy="96"/>
            </a:xfrm>
            <a:prstGeom prst="ellipse">
              <a:avLst/>
            </a:prstGeom>
            <a:solidFill>
              <a:schemeClr val="accent1"/>
            </a:soli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99399" name="Oval 9"/>
            <p:cNvSpPr>
              <a:spLocks noChangeArrowheads="1"/>
            </p:cNvSpPr>
            <p:nvPr/>
          </p:nvSpPr>
          <p:spPr bwMode="auto">
            <a:xfrm>
              <a:off x="3552" y="1776"/>
              <a:ext cx="96" cy="96"/>
            </a:xfrm>
            <a:prstGeom prst="ellipse">
              <a:avLst/>
            </a:prstGeom>
            <a:solidFill>
              <a:schemeClr val="accent1"/>
            </a:soli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99400" name="Oval 10"/>
            <p:cNvSpPr>
              <a:spLocks noChangeArrowheads="1"/>
            </p:cNvSpPr>
            <p:nvPr/>
          </p:nvSpPr>
          <p:spPr bwMode="auto">
            <a:xfrm>
              <a:off x="3408" y="1920"/>
              <a:ext cx="96" cy="96"/>
            </a:xfrm>
            <a:prstGeom prst="ellipse">
              <a:avLst/>
            </a:prstGeom>
            <a:solidFill>
              <a:schemeClr val="accent1"/>
            </a:soli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99401" name="Oval 11"/>
            <p:cNvSpPr>
              <a:spLocks noChangeArrowheads="1"/>
            </p:cNvSpPr>
            <p:nvPr/>
          </p:nvSpPr>
          <p:spPr bwMode="auto">
            <a:xfrm>
              <a:off x="3744" y="1920"/>
              <a:ext cx="96" cy="96"/>
            </a:xfrm>
            <a:prstGeom prst="ellipse">
              <a:avLst/>
            </a:prstGeom>
            <a:solidFill>
              <a:schemeClr val="accent1"/>
            </a:soli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99402" name="Oval 12"/>
            <p:cNvSpPr>
              <a:spLocks noChangeArrowheads="1"/>
            </p:cNvSpPr>
            <p:nvPr/>
          </p:nvSpPr>
          <p:spPr bwMode="auto">
            <a:xfrm>
              <a:off x="3024" y="1776"/>
              <a:ext cx="96" cy="96"/>
            </a:xfrm>
            <a:prstGeom prst="ellipse">
              <a:avLst/>
            </a:prstGeom>
            <a:solidFill>
              <a:schemeClr val="accent1"/>
            </a:soli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grpSp>
      <p:sp>
        <p:nvSpPr>
          <p:cNvPr id="153613" name="Text Box 13"/>
          <p:cNvSpPr txBox="1">
            <a:spLocks noChangeArrowheads="1"/>
          </p:cNvSpPr>
          <p:nvPr/>
        </p:nvSpPr>
        <p:spPr bwMode="auto">
          <a:xfrm>
            <a:off x="3503613" y="3187703"/>
            <a:ext cx="2057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zh-CN" altLang="en-US" sz="2400">
                <a:solidFill>
                  <a:srgbClr val="CC00CC"/>
                </a:solidFill>
                <a:ea typeface="黑体" panose="02010609060101010101" pitchFamily="49" charset="-122"/>
              </a:rPr>
              <a:t>一对一关系</a:t>
            </a:r>
          </a:p>
        </p:txBody>
      </p:sp>
      <p:sp>
        <p:nvSpPr>
          <p:cNvPr id="153614" name="Text Box 14"/>
          <p:cNvSpPr txBox="1">
            <a:spLocks noChangeArrowheads="1"/>
          </p:cNvSpPr>
          <p:nvPr/>
        </p:nvSpPr>
        <p:spPr bwMode="auto">
          <a:xfrm>
            <a:off x="3503613" y="3979865"/>
            <a:ext cx="2057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zh-CN" altLang="en-US" sz="2400">
                <a:solidFill>
                  <a:srgbClr val="CC00CC"/>
                </a:solidFill>
                <a:ea typeface="黑体" panose="02010609060101010101" pitchFamily="49" charset="-122"/>
              </a:rPr>
              <a:t>一对多关系</a:t>
            </a:r>
          </a:p>
        </p:txBody>
      </p:sp>
      <p:sp>
        <p:nvSpPr>
          <p:cNvPr id="153615" name="Text Box 15"/>
          <p:cNvSpPr txBox="1">
            <a:spLocks noChangeArrowheads="1"/>
          </p:cNvSpPr>
          <p:nvPr/>
        </p:nvSpPr>
        <p:spPr bwMode="auto">
          <a:xfrm>
            <a:off x="3503613" y="4759328"/>
            <a:ext cx="2057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zh-CN" altLang="en-US" sz="2400">
                <a:solidFill>
                  <a:srgbClr val="CC00CC"/>
                </a:solidFill>
                <a:ea typeface="黑体" panose="02010609060101010101" pitchFamily="49" charset="-122"/>
              </a:rPr>
              <a:t>多对多关系</a:t>
            </a:r>
          </a:p>
        </p:txBody>
      </p:sp>
      <p:grpSp>
        <p:nvGrpSpPr>
          <p:cNvPr id="153616" name="Group 16"/>
          <p:cNvGrpSpPr>
            <a:grpSpLocks/>
          </p:cNvGrpSpPr>
          <p:nvPr/>
        </p:nvGrpSpPr>
        <p:grpSpPr bwMode="auto">
          <a:xfrm>
            <a:off x="5448300" y="3213101"/>
            <a:ext cx="2971800" cy="393700"/>
            <a:chOff x="424" y="936"/>
            <a:chExt cx="4144" cy="368"/>
          </a:xfrm>
        </p:grpSpPr>
        <p:sp>
          <p:nvSpPr>
            <p:cNvPr id="99387" name="Oval 17"/>
            <p:cNvSpPr>
              <a:spLocks noChangeArrowheads="1"/>
            </p:cNvSpPr>
            <p:nvPr/>
          </p:nvSpPr>
          <p:spPr bwMode="auto">
            <a:xfrm>
              <a:off x="424" y="960"/>
              <a:ext cx="464" cy="344"/>
            </a:xfrm>
            <a:prstGeom prst="ellipse">
              <a:avLst/>
            </a:prstGeom>
            <a:solidFill>
              <a:srgbClr val="CCECFF"/>
            </a:solidFill>
            <a:ln w="2857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99388" name="Oval 18"/>
            <p:cNvSpPr>
              <a:spLocks noChangeArrowheads="1"/>
            </p:cNvSpPr>
            <p:nvPr/>
          </p:nvSpPr>
          <p:spPr bwMode="auto">
            <a:xfrm>
              <a:off x="1336" y="952"/>
              <a:ext cx="464" cy="344"/>
            </a:xfrm>
            <a:prstGeom prst="ellipse">
              <a:avLst/>
            </a:prstGeom>
            <a:solidFill>
              <a:srgbClr val="CCECFF"/>
            </a:solidFill>
            <a:ln w="2857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99389" name="Line 19"/>
            <p:cNvSpPr>
              <a:spLocks noChangeShapeType="1"/>
            </p:cNvSpPr>
            <p:nvPr/>
          </p:nvSpPr>
          <p:spPr bwMode="auto">
            <a:xfrm>
              <a:off x="880" y="1128"/>
              <a:ext cx="456"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9390" name="Line 20"/>
            <p:cNvSpPr>
              <a:spLocks noChangeShapeType="1"/>
            </p:cNvSpPr>
            <p:nvPr/>
          </p:nvSpPr>
          <p:spPr bwMode="auto">
            <a:xfrm>
              <a:off x="1800" y="1128"/>
              <a:ext cx="456"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9391" name="Oval 21"/>
            <p:cNvSpPr>
              <a:spLocks noChangeArrowheads="1"/>
            </p:cNvSpPr>
            <p:nvPr/>
          </p:nvSpPr>
          <p:spPr bwMode="auto">
            <a:xfrm>
              <a:off x="2256" y="952"/>
              <a:ext cx="464" cy="344"/>
            </a:xfrm>
            <a:prstGeom prst="ellipse">
              <a:avLst/>
            </a:prstGeom>
            <a:solidFill>
              <a:srgbClr val="CCECFF"/>
            </a:solidFill>
            <a:ln w="2857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99392" name="Line 22"/>
            <p:cNvSpPr>
              <a:spLocks noChangeShapeType="1"/>
            </p:cNvSpPr>
            <p:nvPr/>
          </p:nvSpPr>
          <p:spPr bwMode="auto">
            <a:xfrm>
              <a:off x="2720" y="1128"/>
              <a:ext cx="456"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9393" name="Oval 23"/>
            <p:cNvSpPr>
              <a:spLocks noChangeArrowheads="1"/>
            </p:cNvSpPr>
            <p:nvPr/>
          </p:nvSpPr>
          <p:spPr bwMode="auto">
            <a:xfrm>
              <a:off x="3184" y="952"/>
              <a:ext cx="464" cy="344"/>
            </a:xfrm>
            <a:prstGeom prst="ellipse">
              <a:avLst/>
            </a:prstGeom>
            <a:solidFill>
              <a:srgbClr val="CCECFF"/>
            </a:solidFill>
            <a:ln w="2857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99394" name="Line 24"/>
            <p:cNvSpPr>
              <a:spLocks noChangeShapeType="1"/>
            </p:cNvSpPr>
            <p:nvPr/>
          </p:nvSpPr>
          <p:spPr bwMode="auto">
            <a:xfrm>
              <a:off x="3648" y="1120"/>
              <a:ext cx="456"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9395" name="Oval 25"/>
            <p:cNvSpPr>
              <a:spLocks noChangeArrowheads="1"/>
            </p:cNvSpPr>
            <p:nvPr/>
          </p:nvSpPr>
          <p:spPr bwMode="auto">
            <a:xfrm>
              <a:off x="4104" y="936"/>
              <a:ext cx="464" cy="344"/>
            </a:xfrm>
            <a:prstGeom prst="ellipse">
              <a:avLst/>
            </a:prstGeom>
            <a:solidFill>
              <a:srgbClr val="CCECFF"/>
            </a:solidFill>
            <a:ln w="2857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grpSp>
      <p:pic>
        <p:nvPicPr>
          <p:cNvPr id="153626" name="Picture 26" descr="image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4000" y="3779840"/>
            <a:ext cx="2667000" cy="183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27" name="Picture 27" descr="image00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8803" y="5341939"/>
            <a:ext cx="204787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3628" name="Group 28"/>
          <p:cNvGrpSpPr>
            <a:grpSpLocks/>
          </p:cNvGrpSpPr>
          <p:nvPr/>
        </p:nvGrpSpPr>
        <p:grpSpPr bwMode="auto">
          <a:xfrm>
            <a:off x="5232402" y="3703639"/>
            <a:ext cx="1785939" cy="1833563"/>
            <a:chOff x="3408" y="2496"/>
            <a:chExt cx="1125" cy="1155"/>
          </a:xfrm>
        </p:grpSpPr>
        <p:sp>
          <p:nvSpPr>
            <p:cNvPr id="99360" name="Line 29"/>
            <p:cNvSpPr>
              <a:spLocks noChangeShapeType="1"/>
            </p:cNvSpPr>
            <p:nvPr/>
          </p:nvSpPr>
          <p:spPr bwMode="auto">
            <a:xfrm flipH="1">
              <a:off x="3890" y="2657"/>
              <a:ext cx="40" cy="196"/>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9361" name="Line 30"/>
            <p:cNvSpPr>
              <a:spLocks noChangeShapeType="1"/>
            </p:cNvSpPr>
            <p:nvPr/>
          </p:nvSpPr>
          <p:spPr bwMode="auto">
            <a:xfrm>
              <a:off x="3890" y="3277"/>
              <a:ext cx="257" cy="272"/>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9362" name="Line 31"/>
            <p:cNvSpPr>
              <a:spLocks noChangeShapeType="1"/>
            </p:cNvSpPr>
            <p:nvPr/>
          </p:nvSpPr>
          <p:spPr bwMode="auto">
            <a:xfrm flipH="1">
              <a:off x="3612" y="3277"/>
              <a:ext cx="257" cy="272"/>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9363" name="Line 32"/>
            <p:cNvSpPr>
              <a:spLocks noChangeShapeType="1"/>
            </p:cNvSpPr>
            <p:nvPr/>
          </p:nvSpPr>
          <p:spPr bwMode="auto">
            <a:xfrm>
              <a:off x="4258" y="2904"/>
              <a:ext cx="179" cy="271"/>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9364" name="Line 33"/>
            <p:cNvSpPr>
              <a:spLocks noChangeShapeType="1"/>
            </p:cNvSpPr>
            <p:nvPr/>
          </p:nvSpPr>
          <p:spPr bwMode="auto">
            <a:xfrm flipH="1">
              <a:off x="4083" y="2904"/>
              <a:ext cx="161" cy="271"/>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9365" name="Line 34"/>
            <p:cNvSpPr>
              <a:spLocks noChangeShapeType="1"/>
            </p:cNvSpPr>
            <p:nvPr/>
          </p:nvSpPr>
          <p:spPr bwMode="auto">
            <a:xfrm>
              <a:off x="3874" y="3006"/>
              <a:ext cx="0" cy="169"/>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9366" name="Line 35"/>
            <p:cNvSpPr>
              <a:spLocks noChangeShapeType="1"/>
            </p:cNvSpPr>
            <p:nvPr/>
          </p:nvSpPr>
          <p:spPr bwMode="auto">
            <a:xfrm>
              <a:off x="3601" y="3006"/>
              <a:ext cx="57" cy="169"/>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9367" name="Line 36"/>
            <p:cNvSpPr>
              <a:spLocks noChangeShapeType="1"/>
            </p:cNvSpPr>
            <p:nvPr/>
          </p:nvSpPr>
          <p:spPr bwMode="auto">
            <a:xfrm flipH="1">
              <a:off x="3521" y="3006"/>
              <a:ext cx="47" cy="169"/>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9368" name="Line 37"/>
            <p:cNvSpPr>
              <a:spLocks noChangeShapeType="1"/>
            </p:cNvSpPr>
            <p:nvPr/>
          </p:nvSpPr>
          <p:spPr bwMode="auto">
            <a:xfrm>
              <a:off x="3987" y="2643"/>
              <a:ext cx="257" cy="261"/>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9369" name="Line 38"/>
            <p:cNvSpPr>
              <a:spLocks noChangeShapeType="1"/>
            </p:cNvSpPr>
            <p:nvPr/>
          </p:nvSpPr>
          <p:spPr bwMode="auto">
            <a:xfrm flipH="1">
              <a:off x="3612" y="2643"/>
              <a:ext cx="278" cy="261"/>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9370" name="Oval 39"/>
            <p:cNvSpPr>
              <a:spLocks noChangeArrowheads="1"/>
            </p:cNvSpPr>
            <p:nvPr/>
          </p:nvSpPr>
          <p:spPr bwMode="auto">
            <a:xfrm>
              <a:off x="3408" y="3175"/>
              <a:ext cx="161" cy="170"/>
            </a:xfrm>
            <a:prstGeom prst="ellipse">
              <a:avLst/>
            </a:prstGeom>
            <a:solidFill>
              <a:srgbClr val="CCFF33"/>
            </a:solid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99371" name="Oval 40"/>
            <p:cNvSpPr>
              <a:spLocks noChangeArrowheads="1"/>
            </p:cNvSpPr>
            <p:nvPr/>
          </p:nvSpPr>
          <p:spPr bwMode="auto">
            <a:xfrm>
              <a:off x="3601" y="3175"/>
              <a:ext cx="161" cy="170"/>
            </a:xfrm>
            <a:prstGeom prst="ellipse">
              <a:avLst/>
            </a:prstGeom>
            <a:solidFill>
              <a:srgbClr val="CCFF33"/>
            </a:solid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99372" name="Oval 41"/>
            <p:cNvSpPr>
              <a:spLocks noChangeArrowheads="1"/>
            </p:cNvSpPr>
            <p:nvPr/>
          </p:nvSpPr>
          <p:spPr bwMode="auto">
            <a:xfrm>
              <a:off x="3794" y="3175"/>
              <a:ext cx="160" cy="170"/>
            </a:xfrm>
            <a:prstGeom prst="ellipse">
              <a:avLst/>
            </a:prstGeom>
            <a:solidFill>
              <a:srgbClr val="CCFF33"/>
            </a:solid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99373" name="Oval 42"/>
            <p:cNvSpPr>
              <a:spLocks noChangeArrowheads="1"/>
            </p:cNvSpPr>
            <p:nvPr/>
          </p:nvSpPr>
          <p:spPr bwMode="auto">
            <a:xfrm>
              <a:off x="3987" y="3175"/>
              <a:ext cx="160" cy="170"/>
            </a:xfrm>
            <a:prstGeom prst="ellipse">
              <a:avLst/>
            </a:prstGeom>
            <a:solidFill>
              <a:srgbClr val="CCFF33"/>
            </a:solid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99374" name="Oval 43"/>
            <p:cNvSpPr>
              <a:spLocks noChangeArrowheads="1"/>
            </p:cNvSpPr>
            <p:nvPr/>
          </p:nvSpPr>
          <p:spPr bwMode="auto">
            <a:xfrm>
              <a:off x="4372" y="3175"/>
              <a:ext cx="161" cy="170"/>
            </a:xfrm>
            <a:prstGeom prst="ellipse">
              <a:avLst/>
            </a:prstGeom>
            <a:solidFill>
              <a:srgbClr val="CCFF33"/>
            </a:solid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99375" name="Oval 44"/>
            <p:cNvSpPr>
              <a:spLocks noChangeArrowheads="1"/>
            </p:cNvSpPr>
            <p:nvPr/>
          </p:nvSpPr>
          <p:spPr bwMode="auto">
            <a:xfrm>
              <a:off x="3697" y="3481"/>
              <a:ext cx="161" cy="170"/>
            </a:xfrm>
            <a:prstGeom prst="ellipse">
              <a:avLst/>
            </a:prstGeom>
            <a:solidFill>
              <a:srgbClr val="CCFF33"/>
            </a:solid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99376" name="Oval 45"/>
            <p:cNvSpPr>
              <a:spLocks noChangeArrowheads="1"/>
            </p:cNvSpPr>
            <p:nvPr/>
          </p:nvSpPr>
          <p:spPr bwMode="auto">
            <a:xfrm>
              <a:off x="3890" y="3481"/>
              <a:ext cx="161" cy="170"/>
            </a:xfrm>
            <a:prstGeom prst="ellipse">
              <a:avLst/>
            </a:prstGeom>
            <a:solidFill>
              <a:srgbClr val="CCFF33"/>
            </a:solid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99377" name="Oval 46"/>
            <p:cNvSpPr>
              <a:spLocks noChangeArrowheads="1"/>
            </p:cNvSpPr>
            <p:nvPr/>
          </p:nvSpPr>
          <p:spPr bwMode="auto">
            <a:xfrm>
              <a:off x="4083" y="3481"/>
              <a:ext cx="161" cy="170"/>
            </a:xfrm>
            <a:prstGeom prst="ellipse">
              <a:avLst/>
            </a:prstGeom>
            <a:solidFill>
              <a:srgbClr val="CCFF33"/>
            </a:solid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99378" name="Oval 47"/>
            <p:cNvSpPr>
              <a:spLocks noChangeArrowheads="1"/>
            </p:cNvSpPr>
            <p:nvPr/>
          </p:nvSpPr>
          <p:spPr bwMode="auto">
            <a:xfrm>
              <a:off x="3504" y="3481"/>
              <a:ext cx="161" cy="170"/>
            </a:xfrm>
            <a:prstGeom prst="ellipse">
              <a:avLst/>
            </a:prstGeom>
            <a:solidFill>
              <a:srgbClr val="CCFF33"/>
            </a:solid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99379" name="Oval 48"/>
            <p:cNvSpPr>
              <a:spLocks noChangeArrowheads="1"/>
            </p:cNvSpPr>
            <p:nvPr/>
          </p:nvSpPr>
          <p:spPr bwMode="auto">
            <a:xfrm>
              <a:off x="3504" y="2836"/>
              <a:ext cx="161" cy="170"/>
            </a:xfrm>
            <a:prstGeom prst="ellipse">
              <a:avLst/>
            </a:prstGeom>
            <a:solidFill>
              <a:srgbClr val="CCFF33"/>
            </a:solid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99380" name="Oval 49"/>
            <p:cNvSpPr>
              <a:spLocks noChangeArrowheads="1"/>
            </p:cNvSpPr>
            <p:nvPr/>
          </p:nvSpPr>
          <p:spPr bwMode="auto">
            <a:xfrm>
              <a:off x="3794" y="2836"/>
              <a:ext cx="160" cy="170"/>
            </a:xfrm>
            <a:prstGeom prst="ellipse">
              <a:avLst/>
            </a:prstGeom>
            <a:solidFill>
              <a:srgbClr val="CCFF33"/>
            </a:solid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99381" name="Oval 50"/>
            <p:cNvSpPr>
              <a:spLocks noChangeArrowheads="1"/>
            </p:cNvSpPr>
            <p:nvPr/>
          </p:nvSpPr>
          <p:spPr bwMode="auto">
            <a:xfrm>
              <a:off x="4179" y="2836"/>
              <a:ext cx="161" cy="170"/>
            </a:xfrm>
            <a:prstGeom prst="ellipse">
              <a:avLst/>
            </a:prstGeom>
            <a:solidFill>
              <a:srgbClr val="CCFF33"/>
            </a:solid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99382" name="Oval 51"/>
            <p:cNvSpPr>
              <a:spLocks noChangeArrowheads="1"/>
            </p:cNvSpPr>
            <p:nvPr/>
          </p:nvSpPr>
          <p:spPr bwMode="auto">
            <a:xfrm>
              <a:off x="3858" y="2496"/>
              <a:ext cx="161" cy="170"/>
            </a:xfrm>
            <a:prstGeom prst="ellipse">
              <a:avLst/>
            </a:prstGeom>
            <a:solidFill>
              <a:srgbClr val="CCFF33"/>
            </a:solid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99383" name="Line 52"/>
            <p:cNvSpPr>
              <a:spLocks noChangeShapeType="1"/>
            </p:cNvSpPr>
            <p:nvPr/>
          </p:nvSpPr>
          <p:spPr bwMode="auto">
            <a:xfrm>
              <a:off x="4258" y="3006"/>
              <a:ext cx="0" cy="169"/>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9384" name="Line 53"/>
            <p:cNvSpPr>
              <a:spLocks noChangeShapeType="1"/>
            </p:cNvSpPr>
            <p:nvPr/>
          </p:nvSpPr>
          <p:spPr bwMode="auto">
            <a:xfrm flipH="1">
              <a:off x="3805" y="3345"/>
              <a:ext cx="53" cy="136"/>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9385" name="Line 54"/>
            <p:cNvSpPr>
              <a:spLocks noChangeShapeType="1"/>
            </p:cNvSpPr>
            <p:nvPr/>
          </p:nvSpPr>
          <p:spPr bwMode="auto">
            <a:xfrm>
              <a:off x="3890" y="3345"/>
              <a:ext cx="60" cy="136"/>
            </a:xfrm>
            <a:prstGeom prst="line">
              <a:avLst/>
            </a:prstGeom>
            <a:noFill/>
            <a:ln w="2857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9386" name="Oval 55"/>
            <p:cNvSpPr>
              <a:spLocks noChangeArrowheads="1"/>
            </p:cNvSpPr>
            <p:nvPr/>
          </p:nvSpPr>
          <p:spPr bwMode="auto">
            <a:xfrm>
              <a:off x="4176" y="3168"/>
              <a:ext cx="161" cy="170"/>
            </a:xfrm>
            <a:prstGeom prst="ellipse">
              <a:avLst/>
            </a:prstGeom>
            <a:solidFill>
              <a:srgbClr val="CCFF33"/>
            </a:solidFill>
            <a:ln w="28575">
              <a:solidFill>
                <a:schemeClr val="accent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grpSp>
      <p:grpSp>
        <p:nvGrpSpPr>
          <p:cNvPr id="153656" name="Group 56"/>
          <p:cNvGrpSpPr>
            <a:grpSpLocks/>
          </p:cNvGrpSpPr>
          <p:nvPr/>
        </p:nvGrpSpPr>
        <p:grpSpPr bwMode="auto">
          <a:xfrm>
            <a:off x="8832851" y="4084639"/>
            <a:ext cx="1511300" cy="2286000"/>
            <a:chOff x="4800" y="2640"/>
            <a:chExt cx="1200" cy="1440"/>
          </a:xfrm>
        </p:grpSpPr>
        <p:sp>
          <p:nvSpPr>
            <p:cNvPr id="99358" name="AutoShape 57"/>
            <p:cNvSpPr>
              <a:spLocks/>
            </p:cNvSpPr>
            <p:nvPr/>
          </p:nvSpPr>
          <p:spPr bwMode="auto">
            <a:xfrm>
              <a:off x="4800" y="2640"/>
              <a:ext cx="192" cy="1440"/>
            </a:xfrm>
            <a:prstGeom prst="rightBrace">
              <a:avLst>
                <a:gd name="adj1" fmla="val 62500"/>
                <a:gd name="adj2" fmla="val 50000"/>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99359" name="Text Box 58"/>
            <p:cNvSpPr txBox="1">
              <a:spLocks noChangeArrowheads="1"/>
            </p:cNvSpPr>
            <p:nvPr/>
          </p:nvSpPr>
          <p:spPr bwMode="auto">
            <a:xfrm>
              <a:off x="4992" y="3024"/>
              <a:ext cx="1008"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zh-CN" altLang="en-US" sz="2400">
                  <a:solidFill>
                    <a:srgbClr val="000066"/>
                  </a:solidFill>
                  <a:ea typeface="黑体" panose="02010609060101010101" pitchFamily="49" charset="-122"/>
                </a:rPr>
                <a:t>非线性结构</a:t>
              </a:r>
            </a:p>
          </p:txBody>
        </p:sp>
      </p:grpSp>
      <p:grpSp>
        <p:nvGrpSpPr>
          <p:cNvPr id="153659" name="Group 59"/>
          <p:cNvGrpSpPr>
            <a:grpSpLocks/>
          </p:cNvGrpSpPr>
          <p:nvPr/>
        </p:nvGrpSpPr>
        <p:grpSpPr bwMode="auto">
          <a:xfrm>
            <a:off x="5308600" y="5630868"/>
            <a:ext cx="1600200" cy="1120775"/>
            <a:chOff x="2688" y="3336"/>
            <a:chExt cx="1008" cy="706"/>
          </a:xfrm>
        </p:grpSpPr>
        <p:sp>
          <p:nvSpPr>
            <p:cNvPr id="99344" name="Line 60"/>
            <p:cNvSpPr>
              <a:spLocks noChangeShapeType="1"/>
            </p:cNvSpPr>
            <p:nvPr/>
          </p:nvSpPr>
          <p:spPr bwMode="auto">
            <a:xfrm flipH="1">
              <a:off x="3379" y="3748"/>
              <a:ext cx="164" cy="166"/>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9345" name="Line 61"/>
            <p:cNvSpPr>
              <a:spLocks noChangeShapeType="1"/>
            </p:cNvSpPr>
            <p:nvPr/>
          </p:nvSpPr>
          <p:spPr bwMode="auto">
            <a:xfrm>
              <a:off x="3366" y="3468"/>
              <a:ext cx="159" cy="161"/>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9346" name="Line 62"/>
            <p:cNvSpPr>
              <a:spLocks noChangeShapeType="1"/>
            </p:cNvSpPr>
            <p:nvPr/>
          </p:nvSpPr>
          <p:spPr bwMode="auto">
            <a:xfrm>
              <a:off x="2833" y="3473"/>
              <a:ext cx="437" cy="431"/>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9347" name="Line 63"/>
            <p:cNvSpPr>
              <a:spLocks noChangeShapeType="1"/>
            </p:cNvSpPr>
            <p:nvPr/>
          </p:nvSpPr>
          <p:spPr bwMode="auto">
            <a:xfrm flipH="1">
              <a:off x="2824" y="3487"/>
              <a:ext cx="441" cy="427"/>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9348" name="Line 64"/>
            <p:cNvSpPr>
              <a:spLocks noChangeShapeType="1"/>
            </p:cNvSpPr>
            <p:nvPr/>
          </p:nvSpPr>
          <p:spPr bwMode="auto">
            <a:xfrm>
              <a:off x="2861" y="3954"/>
              <a:ext cx="370" cy="0"/>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9349" name="Line 65"/>
            <p:cNvSpPr>
              <a:spLocks noChangeShapeType="1"/>
            </p:cNvSpPr>
            <p:nvPr/>
          </p:nvSpPr>
          <p:spPr bwMode="auto">
            <a:xfrm>
              <a:off x="2862" y="3428"/>
              <a:ext cx="370" cy="0"/>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9350" name="Line 66"/>
            <p:cNvSpPr>
              <a:spLocks noChangeShapeType="1"/>
            </p:cNvSpPr>
            <p:nvPr/>
          </p:nvSpPr>
          <p:spPr bwMode="auto">
            <a:xfrm>
              <a:off x="2785" y="3507"/>
              <a:ext cx="0" cy="358"/>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99351" name="Oval 67"/>
            <p:cNvSpPr>
              <a:spLocks noChangeArrowheads="1"/>
            </p:cNvSpPr>
            <p:nvPr/>
          </p:nvSpPr>
          <p:spPr bwMode="auto">
            <a:xfrm>
              <a:off x="3501" y="3601"/>
              <a:ext cx="195" cy="176"/>
            </a:xfrm>
            <a:prstGeom prst="ellipse">
              <a:avLst/>
            </a:prstGeom>
            <a:solidFill>
              <a:srgbClr val="FFFF00"/>
            </a:solidFill>
            <a:ln w="2857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99352" name="Oval 68"/>
            <p:cNvSpPr>
              <a:spLocks noChangeArrowheads="1"/>
            </p:cNvSpPr>
            <p:nvPr/>
          </p:nvSpPr>
          <p:spPr bwMode="auto">
            <a:xfrm>
              <a:off x="3216" y="3840"/>
              <a:ext cx="196" cy="177"/>
            </a:xfrm>
            <a:prstGeom prst="ellipse">
              <a:avLst/>
            </a:prstGeom>
            <a:solidFill>
              <a:srgbClr val="FFFF00"/>
            </a:solidFill>
            <a:ln w="2857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99353" name="Oval 69"/>
            <p:cNvSpPr>
              <a:spLocks noChangeArrowheads="1"/>
            </p:cNvSpPr>
            <p:nvPr/>
          </p:nvSpPr>
          <p:spPr bwMode="auto">
            <a:xfrm>
              <a:off x="3212" y="3336"/>
              <a:ext cx="196" cy="176"/>
            </a:xfrm>
            <a:prstGeom prst="ellipse">
              <a:avLst/>
            </a:prstGeom>
            <a:solidFill>
              <a:srgbClr val="FFFF00"/>
            </a:solidFill>
            <a:ln w="2857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99354" name="Oval 70"/>
            <p:cNvSpPr>
              <a:spLocks noChangeArrowheads="1"/>
            </p:cNvSpPr>
            <p:nvPr/>
          </p:nvSpPr>
          <p:spPr bwMode="auto">
            <a:xfrm>
              <a:off x="2688" y="3865"/>
              <a:ext cx="196" cy="177"/>
            </a:xfrm>
            <a:prstGeom prst="ellipse">
              <a:avLst/>
            </a:prstGeom>
            <a:solidFill>
              <a:srgbClr val="FFFF00"/>
            </a:solidFill>
            <a:ln w="2857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99355" name="Oval 71"/>
            <p:cNvSpPr>
              <a:spLocks noChangeArrowheads="1"/>
            </p:cNvSpPr>
            <p:nvPr/>
          </p:nvSpPr>
          <p:spPr bwMode="auto">
            <a:xfrm>
              <a:off x="2688" y="3336"/>
              <a:ext cx="196" cy="176"/>
            </a:xfrm>
            <a:prstGeom prst="ellipse">
              <a:avLst/>
            </a:prstGeom>
            <a:solidFill>
              <a:srgbClr val="FFFF00"/>
            </a:solidFill>
            <a:ln w="2857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99356" name="Oval 72"/>
            <p:cNvSpPr>
              <a:spLocks noChangeArrowheads="1"/>
            </p:cNvSpPr>
            <p:nvPr/>
          </p:nvSpPr>
          <p:spPr bwMode="auto">
            <a:xfrm>
              <a:off x="2947" y="3601"/>
              <a:ext cx="196" cy="176"/>
            </a:xfrm>
            <a:prstGeom prst="ellipse">
              <a:avLst/>
            </a:prstGeom>
            <a:solidFill>
              <a:srgbClr val="FFFF00"/>
            </a:solidFill>
            <a:ln w="28575">
              <a:solidFill>
                <a:schemeClr val="hlink"/>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99357" name="Line 73"/>
            <p:cNvSpPr>
              <a:spLocks noChangeShapeType="1"/>
            </p:cNvSpPr>
            <p:nvPr/>
          </p:nvSpPr>
          <p:spPr bwMode="auto">
            <a:xfrm>
              <a:off x="3322" y="3507"/>
              <a:ext cx="0" cy="358"/>
            </a:xfrm>
            <a:prstGeom prst="line">
              <a:avLst/>
            </a:prstGeom>
            <a:noFill/>
            <a:ln w="28575">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
        <p:nvSpPr>
          <p:cNvPr id="74" name="Rectangle 2"/>
          <p:cNvSpPr>
            <a:spLocks noChangeArrowheads="1"/>
          </p:cNvSpPr>
          <p:nvPr/>
        </p:nvSpPr>
        <p:spPr bwMode="auto">
          <a:xfrm>
            <a:off x="1703388" y="260351"/>
            <a:ext cx="5105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kumimoji="1" sz="4400">
                <a:solidFill>
                  <a:schemeClr val="tx2"/>
                </a:solidFill>
                <a:latin typeface="Times New Roman" panose="02020603050405020304" pitchFamily="18" charset="0"/>
                <a:ea typeface="宋体" panose="02010600030101010101" pitchFamily="2" charset="-122"/>
              </a:defRPr>
            </a:lvl1pPr>
            <a:lvl2pPr algn="ctr">
              <a:defRPr kumimoji="1" sz="4400">
                <a:solidFill>
                  <a:schemeClr val="tx2"/>
                </a:solidFill>
                <a:latin typeface="Times New Roman" panose="02020603050405020304" pitchFamily="18" charset="0"/>
                <a:ea typeface="宋体" panose="02010600030101010101" pitchFamily="2" charset="-122"/>
              </a:defRPr>
            </a:lvl2pPr>
            <a:lvl3pPr algn="ctr">
              <a:defRPr kumimoji="1" sz="4400">
                <a:solidFill>
                  <a:schemeClr val="tx2"/>
                </a:solidFill>
                <a:latin typeface="Times New Roman" panose="02020603050405020304" pitchFamily="18" charset="0"/>
                <a:ea typeface="宋体" panose="02010600030101010101" pitchFamily="2" charset="-122"/>
              </a:defRPr>
            </a:lvl3pPr>
            <a:lvl4pPr algn="ctr">
              <a:defRPr kumimoji="1" sz="4400">
                <a:solidFill>
                  <a:schemeClr val="tx2"/>
                </a:solidFill>
                <a:latin typeface="Times New Roman" panose="02020603050405020304" pitchFamily="18" charset="0"/>
                <a:ea typeface="宋体" panose="02010600030101010101" pitchFamily="2" charset="-122"/>
              </a:defRPr>
            </a:lvl4pPr>
            <a:lvl5pPr algn="ctr">
              <a:defRPr kumimoji="1" sz="4400">
                <a:solidFill>
                  <a:schemeClr val="tx2"/>
                </a:solidFill>
                <a:latin typeface="Times New Roman" panose="02020603050405020304" pitchFamily="18" charset="0"/>
                <a:ea typeface="宋体" panose="02010600030101010101" pitchFamily="2" charset="-122"/>
              </a:defRPr>
            </a:lvl5pPr>
            <a:lvl6pPr marL="457200" algn="ctr"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6pPr>
            <a:lvl7pPr marL="914400" algn="ctr"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7pPr>
            <a:lvl8pPr marL="1371600" algn="ctr"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8pPr>
            <a:lvl9pPr marL="1828800" algn="ctr"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9pPr>
          </a:lstStyle>
          <a:p>
            <a:pPr algn="l">
              <a:defRPr/>
            </a:pPr>
            <a:endParaRPr lang="zh-CN" altLang="en-US" sz="3600" dirty="0">
              <a:solidFill>
                <a:srgbClr val="000099"/>
              </a:solidFill>
              <a:effectLst>
                <a:outerShdw blurRad="38100" dist="38100" dir="2700000" algn="tl">
                  <a:srgbClr val="C0C0C0"/>
                </a:outerShdw>
              </a:effectLst>
              <a:latin typeface="黑体" panose="02010609060101010101" pitchFamily="49" charset="-122"/>
              <a:ea typeface="黑体" panose="02010609060101010101" pitchFamily="49" charset="-122"/>
            </a:endParaRPr>
          </a:p>
        </p:txBody>
      </p:sp>
      <p:sp>
        <p:nvSpPr>
          <p:cNvPr id="2" name="标题 1"/>
          <p:cNvSpPr>
            <a:spLocks noGrp="1"/>
          </p:cNvSpPr>
          <p:nvPr>
            <p:ph type="title"/>
          </p:nvPr>
        </p:nvSpPr>
        <p:spPr/>
        <p:txBody>
          <a:bodyPr>
            <a:normAutofit fontScale="90000"/>
          </a:bodyPr>
          <a:lstStyle/>
          <a:p>
            <a:r>
              <a:rPr lang="en-US" altLang="zh-CN" dirty="0" smtClean="0"/>
              <a:t>1</a:t>
            </a:r>
            <a:r>
              <a:rPr lang="zh-CN" altLang="en-US" dirty="0" smtClean="0"/>
              <a:t>、数据</a:t>
            </a:r>
            <a:r>
              <a:rPr lang="zh-CN" altLang="en-US" dirty="0"/>
              <a:t>的逻辑</a:t>
            </a:r>
            <a:r>
              <a:rPr lang="zh-CN" altLang="en-US" dirty="0" smtClean="0"/>
              <a:t>结构</a:t>
            </a:r>
            <a:r>
              <a:rPr lang="en-US" altLang="zh-CN" dirty="0" smtClean="0"/>
              <a:t>(cont.)</a:t>
            </a:r>
            <a:endParaRPr lang="zh-CN" altLang="en-US" dirty="0"/>
          </a:p>
        </p:txBody>
      </p:sp>
      <p:grpSp>
        <p:nvGrpSpPr>
          <p:cNvPr id="76" name="Group 16"/>
          <p:cNvGrpSpPr>
            <a:grpSpLocks/>
          </p:cNvGrpSpPr>
          <p:nvPr/>
        </p:nvGrpSpPr>
        <p:grpSpPr bwMode="auto">
          <a:xfrm>
            <a:off x="8951892" y="147196"/>
            <a:ext cx="2281157" cy="288032"/>
            <a:chOff x="424" y="936"/>
            <a:chExt cx="4144" cy="368"/>
          </a:xfrm>
        </p:grpSpPr>
        <p:sp>
          <p:nvSpPr>
            <p:cNvPr id="77" name="Oval 17"/>
            <p:cNvSpPr>
              <a:spLocks noChangeArrowheads="1"/>
            </p:cNvSpPr>
            <p:nvPr/>
          </p:nvSpPr>
          <p:spPr bwMode="auto">
            <a:xfrm>
              <a:off x="424" y="960"/>
              <a:ext cx="464" cy="344"/>
            </a:xfrm>
            <a:prstGeom prst="ellipse">
              <a:avLst/>
            </a:prstGeom>
            <a:solidFill>
              <a:srgbClr val="CCECFF"/>
            </a:solidFill>
            <a:ln w="2857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78" name="Oval 18"/>
            <p:cNvSpPr>
              <a:spLocks noChangeArrowheads="1"/>
            </p:cNvSpPr>
            <p:nvPr/>
          </p:nvSpPr>
          <p:spPr bwMode="auto">
            <a:xfrm>
              <a:off x="1336" y="952"/>
              <a:ext cx="464" cy="344"/>
            </a:xfrm>
            <a:prstGeom prst="ellipse">
              <a:avLst/>
            </a:prstGeom>
            <a:solidFill>
              <a:srgbClr val="CCECFF"/>
            </a:solidFill>
            <a:ln w="2857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79" name="Line 19"/>
            <p:cNvSpPr>
              <a:spLocks noChangeShapeType="1"/>
            </p:cNvSpPr>
            <p:nvPr/>
          </p:nvSpPr>
          <p:spPr bwMode="auto">
            <a:xfrm>
              <a:off x="880" y="1128"/>
              <a:ext cx="456"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0" name="Line 20"/>
            <p:cNvSpPr>
              <a:spLocks noChangeShapeType="1"/>
            </p:cNvSpPr>
            <p:nvPr/>
          </p:nvSpPr>
          <p:spPr bwMode="auto">
            <a:xfrm>
              <a:off x="1800" y="1128"/>
              <a:ext cx="456"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1" name="Oval 21"/>
            <p:cNvSpPr>
              <a:spLocks noChangeArrowheads="1"/>
            </p:cNvSpPr>
            <p:nvPr/>
          </p:nvSpPr>
          <p:spPr bwMode="auto">
            <a:xfrm>
              <a:off x="2256" y="952"/>
              <a:ext cx="464" cy="344"/>
            </a:xfrm>
            <a:prstGeom prst="ellipse">
              <a:avLst/>
            </a:prstGeom>
            <a:solidFill>
              <a:srgbClr val="CCECFF"/>
            </a:solidFill>
            <a:ln w="2857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82" name="Line 22"/>
            <p:cNvSpPr>
              <a:spLocks noChangeShapeType="1"/>
            </p:cNvSpPr>
            <p:nvPr/>
          </p:nvSpPr>
          <p:spPr bwMode="auto">
            <a:xfrm>
              <a:off x="2720" y="1128"/>
              <a:ext cx="456"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3" name="Oval 23"/>
            <p:cNvSpPr>
              <a:spLocks noChangeArrowheads="1"/>
            </p:cNvSpPr>
            <p:nvPr/>
          </p:nvSpPr>
          <p:spPr bwMode="auto">
            <a:xfrm>
              <a:off x="3184" y="952"/>
              <a:ext cx="464" cy="344"/>
            </a:xfrm>
            <a:prstGeom prst="ellipse">
              <a:avLst/>
            </a:prstGeom>
            <a:solidFill>
              <a:srgbClr val="CCECFF"/>
            </a:solidFill>
            <a:ln w="2857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84" name="Line 24"/>
            <p:cNvSpPr>
              <a:spLocks noChangeShapeType="1"/>
            </p:cNvSpPr>
            <p:nvPr/>
          </p:nvSpPr>
          <p:spPr bwMode="auto">
            <a:xfrm>
              <a:off x="3648" y="1120"/>
              <a:ext cx="456"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85" name="Oval 25"/>
            <p:cNvSpPr>
              <a:spLocks noChangeArrowheads="1"/>
            </p:cNvSpPr>
            <p:nvPr/>
          </p:nvSpPr>
          <p:spPr bwMode="auto">
            <a:xfrm>
              <a:off x="4104" y="936"/>
              <a:ext cx="464" cy="344"/>
            </a:xfrm>
            <a:prstGeom prst="ellipse">
              <a:avLst/>
            </a:prstGeom>
            <a:solidFill>
              <a:srgbClr val="CCECFF"/>
            </a:solidFill>
            <a:ln w="2857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grpSp>
      <p:sp>
        <p:nvSpPr>
          <p:cNvPr id="86" name="Rectangle 2"/>
          <p:cNvSpPr>
            <a:spLocks noChangeArrowheads="1"/>
          </p:cNvSpPr>
          <p:nvPr/>
        </p:nvSpPr>
        <p:spPr bwMode="auto">
          <a:xfrm>
            <a:off x="9122704" y="219204"/>
            <a:ext cx="228115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4000" b="1">
                <a:solidFill>
                  <a:schemeClr val="tx1"/>
                </a:solidFill>
                <a:latin typeface="Tahoma" panose="020B0604030504040204" pitchFamily="34" charset="0"/>
                <a:ea typeface="黑体" panose="02010609060101010101" pitchFamily="49" charset="-122"/>
              </a:defRPr>
            </a:lvl1pPr>
            <a:lvl2pPr marL="742950" indent="-285750">
              <a:defRPr kumimoji="1" sz="4000" b="1">
                <a:solidFill>
                  <a:schemeClr val="tx1"/>
                </a:solidFill>
                <a:latin typeface="Tahoma" panose="020B0604030504040204" pitchFamily="34" charset="0"/>
                <a:ea typeface="黑体" panose="02010609060101010101" pitchFamily="49" charset="-122"/>
              </a:defRPr>
            </a:lvl2pPr>
            <a:lvl3pPr marL="1143000" indent="-228600">
              <a:defRPr kumimoji="1" sz="4000" b="1">
                <a:solidFill>
                  <a:schemeClr val="tx1"/>
                </a:solidFill>
                <a:latin typeface="Tahoma" panose="020B0604030504040204" pitchFamily="34" charset="0"/>
                <a:ea typeface="黑体" panose="02010609060101010101" pitchFamily="49" charset="-122"/>
              </a:defRPr>
            </a:lvl3pPr>
            <a:lvl4pPr marL="1600200" indent="-228600">
              <a:defRPr kumimoji="1" sz="4000" b="1">
                <a:solidFill>
                  <a:schemeClr val="tx1"/>
                </a:solidFill>
                <a:latin typeface="Tahoma" panose="020B0604030504040204" pitchFamily="34" charset="0"/>
                <a:ea typeface="黑体" panose="02010609060101010101" pitchFamily="49" charset="-122"/>
              </a:defRPr>
            </a:lvl4pPr>
            <a:lvl5pPr marL="2057400" indent="-228600">
              <a:defRPr kumimoji="1" sz="4000" b="1">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9pPr>
          </a:lstStyle>
          <a:p>
            <a:pPr>
              <a:defRPr/>
            </a:pPr>
            <a:r>
              <a:rPr lang="zh-CN" altLang="en-US" sz="1200" smtClean="0">
                <a:latin typeface="楷体_GB2312" pitchFamily="49" charset="-122"/>
                <a:ea typeface="楷体_GB2312" pitchFamily="49" charset="-122"/>
              </a:rPr>
              <a:t>纸上画出来的元素之间的关系</a:t>
            </a:r>
            <a:endParaRPr lang="zh-CN" altLang="en-US" sz="1200" dirty="0">
              <a:latin typeface="楷体_GB2312" pitchFamily="49" charset="-122"/>
              <a:ea typeface="楷体_GB2312" pitchFamily="49" charset="-122"/>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03"/>
                                        </p:tgtEl>
                                        <p:attrNameLst>
                                          <p:attrName>style.visibility</p:attrName>
                                        </p:attrNameLst>
                                      </p:cBhvr>
                                      <p:to>
                                        <p:strVal val="visible"/>
                                      </p:to>
                                    </p:set>
                                    <p:animEffect transition="in" filter="dissolve">
                                      <p:cBhvr>
                                        <p:cTn id="7" dur="500"/>
                                        <p:tgtEl>
                                          <p:spTgt spid="153603"/>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53604"/>
                                        </p:tgtEl>
                                        <p:attrNameLst>
                                          <p:attrName>style.visibility</p:attrName>
                                        </p:attrNameLst>
                                      </p:cBhvr>
                                      <p:to>
                                        <p:strVal val="visible"/>
                                      </p:to>
                                    </p:set>
                                    <p:animEffect transition="in" filter="wipe(up)">
                                      <p:cBhvr>
                                        <p:cTn id="11" dur="500"/>
                                        <p:tgtEl>
                                          <p:spTgt spid="15360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499"/>
                                          </p:stCondLst>
                                        </p:cTn>
                                        <p:tgtEl>
                                          <p:spTgt spid="153605"/>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53613"/>
                                        </p:tgtEl>
                                        <p:attrNameLst>
                                          <p:attrName>style.visibility</p:attrName>
                                        </p:attrNameLst>
                                      </p:cBhvr>
                                      <p:to>
                                        <p:strVal val="visible"/>
                                      </p:to>
                                    </p:set>
                                    <p:animEffect transition="in" filter="dissolve">
                                      <p:cBhvr>
                                        <p:cTn id="20" dur="500"/>
                                        <p:tgtEl>
                                          <p:spTgt spid="15361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nodeType="clickEffect">
                                  <p:stCondLst>
                                    <p:cond delay="0"/>
                                  </p:stCondLst>
                                  <p:childTnLst>
                                    <p:set>
                                      <p:cBhvr>
                                        <p:cTn id="24" dur="1" fill="hold">
                                          <p:stCondLst>
                                            <p:cond delay="0"/>
                                          </p:stCondLst>
                                        </p:cTn>
                                        <p:tgtEl>
                                          <p:spTgt spid="153616"/>
                                        </p:tgtEl>
                                        <p:attrNameLst>
                                          <p:attrName>style.visibility</p:attrName>
                                        </p:attrNameLst>
                                      </p:cBhvr>
                                      <p:to>
                                        <p:strVal val="visible"/>
                                      </p:to>
                                    </p:set>
                                    <p:animEffect transition="in" filter="wipe(up)">
                                      <p:cBhvr>
                                        <p:cTn id="25" dur="500"/>
                                        <p:tgtEl>
                                          <p:spTgt spid="15361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53614"/>
                                        </p:tgtEl>
                                        <p:attrNameLst>
                                          <p:attrName>style.visibility</p:attrName>
                                        </p:attrNameLst>
                                      </p:cBhvr>
                                      <p:to>
                                        <p:strVal val="visible"/>
                                      </p:to>
                                    </p:set>
                                    <p:animEffect transition="in" filter="dissolve">
                                      <p:cBhvr>
                                        <p:cTn id="30" dur="500"/>
                                        <p:tgtEl>
                                          <p:spTgt spid="15361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nodeType="clickEffect">
                                  <p:stCondLst>
                                    <p:cond delay="0"/>
                                  </p:stCondLst>
                                  <p:childTnLst>
                                    <p:set>
                                      <p:cBhvr>
                                        <p:cTn id="34" dur="1" fill="hold">
                                          <p:stCondLst>
                                            <p:cond delay="0"/>
                                          </p:stCondLst>
                                        </p:cTn>
                                        <p:tgtEl>
                                          <p:spTgt spid="153628"/>
                                        </p:tgtEl>
                                        <p:attrNameLst>
                                          <p:attrName>style.visibility</p:attrName>
                                        </p:attrNameLst>
                                      </p:cBhvr>
                                      <p:to>
                                        <p:strVal val="visible"/>
                                      </p:to>
                                    </p:set>
                                    <p:animEffect transition="in" filter="wipe(up)">
                                      <p:cBhvr>
                                        <p:cTn id="35" dur="500"/>
                                        <p:tgtEl>
                                          <p:spTgt spid="153628"/>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1" fill="hold" nodeType="clickEffect">
                                  <p:stCondLst>
                                    <p:cond delay="0"/>
                                  </p:stCondLst>
                                  <p:childTnLst>
                                    <p:set>
                                      <p:cBhvr>
                                        <p:cTn id="39" dur="1" fill="hold">
                                          <p:stCondLst>
                                            <p:cond delay="0"/>
                                          </p:stCondLst>
                                        </p:cTn>
                                        <p:tgtEl>
                                          <p:spTgt spid="153626"/>
                                        </p:tgtEl>
                                        <p:attrNameLst>
                                          <p:attrName>style.visibility</p:attrName>
                                        </p:attrNameLst>
                                      </p:cBhvr>
                                      <p:to>
                                        <p:strVal val="visible"/>
                                      </p:to>
                                    </p:set>
                                    <p:animEffect transition="in" filter="wipe(up)">
                                      <p:cBhvr>
                                        <p:cTn id="40" dur="500"/>
                                        <p:tgtEl>
                                          <p:spTgt spid="153626"/>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9" presetClass="entr" presetSubtype="0" fill="hold" grpId="0" nodeType="clickEffect">
                                  <p:stCondLst>
                                    <p:cond delay="0"/>
                                  </p:stCondLst>
                                  <p:childTnLst>
                                    <p:set>
                                      <p:cBhvr>
                                        <p:cTn id="44" dur="1" fill="hold">
                                          <p:stCondLst>
                                            <p:cond delay="0"/>
                                          </p:stCondLst>
                                        </p:cTn>
                                        <p:tgtEl>
                                          <p:spTgt spid="153615"/>
                                        </p:tgtEl>
                                        <p:attrNameLst>
                                          <p:attrName>style.visibility</p:attrName>
                                        </p:attrNameLst>
                                      </p:cBhvr>
                                      <p:to>
                                        <p:strVal val="visible"/>
                                      </p:to>
                                    </p:set>
                                    <p:animEffect transition="in" filter="dissolve">
                                      <p:cBhvr>
                                        <p:cTn id="45" dur="500"/>
                                        <p:tgtEl>
                                          <p:spTgt spid="153615"/>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1" fill="hold" nodeType="clickEffect">
                                  <p:stCondLst>
                                    <p:cond delay="0"/>
                                  </p:stCondLst>
                                  <p:childTnLst>
                                    <p:set>
                                      <p:cBhvr>
                                        <p:cTn id="49" dur="1" fill="hold">
                                          <p:stCondLst>
                                            <p:cond delay="0"/>
                                          </p:stCondLst>
                                        </p:cTn>
                                        <p:tgtEl>
                                          <p:spTgt spid="153659"/>
                                        </p:tgtEl>
                                        <p:attrNameLst>
                                          <p:attrName>style.visibility</p:attrName>
                                        </p:attrNameLst>
                                      </p:cBhvr>
                                      <p:to>
                                        <p:strVal val="visible"/>
                                      </p:to>
                                    </p:set>
                                    <p:animEffect transition="in" filter="wipe(up)">
                                      <p:cBhvr>
                                        <p:cTn id="50" dur="500"/>
                                        <p:tgtEl>
                                          <p:spTgt spid="153659"/>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1" fill="hold" nodeType="clickEffect">
                                  <p:stCondLst>
                                    <p:cond delay="0"/>
                                  </p:stCondLst>
                                  <p:childTnLst>
                                    <p:set>
                                      <p:cBhvr>
                                        <p:cTn id="54" dur="1" fill="hold">
                                          <p:stCondLst>
                                            <p:cond delay="0"/>
                                          </p:stCondLst>
                                        </p:cTn>
                                        <p:tgtEl>
                                          <p:spTgt spid="153627"/>
                                        </p:tgtEl>
                                        <p:attrNameLst>
                                          <p:attrName>style.visibility</p:attrName>
                                        </p:attrNameLst>
                                      </p:cBhvr>
                                      <p:to>
                                        <p:strVal val="visible"/>
                                      </p:to>
                                    </p:set>
                                    <p:animEffect transition="in" filter="wipe(up)">
                                      <p:cBhvr>
                                        <p:cTn id="55" dur="500"/>
                                        <p:tgtEl>
                                          <p:spTgt spid="153627"/>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22" presetClass="entr" presetSubtype="1" fill="hold" nodeType="clickEffect">
                                  <p:stCondLst>
                                    <p:cond delay="0"/>
                                  </p:stCondLst>
                                  <p:childTnLst>
                                    <p:set>
                                      <p:cBhvr>
                                        <p:cTn id="59" dur="1" fill="hold">
                                          <p:stCondLst>
                                            <p:cond delay="0"/>
                                          </p:stCondLst>
                                        </p:cTn>
                                        <p:tgtEl>
                                          <p:spTgt spid="153656"/>
                                        </p:tgtEl>
                                        <p:attrNameLst>
                                          <p:attrName>style.visibility</p:attrName>
                                        </p:attrNameLst>
                                      </p:cBhvr>
                                      <p:to>
                                        <p:strVal val="visible"/>
                                      </p:to>
                                    </p:set>
                                    <p:animEffect transition="in" filter="wipe(up)">
                                      <p:cBhvr>
                                        <p:cTn id="60" dur="500"/>
                                        <p:tgtEl>
                                          <p:spTgt spid="153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3" grpId="0" autoUpdateAnimBg="0"/>
      <p:bldP spid="153604" grpId="0" autoUpdateAnimBg="0"/>
      <p:bldP spid="153613" grpId="0" autoUpdateAnimBg="0"/>
      <p:bldP spid="153614" grpId="0" autoUpdateAnimBg="0"/>
      <p:bldP spid="153615" grpId="0"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Line 2"/>
          <p:cNvSpPr>
            <a:spLocks noChangeShapeType="1"/>
          </p:cNvSpPr>
          <p:nvPr/>
        </p:nvSpPr>
        <p:spPr bwMode="auto">
          <a:xfrm flipH="1">
            <a:off x="2971802" y="4344991"/>
            <a:ext cx="95251" cy="438151"/>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1379" name="Line 3"/>
          <p:cNvSpPr>
            <a:spLocks noChangeShapeType="1"/>
          </p:cNvSpPr>
          <p:nvPr/>
        </p:nvSpPr>
        <p:spPr bwMode="auto">
          <a:xfrm>
            <a:off x="8420100" y="5062539"/>
            <a:ext cx="381000" cy="6096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1380" name="Line 4"/>
          <p:cNvSpPr>
            <a:spLocks noChangeShapeType="1"/>
          </p:cNvSpPr>
          <p:nvPr/>
        </p:nvSpPr>
        <p:spPr bwMode="auto">
          <a:xfrm flipH="1">
            <a:off x="9702800" y="4999039"/>
            <a:ext cx="381000" cy="6096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1381" name="Line 5"/>
          <p:cNvSpPr>
            <a:spLocks noChangeShapeType="1"/>
          </p:cNvSpPr>
          <p:nvPr/>
        </p:nvSpPr>
        <p:spPr bwMode="auto">
          <a:xfrm flipH="1">
            <a:off x="7899400" y="5024439"/>
            <a:ext cx="381000" cy="6096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1382" name="Line 6"/>
          <p:cNvSpPr>
            <a:spLocks noChangeShapeType="1"/>
          </p:cNvSpPr>
          <p:nvPr/>
        </p:nvSpPr>
        <p:spPr bwMode="auto">
          <a:xfrm>
            <a:off x="9715500" y="5888039"/>
            <a:ext cx="152400" cy="3810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1383" name="Line 7"/>
          <p:cNvSpPr>
            <a:spLocks noChangeShapeType="1"/>
          </p:cNvSpPr>
          <p:nvPr/>
        </p:nvSpPr>
        <p:spPr bwMode="auto">
          <a:xfrm>
            <a:off x="7950200" y="5837239"/>
            <a:ext cx="152400" cy="3810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1384" name="Line 8"/>
          <p:cNvSpPr>
            <a:spLocks noChangeShapeType="1"/>
          </p:cNvSpPr>
          <p:nvPr/>
        </p:nvSpPr>
        <p:spPr bwMode="auto">
          <a:xfrm flipH="1">
            <a:off x="8535988" y="5773739"/>
            <a:ext cx="214312" cy="5334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1385" name="Line 9"/>
          <p:cNvSpPr>
            <a:spLocks noChangeShapeType="1"/>
          </p:cNvSpPr>
          <p:nvPr/>
        </p:nvSpPr>
        <p:spPr bwMode="auto">
          <a:xfrm flipH="1">
            <a:off x="7634288" y="5799139"/>
            <a:ext cx="214312" cy="5334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1386" name="Line 10"/>
          <p:cNvSpPr>
            <a:spLocks noChangeShapeType="1"/>
          </p:cNvSpPr>
          <p:nvPr/>
        </p:nvSpPr>
        <p:spPr bwMode="auto">
          <a:xfrm>
            <a:off x="9398000" y="4338639"/>
            <a:ext cx="685800" cy="4572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1387" name="Line 11"/>
          <p:cNvSpPr>
            <a:spLocks noChangeShapeType="1"/>
          </p:cNvSpPr>
          <p:nvPr/>
        </p:nvSpPr>
        <p:spPr bwMode="auto">
          <a:xfrm flipH="1">
            <a:off x="8394700" y="4325939"/>
            <a:ext cx="762000" cy="5334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1388" name="Line 12"/>
          <p:cNvSpPr>
            <a:spLocks noChangeShapeType="1"/>
          </p:cNvSpPr>
          <p:nvPr/>
        </p:nvSpPr>
        <p:spPr bwMode="auto">
          <a:xfrm>
            <a:off x="6477000" y="4364039"/>
            <a:ext cx="685800" cy="4572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1389" name="Line 13"/>
          <p:cNvSpPr>
            <a:spLocks noChangeShapeType="1"/>
          </p:cNvSpPr>
          <p:nvPr/>
        </p:nvSpPr>
        <p:spPr bwMode="auto">
          <a:xfrm flipH="1">
            <a:off x="5486400" y="4364039"/>
            <a:ext cx="762000" cy="5334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1390" name="Line 14"/>
          <p:cNvSpPr>
            <a:spLocks noChangeShapeType="1"/>
          </p:cNvSpPr>
          <p:nvPr/>
        </p:nvSpPr>
        <p:spPr bwMode="auto">
          <a:xfrm>
            <a:off x="5486400" y="4973639"/>
            <a:ext cx="381000" cy="6096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1391" name="Line 15"/>
          <p:cNvSpPr>
            <a:spLocks noChangeShapeType="1"/>
          </p:cNvSpPr>
          <p:nvPr/>
        </p:nvSpPr>
        <p:spPr bwMode="auto">
          <a:xfrm flipH="1">
            <a:off x="6858000" y="4973639"/>
            <a:ext cx="381000" cy="6096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1392" name="Line 16"/>
          <p:cNvSpPr>
            <a:spLocks noChangeShapeType="1"/>
          </p:cNvSpPr>
          <p:nvPr/>
        </p:nvSpPr>
        <p:spPr bwMode="auto">
          <a:xfrm flipH="1">
            <a:off x="5029200" y="4973639"/>
            <a:ext cx="381000" cy="6096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1393" name="Line 17"/>
          <p:cNvSpPr>
            <a:spLocks noChangeShapeType="1"/>
          </p:cNvSpPr>
          <p:nvPr/>
        </p:nvSpPr>
        <p:spPr bwMode="auto">
          <a:xfrm>
            <a:off x="5943600" y="5811839"/>
            <a:ext cx="152400" cy="3810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1394" name="Line 18"/>
          <p:cNvSpPr>
            <a:spLocks noChangeShapeType="1"/>
          </p:cNvSpPr>
          <p:nvPr/>
        </p:nvSpPr>
        <p:spPr bwMode="auto">
          <a:xfrm>
            <a:off x="5029200" y="5811839"/>
            <a:ext cx="152400" cy="3810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1395" name="Line 19"/>
          <p:cNvSpPr>
            <a:spLocks noChangeShapeType="1"/>
          </p:cNvSpPr>
          <p:nvPr/>
        </p:nvSpPr>
        <p:spPr bwMode="auto">
          <a:xfrm flipH="1">
            <a:off x="4713288" y="5811839"/>
            <a:ext cx="214312" cy="5334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1396" name="Line 20"/>
          <p:cNvSpPr>
            <a:spLocks noChangeShapeType="1"/>
          </p:cNvSpPr>
          <p:nvPr/>
        </p:nvSpPr>
        <p:spPr bwMode="auto">
          <a:xfrm>
            <a:off x="2971800" y="5735639"/>
            <a:ext cx="609600" cy="6096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1397" name="Line 21"/>
          <p:cNvSpPr>
            <a:spLocks noChangeShapeType="1"/>
          </p:cNvSpPr>
          <p:nvPr/>
        </p:nvSpPr>
        <p:spPr bwMode="auto">
          <a:xfrm flipH="1">
            <a:off x="2312989" y="5735639"/>
            <a:ext cx="608012" cy="6096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1398" name="Line 22"/>
          <p:cNvSpPr>
            <a:spLocks noChangeShapeType="1"/>
          </p:cNvSpPr>
          <p:nvPr/>
        </p:nvSpPr>
        <p:spPr bwMode="auto">
          <a:xfrm>
            <a:off x="3844929" y="4897439"/>
            <a:ext cx="422275" cy="6096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1399" name="Line 23"/>
          <p:cNvSpPr>
            <a:spLocks noChangeShapeType="1"/>
          </p:cNvSpPr>
          <p:nvPr/>
        </p:nvSpPr>
        <p:spPr bwMode="auto">
          <a:xfrm flipH="1">
            <a:off x="3429000" y="4897439"/>
            <a:ext cx="381000" cy="6096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1400" name="Line 24"/>
          <p:cNvSpPr>
            <a:spLocks noChangeShapeType="1"/>
          </p:cNvSpPr>
          <p:nvPr/>
        </p:nvSpPr>
        <p:spPr bwMode="auto">
          <a:xfrm>
            <a:off x="2933700" y="5126039"/>
            <a:ext cx="0" cy="3810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1401" name="Line 25"/>
          <p:cNvSpPr>
            <a:spLocks noChangeShapeType="1"/>
          </p:cNvSpPr>
          <p:nvPr/>
        </p:nvSpPr>
        <p:spPr bwMode="auto">
          <a:xfrm>
            <a:off x="2286002" y="5126039"/>
            <a:ext cx="134939" cy="3810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1402" name="Line 26"/>
          <p:cNvSpPr>
            <a:spLocks noChangeShapeType="1"/>
          </p:cNvSpPr>
          <p:nvPr/>
        </p:nvSpPr>
        <p:spPr bwMode="auto">
          <a:xfrm flipH="1">
            <a:off x="2095504" y="5126039"/>
            <a:ext cx="112713" cy="3810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1403" name="Line 27"/>
          <p:cNvSpPr>
            <a:spLocks noChangeShapeType="1"/>
          </p:cNvSpPr>
          <p:nvPr/>
        </p:nvSpPr>
        <p:spPr bwMode="auto">
          <a:xfrm>
            <a:off x="3200400" y="4313239"/>
            <a:ext cx="609600" cy="5842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1404" name="Line 28"/>
          <p:cNvSpPr>
            <a:spLocks noChangeShapeType="1"/>
          </p:cNvSpPr>
          <p:nvPr/>
        </p:nvSpPr>
        <p:spPr bwMode="auto">
          <a:xfrm flipH="1">
            <a:off x="2312989" y="4313239"/>
            <a:ext cx="658812" cy="5842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1405" name="Rectangle 29"/>
          <p:cNvSpPr>
            <a:spLocks noChangeArrowheads="1"/>
          </p:cNvSpPr>
          <p:nvPr/>
        </p:nvSpPr>
        <p:spPr bwMode="auto">
          <a:xfrm>
            <a:off x="2082800" y="846139"/>
            <a:ext cx="7010400" cy="88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zh-CN" altLang="en-US" sz="2800">
                <a:latin typeface="黑体" panose="02010609060101010101" pitchFamily="49" charset="-122"/>
                <a:ea typeface="黑体" panose="02010609060101010101" pitchFamily="49" charset="-122"/>
              </a:rPr>
              <a:t>线性结构</a:t>
            </a:r>
          </a:p>
        </p:txBody>
      </p:sp>
      <p:sp>
        <p:nvSpPr>
          <p:cNvPr id="101406" name="Rectangle 30"/>
          <p:cNvSpPr>
            <a:spLocks noChangeArrowheads="1"/>
          </p:cNvSpPr>
          <p:nvPr/>
        </p:nvSpPr>
        <p:spPr bwMode="auto">
          <a:xfrm>
            <a:off x="2057400" y="2586039"/>
            <a:ext cx="7772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2947" tIns="56473" rIns="112947" bIns="56473" anchor="ctr"/>
          <a:lstStyle>
            <a:lvl1pPr defTabSz="1128713">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defTabSz="1128713">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defTabSz="1128713">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defTabSz="1128713">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defTabSz="1128713">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defTabSz="1128713"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defTabSz="1128713"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defTabSz="1128713"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defTabSz="1128713"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zh-CN" altLang="en-US" sz="2800">
                <a:latin typeface="黑体" panose="02010609060101010101" pitchFamily="49" charset="-122"/>
                <a:ea typeface="黑体" panose="02010609060101010101" pitchFamily="49" charset="-122"/>
              </a:rPr>
              <a:t>树形结构</a:t>
            </a:r>
          </a:p>
        </p:txBody>
      </p:sp>
      <p:sp>
        <p:nvSpPr>
          <p:cNvPr id="258079" name="Text Box 31"/>
          <p:cNvSpPr txBox="1">
            <a:spLocks noChangeArrowheads="1"/>
          </p:cNvSpPr>
          <p:nvPr/>
        </p:nvSpPr>
        <p:spPr bwMode="auto">
          <a:xfrm>
            <a:off x="2743201" y="3343279"/>
            <a:ext cx="7734300" cy="606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2947" tIns="56473" rIns="112947" bIns="56473">
            <a:spAutoFit/>
          </a:bodyPr>
          <a:lstStyle>
            <a:lvl1pPr defTabSz="1128713">
              <a:defRPr kumimoji="1" sz="2400">
                <a:solidFill>
                  <a:schemeClr val="tx1"/>
                </a:solidFill>
                <a:latin typeface="Times New Roman" panose="02020603050405020304" pitchFamily="18" charset="0"/>
                <a:ea typeface="宋体" panose="02010600030101010101" pitchFamily="2" charset="-122"/>
              </a:defRPr>
            </a:lvl1pPr>
            <a:lvl2pPr marL="565150" defTabSz="1128713">
              <a:defRPr kumimoji="1" sz="2400">
                <a:solidFill>
                  <a:schemeClr val="tx1"/>
                </a:solidFill>
                <a:latin typeface="Times New Roman" panose="02020603050405020304" pitchFamily="18" charset="0"/>
                <a:ea typeface="宋体" panose="02010600030101010101" pitchFamily="2" charset="-122"/>
              </a:defRPr>
            </a:lvl2pPr>
            <a:lvl3pPr marL="1128713" defTabSz="1128713">
              <a:defRPr kumimoji="1" sz="2400">
                <a:solidFill>
                  <a:schemeClr val="tx1"/>
                </a:solidFill>
                <a:latin typeface="Times New Roman" panose="02020603050405020304" pitchFamily="18" charset="0"/>
                <a:ea typeface="宋体" panose="02010600030101010101" pitchFamily="2" charset="-122"/>
              </a:defRPr>
            </a:lvl3pPr>
            <a:lvl4pPr marL="1693863" defTabSz="1128713">
              <a:defRPr kumimoji="1" sz="2400">
                <a:solidFill>
                  <a:schemeClr val="tx1"/>
                </a:solidFill>
                <a:latin typeface="Times New Roman" panose="02020603050405020304" pitchFamily="18" charset="0"/>
                <a:ea typeface="宋体" panose="02010600030101010101" pitchFamily="2" charset="-122"/>
              </a:defRPr>
            </a:lvl4pPr>
            <a:lvl5pPr marL="2259013" defTabSz="1128713">
              <a:defRPr kumimoji="1" sz="2400">
                <a:solidFill>
                  <a:schemeClr val="tx1"/>
                </a:solidFill>
                <a:latin typeface="Times New Roman" panose="02020603050405020304" pitchFamily="18" charset="0"/>
                <a:ea typeface="宋体" panose="02010600030101010101" pitchFamily="2" charset="-122"/>
              </a:defRPr>
            </a:lvl5pPr>
            <a:lvl6pPr marL="2716213" defTabSz="1128713"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3173413" defTabSz="1128713"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630613" defTabSz="1128713"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4087813" defTabSz="1128713"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defRPr/>
            </a:pPr>
            <a:r>
              <a:rPr lang="zh-CN" altLang="en-US" sz="2800" dirty="0">
                <a:solidFill>
                  <a:srgbClr val="0000CC"/>
                </a:solidFill>
                <a:effectLst>
                  <a:outerShdw blurRad="38100" dist="38100" dir="2700000" algn="tl">
                    <a:srgbClr val="C0C0C0"/>
                  </a:outerShdw>
                </a:effectLst>
                <a:latin typeface="仿宋_GB2312" pitchFamily="49" charset="-122"/>
                <a:ea typeface="仿宋_GB2312" pitchFamily="49" charset="-122"/>
              </a:rPr>
              <a:t>树</a:t>
            </a:r>
            <a:r>
              <a:rPr lang="zh-CN" altLang="en-US" sz="3200" dirty="0">
                <a:solidFill>
                  <a:srgbClr val="0000CC"/>
                </a:solidFill>
                <a:effectLst>
                  <a:outerShdw blurRad="38100" dist="38100" dir="2700000" algn="tl">
                    <a:srgbClr val="C0C0C0"/>
                  </a:outerShdw>
                </a:effectLst>
                <a:latin typeface="仿宋_GB2312" pitchFamily="49" charset="-122"/>
                <a:ea typeface="仿宋_GB2312" pitchFamily="49" charset="-122"/>
              </a:rPr>
              <a:t>            </a:t>
            </a:r>
            <a:r>
              <a:rPr lang="zh-CN" altLang="en-US" sz="2800" dirty="0">
                <a:solidFill>
                  <a:srgbClr val="0000CC"/>
                </a:solidFill>
                <a:effectLst>
                  <a:outerShdw blurRad="38100" dist="38100" dir="2700000" algn="tl">
                    <a:srgbClr val="C0C0C0"/>
                  </a:outerShdw>
                </a:effectLst>
                <a:latin typeface="仿宋_GB2312" pitchFamily="49" charset="-122"/>
                <a:ea typeface="仿宋_GB2312" pitchFamily="49" charset="-122"/>
              </a:rPr>
              <a:t>二叉树      二叉搜索树</a:t>
            </a:r>
            <a:endParaRPr lang="zh-CN" altLang="en-US" sz="2800" dirty="0">
              <a:solidFill>
                <a:srgbClr val="0000CC"/>
              </a:solidFill>
            </a:endParaRPr>
          </a:p>
        </p:txBody>
      </p:sp>
      <p:sp>
        <p:nvSpPr>
          <p:cNvPr id="101408" name="Oval 32"/>
          <p:cNvSpPr>
            <a:spLocks noChangeArrowheads="1"/>
          </p:cNvSpPr>
          <p:nvPr/>
        </p:nvSpPr>
        <p:spPr bwMode="auto">
          <a:xfrm>
            <a:off x="1828800" y="5507039"/>
            <a:ext cx="381000" cy="381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1409" name="Oval 33"/>
          <p:cNvSpPr>
            <a:spLocks noChangeArrowheads="1"/>
          </p:cNvSpPr>
          <p:nvPr/>
        </p:nvSpPr>
        <p:spPr bwMode="auto">
          <a:xfrm>
            <a:off x="2286000" y="5507039"/>
            <a:ext cx="381000" cy="381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1410" name="Oval 34"/>
          <p:cNvSpPr>
            <a:spLocks noChangeArrowheads="1"/>
          </p:cNvSpPr>
          <p:nvPr/>
        </p:nvSpPr>
        <p:spPr bwMode="auto">
          <a:xfrm>
            <a:off x="2743200" y="5507039"/>
            <a:ext cx="381000" cy="381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1411" name="Oval 35"/>
          <p:cNvSpPr>
            <a:spLocks noChangeArrowheads="1"/>
          </p:cNvSpPr>
          <p:nvPr/>
        </p:nvSpPr>
        <p:spPr bwMode="auto">
          <a:xfrm>
            <a:off x="3200400" y="5507039"/>
            <a:ext cx="381000" cy="381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1412" name="Oval 36"/>
          <p:cNvSpPr>
            <a:spLocks noChangeArrowheads="1"/>
          </p:cNvSpPr>
          <p:nvPr/>
        </p:nvSpPr>
        <p:spPr bwMode="auto">
          <a:xfrm>
            <a:off x="3657600" y="5507039"/>
            <a:ext cx="381000" cy="381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1413" name="Oval 37"/>
          <p:cNvSpPr>
            <a:spLocks noChangeArrowheads="1"/>
          </p:cNvSpPr>
          <p:nvPr/>
        </p:nvSpPr>
        <p:spPr bwMode="auto">
          <a:xfrm>
            <a:off x="4114800" y="5507039"/>
            <a:ext cx="381000" cy="381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1414" name="Oval 38"/>
          <p:cNvSpPr>
            <a:spLocks noChangeArrowheads="1"/>
          </p:cNvSpPr>
          <p:nvPr/>
        </p:nvSpPr>
        <p:spPr bwMode="auto">
          <a:xfrm>
            <a:off x="2514600" y="6192839"/>
            <a:ext cx="381000" cy="381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1415" name="Oval 39"/>
          <p:cNvSpPr>
            <a:spLocks noChangeArrowheads="1"/>
          </p:cNvSpPr>
          <p:nvPr/>
        </p:nvSpPr>
        <p:spPr bwMode="auto">
          <a:xfrm>
            <a:off x="2971800" y="6192839"/>
            <a:ext cx="381000" cy="381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1416" name="Oval 40"/>
          <p:cNvSpPr>
            <a:spLocks noChangeArrowheads="1"/>
          </p:cNvSpPr>
          <p:nvPr/>
        </p:nvSpPr>
        <p:spPr bwMode="auto">
          <a:xfrm>
            <a:off x="3429000" y="6192839"/>
            <a:ext cx="381000" cy="381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1417" name="Oval 41"/>
          <p:cNvSpPr>
            <a:spLocks noChangeArrowheads="1"/>
          </p:cNvSpPr>
          <p:nvPr/>
        </p:nvSpPr>
        <p:spPr bwMode="auto">
          <a:xfrm>
            <a:off x="2057400" y="6192839"/>
            <a:ext cx="381000" cy="381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1418" name="Oval 42"/>
          <p:cNvSpPr>
            <a:spLocks noChangeArrowheads="1"/>
          </p:cNvSpPr>
          <p:nvPr/>
        </p:nvSpPr>
        <p:spPr bwMode="auto">
          <a:xfrm>
            <a:off x="2057400" y="4745039"/>
            <a:ext cx="381000" cy="381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1419" name="Oval 43"/>
          <p:cNvSpPr>
            <a:spLocks noChangeArrowheads="1"/>
          </p:cNvSpPr>
          <p:nvPr/>
        </p:nvSpPr>
        <p:spPr bwMode="auto">
          <a:xfrm>
            <a:off x="2743200" y="4745039"/>
            <a:ext cx="381000" cy="381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1420" name="Oval 44"/>
          <p:cNvSpPr>
            <a:spLocks noChangeArrowheads="1"/>
          </p:cNvSpPr>
          <p:nvPr/>
        </p:nvSpPr>
        <p:spPr bwMode="auto">
          <a:xfrm>
            <a:off x="3657600" y="4745039"/>
            <a:ext cx="381000" cy="381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1421" name="Oval 45"/>
          <p:cNvSpPr>
            <a:spLocks noChangeArrowheads="1"/>
          </p:cNvSpPr>
          <p:nvPr/>
        </p:nvSpPr>
        <p:spPr bwMode="auto">
          <a:xfrm>
            <a:off x="2895600" y="3983039"/>
            <a:ext cx="381000" cy="381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1422" name="Text Box 46"/>
          <p:cNvSpPr txBox="1">
            <a:spLocks noChangeArrowheads="1"/>
          </p:cNvSpPr>
          <p:nvPr/>
        </p:nvSpPr>
        <p:spPr bwMode="auto">
          <a:xfrm>
            <a:off x="3389315" y="6180140"/>
            <a:ext cx="470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000">
                <a:latin typeface="Arial" panose="020B0604020202020204" pitchFamily="34" charset="0"/>
                <a:ea typeface="黑体" panose="02010609060101010101" pitchFamily="49" charset="-122"/>
              </a:rPr>
              <a:t>14</a:t>
            </a:r>
            <a:endParaRPr lang="en-US" altLang="zh-CN">
              <a:ea typeface="黑体" panose="02010609060101010101" pitchFamily="49" charset="-122"/>
            </a:endParaRPr>
          </a:p>
        </p:txBody>
      </p:sp>
      <p:sp>
        <p:nvSpPr>
          <p:cNvPr id="101423" name="Text Box 47"/>
          <p:cNvSpPr txBox="1">
            <a:spLocks noChangeArrowheads="1"/>
          </p:cNvSpPr>
          <p:nvPr/>
        </p:nvSpPr>
        <p:spPr bwMode="auto">
          <a:xfrm>
            <a:off x="2949576" y="6178552"/>
            <a:ext cx="470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000">
                <a:latin typeface="Arial" panose="020B0604020202020204" pitchFamily="34" charset="0"/>
                <a:ea typeface="黑体" panose="02010609060101010101" pitchFamily="49" charset="-122"/>
              </a:rPr>
              <a:t>13</a:t>
            </a:r>
            <a:endParaRPr lang="en-US" altLang="zh-CN">
              <a:ea typeface="黑体" panose="02010609060101010101" pitchFamily="49" charset="-122"/>
            </a:endParaRPr>
          </a:p>
        </p:txBody>
      </p:sp>
      <p:sp>
        <p:nvSpPr>
          <p:cNvPr id="101424" name="Text Box 48"/>
          <p:cNvSpPr txBox="1">
            <a:spLocks noChangeArrowheads="1"/>
          </p:cNvSpPr>
          <p:nvPr/>
        </p:nvSpPr>
        <p:spPr bwMode="auto">
          <a:xfrm>
            <a:off x="2492376" y="6153152"/>
            <a:ext cx="470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000">
                <a:latin typeface="Arial" panose="020B0604020202020204" pitchFamily="34" charset="0"/>
                <a:ea typeface="黑体" panose="02010609060101010101" pitchFamily="49" charset="-122"/>
              </a:rPr>
              <a:t>12</a:t>
            </a:r>
            <a:endParaRPr lang="en-US" altLang="zh-CN">
              <a:ea typeface="黑体" panose="02010609060101010101" pitchFamily="49" charset="-122"/>
            </a:endParaRPr>
          </a:p>
        </p:txBody>
      </p:sp>
      <p:sp>
        <p:nvSpPr>
          <p:cNvPr id="101425" name="Text Box 49"/>
          <p:cNvSpPr txBox="1">
            <a:spLocks noChangeArrowheads="1"/>
          </p:cNvSpPr>
          <p:nvPr/>
        </p:nvSpPr>
        <p:spPr bwMode="auto">
          <a:xfrm>
            <a:off x="2033590" y="6165852"/>
            <a:ext cx="45583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000">
                <a:latin typeface="Arial" panose="020B0604020202020204" pitchFamily="34" charset="0"/>
                <a:ea typeface="黑体" panose="02010609060101010101" pitchFamily="49" charset="-122"/>
              </a:rPr>
              <a:t>11</a:t>
            </a:r>
            <a:endParaRPr lang="en-US" altLang="zh-CN">
              <a:ea typeface="黑体" panose="02010609060101010101" pitchFamily="49" charset="-122"/>
            </a:endParaRPr>
          </a:p>
        </p:txBody>
      </p:sp>
      <p:sp>
        <p:nvSpPr>
          <p:cNvPr id="101426" name="Text Box 50"/>
          <p:cNvSpPr txBox="1">
            <a:spLocks noChangeArrowheads="1"/>
          </p:cNvSpPr>
          <p:nvPr/>
        </p:nvSpPr>
        <p:spPr bwMode="auto">
          <a:xfrm>
            <a:off x="2095500" y="4729164"/>
            <a:ext cx="3273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000">
                <a:latin typeface="Arial" panose="020B0604020202020204" pitchFamily="34" charset="0"/>
                <a:ea typeface="黑体" panose="02010609060101010101" pitchFamily="49" charset="-122"/>
              </a:rPr>
              <a:t>2</a:t>
            </a:r>
            <a:endParaRPr lang="en-US" altLang="zh-CN">
              <a:ea typeface="黑体" panose="02010609060101010101" pitchFamily="49" charset="-122"/>
            </a:endParaRPr>
          </a:p>
        </p:txBody>
      </p:sp>
      <p:sp>
        <p:nvSpPr>
          <p:cNvPr id="101427" name="Text Box 51"/>
          <p:cNvSpPr txBox="1">
            <a:spLocks noChangeArrowheads="1"/>
          </p:cNvSpPr>
          <p:nvPr/>
        </p:nvSpPr>
        <p:spPr bwMode="auto">
          <a:xfrm>
            <a:off x="2760664" y="4697413"/>
            <a:ext cx="3273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000">
                <a:latin typeface="Arial" panose="020B0604020202020204" pitchFamily="34" charset="0"/>
                <a:ea typeface="黑体" panose="02010609060101010101" pitchFamily="49" charset="-122"/>
              </a:rPr>
              <a:t>3</a:t>
            </a:r>
          </a:p>
        </p:txBody>
      </p:sp>
      <p:sp>
        <p:nvSpPr>
          <p:cNvPr id="101428" name="Text Box 52"/>
          <p:cNvSpPr txBox="1">
            <a:spLocks noChangeArrowheads="1"/>
          </p:cNvSpPr>
          <p:nvPr/>
        </p:nvSpPr>
        <p:spPr bwMode="auto">
          <a:xfrm>
            <a:off x="3670300" y="4694239"/>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000">
                <a:latin typeface="Arial" panose="020B0604020202020204" pitchFamily="34" charset="0"/>
                <a:ea typeface="黑体" panose="02010609060101010101" pitchFamily="49" charset="-122"/>
              </a:rPr>
              <a:t>4</a:t>
            </a:r>
          </a:p>
        </p:txBody>
      </p:sp>
      <p:sp>
        <p:nvSpPr>
          <p:cNvPr id="101429" name="Text Box 53"/>
          <p:cNvSpPr txBox="1">
            <a:spLocks noChangeArrowheads="1"/>
          </p:cNvSpPr>
          <p:nvPr/>
        </p:nvSpPr>
        <p:spPr bwMode="auto">
          <a:xfrm>
            <a:off x="1854202" y="5456239"/>
            <a:ext cx="3273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000">
                <a:latin typeface="Arial" panose="020B0604020202020204" pitchFamily="34" charset="0"/>
                <a:ea typeface="黑体" panose="02010609060101010101" pitchFamily="49" charset="-122"/>
              </a:rPr>
              <a:t>5</a:t>
            </a:r>
          </a:p>
        </p:txBody>
      </p:sp>
      <p:sp>
        <p:nvSpPr>
          <p:cNvPr id="101430" name="Text Box 54"/>
          <p:cNvSpPr txBox="1">
            <a:spLocks noChangeArrowheads="1"/>
          </p:cNvSpPr>
          <p:nvPr/>
        </p:nvSpPr>
        <p:spPr bwMode="auto">
          <a:xfrm>
            <a:off x="2312989" y="5456239"/>
            <a:ext cx="3540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000">
                <a:latin typeface="Arial" panose="020B0604020202020204" pitchFamily="34" charset="0"/>
                <a:ea typeface="黑体" panose="02010609060101010101" pitchFamily="49" charset="-122"/>
              </a:rPr>
              <a:t>6</a:t>
            </a:r>
          </a:p>
        </p:txBody>
      </p:sp>
      <p:sp>
        <p:nvSpPr>
          <p:cNvPr id="101431" name="Text Box 55"/>
          <p:cNvSpPr txBox="1">
            <a:spLocks noChangeArrowheads="1"/>
          </p:cNvSpPr>
          <p:nvPr/>
        </p:nvSpPr>
        <p:spPr bwMode="auto">
          <a:xfrm>
            <a:off x="2770189" y="5468939"/>
            <a:ext cx="3540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000">
                <a:latin typeface="Arial" panose="020B0604020202020204" pitchFamily="34" charset="0"/>
                <a:ea typeface="黑体" panose="02010609060101010101" pitchFamily="49" charset="-122"/>
              </a:rPr>
              <a:t>7</a:t>
            </a:r>
          </a:p>
        </p:txBody>
      </p:sp>
      <p:sp>
        <p:nvSpPr>
          <p:cNvPr id="101432" name="Text Box 56"/>
          <p:cNvSpPr txBox="1">
            <a:spLocks noChangeArrowheads="1"/>
          </p:cNvSpPr>
          <p:nvPr/>
        </p:nvSpPr>
        <p:spPr bwMode="auto">
          <a:xfrm>
            <a:off x="3214689" y="5468939"/>
            <a:ext cx="3540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000">
                <a:latin typeface="Arial" panose="020B0604020202020204" pitchFamily="34" charset="0"/>
                <a:ea typeface="黑体" panose="02010609060101010101" pitchFamily="49" charset="-122"/>
              </a:rPr>
              <a:t>8</a:t>
            </a:r>
          </a:p>
        </p:txBody>
      </p:sp>
      <p:sp>
        <p:nvSpPr>
          <p:cNvPr id="101433" name="Text Box 57"/>
          <p:cNvSpPr txBox="1">
            <a:spLocks noChangeArrowheads="1"/>
          </p:cNvSpPr>
          <p:nvPr/>
        </p:nvSpPr>
        <p:spPr bwMode="auto">
          <a:xfrm>
            <a:off x="3725863" y="5489576"/>
            <a:ext cx="3540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000">
                <a:latin typeface="Arial" panose="020B0604020202020204" pitchFamily="34" charset="0"/>
                <a:ea typeface="黑体" panose="02010609060101010101" pitchFamily="49" charset="-122"/>
              </a:rPr>
              <a:t>9</a:t>
            </a:r>
          </a:p>
        </p:txBody>
      </p:sp>
      <p:sp>
        <p:nvSpPr>
          <p:cNvPr id="101434" name="Text Box 58"/>
          <p:cNvSpPr txBox="1">
            <a:spLocks noChangeArrowheads="1"/>
          </p:cNvSpPr>
          <p:nvPr/>
        </p:nvSpPr>
        <p:spPr bwMode="auto">
          <a:xfrm>
            <a:off x="4076700" y="5475289"/>
            <a:ext cx="6096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000">
                <a:latin typeface="Arial" panose="020B0604020202020204" pitchFamily="34" charset="0"/>
                <a:ea typeface="黑体" panose="02010609060101010101" pitchFamily="49" charset="-122"/>
              </a:rPr>
              <a:t>10</a:t>
            </a:r>
            <a:endParaRPr lang="en-US" altLang="zh-CN" sz="4000">
              <a:latin typeface="Arial" panose="020B0604020202020204" pitchFamily="34" charset="0"/>
              <a:ea typeface="黑体" panose="02010609060101010101" pitchFamily="49" charset="-122"/>
            </a:endParaRPr>
          </a:p>
        </p:txBody>
      </p:sp>
      <p:sp>
        <p:nvSpPr>
          <p:cNvPr id="101435" name="Line 59"/>
          <p:cNvSpPr>
            <a:spLocks noChangeShapeType="1"/>
          </p:cNvSpPr>
          <p:nvPr/>
        </p:nvSpPr>
        <p:spPr bwMode="auto">
          <a:xfrm>
            <a:off x="3844925" y="5126039"/>
            <a:ext cx="0" cy="3810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1436" name="Line 60"/>
          <p:cNvSpPr>
            <a:spLocks noChangeShapeType="1"/>
          </p:cNvSpPr>
          <p:nvPr/>
        </p:nvSpPr>
        <p:spPr bwMode="auto">
          <a:xfrm flipH="1">
            <a:off x="2770189" y="5888039"/>
            <a:ext cx="125412" cy="304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1437" name="Line 61"/>
          <p:cNvSpPr>
            <a:spLocks noChangeShapeType="1"/>
          </p:cNvSpPr>
          <p:nvPr/>
        </p:nvSpPr>
        <p:spPr bwMode="auto">
          <a:xfrm>
            <a:off x="2971803" y="5888039"/>
            <a:ext cx="142875" cy="304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1438" name="Oval 62"/>
          <p:cNvSpPr>
            <a:spLocks noChangeArrowheads="1"/>
          </p:cNvSpPr>
          <p:nvPr/>
        </p:nvSpPr>
        <p:spPr bwMode="auto">
          <a:xfrm>
            <a:off x="4572000" y="6192839"/>
            <a:ext cx="381000" cy="381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1439" name="Oval 63"/>
          <p:cNvSpPr>
            <a:spLocks noChangeArrowheads="1"/>
          </p:cNvSpPr>
          <p:nvPr/>
        </p:nvSpPr>
        <p:spPr bwMode="auto">
          <a:xfrm>
            <a:off x="5029200" y="6192839"/>
            <a:ext cx="381000" cy="381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1440" name="Oval 64"/>
          <p:cNvSpPr>
            <a:spLocks noChangeArrowheads="1"/>
          </p:cNvSpPr>
          <p:nvPr/>
        </p:nvSpPr>
        <p:spPr bwMode="auto">
          <a:xfrm>
            <a:off x="5257800" y="4745039"/>
            <a:ext cx="381000" cy="381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1441" name="Oval 65"/>
          <p:cNvSpPr>
            <a:spLocks noChangeArrowheads="1"/>
          </p:cNvSpPr>
          <p:nvPr/>
        </p:nvSpPr>
        <p:spPr bwMode="auto">
          <a:xfrm>
            <a:off x="4800600" y="5507039"/>
            <a:ext cx="381000" cy="381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1442" name="Oval 66"/>
          <p:cNvSpPr>
            <a:spLocks noChangeArrowheads="1"/>
          </p:cNvSpPr>
          <p:nvPr/>
        </p:nvSpPr>
        <p:spPr bwMode="auto">
          <a:xfrm>
            <a:off x="5943600" y="6192839"/>
            <a:ext cx="381000" cy="381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1443" name="Oval 67"/>
          <p:cNvSpPr>
            <a:spLocks noChangeArrowheads="1"/>
          </p:cNvSpPr>
          <p:nvPr/>
        </p:nvSpPr>
        <p:spPr bwMode="auto">
          <a:xfrm>
            <a:off x="5715000" y="5507039"/>
            <a:ext cx="381000" cy="381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1444" name="Oval 68"/>
          <p:cNvSpPr>
            <a:spLocks noChangeArrowheads="1"/>
          </p:cNvSpPr>
          <p:nvPr/>
        </p:nvSpPr>
        <p:spPr bwMode="auto">
          <a:xfrm>
            <a:off x="6172200" y="4059239"/>
            <a:ext cx="381000" cy="381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1445" name="Oval 69"/>
          <p:cNvSpPr>
            <a:spLocks noChangeArrowheads="1"/>
          </p:cNvSpPr>
          <p:nvPr/>
        </p:nvSpPr>
        <p:spPr bwMode="auto">
          <a:xfrm>
            <a:off x="7467600" y="6192839"/>
            <a:ext cx="381000" cy="381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1446" name="Oval 70"/>
          <p:cNvSpPr>
            <a:spLocks noChangeArrowheads="1"/>
          </p:cNvSpPr>
          <p:nvPr/>
        </p:nvSpPr>
        <p:spPr bwMode="auto">
          <a:xfrm>
            <a:off x="7924800" y="6192839"/>
            <a:ext cx="381000" cy="381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1447" name="Oval 71"/>
          <p:cNvSpPr>
            <a:spLocks noChangeArrowheads="1"/>
          </p:cNvSpPr>
          <p:nvPr/>
        </p:nvSpPr>
        <p:spPr bwMode="auto">
          <a:xfrm>
            <a:off x="7086600" y="4745039"/>
            <a:ext cx="381000" cy="381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1448" name="Oval 72"/>
          <p:cNvSpPr>
            <a:spLocks noChangeArrowheads="1"/>
          </p:cNvSpPr>
          <p:nvPr/>
        </p:nvSpPr>
        <p:spPr bwMode="auto">
          <a:xfrm>
            <a:off x="8369300" y="6192839"/>
            <a:ext cx="381000" cy="381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1449" name="Oval 73"/>
          <p:cNvSpPr>
            <a:spLocks noChangeArrowheads="1"/>
          </p:cNvSpPr>
          <p:nvPr/>
        </p:nvSpPr>
        <p:spPr bwMode="auto">
          <a:xfrm>
            <a:off x="8140700" y="4732339"/>
            <a:ext cx="381000" cy="381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1450" name="Oval 74"/>
          <p:cNvSpPr>
            <a:spLocks noChangeArrowheads="1"/>
          </p:cNvSpPr>
          <p:nvPr/>
        </p:nvSpPr>
        <p:spPr bwMode="auto">
          <a:xfrm>
            <a:off x="9956800" y="4719639"/>
            <a:ext cx="381000" cy="381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1451" name="Oval 75"/>
          <p:cNvSpPr>
            <a:spLocks noChangeArrowheads="1"/>
          </p:cNvSpPr>
          <p:nvPr/>
        </p:nvSpPr>
        <p:spPr bwMode="auto">
          <a:xfrm>
            <a:off x="9677400" y="6192839"/>
            <a:ext cx="381000" cy="381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1452" name="Oval 76"/>
          <p:cNvSpPr>
            <a:spLocks noChangeArrowheads="1"/>
          </p:cNvSpPr>
          <p:nvPr/>
        </p:nvSpPr>
        <p:spPr bwMode="auto">
          <a:xfrm>
            <a:off x="9080500" y="4021139"/>
            <a:ext cx="381000" cy="381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1453" name="Oval 77"/>
          <p:cNvSpPr>
            <a:spLocks noChangeArrowheads="1"/>
          </p:cNvSpPr>
          <p:nvPr/>
        </p:nvSpPr>
        <p:spPr bwMode="auto">
          <a:xfrm>
            <a:off x="6629400" y="5507039"/>
            <a:ext cx="381000" cy="381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1454" name="Oval 78"/>
          <p:cNvSpPr>
            <a:spLocks noChangeArrowheads="1"/>
          </p:cNvSpPr>
          <p:nvPr/>
        </p:nvSpPr>
        <p:spPr bwMode="auto">
          <a:xfrm>
            <a:off x="7696200" y="5507039"/>
            <a:ext cx="381000" cy="381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1455" name="Oval 79"/>
          <p:cNvSpPr>
            <a:spLocks noChangeArrowheads="1"/>
          </p:cNvSpPr>
          <p:nvPr/>
        </p:nvSpPr>
        <p:spPr bwMode="auto">
          <a:xfrm>
            <a:off x="8572500" y="5507039"/>
            <a:ext cx="381000" cy="381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1456" name="Oval 80"/>
          <p:cNvSpPr>
            <a:spLocks noChangeArrowheads="1"/>
          </p:cNvSpPr>
          <p:nvPr/>
        </p:nvSpPr>
        <p:spPr bwMode="auto">
          <a:xfrm>
            <a:off x="9461500" y="5507039"/>
            <a:ext cx="381000" cy="381000"/>
          </a:xfrm>
          <a:prstGeom prst="ellipse">
            <a:avLst/>
          </a:pr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1457" name="Text Box 81"/>
          <p:cNvSpPr txBox="1">
            <a:spLocks noChangeArrowheads="1"/>
          </p:cNvSpPr>
          <p:nvPr/>
        </p:nvSpPr>
        <p:spPr bwMode="auto">
          <a:xfrm>
            <a:off x="7750176" y="5497513"/>
            <a:ext cx="3273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000">
                <a:latin typeface="Arial" panose="020B0604020202020204" pitchFamily="34" charset="0"/>
                <a:ea typeface="黑体" panose="02010609060101010101" pitchFamily="49" charset="-122"/>
              </a:rPr>
              <a:t>3</a:t>
            </a:r>
          </a:p>
        </p:txBody>
      </p:sp>
      <p:sp>
        <p:nvSpPr>
          <p:cNvPr id="101458" name="Text Box 82"/>
          <p:cNvSpPr txBox="1">
            <a:spLocks noChangeArrowheads="1"/>
          </p:cNvSpPr>
          <p:nvPr/>
        </p:nvSpPr>
        <p:spPr bwMode="auto">
          <a:xfrm>
            <a:off x="7493000" y="6180140"/>
            <a:ext cx="3273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000">
                <a:latin typeface="Arial" panose="020B0604020202020204" pitchFamily="34" charset="0"/>
                <a:ea typeface="黑体" panose="02010609060101010101" pitchFamily="49" charset="-122"/>
              </a:rPr>
              <a:t>1</a:t>
            </a:r>
            <a:endParaRPr lang="en-US" altLang="zh-CN">
              <a:ea typeface="黑体" panose="02010609060101010101" pitchFamily="49" charset="-122"/>
            </a:endParaRPr>
          </a:p>
        </p:txBody>
      </p:sp>
      <p:sp>
        <p:nvSpPr>
          <p:cNvPr id="101459" name="Text Box 83"/>
          <p:cNvSpPr txBox="1">
            <a:spLocks noChangeArrowheads="1"/>
          </p:cNvSpPr>
          <p:nvPr/>
        </p:nvSpPr>
        <p:spPr bwMode="auto">
          <a:xfrm>
            <a:off x="7975602" y="6167439"/>
            <a:ext cx="3273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000">
                <a:latin typeface="Arial" panose="020B0604020202020204" pitchFamily="34" charset="0"/>
                <a:ea typeface="黑体" panose="02010609060101010101" pitchFamily="49" charset="-122"/>
              </a:rPr>
              <a:t>5</a:t>
            </a:r>
          </a:p>
        </p:txBody>
      </p:sp>
      <p:sp>
        <p:nvSpPr>
          <p:cNvPr id="101460" name="Text Box 84"/>
          <p:cNvSpPr txBox="1">
            <a:spLocks noChangeArrowheads="1"/>
          </p:cNvSpPr>
          <p:nvPr/>
        </p:nvSpPr>
        <p:spPr bwMode="auto">
          <a:xfrm>
            <a:off x="8586789" y="5456239"/>
            <a:ext cx="3540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000">
                <a:latin typeface="Arial" panose="020B0604020202020204" pitchFamily="34" charset="0"/>
                <a:ea typeface="黑体" panose="02010609060101010101" pitchFamily="49" charset="-122"/>
              </a:rPr>
              <a:t>8</a:t>
            </a:r>
          </a:p>
        </p:txBody>
      </p:sp>
      <p:sp>
        <p:nvSpPr>
          <p:cNvPr id="101461" name="Text Box 85"/>
          <p:cNvSpPr txBox="1">
            <a:spLocks noChangeArrowheads="1"/>
          </p:cNvSpPr>
          <p:nvPr/>
        </p:nvSpPr>
        <p:spPr bwMode="auto">
          <a:xfrm>
            <a:off x="8399463" y="6208713"/>
            <a:ext cx="3540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000">
                <a:latin typeface="Arial" panose="020B0604020202020204" pitchFamily="34" charset="0"/>
                <a:ea typeface="黑体" panose="02010609060101010101" pitchFamily="49" charset="-122"/>
              </a:rPr>
              <a:t>7</a:t>
            </a:r>
          </a:p>
        </p:txBody>
      </p:sp>
      <p:sp>
        <p:nvSpPr>
          <p:cNvPr id="101462" name="Text Box 86"/>
          <p:cNvSpPr txBox="1">
            <a:spLocks noChangeArrowheads="1"/>
          </p:cNvSpPr>
          <p:nvPr/>
        </p:nvSpPr>
        <p:spPr bwMode="auto">
          <a:xfrm>
            <a:off x="9448800" y="5468940"/>
            <a:ext cx="6096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000">
                <a:latin typeface="Arial" panose="020B0604020202020204" pitchFamily="34" charset="0"/>
                <a:ea typeface="黑体" panose="02010609060101010101" pitchFamily="49" charset="-122"/>
              </a:rPr>
              <a:t>10</a:t>
            </a:r>
            <a:endParaRPr lang="en-US" altLang="zh-CN" sz="4000">
              <a:latin typeface="Arial" panose="020B0604020202020204" pitchFamily="34" charset="0"/>
              <a:ea typeface="黑体" panose="02010609060101010101" pitchFamily="49" charset="-122"/>
            </a:endParaRPr>
          </a:p>
        </p:txBody>
      </p:sp>
      <p:sp>
        <p:nvSpPr>
          <p:cNvPr id="101463" name="Text Box 87"/>
          <p:cNvSpPr txBox="1">
            <a:spLocks noChangeArrowheads="1"/>
          </p:cNvSpPr>
          <p:nvPr/>
        </p:nvSpPr>
        <p:spPr bwMode="auto">
          <a:xfrm>
            <a:off x="9680576" y="6192840"/>
            <a:ext cx="45583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000">
                <a:latin typeface="Arial" panose="020B0604020202020204" pitchFamily="34" charset="0"/>
                <a:ea typeface="黑体" panose="02010609060101010101" pitchFamily="49" charset="-122"/>
              </a:rPr>
              <a:t>11</a:t>
            </a:r>
            <a:endParaRPr lang="en-US" altLang="zh-CN">
              <a:ea typeface="黑体" panose="02010609060101010101" pitchFamily="49" charset="-122"/>
            </a:endParaRPr>
          </a:p>
        </p:txBody>
      </p:sp>
      <p:sp>
        <p:nvSpPr>
          <p:cNvPr id="101464" name="Text Box 88"/>
          <p:cNvSpPr txBox="1">
            <a:spLocks noChangeArrowheads="1"/>
          </p:cNvSpPr>
          <p:nvPr/>
        </p:nvSpPr>
        <p:spPr bwMode="auto">
          <a:xfrm>
            <a:off x="9094789" y="3983039"/>
            <a:ext cx="3540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000">
                <a:latin typeface="Arial" panose="020B0604020202020204" pitchFamily="34" charset="0"/>
                <a:ea typeface="黑体" panose="02010609060101010101" pitchFamily="49" charset="-122"/>
              </a:rPr>
              <a:t>9</a:t>
            </a:r>
          </a:p>
        </p:txBody>
      </p:sp>
      <p:sp>
        <p:nvSpPr>
          <p:cNvPr id="101465" name="Text Box 89"/>
          <p:cNvSpPr txBox="1">
            <a:spLocks noChangeArrowheads="1"/>
          </p:cNvSpPr>
          <p:nvPr/>
        </p:nvSpPr>
        <p:spPr bwMode="auto">
          <a:xfrm>
            <a:off x="5970589" y="6154739"/>
            <a:ext cx="3540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000">
                <a:latin typeface="Arial" panose="020B0604020202020204" pitchFamily="34" charset="0"/>
                <a:ea typeface="黑体" panose="02010609060101010101" pitchFamily="49" charset="-122"/>
              </a:rPr>
              <a:t>9</a:t>
            </a:r>
          </a:p>
        </p:txBody>
      </p:sp>
      <p:sp>
        <p:nvSpPr>
          <p:cNvPr id="101466" name="Text Box 90"/>
          <p:cNvSpPr txBox="1">
            <a:spLocks noChangeArrowheads="1"/>
          </p:cNvSpPr>
          <p:nvPr/>
        </p:nvSpPr>
        <p:spPr bwMode="auto">
          <a:xfrm>
            <a:off x="5056189" y="6142039"/>
            <a:ext cx="3540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000">
                <a:latin typeface="Arial" panose="020B0604020202020204" pitchFamily="34" charset="0"/>
                <a:ea typeface="黑体" panose="02010609060101010101" pitchFamily="49" charset="-122"/>
              </a:rPr>
              <a:t>8</a:t>
            </a:r>
          </a:p>
        </p:txBody>
      </p:sp>
      <p:sp>
        <p:nvSpPr>
          <p:cNvPr id="101467" name="Text Box 91"/>
          <p:cNvSpPr txBox="1">
            <a:spLocks noChangeArrowheads="1"/>
          </p:cNvSpPr>
          <p:nvPr/>
        </p:nvSpPr>
        <p:spPr bwMode="auto">
          <a:xfrm>
            <a:off x="4598989" y="6154739"/>
            <a:ext cx="3540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000">
                <a:latin typeface="Arial" panose="020B0604020202020204" pitchFamily="34" charset="0"/>
                <a:ea typeface="黑体" panose="02010609060101010101" pitchFamily="49" charset="-122"/>
              </a:rPr>
              <a:t>7</a:t>
            </a:r>
          </a:p>
        </p:txBody>
      </p:sp>
      <p:sp>
        <p:nvSpPr>
          <p:cNvPr id="101468" name="Text Box 92"/>
          <p:cNvSpPr txBox="1">
            <a:spLocks noChangeArrowheads="1"/>
          </p:cNvSpPr>
          <p:nvPr/>
        </p:nvSpPr>
        <p:spPr bwMode="auto">
          <a:xfrm>
            <a:off x="4826000" y="5481639"/>
            <a:ext cx="4572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000">
                <a:latin typeface="Arial" panose="020B0604020202020204" pitchFamily="34" charset="0"/>
                <a:ea typeface="黑体" panose="02010609060101010101" pitchFamily="49" charset="-122"/>
              </a:rPr>
              <a:t>4</a:t>
            </a:r>
          </a:p>
        </p:txBody>
      </p:sp>
      <p:sp>
        <p:nvSpPr>
          <p:cNvPr id="101469" name="Text Box 93"/>
          <p:cNvSpPr txBox="1">
            <a:spLocks noChangeArrowheads="1"/>
          </p:cNvSpPr>
          <p:nvPr/>
        </p:nvSpPr>
        <p:spPr bwMode="auto">
          <a:xfrm>
            <a:off x="5740402" y="5468939"/>
            <a:ext cx="3273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000">
                <a:latin typeface="Arial" panose="020B0604020202020204" pitchFamily="34" charset="0"/>
                <a:ea typeface="黑体" panose="02010609060101010101" pitchFamily="49" charset="-122"/>
              </a:rPr>
              <a:t>5</a:t>
            </a:r>
          </a:p>
        </p:txBody>
      </p:sp>
      <p:sp>
        <p:nvSpPr>
          <p:cNvPr id="101470" name="Text Box 94"/>
          <p:cNvSpPr txBox="1">
            <a:spLocks noChangeArrowheads="1"/>
          </p:cNvSpPr>
          <p:nvPr/>
        </p:nvSpPr>
        <p:spPr bwMode="auto">
          <a:xfrm>
            <a:off x="6643689" y="5456239"/>
            <a:ext cx="3540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000">
                <a:latin typeface="Arial" panose="020B0604020202020204" pitchFamily="34" charset="0"/>
                <a:ea typeface="黑体" panose="02010609060101010101" pitchFamily="49" charset="-122"/>
              </a:rPr>
              <a:t>6</a:t>
            </a:r>
          </a:p>
        </p:txBody>
      </p:sp>
      <p:sp>
        <p:nvSpPr>
          <p:cNvPr id="101471" name="Text Box 95"/>
          <p:cNvSpPr txBox="1">
            <a:spLocks noChangeArrowheads="1"/>
          </p:cNvSpPr>
          <p:nvPr/>
        </p:nvSpPr>
        <p:spPr bwMode="auto">
          <a:xfrm>
            <a:off x="8142289" y="4681539"/>
            <a:ext cx="3540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000">
                <a:latin typeface="Arial" panose="020B0604020202020204" pitchFamily="34" charset="0"/>
                <a:ea typeface="黑体" panose="02010609060101010101" pitchFamily="49" charset="-122"/>
              </a:rPr>
              <a:t>6</a:t>
            </a:r>
          </a:p>
        </p:txBody>
      </p:sp>
      <p:sp>
        <p:nvSpPr>
          <p:cNvPr id="101472" name="Text Box 96"/>
          <p:cNvSpPr txBox="1">
            <a:spLocks noChangeArrowheads="1"/>
          </p:cNvSpPr>
          <p:nvPr/>
        </p:nvSpPr>
        <p:spPr bwMode="auto">
          <a:xfrm>
            <a:off x="5295900" y="4729164"/>
            <a:ext cx="3273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000">
                <a:latin typeface="Arial" panose="020B0604020202020204" pitchFamily="34" charset="0"/>
                <a:ea typeface="黑体" panose="02010609060101010101" pitchFamily="49" charset="-122"/>
              </a:rPr>
              <a:t>2</a:t>
            </a:r>
            <a:endParaRPr lang="en-US" altLang="zh-CN">
              <a:ea typeface="黑体" panose="02010609060101010101" pitchFamily="49" charset="-122"/>
            </a:endParaRPr>
          </a:p>
        </p:txBody>
      </p:sp>
      <p:sp>
        <p:nvSpPr>
          <p:cNvPr id="101473" name="Text Box 97"/>
          <p:cNvSpPr txBox="1">
            <a:spLocks noChangeArrowheads="1"/>
          </p:cNvSpPr>
          <p:nvPr/>
        </p:nvSpPr>
        <p:spPr bwMode="auto">
          <a:xfrm>
            <a:off x="7104064" y="4697413"/>
            <a:ext cx="3273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000">
                <a:latin typeface="Arial" panose="020B0604020202020204" pitchFamily="34" charset="0"/>
                <a:ea typeface="黑体" panose="02010609060101010101" pitchFamily="49" charset="-122"/>
              </a:rPr>
              <a:t>3</a:t>
            </a:r>
          </a:p>
        </p:txBody>
      </p:sp>
      <p:sp>
        <p:nvSpPr>
          <p:cNvPr id="101474" name="Text Box 98"/>
          <p:cNvSpPr txBox="1">
            <a:spLocks noChangeArrowheads="1"/>
          </p:cNvSpPr>
          <p:nvPr/>
        </p:nvSpPr>
        <p:spPr bwMode="auto">
          <a:xfrm>
            <a:off x="9898064" y="4719640"/>
            <a:ext cx="4700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000">
                <a:latin typeface="Arial" panose="020B0604020202020204" pitchFamily="34" charset="0"/>
                <a:ea typeface="黑体" panose="02010609060101010101" pitchFamily="49" charset="-122"/>
              </a:rPr>
              <a:t>13</a:t>
            </a:r>
            <a:endParaRPr lang="en-US" altLang="zh-CN" sz="4000">
              <a:ea typeface="黑体" panose="02010609060101010101" pitchFamily="49" charset="-122"/>
            </a:endParaRPr>
          </a:p>
        </p:txBody>
      </p:sp>
      <p:sp>
        <p:nvSpPr>
          <p:cNvPr id="101475" name="Text Box 99"/>
          <p:cNvSpPr txBox="1">
            <a:spLocks noChangeArrowheads="1"/>
          </p:cNvSpPr>
          <p:nvPr/>
        </p:nvSpPr>
        <p:spPr bwMode="auto">
          <a:xfrm>
            <a:off x="6210300" y="4059240"/>
            <a:ext cx="3273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000">
                <a:latin typeface="Arial" panose="020B0604020202020204" pitchFamily="34" charset="0"/>
                <a:ea typeface="黑体" panose="02010609060101010101" pitchFamily="49" charset="-122"/>
              </a:rPr>
              <a:t>1</a:t>
            </a:r>
            <a:endParaRPr lang="en-US" altLang="zh-CN">
              <a:ea typeface="黑体" panose="02010609060101010101" pitchFamily="49" charset="-122"/>
            </a:endParaRPr>
          </a:p>
        </p:txBody>
      </p:sp>
      <p:grpSp>
        <p:nvGrpSpPr>
          <p:cNvPr id="101476" name="Group 119"/>
          <p:cNvGrpSpPr>
            <a:grpSpLocks/>
          </p:cNvGrpSpPr>
          <p:nvPr/>
        </p:nvGrpSpPr>
        <p:grpSpPr bwMode="auto">
          <a:xfrm>
            <a:off x="2376490" y="1844674"/>
            <a:ext cx="6678613" cy="604838"/>
            <a:chOff x="424" y="1224"/>
            <a:chExt cx="4207" cy="381"/>
          </a:xfrm>
        </p:grpSpPr>
        <p:sp>
          <p:nvSpPr>
            <p:cNvPr id="101481" name="Oval 100"/>
            <p:cNvSpPr>
              <a:spLocks noChangeArrowheads="1"/>
            </p:cNvSpPr>
            <p:nvPr/>
          </p:nvSpPr>
          <p:spPr bwMode="auto">
            <a:xfrm>
              <a:off x="424" y="1261"/>
              <a:ext cx="464" cy="344"/>
            </a:xfrm>
            <a:prstGeom prst="ellipse">
              <a:avLst/>
            </a:prstGeom>
            <a:noFill/>
            <a:ln w="28575">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1482" name="Oval 101"/>
            <p:cNvSpPr>
              <a:spLocks noChangeArrowheads="1"/>
            </p:cNvSpPr>
            <p:nvPr/>
          </p:nvSpPr>
          <p:spPr bwMode="auto">
            <a:xfrm>
              <a:off x="1336" y="1253"/>
              <a:ext cx="464" cy="344"/>
            </a:xfrm>
            <a:prstGeom prst="ellipse">
              <a:avLst/>
            </a:prstGeom>
            <a:noFill/>
            <a:ln w="28575">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1483" name="Line 102"/>
            <p:cNvSpPr>
              <a:spLocks noChangeShapeType="1"/>
            </p:cNvSpPr>
            <p:nvPr/>
          </p:nvSpPr>
          <p:spPr bwMode="auto">
            <a:xfrm>
              <a:off x="880" y="1429"/>
              <a:ext cx="456" cy="0"/>
            </a:xfrm>
            <a:prstGeom prst="line">
              <a:avLst/>
            </a:prstGeom>
            <a:noFill/>
            <a:ln w="2857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1484" name="Line 103"/>
            <p:cNvSpPr>
              <a:spLocks noChangeShapeType="1"/>
            </p:cNvSpPr>
            <p:nvPr/>
          </p:nvSpPr>
          <p:spPr bwMode="auto">
            <a:xfrm>
              <a:off x="1800" y="1429"/>
              <a:ext cx="456" cy="0"/>
            </a:xfrm>
            <a:prstGeom prst="line">
              <a:avLst/>
            </a:prstGeom>
            <a:noFill/>
            <a:ln w="2857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1485" name="Oval 104"/>
            <p:cNvSpPr>
              <a:spLocks noChangeArrowheads="1"/>
            </p:cNvSpPr>
            <p:nvPr/>
          </p:nvSpPr>
          <p:spPr bwMode="auto">
            <a:xfrm>
              <a:off x="2256" y="1253"/>
              <a:ext cx="464" cy="344"/>
            </a:xfrm>
            <a:prstGeom prst="ellipse">
              <a:avLst/>
            </a:prstGeom>
            <a:noFill/>
            <a:ln w="28575">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1486" name="Line 105"/>
            <p:cNvSpPr>
              <a:spLocks noChangeShapeType="1"/>
            </p:cNvSpPr>
            <p:nvPr/>
          </p:nvSpPr>
          <p:spPr bwMode="auto">
            <a:xfrm>
              <a:off x="2720" y="1429"/>
              <a:ext cx="456" cy="0"/>
            </a:xfrm>
            <a:prstGeom prst="line">
              <a:avLst/>
            </a:prstGeom>
            <a:noFill/>
            <a:ln w="2857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1487" name="Oval 106"/>
            <p:cNvSpPr>
              <a:spLocks noChangeArrowheads="1"/>
            </p:cNvSpPr>
            <p:nvPr/>
          </p:nvSpPr>
          <p:spPr bwMode="auto">
            <a:xfrm>
              <a:off x="3184" y="1253"/>
              <a:ext cx="464" cy="344"/>
            </a:xfrm>
            <a:prstGeom prst="ellipse">
              <a:avLst/>
            </a:prstGeom>
            <a:noFill/>
            <a:ln w="28575">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1488" name="Line 107"/>
            <p:cNvSpPr>
              <a:spLocks noChangeShapeType="1"/>
            </p:cNvSpPr>
            <p:nvPr/>
          </p:nvSpPr>
          <p:spPr bwMode="auto">
            <a:xfrm>
              <a:off x="3648" y="1421"/>
              <a:ext cx="456" cy="0"/>
            </a:xfrm>
            <a:prstGeom prst="line">
              <a:avLst/>
            </a:prstGeom>
            <a:noFill/>
            <a:ln w="28575">
              <a:solidFill>
                <a:srgbClr val="0000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1489" name="Oval 108"/>
            <p:cNvSpPr>
              <a:spLocks noChangeArrowheads="1"/>
            </p:cNvSpPr>
            <p:nvPr/>
          </p:nvSpPr>
          <p:spPr bwMode="auto">
            <a:xfrm>
              <a:off x="4104" y="1237"/>
              <a:ext cx="464" cy="344"/>
            </a:xfrm>
            <a:prstGeom prst="ellipse">
              <a:avLst/>
            </a:prstGeom>
            <a:noFill/>
            <a:ln w="28575">
              <a:solidFill>
                <a:srgbClr val="0000CC"/>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1490" name="Text Box 109"/>
            <p:cNvSpPr txBox="1">
              <a:spLocks noChangeArrowheads="1"/>
            </p:cNvSpPr>
            <p:nvPr/>
          </p:nvSpPr>
          <p:spPr bwMode="auto">
            <a:xfrm>
              <a:off x="498" y="1255"/>
              <a:ext cx="431"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800">
                  <a:latin typeface="Times New Roman" panose="02020603050405020304" pitchFamily="18" charset="0"/>
                  <a:ea typeface="黑体" panose="02010609060101010101" pitchFamily="49" charset="-122"/>
                  <a:cs typeface="Times New Roman" panose="02020603050405020304" pitchFamily="18" charset="0"/>
                </a:rPr>
                <a:t>bin</a:t>
              </a:r>
              <a:endParaRPr lang="en-US" altLang="zh-CN">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01491" name="Text Box 110"/>
            <p:cNvSpPr txBox="1">
              <a:spLocks noChangeArrowheads="1"/>
            </p:cNvSpPr>
            <p:nvPr/>
          </p:nvSpPr>
          <p:spPr bwMode="auto">
            <a:xfrm>
              <a:off x="1350" y="1247"/>
              <a:ext cx="456"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800">
                  <a:latin typeface="Times New Roman" panose="02020603050405020304" pitchFamily="18" charset="0"/>
                  <a:ea typeface="黑体" panose="02010609060101010101" pitchFamily="49" charset="-122"/>
                  <a:cs typeface="Times New Roman" panose="02020603050405020304" pitchFamily="18" charset="0"/>
                </a:rPr>
                <a:t>dev</a:t>
              </a:r>
            </a:p>
          </p:txBody>
        </p:sp>
        <p:sp>
          <p:nvSpPr>
            <p:cNvPr id="101492" name="Text Box 111"/>
            <p:cNvSpPr txBox="1">
              <a:spLocks noChangeArrowheads="1"/>
            </p:cNvSpPr>
            <p:nvPr/>
          </p:nvSpPr>
          <p:spPr bwMode="auto">
            <a:xfrm>
              <a:off x="2302" y="1239"/>
              <a:ext cx="392"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800">
                  <a:latin typeface="Times New Roman" panose="02020603050405020304" pitchFamily="18" charset="0"/>
                  <a:ea typeface="黑体" panose="02010609060101010101" pitchFamily="49" charset="-122"/>
                  <a:cs typeface="Times New Roman" panose="02020603050405020304" pitchFamily="18" charset="0"/>
                </a:rPr>
                <a:t>etc</a:t>
              </a:r>
            </a:p>
          </p:txBody>
        </p:sp>
        <p:sp>
          <p:nvSpPr>
            <p:cNvPr id="101493" name="Text Box 112"/>
            <p:cNvSpPr txBox="1">
              <a:spLocks noChangeArrowheads="1"/>
            </p:cNvSpPr>
            <p:nvPr/>
          </p:nvSpPr>
          <p:spPr bwMode="auto">
            <a:xfrm>
              <a:off x="3255" y="1263"/>
              <a:ext cx="368"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800">
                  <a:latin typeface="Times New Roman" panose="02020603050405020304" pitchFamily="18" charset="0"/>
                  <a:ea typeface="黑体" panose="02010609060101010101" pitchFamily="49" charset="-122"/>
                  <a:cs typeface="Times New Roman" panose="02020603050405020304" pitchFamily="18" charset="0"/>
                </a:rPr>
                <a:t>lib</a:t>
              </a:r>
            </a:p>
          </p:txBody>
        </p:sp>
        <p:sp>
          <p:nvSpPr>
            <p:cNvPr id="101494" name="Text Box 113"/>
            <p:cNvSpPr txBox="1">
              <a:spLocks noChangeArrowheads="1"/>
            </p:cNvSpPr>
            <p:nvPr/>
          </p:nvSpPr>
          <p:spPr bwMode="auto">
            <a:xfrm>
              <a:off x="4101" y="1224"/>
              <a:ext cx="530" cy="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800">
                  <a:latin typeface="Times New Roman" panose="02020603050405020304" pitchFamily="18" charset="0"/>
                  <a:ea typeface="黑体" panose="02010609060101010101" pitchFamily="49" charset="-122"/>
                  <a:cs typeface="Times New Roman" panose="02020603050405020304" pitchFamily="18" charset="0"/>
                </a:rPr>
                <a:t>user</a:t>
              </a:r>
            </a:p>
          </p:txBody>
        </p:sp>
      </p:grpSp>
      <p:sp>
        <p:nvSpPr>
          <p:cNvPr id="101477" name="Text Box 114"/>
          <p:cNvSpPr txBox="1">
            <a:spLocks noChangeArrowheads="1"/>
          </p:cNvSpPr>
          <p:nvPr/>
        </p:nvSpPr>
        <p:spPr bwMode="auto">
          <a:xfrm>
            <a:off x="2913064" y="3983040"/>
            <a:ext cx="3273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000">
                <a:latin typeface="Arial" panose="020B0604020202020204" pitchFamily="34" charset="0"/>
                <a:ea typeface="黑体" panose="02010609060101010101" pitchFamily="49" charset="-122"/>
              </a:rPr>
              <a:t>1</a:t>
            </a:r>
            <a:endParaRPr lang="en-US" altLang="zh-CN">
              <a:ea typeface="黑体" panose="02010609060101010101" pitchFamily="49" charset="-122"/>
            </a:endParaRPr>
          </a:p>
        </p:txBody>
      </p:sp>
      <p:sp>
        <p:nvSpPr>
          <p:cNvPr id="2" name="标题 1"/>
          <p:cNvSpPr>
            <a:spLocks noGrp="1"/>
          </p:cNvSpPr>
          <p:nvPr>
            <p:ph type="title"/>
          </p:nvPr>
        </p:nvSpPr>
        <p:spPr/>
        <p:txBody>
          <a:bodyPr>
            <a:normAutofit fontScale="90000"/>
          </a:bodyPr>
          <a:lstStyle/>
          <a:p>
            <a:endParaRPr lang="zh-CN" altLang="en-US"/>
          </a:p>
        </p:txBody>
      </p:sp>
      <p:grpSp>
        <p:nvGrpSpPr>
          <p:cNvPr id="117" name="Group 16"/>
          <p:cNvGrpSpPr>
            <a:grpSpLocks/>
          </p:cNvGrpSpPr>
          <p:nvPr/>
        </p:nvGrpSpPr>
        <p:grpSpPr bwMode="auto">
          <a:xfrm>
            <a:off x="8951892" y="147196"/>
            <a:ext cx="2281157" cy="288032"/>
            <a:chOff x="424" y="936"/>
            <a:chExt cx="4144" cy="368"/>
          </a:xfrm>
        </p:grpSpPr>
        <p:sp>
          <p:nvSpPr>
            <p:cNvPr id="118" name="Oval 17"/>
            <p:cNvSpPr>
              <a:spLocks noChangeArrowheads="1"/>
            </p:cNvSpPr>
            <p:nvPr/>
          </p:nvSpPr>
          <p:spPr bwMode="auto">
            <a:xfrm>
              <a:off x="424" y="960"/>
              <a:ext cx="464" cy="344"/>
            </a:xfrm>
            <a:prstGeom prst="ellipse">
              <a:avLst/>
            </a:prstGeom>
            <a:solidFill>
              <a:srgbClr val="CCECFF"/>
            </a:solidFill>
            <a:ln w="2857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19" name="Oval 18"/>
            <p:cNvSpPr>
              <a:spLocks noChangeArrowheads="1"/>
            </p:cNvSpPr>
            <p:nvPr/>
          </p:nvSpPr>
          <p:spPr bwMode="auto">
            <a:xfrm>
              <a:off x="1336" y="952"/>
              <a:ext cx="464" cy="344"/>
            </a:xfrm>
            <a:prstGeom prst="ellipse">
              <a:avLst/>
            </a:prstGeom>
            <a:solidFill>
              <a:srgbClr val="CCECFF"/>
            </a:solidFill>
            <a:ln w="2857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20" name="Line 19"/>
            <p:cNvSpPr>
              <a:spLocks noChangeShapeType="1"/>
            </p:cNvSpPr>
            <p:nvPr/>
          </p:nvSpPr>
          <p:spPr bwMode="auto">
            <a:xfrm>
              <a:off x="880" y="1128"/>
              <a:ext cx="456"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1" name="Line 20"/>
            <p:cNvSpPr>
              <a:spLocks noChangeShapeType="1"/>
            </p:cNvSpPr>
            <p:nvPr/>
          </p:nvSpPr>
          <p:spPr bwMode="auto">
            <a:xfrm>
              <a:off x="1800" y="1128"/>
              <a:ext cx="456"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2" name="Oval 21"/>
            <p:cNvSpPr>
              <a:spLocks noChangeArrowheads="1"/>
            </p:cNvSpPr>
            <p:nvPr/>
          </p:nvSpPr>
          <p:spPr bwMode="auto">
            <a:xfrm>
              <a:off x="2256" y="952"/>
              <a:ext cx="464" cy="344"/>
            </a:xfrm>
            <a:prstGeom prst="ellipse">
              <a:avLst/>
            </a:prstGeom>
            <a:solidFill>
              <a:srgbClr val="CCECFF"/>
            </a:solidFill>
            <a:ln w="2857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23" name="Line 22"/>
            <p:cNvSpPr>
              <a:spLocks noChangeShapeType="1"/>
            </p:cNvSpPr>
            <p:nvPr/>
          </p:nvSpPr>
          <p:spPr bwMode="auto">
            <a:xfrm>
              <a:off x="2720" y="1128"/>
              <a:ext cx="456"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4" name="Oval 23"/>
            <p:cNvSpPr>
              <a:spLocks noChangeArrowheads="1"/>
            </p:cNvSpPr>
            <p:nvPr/>
          </p:nvSpPr>
          <p:spPr bwMode="auto">
            <a:xfrm>
              <a:off x="3184" y="952"/>
              <a:ext cx="464" cy="344"/>
            </a:xfrm>
            <a:prstGeom prst="ellipse">
              <a:avLst/>
            </a:prstGeom>
            <a:solidFill>
              <a:srgbClr val="CCECFF"/>
            </a:solidFill>
            <a:ln w="2857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25" name="Line 24"/>
            <p:cNvSpPr>
              <a:spLocks noChangeShapeType="1"/>
            </p:cNvSpPr>
            <p:nvPr/>
          </p:nvSpPr>
          <p:spPr bwMode="auto">
            <a:xfrm>
              <a:off x="3648" y="1120"/>
              <a:ext cx="456" cy="0"/>
            </a:xfrm>
            <a:prstGeom prst="line">
              <a:avLst/>
            </a:prstGeom>
            <a:noFill/>
            <a:ln w="28575">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26" name="Oval 25"/>
            <p:cNvSpPr>
              <a:spLocks noChangeArrowheads="1"/>
            </p:cNvSpPr>
            <p:nvPr/>
          </p:nvSpPr>
          <p:spPr bwMode="auto">
            <a:xfrm>
              <a:off x="4104" y="936"/>
              <a:ext cx="464" cy="344"/>
            </a:xfrm>
            <a:prstGeom prst="ellipse">
              <a:avLst/>
            </a:prstGeom>
            <a:solidFill>
              <a:srgbClr val="CCECFF"/>
            </a:solidFill>
            <a:ln w="28575">
              <a:solidFill>
                <a:srgbClr val="FF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grpSp>
      <p:sp>
        <p:nvSpPr>
          <p:cNvPr id="127" name="Rectangle 2"/>
          <p:cNvSpPr>
            <a:spLocks noChangeArrowheads="1"/>
          </p:cNvSpPr>
          <p:nvPr/>
        </p:nvSpPr>
        <p:spPr bwMode="auto">
          <a:xfrm>
            <a:off x="9122704" y="219204"/>
            <a:ext cx="2281157"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4000" b="1">
                <a:solidFill>
                  <a:schemeClr val="tx1"/>
                </a:solidFill>
                <a:latin typeface="Tahoma" panose="020B0604030504040204" pitchFamily="34" charset="0"/>
                <a:ea typeface="黑体" panose="02010609060101010101" pitchFamily="49" charset="-122"/>
              </a:defRPr>
            </a:lvl1pPr>
            <a:lvl2pPr marL="742950" indent="-285750">
              <a:defRPr kumimoji="1" sz="4000" b="1">
                <a:solidFill>
                  <a:schemeClr val="tx1"/>
                </a:solidFill>
                <a:latin typeface="Tahoma" panose="020B0604030504040204" pitchFamily="34" charset="0"/>
                <a:ea typeface="黑体" panose="02010609060101010101" pitchFamily="49" charset="-122"/>
              </a:defRPr>
            </a:lvl2pPr>
            <a:lvl3pPr marL="1143000" indent="-228600">
              <a:defRPr kumimoji="1" sz="4000" b="1">
                <a:solidFill>
                  <a:schemeClr val="tx1"/>
                </a:solidFill>
                <a:latin typeface="Tahoma" panose="020B0604030504040204" pitchFamily="34" charset="0"/>
                <a:ea typeface="黑体" panose="02010609060101010101" pitchFamily="49" charset="-122"/>
              </a:defRPr>
            </a:lvl3pPr>
            <a:lvl4pPr marL="1600200" indent="-228600">
              <a:defRPr kumimoji="1" sz="4000" b="1">
                <a:solidFill>
                  <a:schemeClr val="tx1"/>
                </a:solidFill>
                <a:latin typeface="Tahoma" panose="020B0604030504040204" pitchFamily="34" charset="0"/>
                <a:ea typeface="黑体" panose="02010609060101010101" pitchFamily="49" charset="-122"/>
              </a:defRPr>
            </a:lvl4pPr>
            <a:lvl5pPr marL="2057400" indent="-228600">
              <a:defRPr kumimoji="1" sz="4000" b="1">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9pPr>
          </a:lstStyle>
          <a:p>
            <a:pPr>
              <a:defRPr/>
            </a:pPr>
            <a:r>
              <a:rPr lang="zh-CN" altLang="en-US" sz="1200" smtClean="0">
                <a:latin typeface="楷体_GB2312" pitchFamily="49" charset="-122"/>
                <a:ea typeface="楷体_GB2312" pitchFamily="49" charset="-122"/>
              </a:rPr>
              <a:t>纸上画出来的元素之间的关系</a:t>
            </a:r>
            <a:endParaRPr lang="zh-CN" altLang="en-US" sz="1200" dirty="0">
              <a:latin typeface="楷体_GB2312" pitchFamily="49" charset="-122"/>
              <a:ea typeface="楷体_GB2312" pitchFamily="49" charset="-122"/>
            </a:endParaRPr>
          </a:p>
        </p:txBody>
      </p:sp>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9048328" y="836712"/>
            <a:ext cx="3024336" cy="3186499"/>
          </a:xfrm>
          <a:prstGeom prst="rect">
            <a:avLst/>
          </a:prstGeom>
        </p:spPr>
      </p:pic>
      <p:sp>
        <p:nvSpPr>
          <p:cNvPr id="2" name="标题 1"/>
          <p:cNvSpPr>
            <a:spLocks noGrp="1"/>
          </p:cNvSpPr>
          <p:nvPr>
            <p:ph type="title"/>
          </p:nvPr>
        </p:nvSpPr>
        <p:spPr/>
        <p:txBody>
          <a:bodyPr>
            <a:normAutofit/>
          </a:bodyPr>
          <a:lstStyle/>
          <a:p>
            <a:r>
              <a:rPr lang="en-US" altLang="zh-CN" sz="3200" smtClean="0"/>
              <a:t>2022</a:t>
            </a:r>
            <a:r>
              <a:rPr lang="zh-CN" altLang="en-US" sz="3200" smtClean="0"/>
              <a:t>年</a:t>
            </a:r>
            <a:r>
              <a:rPr lang="zh-CN" altLang="en-US" sz="3200" dirty="0"/>
              <a:t>计算机基础</a:t>
            </a:r>
            <a:r>
              <a:rPr lang="zh-CN" altLang="en-US" sz="3200" dirty="0" smtClean="0"/>
              <a:t>综合</a:t>
            </a:r>
            <a:r>
              <a:rPr lang="zh-CN" altLang="en-US" sz="3200" dirty="0"/>
              <a:t>真题</a:t>
            </a:r>
            <a:r>
              <a:rPr lang="zh-CN" altLang="en-US" sz="3200" dirty="0" smtClean="0"/>
              <a:t>（</a:t>
            </a:r>
            <a:r>
              <a:rPr lang="en-US" altLang="zh-CN" sz="3200" dirty="0" smtClean="0"/>
              <a:t>408</a:t>
            </a:r>
            <a:r>
              <a:rPr lang="zh-CN" altLang="en-US" sz="3200" dirty="0" smtClean="0"/>
              <a:t>）</a:t>
            </a:r>
            <a:endParaRPr lang="zh-CN" altLang="en-US" sz="3200" dirty="0"/>
          </a:p>
        </p:txBody>
      </p:sp>
      <p:sp>
        <p:nvSpPr>
          <p:cNvPr id="3" name="内容占位符 2"/>
          <p:cNvSpPr>
            <a:spLocks noGrp="1"/>
          </p:cNvSpPr>
          <p:nvPr>
            <p:ph idx="1"/>
          </p:nvPr>
        </p:nvSpPr>
        <p:spPr/>
        <p:txBody>
          <a:bodyPr>
            <a:normAutofit fontScale="92500"/>
          </a:bodyPr>
          <a:lstStyle/>
          <a:p>
            <a:pPr marL="0" indent="0">
              <a:buNone/>
            </a:pPr>
            <a:r>
              <a:rPr lang="en-US" altLang="zh-CN" dirty="0"/>
              <a:t>41</a:t>
            </a:r>
            <a:r>
              <a:rPr lang="zh-CN" altLang="en-US" dirty="0" smtClean="0"/>
              <a:t>、（</a:t>
            </a:r>
            <a:r>
              <a:rPr lang="en-US" altLang="zh-CN" dirty="0" smtClean="0"/>
              <a:t>13</a:t>
            </a:r>
            <a:r>
              <a:rPr lang="zh-CN" altLang="en-US" dirty="0" smtClean="0"/>
              <a:t>分）已知</a:t>
            </a:r>
            <a:r>
              <a:rPr lang="zh-CN" altLang="en-US" dirty="0"/>
              <a:t>优先图 </a:t>
            </a:r>
            <a:r>
              <a:rPr lang="en-US" altLang="zh-CN" dirty="0"/>
              <a:t>G </a:t>
            </a:r>
            <a:r>
              <a:rPr lang="zh-CN" altLang="en-US" dirty="0"/>
              <a:t>采用邻接矩阵存储</a:t>
            </a:r>
            <a:r>
              <a:rPr lang="zh-CN" altLang="en-US" dirty="0" smtClean="0"/>
              <a:t>，其</a:t>
            </a:r>
            <a:r>
              <a:rPr lang="zh-CN" altLang="en-US" dirty="0"/>
              <a:t>定义</a:t>
            </a:r>
            <a:r>
              <a:rPr lang="zh-CN" altLang="en-US" dirty="0" smtClean="0"/>
              <a:t>如下</a:t>
            </a:r>
            <a:endParaRPr lang="en-US" altLang="zh-CN" dirty="0" smtClean="0"/>
          </a:p>
          <a:p>
            <a:pPr marL="0" indent="0">
              <a:buNone/>
            </a:pPr>
            <a:r>
              <a:rPr lang="en-AU" altLang="zh-CN" dirty="0" err="1" smtClean="0"/>
              <a:t>typedef</a:t>
            </a:r>
            <a:r>
              <a:rPr lang="en-AU" altLang="zh-CN" dirty="0" smtClean="0"/>
              <a:t> </a:t>
            </a:r>
            <a:r>
              <a:rPr lang="en-AU" altLang="zh-CN" dirty="0" err="1"/>
              <a:t>struct</a:t>
            </a:r>
            <a:r>
              <a:rPr lang="en-AU" altLang="zh-CN" dirty="0" smtClean="0"/>
              <a:t>{</a:t>
            </a:r>
            <a:endParaRPr lang="en-AU" altLang="zh-CN" dirty="0"/>
          </a:p>
          <a:p>
            <a:pPr marL="0" indent="0">
              <a:buNone/>
            </a:pPr>
            <a:r>
              <a:rPr lang="en-AU" altLang="zh-CN" dirty="0" err="1"/>
              <a:t>int</a:t>
            </a:r>
            <a:r>
              <a:rPr lang="en-AU" altLang="zh-CN" dirty="0"/>
              <a:t> </a:t>
            </a:r>
            <a:r>
              <a:rPr lang="en-AU" altLang="zh-CN" dirty="0" err="1"/>
              <a:t>numberVertices</a:t>
            </a:r>
            <a:r>
              <a:rPr lang="en-AU" altLang="zh-CN" dirty="0"/>
              <a:t>, </a:t>
            </a:r>
            <a:r>
              <a:rPr lang="en-AU" altLang="zh-CN" dirty="0" err="1"/>
              <a:t>numEgges</a:t>
            </a:r>
            <a:r>
              <a:rPr lang="en-AU" altLang="zh-CN" dirty="0"/>
              <a:t>; char </a:t>
            </a:r>
            <a:r>
              <a:rPr lang="en-AU" altLang="zh-CN" dirty="0" err="1"/>
              <a:t>VerticesList</a:t>
            </a:r>
            <a:r>
              <a:rPr lang="en-AU" altLang="zh-CN" dirty="0"/>
              <a:t>[</a:t>
            </a:r>
            <a:r>
              <a:rPr lang="en-AU" altLang="zh-CN" dirty="0" err="1"/>
              <a:t>maxV</a:t>
            </a:r>
            <a:r>
              <a:rPr lang="en-AU" altLang="zh-CN" dirty="0"/>
              <a:t>];</a:t>
            </a:r>
          </a:p>
          <a:p>
            <a:pPr marL="0" indent="0">
              <a:buNone/>
            </a:pPr>
            <a:r>
              <a:rPr lang="en-AU" altLang="zh-CN" dirty="0" err="1" smtClean="0"/>
              <a:t>int</a:t>
            </a:r>
            <a:r>
              <a:rPr lang="en-AU" altLang="zh-CN" dirty="0" smtClean="0"/>
              <a:t> </a:t>
            </a:r>
            <a:r>
              <a:rPr lang="en-AU" altLang="zh-CN" dirty="0"/>
              <a:t>edge[</a:t>
            </a:r>
            <a:r>
              <a:rPr lang="en-AU" altLang="zh-CN" dirty="0" err="1"/>
              <a:t>maxV</a:t>
            </a:r>
            <a:r>
              <a:rPr lang="en-AU" altLang="zh-CN" dirty="0"/>
              <a:t>][</a:t>
            </a:r>
            <a:r>
              <a:rPr lang="en-AU" altLang="zh-CN" dirty="0" err="1"/>
              <a:t>maxV</a:t>
            </a:r>
            <a:r>
              <a:rPr lang="en-AU" altLang="zh-CN" dirty="0" smtClean="0"/>
              <a:t>];</a:t>
            </a:r>
            <a:endParaRPr lang="en-AU" altLang="zh-CN" dirty="0"/>
          </a:p>
          <a:p>
            <a:pPr marL="0" indent="0">
              <a:buNone/>
            </a:pPr>
            <a:r>
              <a:rPr lang="en-AU" altLang="zh-CN" dirty="0"/>
              <a:t>}</a:t>
            </a:r>
            <a:r>
              <a:rPr lang="en-AU" altLang="zh-CN" dirty="0" err="1"/>
              <a:t>MGraph</a:t>
            </a:r>
            <a:r>
              <a:rPr lang="en-AU" altLang="zh-CN" dirty="0" smtClean="0"/>
              <a:t>;</a:t>
            </a:r>
          </a:p>
          <a:p>
            <a:pPr marL="0" indent="0">
              <a:buNone/>
            </a:pPr>
            <a:r>
              <a:rPr lang="zh-CN" altLang="en-US" dirty="0"/>
              <a:t>将图中出度大于入度的顶点成为 </a:t>
            </a:r>
            <a:r>
              <a:rPr lang="en-US" altLang="zh-CN" dirty="0"/>
              <a:t>K </a:t>
            </a:r>
            <a:r>
              <a:rPr lang="zh-CN" altLang="en-US" dirty="0"/>
              <a:t>顶点</a:t>
            </a:r>
            <a:r>
              <a:rPr lang="zh-CN" altLang="en-US" dirty="0" smtClean="0"/>
              <a:t>，</a:t>
            </a:r>
            <a:endParaRPr lang="en-US" altLang="zh-CN" dirty="0" smtClean="0"/>
          </a:p>
          <a:p>
            <a:pPr marL="0" indent="0">
              <a:buNone/>
            </a:pPr>
            <a:r>
              <a:rPr lang="zh-CN" altLang="en-US" dirty="0" smtClean="0"/>
              <a:t>如</a:t>
            </a:r>
            <a:r>
              <a:rPr lang="zh-CN" altLang="en-US" dirty="0"/>
              <a:t>图</a:t>
            </a:r>
            <a:r>
              <a:rPr lang="zh-CN" altLang="en-US" dirty="0" smtClean="0"/>
              <a:t>，</a:t>
            </a:r>
            <a:r>
              <a:rPr lang="en-US" altLang="zh-CN" dirty="0" smtClean="0"/>
              <a:t>a </a:t>
            </a:r>
            <a:r>
              <a:rPr lang="zh-CN" altLang="en-US" dirty="0"/>
              <a:t>和 </a:t>
            </a:r>
            <a:r>
              <a:rPr lang="en-US" altLang="zh-CN" dirty="0"/>
              <a:t>b </a:t>
            </a:r>
            <a:r>
              <a:rPr lang="zh-CN" altLang="en-US" dirty="0"/>
              <a:t>都是 </a:t>
            </a:r>
            <a:r>
              <a:rPr lang="en-US" altLang="zh-CN" dirty="0"/>
              <a:t>k </a:t>
            </a:r>
            <a:r>
              <a:rPr lang="zh-CN" altLang="en-US" dirty="0"/>
              <a:t>顶点，设计算法 </a:t>
            </a:r>
            <a:r>
              <a:rPr lang="en-US" altLang="zh-CN" dirty="0" err="1"/>
              <a:t>int</a:t>
            </a:r>
            <a:r>
              <a:rPr lang="en-US" altLang="zh-CN" dirty="0"/>
              <a:t> </a:t>
            </a:r>
            <a:r>
              <a:rPr lang="en-US" altLang="zh-CN" dirty="0" err="1"/>
              <a:t>printVertices</a:t>
            </a:r>
            <a:r>
              <a:rPr lang="en-US" altLang="zh-CN" dirty="0"/>
              <a:t>(</a:t>
            </a:r>
            <a:r>
              <a:rPr lang="en-US" altLang="zh-CN" dirty="0" err="1"/>
              <a:t>MGraph</a:t>
            </a:r>
            <a:r>
              <a:rPr lang="en-US" altLang="zh-CN" dirty="0"/>
              <a:t> G)</a:t>
            </a:r>
            <a:r>
              <a:rPr lang="zh-CN" altLang="en-US" dirty="0"/>
              <a:t>对给定任意非空有向图 </a:t>
            </a:r>
            <a:r>
              <a:rPr lang="en-US" altLang="zh-CN" dirty="0"/>
              <a:t>G</a:t>
            </a:r>
            <a:r>
              <a:rPr lang="zh-CN" altLang="en-US" dirty="0"/>
              <a:t>，输出 </a:t>
            </a:r>
            <a:r>
              <a:rPr lang="en-US" altLang="zh-CN" dirty="0"/>
              <a:t>G </a:t>
            </a:r>
            <a:r>
              <a:rPr lang="zh-CN" altLang="en-US" dirty="0"/>
              <a:t>中所有 </a:t>
            </a:r>
            <a:r>
              <a:rPr lang="en-US" altLang="zh-CN" dirty="0"/>
              <a:t>K </a:t>
            </a:r>
            <a:r>
              <a:rPr lang="zh-CN" altLang="en-US" dirty="0"/>
              <a:t>顶点的算法</a:t>
            </a:r>
            <a:r>
              <a:rPr lang="zh-CN" altLang="en-US" dirty="0" smtClean="0"/>
              <a:t>，并</a:t>
            </a:r>
            <a:r>
              <a:rPr lang="zh-CN" altLang="en-US" dirty="0"/>
              <a:t>返回 </a:t>
            </a:r>
            <a:r>
              <a:rPr lang="en-US" altLang="zh-CN" dirty="0"/>
              <a:t>K </a:t>
            </a:r>
            <a:r>
              <a:rPr lang="zh-CN" altLang="en-US" dirty="0"/>
              <a:t>顶点的个数。</a:t>
            </a:r>
          </a:p>
          <a:p>
            <a:pPr marL="0" indent="0">
              <a:buNone/>
            </a:pPr>
            <a:r>
              <a:rPr lang="en-US" altLang="zh-CN" dirty="0" smtClean="0"/>
              <a:t>(</a:t>
            </a:r>
            <a:r>
              <a:rPr lang="en-US" altLang="zh-CN" dirty="0"/>
              <a:t>1)</a:t>
            </a:r>
            <a:r>
              <a:rPr lang="zh-CN" altLang="en-US" dirty="0"/>
              <a:t>给出算法的设计思想。</a:t>
            </a:r>
          </a:p>
          <a:p>
            <a:pPr marL="0" indent="0">
              <a:buNone/>
            </a:pPr>
            <a:r>
              <a:rPr lang="en-US" altLang="zh-CN" dirty="0" smtClean="0"/>
              <a:t>(</a:t>
            </a:r>
            <a:r>
              <a:rPr lang="en-US" altLang="zh-CN" dirty="0"/>
              <a:t>2)</a:t>
            </a:r>
            <a:r>
              <a:rPr lang="zh-CN" altLang="en-US" dirty="0"/>
              <a:t>根据算法思想，写出 </a:t>
            </a:r>
            <a:r>
              <a:rPr lang="en-US" altLang="zh-CN" dirty="0"/>
              <a:t>C/C++</a:t>
            </a:r>
            <a:r>
              <a:rPr lang="zh-CN" altLang="en-US" dirty="0"/>
              <a:t>描述，并注释。</a:t>
            </a:r>
          </a:p>
        </p:txBody>
      </p:sp>
    </p:spTree>
    <p:extLst>
      <p:ext uri="{BB962C8B-B14F-4D97-AF65-F5344CB8AC3E}">
        <p14:creationId xmlns:p14="http://schemas.microsoft.com/office/powerpoint/2010/main" val="3157537752"/>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Line 2"/>
          <p:cNvSpPr>
            <a:spLocks noChangeShapeType="1"/>
          </p:cNvSpPr>
          <p:nvPr/>
        </p:nvSpPr>
        <p:spPr bwMode="auto">
          <a:xfrm>
            <a:off x="4495800" y="2089151"/>
            <a:ext cx="762000" cy="6096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403" name="Line 3"/>
          <p:cNvSpPr>
            <a:spLocks noChangeShapeType="1"/>
          </p:cNvSpPr>
          <p:nvPr/>
        </p:nvSpPr>
        <p:spPr bwMode="auto">
          <a:xfrm flipV="1">
            <a:off x="3505200" y="2089151"/>
            <a:ext cx="762000" cy="6096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404" name="Line 4"/>
          <p:cNvSpPr>
            <a:spLocks noChangeShapeType="1"/>
          </p:cNvSpPr>
          <p:nvPr/>
        </p:nvSpPr>
        <p:spPr bwMode="auto">
          <a:xfrm>
            <a:off x="5486400" y="3003551"/>
            <a:ext cx="304800" cy="6096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405" name="Line 5"/>
          <p:cNvSpPr>
            <a:spLocks noChangeShapeType="1"/>
          </p:cNvSpPr>
          <p:nvPr/>
        </p:nvSpPr>
        <p:spPr bwMode="auto">
          <a:xfrm flipH="1">
            <a:off x="5029200" y="3003551"/>
            <a:ext cx="304800" cy="6096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406" name="Line 6"/>
          <p:cNvSpPr>
            <a:spLocks noChangeShapeType="1"/>
          </p:cNvSpPr>
          <p:nvPr/>
        </p:nvSpPr>
        <p:spPr bwMode="auto">
          <a:xfrm flipH="1">
            <a:off x="4648200" y="3917951"/>
            <a:ext cx="228600" cy="685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407" name="Line 7"/>
          <p:cNvSpPr>
            <a:spLocks noChangeShapeType="1"/>
          </p:cNvSpPr>
          <p:nvPr/>
        </p:nvSpPr>
        <p:spPr bwMode="auto">
          <a:xfrm>
            <a:off x="3886200" y="3917951"/>
            <a:ext cx="228600" cy="685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408" name="Line 8"/>
          <p:cNvSpPr>
            <a:spLocks noChangeShapeType="1"/>
          </p:cNvSpPr>
          <p:nvPr/>
        </p:nvSpPr>
        <p:spPr bwMode="auto">
          <a:xfrm>
            <a:off x="3429000" y="2927351"/>
            <a:ext cx="304800" cy="685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409" name="Line 9"/>
          <p:cNvSpPr>
            <a:spLocks noChangeShapeType="1"/>
          </p:cNvSpPr>
          <p:nvPr/>
        </p:nvSpPr>
        <p:spPr bwMode="auto">
          <a:xfrm flipH="1">
            <a:off x="2895600" y="3003551"/>
            <a:ext cx="381000" cy="6096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410" name="Line 10"/>
          <p:cNvSpPr>
            <a:spLocks noChangeShapeType="1"/>
          </p:cNvSpPr>
          <p:nvPr/>
        </p:nvSpPr>
        <p:spPr bwMode="auto">
          <a:xfrm>
            <a:off x="2895600" y="3917951"/>
            <a:ext cx="152400" cy="685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411" name="Line 11"/>
          <p:cNvSpPr>
            <a:spLocks noChangeShapeType="1"/>
          </p:cNvSpPr>
          <p:nvPr/>
        </p:nvSpPr>
        <p:spPr bwMode="auto">
          <a:xfrm flipH="1">
            <a:off x="3581400" y="3917951"/>
            <a:ext cx="152400" cy="685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412" name="Line 12"/>
          <p:cNvSpPr>
            <a:spLocks noChangeShapeType="1"/>
          </p:cNvSpPr>
          <p:nvPr/>
        </p:nvSpPr>
        <p:spPr bwMode="auto">
          <a:xfrm flipH="1">
            <a:off x="2514600" y="3917951"/>
            <a:ext cx="228600" cy="685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59085" name="Rectangle 13"/>
          <p:cNvSpPr>
            <a:spLocks noChangeArrowheads="1"/>
          </p:cNvSpPr>
          <p:nvPr/>
        </p:nvSpPr>
        <p:spPr bwMode="auto">
          <a:xfrm>
            <a:off x="1708151" y="892175"/>
            <a:ext cx="25273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4000" b="1">
                <a:solidFill>
                  <a:schemeClr val="tx1"/>
                </a:solidFill>
                <a:latin typeface="Tahoma" panose="020B0604030504040204" pitchFamily="34" charset="0"/>
                <a:ea typeface="黑体" panose="02010609060101010101" pitchFamily="49" charset="-122"/>
              </a:defRPr>
            </a:lvl1pPr>
            <a:lvl2pPr marL="742950" indent="-285750">
              <a:defRPr kumimoji="1" sz="4000" b="1">
                <a:solidFill>
                  <a:schemeClr val="tx1"/>
                </a:solidFill>
                <a:latin typeface="Tahoma" panose="020B0604030504040204" pitchFamily="34" charset="0"/>
                <a:ea typeface="黑体" panose="02010609060101010101" pitchFamily="49" charset="-122"/>
              </a:defRPr>
            </a:lvl2pPr>
            <a:lvl3pPr marL="1143000" indent="-228600">
              <a:defRPr kumimoji="1" sz="4000" b="1">
                <a:solidFill>
                  <a:schemeClr val="tx1"/>
                </a:solidFill>
                <a:latin typeface="Tahoma" panose="020B0604030504040204" pitchFamily="34" charset="0"/>
                <a:ea typeface="黑体" panose="02010609060101010101" pitchFamily="49" charset="-122"/>
              </a:defRPr>
            </a:lvl3pPr>
            <a:lvl4pPr marL="1600200" indent="-228600">
              <a:defRPr kumimoji="1" sz="4000" b="1">
                <a:solidFill>
                  <a:schemeClr val="tx1"/>
                </a:solidFill>
                <a:latin typeface="Tahoma" panose="020B0604030504040204" pitchFamily="34" charset="0"/>
                <a:ea typeface="黑体" panose="02010609060101010101" pitchFamily="49" charset="-122"/>
              </a:defRPr>
            </a:lvl4pPr>
            <a:lvl5pPr marL="2057400" indent="-228600">
              <a:defRPr kumimoji="1" sz="4000" b="1">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9pPr>
          </a:lstStyle>
          <a:p>
            <a:pPr algn="ctr">
              <a:defRPr/>
            </a:pPr>
            <a:r>
              <a:rPr lang="zh-CN" altLang="en-US" sz="2800">
                <a:solidFill>
                  <a:srgbClr val="0000CC"/>
                </a:solidFill>
                <a:effectLst>
                  <a:outerShdw blurRad="38100" dist="38100" dir="2700000" algn="tl">
                    <a:srgbClr val="C0C0C0"/>
                  </a:outerShdw>
                </a:effectLst>
                <a:latin typeface="仿宋_GB2312" pitchFamily="49" charset="-122"/>
                <a:ea typeface="仿宋_GB2312" pitchFamily="49" charset="-122"/>
              </a:rPr>
              <a:t>堆结构</a:t>
            </a:r>
          </a:p>
        </p:txBody>
      </p:sp>
      <p:sp>
        <p:nvSpPr>
          <p:cNvPr id="259086" name="Text Box 14"/>
          <p:cNvSpPr txBox="1">
            <a:spLocks noChangeArrowheads="1"/>
          </p:cNvSpPr>
          <p:nvPr/>
        </p:nvSpPr>
        <p:spPr bwMode="auto">
          <a:xfrm>
            <a:off x="2486025" y="5137155"/>
            <a:ext cx="6784382" cy="668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2947" tIns="56473" rIns="112947" bIns="56473">
            <a:spAutoFit/>
          </a:bodyPr>
          <a:lstStyle>
            <a:lvl1pPr defTabSz="1128713">
              <a:defRPr kumimoji="1" sz="2400">
                <a:solidFill>
                  <a:schemeClr val="tx1"/>
                </a:solidFill>
                <a:latin typeface="Times New Roman" panose="02020603050405020304" pitchFamily="18" charset="0"/>
                <a:ea typeface="宋体" panose="02010600030101010101" pitchFamily="2" charset="-122"/>
              </a:defRPr>
            </a:lvl1pPr>
            <a:lvl2pPr marL="565150" defTabSz="1128713">
              <a:defRPr kumimoji="1" sz="2400">
                <a:solidFill>
                  <a:schemeClr val="tx1"/>
                </a:solidFill>
                <a:latin typeface="Times New Roman" panose="02020603050405020304" pitchFamily="18" charset="0"/>
                <a:ea typeface="宋体" panose="02010600030101010101" pitchFamily="2" charset="-122"/>
              </a:defRPr>
            </a:lvl2pPr>
            <a:lvl3pPr marL="1128713" defTabSz="1128713">
              <a:defRPr kumimoji="1" sz="2400">
                <a:solidFill>
                  <a:schemeClr val="tx1"/>
                </a:solidFill>
                <a:latin typeface="Times New Roman" panose="02020603050405020304" pitchFamily="18" charset="0"/>
                <a:ea typeface="宋体" panose="02010600030101010101" pitchFamily="2" charset="-122"/>
              </a:defRPr>
            </a:lvl3pPr>
            <a:lvl4pPr marL="1693863" defTabSz="1128713">
              <a:defRPr kumimoji="1" sz="2400">
                <a:solidFill>
                  <a:schemeClr val="tx1"/>
                </a:solidFill>
                <a:latin typeface="Times New Roman" panose="02020603050405020304" pitchFamily="18" charset="0"/>
                <a:ea typeface="宋体" panose="02010600030101010101" pitchFamily="2" charset="-122"/>
              </a:defRPr>
            </a:lvl4pPr>
            <a:lvl5pPr marL="2259013" defTabSz="1128713">
              <a:defRPr kumimoji="1" sz="2400">
                <a:solidFill>
                  <a:schemeClr val="tx1"/>
                </a:solidFill>
                <a:latin typeface="Times New Roman" panose="02020603050405020304" pitchFamily="18" charset="0"/>
                <a:ea typeface="宋体" panose="02010600030101010101" pitchFamily="2" charset="-122"/>
              </a:defRPr>
            </a:lvl5pPr>
            <a:lvl6pPr marL="2716213" defTabSz="1128713"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3173413" defTabSz="1128713"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630613" defTabSz="1128713"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4087813" defTabSz="1128713"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defRPr/>
            </a:pPr>
            <a:r>
              <a:rPr lang="zh-CN" altLang="zh-CN" sz="3600" dirty="0">
                <a:solidFill>
                  <a:srgbClr val="CC0000"/>
                </a:solidFill>
                <a:effectLst>
                  <a:outerShdw blurRad="38100" dist="38100" dir="2700000" algn="tl">
                    <a:srgbClr val="C0C0C0"/>
                  </a:outerShdw>
                </a:effectLst>
                <a:latin typeface="楷体_GB2312" pitchFamily="49" charset="-122"/>
                <a:ea typeface="楷体_GB2312" pitchFamily="49" charset="-122"/>
              </a:rPr>
              <a:t> </a:t>
            </a:r>
            <a:r>
              <a:rPr lang="zh-CN" altLang="zh-CN" sz="2800" dirty="0">
                <a:solidFill>
                  <a:srgbClr val="0000CC"/>
                </a:solidFill>
                <a:effectLst>
                  <a:outerShdw blurRad="38100" dist="38100" dir="2700000" algn="tl">
                    <a:srgbClr val="C0C0C0"/>
                  </a:outerShdw>
                </a:effectLst>
                <a:latin typeface="+mn-ea"/>
                <a:ea typeface="+mn-ea"/>
              </a:rPr>
              <a:t>“</a:t>
            </a:r>
            <a:r>
              <a:rPr lang="zh-CN" altLang="en-US" sz="2800" dirty="0">
                <a:solidFill>
                  <a:srgbClr val="0000CC"/>
                </a:solidFill>
                <a:effectLst>
                  <a:outerShdw blurRad="38100" dist="38100" dir="2700000" algn="tl">
                    <a:srgbClr val="C0C0C0"/>
                  </a:outerShdw>
                </a:effectLst>
                <a:latin typeface="+mn-ea"/>
                <a:ea typeface="+mn-ea"/>
              </a:rPr>
              <a:t>最大”堆               </a:t>
            </a:r>
            <a:r>
              <a:rPr lang="zh-CN" altLang="zh-CN" sz="2800" dirty="0">
                <a:solidFill>
                  <a:srgbClr val="0000CC"/>
                </a:solidFill>
                <a:effectLst>
                  <a:outerShdw blurRad="38100" dist="38100" dir="2700000" algn="tl">
                    <a:srgbClr val="C0C0C0"/>
                  </a:outerShdw>
                </a:effectLst>
                <a:latin typeface="+mn-ea"/>
                <a:ea typeface="+mn-ea"/>
              </a:rPr>
              <a:t>“</a:t>
            </a:r>
            <a:r>
              <a:rPr lang="zh-CN" altLang="en-US" sz="2800" dirty="0">
                <a:solidFill>
                  <a:srgbClr val="0000CC"/>
                </a:solidFill>
                <a:effectLst>
                  <a:outerShdw blurRad="38100" dist="38100" dir="2700000" algn="tl">
                    <a:srgbClr val="C0C0C0"/>
                  </a:outerShdw>
                </a:effectLst>
                <a:latin typeface="+mn-ea"/>
                <a:ea typeface="+mn-ea"/>
              </a:rPr>
              <a:t>最小”堆</a:t>
            </a:r>
            <a:endParaRPr lang="zh-CN" altLang="en-US" sz="2800" dirty="0">
              <a:latin typeface="+mn-ea"/>
              <a:ea typeface="+mn-ea"/>
            </a:endParaRPr>
          </a:p>
        </p:txBody>
      </p:sp>
      <p:sp>
        <p:nvSpPr>
          <p:cNvPr id="259087" name="Oval 15"/>
          <p:cNvSpPr>
            <a:spLocks noChangeArrowheads="1"/>
          </p:cNvSpPr>
          <p:nvPr/>
        </p:nvSpPr>
        <p:spPr bwMode="auto">
          <a:xfrm>
            <a:off x="4191000" y="1708151"/>
            <a:ext cx="457200" cy="457200"/>
          </a:xfrm>
          <a:prstGeom prst="ellipse">
            <a:avLst/>
          </a:prstGeom>
          <a:gradFill rotWithShape="0">
            <a:gsLst>
              <a:gs pos="0">
                <a:schemeClr val="accent1"/>
              </a:gs>
              <a:gs pos="50000">
                <a:schemeClr val="accent1">
                  <a:gamma/>
                  <a:shade val="46275"/>
                  <a:invGamma/>
                </a:schemeClr>
              </a:gs>
              <a:gs pos="100000">
                <a:schemeClr val="accent1"/>
              </a:gs>
            </a:gsLst>
            <a:lin ang="270000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p>
        </p:txBody>
      </p:sp>
      <p:sp>
        <p:nvSpPr>
          <p:cNvPr id="102416" name="Text Box 16"/>
          <p:cNvSpPr txBox="1">
            <a:spLocks noChangeArrowheads="1"/>
          </p:cNvSpPr>
          <p:nvPr/>
        </p:nvSpPr>
        <p:spPr bwMode="auto">
          <a:xfrm>
            <a:off x="4152903" y="1708154"/>
            <a:ext cx="49244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12</a:t>
            </a:r>
          </a:p>
        </p:txBody>
      </p:sp>
      <p:sp>
        <p:nvSpPr>
          <p:cNvPr id="259089" name="Oval 17"/>
          <p:cNvSpPr>
            <a:spLocks noChangeArrowheads="1"/>
          </p:cNvSpPr>
          <p:nvPr/>
        </p:nvSpPr>
        <p:spPr bwMode="auto">
          <a:xfrm>
            <a:off x="2286000" y="4527551"/>
            <a:ext cx="457200" cy="457200"/>
          </a:xfrm>
          <a:prstGeom prst="ellipse">
            <a:avLst/>
          </a:prstGeom>
          <a:gradFill rotWithShape="0">
            <a:gsLst>
              <a:gs pos="0">
                <a:schemeClr val="accent1"/>
              </a:gs>
              <a:gs pos="50000">
                <a:schemeClr val="accent1">
                  <a:gamma/>
                  <a:shade val="46275"/>
                  <a:invGamma/>
                </a:schemeClr>
              </a:gs>
              <a:gs pos="100000">
                <a:schemeClr val="accent1"/>
              </a:gs>
            </a:gsLst>
            <a:lin ang="270000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p>
        </p:txBody>
      </p:sp>
      <p:sp>
        <p:nvSpPr>
          <p:cNvPr id="259090" name="Oval 18"/>
          <p:cNvSpPr>
            <a:spLocks noChangeArrowheads="1"/>
          </p:cNvSpPr>
          <p:nvPr/>
        </p:nvSpPr>
        <p:spPr bwMode="auto">
          <a:xfrm>
            <a:off x="2819400" y="4527551"/>
            <a:ext cx="457200" cy="457200"/>
          </a:xfrm>
          <a:prstGeom prst="ellipse">
            <a:avLst/>
          </a:prstGeom>
          <a:gradFill rotWithShape="0">
            <a:gsLst>
              <a:gs pos="0">
                <a:schemeClr val="accent1"/>
              </a:gs>
              <a:gs pos="50000">
                <a:schemeClr val="accent1">
                  <a:gamma/>
                  <a:shade val="46275"/>
                  <a:invGamma/>
                </a:schemeClr>
              </a:gs>
              <a:gs pos="100000">
                <a:schemeClr val="accent1"/>
              </a:gs>
            </a:gsLst>
            <a:lin ang="270000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p>
        </p:txBody>
      </p:sp>
      <p:sp>
        <p:nvSpPr>
          <p:cNvPr id="259091" name="Oval 19"/>
          <p:cNvSpPr>
            <a:spLocks noChangeArrowheads="1"/>
          </p:cNvSpPr>
          <p:nvPr/>
        </p:nvSpPr>
        <p:spPr bwMode="auto">
          <a:xfrm>
            <a:off x="3352800" y="4527551"/>
            <a:ext cx="457200" cy="457200"/>
          </a:xfrm>
          <a:prstGeom prst="ellipse">
            <a:avLst/>
          </a:prstGeom>
          <a:gradFill rotWithShape="0">
            <a:gsLst>
              <a:gs pos="0">
                <a:schemeClr val="accent1"/>
              </a:gs>
              <a:gs pos="50000">
                <a:schemeClr val="accent1">
                  <a:gamma/>
                  <a:shade val="46275"/>
                  <a:invGamma/>
                </a:schemeClr>
              </a:gs>
              <a:gs pos="100000">
                <a:schemeClr val="accent1"/>
              </a:gs>
            </a:gsLst>
            <a:lin ang="270000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p>
        </p:txBody>
      </p:sp>
      <p:sp>
        <p:nvSpPr>
          <p:cNvPr id="259092" name="Oval 20"/>
          <p:cNvSpPr>
            <a:spLocks noChangeArrowheads="1"/>
          </p:cNvSpPr>
          <p:nvPr/>
        </p:nvSpPr>
        <p:spPr bwMode="auto">
          <a:xfrm>
            <a:off x="3886200" y="4527551"/>
            <a:ext cx="457200" cy="457200"/>
          </a:xfrm>
          <a:prstGeom prst="ellipse">
            <a:avLst/>
          </a:prstGeom>
          <a:gradFill rotWithShape="0">
            <a:gsLst>
              <a:gs pos="0">
                <a:schemeClr val="accent1"/>
              </a:gs>
              <a:gs pos="50000">
                <a:schemeClr val="accent1">
                  <a:gamma/>
                  <a:shade val="46275"/>
                  <a:invGamma/>
                </a:schemeClr>
              </a:gs>
              <a:gs pos="100000">
                <a:schemeClr val="accent1"/>
              </a:gs>
            </a:gsLst>
            <a:lin ang="270000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p>
        </p:txBody>
      </p:sp>
      <p:sp>
        <p:nvSpPr>
          <p:cNvPr id="259093" name="Oval 21"/>
          <p:cNvSpPr>
            <a:spLocks noChangeArrowheads="1"/>
          </p:cNvSpPr>
          <p:nvPr/>
        </p:nvSpPr>
        <p:spPr bwMode="auto">
          <a:xfrm>
            <a:off x="4419600" y="4527551"/>
            <a:ext cx="457200" cy="457200"/>
          </a:xfrm>
          <a:prstGeom prst="ellipse">
            <a:avLst/>
          </a:prstGeom>
          <a:gradFill rotWithShape="0">
            <a:gsLst>
              <a:gs pos="0">
                <a:schemeClr val="accent1"/>
              </a:gs>
              <a:gs pos="50000">
                <a:schemeClr val="accent1">
                  <a:gamma/>
                  <a:shade val="46275"/>
                  <a:invGamma/>
                </a:schemeClr>
              </a:gs>
              <a:gs pos="100000">
                <a:schemeClr val="accent1"/>
              </a:gs>
            </a:gsLst>
            <a:lin ang="270000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p>
        </p:txBody>
      </p:sp>
      <p:sp>
        <p:nvSpPr>
          <p:cNvPr id="102422" name="Text Box 22"/>
          <p:cNvSpPr txBox="1">
            <a:spLocks noChangeArrowheads="1"/>
          </p:cNvSpPr>
          <p:nvPr/>
        </p:nvSpPr>
        <p:spPr bwMode="auto">
          <a:xfrm>
            <a:off x="2362200" y="4527554"/>
            <a:ext cx="338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3</a:t>
            </a:r>
          </a:p>
        </p:txBody>
      </p:sp>
      <p:sp>
        <p:nvSpPr>
          <p:cNvPr id="259095" name="Text Box 23"/>
          <p:cNvSpPr txBox="1">
            <a:spLocks noChangeArrowheads="1"/>
          </p:cNvSpPr>
          <p:nvPr/>
        </p:nvSpPr>
        <p:spPr bwMode="auto">
          <a:xfrm>
            <a:off x="2882900" y="4527554"/>
            <a:ext cx="338554" cy="461665"/>
          </a:xfrm>
          <a:prstGeom prst="rect">
            <a:avLst/>
          </a:prstGeom>
          <a:noFill/>
          <a:ln>
            <a:noFill/>
          </a:ln>
          <a:effectLst/>
          <a:extLst>
            <a:ext uri="{909E8E84-426E-40DD-AFC4-6F175D3DCCD1}">
              <a14:hiddenFill xmlns:a14="http://schemas.microsoft.com/office/drawing/2010/main">
                <a:gradFill rotWithShape="0">
                  <a:gsLst>
                    <a:gs pos="0">
                      <a:schemeClr val="accent1"/>
                    </a:gs>
                    <a:gs pos="50000">
                      <a:schemeClr val="accent1">
                        <a:gamma/>
                        <a:shade val="46275"/>
                        <a:invGamma/>
                      </a:schemeClr>
                    </a:gs>
                    <a:gs pos="100000">
                      <a:schemeClr val="accent1"/>
                    </a:gs>
                  </a:gsLst>
                  <a:lin ang="27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400" dirty="0">
                <a:solidFill>
                  <a:schemeClr val="bg1"/>
                </a:solidFill>
                <a:latin typeface="Times New Roman" panose="02020603050405020304" pitchFamily="18" charset="0"/>
                <a:cs typeface="Times New Roman" panose="02020603050405020304" pitchFamily="18" charset="0"/>
              </a:rPr>
              <a:t>5</a:t>
            </a:r>
          </a:p>
        </p:txBody>
      </p:sp>
      <p:sp>
        <p:nvSpPr>
          <p:cNvPr id="102424" name="Text Box 24"/>
          <p:cNvSpPr txBox="1">
            <a:spLocks noChangeArrowheads="1"/>
          </p:cNvSpPr>
          <p:nvPr/>
        </p:nvSpPr>
        <p:spPr bwMode="auto">
          <a:xfrm>
            <a:off x="3416300" y="4527554"/>
            <a:ext cx="338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4</a:t>
            </a:r>
          </a:p>
        </p:txBody>
      </p:sp>
      <p:sp>
        <p:nvSpPr>
          <p:cNvPr id="102425" name="Text Box 25"/>
          <p:cNvSpPr txBox="1">
            <a:spLocks noChangeArrowheads="1"/>
          </p:cNvSpPr>
          <p:nvPr/>
        </p:nvSpPr>
        <p:spPr bwMode="auto">
          <a:xfrm>
            <a:off x="3962400" y="4527554"/>
            <a:ext cx="338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8</a:t>
            </a:r>
          </a:p>
        </p:txBody>
      </p:sp>
      <p:sp>
        <p:nvSpPr>
          <p:cNvPr id="259098" name="Oval 26"/>
          <p:cNvSpPr>
            <a:spLocks noChangeArrowheads="1"/>
          </p:cNvSpPr>
          <p:nvPr/>
        </p:nvSpPr>
        <p:spPr bwMode="auto">
          <a:xfrm>
            <a:off x="2590800" y="3536951"/>
            <a:ext cx="457200" cy="457200"/>
          </a:xfrm>
          <a:prstGeom prst="ellipse">
            <a:avLst/>
          </a:prstGeom>
          <a:gradFill rotWithShape="0">
            <a:gsLst>
              <a:gs pos="0">
                <a:schemeClr val="accent1"/>
              </a:gs>
              <a:gs pos="50000">
                <a:schemeClr val="accent1">
                  <a:gamma/>
                  <a:shade val="46275"/>
                  <a:invGamma/>
                </a:schemeClr>
              </a:gs>
              <a:gs pos="100000">
                <a:schemeClr val="accent1"/>
              </a:gs>
            </a:gsLst>
            <a:lin ang="270000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p>
        </p:txBody>
      </p:sp>
      <p:sp>
        <p:nvSpPr>
          <p:cNvPr id="259099" name="Oval 27"/>
          <p:cNvSpPr>
            <a:spLocks noChangeArrowheads="1"/>
          </p:cNvSpPr>
          <p:nvPr/>
        </p:nvSpPr>
        <p:spPr bwMode="auto">
          <a:xfrm>
            <a:off x="3124200" y="2622551"/>
            <a:ext cx="457200" cy="457200"/>
          </a:xfrm>
          <a:prstGeom prst="ellipse">
            <a:avLst/>
          </a:prstGeom>
          <a:gradFill rotWithShape="0">
            <a:gsLst>
              <a:gs pos="0">
                <a:schemeClr val="accent1"/>
              </a:gs>
              <a:gs pos="50000">
                <a:schemeClr val="accent1">
                  <a:gamma/>
                  <a:shade val="46275"/>
                  <a:invGamma/>
                </a:schemeClr>
              </a:gs>
              <a:gs pos="100000">
                <a:schemeClr val="accent1"/>
              </a:gs>
            </a:gsLst>
            <a:lin ang="270000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p>
        </p:txBody>
      </p:sp>
      <p:sp>
        <p:nvSpPr>
          <p:cNvPr id="259100" name="Oval 28"/>
          <p:cNvSpPr>
            <a:spLocks noChangeArrowheads="1"/>
          </p:cNvSpPr>
          <p:nvPr/>
        </p:nvSpPr>
        <p:spPr bwMode="auto">
          <a:xfrm>
            <a:off x="3581400" y="3536951"/>
            <a:ext cx="457200" cy="457200"/>
          </a:xfrm>
          <a:prstGeom prst="ellipse">
            <a:avLst/>
          </a:prstGeom>
          <a:gradFill rotWithShape="0">
            <a:gsLst>
              <a:gs pos="0">
                <a:schemeClr val="accent1"/>
              </a:gs>
              <a:gs pos="50000">
                <a:schemeClr val="accent1">
                  <a:gamma/>
                  <a:shade val="46275"/>
                  <a:invGamma/>
                </a:schemeClr>
              </a:gs>
              <a:gs pos="100000">
                <a:schemeClr val="accent1"/>
              </a:gs>
            </a:gsLst>
            <a:lin ang="270000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p>
        </p:txBody>
      </p:sp>
      <p:sp>
        <p:nvSpPr>
          <p:cNvPr id="102429" name="Text Box 29"/>
          <p:cNvSpPr txBox="1">
            <a:spLocks noChangeArrowheads="1"/>
          </p:cNvSpPr>
          <p:nvPr/>
        </p:nvSpPr>
        <p:spPr bwMode="auto">
          <a:xfrm>
            <a:off x="2667000" y="3536954"/>
            <a:ext cx="338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7</a:t>
            </a:r>
          </a:p>
        </p:txBody>
      </p:sp>
      <p:sp>
        <p:nvSpPr>
          <p:cNvPr id="102430" name="Text Box 30"/>
          <p:cNvSpPr txBox="1">
            <a:spLocks noChangeArrowheads="1"/>
          </p:cNvSpPr>
          <p:nvPr/>
        </p:nvSpPr>
        <p:spPr bwMode="auto">
          <a:xfrm>
            <a:off x="3098804" y="2622554"/>
            <a:ext cx="4754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11</a:t>
            </a:r>
          </a:p>
        </p:txBody>
      </p:sp>
      <p:sp>
        <p:nvSpPr>
          <p:cNvPr id="102431" name="Text Box 31"/>
          <p:cNvSpPr txBox="1">
            <a:spLocks noChangeArrowheads="1"/>
          </p:cNvSpPr>
          <p:nvPr/>
        </p:nvSpPr>
        <p:spPr bwMode="auto">
          <a:xfrm>
            <a:off x="3556003" y="3536954"/>
            <a:ext cx="49244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10</a:t>
            </a:r>
          </a:p>
        </p:txBody>
      </p:sp>
      <p:sp>
        <p:nvSpPr>
          <p:cNvPr id="102432" name="Text Box 32"/>
          <p:cNvSpPr txBox="1">
            <a:spLocks noChangeArrowheads="1"/>
          </p:cNvSpPr>
          <p:nvPr/>
        </p:nvSpPr>
        <p:spPr bwMode="auto">
          <a:xfrm>
            <a:off x="4483100" y="4527554"/>
            <a:ext cx="338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2</a:t>
            </a:r>
          </a:p>
        </p:txBody>
      </p:sp>
      <p:sp>
        <p:nvSpPr>
          <p:cNvPr id="259105" name="Oval 33"/>
          <p:cNvSpPr>
            <a:spLocks noChangeArrowheads="1"/>
          </p:cNvSpPr>
          <p:nvPr/>
        </p:nvSpPr>
        <p:spPr bwMode="auto">
          <a:xfrm>
            <a:off x="4724400" y="3536951"/>
            <a:ext cx="457200" cy="457200"/>
          </a:xfrm>
          <a:prstGeom prst="ellipse">
            <a:avLst/>
          </a:prstGeom>
          <a:gradFill rotWithShape="0">
            <a:gsLst>
              <a:gs pos="0">
                <a:schemeClr val="accent1"/>
              </a:gs>
              <a:gs pos="50000">
                <a:schemeClr val="accent1">
                  <a:gamma/>
                  <a:shade val="46275"/>
                  <a:invGamma/>
                </a:schemeClr>
              </a:gs>
              <a:gs pos="100000">
                <a:schemeClr val="accent1"/>
              </a:gs>
            </a:gsLst>
            <a:lin ang="270000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p>
        </p:txBody>
      </p:sp>
      <p:sp>
        <p:nvSpPr>
          <p:cNvPr id="259106" name="Oval 34"/>
          <p:cNvSpPr>
            <a:spLocks noChangeArrowheads="1"/>
          </p:cNvSpPr>
          <p:nvPr/>
        </p:nvSpPr>
        <p:spPr bwMode="auto">
          <a:xfrm>
            <a:off x="5181600" y="2622551"/>
            <a:ext cx="457200" cy="457200"/>
          </a:xfrm>
          <a:prstGeom prst="ellipse">
            <a:avLst/>
          </a:prstGeom>
          <a:gradFill rotWithShape="0">
            <a:gsLst>
              <a:gs pos="0">
                <a:schemeClr val="accent1"/>
              </a:gs>
              <a:gs pos="50000">
                <a:schemeClr val="accent1">
                  <a:gamma/>
                  <a:shade val="46275"/>
                  <a:invGamma/>
                </a:schemeClr>
              </a:gs>
              <a:gs pos="100000">
                <a:schemeClr val="accent1"/>
              </a:gs>
            </a:gsLst>
            <a:lin ang="270000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p>
        </p:txBody>
      </p:sp>
      <p:sp>
        <p:nvSpPr>
          <p:cNvPr id="259107" name="Oval 35"/>
          <p:cNvSpPr>
            <a:spLocks noChangeArrowheads="1"/>
          </p:cNvSpPr>
          <p:nvPr/>
        </p:nvSpPr>
        <p:spPr bwMode="auto">
          <a:xfrm>
            <a:off x="5638800" y="3536951"/>
            <a:ext cx="457200" cy="457200"/>
          </a:xfrm>
          <a:prstGeom prst="ellipse">
            <a:avLst/>
          </a:prstGeom>
          <a:gradFill rotWithShape="0">
            <a:gsLst>
              <a:gs pos="0">
                <a:schemeClr val="accent1"/>
              </a:gs>
              <a:gs pos="50000">
                <a:schemeClr val="accent1">
                  <a:gamma/>
                  <a:shade val="46275"/>
                  <a:invGamma/>
                </a:schemeClr>
              </a:gs>
              <a:gs pos="100000">
                <a:schemeClr val="accent1"/>
              </a:gs>
            </a:gsLst>
            <a:lin ang="2700000" scaled="1"/>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p>
        </p:txBody>
      </p:sp>
      <p:sp>
        <p:nvSpPr>
          <p:cNvPr id="102436" name="Text Box 36"/>
          <p:cNvSpPr txBox="1">
            <a:spLocks noChangeArrowheads="1"/>
          </p:cNvSpPr>
          <p:nvPr/>
        </p:nvSpPr>
        <p:spPr bwMode="auto">
          <a:xfrm>
            <a:off x="5257800" y="2622554"/>
            <a:ext cx="338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9</a:t>
            </a:r>
          </a:p>
        </p:txBody>
      </p:sp>
      <p:sp>
        <p:nvSpPr>
          <p:cNvPr id="259109" name="Text Box 37"/>
          <p:cNvSpPr txBox="1">
            <a:spLocks noChangeArrowheads="1"/>
          </p:cNvSpPr>
          <p:nvPr/>
        </p:nvSpPr>
        <p:spPr bwMode="auto">
          <a:xfrm>
            <a:off x="5702300" y="3536954"/>
            <a:ext cx="338554" cy="461665"/>
          </a:xfrm>
          <a:prstGeom prst="rect">
            <a:avLst/>
          </a:prstGeom>
          <a:noFill/>
          <a:ln>
            <a:noFill/>
          </a:ln>
          <a:effectLst/>
          <a:extLst>
            <a:ext uri="{909E8E84-426E-40DD-AFC4-6F175D3DCCD1}">
              <a14:hiddenFill xmlns:a14="http://schemas.microsoft.com/office/drawing/2010/main">
                <a:gradFill rotWithShape="0">
                  <a:gsLst>
                    <a:gs pos="0">
                      <a:schemeClr val="accent1"/>
                    </a:gs>
                    <a:gs pos="50000">
                      <a:schemeClr val="accent1">
                        <a:gamma/>
                        <a:shade val="46275"/>
                        <a:invGamma/>
                      </a:schemeClr>
                    </a:gs>
                    <a:gs pos="100000">
                      <a:schemeClr val="accent1"/>
                    </a:gs>
                  </a:gsLst>
                  <a:lin ang="2700000" scaled="1"/>
                </a:gra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defRPr/>
            </a:pPr>
            <a:r>
              <a:rPr lang="en-US" altLang="zh-CN" sz="2400" dirty="0">
                <a:solidFill>
                  <a:schemeClr val="bg1"/>
                </a:solidFill>
                <a:latin typeface="Times New Roman" panose="02020603050405020304" pitchFamily="18" charset="0"/>
                <a:cs typeface="Times New Roman" panose="02020603050405020304" pitchFamily="18" charset="0"/>
              </a:rPr>
              <a:t>1</a:t>
            </a:r>
          </a:p>
        </p:txBody>
      </p:sp>
      <p:sp>
        <p:nvSpPr>
          <p:cNvPr id="102438" name="Text Box 38"/>
          <p:cNvSpPr txBox="1">
            <a:spLocks noChangeArrowheads="1"/>
          </p:cNvSpPr>
          <p:nvPr/>
        </p:nvSpPr>
        <p:spPr bwMode="auto">
          <a:xfrm>
            <a:off x="4787900" y="3536954"/>
            <a:ext cx="338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6</a:t>
            </a:r>
          </a:p>
        </p:txBody>
      </p:sp>
      <p:sp>
        <p:nvSpPr>
          <p:cNvPr id="102439" name="Line 39"/>
          <p:cNvSpPr>
            <a:spLocks noChangeShapeType="1"/>
          </p:cNvSpPr>
          <p:nvPr/>
        </p:nvSpPr>
        <p:spPr bwMode="auto">
          <a:xfrm>
            <a:off x="8382000" y="2089151"/>
            <a:ext cx="762000" cy="6096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440" name="Line 40"/>
          <p:cNvSpPr>
            <a:spLocks noChangeShapeType="1"/>
          </p:cNvSpPr>
          <p:nvPr/>
        </p:nvSpPr>
        <p:spPr bwMode="auto">
          <a:xfrm flipV="1">
            <a:off x="7391400" y="2089151"/>
            <a:ext cx="762000" cy="6096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441" name="Line 41"/>
          <p:cNvSpPr>
            <a:spLocks noChangeShapeType="1"/>
          </p:cNvSpPr>
          <p:nvPr/>
        </p:nvSpPr>
        <p:spPr bwMode="auto">
          <a:xfrm>
            <a:off x="9372600" y="3003551"/>
            <a:ext cx="304800" cy="6096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442" name="Line 42"/>
          <p:cNvSpPr>
            <a:spLocks noChangeShapeType="1"/>
          </p:cNvSpPr>
          <p:nvPr/>
        </p:nvSpPr>
        <p:spPr bwMode="auto">
          <a:xfrm flipH="1">
            <a:off x="8915400" y="3003551"/>
            <a:ext cx="304800" cy="6096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443" name="Line 43"/>
          <p:cNvSpPr>
            <a:spLocks noChangeShapeType="1"/>
          </p:cNvSpPr>
          <p:nvPr/>
        </p:nvSpPr>
        <p:spPr bwMode="auto">
          <a:xfrm flipH="1">
            <a:off x="8534400" y="3917951"/>
            <a:ext cx="228600" cy="685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444" name="Line 44"/>
          <p:cNvSpPr>
            <a:spLocks noChangeShapeType="1"/>
          </p:cNvSpPr>
          <p:nvPr/>
        </p:nvSpPr>
        <p:spPr bwMode="auto">
          <a:xfrm>
            <a:off x="7772400" y="3917951"/>
            <a:ext cx="228600" cy="685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445" name="Line 45"/>
          <p:cNvSpPr>
            <a:spLocks noChangeShapeType="1"/>
          </p:cNvSpPr>
          <p:nvPr/>
        </p:nvSpPr>
        <p:spPr bwMode="auto">
          <a:xfrm>
            <a:off x="7315200" y="2927351"/>
            <a:ext cx="304800" cy="685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446" name="Line 46"/>
          <p:cNvSpPr>
            <a:spLocks noChangeShapeType="1"/>
          </p:cNvSpPr>
          <p:nvPr/>
        </p:nvSpPr>
        <p:spPr bwMode="auto">
          <a:xfrm flipH="1">
            <a:off x="6781800" y="3003551"/>
            <a:ext cx="381000" cy="6096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447" name="Line 47"/>
          <p:cNvSpPr>
            <a:spLocks noChangeShapeType="1"/>
          </p:cNvSpPr>
          <p:nvPr/>
        </p:nvSpPr>
        <p:spPr bwMode="auto">
          <a:xfrm>
            <a:off x="6781800" y="3917951"/>
            <a:ext cx="152400" cy="685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448" name="Line 48"/>
          <p:cNvSpPr>
            <a:spLocks noChangeShapeType="1"/>
          </p:cNvSpPr>
          <p:nvPr/>
        </p:nvSpPr>
        <p:spPr bwMode="auto">
          <a:xfrm flipH="1">
            <a:off x="7467600" y="3917951"/>
            <a:ext cx="152400" cy="685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2449" name="Line 49"/>
          <p:cNvSpPr>
            <a:spLocks noChangeShapeType="1"/>
          </p:cNvSpPr>
          <p:nvPr/>
        </p:nvSpPr>
        <p:spPr bwMode="auto">
          <a:xfrm flipH="1">
            <a:off x="6400800" y="3917951"/>
            <a:ext cx="228600" cy="6858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59122" name="Oval 50"/>
          <p:cNvSpPr>
            <a:spLocks noChangeArrowheads="1"/>
          </p:cNvSpPr>
          <p:nvPr/>
        </p:nvSpPr>
        <p:spPr bwMode="auto">
          <a:xfrm>
            <a:off x="8077200" y="1708151"/>
            <a:ext cx="457200" cy="457200"/>
          </a:xfrm>
          <a:prstGeom prst="ellipse">
            <a:avLst/>
          </a:prstGeom>
          <a:gradFill rotWithShape="0">
            <a:gsLst>
              <a:gs pos="0">
                <a:schemeClr val="tx1"/>
              </a:gs>
              <a:gs pos="100000">
                <a:schemeClr val="tx1">
                  <a:gamma/>
                  <a:shade val="46275"/>
                  <a:invGamma/>
                </a:schemeClr>
              </a:gs>
            </a:gsLst>
            <a:path path="rect">
              <a:fillToRect r="100000" b="100000"/>
            </a:path>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p>
        </p:txBody>
      </p:sp>
      <p:sp>
        <p:nvSpPr>
          <p:cNvPr id="259123" name="Oval 51"/>
          <p:cNvSpPr>
            <a:spLocks noChangeArrowheads="1"/>
          </p:cNvSpPr>
          <p:nvPr/>
        </p:nvSpPr>
        <p:spPr bwMode="auto">
          <a:xfrm>
            <a:off x="6172200" y="4527551"/>
            <a:ext cx="457200" cy="457200"/>
          </a:xfrm>
          <a:prstGeom prst="ellipse">
            <a:avLst/>
          </a:prstGeom>
          <a:gradFill rotWithShape="0">
            <a:gsLst>
              <a:gs pos="0">
                <a:schemeClr val="tx1"/>
              </a:gs>
              <a:gs pos="100000">
                <a:schemeClr val="tx1">
                  <a:gamma/>
                  <a:shade val="46275"/>
                  <a:invGamma/>
                </a:schemeClr>
              </a:gs>
            </a:gsLst>
            <a:path path="rect">
              <a:fillToRect r="100000" b="100000"/>
            </a:path>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p>
        </p:txBody>
      </p:sp>
      <p:sp>
        <p:nvSpPr>
          <p:cNvPr id="259124" name="Oval 52"/>
          <p:cNvSpPr>
            <a:spLocks noChangeArrowheads="1"/>
          </p:cNvSpPr>
          <p:nvPr/>
        </p:nvSpPr>
        <p:spPr bwMode="auto">
          <a:xfrm>
            <a:off x="6705600" y="4527551"/>
            <a:ext cx="457200" cy="457200"/>
          </a:xfrm>
          <a:prstGeom prst="ellipse">
            <a:avLst/>
          </a:prstGeom>
          <a:gradFill rotWithShape="0">
            <a:gsLst>
              <a:gs pos="0">
                <a:schemeClr val="tx1"/>
              </a:gs>
              <a:gs pos="100000">
                <a:schemeClr val="tx1">
                  <a:gamma/>
                  <a:shade val="46275"/>
                  <a:invGamma/>
                </a:schemeClr>
              </a:gs>
            </a:gsLst>
            <a:path path="rect">
              <a:fillToRect r="100000" b="100000"/>
            </a:path>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p>
        </p:txBody>
      </p:sp>
      <p:sp>
        <p:nvSpPr>
          <p:cNvPr id="259125" name="Oval 53"/>
          <p:cNvSpPr>
            <a:spLocks noChangeArrowheads="1"/>
          </p:cNvSpPr>
          <p:nvPr/>
        </p:nvSpPr>
        <p:spPr bwMode="auto">
          <a:xfrm>
            <a:off x="7239000" y="4527551"/>
            <a:ext cx="457200" cy="457200"/>
          </a:xfrm>
          <a:prstGeom prst="ellipse">
            <a:avLst/>
          </a:prstGeom>
          <a:gradFill rotWithShape="0">
            <a:gsLst>
              <a:gs pos="0">
                <a:schemeClr val="tx1"/>
              </a:gs>
              <a:gs pos="100000">
                <a:schemeClr val="tx1">
                  <a:gamma/>
                  <a:shade val="46275"/>
                  <a:invGamma/>
                </a:schemeClr>
              </a:gs>
            </a:gsLst>
            <a:path path="rect">
              <a:fillToRect r="100000" b="100000"/>
            </a:path>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p>
        </p:txBody>
      </p:sp>
      <p:sp>
        <p:nvSpPr>
          <p:cNvPr id="259126" name="Oval 54"/>
          <p:cNvSpPr>
            <a:spLocks noChangeArrowheads="1"/>
          </p:cNvSpPr>
          <p:nvPr/>
        </p:nvSpPr>
        <p:spPr bwMode="auto">
          <a:xfrm>
            <a:off x="7772400" y="4527551"/>
            <a:ext cx="457200" cy="457200"/>
          </a:xfrm>
          <a:prstGeom prst="ellipse">
            <a:avLst/>
          </a:prstGeom>
          <a:gradFill rotWithShape="0">
            <a:gsLst>
              <a:gs pos="0">
                <a:schemeClr val="tx1"/>
              </a:gs>
              <a:gs pos="100000">
                <a:schemeClr val="tx1">
                  <a:gamma/>
                  <a:shade val="46275"/>
                  <a:invGamma/>
                </a:schemeClr>
              </a:gs>
            </a:gsLst>
            <a:path path="rect">
              <a:fillToRect r="100000" b="100000"/>
            </a:path>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p>
        </p:txBody>
      </p:sp>
      <p:sp>
        <p:nvSpPr>
          <p:cNvPr id="259127" name="Oval 55"/>
          <p:cNvSpPr>
            <a:spLocks noChangeArrowheads="1"/>
          </p:cNvSpPr>
          <p:nvPr/>
        </p:nvSpPr>
        <p:spPr bwMode="auto">
          <a:xfrm>
            <a:off x="8305800" y="4527551"/>
            <a:ext cx="457200" cy="457200"/>
          </a:xfrm>
          <a:prstGeom prst="ellipse">
            <a:avLst/>
          </a:prstGeom>
          <a:gradFill rotWithShape="0">
            <a:gsLst>
              <a:gs pos="0">
                <a:schemeClr val="tx1"/>
              </a:gs>
              <a:gs pos="100000">
                <a:schemeClr val="tx1">
                  <a:gamma/>
                  <a:shade val="46275"/>
                  <a:invGamma/>
                </a:schemeClr>
              </a:gs>
            </a:gsLst>
            <a:path path="rect">
              <a:fillToRect r="100000" b="100000"/>
            </a:path>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p>
        </p:txBody>
      </p:sp>
      <p:sp>
        <p:nvSpPr>
          <p:cNvPr id="102456" name="Text Box 56"/>
          <p:cNvSpPr txBox="1">
            <a:spLocks noChangeArrowheads="1"/>
          </p:cNvSpPr>
          <p:nvPr/>
        </p:nvSpPr>
        <p:spPr bwMode="auto">
          <a:xfrm>
            <a:off x="7315200" y="4527554"/>
            <a:ext cx="338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4</a:t>
            </a:r>
          </a:p>
        </p:txBody>
      </p:sp>
      <p:sp>
        <p:nvSpPr>
          <p:cNvPr id="259129" name="Oval 57"/>
          <p:cNvSpPr>
            <a:spLocks noChangeArrowheads="1"/>
          </p:cNvSpPr>
          <p:nvPr/>
        </p:nvSpPr>
        <p:spPr bwMode="auto">
          <a:xfrm>
            <a:off x="6477000" y="3536951"/>
            <a:ext cx="457200" cy="457200"/>
          </a:xfrm>
          <a:prstGeom prst="ellipse">
            <a:avLst/>
          </a:prstGeom>
          <a:gradFill rotWithShape="0">
            <a:gsLst>
              <a:gs pos="0">
                <a:schemeClr val="tx1"/>
              </a:gs>
              <a:gs pos="100000">
                <a:schemeClr val="tx1">
                  <a:gamma/>
                  <a:shade val="46275"/>
                  <a:invGamma/>
                </a:schemeClr>
              </a:gs>
            </a:gsLst>
            <a:path path="rect">
              <a:fillToRect r="100000" b="100000"/>
            </a:path>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p>
        </p:txBody>
      </p:sp>
      <p:sp>
        <p:nvSpPr>
          <p:cNvPr id="259130" name="Oval 58"/>
          <p:cNvSpPr>
            <a:spLocks noChangeArrowheads="1"/>
          </p:cNvSpPr>
          <p:nvPr/>
        </p:nvSpPr>
        <p:spPr bwMode="auto">
          <a:xfrm>
            <a:off x="7010400" y="2622551"/>
            <a:ext cx="457200" cy="457200"/>
          </a:xfrm>
          <a:prstGeom prst="ellipse">
            <a:avLst/>
          </a:prstGeom>
          <a:gradFill rotWithShape="0">
            <a:gsLst>
              <a:gs pos="0">
                <a:schemeClr val="tx1"/>
              </a:gs>
              <a:gs pos="100000">
                <a:schemeClr val="tx1">
                  <a:gamma/>
                  <a:shade val="46275"/>
                  <a:invGamma/>
                </a:schemeClr>
              </a:gs>
            </a:gsLst>
            <a:path path="rect">
              <a:fillToRect r="100000" b="100000"/>
            </a:path>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p>
        </p:txBody>
      </p:sp>
      <p:sp>
        <p:nvSpPr>
          <p:cNvPr id="259131" name="Oval 59"/>
          <p:cNvSpPr>
            <a:spLocks noChangeArrowheads="1"/>
          </p:cNvSpPr>
          <p:nvPr/>
        </p:nvSpPr>
        <p:spPr bwMode="auto">
          <a:xfrm>
            <a:off x="7467600" y="3536951"/>
            <a:ext cx="457200" cy="457200"/>
          </a:xfrm>
          <a:prstGeom prst="ellipse">
            <a:avLst/>
          </a:prstGeom>
          <a:gradFill rotWithShape="0">
            <a:gsLst>
              <a:gs pos="0">
                <a:schemeClr val="tx1"/>
              </a:gs>
              <a:gs pos="100000">
                <a:schemeClr val="tx1">
                  <a:gamma/>
                  <a:shade val="46275"/>
                  <a:invGamma/>
                </a:schemeClr>
              </a:gs>
            </a:gsLst>
            <a:path path="rect">
              <a:fillToRect r="100000" b="100000"/>
            </a:path>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p>
        </p:txBody>
      </p:sp>
      <p:sp>
        <p:nvSpPr>
          <p:cNvPr id="259132" name="Oval 60"/>
          <p:cNvSpPr>
            <a:spLocks noChangeArrowheads="1"/>
          </p:cNvSpPr>
          <p:nvPr/>
        </p:nvSpPr>
        <p:spPr bwMode="auto">
          <a:xfrm>
            <a:off x="8610600" y="3536951"/>
            <a:ext cx="457200" cy="457200"/>
          </a:xfrm>
          <a:prstGeom prst="ellipse">
            <a:avLst/>
          </a:prstGeom>
          <a:gradFill rotWithShape="0">
            <a:gsLst>
              <a:gs pos="0">
                <a:schemeClr val="tx1"/>
              </a:gs>
              <a:gs pos="100000">
                <a:schemeClr val="tx1">
                  <a:gamma/>
                  <a:shade val="46275"/>
                  <a:invGamma/>
                </a:schemeClr>
              </a:gs>
            </a:gsLst>
            <a:path path="rect">
              <a:fillToRect r="100000" b="100000"/>
            </a:path>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p>
        </p:txBody>
      </p:sp>
      <p:sp>
        <p:nvSpPr>
          <p:cNvPr id="259133" name="Oval 61"/>
          <p:cNvSpPr>
            <a:spLocks noChangeArrowheads="1"/>
          </p:cNvSpPr>
          <p:nvPr/>
        </p:nvSpPr>
        <p:spPr bwMode="auto">
          <a:xfrm>
            <a:off x="9067800" y="2622551"/>
            <a:ext cx="457200" cy="457200"/>
          </a:xfrm>
          <a:prstGeom prst="ellipse">
            <a:avLst/>
          </a:prstGeom>
          <a:gradFill rotWithShape="0">
            <a:gsLst>
              <a:gs pos="0">
                <a:schemeClr val="tx1"/>
              </a:gs>
              <a:gs pos="100000">
                <a:schemeClr val="tx1">
                  <a:gamma/>
                  <a:shade val="46275"/>
                  <a:invGamma/>
                </a:schemeClr>
              </a:gs>
            </a:gsLst>
            <a:path path="rect">
              <a:fillToRect r="100000" b="100000"/>
            </a:path>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p>
        </p:txBody>
      </p:sp>
      <p:sp>
        <p:nvSpPr>
          <p:cNvPr id="259134" name="Oval 62"/>
          <p:cNvSpPr>
            <a:spLocks noChangeArrowheads="1"/>
          </p:cNvSpPr>
          <p:nvPr/>
        </p:nvSpPr>
        <p:spPr bwMode="auto">
          <a:xfrm>
            <a:off x="9525000" y="3536951"/>
            <a:ext cx="457200" cy="457200"/>
          </a:xfrm>
          <a:prstGeom prst="ellipse">
            <a:avLst/>
          </a:prstGeom>
          <a:gradFill rotWithShape="0">
            <a:gsLst>
              <a:gs pos="0">
                <a:schemeClr val="tx1"/>
              </a:gs>
              <a:gs pos="100000">
                <a:schemeClr val="tx1">
                  <a:gamma/>
                  <a:shade val="46275"/>
                  <a:invGamma/>
                </a:schemeClr>
              </a:gs>
            </a:gsLst>
            <a:path path="rect">
              <a:fillToRect r="100000" b="100000"/>
            </a:path>
          </a:gradFill>
          <a:ln w="9525">
            <a:solidFill>
              <a:schemeClr val="bg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zh-CN" altLang="en-US"/>
          </a:p>
        </p:txBody>
      </p:sp>
      <p:sp>
        <p:nvSpPr>
          <p:cNvPr id="102463" name="Text Box 63"/>
          <p:cNvSpPr txBox="1">
            <a:spLocks noChangeArrowheads="1"/>
          </p:cNvSpPr>
          <p:nvPr/>
        </p:nvSpPr>
        <p:spPr bwMode="auto">
          <a:xfrm>
            <a:off x="8582028" y="3536954"/>
            <a:ext cx="49244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10</a:t>
            </a:r>
          </a:p>
        </p:txBody>
      </p:sp>
      <p:sp>
        <p:nvSpPr>
          <p:cNvPr id="102464" name="Text Box 64"/>
          <p:cNvSpPr txBox="1">
            <a:spLocks noChangeArrowheads="1"/>
          </p:cNvSpPr>
          <p:nvPr/>
        </p:nvSpPr>
        <p:spPr bwMode="auto">
          <a:xfrm>
            <a:off x="8280403" y="4527554"/>
            <a:ext cx="49244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12</a:t>
            </a:r>
          </a:p>
        </p:txBody>
      </p:sp>
      <p:sp>
        <p:nvSpPr>
          <p:cNvPr id="102465" name="Text Box 65"/>
          <p:cNvSpPr txBox="1">
            <a:spLocks noChangeArrowheads="1"/>
          </p:cNvSpPr>
          <p:nvPr/>
        </p:nvSpPr>
        <p:spPr bwMode="auto">
          <a:xfrm>
            <a:off x="7759704" y="4527554"/>
            <a:ext cx="4754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11</a:t>
            </a:r>
          </a:p>
        </p:txBody>
      </p:sp>
      <p:sp>
        <p:nvSpPr>
          <p:cNvPr id="102466" name="Text Box 66"/>
          <p:cNvSpPr txBox="1">
            <a:spLocks noChangeArrowheads="1"/>
          </p:cNvSpPr>
          <p:nvPr/>
        </p:nvSpPr>
        <p:spPr bwMode="auto">
          <a:xfrm>
            <a:off x="9131300" y="2622554"/>
            <a:ext cx="338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5</a:t>
            </a:r>
          </a:p>
        </p:txBody>
      </p:sp>
      <p:sp>
        <p:nvSpPr>
          <p:cNvPr id="102467" name="Text Box 67"/>
          <p:cNvSpPr txBox="1">
            <a:spLocks noChangeArrowheads="1"/>
          </p:cNvSpPr>
          <p:nvPr/>
        </p:nvSpPr>
        <p:spPr bwMode="auto">
          <a:xfrm>
            <a:off x="8140700" y="1708154"/>
            <a:ext cx="338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1</a:t>
            </a:r>
          </a:p>
        </p:txBody>
      </p:sp>
      <p:sp>
        <p:nvSpPr>
          <p:cNvPr id="102468" name="Text Box 68"/>
          <p:cNvSpPr txBox="1">
            <a:spLocks noChangeArrowheads="1"/>
          </p:cNvSpPr>
          <p:nvPr/>
        </p:nvSpPr>
        <p:spPr bwMode="auto">
          <a:xfrm>
            <a:off x="7073900" y="2622554"/>
            <a:ext cx="338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2</a:t>
            </a:r>
          </a:p>
        </p:txBody>
      </p:sp>
      <p:sp>
        <p:nvSpPr>
          <p:cNvPr id="102469" name="Text Box 69"/>
          <p:cNvSpPr txBox="1">
            <a:spLocks noChangeArrowheads="1"/>
          </p:cNvSpPr>
          <p:nvPr/>
        </p:nvSpPr>
        <p:spPr bwMode="auto">
          <a:xfrm>
            <a:off x="7531100" y="3536954"/>
            <a:ext cx="338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3</a:t>
            </a:r>
          </a:p>
        </p:txBody>
      </p:sp>
      <p:sp>
        <p:nvSpPr>
          <p:cNvPr id="102470" name="Text Box 70"/>
          <p:cNvSpPr txBox="1">
            <a:spLocks noChangeArrowheads="1"/>
          </p:cNvSpPr>
          <p:nvPr/>
        </p:nvSpPr>
        <p:spPr bwMode="auto">
          <a:xfrm>
            <a:off x="6553200" y="3536954"/>
            <a:ext cx="338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6</a:t>
            </a:r>
          </a:p>
        </p:txBody>
      </p:sp>
      <p:sp>
        <p:nvSpPr>
          <p:cNvPr id="102471" name="Text Box 71"/>
          <p:cNvSpPr txBox="1">
            <a:spLocks noChangeArrowheads="1"/>
          </p:cNvSpPr>
          <p:nvPr/>
        </p:nvSpPr>
        <p:spPr bwMode="auto">
          <a:xfrm>
            <a:off x="6769100" y="4527554"/>
            <a:ext cx="338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9</a:t>
            </a:r>
          </a:p>
        </p:txBody>
      </p:sp>
      <p:sp>
        <p:nvSpPr>
          <p:cNvPr id="102472" name="Text Box 72"/>
          <p:cNvSpPr txBox="1">
            <a:spLocks noChangeArrowheads="1"/>
          </p:cNvSpPr>
          <p:nvPr/>
        </p:nvSpPr>
        <p:spPr bwMode="auto">
          <a:xfrm>
            <a:off x="6248400" y="4527554"/>
            <a:ext cx="338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8</a:t>
            </a:r>
          </a:p>
        </p:txBody>
      </p:sp>
      <p:sp>
        <p:nvSpPr>
          <p:cNvPr id="102473" name="Text Box 73"/>
          <p:cNvSpPr txBox="1">
            <a:spLocks noChangeArrowheads="1"/>
          </p:cNvSpPr>
          <p:nvPr/>
        </p:nvSpPr>
        <p:spPr bwMode="auto">
          <a:xfrm>
            <a:off x="9588500" y="3536954"/>
            <a:ext cx="338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chemeClr val="bg1"/>
                </a:solidFill>
                <a:latin typeface="Times New Roman" panose="02020603050405020304" pitchFamily="18" charset="0"/>
                <a:ea typeface="黑体" panose="02010609060101010101" pitchFamily="49" charset="-122"/>
                <a:cs typeface="Times New Roman" panose="02020603050405020304" pitchFamily="18" charset="0"/>
              </a:rPr>
              <a:t>7</a:t>
            </a:r>
          </a:p>
        </p:txBody>
      </p:sp>
      <p:sp>
        <p:nvSpPr>
          <p:cNvPr id="2" name="标题 1"/>
          <p:cNvSpPr>
            <a:spLocks noGrp="1"/>
          </p:cNvSpPr>
          <p:nvPr>
            <p:ph type="title"/>
          </p:nvPr>
        </p:nvSpPr>
        <p:spPr/>
        <p:txBody>
          <a:bodyPr>
            <a:normAutofit fontScale="90000"/>
          </a:bodyPr>
          <a:lstStyle/>
          <a:p>
            <a:endParaRPr lang="zh-CN" altLang="en-US"/>
          </a:p>
        </p:txBody>
      </p:sp>
    </p:spTree>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Line 2"/>
          <p:cNvSpPr>
            <a:spLocks noChangeShapeType="1"/>
          </p:cNvSpPr>
          <p:nvPr/>
        </p:nvSpPr>
        <p:spPr bwMode="auto">
          <a:xfrm flipH="1">
            <a:off x="3352800" y="2286000"/>
            <a:ext cx="533400" cy="762000"/>
          </a:xfrm>
          <a:prstGeom prst="line">
            <a:avLst/>
          </a:prstGeom>
          <a:noFill/>
          <a:ln w="38100">
            <a:solidFill>
              <a:srgbClr val="00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3427" name="Line 3"/>
          <p:cNvSpPr>
            <a:spLocks noChangeShapeType="1"/>
          </p:cNvSpPr>
          <p:nvPr/>
        </p:nvSpPr>
        <p:spPr bwMode="auto">
          <a:xfrm flipH="1">
            <a:off x="4191000" y="3429000"/>
            <a:ext cx="685800" cy="914400"/>
          </a:xfrm>
          <a:prstGeom prst="line">
            <a:avLst/>
          </a:prstGeom>
          <a:noFill/>
          <a:ln w="38100">
            <a:solidFill>
              <a:srgbClr val="00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3428" name="Line 4"/>
          <p:cNvSpPr>
            <a:spLocks noChangeShapeType="1"/>
          </p:cNvSpPr>
          <p:nvPr/>
        </p:nvSpPr>
        <p:spPr bwMode="auto">
          <a:xfrm flipH="1">
            <a:off x="2514600" y="3352800"/>
            <a:ext cx="609600" cy="990600"/>
          </a:xfrm>
          <a:prstGeom prst="line">
            <a:avLst/>
          </a:prstGeom>
          <a:noFill/>
          <a:ln w="38100">
            <a:solidFill>
              <a:srgbClr val="00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3429" name="Line 5"/>
          <p:cNvSpPr>
            <a:spLocks noChangeShapeType="1"/>
          </p:cNvSpPr>
          <p:nvPr/>
        </p:nvSpPr>
        <p:spPr bwMode="auto">
          <a:xfrm>
            <a:off x="3276600" y="3352800"/>
            <a:ext cx="685800" cy="990600"/>
          </a:xfrm>
          <a:prstGeom prst="line">
            <a:avLst/>
          </a:prstGeom>
          <a:noFill/>
          <a:ln w="38100">
            <a:solidFill>
              <a:srgbClr val="00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60102" name="Text Box 6"/>
          <p:cNvSpPr txBox="1">
            <a:spLocks noChangeArrowheads="1"/>
          </p:cNvSpPr>
          <p:nvPr/>
        </p:nvSpPr>
        <p:spPr bwMode="auto">
          <a:xfrm>
            <a:off x="2495553" y="5084763"/>
            <a:ext cx="6375617" cy="5449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2947" tIns="56473" rIns="112947" bIns="56473">
            <a:spAutoFit/>
          </a:bodyPr>
          <a:lstStyle>
            <a:lvl1pPr defTabSz="1128713">
              <a:defRPr kumimoji="1" sz="4000" b="1">
                <a:solidFill>
                  <a:schemeClr val="tx1"/>
                </a:solidFill>
                <a:latin typeface="Tahoma" panose="020B0604030504040204" pitchFamily="34" charset="0"/>
                <a:ea typeface="黑体" panose="02010609060101010101" pitchFamily="49" charset="-122"/>
              </a:defRPr>
            </a:lvl1pPr>
            <a:lvl2pPr marL="742950" indent="-285750" defTabSz="1128713">
              <a:defRPr kumimoji="1" sz="4000" b="1">
                <a:solidFill>
                  <a:schemeClr val="tx1"/>
                </a:solidFill>
                <a:latin typeface="Tahoma" panose="020B0604030504040204" pitchFamily="34" charset="0"/>
                <a:ea typeface="黑体" panose="02010609060101010101" pitchFamily="49" charset="-122"/>
              </a:defRPr>
            </a:lvl2pPr>
            <a:lvl3pPr marL="1143000" indent="-228600" defTabSz="1128713">
              <a:defRPr kumimoji="1" sz="4000" b="1">
                <a:solidFill>
                  <a:schemeClr val="tx1"/>
                </a:solidFill>
                <a:latin typeface="Tahoma" panose="020B0604030504040204" pitchFamily="34" charset="0"/>
                <a:ea typeface="黑体" panose="02010609060101010101" pitchFamily="49" charset="-122"/>
              </a:defRPr>
            </a:lvl3pPr>
            <a:lvl4pPr marL="1600200" indent="-228600" defTabSz="1128713">
              <a:defRPr kumimoji="1" sz="4000" b="1">
                <a:solidFill>
                  <a:schemeClr val="tx1"/>
                </a:solidFill>
                <a:latin typeface="Tahoma" panose="020B0604030504040204" pitchFamily="34" charset="0"/>
                <a:ea typeface="黑体" panose="02010609060101010101" pitchFamily="49" charset="-122"/>
              </a:defRPr>
            </a:lvl4pPr>
            <a:lvl5pPr marL="2057400" indent="-228600" defTabSz="1128713">
              <a:defRPr kumimoji="1" sz="4000" b="1">
                <a:solidFill>
                  <a:schemeClr val="tx1"/>
                </a:solidFill>
                <a:latin typeface="Tahoma" panose="020B0604030504040204" pitchFamily="34" charset="0"/>
                <a:ea typeface="黑体" panose="02010609060101010101" pitchFamily="49" charset="-122"/>
              </a:defRPr>
            </a:lvl5pPr>
            <a:lvl6pPr marL="2514600" indent="-228600" defTabSz="1128713"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6pPr>
            <a:lvl7pPr marL="2971800" indent="-228600" defTabSz="1128713"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7pPr>
            <a:lvl8pPr marL="3429000" indent="-228600" defTabSz="1128713"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8pPr>
            <a:lvl9pPr marL="3886200" indent="-228600" defTabSz="1128713"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9pPr>
          </a:lstStyle>
          <a:p>
            <a:pPr>
              <a:defRPr/>
            </a:pPr>
            <a:r>
              <a:rPr lang="zh-CN" altLang="en-US" sz="2800">
                <a:latin typeface="黑体" panose="02010609060101010101" pitchFamily="49" charset="-122"/>
              </a:rPr>
              <a:t>图结构</a:t>
            </a:r>
            <a:r>
              <a:rPr lang="zh-CN" altLang="en-US" sz="2800">
                <a:solidFill>
                  <a:srgbClr val="0000CC"/>
                </a:solidFill>
                <a:effectLst>
                  <a:outerShdw blurRad="38100" dist="38100" dir="2700000" algn="tl">
                    <a:srgbClr val="C0C0C0"/>
                  </a:outerShdw>
                </a:effectLst>
                <a:latin typeface="楷体_GB2312" pitchFamily="49" charset="-122"/>
                <a:ea typeface="楷体_GB2312" pitchFamily="49" charset="-122"/>
              </a:rPr>
              <a:t>                    </a:t>
            </a:r>
            <a:r>
              <a:rPr lang="zh-CN" altLang="en-US" sz="2800">
                <a:latin typeface="黑体" panose="02010609060101010101" pitchFamily="49" charset="-122"/>
              </a:rPr>
              <a:t>网络结构</a:t>
            </a:r>
          </a:p>
        </p:txBody>
      </p:sp>
      <p:sp>
        <p:nvSpPr>
          <p:cNvPr id="103431" name="Oval 7"/>
          <p:cNvSpPr>
            <a:spLocks noChangeArrowheads="1"/>
          </p:cNvSpPr>
          <p:nvPr/>
        </p:nvSpPr>
        <p:spPr bwMode="auto">
          <a:xfrm>
            <a:off x="2133600" y="1905000"/>
            <a:ext cx="457200" cy="4572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3432" name="Text Box 8"/>
          <p:cNvSpPr txBox="1">
            <a:spLocks noChangeArrowheads="1"/>
          </p:cNvSpPr>
          <p:nvPr/>
        </p:nvSpPr>
        <p:spPr bwMode="auto">
          <a:xfrm>
            <a:off x="2209800" y="1903416"/>
            <a:ext cx="338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1</a:t>
            </a:r>
          </a:p>
        </p:txBody>
      </p:sp>
      <p:sp>
        <p:nvSpPr>
          <p:cNvPr id="103433" name="Oval 9"/>
          <p:cNvSpPr>
            <a:spLocks noChangeArrowheads="1"/>
          </p:cNvSpPr>
          <p:nvPr/>
        </p:nvSpPr>
        <p:spPr bwMode="auto">
          <a:xfrm>
            <a:off x="3810000" y="1905000"/>
            <a:ext cx="457200" cy="4572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3434" name="Oval 10"/>
          <p:cNvSpPr>
            <a:spLocks noChangeArrowheads="1"/>
          </p:cNvSpPr>
          <p:nvPr/>
        </p:nvSpPr>
        <p:spPr bwMode="auto">
          <a:xfrm>
            <a:off x="2133600" y="4267200"/>
            <a:ext cx="457200" cy="4572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3435" name="Oval 11"/>
          <p:cNvSpPr>
            <a:spLocks noChangeArrowheads="1"/>
          </p:cNvSpPr>
          <p:nvPr/>
        </p:nvSpPr>
        <p:spPr bwMode="auto">
          <a:xfrm>
            <a:off x="3810000" y="4267200"/>
            <a:ext cx="457200" cy="4572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3436" name="Line 12"/>
          <p:cNvSpPr>
            <a:spLocks noChangeShapeType="1"/>
          </p:cNvSpPr>
          <p:nvPr/>
        </p:nvSpPr>
        <p:spPr bwMode="auto">
          <a:xfrm>
            <a:off x="2362200" y="2362200"/>
            <a:ext cx="0" cy="1905000"/>
          </a:xfrm>
          <a:prstGeom prst="line">
            <a:avLst/>
          </a:prstGeom>
          <a:noFill/>
          <a:ln w="28575">
            <a:solidFill>
              <a:srgbClr val="00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3437" name="Line 13"/>
          <p:cNvSpPr>
            <a:spLocks noChangeShapeType="1"/>
          </p:cNvSpPr>
          <p:nvPr/>
        </p:nvSpPr>
        <p:spPr bwMode="auto">
          <a:xfrm>
            <a:off x="2590800" y="4495800"/>
            <a:ext cx="1219200" cy="0"/>
          </a:xfrm>
          <a:prstGeom prst="line">
            <a:avLst/>
          </a:prstGeom>
          <a:noFill/>
          <a:ln w="38100">
            <a:solidFill>
              <a:srgbClr val="00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3438" name="Line 14"/>
          <p:cNvSpPr>
            <a:spLocks noChangeShapeType="1"/>
          </p:cNvSpPr>
          <p:nvPr/>
        </p:nvSpPr>
        <p:spPr bwMode="auto">
          <a:xfrm>
            <a:off x="2590800" y="2133600"/>
            <a:ext cx="1219200" cy="0"/>
          </a:xfrm>
          <a:prstGeom prst="line">
            <a:avLst/>
          </a:prstGeom>
          <a:noFill/>
          <a:ln w="38100">
            <a:solidFill>
              <a:srgbClr val="00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3439" name="Oval 15"/>
          <p:cNvSpPr>
            <a:spLocks noChangeArrowheads="1"/>
          </p:cNvSpPr>
          <p:nvPr/>
        </p:nvSpPr>
        <p:spPr bwMode="auto">
          <a:xfrm>
            <a:off x="2971800" y="2971800"/>
            <a:ext cx="457200" cy="4572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3440" name="Oval 16"/>
          <p:cNvSpPr>
            <a:spLocks noChangeArrowheads="1"/>
          </p:cNvSpPr>
          <p:nvPr/>
        </p:nvSpPr>
        <p:spPr bwMode="auto">
          <a:xfrm>
            <a:off x="4724400" y="3048000"/>
            <a:ext cx="457200" cy="4572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3441" name="Line 17"/>
          <p:cNvSpPr>
            <a:spLocks noChangeShapeType="1"/>
          </p:cNvSpPr>
          <p:nvPr/>
        </p:nvSpPr>
        <p:spPr bwMode="auto">
          <a:xfrm>
            <a:off x="4191000" y="2286000"/>
            <a:ext cx="609600" cy="838200"/>
          </a:xfrm>
          <a:prstGeom prst="line">
            <a:avLst/>
          </a:prstGeom>
          <a:noFill/>
          <a:ln w="38100">
            <a:solidFill>
              <a:srgbClr val="00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3442" name="Line 18"/>
          <p:cNvSpPr>
            <a:spLocks noChangeShapeType="1"/>
          </p:cNvSpPr>
          <p:nvPr/>
        </p:nvSpPr>
        <p:spPr bwMode="auto">
          <a:xfrm>
            <a:off x="2514600" y="2286000"/>
            <a:ext cx="533400" cy="762000"/>
          </a:xfrm>
          <a:prstGeom prst="line">
            <a:avLst/>
          </a:prstGeom>
          <a:noFill/>
          <a:ln w="38100">
            <a:solidFill>
              <a:srgbClr val="00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3443" name="Line 19"/>
          <p:cNvSpPr>
            <a:spLocks noChangeShapeType="1"/>
          </p:cNvSpPr>
          <p:nvPr/>
        </p:nvSpPr>
        <p:spPr bwMode="auto">
          <a:xfrm>
            <a:off x="4038600" y="2362200"/>
            <a:ext cx="0" cy="1905000"/>
          </a:xfrm>
          <a:prstGeom prst="line">
            <a:avLst/>
          </a:prstGeom>
          <a:noFill/>
          <a:ln w="28575">
            <a:solidFill>
              <a:srgbClr val="00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3444" name="Text Box 20"/>
          <p:cNvSpPr txBox="1">
            <a:spLocks noChangeArrowheads="1"/>
          </p:cNvSpPr>
          <p:nvPr/>
        </p:nvSpPr>
        <p:spPr bwMode="auto">
          <a:xfrm>
            <a:off x="3886200" y="1903416"/>
            <a:ext cx="338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2</a:t>
            </a:r>
          </a:p>
        </p:txBody>
      </p:sp>
      <p:sp>
        <p:nvSpPr>
          <p:cNvPr id="103445" name="Text Box 21"/>
          <p:cNvSpPr txBox="1">
            <a:spLocks noChangeArrowheads="1"/>
          </p:cNvSpPr>
          <p:nvPr/>
        </p:nvSpPr>
        <p:spPr bwMode="auto">
          <a:xfrm>
            <a:off x="2209800" y="4267204"/>
            <a:ext cx="338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5</a:t>
            </a:r>
          </a:p>
        </p:txBody>
      </p:sp>
      <p:sp>
        <p:nvSpPr>
          <p:cNvPr id="103446" name="Text Box 22"/>
          <p:cNvSpPr txBox="1">
            <a:spLocks noChangeArrowheads="1"/>
          </p:cNvSpPr>
          <p:nvPr/>
        </p:nvSpPr>
        <p:spPr bwMode="auto">
          <a:xfrm>
            <a:off x="3048000" y="2971804"/>
            <a:ext cx="338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6</a:t>
            </a:r>
          </a:p>
        </p:txBody>
      </p:sp>
      <p:sp>
        <p:nvSpPr>
          <p:cNvPr id="103447" name="Text Box 23"/>
          <p:cNvSpPr txBox="1">
            <a:spLocks noChangeArrowheads="1"/>
          </p:cNvSpPr>
          <p:nvPr/>
        </p:nvSpPr>
        <p:spPr bwMode="auto">
          <a:xfrm>
            <a:off x="3886200" y="4267204"/>
            <a:ext cx="338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4</a:t>
            </a:r>
          </a:p>
        </p:txBody>
      </p:sp>
      <p:sp>
        <p:nvSpPr>
          <p:cNvPr id="103448" name="Text Box 24"/>
          <p:cNvSpPr txBox="1">
            <a:spLocks noChangeArrowheads="1"/>
          </p:cNvSpPr>
          <p:nvPr/>
        </p:nvSpPr>
        <p:spPr bwMode="auto">
          <a:xfrm>
            <a:off x="4800600" y="3048004"/>
            <a:ext cx="338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3</a:t>
            </a:r>
          </a:p>
        </p:txBody>
      </p:sp>
      <p:sp>
        <p:nvSpPr>
          <p:cNvPr id="103449" name="Line 25"/>
          <p:cNvSpPr>
            <a:spLocks noChangeShapeType="1"/>
          </p:cNvSpPr>
          <p:nvPr/>
        </p:nvSpPr>
        <p:spPr bwMode="auto">
          <a:xfrm flipH="1">
            <a:off x="7772400" y="2287588"/>
            <a:ext cx="533400" cy="762000"/>
          </a:xfrm>
          <a:prstGeom prst="line">
            <a:avLst/>
          </a:prstGeom>
          <a:noFill/>
          <a:ln w="38100">
            <a:solidFill>
              <a:srgbClr val="00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3450" name="Line 26"/>
          <p:cNvSpPr>
            <a:spLocks noChangeShapeType="1"/>
          </p:cNvSpPr>
          <p:nvPr/>
        </p:nvSpPr>
        <p:spPr bwMode="auto">
          <a:xfrm flipH="1">
            <a:off x="8610600" y="3430588"/>
            <a:ext cx="685800" cy="914400"/>
          </a:xfrm>
          <a:prstGeom prst="line">
            <a:avLst/>
          </a:prstGeom>
          <a:noFill/>
          <a:ln w="38100">
            <a:solidFill>
              <a:srgbClr val="00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3451" name="Line 27"/>
          <p:cNvSpPr>
            <a:spLocks noChangeShapeType="1"/>
          </p:cNvSpPr>
          <p:nvPr/>
        </p:nvSpPr>
        <p:spPr bwMode="auto">
          <a:xfrm flipH="1">
            <a:off x="6934200" y="3354388"/>
            <a:ext cx="609600" cy="990600"/>
          </a:xfrm>
          <a:prstGeom prst="line">
            <a:avLst/>
          </a:prstGeom>
          <a:noFill/>
          <a:ln w="38100">
            <a:solidFill>
              <a:srgbClr val="00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3452" name="Line 28"/>
          <p:cNvSpPr>
            <a:spLocks noChangeShapeType="1"/>
          </p:cNvSpPr>
          <p:nvPr/>
        </p:nvSpPr>
        <p:spPr bwMode="auto">
          <a:xfrm>
            <a:off x="7696200" y="3354388"/>
            <a:ext cx="685800" cy="990600"/>
          </a:xfrm>
          <a:prstGeom prst="line">
            <a:avLst/>
          </a:prstGeom>
          <a:noFill/>
          <a:ln w="38100">
            <a:solidFill>
              <a:srgbClr val="00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3453" name="Oval 29"/>
          <p:cNvSpPr>
            <a:spLocks noChangeArrowheads="1"/>
          </p:cNvSpPr>
          <p:nvPr/>
        </p:nvSpPr>
        <p:spPr bwMode="auto">
          <a:xfrm>
            <a:off x="6553200" y="1906588"/>
            <a:ext cx="457200" cy="4572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3454" name="Text Box 30"/>
          <p:cNvSpPr txBox="1">
            <a:spLocks noChangeArrowheads="1"/>
          </p:cNvSpPr>
          <p:nvPr/>
        </p:nvSpPr>
        <p:spPr bwMode="auto">
          <a:xfrm>
            <a:off x="6629400" y="1905004"/>
            <a:ext cx="338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1</a:t>
            </a:r>
          </a:p>
        </p:txBody>
      </p:sp>
      <p:sp>
        <p:nvSpPr>
          <p:cNvPr id="103455" name="Oval 31"/>
          <p:cNvSpPr>
            <a:spLocks noChangeArrowheads="1"/>
          </p:cNvSpPr>
          <p:nvPr/>
        </p:nvSpPr>
        <p:spPr bwMode="auto">
          <a:xfrm>
            <a:off x="8229600" y="1906588"/>
            <a:ext cx="457200" cy="4572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3456" name="Oval 32"/>
          <p:cNvSpPr>
            <a:spLocks noChangeArrowheads="1"/>
          </p:cNvSpPr>
          <p:nvPr/>
        </p:nvSpPr>
        <p:spPr bwMode="auto">
          <a:xfrm>
            <a:off x="6553200" y="4268788"/>
            <a:ext cx="457200" cy="4572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3457" name="Oval 33"/>
          <p:cNvSpPr>
            <a:spLocks noChangeArrowheads="1"/>
          </p:cNvSpPr>
          <p:nvPr/>
        </p:nvSpPr>
        <p:spPr bwMode="auto">
          <a:xfrm>
            <a:off x="8229600" y="4268788"/>
            <a:ext cx="457200" cy="4572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3458" name="Line 34"/>
          <p:cNvSpPr>
            <a:spLocks noChangeShapeType="1"/>
          </p:cNvSpPr>
          <p:nvPr/>
        </p:nvSpPr>
        <p:spPr bwMode="auto">
          <a:xfrm>
            <a:off x="6781800" y="2363788"/>
            <a:ext cx="0" cy="1905000"/>
          </a:xfrm>
          <a:prstGeom prst="line">
            <a:avLst/>
          </a:prstGeom>
          <a:noFill/>
          <a:ln w="28575">
            <a:solidFill>
              <a:srgbClr val="00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3459" name="Line 35"/>
          <p:cNvSpPr>
            <a:spLocks noChangeShapeType="1"/>
          </p:cNvSpPr>
          <p:nvPr/>
        </p:nvSpPr>
        <p:spPr bwMode="auto">
          <a:xfrm>
            <a:off x="7010400" y="4497388"/>
            <a:ext cx="1219200" cy="0"/>
          </a:xfrm>
          <a:prstGeom prst="line">
            <a:avLst/>
          </a:prstGeom>
          <a:noFill/>
          <a:ln w="38100">
            <a:solidFill>
              <a:srgbClr val="00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3460" name="Line 36"/>
          <p:cNvSpPr>
            <a:spLocks noChangeShapeType="1"/>
          </p:cNvSpPr>
          <p:nvPr/>
        </p:nvSpPr>
        <p:spPr bwMode="auto">
          <a:xfrm>
            <a:off x="7010400" y="2135188"/>
            <a:ext cx="1219200" cy="0"/>
          </a:xfrm>
          <a:prstGeom prst="line">
            <a:avLst/>
          </a:prstGeom>
          <a:noFill/>
          <a:ln w="38100">
            <a:solidFill>
              <a:srgbClr val="00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3461" name="Line 38"/>
          <p:cNvSpPr>
            <a:spLocks noChangeShapeType="1"/>
          </p:cNvSpPr>
          <p:nvPr/>
        </p:nvSpPr>
        <p:spPr bwMode="auto">
          <a:xfrm>
            <a:off x="8610600" y="2287588"/>
            <a:ext cx="609600" cy="838200"/>
          </a:xfrm>
          <a:prstGeom prst="line">
            <a:avLst/>
          </a:prstGeom>
          <a:noFill/>
          <a:ln w="38100">
            <a:solidFill>
              <a:srgbClr val="00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3462" name="Line 39"/>
          <p:cNvSpPr>
            <a:spLocks noChangeShapeType="1"/>
          </p:cNvSpPr>
          <p:nvPr/>
        </p:nvSpPr>
        <p:spPr bwMode="auto">
          <a:xfrm>
            <a:off x="6934200" y="2287588"/>
            <a:ext cx="533400" cy="762000"/>
          </a:xfrm>
          <a:prstGeom prst="line">
            <a:avLst/>
          </a:prstGeom>
          <a:noFill/>
          <a:ln w="38100">
            <a:solidFill>
              <a:srgbClr val="00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3463" name="Line 40"/>
          <p:cNvSpPr>
            <a:spLocks noChangeShapeType="1"/>
          </p:cNvSpPr>
          <p:nvPr/>
        </p:nvSpPr>
        <p:spPr bwMode="auto">
          <a:xfrm>
            <a:off x="8458200" y="2363788"/>
            <a:ext cx="0" cy="1905000"/>
          </a:xfrm>
          <a:prstGeom prst="line">
            <a:avLst/>
          </a:prstGeom>
          <a:noFill/>
          <a:ln w="28575">
            <a:solidFill>
              <a:srgbClr val="0099CC"/>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103464" name="Text Box 41"/>
          <p:cNvSpPr txBox="1">
            <a:spLocks noChangeArrowheads="1"/>
          </p:cNvSpPr>
          <p:nvPr/>
        </p:nvSpPr>
        <p:spPr bwMode="auto">
          <a:xfrm>
            <a:off x="8305800" y="1905004"/>
            <a:ext cx="338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2</a:t>
            </a:r>
          </a:p>
        </p:txBody>
      </p:sp>
      <p:sp>
        <p:nvSpPr>
          <p:cNvPr id="103465" name="Text Box 42"/>
          <p:cNvSpPr txBox="1">
            <a:spLocks noChangeArrowheads="1"/>
          </p:cNvSpPr>
          <p:nvPr/>
        </p:nvSpPr>
        <p:spPr bwMode="auto">
          <a:xfrm>
            <a:off x="6629400" y="4268791"/>
            <a:ext cx="338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5</a:t>
            </a:r>
          </a:p>
        </p:txBody>
      </p:sp>
      <p:sp>
        <p:nvSpPr>
          <p:cNvPr id="103466" name="Text Box 43"/>
          <p:cNvSpPr txBox="1">
            <a:spLocks noChangeArrowheads="1"/>
          </p:cNvSpPr>
          <p:nvPr/>
        </p:nvSpPr>
        <p:spPr bwMode="auto">
          <a:xfrm>
            <a:off x="8305800" y="4268791"/>
            <a:ext cx="338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4</a:t>
            </a:r>
          </a:p>
        </p:txBody>
      </p:sp>
      <p:sp>
        <p:nvSpPr>
          <p:cNvPr id="103467" name="Oval 45"/>
          <p:cNvSpPr>
            <a:spLocks noChangeArrowheads="1"/>
          </p:cNvSpPr>
          <p:nvPr/>
        </p:nvSpPr>
        <p:spPr bwMode="auto">
          <a:xfrm>
            <a:off x="7391400" y="2971800"/>
            <a:ext cx="457200" cy="4572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3468" name="Text Box 46"/>
          <p:cNvSpPr txBox="1">
            <a:spLocks noChangeArrowheads="1"/>
          </p:cNvSpPr>
          <p:nvPr/>
        </p:nvSpPr>
        <p:spPr bwMode="auto">
          <a:xfrm>
            <a:off x="7467600" y="2973391"/>
            <a:ext cx="338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6</a:t>
            </a:r>
          </a:p>
        </p:txBody>
      </p:sp>
      <p:sp>
        <p:nvSpPr>
          <p:cNvPr id="103469" name="Text Box 47"/>
          <p:cNvSpPr txBox="1">
            <a:spLocks noChangeArrowheads="1"/>
          </p:cNvSpPr>
          <p:nvPr/>
        </p:nvSpPr>
        <p:spPr bwMode="auto">
          <a:xfrm>
            <a:off x="6257929" y="3048004"/>
            <a:ext cx="4754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latin typeface="Times New Roman" panose="02020603050405020304" pitchFamily="18" charset="0"/>
                <a:ea typeface="黑体" panose="02010609060101010101" pitchFamily="49" charset="-122"/>
                <a:cs typeface="Times New Roman" panose="02020603050405020304" pitchFamily="18" charset="0"/>
              </a:rPr>
              <a:t>11</a:t>
            </a:r>
          </a:p>
        </p:txBody>
      </p:sp>
      <p:sp>
        <p:nvSpPr>
          <p:cNvPr id="103470" name="Text Box 48"/>
          <p:cNvSpPr txBox="1">
            <a:spLocks noChangeArrowheads="1"/>
          </p:cNvSpPr>
          <p:nvPr/>
        </p:nvSpPr>
        <p:spPr bwMode="auto">
          <a:xfrm>
            <a:off x="6867528" y="3429004"/>
            <a:ext cx="49244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latin typeface="Times New Roman" panose="02020603050405020304" pitchFamily="18" charset="0"/>
                <a:ea typeface="黑体" panose="02010609060101010101" pitchFamily="49" charset="-122"/>
                <a:cs typeface="Times New Roman" panose="02020603050405020304" pitchFamily="18" charset="0"/>
              </a:rPr>
              <a:t>33</a:t>
            </a:r>
          </a:p>
        </p:txBody>
      </p:sp>
      <p:sp>
        <p:nvSpPr>
          <p:cNvPr id="103471" name="Text Box 49"/>
          <p:cNvSpPr txBox="1">
            <a:spLocks noChangeArrowheads="1"/>
          </p:cNvSpPr>
          <p:nvPr/>
        </p:nvSpPr>
        <p:spPr bwMode="auto">
          <a:xfrm>
            <a:off x="7324728" y="4495804"/>
            <a:ext cx="49244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latin typeface="Times New Roman" panose="02020603050405020304" pitchFamily="18" charset="0"/>
                <a:ea typeface="黑体" panose="02010609060101010101" pitchFamily="49" charset="-122"/>
                <a:cs typeface="Times New Roman" panose="02020603050405020304" pitchFamily="18" charset="0"/>
              </a:rPr>
              <a:t>18</a:t>
            </a:r>
          </a:p>
        </p:txBody>
      </p:sp>
      <p:sp>
        <p:nvSpPr>
          <p:cNvPr id="103472" name="Text Box 50"/>
          <p:cNvSpPr txBox="1">
            <a:spLocks noChangeArrowheads="1"/>
          </p:cNvSpPr>
          <p:nvPr/>
        </p:nvSpPr>
        <p:spPr bwMode="auto">
          <a:xfrm>
            <a:off x="7934328" y="3429004"/>
            <a:ext cx="49244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latin typeface="Times New Roman" panose="02020603050405020304" pitchFamily="18" charset="0"/>
                <a:ea typeface="黑体" panose="02010609060101010101" pitchFamily="49" charset="-122"/>
                <a:cs typeface="Times New Roman" panose="02020603050405020304" pitchFamily="18" charset="0"/>
              </a:rPr>
              <a:t>14</a:t>
            </a:r>
          </a:p>
        </p:txBody>
      </p:sp>
      <p:sp>
        <p:nvSpPr>
          <p:cNvPr id="103473" name="Text Box 51"/>
          <p:cNvSpPr txBox="1">
            <a:spLocks noChangeArrowheads="1"/>
          </p:cNvSpPr>
          <p:nvPr/>
        </p:nvSpPr>
        <p:spPr bwMode="auto">
          <a:xfrm>
            <a:off x="8467726" y="3048004"/>
            <a:ext cx="338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latin typeface="Times New Roman" panose="02020603050405020304" pitchFamily="18" charset="0"/>
                <a:ea typeface="黑体" panose="02010609060101010101" pitchFamily="49" charset="-122"/>
                <a:cs typeface="Times New Roman" panose="02020603050405020304" pitchFamily="18" charset="0"/>
              </a:rPr>
              <a:t>6</a:t>
            </a:r>
          </a:p>
        </p:txBody>
      </p:sp>
      <p:sp>
        <p:nvSpPr>
          <p:cNvPr id="103474" name="Text Box 52"/>
          <p:cNvSpPr txBox="1">
            <a:spLocks noChangeArrowheads="1"/>
          </p:cNvSpPr>
          <p:nvPr/>
        </p:nvSpPr>
        <p:spPr bwMode="auto">
          <a:xfrm>
            <a:off x="8915400" y="3810004"/>
            <a:ext cx="338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latin typeface="Times New Roman" panose="02020603050405020304" pitchFamily="18" charset="0"/>
                <a:ea typeface="黑体" panose="02010609060101010101" pitchFamily="49" charset="-122"/>
                <a:cs typeface="Times New Roman" panose="02020603050405020304" pitchFamily="18" charset="0"/>
              </a:rPr>
              <a:t>6</a:t>
            </a:r>
          </a:p>
        </p:txBody>
      </p:sp>
      <p:sp>
        <p:nvSpPr>
          <p:cNvPr id="103475" name="Text Box 53"/>
          <p:cNvSpPr txBox="1">
            <a:spLocks noChangeArrowheads="1"/>
          </p:cNvSpPr>
          <p:nvPr/>
        </p:nvSpPr>
        <p:spPr bwMode="auto">
          <a:xfrm>
            <a:off x="8915400" y="2362204"/>
            <a:ext cx="338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latin typeface="Times New Roman" panose="02020603050405020304" pitchFamily="18" charset="0"/>
                <a:ea typeface="黑体" panose="02010609060101010101" pitchFamily="49" charset="-122"/>
                <a:cs typeface="Times New Roman" panose="02020603050405020304" pitchFamily="18" charset="0"/>
              </a:rPr>
              <a:t>5</a:t>
            </a:r>
          </a:p>
        </p:txBody>
      </p:sp>
      <p:sp>
        <p:nvSpPr>
          <p:cNvPr id="103476" name="Text Box 54"/>
          <p:cNvSpPr txBox="1">
            <a:spLocks noChangeArrowheads="1"/>
          </p:cNvSpPr>
          <p:nvPr/>
        </p:nvSpPr>
        <p:spPr bwMode="auto">
          <a:xfrm>
            <a:off x="7324728" y="1676404"/>
            <a:ext cx="49244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latin typeface="Times New Roman" panose="02020603050405020304" pitchFamily="18" charset="0"/>
                <a:ea typeface="黑体" panose="02010609060101010101" pitchFamily="49" charset="-122"/>
                <a:cs typeface="Times New Roman" panose="02020603050405020304" pitchFamily="18" charset="0"/>
              </a:rPr>
              <a:t>16</a:t>
            </a:r>
          </a:p>
        </p:txBody>
      </p:sp>
      <p:sp>
        <p:nvSpPr>
          <p:cNvPr id="103477" name="Text Box 55"/>
          <p:cNvSpPr txBox="1">
            <a:spLocks noChangeArrowheads="1"/>
          </p:cNvSpPr>
          <p:nvPr/>
        </p:nvSpPr>
        <p:spPr bwMode="auto">
          <a:xfrm>
            <a:off x="6781804" y="2590804"/>
            <a:ext cx="49244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latin typeface="Times New Roman" panose="02020603050405020304" pitchFamily="18" charset="0"/>
                <a:ea typeface="黑体" panose="02010609060101010101" pitchFamily="49" charset="-122"/>
                <a:cs typeface="Times New Roman" panose="02020603050405020304" pitchFamily="18" charset="0"/>
              </a:rPr>
              <a:t>19</a:t>
            </a:r>
          </a:p>
        </p:txBody>
      </p:sp>
      <p:sp>
        <p:nvSpPr>
          <p:cNvPr id="103478" name="Text Box 56"/>
          <p:cNvSpPr txBox="1">
            <a:spLocks noChangeArrowheads="1"/>
          </p:cNvSpPr>
          <p:nvPr/>
        </p:nvSpPr>
        <p:spPr bwMode="auto">
          <a:xfrm>
            <a:off x="7629528" y="2286004"/>
            <a:ext cx="49244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latin typeface="Times New Roman" panose="02020603050405020304" pitchFamily="18" charset="0"/>
                <a:ea typeface="黑体" panose="02010609060101010101" pitchFamily="49" charset="-122"/>
                <a:cs typeface="Times New Roman" panose="02020603050405020304" pitchFamily="18" charset="0"/>
              </a:rPr>
              <a:t>21</a:t>
            </a:r>
          </a:p>
        </p:txBody>
      </p:sp>
      <p:sp>
        <p:nvSpPr>
          <p:cNvPr id="103482" name="Oval 45"/>
          <p:cNvSpPr>
            <a:spLocks noChangeArrowheads="1"/>
          </p:cNvSpPr>
          <p:nvPr/>
        </p:nvSpPr>
        <p:spPr bwMode="auto">
          <a:xfrm>
            <a:off x="9023351" y="3124200"/>
            <a:ext cx="457200" cy="457200"/>
          </a:xfrm>
          <a:prstGeom prst="ellipse">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3483" name="Text Box 46"/>
          <p:cNvSpPr txBox="1">
            <a:spLocks noChangeArrowheads="1"/>
          </p:cNvSpPr>
          <p:nvPr/>
        </p:nvSpPr>
        <p:spPr bwMode="auto">
          <a:xfrm>
            <a:off x="9099550" y="3125791"/>
            <a:ext cx="33855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3</a:t>
            </a:r>
          </a:p>
        </p:txBody>
      </p:sp>
      <p:sp>
        <p:nvSpPr>
          <p:cNvPr id="2" name="标题 1"/>
          <p:cNvSpPr>
            <a:spLocks noGrp="1"/>
          </p:cNvSpPr>
          <p:nvPr>
            <p:ph type="title"/>
          </p:nvPr>
        </p:nvSpPr>
        <p:spPr/>
        <p:txBody>
          <a:bodyPr>
            <a:normAutofit fontScale="90000"/>
          </a:bodyPr>
          <a:lstStyle/>
          <a:p>
            <a:endParaRPr lang="zh-CN" altLang="en-US"/>
          </a:p>
        </p:txBody>
      </p:sp>
    </p:spTree>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ChangeArrowheads="1"/>
          </p:cNvSpPr>
          <p:nvPr/>
        </p:nvSpPr>
        <p:spPr bwMode="auto">
          <a:xfrm>
            <a:off x="1812929" y="260351"/>
            <a:ext cx="406717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kumimoji="1" sz="4400">
                <a:solidFill>
                  <a:schemeClr val="tx2"/>
                </a:solidFill>
                <a:latin typeface="Times New Roman" panose="02020603050405020304" pitchFamily="18" charset="0"/>
                <a:ea typeface="宋体" panose="02010600030101010101" pitchFamily="2" charset="-122"/>
              </a:defRPr>
            </a:lvl1pPr>
            <a:lvl2pPr algn="ctr">
              <a:defRPr kumimoji="1" sz="4400">
                <a:solidFill>
                  <a:schemeClr val="tx2"/>
                </a:solidFill>
                <a:latin typeface="Times New Roman" panose="02020603050405020304" pitchFamily="18" charset="0"/>
                <a:ea typeface="宋体" panose="02010600030101010101" pitchFamily="2" charset="-122"/>
              </a:defRPr>
            </a:lvl2pPr>
            <a:lvl3pPr algn="ctr">
              <a:defRPr kumimoji="1" sz="4400">
                <a:solidFill>
                  <a:schemeClr val="tx2"/>
                </a:solidFill>
                <a:latin typeface="Times New Roman" panose="02020603050405020304" pitchFamily="18" charset="0"/>
                <a:ea typeface="宋体" panose="02010600030101010101" pitchFamily="2" charset="-122"/>
              </a:defRPr>
            </a:lvl3pPr>
            <a:lvl4pPr algn="ctr">
              <a:defRPr kumimoji="1" sz="4400">
                <a:solidFill>
                  <a:schemeClr val="tx2"/>
                </a:solidFill>
                <a:latin typeface="Times New Roman" panose="02020603050405020304" pitchFamily="18" charset="0"/>
                <a:ea typeface="宋体" panose="02010600030101010101" pitchFamily="2" charset="-122"/>
              </a:defRPr>
            </a:lvl4pPr>
            <a:lvl5pPr algn="ctr">
              <a:defRPr kumimoji="1" sz="4400">
                <a:solidFill>
                  <a:schemeClr val="tx2"/>
                </a:solidFill>
                <a:latin typeface="Times New Roman" panose="02020603050405020304" pitchFamily="18" charset="0"/>
                <a:ea typeface="宋体" panose="02010600030101010101" pitchFamily="2" charset="-122"/>
              </a:defRPr>
            </a:lvl5pPr>
            <a:lvl6pPr marL="457200" algn="ctr"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6pPr>
            <a:lvl7pPr marL="914400" algn="ctr"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7pPr>
            <a:lvl8pPr marL="1371600" algn="ctr"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8pPr>
            <a:lvl9pPr marL="1828800" algn="ctr"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9pPr>
          </a:lstStyle>
          <a:p>
            <a:pPr algn="l">
              <a:defRPr/>
            </a:pPr>
            <a:endParaRPr lang="zh-CN" altLang="en-US" sz="3600" dirty="0">
              <a:solidFill>
                <a:srgbClr val="000099"/>
              </a:solidFill>
              <a:effectLst>
                <a:outerShdw blurRad="38100" dist="38100" dir="2700000" algn="tl">
                  <a:srgbClr val="C0C0C0"/>
                </a:outerShdw>
              </a:effectLst>
              <a:latin typeface="黑体" panose="02010609060101010101" pitchFamily="49" charset="-122"/>
              <a:ea typeface="黑体" panose="02010609060101010101" pitchFamily="49" charset="-122"/>
            </a:endParaRPr>
          </a:p>
        </p:txBody>
      </p:sp>
      <p:sp>
        <p:nvSpPr>
          <p:cNvPr id="261123" name="Rectangle 3"/>
          <p:cNvSpPr>
            <a:spLocks noChangeArrowheads="1"/>
          </p:cNvSpPr>
          <p:nvPr/>
        </p:nvSpPr>
        <p:spPr bwMode="auto">
          <a:xfrm>
            <a:off x="1775520" y="1196752"/>
            <a:ext cx="8424863"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fontAlgn="base">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fontAlgn="base">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fontAlgn="base">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fontAlgn="base">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a:lnSpc>
                <a:spcPct val="130000"/>
              </a:lnSpc>
              <a:buClr>
                <a:schemeClr val="tx2"/>
              </a:buClr>
              <a:buSzPct val="50000"/>
              <a:buFont typeface="Wingdings" panose="05000000000000000000" pitchFamily="2" charset="2"/>
              <a:buChar char="n"/>
              <a:defRPr/>
            </a:pPr>
            <a:r>
              <a:rPr lang="zh-CN" altLang="en-US" sz="2800" dirty="0">
                <a:latin typeface="+mn-ea"/>
                <a:ea typeface="+mn-ea"/>
              </a:rPr>
              <a:t>数据的存储结构是逻辑结构用计算机语言的实现；</a:t>
            </a:r>
          </a:p>
          <a:p>
            <a:pPr>
              <a:lnSpc>
                <a:spcPct val="130000"/>
              </a:lnSpc>
              <a:buClr>
                <a:schemeClr val="tx2"/>
              </a:buClr>
              <a:buSzPct val="50000"/>
              <a:buFont typeface="Wingdings" panose="05000000000000000000" pitchFamily="2" charset="2"/>
              <a:buChar char="n"/>
              <a:defRPr/>
            </a:pPr>
            <a:r>
              <a:rPr lang="zh-CN" altLang="en-US" sz="2800" dirty="0">
                <a:latin typeface="+mn-ea"/>
                <a:ea typeface="+mn-ea"/>
              </a:rPr>
              <a:t>数据的存储结构依赖于计算机语言。</a:t>
            </a:r>
          </a:p>
          <a:p>
            <a:pPr lvl="1">
              <a:lnSpc>
                <a:spcPct val="130000"/>
              </a:lnSpc>
              <a:buClr>
                <a:srgbClr val="009900"/>
              </a:buClr>
              <a:buSzPct val="50000"/>
              <a:buFont typeface="Wingdings" panose="05000000000000000000" pitchFamily="2" charset="2"/>
              <a:buChar char="u"/>
              <a:defRPr/>
            </a:pPr>
            <a:r>
              <a:rPr lang="zh-CN" altLang="en-US" dirty="0">
                <a:solidFill>
                  <a:srgbClr val="0033CC"/>
                </a:solidFill>
                <a:latin typeface="+mn-ea"/>
                <a:ea typeface="+mn-ea"/>
              </a:rPr>
              <a:t> 顺序存储表示</a:t>
            </a:r>
          </a:p>
          <a:p>
            <a:pPr lvl="1">
              <a:lnSpc>
                <a:spcPct val="130000"/>
              </a:lnSpc>
              <a:buClr>
                <a:srgbClr val="009900"/>
              </a:buClr>
              <a:buSzPct val="50000"/>
              <a:buFont typeface="Wingdings" panose="05000000000000000000" pitchFamily="2" charset="2"/>
              <a:buChar char="u"/>
              <a:defRPr/>
            </a:pPr>
            <a:r>
              <a:rPr lang="zh-CN" altLang="en-US" dirty="0">
                <a:solidFill>
                  <a:srgbClr val="0033CC"/>
                </a:solidFill>
                <a:latin typeface="+mn-ea"/>
                <a:ea typeface="+mn-ea"/>
              </a:rPr>
              <a:t> 链接存储表示</a:t>
            </a:r>
          </a:p>
          <a:p>
            <a:pPr lvl="1">
              <a:lnSpc>
                <a:spcPct val="130000"/>
              </a:lnSpc>
              <a:buClr>
                <a:srgbClr val="009900"/>
              </a:buClr>
              <a:buSzPct val="50000"/>
              <a:buFont typeface="Wingdings" panose="05000000000000000000" pitchFamily="2" charset="2"/>
              <a:buChar char="u"/>
              <a:defRPr/>
            </a:pPr>
            <a:r>
              <a:rPr lang="zh-CN" altLang="en-US" dirty="0">
                <a:solidFill>
                  <a:srgbClr val="0033CC"/>
                </a:solidFill>
                <a:latin typeface="+mn-ea"/>
                <a:ea typeface="+mn-ea"/>
              </a:rPr>
              <a:t> 索引存储表示</a:t>
            </a:r>
          </a:p>
          <a:p>
            <a:pPr lvl="1">
              <a:lnSpc>
                <a:spcPct val="130000"/>
              </a:lnSpc>
              <a:buClr>
                <a:srgbClr val="009900"/>
              </a:buClr>
              <a:buSzPct val="50000"/>
              <a:buFont typeface="Wingdings" panose="05000000000000000000" pitchFamily="2" charset="2"/>
              <a:buChar char="u"/>
              <a:defRPr/>
            </a:pPr>
            <a:r>
              <a:rPr lang="zh-CN" altLang="en-US" dirty="0">
                <a:solidFill>
                  <a:srgbClr val="0033CC"/>
                </a:solidFill>
                <a:latin typeface="+mn-ea"/>
                <a:ea typeface="+mn-ea"/>
              </a:rPr>
              <a:t> 散列存储表示</a:t>
            </a:r>
          </a:p>
        </p:txBody>
      </p:sp>
      <p:sp>
        <p:nvSpPr>
          <p:cNvPr id="7" name="矩形 6"/>
          <p:cNvSpPr/>
          <p:nvPr/>
        </p:nvSpPr>
        <p:spPr>
          <a:xfrm>
            <a:off x="7896200" y="2348484"/>
            <a:ext cx="1296988" cy="215900"/>
          </a:xfrm>
          <a:prstGeom prst="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8" name="矩形 7"/>
          <p:cNvSpPr/>
          <p:nvPr/>
        </p:nvSpPr>
        <p:spPr>
          <a:xfrm>
            <a:off x="7896200" y="2564384"/>
            <a:ext cx="1296988" cy="215900"/>
          </a:xfrm>
          <a:prstGeom prst="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9" name="矩形 8"/>
          <p:cNvSpPr/>
          <p:nvPr/>
        </p:nvSpPr>
        <p:spPr>
          <a:xfrm>
            <a:off x="7896200" y="2780288"/>
            <a:ext cx="1296988" cy="504825"/>
          </a:xfrm>
          <a:prstGeom prst="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0" name="矩形 9"/>
          <p:cNvSpPr/>
          <p:nvPr/>
        </p:nvSpPr>
        <p:spPr>
          <a:xfrm>
            <a:off x="7896200" y="3285108"/>
            <a:ext cx="1296988" cy="215900"/>
          </a:xfrm>
          <a:prstGeom prst="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04459" name="文本框 10"/>
          <p:cNvSpPr txBox="1">
            <a:spLocks noChangeArrowheads="1"/>
          </p:cNvSpPr>
          <p:nvPr/>
        </p:nvSpPr>
        <p:spPr bwMode="auto">
          <a:xfrm>
            <a:off x="8411830" y="2853312"/>
            <a:ext cx="492443"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000">
                <a:ea typeface="黑体" panose="02010609060101010101" pitchFamily="49" charset="-122"/>
              </a:rPr>
              <a:t>…</a:t>
            </a:r>
            <a:endParaRPr lang="zh-CN" altLang="en-US" sz="2000">
              <a:ea typeface="黑体" panose="02010609060101010101" pitchFamily="49" charset="-122"/>
            </a:endParaRPr>
          </a:p>
        </p:txBody>
      </p:sp>
      <p:sp>
        <p:nvSpPr>
          <p:cNvPr id="12" name="矩形 11"/>
          <p:cNvSpPr/>
          <p:nvPr/>
        </p:nvSpPr>
        <p:spPr>
          <a:xfrm>
            <a:off x="6167442" y="3704396"/>
            <a:ext cx="720725" cy="215900"/>
          </a:xfrm>
          <a:prstGeom prst="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3" name="矩形 12"/>
          <p:cNvSpPr/>
          <p:nvPr/>
        </p:nvSpPr>
        <p:spPr>
          <a:xfrm>
            <a:off x="7535866" y="3704396"/>
            <a:ext cx="720725" cy="215900"/>
          </a:xfrm>
          <a:prstGeom prst="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sp>
        <p:nvSpPr>
          <p:cNvPr id="14" name="矩形 13"/>
          <p:cNvSpPr/>
          <p:nvPr/>
        </p:nvSpPr>
        <p:spPr>
          <a:xfrm>
            <a:off x="9910763" y="3704396"/>
            <a:ext cx="722312" cy="215900"/>
          </a:xfrm>
          <a:prstGeom prst="rect">
            <a:avLst/>
          </a:prstGeom>
          <a:solidFill>
            <a:schemeClr val="bg1"/>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p>
        </p:txBody>
      </p:sp>
      <p:cxnSp>
        <p:nvCxnSpPr>
          <p:cNvPr id="15" name="直接箭头连接符 14"/>
          <p:cNvCxnSpPr>
            <a:stCxn id="12" idx="3"/>
            <a:endCxn id="13" idx="1"/>
          </p:cNvCxnSpPr>
          <p:nvPr/>
        </p:nvCxnSpPr>
        <p:spPr>
          <a:xfrm>
            <a:off x="6888163" y="3812345"/>
            <a:ext cx="647700" cy="0"/>
          </a:xfrm>
          <a:prstGeom prst="straightConnector1">
            <a:avLst/>
          </a:prstGeom>
          <a:ln>
            <a:solidFill>
              <a:srgbClr val="990033"/>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p:cNvCxnSpPr/>
          <p:nvPr/>
        </p:nvCxnSpPr>
        <p:spPr>
          <a:xfrm>
            <a:off x="8256589" y="3794882"/>
            <a:ext cx="647700" cy="0"/>
          </a:xfrm>
          <a:prstGeom prst="straightConnector1">
            <a:avLst/>
          </a:prstGeom>
          <a:ln>
            <a:solidFill>
              <a:srgbClr val="990033"/>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p:cNvCxnSpPr/>
          <p:nvPr/>
        </p:nvCxnSpPr>
        <p:spPr>
          <a:xfrm>
            <a:off x="9263063" y="3812345"/>
            <a:ext cx="647700" cy="0"/>
          </a:xfrm>
          <a:prstGeom prst="straightConnector1">
            <a:avLst/>
          </a:prstGeom>
          <a:ln>
            <a:solidFill>
              <a:srgbClr val="990033"/>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04466" name="文本框 17"/>
          <p:cNvSpPr txBox="1">
            <a:spLocks noChangeArrowheads="1"/>
          </p:cNvSpPr>
          <p:nvPr/>
        </p:nvSpPr>
        <p:spPr bwMode="auto">
          <a:xfrm>
            <a:off x="8904290" y="3532946"/>
            <a:ext cx="3603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000">
                <a:ea typeface="黑体" panose="02010609060101010101" pitchFamily="49" charset="-122"/>
              </a:rPr>
              <a:t>…</a:t>
            </a:r>
            <a:endParaRPr lang="zh-CN" altLang="en-US" sz="2000">
              <a:ea typeface="黑体" panose="02010609060101010101" pitchFamily="49" charset="-122"/>
            </a:endParaRPr>
          </a:p>
        </p:txBody>
      </p:sp>
      <p:sp>
        <p:nvSpPr>
          <p:cNvPr id="2" name="标题 1"/>
          <p:cNvSpPr>
            <a:spLocks noGrp="1"/>
          </p:cNvSpPr>
          <p:nvPr>
            <p:ph type="title"/>
          </p:nvPr>
        </p:nvSpPr>
        <p:spPr/>
        <p:txBody>
          <a:bodyPr>
            <a:normAutofit fontScale="90000"/>
          </a:bodyPr>
          <a:lstStyle/>
          <a:p>
            <a:r>
              <a:rPr lang="en-US" altLang="zh-CN" dirty="0" smtClean="0"/>
              <a:t>2</a:t>
            </a:r>
            <a:r>
              <a:rPr lang="zh-CN" altLang="en-US" dirty="0" smtClean="0"/>
              <a:t>、数据</a:t>
            </a:r>
            <a:r>
              <a:rPr lang="zh-CN" altLang="en-US" dirty="0"/>
              <a:t>的存储</a:t>
            </a:r>
            <a:r>
              <a:rPr lang="zh-CN" altLang="en-US" dirty="0" smtClean="0"/>
              <a:t>结构</a:t>
            </a:r>
            <a:endParaRPr lang="zh-CN" altLang="en-US" dirty="0"/>
          </a:p>
        </p:txBody>
      </p:sp>
      <p:pic>
        <p:nvPicPr>
          <p:cNvPr id="3" name="图片 2"/>
          <p:cNvPicPr>
            <a:picLocks noChangeAspect="1"/>
          </p:cNvPicPr>
          <p:nvPr/>
        </p:nvPicPr>
        <p:blipFill>
          <a:blip r:embed="rId2"/>
          <a:stretch>
            <a:fillRect/>
          </a:stretch>
        </p:blipFill>
        <p:spPr>
          <a:xfrm>
            <a:off x="2258043" y="5373216"/>
            <a:ext cx="3909399" cy="937341"/>
          </a:xfrm>
          <a:prstGeom prst="rect">
            <a:avLst/>
          </a:prstGeom>
        </p:spPr>
      </p:pic>
      <p:pic>
        <p:nvPicPr>
          <p:cNvPr id="4" name="图片 3"/>
          <p:cNvPicPr>
            <a:picLocks noChangeAspect="1"/>
          </p:cNvPicPr>
          <p:nvPr/>
        </p:nvPicPr>
        <p:blipFill>
          <a:blip r:embed="rId3"/>
          <a:stretch>
            <a:fillRect/>
          </a:stretch>
        </p:blipFill>
        <p:spPr>
          <a:xfrm>
            <a:off x="8112224" y="4151366"/>
            <a:ext cx="3888432" cy="2588093"/>
          </a:xfrm>
          <a:prstGeom prst="rect">
            <a:avLst/>
          </a:prstGeom>
        </p:spPr>
      </p:pic>
      <p:cxnSp>
        <p:nvCxnSpPr>
          <p:cNvPr id="6" name="直接箭头连接符 5"/>
          <p:cNvCxnSpPr/>
          <p:nvPr/>
        </p:nvCxnSpPr>
        <p:spPr>
          <a:xfrm flipV="1">
            <a:off x="5591944" y="5013176"/>
            <a:ext cx="3384376" cy="828710"/>
          </a:xfrm>
          <a:prstGeom prst="straightConnector1">
            <a:avLst/>
          </a:prstGeom>
          <a:ln>
            <a:tailEnd type="triangle"/>
          </a:ln>
        </p:spPr>
        <p:style>
          <a:lnRef idx="3">
            <a:schemeClr val="accent4"/>
          </a:lnRef>
          <a:fillRef idx="0">
            <a:schemeClr val="accent4"/>
          </a:fillRef>
          <a:effectRef idx="2">
            <a:schemeClr val="accent4"/>
          </a:effectRef>
          <a:fontRef idx="minor">
            <a:schemeClr val="tx1"/>
          </a:fontRef>
        </p:style>
      </p:cxnSp>
      <p:pic>
        <p:nvPicPr>
          <p:cNvPr id="20" name="图片 19"/>
          <p:cNvPicPr>
            <a:picLocks noChangeAspect="1"/>
          </p:cNvPicPr>
          <p:nvPr/>
        </p:nvPicPr>
        <p:blipFill>
          <a:blip r:embed="rId4"/>
          <a:stretch>
            <a:fillRect/>
          </a:stretch>
        </p:blipFill>
        <p:spPr>
          <a:xfrm>
            <a:off x="9192344" y="69463"/>
            <a:ext cx="2384809" cy="645301"/>
          </a:xfrm>
          <a:prstGeom prst="rect">
            <a:avLst/>
          </a:prstGeom>
        </p:spPr>
      </p:pic>
      <p:sp>
        <p:nvSpPr>
          <p:cNvPr id="21" name="Rectangle 2"/>
          <p:cNvSpPr>
            <a:spLocks noChangeArrowheads="1"/>
          </p:cNvSpPr>
          <p:nvPr/>
        </p:nvSpPr>
        <p:spPr bwMode="auto">
          <a:xfrm>
            <a:off x="9552385" y="463399"/>
            <a:ext cx="20488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4000" b="1">
                <a:solidFill>
                  <a:schemeClr val="tx1"/>
                </a:solidFill>
                <a:latin typeface="Tahoma" panose="020B0604030504040204" pitchFamily="34" charset="0"/>
                <a:ea typeface="黑体" panose="02010609060101010101" pitchFamily="49" charset="-122"/>
              </a:defRPr>
            </a:lvl1pPr>
            <a:lvl2pPr marL="742950" indent="-285750">
              <a:defRPr kumimoji="1" sz="4000" b="1">
                <a:solidFill>
                  <a:schemeClr val="tx1"/>
                </a:solidFill>
                <a:latin typeface="Tahoma" panose="020B0604030504040204" pitchFamily="34" charset="0"/>
                <a:ea typeface="黑体" panose="02010609060101010101" pitchFamily="49" charset="-122"/>
              </a:defRPr>
            </a:lvl2pPr>
            <a:lvl3pPr marL="1143000" indent="-228600">
              <a:defRPr kumimoji="1" sz="4000" b="1">
                <a:solidFill>
                  <a:schemeClr val="tx1"/>
                </a:solidFill>
                <a:latin typeface="Tahoma" panose="020B0604030504040204" pitchFamily="34" charset="0"/>
                <a:ea typeface="黑体" panose="02010609060101010101" pitchFamily="49" charset="-122"/>
              </a:defRPr>
            </a:lvl3pPr>
            <a:lvl4pPr marL="1600200" indent="-228600">
              <a:defRPr kumimoji="1" sz="4000" b="1">
                <a:solidFill>
                  <a:schemeClr val="tx1"/>
                </a:solidFill>
                <a:latin typeface="Tahoma" panose="020B0604030504040204" pitchFamily="34" charset="0"/>
                <a:ea typeface="黑体" panose="02010609060101010101" pitchFamily="49" charset="-122"/>
              </a:defRPr>
            </a:lvl4pPr>
            <a:lvl5pPr marL="2057400" indent="-228600">
              <a:defRPr kumimoji="1" sz="4000" b="1">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9pPr>
          </a:lstStyle>
          <a:p>
            <a:pPr>
              <a:defRPr/>
            </a:pPr>
            <a:r>
              <a:rPr lang="zh-CN" altLang="en-US" sz="1200" smtClean="0">
                <a:latin typeface="楷体_GB2312" pitchFamily="49" charset="-122"/>
                <a:ea typeface="楷体_GB2312" pitchFamily="49" charset="-122"/>
              </a:rPr>
              <a:t>内存中元素之间的关系</a:t>
            </a:r>
            <a:endParaRPr lang="zh-CN" altLang="en-US" sz="1200" dirty="0">
              <a:latin typeface="楷体_GB2312" pitchFamily="49" charset="-122"/>
              <a:ea typeface="楷体_GB2312" pitchFamily="49"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0" name="Group 2"/>
          <p:cNvGrpSpPr>
            <a:grpSpLocks/>
          </p:cNvGrpSpPr>
          <p:nvPr/>
        </p:nvGrpSpPr>
        <p:grpSpPr bwMode="auto">
          <a:xfrm>
            <a:off x="2743200" y="5170492"/>
            <a:ext cx="2057400" cy="1052514"/>
            <a:chOff x="768" y="3324"/>
            <a:chExt cx="1296" cy="663"/>
          </a:xfrm>
        </p:grpSpPr>
        <p:sp>
          <p:nvSpPr>
            <p:cNvPr id="105496" name="Text Box 3"/>
            <p:cNvSpPr txBox="1">
              <a:spLocks noChangeArrowheads="1"/>
            </p:cNvSpPr>
            <p:nvPr/>
          </p:nvSpPr>
          <p:spPr bwMode="auto">
            <a:xfrm>
              <a:off x="768" y="3360"/>
              <a:ext cx="62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en-US" altLang="zh-CN" sz="2400">
                  <a:latin typeface="Times New Roman" panose="02020603050405020304" pitchFamily="18" charset="0"/>
                  <a:ea typeface="黑体" panose="02010609060101010101" pitchFamily="49" charset="-122"/>
                </a:rPr>
                <a:t>0100</a:t>
              </a:r>
            </a:p>
          </p:txBody>
        </p:sp>
        <p:sp>
          <p:nvSpPr>
            <p:cNvPr id="105497" name="Text Box 4"/>
            <p:cNvSpPr txBox="1">
              <a:spLocks noChangeArrowheads="1"/>
            </p:cNvSpPr>
            <p:nvPr/>
          </p:nvSpPr>
          <p:spPr bwMode="auto">
            <a:xfrm>
              <a:off x="768" y="3696"/>
              <a:ext cx="62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en-US" altLang="zh-CN" sz="2400">
                  <a:latin typeface="Times New Roman" panose="02020603050405020304" pitchFamily="18" charset="0"/>
                  <a:ea typeface="黑体" panose="02010609060101010101" pitchFamily="49" charset="-122"/>
                </a:rPr>
                <a:t>0101</a:t>
              </a:r>
            </a:p>
          </p:txBody>
        </p:sp>
        <p:sp>
          <p:nvSpPr>
            <p:cNvPr id="105498" name="Text Box 5"/>
            <p:cNvSpPr txBox="1">
              <a:spLocks noChangeArrowheads="1"/>
            </p:cNvSpPr>
            <p:nvPr/>
          </p:nvSpPr>
          <p:spPr bwMode="auto">
            <a:xfrm>
              <a:off x="1392" y="3324"/>
              <a:ext cx="672" cy="33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a:spcBef>
                  <a:spcPct val="50000"/>
                </a:spcBef>
                <a:buClrTx/>
                <a:buSzTx/>
                <a:buFontTx/>
                <a:buNone/>
              </a:pPr>
              <a:endParaRPr lang="zh-CN" altLang="zh-CN" sz="2800">
                <a:solidFill>
                  <a:srgbClr val="000066"/>
                </a:solidFill>
                <a:ea typeface="黑体" panose="02010609060101010101" pitchFamily="49" charset="-122"/>
              </a:endParaRPr>
            </a:p>
          </p:txBody>
        </p:sp>
        <p:sp>
          <p:nvSpPr>
            <p:cNvPr id="105499" name="Text Box 6"/>
            <p:cNvSpPr txBox="1">
              <a:spLocks noChangeArrowheads="1"/>
            </p:cNvSpPr>
            <p:nvPr/>
          </p:nvSpPr>
          <p:spPr bwMode="auto">
            <a:xfrm>
              <a:off x="1392" y="3657"/>
              <a:ext cx="672" cy="33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a:spcBef>
                  <a:spcPct val="50000"/>
                </a:spcBef>
                <a:buClrTx/>
                <a:buSzTx/>
                <a:buFontTx/>
                <a:buNone/>
              </a:pPr>
              <a:endParaRPr lang="zh-CN" altLang="zh-CN" sz="2800">
                <a:solidFill>
                  <a:srgbClr val="000066"/>
                </a:solidFill>
                <a:ea typeface="黑体" panose="02010609060101010101" pitchFamily="49" charset="-122"/>
              </a:endParaRPr>
            </a:p>
          </p:txBody>
        </p:sp>
      </p:grpSp>
      <p:sp>
        <p:nvSpPr>
          <p:cNvPr id="155655" name="Rectangle 7"/>
          <p:cNvSpPr>
            <a:spLocks noChangeArrowheads="1"/>
          </p:cNvSpPr>
          <p:nvPr/>
        </p:nvSpPr>
        <p:spPr bwMode="auto">
          <a:xfrm>
            <a:off x="1487487" y="1052736"/>
            <a:ext cx="908036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zh-CN" altLang="en-US" sz="2800" dirty="0">
                <a:solidFill>
                  <a:srgbClr val="0000CC"/>
                </a:solidFill>
                <a:latin typeface="黑体" panose="02010609060101010101" pitchFamily="49" charset="-122"/>
                <a:ea typeface="黑体" panose="02010609060101010101" pitchFamily="49" charset="-122"/>
              </a:rPr>
              <a:t>存储结构</a:t>
            </a:r>
            <a:r>
              <a:rPr lang="en-US" altLang="zh-CN" dirty="0">
                <a:solidFill>
                  <a:srgbClr val="000066"/>
                </a:solidFill>
                <a:latin typeface="隶书" panose="02010509060101010101" pitchFamily="49" charset="-122"/>
                <a:ea typeface="隶书" panose="02010509060101010101" pitchFamily="49" charset="-122"/>
              </a:rPr>
              <a:t>--</a:t>
            </a:r>
            <a:r>
              <a:rPr lang="zh-CN" altLang="en-US" sz="2400" dirty="0">
                <a:solidFill>
                  <a:srgbClr val="000066"/>
                </a:solidFill>
                <a:latin typeface="宋体" panose="02010600030101010101" pitchFamily="2" charset="-122"/>
                <a:ea typeface="黑体" panose="02010609060101010101" pitchFamily="49" charset="-122"/>
              </a:rPr>
              <a:t>也称物理结构</a:t>
            </a:r>
            <a:r>
              <a:rPr lang="zh-CN" altLang="en-US" sz="2400" dirty="0" smtClean="0">
                <a:solidFill>
                  <a:srgbClr val="000066"/>
                </a:solidFill>
                <a:latin typeface="宋体" panose="02010600030101010101" pitchFamily="2" charset="-122"/>
                <a:ea typeface="黑体" panose="02010609060101010101" pitchFamily="49" charset="-122"/>
              </a:rPr>
              <a:t>，</a:t>
            </a:r>
            <a:endParaRPr lang="en-US" altLang="zh-CN" sz="2400" dirty="0" smtClean="0">
              <a:solidFill>
                <a:srgbClr val="000066"/>
              </a:solidFill>
              <a:latin typeface="宋体" panose="02010600030101010101" pitchFamily="2" charset="-122"/>
              <a:ea typeface="黑体" panose="02010609060101010101" pitchFamily="49" charset="-122"/>
            </a:endParaRPr>
          </a:p>
          <a:p>
            <a:pPr>
              <a:spcBef>
                <a:spcPct val="0"/>
              </a:spcBef>
              <a:buClrTx/>
              <a:buSzTx/>
              <a:buFontTx/>
              <a:buNone/>
            </a:pPr>
            <a:r>
              <a:rPr lang="en-US" altLang="zh-CN" sz="2400" dirty="0">
                <a:solidFill>
                  <a:srgbClr val="000066"/>
                </a:solidFill>
                <a:latin typeface="宋体" panose="02010600030101010101" pitchFamily="2" charset="-122"/>
                <a:ea typeface="黑体" panose="02010609060101010101" pitchFamily="49" charset="-122"/>
              </a:rPr>
              <a:t>	</a:t>
            </a:r>
            <a:r>
              <a:rPr lang="en-US" altLang="zh-CN" sz="2400" dirty="0" smtClean="0">
                <a:solidFill>
                  <a:srgbClr val="000066"/>
                </a:solidFill>
                <a:latin typeface="宋体" panose="02010600030101010101" pitchFamily="2" charset="-122"/>
                <a:ea typeface="黑体" panose="02010609060101010101" pitchFamily="49" charset="-122"/>
              </a:rPr>
              <a:t>	</a:t>
            </a:r>
            <a:r>
              <a:rPr lang="zh-CN" altLang="en-US" sz="2400" dirty="0">
                <a:solidFill>
                  <a:srgbClr val="000066"/>
                </a:solidFill>
              </a:rPr>
              <a:t>是数据的逻辑结构在</a:t>
            </a:r>
            <a:r>
              <a:rPr lang="zh-CN" altLang="en-US" sz="2400" u="sng" dirty="0">
                <a:solidFill>
                  <a:srgbClr val="000066"/>
                </a:solidFill>
              </a:rPr>
              <a:t>计算机</a:t>
            </a:r>
            <a:r>
              <a:rPr lang="zh-CN" altLang="en-US" sz="2400" u="sng" dirty="0" smtClean="0">
                <a:solidFill>
                  <a:srgbClr val="000066"/>
                </a:solidFill>
              </a:rPr>
              <a:t>存储器</a:t>
            </a:r>
            <a:r>
              <a:rPr lang="zh-CN" altLang="en-US" sz="2400" dirty="0">
                <a:solidFill>
                  <a:srgbClr val="000066"/>
                </a:solidFill>
              </a:rPr>
              <a:t>内的表示（映像</a:t>
            </a:r>
            <a:r>
              <a:rPr lang="zh-CN" altLang="en-US" sz="2400" dirty="0" smtClean="0">
                <a:solidFill>
                  <a:srgbClr val="000066"/>
                </a:solidFill>
              </a:rPr>
              <a:t>）</a:t>
            </a:r>
            <a:endParaRPr lang="zh-CN" altLang="en-US" sz="2400" dirty="0">
              <a:solidFill>
                <a:srgbClr val="000066"/>
              </a:solidFill>
            </a:endParaRPr>
          </a:p>
        </p:txBody>
      </p:sp>
      <p:sp>
        <p:nvSpPr>
          <p:cNvPr id="155656" name="Text Box 8"/>
          <p:cNvSpPr txBox="1">
            <a:spLocks noChangeArrowheads="1"/>
          </p:cNvSpPr>
          <p:nvPr/>
        </p:nvSpPr>
        <p:spPr bwMode="auto">
          <a:xfrm>
            <a:off x="1487488" y="2085978"/>
            <a:ext cx="2627312"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100000"/>
              </a:spcBef>
              <a:buClrTx/>
              <a:buSzTx/>
              <a:buFontTx/>
              <a:buNone/>
            </a:pPr>
            <a:r>
              <a:rPr lang="en-US" altLang="zh-CN" sz="2800" dirty="0" smtClean="0">
                <a:solidFill>
                  <a:srgbClr val="0000CC"/>
                </a:solidFill>
                <a:ea typeface="黑体" panose="02010609060101010101" pitchFamily="49" charset="-122"/>
              </a:rPr>
              <a:t>1.</a:t>
            </a:r>
            <a:r>
              <a:rPr lang="zh-CN" altLang="en-US" sz="2800" dirty="0" smtClean="0">
                <a:solidFill>
                  <a:srgbClr val="0000CC"/>
                </a:solidFill>
                <a:ea typeface="黑体" panose="02010609060101010101" pitchFamily="49" charset="-122"/>
              </a:rPr>
              <a:t>顺序</a:t>
            </a:r>
            <a:r>
              <a:rPr lang="zh-CN" altLang="en-US" sz="2800" dirty="0">
                <a:solidFill>
                  <a:srgbClr val="0000CC"/>
                </a:solidFill>
                <a:ea typeface="黑体" panose="02010609060101010101" pitchFamily="49" charset="-122"/>
              </a:rPr>
              <a:t>映像</a:t>
            </a:r>
          </a:p>
          <a:p>
            <a:pPr>
              <a:spcBef>
                <a:spcPct val="100000"/>
              </a:spcBef>
              <a:buClrTx/>
              <a:buSzTx/>
              <a:buFontTx/>
              <a:buNone/>
            </a:pPr>
            <a:r>
              <a:rPr lang="en-US" altLang="zh-CN" sz="2800" dirty="0" smtClean="0">
                <a:solidFill>
                  <a:srgbClr val="0000CC"/>
                </a:solidFill>
                <a:ea typeface="黑体" panose="02010609060101010101" pitchFamily="49" charset="-122"/>
              </a:rPr>
              <a:t>2.</a:t>
            </a:r>
            <a:r>
              <a:rPr lang="zh-CN" altLang="en-US" sz="2800" dirty="0" smtClean="0">
                <a:solidFill>
                  <a:srgbClr val="0000CC"/>
                </a:solidFill>
                <a:ea typeface="黑体" panose="02010609060101010101" pitchFamily="49" charset="-122"/>
              </a:rPr>
              <a:t>非</a:t>
            </a:r>
            <a:r>
              <a:rPr lang="zh-CN" altLang="en-US" sz="2800" dirty="0">
                <a:solidFill>
                  <a:srgbClr val="0000CC"/>
                </a:solidFill>
                <a:ea typeface="黑体" panose="02010609060101010101" pitchFamily="49" charset="-122"/>
              </a:rPr>
              <a:t>顺序映像</a:t>
            </a:r>
          </a:p>
        </p:txBody>
      </p:sp>
      <p:sp>
        <p:nvSpPr>
          <p:cNvPr id="155657" name="Text Box 9"/>
          <p:cNvSpPr txBox="1">
            <a:spLocks noChangeArrowheads="1"/>
          </p:cNvSpPr>
          <p:nvPr/>
        </p:nvSpPr>
        <p:spPr bwMode="auto">
          <a:xfrm>
            <a:off x="3810000" y="2085980"/>
            <a:ext cx="6705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zh-CN" altLang="en-US" sz="2400" dirty="0">
                <a:solidFill>
                  <a:srgbClr val="000066"/>
                </a:solidFill>
              </a:rPr>
              <a:t>特点是借助元素在存储器中的</a:t>
            </a:r>
            <a:r>
              <a:rPr lang="zh-CN" altLang="en-US" sz="2400" i="1" dirty="0">
                <a:solidFill>
                  <a:srgbClr val="0000CC"/>
                </a:solidFill>
              </a:rPr>
              <a:t>相对位置</a:t>
            </a:r>
            <a:r>
              <a:rPr lang="zh-CN" altLang="en-US" sz="2400" dirty="0">
                <a:solidFill>
                  <a:srgbClr val="000066"/>
                </a:solidFill>
              </a:rPr>
              <a:t>来表示数据元素之间的逻辑关系。</a:t>
            </a:r>
          </a:p>
        </p:txBody>
      </p:sp>
      <p:sp>
        <p:nvSpPr>
          <p:cNvPr id="155658" name="Text Box 10"/>
          <p:cNvSpPr txBox="1">
            <a:spLocks noChangeArrowheads="1"/>
          </p:cNvSpPr>
          <p:nvPr/>
        </p:nvSpPr>
        <p:spPr bwMode="auto">
          <a:xfrm>
            <a:off x="3810000" y="3000380"/>
            <a:ext cx="6553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zh-CN" altLang="en-US" sz="2400" dirty="0">
                <a:solidFill>
                  <a:srgbClr val="000066"/>
                </a:solidFill>
              </a:rPr>
              <a:t>特点是借助指示元素存储地址的</a:t>
            </a:r>
            <a:r>
              <a:rPr lang="zh-CN" altLang="en-US" sz="2400" i="1" dirty="0">
                <a:solidFill>
                  <a:srgbClr val="0000CC"/>
                </a:solidFill>
              </a:rPr>
              <a:t>指针</a:t>
            </a:r>
            <a:r>
              <a:rPr lang="zh-CN" altLang="en-US" sz="2400" dirty="0">
                <a:solidFill>
                  <a:srgbClr val="000066"/>
                </a:solidFill>
              </a:rPr>
              <a:t>表示数据元素之间的逻辑关系。</a:t>
            </a:r>
          </a:p>
        </p:txBody>
      </p:sp>
      <p:sp>
        <p:nvSpPr>
          <p:cNvPr id="155659" name="Text Box 11"/>
          <p:cNvSpPr txBox="1">
            <a:spLocks noChangeArrowheads="1"/>
          </p:cNvSpPr>
          <p:nvPr/>
        </p:nvSpPr>
        <p:spPr bwMode="auto">
          <a:xfrm>
            <a:off x="1981200" y="3990976"/>
            <a:ext cx="8001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zh-CN" altLang="en-US" sz="2800" dirty="0">
                <a:ea typeface="黑体" panose="02010609060101010101" pitchFamily="49" charset="-122"/>
              </a:rPr>
              <a:t>例：复数 </a:t>
            </a:r>
            <a:r>
              <a:rPr lang="en-US" altLang="zh-CN" sz="2800" dirty="0">
                <a:latin typeface="Times New Roman" panose="02020603050405020304" pitchFamily="18" charset="0"/>
                <a:ea typeface="黑体" panose="02010609060101010101" pitchFamily="49" charset="-122"/>
              </a:rPr>
              <a:t>3.0-2.3i</a:t>
            </a:r>
            <a:r>
              <a:rPr lang="en-US" altLang="zh-CN" sz="2800" dirty="0">
                <a:ea typeface="黑体" panose="02010609060101010101" pitchFamily="49" charset="-122"/>
              </a:rPr>
              <a:t> </a:t>
            </a:r>
            <a:r>
              <a:rPr lang="zh-CN" altLang="en-US" sz="2800" dirty="0">
                <a:ea typeface="黑体" panose="02010609060101010101" pitchFamily="49" charset="-122"/>
              </a:rPr>
              <a:t>的存储形式</a:t>
            </a:r>
          </a:p>
        </p:txBody>
      </p:sp>
      <p:grpSp>
        <p:nvGrpSpPr>
          <p:cNvPr id="155660" name="Group 12"/>
          <p:cNvGrpSpPr>
            <a:grpSpLocks/>
          </p:cNvGrpSpPr>
          <p:nvPr/>
        </p:nvGrpSpPr>
        <p:grpSpPr bwMode="auto">
          <a:xfrm>
            <a:off x="6553200" y="4846642"/>
            <a:ext cx="2133600" cy="1909764"/>
            <a:chOff x="3168" y="3120"/>
            <a:chExt cx="1344" cy="1203"/>
          </a:xfrm>
        </p:grpSpPr>
        <p:sp>
          <p:nvSpPr>
            <p:cNvPr id="105492" name="Text Box 13"/>
            <p:cNvSpPr txBox="1">
              <a:spLocks noChangeArrowheads="1"/>
            </p:cNvSpPr>
            <p:nvPr/>
          </p:nvSpPr>
          <p:spPr bwMode="auto">
            <a:xfrm>
              <a:off x="3840" y="3120"/>
              <a:ext cx="672" cy="33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a:spcBef>
                  <a:spcPct val="50000"/>
                </a:spcBef>
                <a:buClrTx/>
                <a:buSzTx/>
                <a:buFontTx/>
                <a:buNone/>
              </a:pPr>
              <a:r>
                <a:rPr lang="en-US" altLang="zh-CN" sz="2800">
                  <a:solidFill>
                    <a:srgbClr val="000066"/>
                  </a:solidFill>
                  <a:latin typeface="Times New Roman" panose="02020603050405020304" pitchFamily="18" charset="0"/>
                  <a:ea typeface="黑体" panose="02010609060101010101" pitchFamily="49" charset="-122"/>
                </a:rPr>
                <a:t>3.0</a:t>
              </a:r>
            </a:p>
          </p:txBody>
        </p:sp>
        <p:sp>
          <p:nvSpPr>
            <p:cNvPr id="105493" name="Text Box 14"/>
            <p:cNvSpPr txBox="1">
              <a:spLocks noChangeArrowheads="1"/>
            </p:cNvSpPr>
            <p:nvPr/>
          </p:nvSpPr>
          <p:spPr bwMode="auto">
            <a:xfrm>
              <a:off x="3840" y="3981"/>
              <a:ext cx="672" cy="33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a:spcBef>
                  <a:spcPct val="50000"/>
                </a:spcBef>
                <a:buClrTx/>
                <a:buSzTx/>
                <a:buFontTx/>
                <a:buNone/>
              </a:pPr>
              <a:r>
                <a:rPr lang="en-US" altLang="zh-CN" sz="2800">
                  <a:solidFill>
                    <a:srgbClr val="000066"/>
                  </a:solidFill>
                  <a:latin typeface="Times New Roman" panose="02020603050405020304" pitchFamily="18" charset="0"/>
                  <a:ea typeface="黑体" panose="02010609060101010101" pitchFamily="49" charset="-122"/>
                </a:rPr>
                <a:t>-2.3</a:t>
              </a:r>
            </a:p>
          </p:txBody>
        </p:sp>
        <p:sp>
          <p:nvSpPr>
            <p:cNvPr id="105494" name="Text Box 15"/>
            <p:cNvSpPr txBox="1">
              <a:spLocks noChangeArrowheads="1"/>
            </p:cNvSpPr>
            <p:nvPr/>
          </p:nvSpPr>
          <p:spPr bwMode="auto">
            <a:xfrm>
              <a:off x="3168" y="3120"/>
              <a:ext cx="62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en-US" altLang="zh-CN" sz="2400">
                  <a:latin typeface="Times New Roman" panose="02020603050405020304" pitchFamily="18" charset="0"/>
                  <a:ea typeface="黑体" panose="02010609060101010101" pitchFamily="49" charset="-122"/>
                </a:rPr>
                <a:t>0100</a:t>
              </a:r>
            </a:p>
          </p:txBody>
        </p:sp>
        <p:sp>
          <p:nvSpPr>
            <p:cNvPr id="105495" name="Text Box 16"/>
            <p:cNvSpPr txBox="1">
              <a:spLocks noChangeArrowheads="1"/>
            </p:cNvSpPr>
            <p:nvPr/>
          </p:nvSpPr>
          <p:spPr bwMode="auto">
            <a:xfrm>
              <a:off x="3168" y="4032"/>
              <a:ext cx="62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en-US" altLang="zh-CN" sz="2400">
                  <a:latin typeface="Times New Roman" panose="02020603050405020304" pitchFamily="18" charset="0"/>
                  <a:ea typeface="黑体" panose="02010609060101010101" pitchFamily="49" charset="-122"/>
                </a:rPr>
                <a:t>0201</a:t>
              </a:r>
            </a:p>
          </p:txBody>
        </p:sp>
      </p:grpSp>
      <p:grpSp>
        <p:nvGrpSpPr>
          <p:cNvPr id="155665" name="Group 17"/>
          <p:cNvGrpSpPr>
            <a:grpSpLocks/>
          </p:cNvGrpSpPr>
          <p:nvPr/>
        </p:nvGrpSpPr>
        <p:grpSpPr bwMode="auto">
          <a:xfrm>
            <a:off x="6553200" y="5380040"/>
            <a:ext cx="2133600" cy="523875"/>
            <a:chOff x="3168" y="3456"/>
            <a:chExt cx="1344" cy="330"/>
          </a:xfrm>
        </p:grpSpPr>
        <p:sp>
          <p:nvSpPr>
            <p:cNvPr id="105490" name="Text Box 18"/>
            <p:cNvSpPr txBox="1">
              <a:spLocks noChangeArrowheads="1"/>
            </p:cNvSpPr>
            <p:nvPr/>
          </p:nvSpPr>
          <p:spPr bwMode="auto">
            <a:xfrm>
              <a:off x="3168" y="3456"/>
              <a:ext cx="62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en-US" altLang="zh-CN" sz="2400">
                  <a:latin typeface="Times New Roman" panose="02020603050405020304" pitchFamily="18" charset="0"/>
                  <a:ea typeface="黑体" panose="02010609060101010101" pitchFamily="49" charset="-122"/>
                </a:rPr>
                <a:t>0101</a:t>
              </a:r>
            </a:p>
          </p:txBody>
        </p:sp>
        <p:sp>
          <p:nvSpPr>
            <p:cNvPr id="105491" name="Text Box 19"/>
            <p:cNvSpPr txBox="1">
              <a:spLocks noChangeArrowheads="1"/>
            </p:cNvSpPr>
            <p:nvPr/>
          </p:nvSpPr>
          <p:spPr bwMode="auto">
            <a:xfrm>
              <a:off x="3840" y="3456"/>
              <a:ext cx="672" cy="33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a:spcBef>
                  <a:spcPct val="50000"/>
                </a:spcBef>
                <a:buClrTx/>
                <a:buSzTx/>
                <a:buFontTx/>
                <a:buNone/>
              </a:pPr>
              <a:r>
                <a:rPr lang="en-US" altLang="zh-CN" sz="2800">
                  <a:solidFill>
                    <a:srgbClr val="000066"/>
                  </a:solidFill>
                  <a:latin typeface="Times New Roman" panose="02020603050405020304" pitchFamily="18" charset="0"/>
                  <a:ea typeface="黑体" panose="02010609060101010101" pitchFamily="49" charset="-122"/>
                </a:rPr>
                <a:t>0201</a:t>
              </a:r>
            </a:p>
          </p:txBody>
        </p:sp>
      </p:grpSp>
      <p:sp>
        <p:nvSpPr>
          <p:cNvPr id="155668" name="Line 20"/>
          <p:cNvSpPr>
            <a:spLocks noChangeShapeType="1"/>
          </p:cNvSpPr>
          <p:nvPr/>
        </p:nvSpPr>
        <p:spPr bwMode="auto">
          <a:xfrm flipH="1">
            <a:off x="7010400" y="5684839"/>
            <a:ext cx="914400" cy="685800"/>
          </a:xfrm>
          <a:prstGeom prst="line">
            <a:avLst/>
          </a:prstGeom>
          <a:noFill/>
          <a:ln w="38100">
            <a:solidFill>
              <a:srgbClr val="FF0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grpSp>
        <p:nvGrpSpPr>
          <p:cNvPr id="155669" name="Group 21"/>
          <p:cNvGrpSpPr>
            <a:grpSpLocks/>
          </p:cNvGrpSpPr>
          <p:nvPr/>
        </p:nvGrpSpPr>
        <p:grpSpPr bwMode="auto">
          <a:xfrm>
            <a:off x="3733800" y="5151441"/>
            <a:ext cx="1066800" cy="1071563"/>
            <a:chOff x="1008" y="3312"/>
            <a:chExt cx="672" cy="675"/>
          </a:xfrm>
        </p:grpSpPr>
        <p:sp>
          <p:nvSpPr>
            <p:cNvPr id="105488" name="Text Box 22"/>
            <p:cNvSpPr txBox="1">
              <a:spLocks noChangeArrowheads="1"/>
            </p:cNvSpPr>
            <p:nvPr/>
          </p:nvSpPr>
          <p:spPr bwMode="auto">
            <a:xfrm>
              <a:off x="1008" y="3312"/>
              <a:ext cx="672" cy="33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a:spcBef>
                  <a:spcPct val="50000"/>
                </a:spcBef>
                <a:buClrTx/>
                <a:buSzTx/>
                <a:buFontTx/>
                <a:buNone/>
              </a:pPr>
              <a:r>
                <a:rPr lang="en-US" altLang="zh-CN" sz="2800">
                  <a:solidFill>
                    <a:srgbClr val="000066"/>
                  </a:solidFill>
                  <a:latin typeface="Times New Roman" panose="02020603050405020304" pitchFamily="18" charset="0"/>
                  <a:ea typeface="黑体" panose="02010609060101010101" pitchFamily="49" charset="-122"/>
                </a:rPr>
                <a:t>3.0</a:t>
              </a:r>
            </a:p>
          </p:txBody>
        </p:sp>
        <p:sp>
          <p:nvSpPr>
            <p:cNvPr id="105489" name="Text Box 23"/>
            <p:cNvSpPr txBox="1">
              <a:spLocks noChangeArrowheads="1"/>
            </p:cNvSpPr>
            <p:nvPr/>
          </p:nvSpPr>
          <p:spPr bwMode="auto">
            <a:xfrm>
              <a:off x="1008" y="3657"/>
              <a:ext cx="672" cy="33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a:spcBef>
                  <a:spcPct val="50000"/>
                </a:spcBef>
                <a:buClrTx/>
                <a:buSzTx/>
                <a:buFontTx/>
                <a:buNone/>
              </a:pPr>
              <a:r>
                <a:rPr lang="en-US" altLang="zh-CN" sz="2800">
                  <a:solidFill>
                    <a:srgbClr val="000066"/>
                  </a:solidFill>
                  <a:latin typeface="Times New Roman" panose="02020603050405020304" pitchFamily="18" charset="0"/>
                  <a:ea typeface="黑体" panose="02010609060101010101" pitchFamily="49" charset="-122"/>
                </a:rPr>
                <a:t>-2.3</a:t>
              </a:r>
            </a:p>
          </p:txBody>
        </p:sp>
      </p:grpSp>
      <p:sp>
        <p:nvSpPr>
          <p:cNvPr id="155672" name="Text Box 24"/>
          <p:cNvSpPr txBox="1">
            <a:spLocks noChangeArrowheads="1"/>
          </p:cNvSpPr>
          <p:nvPr/>
        </p:nvSpPr>
        <p:spPr bwMode="auto">
          <a:xfrm>
            <a:off x="2717751" y="3825877"/>
            <a:ext cx="6978651" cy="954107"/>
          </a:xfrm>
          <a:prstGeom prst="rect">
            <a:avLst/>
          </a:prstGeom>
          <a:solidFill>
            <a:srgbClr val="FFCC99"/>
          </a:solidFill>
          <a:ln>
            <a:noFill/>
          </a:ln>
          <a:effectLst>
            <a:outerShdw dist="107763" dir="2700000" algn="ctr" rotWithShape="0">
              <a:srgbClr val="FF6600">
                <a:alpha val="50000"/>
              </a:srgbClr>
            </a:outerShdw>
          </a:effectLst>
          <a:extLst>
            <a:ext uri="{91240B29-F687-4F45-9708-019B960494DF}">
              <a14:hiddenLine xmlns:a14="http://schemas.microsoft.com/office/drawing/2010/main" w="12700">
                <a:solidFill>
                  <a:schemeClr val="tx1"/>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zh-CN" altLang="en-US" sz="2800" dirty="0">
                <a:solidFill>
                  <a:srgbClr val="000066"/>
                </a:solidFill>
              </a:rPr>
              <a:t>算法的设计取决于选定的数据（逻辑）结构</a:t>
            </a:r>
          </a:p>
          <a:p>
            <a:pPr>
              <a:spcBef>
                <a:spcPct val="0"/>
              </a:spcBef>
              <a:buClrTx/>
              <a:buSzTx/>
              <a:buFontTx/>
              <a:buNone/>
            </a:pPr>
            <a:r>
              <a:rPr lang="zh-CN" altLang="en-US" sz="2800" dirty="0">
                <a:solidFill>
                  <a:srgbClr val="000066"/>
                </a:solidFill>
              </a:rPr>
              <a:t>算法的实现依赖于采用的存储结构</a:t>
            </a:r>
          </a:p>
        </p:txBody>
      </p:sp>
      <p:sp>
        <p:nvSpPr>
          <p:cNvPr id="155673" name="Text Box 25"/>
          <p:cNvSpPr txBox="1">
            <a:spLocks noChangeArrowheads="1"/>
          </p:cNvSpPr>
          <p:nvPr/>
        </p:nvSpPr>
        <p:spPr bwMode="auto">
          <a:xfrm>
            <a:off x="7162800" y="2481263"/>
            <a:ext cx="3505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en-US" altLang="zh-CN" sz="2800">
                <a:solidFill>
                  <a:srgbClr val="FF0066"/>
                </a:solidFill>
                <a:ea typeface="黑体" panose="02010609060101010101" pitchFamily="49" charset="-122"/>
              </a:rPr>
              <a:t>----</a:t>
            </a:r>
            <a:r>
              <a:rPr lang="zh-CN" altLang="en-US" sz="2800">
                <a:solidFill>
                  <a:srgbClr val="FF0066"/>
                </a:solidFill>
                <a:ea typeface="黑体" panose="02010609060101010101" pitchFamily="49" charset="-122"/>
              </a:rPr>
              <a:t>顺序存储结构</a:t>
            </a:r>
          </a:p>
        </p:txBody>
      </p:sp>
      <p:sp>
        <p:nvSpPr>
          <p:cNvPr id="155674" name="Text Box 26"/>
          <p:cNvSpPr txBox="1">
            <a:spLocks noChangeArrowheads="1"/>
          </p:cNvSpPr>
          <p:nvPr/>
        </p:nvSpPr>
        <p:spPr bwMode="auto">
          <a:xfrm>
            <a:off x="7162800" y="3319463"/>
            <a:ext cx="35052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en-US" altLang="zh-CN" sz="2800">
                <a:solidFill>
                  <a:srgbClr val="FF0066"/>
                </a:solidFill>
                <a:ea typeface="黑体" panose="02010609060101010101" pitchFamily="49" charset="-122"/>
              </a:rPr>
              <a:t>----</a:t>
            </a:r>
            <a:r>
              <a:rPr lang="zh-CN" altLang="en-US" sz="2800">
                <a:solidFill>
                  <a:srgbClr val="FF0066"/>
                </a:solidFill>
                <a:ea typeface="黑体" panose="02010609060101010101" pitchFamily="49" charset="-122"/>
              </a:rPr>
              <a:t>链式存储结构</a:t>
            </a:r>
          </a:p>
        </p:txBody>
      </p:sp>
      <p:sp>
        <p:nvSpPr>
          <p:cNvPr id="27" name="Rectangle 2"/>
          <p:cNvSpPr>
            <a:spLocks noChangeArrowheads="1"/>
          </p:cNvSpPr>
          <p:nvPr/>
        </p:nvSpPr>
        <p:spPr bwMode="auto">
          <a:xfrm>
            <a:off x="1812929" y="260351"/>
            <a:ext cx="406717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kumimoji="1" sz="4400">
                <a:solidFill>
                  <a:schemeClr val="tx2"/>
                </a:solidFill>
                <a:latin typeface="Times New Roman" panose="02020603050405020304" pitchFamily="18" charset="0"/>
                <a:ea typeface="宋体" panose="02010600030101010101" pitchFamily="2" charset="-122"/>
              </a:defRPr>
            </a:lvl1pPr>
            <a:lvl2pPr algn="ctr">
              <a:defRPr kumimoji="1" sz="4400">
                <a:solidFill>
                  <a:schemeClr val="tx2"/>
                </a:solidFill>
                <a:latin typeface="Times New Roman" panose="02020603050405020304" pitchFamily="18" charset="0"/>
                <a:ea typeface="宋体" panose="02010600030101010101" pitchFamily="2" charset="-122"/>
              </a:defRPr>
            </a:lvl2pPr>
            <a:lvl3pPr algn="ctr">
              <a:defRPr kumimoji="1" sz="4400">
                <a:solidFill>
                  <a:schemeClr val="tx2"/>
                </a:solidFill>
                <a:latin typeface="Times New Roman" panose="02020603050405020304" pitchFamily="18" charset="0"/>
                <a:ea typeface="宋体" panose="02010600030101010101" pitchFamily="2" charset="-122"/>
              </a:defRPr>
            </a:lvl3pPr>
            <a:lvl4pPr algn="ctr">
              <a:defRPr kumimoji="1" sz="4400">
                <a:solidFill>
                  <a:schemeClr val="tx2"/>
                </a:solidFill>
                <a:latin typeface="Times New Roman" panose="02020603050405020304" pitchFamily="18" charset="0"/>
                <a:ea typeface="宋体" panose="02010600030101010101" pitchFamily="2" charset="-122"/>
              </a:defRPr>
            </a:lvl4pPr>
            <a:lvl5pPr algn="ctr">
              <a:defRPr kumimoji="1" sz="4400">
                <a:solidFill>
                  <a:schemeClr val="tx2"/>
                </a:solidFill>
                <a:latin typeface="Times New Roman" panose="02020603050405020304" pitchFamily="18" charset="0"/>
                <a:ea typeface="宋体" panose="02010600030101010101" pitchFamily="2" charset="-122"/>
              </a:defRPr>
            </a:lvl5pPr>
            <a:lvl6pPr marL="457200" algn="ctr"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6pPr>
            <a:lvl7pPr marL="914400" algn="ctr"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7pPr>
            <a:lvl8pPr marL="1371600" algn="ctr"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8pPr>
            <a:lvl9pPr marL="1828800" algn="ctr" fontAlgn="base">
              <a:spcBef>
                <a:spcPct val="0"/>
              </a:spcBef>
              <a:spcAft>
                <a:spcPct val="0"/>
              </a:spcAft>
              <a:defRPr kumimoji="1" sz="4400">
                <a:solidFill>
                  <a:schemeClr val="tx2"/>
                </a:solidFill>
                <a:latin typeface="Times New Roman" panose="02020603050405020304" pitchFamily="18" charset="0"/>
                <a:ea typeface="宋体" panose="02010600030101010101" pitchFamily="2" charset="-122"/>
              </a:defRPr>
            </a:lvl9pPr>
          </a:lstStyle>
          <a:p>
            <a:pPr algn="l">
              <a:defRPr/>
            </a:pPr>
            <a:endParaRPr lang="zh-CN" altLang="en-US" sz="3600" dirty="0">
              <a:solidFill>
                <a:srgbClr val="000099"/>
              </a:solidFill>
              <a:effectLst>
                <a:outerShdw blurRad="38100" dist="38100" dir="2700000" algn="tl">
                  <a:srgbClr val="C0C0C0"/>
                </a:outerShdw>
              </a:effectLst>
              <a:latin typeface="黑体" panose="02010609060101010101" pitchFamily="49" charset="-122"/>
              <a:ea typeface="黑体" panose="02010609060101010101" pitchFamily="49" charset="-122"/>
            </a:endParaRPr>
          </a:p>
        </p:txBody>
      </p:sp>
      <p:sp>
        <p:nvSpPr>
          <p:cNvPr id="2" name="标题 1"/>
          <p:cNvSpPr>
            <a:spLocks noGrp="1"/>
          </p:cNvSpPr>
          <p:nvPr>
            <p:ph type="title"/>
          </p:nvPr>
        </p:nvSpPr>
        <p:spPr/>
        <p:txBody>
          <a:bodyPr>
            <a:normAutofit fontScale="90000"/>
          </a:bodyPr>
          <a:lstStyle/>
          <a:p>
            <a:r>
              <a:rPr lang="en-US" altLang="zh-CN" dirty="0" smtClean="0"/>
              <a:t>2</a:t>
            </a:r>
            <a:r>
              <a:rPr lang="zh-CN" altLang="en-US" dirty="0" smtClean="0"/>
              <a:t>、数据</a:t>
            </a:r>
            <a:r>
              <a:rPr lang="zh-CN" altLang="en-US" dirty="0"/>
              <a:t>的存储</a:t>
            </a:r>
            <a:r>
              <a:rPr lang="zh-CN" altLang="en-US" dirty="0" smtClean="0"/>
              <a:t>结构</a:t>
            </a:r>
            <a:r>
              <a:rPr lang="en-US" altLang="zh-CN" dirty="0" smtClean="0"/>
              <a:t>(cont.)</a:t>
            </a:r>
            <a:endParaRPr lang="zh-CN" altLang="en-US" dirty="0"/>
          </a:p>
        </p:txBody>
      </p:sp>
      <p:pic>
        <p:nvPicPr>
          <p:cNvPr id="30" name="图片 29"/>
          <p:cNvPicPr>
            <a:picLocks noChangeAspect="1"/>
          </p:cNvPicPr>
          <p:nvPr/>
        </p:nvPicPr>
        <p:blipFill>
          <a:blip r:embed="rId3"/>
          <a:stretch>
            <a:fillRect/>
          </a:stretch>
        </p:blipFill>
        <p:spPr>
          <a:xfrm>
            <a:off x="6096000" y="1137014"/>
            <a:ext cx="1996712" cy="478744"/>
          </a:xfrm>
          <a:prstGeom prst="rect">
            <a:avLst/>
          </a:prstGeom>
        </p:spPr>
      </p:pic>
      <p:pic>
        <p:nvPicPr>
          <p:cNvPr id="31" name="图片 30"/>
          <p:cNvPicPr>
            <a:picLocks noChangeAspect="1"/>
          </p:cNvPicPr>
          <p:nvPr/>
        </p:nvPicPr>
        <p:blipFill>
          <a:blip r:embed="rId4"/>
          <a:stretch>
            <a:fillRect/>
          </a:stretch>
        </p:blipFill>
        <p:spPr>
          <a:xfrm>
            <a:off x="9192344" y="44624"/>
            <a:ext cx="2384809" cy="645301"/>
          </a:xfrm>
          <a:prstGeom prst="rect">
            <a:avLst/>
          </a:prstGeom>
        </p:spPr>
      </p:pic>
      <p:sp>
        <p:nvSpPr>
          <p:cNvPr id="32" name="Rectangle 2"/>
          <p:cNvSpPr>
            <a:spLocks noChangeArrowheads="1"/>
          </p:cNvSpPr>
          <p:nvPr/>
        </p:nvSpPr>
        <p:spPr bwMode="auto">
          <a:xfrm>
            <a:off x="9552385" y="438560"/>
            <a:ext cx="20488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kumimoji="1" sz="4000" b="1">
                <a:solidFill>
                  <a:schemeClr val="tx1"/>
                </a:solidFill>
                <a:latin typeface="Tahoma" panose="020B0604030504040204" pitchFamily="34" charset="0"/>
                <a:ea typeface="黑体" panose="02010609060101010101" pitchFamily="49" charset="-122"/>
              </a:defRPr>
            </a:lvl1pPr>
            <a:lvl2pPr marL="742950" indent="-285750">
              <a:defRPr kumimoji="1" sz="4000" b="1">
                <a:solidFill>
                  <a:schemeClr val="tx1"/>
                </a:solidFill>
                <a:latin typeface="Tahoma" panose="020B0604030504040204" pitchFamily="34" charset="0"/>
                <a:ea typeface="黑体" panose="02010609060101010101" pitchFamily="49" charset="-122"/>
              </a:defRPr>
            </a:lvl2pPr>
            <a:lvl3pPr marL="1143000" indent="-228600">
              <a:defRPr kumimoji="1" sz="4000" b="1">
                <a:solidFill>
                  <a:schemeClr val="tx1"/>
                </a:solidFill>
                <a:latin typeface="Tahoma" panose="020B0604030504040204" pitchFamily="34" charset="0"/>
                <a:ea typeface="黑体" panose="02010609060101010101" pitchFamily="49" charset="-122"/>
              </a:defRPr>
            </a:lvl3pPr>
            <a:lvl4pPr marL="1600200" indent="-228600">
              <a:defRPr kumimoji="1" sz="4000" b="1">
                <a:solidFill>
                  <a:schemeClr val="tx1"/>
                </a:solidFill>
                <a:latin typeface="Tahoma" panose="020B0604030504040204" pitchFamily="34" charset="0"/>
                <a:ea typeface="黑体" panose="02010609060101010101" pitchFamily="49" charset="-122"/>
              </a:defRPr>
            </a:lvl4pPr>
            <a:lvl5pPr marL="2057400" indent="-228600">
              <a:defRPr kumimoji="1" sz="4000" b="1">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9pPr>
          </a:lstStyle>
          <a:p>
            <a:pPr>
              <a:defRPr/>
            </a:pPr>
            <a:r>
              <a:rPr lang="zh-CN" altLang="en-US" sz="1200" smtClean="0">
                <a:latin typeface="楷体_GB2312" pitchFamily="49" charset="-122"/>
                <a:ea typeface="楷体_GB2312" pitchFamily="49" charset="-122"/>
              </a:rPr>
              <a:t>内存中元素之间的关系</a:t>
            </a:r>
            <a:endParaRPr lang="zh-CN" altLang="en-US" sz="1200" dirty="0">
              <a:latin typeface="楷体_GB2312" pitchFamily="49" charset="-122"/>
              <a:ea typeface="楷体_GB2312" pitchFamily="49" charset="-122"/>
            </a:endParaRPr>
          </a:p>
        </p:txBody>
      </p:sp>
    </p:spTree>
  </p:cSld>
  <p:clrMapOvr>
    <a:masterClrMapping/>
  </p:clrMapOvr>
  <p:transition>
    <p:strips dir="rd"/>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C/C++</a:t>
            </a:r>
            <a:r>
              <a:rPr lang="zh-CN" altLang="en-US" dirty="0" smtClean="0"/>
              <a:t>中的指针</a:t>
            </a:r>
            <a:endParaRPr lang="zh-CN" altLang="en-US" dirty="0"/>
          </a:p>
        </p:txBody>
      </p:sp>
      <p:sp>
        <p:nvSpPr>
          <p:cNvPr id="3" name="内容占位符 2"/>
          <p:cNvSpPr>
            <a:spLocks noGrp="1"/>
          </p:cNvSpPr>
          <p:nvPr>
            <p:ph idx="1"/>
          </p:nvPr>
        </p:nvSpPr>
        <p:spPr>
          <a:xfrm>
            <a:off x="692968" y="972119"/>
            <a:ext cx="10515600" cy="5193185"/>
          </a:xfrm>
        </p:spPr>
        <p:txBody>
          <a:bodyPr>
            <a:normAutofit/>
          </a:bodyPr>
          <a:lstStyle/>
          <a:p>
            <a:pPr marL="0" indent="0">
              <a:buNone/>
            </a:pPr>
            <a:r>
              <a:rPr lang="en-US" altLang="zh-CN" sz="1800" dirty="0" err="1"/>
              <a:t>int</a:t>
            </a:r>
            <a:r>
              <a:rPr lang="en-US" altLang="zh-CN" sz="1800" dirty="0"/>
              <a:t> a[] = {1, 2, 3, 4, 5};  /* a</a:t>
            </a:r>
            <a:r>
              <a:rPr lang="zh-CN" altLang="en-US" sz="1800" dirty="0"/>
              <a:t>是个数组，数组名其实就是数组所在内存的首地址 *</a:t>
            </a:r>
            <a:r>
              <a:rPr lang="en-US" altLang="zh-CN" sz="1800" dirty="0" smtClean="0"/>
              <a:t>/</a:t>
            </a:r>
          </a:p>
          <a:p>
            <a:pPr marL="0" indent="0">
              <a:buNone/>
            </a:pPr>
            <a:r>
              <a:rPr lang="en-US" altLang="zh-CN" sz="1800" dirty="0" err="1" smtClean="0"/>
              <a:t>int</a:t>
            </a:r>
            <a:r>
              <a:rPr lang="en-US" altLang="zh-CN" sz="1800" dirty="0" smtClean="0"/>
              <a:t> *pa </a:t>
            </a:r>
            <a:r>
              <a:rPr lang="en-US" altLang="zh-CN" sz="1800" dirty="0"/>
              <a:t>= a;              </a:t>
            </a:r>
            <a:r>
              <a:rPr lang="en-US" altLang="zh-CN" sz="1800" dirty="0" smtClean="0"/>
              <a:t>        </a:t>
            </a:r>
            <a:r>
              <a:rPr lang="en-US" altLang="zh-CN" sz="1800" dirty="0"/>
              <a:t>/* </a:t>
            </a:r>
            <a:r>
              <a:rPr lang="zh-CN" altLang="en-US" sz="1800" dirty="0"/>
              <a:t>所以把</a:t>
            </a:r>
            <a:r>
              <a:rPr lang="en-US" altLang="zh-CN" sz="1800" dirty="0"/>
              <a:t>a</a:t>
            </a:r>
            <a:r>
              <a:rPr lang="zh-CN" altLang="en-US" sz="1800" dirty="0"/>
              <a:t>赋值</a:t>
            </a:r>
            <a:r>
              <a:rPr lang="zh-CN" altLang="en-US" sz="1800" dirty="0" smtClean="0"/>
              <a:t>给</a:t>
            </a:r>
            <a:r>
              <a:rPr lang="en-US" altLang="zh-CN" sz="1800" dirty="0" smtClean="0"/>
              <a:t>pa</a:t>
            </a:r>
            <a:r>
              <a:rPr lang="zh-CN" altLang="en-US" sz="1800" dirty="0" smtClean="0"/>
              <a:t>后，</a:t>
            </a:r>
            <a:r>
              <a:rPr lang="en-US" altLang="zh-CN" sz="1800" dirty="0"/>
              <a:t> pa</a:t>
            </a:r>
            <a:r>
              <a:rPr lang="zh-CN" altLang="en-US" sz="1800" dirty="0" smtClean="0"/>
              <a:t>中</a:t>
            </a:r>
            <a:r>
              <a:rPr lang="zh-CN" altLang="en-US" sz="1800" dirty="0"/>
              <a:t>保存的就是数组</a:t>
            </a:r>
            <a:r>
              <a:rPr lang="en-US" altLang="zh-CN" sz="1800" dirty="0"/>
              <a:t>a</a:t>
            </a:r>
            <a:r>
              <a:rPr lang="zh-CN" altLang="en-US" sz="1800" dirty="0"/>
              <a:t>所在的地址 *</a:t>
            </a:r>
            <a:r>
              <a:rPr lang="en-US" altLang="zh-CN" sz="1800" dirty="0" smtClean="0"/>
              <a:t>/</a:t>
            </a:r>
          </a:p>
          <a:p>
            <a:pPr marL="0" indent="0">
              <a:buNone/>
            </a:pPr>
            <a:r>
              <a:rPr lang="en-US" altLang="zh-CN" sz="1800" dirty="0" err="1"/>
              <a:t>int</a:t>
            </a:r>
            <a:r>
              <a:rPr lang="en-US" altLang="zh-CN" sz="1800" dirty="0"/>
              <a:t> </a:t>
            </a:r>
            <a:r>
              <a:rPr lang="en-US" altLang="zh-CN" sz="1800" dirty="0" smtClean="0"/>
              <a:t>**</a:t>
            </a:r>
            <a:r>
              <a:rPr lang="en-US" altLang="zh-CN" sz="1800" dirty="0" err="1" smtClean="0"/>
              <a:t>ppa</a:t>
            </a:r>
            <a:r>
              <a:rPr lang="en-US" altLang="zh-CN" sz="1800" dirty="0" smtClean="0"/>
              <a:t> </a:t>
            </a:r>
            <a:r>
              <a:rPr lang="en-US" altLang="zh-CN" sz="1800" dirty="0"/>
              <a:t>= </a:t>
            </a:r>
            <a:r>
              <a:rPr lang="en-US" altLang="zh-CN" sz="1800" dirty="0" smtClean="0"/>
              <a:t>&amp;pa;            /* </a:t>
            </a:r>
            <a:r>
              <a:rPr lang="zh-CN" altLang="en-US" sz="1800" dirty="0" smtClean="0"/>
              <a:t>二级指针：把</a:t>
            </a:r>
            <a:r>
              <a:rPr lang="en-US" altLang="zh-CN" sz="1800" dirty="0" smtClean="0"/>
              <a:t>pa</a:t>
            </a:r>
            <a:r>
              <a:rPr lang="zh-CN" altLang="en-US" sz="1800" dirty="0" smtClean="0"/>
              <a:t>的地址赋值</a:t>
            </a:r>
            <a:r>
              <a:rPr lang="zh-CN" altLang="en-US" sz="1800" dirty="0"/>
              <a:t>给</a:t>
            </a:r>
            <a:r>
              <a:rPr lang="en-US" altLang="zh-CN" sz="1800" dirty="0" err="1" smtClean="0"/>
              <a:t>ppa</a:t>
            </a:r>
            <a:r>
              <a:rPr lang="zh-CN" altLang="en-US" sz="1800" dirty="0" smtClean="0"/>
              <a:t> </a:t>
            </a:r>
            <a:r>
              <a:rPr lang="zh-CN" altLang="en-US" sz="1800" dirty="0"/>
              <a:t>*</a:t>
            </a:r>
            <a:r>
              <a:rPr lang="en-US" altLang="zh-CN" sz="1800" dirty="0"/>
              <a:t>/</a:t>
            </a:r>
          </a:p>
          <a:p>
            <a:pPr marL="0" indent="0">
              <a:buNone/>
            </a:pPr>
            <a:r>
              <a:rPr lang="en-US" altLang="zh-CN" sz="1800" dirty="0" err="1" smtClean="0"/>
              <a:t>printf</a:t>
            </a:r>
            <a:r>
              <a:rPr lang="en-US" altLang="zh-CN" sz="1800" dirty="0"/>
              <a:t>("%d", </a:t>
            </a:r>
            <a:r>
              <a:rPr lang="en-US" altLang="zh-CN" sz="1800" dirty="0" smtClean="0"/>
              <a:t>*pa);          </a:t>
            </a:r>
            <a:r>
              <a:rPr lang="en-US" altLang="zh-CN" sz="1800" dirty="0"/>
              <a:t>/* </a:t>
            </a:r>
            <a:r>
              <a:rPr lang="zh-CN" altLang="en-US" sz="1800" dirty="0"/>
              <a:t>现在输出</a:t>
            </a:r>
            <a:r>
              <a:rPr lang="zh-CN" altLang="en-US" sz="1800" dirty="0" smtClean="0"/>
              <a:t>*</a:t>
            </a:r>
            <a:r>
              <a:rPr lang="en-US" altLang="zh-CN" sz="1800" dirty="0"/>
              <a:t> pa </a:t>
            </a:r>
            <a:r>
              <a:rPr lang="zh-CN" altLang="en-US" sz="1800" dirty="0" smtClean="0"/>
              <a:t>，由于</a:t>
            </a:r>
            <a:r>
              <a:rPr lang="en-US" altLang="zh-CN" sz="1800" dirty="0"/>
              <a:t>pa</a:t>
            </a:r>
            <a:r>
              <a:rPr lang="zh-CN" altLang="en-US" sz="1800" dirty="0" smtClean="0"/>
              <a:t>是</a:t>
            </a:r>
            <a:r>
              <a:rPr lang="en-US" altLang="zh-CN" sz="1800" dirty="0" err="1"/>
              <a:t>int</a:t>
            </a:r>
            <a:r>
              <a:rPr lang="zh-CN" altLang="en-US" sz="1800" dirty="0"/>
              <a:t>型的指针变量， *</a:t>
            </a:r>
            <a:r>
              <a:rPr lang="en-US" altLang="zh-CN" sz="1800" dirty="0"/>
              <a:t>/                         </a:t>
            </a:r>
            <a:endParaRPr lang="en-US" altLang="zh-CN" sz="1800" dirty="0" smtClean="0"/>
          </a:p>
          <a:p>
            <a:pPr marL="0" indent="0">
              <a:buNone/>
            </a:pPr>
            <a:r>
              <a:rPr lang="en-US" altLang="zh-CN" sz="1800" dirty="0"/>
              <a:t> </a:t>
            </a:r>
            <a:r>
              <a:rPr lang="en-US" altLang="zh-CN" sz="1800" dirty="0" smtClean="0"/>
              <a:t>                                    </a:t>
            </a:r>
            <a:r>
              <a:rPr lang="en-US" altLang="zh-CN" sz="1800" dirty="0"/>
              <a:t>/* </a:t>
            </a:r>
            <a:r>
              <a:rPr lang="zh-CN" altLang="en-US" sz="1800" dirty="0"/>
              <a:t>所以会</a:t>
            </a:r>
            <a:r>
              <a:rPr lang="zh-CN" altLang="en-US" sz="1800" dirty="0" smtClean="0"/>
              <a:t>从</a:t>
            </a:r>
            <a:r>
              <a:rPr lang="en-US" altLang="zh-CN" sz="1800" dirty="0"/>
              <a:t>pa</a:t>
            </a:r>
            <a:r>
              <a:rPr lang="zh-CN" altLang="en-US" sz="1800" dirty="0" smtClean="0"/>
              <a:t>所</a:t>
            </a:r>
            <a:r>
              <a:rPr lang="zh-CN" altLang="en-US" sz="1800" dirty="0"/>
              <a:t>保存的地址</a:t>
            </a:r>
            <a:r>
              <a:rPr lang="en-US" altLang="zh-CN" sz="1800" dirty="0"/>
              <a:t>a</a:t>
            </a:r>
            <a:r>
              <a:rPr lang="zh-CN" altLang="en-US" sz="1800" dirty="0"/>
              <a:t>中取一个</a:t>
            </a:r>
            <a:r>
              <a:rPr lang="en-US" altLang="zh-CN" sz="1800" dirty="0" err="1"/>
              <a:t>int</a:t>
            </a:r>
            <a:r>
              <a:rPr lang="zh-CN" altLang="en-US" sz="1800" dirty="0"/>
              <a:t>那么多的数据出来</a:t>
            </a:r>
            <a:r>
              <a:rPr lang="en-US" altLang="zh-CN" sz="1800" dirty="0"/>
              <a:t>, */ </a:t>
            </a:r>
            <a:endParaRPr lang="en-US" altLang="zh-CN" sz="1800" dirty="0" smtClean="0"/>
          </a:p>
          <a:p>
            <a:pPr marL="0" indent="0">
              <a:buNone/>
            </a:pPr>
            <a:r>
              <a:rPr lang="en-US" altLang="zh-CN" sz="1800" dirty="0"/>
              <a:t> </a:t>
            </a:r>
            <a:r>
              <a:rPr lang="en-US" altLang="zh-CN" sz="1800" dirty="0" smtClean="0"/>
              <a:t>                                   </a:t>
            </a:r>
            <a:r>
              <a:rPr lang="en-US" altLang="zh-CN" sz="1800" dirty="0"/>
              <a:t>/* </a:t>
            </a:r>
            <a:r>
              <a:rPr lang="zh-CN" altLang="en-US" sz="1800" dirty="0"/>
              <a:t>而在</a:t>
            </a:r>
            <a:r>
              <a:rPr lang="en-US" altLang="zh-CN" sz="1800" dirty="0"/>
              <a:t>a</a:t>
            </a:r>
            <a:r>
              <a:rPr lang="zh-CN" altLang="en-US" sz="1800" dirty="0"/>
              <a:t>中，从</a:t>
            </a:r>
            <a:r>
              <a:rPr lang="en-US" altLang="zh-CN" sz="1800" dirty="0"/>
              <a:t>a</a:t>
            </a:r>
            <a:r>
              <a:rPr lang="zh-CN" altLang="en-US" sz="1800" dirty="0"/>
              <a:t>开始第一个</a:t>
            </a:r>
            <a:r>
              <a:rPr lang="en-US" altLang="zh-CN" sz="1800" dirty="0" err="1"/>
              <a:t>int</a:t>
            </a:r>
            <a:r>
              <a:rPr lang="zh-CN" altLang="en-US" sz="1800" dirty="0"/>
              <a:t>型大小的内存保存的数据就是</a:t>
            </a:r>
            <a:r>
              <a:rPr lang="en-US" altLang="zh-CN" sz="1800" dirty="0"/>
              <a:t>1 </a:t>
            </a:r>
            <a:r>
              <a:rPr lang="en-US" altLang="zh-CN" sz="1800" dirty="0" smtClean="0"/>
              <a:t>*/</a:t>
            </a:r>
            <a:endParaRPr lang="zh-CN" altLang="en-US" sz="1800" dirty="0"/>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308" y="5068325"/>
            <a:ext cx="5737920" cy="1673043"/>
          </a:xfrm>
          <a:prstGeom prst="rect">
            <a:avLst/>
          </a:prstGeom>
        </p:spPr>
      </p:pic>
      <p:pic>
        <p:nvPicPr>
          <p:cNvPr id="8" name="图片 7"/>
          <p:cNvPicPr>
            <a:picLocks noChangeAspect="1"/>
          </p:cNvPicPr>
          <p:nvPr/>
        </p:nvPicPr>
        <p:blipFill>
          <a:blip r:embed="rId3"/>
          <a:stretch>
            <a:fillRect/>
          </a:stretch>
        </p:blipFill>
        <p:spPr>
          <a:xfrm>
            <a:off x="1874838" y="3285118"/>
            <a:ext cx="4275571" cy="1944082"/>
          </a:xfrm>
          <a:prstGeom prst="rect">
            <a:avLst/>
          </a:prstGeom>
        </p:spPr>
      </p:pic>
      <p:sp>
        <p:nvSpPr>
          <p:cNvPr id="10" name="文本框 9"/>
          <p:cNvSpPr txBox="1"/>
          <p:nvPr/>
        </p:nvSpPr>
        <p:spPr>
          <a:xfrm>
            <a:off x="47328" y="3861048"/>
            <a:ext cx="1008112" cy="830997"/>
          </a:xfrm>
          <a:prstGeom prst="rect">
            <a:avLst/>
          </a:prstGeom>
          <a:noFill/>
        </p:spPr>
        <p:txBody>
          <a:bodyPr wrap="square" rtlCol="0">
            <a:spAutoFit/>
          </a:bodyPr>
          <a:lstStyle/>
          <a:p>
            <a:r>
              <a:rPr lang="zh-CN" altLang="en-US" sz="2400" b="0" dirty="0" smtClean="0"/>
              <a:t>一级指针</a:t>
            </a:r>
          </a:p>
        </p:txBody>
      </p:sp>
      <p:sp>
        <p:nvSpPr>
          <p:cNvPr id="11" name="文本框 10"/>
          <p:cNvSpPr txBox="1"/>
          <p:nvPr/>
        </p:nvSpPr>
        <p:spPr>
          <a:xfrm>
            <a:off x="12764" y="5376798"/>
            <a:ext cx="1008112" cy="830997"/>
          </a:xfrm>
          <a:prstGeom prst="rect">
            <a:avLst/>
          </a:prstGeom>
          <a:noFill/>
        </p:spPr>
        <p:txBody>
          <a:bodyPr wrap="square" rtlCol="0">
            <a:spAutoFit/>
          </a:bodyPr>
          <a:lstStyle/>
          <a:p>
            <a:r>
              <a:rPr lang="zh-CN" altLang="en-US" sz="2400" b="0" dirty="0" smtClean="0"/>
              <a:t>二级指针</a:t>
            </a:r>
          </a:p>
        </p:txBody>
      </p:sp>
      <p:pic>
        <p:nvPicPr>
          <p:cNvPr id="12" name="图片 11"/>
          <p:cNvPicPr>
            <a:picLocks noChangeAspect="1"/>
          </p:cNvPicPr>
          <p:nvPr/>
        </p:nvPicPr>
        <p:blipFill>
          <a:blip r:embed="rId4"/>
          <a:stretch>
            <a:fillRect/>
          </a:stretch>
        </p:blipFill>
        <p:spPr>
          <a:xfrm>
            <a:off x="9169075" y="466950"/>
            <a:ext cx="3010161" cy="2065199"/>
          </a:xfrm>
          <a:prstGeom prst="rect">
            <a:avLst/>
          </a:prstGeom>
        </p:spPr>
        <p:style>
          <a:lnRef idx="2">
            <a:schemeClr val="accent1"/>
          </a:lnRef>
          <a:fillRef idx="1">
            <a:schemeClr val="lt1"/>
          </a:fillRef>
          <a:effectRef idx="0">
            <a:schemeClr val="accent1"/>
          </a:effectRef>
          <a:fontRef idx="minor">
            <a:schemeClr val="dk1"/>
          </a:fontRef>
        </p:style>
      </p:pic>
      <p:pic>
        <p:nvPicPr>
          <p:cNvPr id="13" name="图片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35772" y="3451932"/>
            <a:ext cx="4408900" cy="3306675"/>
          </a:xfrm>
          <a:prstGeom prst="rect">
            <a:avLst/>
          </a:prstGeom>
        </p:spPr>
      </p:pic>
      <p:sp>
        <p:nvSpPr>
          <p:cNvPr id="14" name="下箭头 13"/>
          <p:cNvSpPr/>
          <p:nvPr/>
        </p:nvSpPr>
        <p:spPr>
          <a:xfrm>
            <a:off x="10416480" y="2532149"/>
            <a:ext cx="504056" cy="608819"/>
          </a:xfrm>
          <a:prstGeom prst="downArrow">
            <a:avLst/>
          </a:prstGeom>
          <a:ln>
            <a:solidFill>
              <a:schemeClr val="dk1"/>
            </a:solidFill>
            <a:tailEnd type="none"/>
          </a:ln>
        </p:spPr>
        <p:style>
          <a:lnRef idx="3">
            <a:schemeClr val="dk1"/>
          </a:lnRef>
          <a:fillRef idx="0">
            <a:schemeClr val="dk1"/>
          </a:fillRef>
          <a:effectRef idx="2">
            <a:schemeClr val="dk1"/>
          </a:effectRef>
          <a:fontRef idx="minor">
            <a:schemeClr val="tx1"/>
          </a:fontRef>
        </p:style>
        <p:txBody>
          <a:bodyPr rtlCol="0" anchor="ctr"/>
          <a:lstStyle/>
          <a:p>
            <a:pPr algn="ctr"/>
            <a:endParaRPr lang="zh-CN" altLang="en-US"/>
          </a:p>
        </p:txBody>
      </p:sp>
      <p:sp>
        <p:nvSpPr>
          <p:cNvPr id="15" name="矩形 14"/>
          <p:cNvSpPr/>
          <p:nvPr/>
        </p:nvSpPr>
        <p:spPr>
          <a:xfrm>
            <a:off x="7767904" y="5074963"/>
            <a:ext cx="1296144" cy="308473"/>
          </a:xfrm>
          <a:prstGeom prst="rect">
            <a:avLst/>
          </a:prstGeom>
          <a:ln>
            <a:solidFill>
              <a:schemeClr val="dk1"/>
            </a:solidFill>
            <a:tailEnd type="none"/>
          </a:ln>
        </p:spPr>
        <p:style>
          <a:lnRef idx="3">
            <a:schemeClr val="dk1"/>
          </a:lnRef>
          <a:fillRef idx="0">
            <a:schemeClr val="dk1"/>
          </a:fillRef>
          <a:effectRef idx="2">
            <a:schemeClr val="dk1"/>
          </a:effectRef>
          <a:fontRef idx="minor">
            <a:schemeClr val="tx1"/>
          </a:fontRef>
        </p:style>
        <p:txBody>
          <a:bodyPr rtlCol="0" anchor="ctr"/>
          <a:lstStyle/>
          <a:p>
            <a:pPr algn="ctr"/>
            <a:r>
              <a:rPr lang="en-US" altLang="zh-CN" sz="2400" dirty="0" smtClean="0">
                <a:solidFill>
                  <a:srgbClr val="FFC000"/>
                </a:solidFill>
              </a:rPr>
              <a:t>Objects</a:t>
            </a:r>
            <a:endParaRPr lang="zh-CN" altLang="en-US" sz="2400" dirty="0">
              <a:solidFill>
                <a:srgbClr val="FFC000"/>
              </a:solidFill>
            </a:endParaRPr>
          </a:p>
        </p:txBody>
      </p:sp>
      <p:cxnSp>
        <p:nvCxnSpPr>
          <p:cNvPr id="5" name="曲线连接符 4"/>
          <p:cNvCxnSpPr/>
          <p:nvPr/>
        </p:nvCxnSpPr>
        <p:spPr>
          <a:xfrm>
            <a:off x="1127448" y="1268760"/>
            <a:ext cx="6608324" cy="3960440"/>
          </a:xfrm>
          <a:prstGeom prst="curvedConnector3">
            <a:avLst/>
          </a:prstGeom>
          <a:ln>
            <a:solidFill>
              <a:srgbClr val="FFC000"/>
            </a:solidFill>
            <a:tailEnd type="triangle"/>
          </a:ln>
        </p:spPr>
        <p:style>
          <a:lnRef idx="3">
            <a:schemeClr val="dk1"/>
          </a:lnRef>
          <a:fillRef idx="0">
            <a:schemeClr val="dk1"/>
          </a:fillRef>
          <a:effectRef idx="2">
            <a:schemeClr val="dk1"/>
          </a:effectRef>
          <a:fontRef idx="minor">
            <a:schemeClr val="tx1"/>
          </a:fontRef>
        </p:style>
      </p:cxnSp>
      <p:cxnSp>
        <p:nvCxnSpPr>
          <p:cNvPr id="16" name="曲线连接符 15"/>
          <p:cNvCxnSpPr/>
          <p:nvPr/>
        </p:nvCxnSpPr>
        <p:spPr>
          <a:xfrm>
            <a:off x="1343472" y="1628800"/>
            <a:ext cx="8928992" cy="288032"/>
          </a:xfrm>
          <a:prstGeom prst="curvedConnector3">
            <a:avLst>
              <a:gd name="adj1" fmla="val 99915"/>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235074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7522" name="Group 74"/>
          <p:cNvGrpSpPr>
            <a:grpSpLocks/>
          </p:cNvGrpSpPr>
          <p:nvPr/>
        </p:nvGrpSpPr>
        <p:grpSpPr bwMode="auto">
          <a:xfrm>
            <a:off x="2951163" y="979492"/>
            <a:ext cx="2705100" cy="3108325"/>
            <a:chOff x="3107" y="750"/>
            <a:chExt cx="1704" cy="1958"/>
          </a:xfrm>
        </p:grpSpPr>
        <p:sp>
          <p:nvSpPr>
            <p:cNvPr id="107553" name="Text Box 7"/>
            <p:cNvSpPr txBox="1">
              <a:spLocks noChangeArrowheads="1"/>
            </p:cNvSpPr>
            <p:nvPr/>
          </p:nvSpPr>
          <p:spPr bwMode="auto">
            <a:xfrm>
              <a:off x="3878" y="2251"/>
              <a:ext cx="529" cy="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endParaRPr kumimoji="0" lang="en-US" altLang="zh-CN" sz="800">
                <a:latin typeface="Times New Roman" panose="02020603050405020304" pitchFamily="18" charset="0"/>
                <a:ea typeface="宋体" panose="02010600030101010101" pitchFamily="2" charset="-122"/>
                <a:sym typeface="Wingdings" panose="05000000000000000000" pitchFamily="2" charset="2"/>
              </a:endParaRPr>
            </a:p>
            <a:p>
              <a:pPr algn="just">
                <a:spcBef>
                  <a:spcPct val="0"/>
                </a:spcBef>
                <a:buClrTx/>
                <a:buSzTx/>
                <a:buFontTx/>
                <a:buNone/>
              </a:pPr>
              <a:r>
                <a:rPr kumimoji="0" lang="en-US" altLang="zh-CN" sz="2000">
                  <a:latin typeface="Times New Roman" panose="02020603050405020304" pitchFamily="18" charset="0"/>
                  <a:ea typeface="宋体" panose="02010600030101010101" pitchFamily="2" charset="-122"/>
                  <a:sym typeface="Wingdings" panose="05000000000000000000" pitchFamily="2" charset="2"/>
                </a:rPr>
                <a:t>n–1</a:t>
              </a:r>
            </a:p>
          </p:txBody>
        </p:sp>
        <p:sp>
          <p:nvSpPr>
            <p:cNvPr id="107554" name="Text Box 8"/>
            <p:cNvSpPr txBox="1">
              <a:spLocks noChangeArrowheads="1"/>
            </p:cNvSpPr>
            <p:nvPr/>
          </p:nvSpPr>
          <p:spPr bwMode="auto">
            <a:xfrm>
              <a:off x="3912" y="1748"/>
              <a:ext cx="397" cy="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endParaRPr kumimoji="0" lang="en-US" altLang="zh-CN" sz="2000">
                <a:latin typeface="Times New Roman" panose="02020603050405020304" pitchFamily="18" charset="0"/>
                <a:ea typeface="宋体" panose="02010600030101010101" pitchFamily="2" charset="-122"/>
                <a:sym typeface="Wingdings" panose="05000000000000000000" pitchFamily="2" charset="2"/>
              </a:endParaRPr>
            </a:p>
            <a:p>
              <a:pPr algn="just">
                <a:spcBef>
                  <a:spcPct val="0"/>
                </a:spcBef>
                <a:buClrTx/>
                <a:buSzTx/>
                <a:buFontTx/>
                <a:buNone/>
              </a:pPr>
              <a:r>
                <a:rPr kumimoji="0" lang="en-US" altLang="zh-CN" sz="2000">
                  <a:latin typeface="Times New Roman" panose="02020603050405020304" pitchFamily="18" charset="0"/>
                  <a:ea typeface="宋体" panose="02010600030101010101" pitchFamily="2" charset="-122"/>
                  <a:sym typeface="Wingdings" panose="05000000000000000000" pitchFamily="2" charset="2"/>
                </a:rPr>
                <a:t>i</a:t>
              </a:r>
            </a:p>
          </p:txBody>
        </p:sp>
        <p:sp>
          <p:nvSpPr>
            <p:cNvPr id="107555" name="Text Box 9"/>
            <p:cNvSpPr txBox="1">
              <a:spLocks noChangeArrowheads="1"/>
            </p:cNvSpPr>
            <p:nvPr/>
          </p:nvSpPr>
          <p:spPr bwMode="auto">
            <a:xfrm>
              <a:off x="3878" y="1207"/>
              <a:ext cx="396" cy="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endParaRPr kumimoji="0" lang="en-US" altLang="zh-CN" sz="800">
                <a:latin typeface="Times New Roman" panose="02020603050405020304" pitchFamily="18" charset="0"/>
                <a:ea typeface="宋体" panose="02010600030101010101" pitchFamily="2" charset="-122"/>
                <a:sym typeface="Wingdings" panose="05000000000000000000" pitchFamily="2" charset="2"/>
              </a:endParaRPr>
            </a:p>
            <a:p>
              <a:pPr algn="just">
                <a:spcBef>
                  <a:spcPct val="0"/>
                </a:spcBef>
                <a:buClrTx/>
                <a:buSzTx/>
                <a:buFontTx/>
                <a:buNone/>
              </a:pPr>
              <a:r>
                <a:rPr kumimoji="0" lang="en-US" altLang="zh-CN" sz="2000">
                  <a:latin typeface="Times New Roman" panose="02020603050405020304" pitchFamily="18" charset="0"/>
                  <a:ea typeface="宋体" panose="02010600030101010101" pitchFamily="2" charset="-122"/>
                  <a:sym typeface="Wingdings" panose="05000000000000000000" pitchFamily="2" charset="2"/>
                </a:rPr>
                <a:t>1</a:t>
              </a:r>
            </a:p>
          </p:txBody>
        </p:sp>
        <p:sp>
          <p:nvSpPr>
            <p:cNvPr id="107556" name="Text Box 10"/>
            <p:cNvSpPr txBox="1">
              <a:spLocks noChangeArrowheads="1"/>
            </p:cNvSpPr>
            <p:nvPr/>
          </p:nvSpPr>
          <p:spPr bwMode="auto">
            <a:xfrm>
              <a:off x="3890" y="1434"/>
              <a:ext cx="396" cy="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endParaRPr kumimoji="0" lang="en-US" altLang="zh-CN" sz="800">
                <a:latin typeface="Times New Roman" panose="02020603050405020304" pitchFamily="18" charset="0"/>
                <a:ea typeface="宋体" panose="02010600030101010101" pitchFamily="2" charset="-122"/>
                <a:sym typeface="Wingdings" panose="05000000000000000000" pitchFamily="2" charset="2"/>
              </a:endParaRPr>
            </a:p>
            <a:p>
              <a:pPr algn="just">
                <a:spcBef>
                  <a:spcPct val="0"/>
                </a:spcBef>
                <a:buClrTx/>
                <a:buSzTx/>
                <a:buFontTx/>
                <a:buNone/>
              </a:pPr>
              <a:r>
                <a:rPr kumimoji="0" lang="en-US" altLang="zh-CN" sz="2000">
                  <a:latin typeface="Times New Roman" panose="02020603050405020304" pitchFamily="18" charset="0"/>
                  <a:ea typeface="宋体" panose="02010600030101010101" pitchFamily="2" charset="-122"/>
                  <a:sym typeface="Wingdings" panose="05000000000000000000" pitchFamily="2" charset="2"/>
                </a:rPr>
                <a:t>2</a:t>
              </a:r>
            </a:p>
          </p:txBody>
        </p:sp>
        <p:sp>
          <p:nvSpPr>
            <p:cNvPr id="107557" name="Text Box 11"/>
            <p:cNvSpPr txBox="1">
              <a:spLocks noChangeArrowheads="1"/>
            </p:cNvSpPr>
            <p:nvPr/>
          </p:nvSpPr>
          <p:spPr bwMode="auto">
            <a:xfrm>
              <a:off x="3878" y="890"/>
              <a:ext cx="396" cy="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endParaRPr kumimoji="0" lang="en-US" altLang="zh-CN" sz="2000">
                <a:latin typeface="Times New Roman" panose="02020603050405020304" pitchFamily="18" charset="0"/>
                <a:ea typeface="宋体" panose="02010600030101010101" pitchFamily="2" charset="-122"/>
                <a:sym typeface="Wingdings" panose="05000000000000000000" pitchFamily="2" charset="2"/>
              </a:endParaRPr>
            </a:p>
            <a:p>
              <a:pPr algn="just">
                <a:spcBef>
                  <a:spcPct val="0"/>
                </a:spcBef>
                <a:buClrTx/>
                <a:buSzTx/>
                <a:buFontTx/>
                <a:buNone/>
              </a:pPr>
              <a:r>
                <a:rPr kumimoji="0" lang="en-US" altLang="zh-CN" sz="2000">
                  <a:latin typeface="Times New Roman" panose="02020603050405020304" pitchFamily="18" charset="0"/>
                  <a:ea typeface="宋体" panose="02010600030101010101" pitchFamily="2" charset="-122"/>
                  <a:sym typeface="Wingdings" panose="05000000000000000000" pitchFamily="2" charset="2"/>
                </a:rPr>
                <a:t>0</a:t>
              </a:r>
            </a:p>
          </p:txBody>
        </p:sp>
        <p:sp>
          <p:nvSpPr>
            <p:cNvPr id="107558" name="Text Box 12"/>
            <p:cNvSpPr txBox="1">
              <a:spLocks noChangeArrowheads="1"/>
            </p:cNvSpPr>
            <p:nvPr/>
          </p:nvSpPr>
          <p:spPr bwMode="auto">
            <a:xfrm>
              <a:off x="3837" y="1522"/>
              <a:ext cx="484" cy="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endParaRPr kumimoji="0" lang="en-US" altLang="zh-CN" sz="2000">
                <a:latin typeface="宋体" panose="02010600030101010101" pitchFamily="2" charset="-122"/>
                <a:ea typeface="宋体" panose="02010600030101010101" pitchFamily="2" charset="-122"/>
                <a:sym typeface="Wingdings" panose="05000000000000000000" pitchFamily="2" charset="2"/>
              </a:endParaRPr>
            </a:p>
            <a:p>
              <a:pPr algn="just">
                <a:spcBef>
                  <a:spcPct val="0"/>
                </a:spcBef>
                <a:buClrTx/>
                <a:buSzTx/>
                <a:buFontTx/>
                <a:buNone/>
              </a:pPr>
              <a:r>
                <a:rPr kumimoji="0" lang="en-US" altLang="zh-CN" sz="2000">
                  <a:latin typeface="宋体" panose="02010600030101010101" pitchFamily="2" charset="-122"/>
                  <a:ea typeface="宋体" panose="02010600030101010101" pitchFamily="2" charset="-122"/>
                  <a:sym typeface="Wingdings" panose="05000000000000000000" pitchFamily="2" charset="2"/>
                </a:rPr>
                <a:t>┇</a:t>
              </a:r>
              <a:endParaRPr kumimoji="0" lang="en-US" altLang="zh-CN" sz="2000">
                <a:latin typeface="Times New Roman" panose="02020603050405020304" pitchFamily="18" charset="0"/>
                <a:ea typeface="宋体" panose="02010600030101010101" pitchFamily="2" charset="-122"/>
                <a:sym typeface="Wingdings" panose="05000000000000000000" pitchFamily="2" charset="2"/>
              </a:endParaRPr>
            </a:p>
          </p:txBody>
        </p:sp>
        <p:sp>
          <p:nvSpPr>
            <p:cNvPr id="107559" name="Text Box 13"/>
            <p:cNvSpPr txBox="1">
              <a:spLocks noChangeArrowheads="1"/>
            </p:cNvSpPr>
            <p:nvPr/>
          </p:nvSpPr>
          <p:spPr bwMode="auto">
            <a:xfrm>
              <a:off x="3846" y="1933"/>
              <a:ext cx="484" cy="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endParaRPr kumimoji="0" lang="en-US" altLang="zh-CN" sz="2000">
                <a:latin typeface="宋体" panose="02010600030101010101" pitchFamily="2" charset="-122"/>
                <a:ea typeface="宋体" panose="02010600030101010101" pitchFamily="2" charset="-122"/>
                <a:sym typeface="Wingdings" panose="05000000000000000000" pitchFamily="2" charset="2"/>
              </a:endParaRPr>
            </a:p>
            <a:p>
              <a:pPr algn="just">
                <a:spcBef>
                  <a:spcPct val="0"/>
                </a:spcBef>
                <a:buClrTx/>
                <a:buSzTx/>
                <a:buFontTx/>
                <a:buNone/>
              </a:pPr>
              <a:r>
                <a:rPr kumimoji="0" lang="en-US" altLang="zh-CN" sz="2000">
                  <a:latin typeface="宋体" panose="02010600030101010101" pitchFamily="2" charset="-122"/>
                  <a:ea typeface="宋体" panose="02010600030101010101" pitchFamily="2" charset="-122"/>
                  <a:sym typeface="Wingdings" panose="05000000000000000000" pitchFamily="2" charset="2"/>
                </a:rPr>
                <a:t>┇</a:t>
              </a:r>
              <a:endParaRPr kumimoji="0" lang="en-US" altLang="zh-CN" sz="2000">
                <a:latin typeface="Times New Roman" panose="02020603050405020304" pitchFamily="18" charset="0"/>
                <a:ea typeface="宋体" panose="02010600030101010101" pitchFamily="2" charset="-122"/>
                <a:sym typeface="Wingdings" panose="05000000000000000000" pitchFamily="2" charset="2"/>
              </a:endParaRPr>
            </a:p>
          </p:txBody>
        </p:sp>
        <p:sp>
          <p:nvSpPr>
            <p:cNvPr id="107560" name="Text Box 14"/>
            <p:cNvSpPr txBox="1">
              <a:spLocks noChangeArrowheads="1"/>
            </p:cNvSpPr>
            <p:nvPr/>
          </p:nvSpPr>
          <p:spPr bwMode="auto">
            <a:xfrm>
              <a:off x="3742" y="750"/>
              <a:ext cx="1069" cy="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zh-CN" altLang="en-US" sz="2000">
                  <a:latin typeface="Times New Roman" panose="02020603050405020304" pitchFamily="18" charset="0"/>
                  <a:ea typeface="宋体" panose="02010600030101010101" pitchFamily="2" charset="-122"/>
                  <a:sym typeface="Wingdings" panose="05000000000000000000" pitchFamily="2" charset="2"/>
                </a:rPr>
                <a:t>元素</a:t>
              </a:r>
            </a:p>
            <a:p>
              <a:pPr algn="just">
                <a:spcBef>
                  <a:spcPct val="0"/>
                </a:spcBef>
                <a:buClrTx/>
                <a:buSzTx/>
                <a:buFontTx/>
                <a:buNone/>
              </a:pPr>
              <a:r>
                <a:rPr kumimoji="0" lang="zh-CN" altLang="en-US" sz="2000">
                  <a:latin typeface="Times New Roman" panose="02020603050405020304" pitchFamily="18" charset="0"/>
                  <a:ea typeface="宋体" panose="02010600030101010101" pitchFamily="2" charset="-122"/>
                  <a:sym typeface="Wingdings" panose="05000000000000000000" pitchFamily="2" charset="2"/>
                </a:rPr>
                <a:t>序号</a:t>
              </a:r>
            </a:p>
          </p:txBody>
        </p:sp>
        <p:grpSp>
          <p:nvGrpSpPr>
            <p:cNvPr id="107561" name="Group 32"/>
            <p:cNvGrpSpPr>
              <a:grpSpLocks/>
            </p:cNvGrpSpPr>
            <p:nvPr/>
          </p:nvGrpSpPr>
          <p:grpSpPr bwMode="auto">
            <a:xfrm>
              <a:off x="3107" y="791"/>
              <a:ext cx="871" cy="1777"/>
              <a:chOff x="3424" y="1071"/>
              <a:chExt cx="871" cy="1777"/>
            </a:xfrm>
          </p:grpSpPr>
          <p:sp>
            <p:nvSpPr>
              <p:cNvPr id="107562" name="Rectangle 16"/>
              <p:cNvSpPr>
                <a:spLocks noChangeArrowheads="1"/>
              </p:cNvSpPr>
              <p:nvPr/>
            </p:nvSpPr>
            <p:spPr bwMode="auto">
              <a:xfrm>
                <a:off x="3424" y="1375"/>
                <a:ext cx="726" cy="1473"/>
              </a:xfrm>
              <a:prstGeom prst="rect">
                <a:avLst/>
              </a:prstGeom>
              <a:solidFill>
                <a:srgbClr val="FFFFFF"/>
              </a:solidFill>
              <a:ln w="28575">
                <a:solidFill>
                  <a:srgbClr val="000000"/>
                </a:solidFill>
                <a:miter lim="800000"/>
                <a:headEnd/>
                <a:tailEnd/>
              </a:ln>
            </p:spPr>
            <p:txBody>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7563" name="Line 17"/>
              <p:cNvSpPr>
                <a:spLocks noChangeShapeType="1"/>
              </p:cNvSpPr>
              <p:nvPr/>
            </p:nvSpPr>
            <p:spPr bwMode="auto">
              <a:xfrm>
                <a:off x="3424" y="1590"/>
                <a:ext cx="726"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7564" name="Line 18"/>
              <p:cNvSpPr>
                <a:spLocks noChangeShapeType="1"/>
              </p:cNvSpPr>
              <p:nvPr/>
            </p:nvSpPr>
            <p:spPr bwMode="auto">
              <a:xfrm>
                <a:off x="3424" y="1802"/>
                <a:ext cx="726"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7565" name="Line 19"/>
              <p:cNvSpPr>
                <a:spLocks noChangeShapeType="1"/>
              </p:cNvSpPr>
              <p:nvPr/>
            </p:nvSpPr>
            <p:spPr bwMode="auto">
              <a:xfrm>
                <a:off x="3424" y="2015"/>
                <a:ext cx="726"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7566" name="Line 20"/>
              <p:cNvSpPr>
                <a:spLocks noChangeShapeType="1"/>
              </p:cNvSpPr>
              <p:nvPr/>
            </p:nvSpPr>
            <p:spPr bwMode="auto">
              <a:xfrm>
                <a:off x="3424" y="2229"/>
                <a:ext cx="726"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7567" name="Line 21"/>
              <p:cNvSpPr>
                <a:spLocks noChangeShapeType="1"/>
              </p:cNvSpPr>
              <p:nvPr/>
            </p:nvSpPr>
            <p:spPr bwMode="auto">
              <a:xfrm>
                <a:off x="3424" y="2442"/>
                <a:ext cx="726"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7568" name="Line 22"/>
              <p:cNvSpPr>
                <a:spLocks noChangeShapeType="1"/>
              </p:cNvSpPr>
              <p:nvPr/>
            </p:nvSpPr>
            <p:spPr bwMode="auto">
              <a:xfrm>
                <a:off x="3424" y="2656"/>
                <a:ext cx="726"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7569" name="Text Box 23"/>
              <p:cNvSpPr txBox="1">
                <a:spLocks noChangeArrowheads="1"/>
              </p:cNvSpPr>
              <p:nvPr/>
            </p:nvSpPr>
            <p:spPr bwMode="auto">
              <a:xfrm>
                <a:off x="3591" y="2296"/>
                <a:ext cx="242" cy="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endParaRPr kumimoji="0" lang="en-US" altLang="zh-CN" sz="1200">
                  <a:latin typeface="宋体" panose="02010600030101010101" pitchFamily="2" charset="-122"/>
                  <a:ea typeface="宋体" panose="02010600030101010101" pitchFamily="2" charset="-122"/>
                  <a:sym typeface="Wingdings" panose="05000000000000000000" pitchFamily="2" charset="2"/>
                </a:endParaRPr>
              </a:p>
              <a:p>
                <a:pPr algn="just">
                  <a:spcBef>
                    <a:spcPct val="0"/>
                  </a:spcBef>
                  <a:buClrTx/>
                  <a:buSzTx/>
                  <a:buFontTx/>
                  <a:buNone/>
                </a:pPr>
                <a:r>
                  <a:rPr kumimoji="0" lang="en-US" altLang="zh-CN" sz="2000">
                    <a:solidFill>
                      <a:schemeClr val="bg1"/>
                    </a:solidFill>
                    <a:latin typeface="宋体" panose="02010600030101010101" pitchFamily="2" charset="-122"/>
                    <a:ea typeface="宋体" panose="02010600030101010101" pitchFamily="2" charset="-122"/>
                    <a:sym typeface="Wingdings" panose="05000000000000000000" pitchFamily="2" charset="2"/>
                  </a:rPr>
                  <a:t>┇</a:t>
                </a:r>
              </a:p>
            </p:txBody>
          </p:sp>
          <p:sp>
            <p:nvSpPr>
              <p:cNvPr id="107570" name="Text Box 24"/>
              <p:cNvSpPr txBox="1">
                <a:spLocks noChangeArrowheads="1"/>
              </p:cNvSpPr>
              <p:nvPr/>
            </p:nvSpPr>
            <p:spPr bwMode="auto">
              <a:xfrm>
                <a:off x="3591" y="1829"/>
                <a:ext cx="296"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endParaRPr kumimoji="0" lang="en-US" altLang="zh-CN" sz="2000">
                  <a:latin typeface="宋体" panose="02010600030101010101" pitchFamily="2" charset="-122"/>
                  <a:ea typeface="宋体" panose="02010600030101010101" pitchFamily="2" charset="-122"/>
                  <a:sym typeface="Wingdings" panose="05000000000000000000" pitchFamily="2" charset="2"/>
                </a:endParaRPr>
              </a:p>
              <a:p>
                <a:pPr algn="just">
                  <a:spcBef>
                    <a:spcPct val="0"/>
                  </a:spcBef>
                  <a:buClrTx/>
                  <a:buSzTx/>
                  <a:buFontTx/>
                  <a:buNone/>
                </a:pPr>
                <a:r>
                  <a:rPr kumimoji="0" lang="en-US" altLang="zh-CN" sz="2000">
                    <a:solidFill>
                      <a:schemeClr val="bg1"/>
                    </a:solidFill>
                    <a:latin typeface="宋体" panose="02010600030101010101" pitchFamily="2" charset="-122"/>
                    <a:ea typeface="宋体" panose="02010600030101010101" pitchFamily="2" charset="-122"/>
                    <a:sym typeface="Wingdings" panose="05000000000000000000" pitchFamily="2" charset="2"/>
                  </a:rPr>
                  <a:t>┇</a:t>
                </a:r>
              </a:p>
            </p:txBody>
          </p:sp>
          <p:sp>
            <p:nvSpPr>
              <p:cNvPr id="107571" name="Text Box 25"/>
              <p:cNvSpPr txBox="1">
                <a:spLocks noChangeArrowheads="1"/>
              </p:cNvSpPr>
              <p:nvPr/>
            </p:nvSpPr>
            <p:spPr bwMode="auto">
              <a:xfrm>
                <a:off x="3560" y="2478"/>
                <a:ext cx="647"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endParaRPr kumimoji="0" lang="en-US" altLang="zh-CN" sz="800">
                  <a:latin typeface="Times New Roman" panose="02020603050405020304" pitchFamily="18" charset="0"/>
                  <a:ea typeface="宋体" panose="02010600030101010101" pitchFamily="2" charset="-122"/>
                  <a:sym typeface="Wingdings" panose="05000000000000000000" pitchFamily="2" charset="2"/>
                </a:endParaRPr>
              </a:p>
              <a:p>
                <a:pPr algn="just">
                  <a:spcBef>
                    <a:spcPct val="0"/>
                  </a:spcBef>
                  <a:buClrTx/>
                  <a:buSzTx/>
                  <a:buFontTx/>
                  <a:buNone/>
                </a:pPr>
                <a:r>
                  <a:rPr kumimoji="0" lang="en-US" altLang="zh-CN" sz="2400">
                    <a:solidFill>
                      <a:schemeClr val="bg1"/>
                    </a:solidFill>
                    <a:latin typeface="Times New Roman" panose="02020603050405020304" pitchFamily="18" charset="0"/>
                    <a:ea typeface="宋体" panose="02010600030101010101" pitchFamily="2" charset="-122"/>
                    <a:sym typeface="Wingdings" panose="05000000000000000000" pitchFamily="2" charset="2"/>
                  </a:rPr>
                  <a:t> a</a:t>
                </a:r>
                <a:r>
                  <a:rPr kumimoji="0" lang="en-US" altLang="zh-CN" sz="2400" baseline="-25000">
                    <a:solidFill>
                      <a:schemeClr val="bg1"/>
                    </a:solidFill>
                    <a:latin typeface="Times New Roman" panose="02020603050405020304" pitchFamily="18" charset="0"/>
                    <a:ea typeface="宋体" panose="02010600030101010101" pitchFamily="2" charset="-122"/>
                    <a:sym typeface="Wingdings" panose="05000000000000000000" pitchFamily="2" charset="2"/>
                  </a:rPr>
                  <a:t>n–1</a:t>
                </a:r>
                <a:endParaRPr kumimoji="0" lang="en-US" altLang="zh-CN" sz="2400">
                  <a:solidFill>
                    <a:schemeClr val="bg1"/>
                  </a:solidFill>
                  <a:latin typeface="Times New Roman" panose="02020603050405020304" pitchFamily="18" charset="0"/>
                  <a:ea typeface="宋体" panose="02010600030101010101" pitchFamily="2" charset="-122"/>
                  <a:sym typeface="Wingdings" panose="05000000000000000000" pitchFamily="2" charset="2"/>
                </a:endParaRPr>
              </a:p>
            </p:txBody>
          </p:sp>
          <p:sp>
            <p:nvSpPr>
              <p:cNvPr id="107572" name="Text Box 27"/>
              <p:cNvSpPr txBox="1">
                <a:spLocks noChangeArrowheads="1"/>
              </p:cNvSpPr>
              <p:nvPr/>
            </p:nvSpPr>
            <p:spPr bwMode="auto">
              <a:xfrm>
                <a:off x="3560" y="1661"/>
                <a:ext cx="735"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endParaRPr kumimoji="0" lang="en-US" altLang="zh-CN" sz="800">
                  <a:latin typeface="Times New Roman" panose="02020603050405020304" pitchFamily="18" charset="0"/>
                  <a:ea typeface="宋体" panose="02010600030101010101" pitchFamily="2" charset="-122"/>
                  <a:sym typeface="Wingdings" panose="05000000000000000000" pitchFamily="2" charset="2"/>
                </a:endParaRPr>
              </a:p>
              <a:p>
                <a:pPr algn="just">
                  <a:spcBef>
                    <a:spcPct val="0"/>
                  </a:spcBef>
                  <a:buClrTx/>
                  <a:buSzTx/>
                  <a:buFontTx/>
                  <a:buNone/>
                </a:pPr>
                <a:r>
                  <a:rPr kumimoji="0" lang="en-US" altLang="zh-CN" sz="2400">
                    <a:latin typeface="Times New Roman" panose="02020603050405020304" pitchFamily="18" charset="0"/>
                    <a:ea typeface="宋体" panose="02010600030101010101" pitchFamily="2" charset="-122"/>
                    <a:sym typeface="Wingdings" panose="05000000000000000000" pitchFamily="2" charset="2"/>
                  </a:rPr>
                  <a:t> </a:t>
                </a:r>
                <a:r>
                  <a:rPr kumimoji="0" lang="en-US" altLang="zh-CN" sz="2400">
                    <a:solidFill>
                      <a:schemeClr val="bg1"/>
                    </a:solidFill>
                    <a:latin typeface="Times New Roman" panose="02020603050405020304" pitchFamily="18" charset="0"/>
                    <a:ea typeface="宋体" panose="02010600030101010101" pitchFamily="2" charset="-122"/>
                    <a:sym typeface="Wingdings" panose="05000000000000000000" pitchFamily="2" charset="2"/>
                  </a:rPr>
                  <a:t>a</a:t>
                </a:r>
                <a:r>
                  <a:rPr kumimoji="0" lang="en-US" altLang="zh-CN" sz="2400" baseline="-25000">
                    <a:solidFill>
                      <a:schemeClr val="bg1"/>
                    </a:solidFill>
                    <a:latin typeface="Times New Roman" panose="02020603050405020304" pitchFamily="18" charset="0"/>
                    <a:ea typeface="宋体" panose="02010600030101010101" pitchFamily="2" charset="-122"/>
                    <a:sym typeface="Wingdings" panose="05000000000000000000" pitchFamily="2" charset="2"/>
                  </a:rPr>
                  <a:t>2</a:t>
                </a:r>
                <a:endParaRPr kumimoji="0" lang="en-US" altLang="zh-CN" sz="2400">
                  <a:solidFill>
                    <a:schemeClr val="bg1"/>
                  </a:solidFill>
                  <a:latin typeface="Times New Roman" panose="02020603050405020304" pitchFamily="18" charset="0"/>
                  <a:ea typeface="宋体" panose="02010600030101010101" pitchFamily="2" charset="-122"/>
                  <a:sym typeface="Wingdings" panose="05000000000000000000" pitchFamily="2" charset="2"/>
                </a:endParaRPr>
              </a:p>
            </p:txBody>
          </p:sp>
          <p:sp>
            <p:nvSpPr>
              <p:cNvPr id="107573" name="Text Box 28"/>
              <p:cNvSpPr txBox="1">
                <a:spLocks noChangeArrowheads="1"/>
              </p:cNvSpPr>
              <p:nvPr/>
            </p:nvSpPr>
            <p:spPr bwMode="auto">
              <a:xfrm>
                <a:off x="3560" y="1434"/>
                <a:ext cx="680"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endParaRPr kumimoji="0" lang="en-US" altLang="zh-CN" sz="800">
                  <a:latin typeface="Times New Roman" panose="02020603050405020304" pitchFamily="18" charset="0"/>
                  <a:ea typeface="宋体" panose="02010600030101010101" pitchFamily="2" charset="-122"/>
                  <a:sym typeface="Wingdings" panose="05000000000000000000" pitchFamily="2" charset="2"/>
                </a:endParaRPr>
              </a:p>
              <a:p>
                <a:pPr algn="just">
                  <a:spcBef>
                    <a:spcPct val="0"/>
                  </a:spcBef>
                  <a:buClrTx/>
                  <a:buSzTx/>
                  <a:buFontTx/>
                  <a:buNone/>
                </a:pPr>
                <a:r>
                  <a:rPr kumimoji="0" lang="en-US" altLang="zh-CN" sz="2400">
                    <a:latin typeface="Times New Roman" panose="02020603050405020304" pitchFamily="18" charset="0"/>
                    <a:ea typeface="宋体" panose="02010600030101010101" pitchFamily="2" charset="-122"/>
                    <a:sym typeface="Wingdings" panose="05000000000000000000" pitchFamily="2" charset="2"/>
                  </a:rPr>
                  <a:t> </a:t>
                </a:r>
                <a:r>
                  <a:rPr kumimoji="0" lang="en-US" altLang="zh-CN" sz="2400">
                    <a:solidFill>
                      <a:schemeClr val="bg1"/>
                    </a:solidFill>
                    <a:latin typeface="Times New Roman" panose="02020603050405020304" pitchFamily="18" charset="0"/>
                    <a:ea typeface="宋体" panose="02010600030101010101" pitchFamily="2" charset="-122"/>
                    <a:sym typeface="Wingdings" panose="05000000000000000000" pitchFamily="2" charset="2"/>
                  </a:rPr>
                  <a:t>a</a:t>
                </a:r>
                <a:r>
                  <a:rPr kumimoji="0" lang="en-US" altLang="zh-CN" sz="2400" baseline="-25000">
                    <a:solidFill>
                      <a:schemeClr val="bg1"/>
                    </a:solidFill>
                    <a:latin typeface="Times New Roman" panose="02020603050405020304" pitchFamily="18" charset="0"/>
                    <a:ea typeface="宋体" panose="02010600030101010101" pitchFamily="2" charset="-122"/>
                    <a:sym typeface="Wingdings" panose="05000000000000000000" pitchFamily="2" charset="2"/>
                  </a:rPr>
                  <a:t>1</a:t>
                </a:r>
                <a:endParaRPr kumimoji="0" lang="en-US" altLang="zh-CN" sz="2400">
                  <a:solidFill>
                    <a:schemeClr val="bg1"/>
                  </a:solidFill>
                  <a:latin typeface="Times New Roman" panose="02020603050405020304" pitchFamily="18" charset="0"/>
                  <a:ea typeface="宋体" panose="02010600030101010101" pitchFamily="2" charset="-122"/>
                  <a:sym typeface="Wingdings" panose="05000000000000000000" pitchFamily="2" charset="2"/>
                </a:endParaRPr>
              </a:p>
            </p:txBody>
          </p:sp>
          <p:sp>
            <p:nvSpPr>
              <p:cNvPr id="107574" name="Text Box 29"/>
              <p:cNvSpPr txBox="1">
                <a:spLocks noChangeArrowheads="1"/>
              </p:cNvSpPr>
              <p:nvPr/>
            </p:nvSpPr>
            <p:spPr bwMode="auto">
              <a:xfrm>
                <a:off x="3560" y="1207"/>
                <a:ext cx="463"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endParaRPr kumimoji="0" lang="en-US" altLang="zh-CN" sz="800">
                  <a:latin typeface="Times New Roman" panose="02020603050405020304" pitchFamily="18" charset="0"/>
                  <a:ea typeface="宋体" panose="02010600030101010101" pitchFamily="2" charset="-122"/>
                  <a:sym typeface="Wingdings" panose="05000000000000000000" pitchFamily="2" charset="2"/>
                </a:endParaRPr>
              </a:p>
              <a:p>
                <a:pPr algn="just">
                  <a:spcBef>
                    <a:spcPct val="0"/>
                  </a:spcBef>
                  <a:buClrTx/>
                  <a:buSzTx/>
                  <a:buFontTx/>
                  <a:buNone/>
                </a:pPr>
                <a:r>
                  <a:rPr kumimoji="0" lang="en-US" altLang="zh-CN" sz="2800">
                    <a:solidFill>
                      <a:schemeClr val="bg1"/>
                    </a:solidFill>
                    <a:latin typeface="Times New Roman" panose="02020603050405020304" pitchFamily="18" charset="0"/>
                    <a:ea typeface="宋体" panose="02010600030101010101" pitchFamily="2" charset="-122"/>
                    <a:sym typeface="Wingdings" panose="05000000000000000000" pitchFamily="2" charset="2"/>
                  </a:rPr>
                  <a:t> </a:t>
                </a:r>
                <a:r>
                  <a:rPr kumimoji="0" lang="en-US" altLang="zh-CN" sz="2400">
                    <a:solidFill>
                      <a:schemeClr val="bg1"/>
                    </a:solidFill>
                    <a:latin typeface="Times New Roman" panose="02020603050405020304" pitchFamily="18" charset="0"/>
                    <a:ea typeface="宋体" panose="02010600030101010101" pitchFamily="2" charset="-122"/>
                    <a:sym typeface="Wingdings" panose="05000000000000000000" pitchFamily="2" charset="2"/>
                  </a:rPr>
                  <a:t>a</a:t>
                </a:r>
                <a:r>
                  <a:rPr kumimoji="0" lang="en-US" altLang="zh-CN" sz="2400" baseline="-25000">
                    <a:solidFill>
                      <a:schemeClr val="bg1"/>
                    </a:solidFill>
                    <a:latin typeface="Times New Roman" panose="02020603050405020304" pitchFamily="18" charset="0"/>
                    <a:ea typeface="宋体" panose="02010600030101010101" pitchFamily="2" charset="-122"/>
                    <a:sym typeface="Wingdings" panose="05000000000000000000" pitchFamily="2" charset="2"/>
                  </a:rPr>
                  <a:t>0</a:t>
                </a:r>
                <a:endParaRPr kumimoji="0" lang="en-US" altLang="zh-CN" sz="2400">
                  <a:solidFill>
                    <a:schemeClr val="bg1"/>
                  </a:solidFill>
                  <a:latin typeface="Times New Roman" panose="02020603050405020304" pitchFamily="18" charset="0"/>
                  <a:ea typeface="宋体" panose="02010600030101010101" pitchFamily="2" charset="-122"/>
                  <a:sym typeface="Wingdings" panose="05000000000000000000" pitchFamily="2" charset="2"/>
                </a:endParaRPr>
              </a:p>
            </p:txBody>
          </p:sp>
          <p:sp>
            <p:nvSpPr>
              <p:cNvPr id="107575" name="Text Box 30"/>
              <p:cNvSpPr txBox="1">
                <a:spLocks noChangeArrowheads="1"/>
              </p:cNvSpPr>
              <p:nvPr/>
            </p:nvSpPr>
            <p:spPr bwMode="auto">
              <a:xfrm>
                <a:off x="3515" y="1071"/>
                <a:ext cx="713"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zh-CN" altLang="en-US" sz="2400">
                    <a:latin typeface="Times New Roman" panose="02020603050405020304" pitchFamily="18" charset="0"/>
                    <a:ea typeface="宋体" panose="02010600030101010101" pitchFamily="2" charset="-122"/>
                    <a:sym typeface="Wingdings" panose="05000000000000000000" pitchFamily="2" charset="2"/>
                  </a:rPr>
                  <a:t>内 存</a:t>
                </a:r>
              </a:p>
            </p:txBody>
          </p:sp>
          <p:sp>
            <p:nvSpPr>
              <p:cNvPr id="107576" name="Text Box 31"/>
              <p:cNvSpPr txBox="1">
                <a:spLocks noChangeArrowheads="1"/>
              </p:cNvSpPr>
              <p:nvPr/>
            </p:nvSpPr>
            <p:spPr bwMode="auto">
              <a:xfrm>
                <a:off x="3560" y="1933"/>
                <a:ext cx="726" cy="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endParaRPr kumimoji="0" lang="en-US" altLang="zh-CN" sz="2400">
                  <a:latin typeface="Times New Roman" panose="02020603050405020304" pitchFamily="18" charset="0"/>
                  <a:ea typeface="宋体" panose="02010600030101010101" pitchFamily="2" charset="-122"/>
                  <a:sym typeface="Wingdings" panose="05000000000000000000" pitchFamily="2" charset="2"/>
                </a:endParaRPr>
              </a:p>
              <a:p>
                <a:pPr algn="just">
                  <a:spcBef>
                    <a:spcPct val="0"/>
                  </a:spcBef>
                  <a:buClrTx/>
                  <a:buSzTx/>
                  <a:buFontTx/>
                  <a:buNone/>
                </a:pPr>
                <a:r>
                  <a:rPr kumimoji="0" lang="en-US" altLang="zh-CN" sz="2400">
                    <a:solidFill>
                      <a:schemeClr val="bg1"/>
                    </a:solidFill>
                    <a:latin typeface="Times New Roman" panose="02020603050405020304" pitchFamily="18" charset="0"/>
                    <a:ea typeface="宋体" panose="02010600030101010101" pitchFamily="2" charset="-122"/>
                    <a:sym typeface="Wingdings" panose="05000000000000000000" pitchFamily="2" charset="2"/>
                  </a:rPr>
                  <a:t> a</a:t>
                </a:r>
                <a:r>
                  <a:rPr kumimoji="0" lang="en-US" altLang="zh-CN" sz="2400" baseline="-25000">
                    <a:solidFill>
                      <a:schemeClr val="bg1"/>
                    </a:solidFill>
                    <a:latin typeface="Times New Roman" panose="02020603050405020304" pitchFamily="18" charset="0"/>
                    <a:ea typeface="宋体" panose="02010600030101010101" pitchFamily="2" charset="-122"/>
                    <a:sym typeface="Wingdings" panose="05000000000000000000" pitchFamily="2" charset="2"/>
                  </a:rPr>
                  <a:t>i</a:t>
                </a:r>
                <a:endParaRPr kumimoji="0" lang="en-US" altLang="zh-CN" sz="2400">
                  <a:solidFill>
                    <a:schemeClr val="bg1"/>
                  </a:solidFill>
                  <a:latin typeface="Times New Roman" panose="02020603050405020304" pitchFamily="18" charset="0"/>
                  <a:ea typeface="宋体" panose="02010600030101010101" pitchFamily="2" charset="-122"/>
                  <a:sym typeface="Wingdings" panose="05000000000000000000" pitchFamily="2" charset="2"/>
                </a:endParaRPr>
              </a:p>
            </p:txBody>
          </p:sp>
        </p:grpSp>
      </p:grpSp>
      <p:sp>
        <p:nvSpPr>
          <p:cNvPr id="107523" name="AutoShape 70"/>
          <p:cNvSpPr>
            <a:spLocks/>
          </p:cNvSpPr>
          <p:nvPr/>
        </p:nvSpPr>
        <p:spPr bwMode="auto">
          <a:xfrm>
            <a:off x="2130426" y="1344615"/>
            <a:ext cx="433388" cy="3600451"/>
          </a:xfrm>
          <a:prstGeom prst="leftBrace">
            <a:avLst>
              <a:gd name="adj1" fmla="val 69231"/>
              <a:gd name="adj2" fmla="val 50000"/>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grpSp>
        <p:nvGrpSpPr>
          <p:cNvPr id="107524" name="Group 54"/>
          <p:cNvGrpSpPr>
            <a:grpSpLocks/>
          </p:cNvGrpSpPr>
          <p:nvPr/>
        </p:nvGrpSpPr>
        <p:grpSpPr bwMode="auto">
          <a:xfrm>
            <a:off x="2794002" y="4063999"/>
            <a:ext cx="7766051" cy="1309688"/>
            <a:chOff x="839" y="3201"/>
            <a:chExt cx="4892" cy="825"/>
          </a:xfrm>
        </p:grpSpPr>
        <p:grpSp>
          <p:nvGrpSpPr>
            <p:cNvPr id="107529" name="组合 61"/>
            <p:cNvGrpSpPr>
              <a:grpSpLocks/>
            </p:cNvGrpSpPr>
            <p:nvPr/>
          </p:nvGrpSpPr>
          <p:grpSpPr bwMode="auto">
            <a:xfrm>
              <a:off x="979" y="3456"/>
              <a:ext cx="4752" cy="570"/>
              <a:chOff x="1553492" y="5486400"/>
              <a:chExt cx="7544638" cy="904926"/>
            </a:xfrm>
          </p:grpSpPr>
          <p:sp>
            <p:nvSpPr>
              <p:cNvPr id="107531" name="Text Box 35"/>
              <p:cNvSpPr txBox="1">
                <a:spLocks noChangeArrowheads="1"/>
              </p:cNvSpPr>
              <p:nvPr/>
            </p:nvSpPr>
            <p:spPr bwMode="auto">
              <a:xfrm>
                <a:off x="8383588" y="5605463"/>
                <a:ext cx="652463"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2800">
                    <a:latin typeface="Times New Roman" panose="02020603050405020304" pitchFamily="18" charset="0"/>
                    <a:ea typeface="宋体" panose="02010600030101010101" pitchFamily="2" charset="-122"/>
                    <a:sym typeface="Wingdings" panose="05000000000000000000" pitchFamily="2" charset="2"/>
                  </a:rPr>
                  <a:t>∧</a:t>
                </a:r>
              </a:p>
            </p:txBody>
          </p:sp>
          <p:sp>
            <p:nvSpPr>
              <p:cNvPr id="107532" name="Rectangle 39"/>
              <p:cNvSpPr>
                <a:spLocks noChangeArrowheads="1"/>
              </p:cNvSpPr>
              <p:nvPr/>
            </p:nvSpPr>
            <p:spPr bwMode="auto">
              <a:xfrm>
                <a:off x="2478088" y="5662613"/>
                <a:ext cx="881063" cy="5016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7533" name="Line 40"/>
              <p:cNvSpPr>
                <a:spLocks noChangeShapeType="1"/>
              </p:cNvSpPr>
              <p:nvPr/>
            </p:nvSpPr>
            <p:spPr bwMode="auto">
              <a:xfrm>
                <a:off x="2922588" y="5662613"/>
                <a:ext cx="0" cy="5016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7534" name="Text Box 41"/>
              <p:cNvSpPr txBox="1">
                <a:spLocks noChangeArrowheads="1"/>
              </p:cNvSpPr>
              <p:nvPr/>
            </p:nvSpPr>
            <p:spPr bwMode="auto">
              <a:xfrm>
                <a:off x="2487613" y="5554663"/>
                <a:ext cx="881063"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a:latin typeface="Times New Roman" panose="02020603050405020304" pitchFamily="18" charset="0"/>
                    <a:ea typeface="宋体" panose="02010600030101010101" pitchFamily="2" charset="-122"/>
                    <a:sym typeface="Wingdings" panose="05000000000000000000" pitchFamily="2" charset="2"/>
                  </a:rPr>
                  <a:t>a</a:t>
                </a:r>
                <a:r>
                  <a:rPr kumimoji="0" lang="en-US" altLang="zh-CN" baseline="-25000">
                    <a:latin typeface="Times New Roman" panose="02020603050405020304" pitchFamily="18" charset="0"/>
                    <a:ea typeface="宋体" panose="02010600030101010101" pitchFamily="2" charset="-122"/>
                    <a:sym typeface="Wingdings" panose="05000000000000000000" pitchFamily="2" charset="2"/>
                  </a:rPr>
                  <a:t>0</a:t>
                </a:r>
                <a:endParaRPr kumimoji="0" lang="en-US" altLang="zh-CN">
                  <a:latin typeface="Times New Roman" panose="02020603050405020304" pitchFamily="18" charset="0"/>
                  <a:ea typeface="宋体" panose="02010600030101010101" pitchFamily="2" charset="-122"/>
                  <a:sym typeface="Wingdings" panose="05000000000000000000" pitchFamily="2" charset="2"/>
                </a:endParaRPr>
              </a:p>
            </p:txBody>
          </p:sp>
          <p:sp>
            <p:nvSpPr>
              <p:cNvPr id="107535" name="Line 42"/>
              <p:cNvSpPr>
                <a:spLocks noChangeShapeType="1"/>
              </p:cNvSpPr>
              <p:nvPr/>
            </p:nvSpPr>
            <p:spPr bwMode="auto">
              <a:xfrm>
                <a:off x="3244850" y="5913438"/>
                <a:ext cx="576263" cy="0"/>
              </a:xfrm>
              <a:prstGeom prst="line">
                <a:avLst/>
              </a:prstGeom>
              <a:noFill/>
              <a:ln w="28575">
                <a:solidFill>
                  <a:schemeClr val="tx1"/>
                </a:solidFill>
                <a:round/>
                <a:headEnd/>
                <a:tailEnd type="triangle" w="sm" len="med"/>
              </a:ln>
              <a:extLst>
                <a:ext uri="{909E8E84-426E-40DD-AFC4-6F175D3DCCD1}">
                  <a14:hiddenFill xmlns:a14="http://schemas.microsoft.com/office/drawing/2010/main">
                    <a:noFill/>
                  </a14:hiddenFill>
                </a:ext>
              </a:extLst>
            </p:spPr>
            <p:txBody>
              <a:bodyPr/>
              <a:lstStyle/>
              <a:p>
                <a:endParaRPr lang="zh-CN" altLang="en-US"/>
              </a:p>
            </p:txBody>
          </p:sp>
          <p:sp>
            <p:nvSpPr>
              <p:cNvPr id="107536" name="Rectangle 43"/>
              <p:cNvSpPr>
                <a:spLocks noChangeArrowheads="1"/>
              </p:cNvSpPr>
              <p:nvPr/>
            </p:nvSpPr>
            <p:spPr bwMode="auto">
              <a:xfrm>
                <a:off x="3849688" y="5662613"/>
                <a:ext cx="881063" cy="5016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7537" name="Line 44"/>
              <p:cNvSpPr>
                <a:spLocks noChangeShapeType="1"/>
              </p:cNvSpPr>
              <p:nvPr/>
            </p:nvSpPr>
            <p:spPr bwMode="auto">
              <a:xfrm>
                <a:off x="4203700" y="5662613"/>
                <a:ext cx="0" cy="5016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7538" name="Text Box 45"/>
              <p:cNvSpPr txBox="1">
                <a:spLocks noChangeArrowheads="1"/>
              </p:cNvSpPr>
              <p:nvPr/>
            </p:nvSpPr>
            <p:spPr bwMode="auto">
              <a:xfrm>
                <a:off x="3773488" y="5554663"/>
                <a:ext cx="881063"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a:latin typeface="Times New Roman" panose="02020603050405020304" pitchFamily="18" charset="0"/>
                    <a:ea typeface="宋体" panose="02010600030101010101" pitchFamily="2" charset="-122"/>
                    <a:sym typeface="Wingdings" panose="05000000000000000000" pitchFamily="2" charset="2"/>
                  </a:rPr>
                  <a:t>a</a:t>
                </a:r>
                <a:r>
                  <a:rPr kumimoji="0" lang="en-US" altLang="zh-CN" baseline="-25000">
                    <a:latin typeface="Times New Roman" panose="02020603050405020304" pitchFamily="18" charset="0"/>
                    <a:ea typeface="宋体" panose="02010600030101010101" pitchFamily="2" charset="-122"/>
                    <a:sym typeface="Wingdings" panose="05000000000000000000" pitchFamily="2" charset="2"/>
                  </a:rPr>
                  <a:t>1</a:t>
                </a:r>
                <a:endParaRPr kumimoji="0" lang="en-US" altLang="zh-CN">
                  <a:latin typeface="Times New Roman" panose="02020603050405020304" pitchFamily="18" charset="0"/>
                  <a:ea typeface="宋体" panose="02010600030101010101" pitchFamily="2" charset="-122"/>
                  <a:sym typeface="Wingdings" panose="05000000000000000000" pitchFamily="2" charset="2"/>
                </a:endParaRPr>
              </a:p>
            </p:txBody>
          </p:sp>
          <p:sp>
            <p:nvSpPr>
              <p:cNvPr id="107539" name="Line 46"/>
              <p:cNvSpPr>
                <a:spLocks noChangeShapeType="1"/>
              </p:cNvSpPr>
              <p:nvPr/>
            </p:nvSpPr>
            <p:spPr bwMode="auto">
              <a:xfrm>
                <a:off x="4422775" y="5913438"/>
                <a:ext cx="576263" cy="0"/>
              </a:xfrm>
              <a:prstGeom prst="line">
                <a:avLst/>
              </a:prstGeom>
              <a:noFill/>
              <a:ln w="28575">
                <a:solidFill>
                  <a:schemeClr val="tx1"/>
                </a:solidFill>
                <a:round/>
                <a:headEnd/>
                <a:tailEnd type="triangle" w="sm" len="med"/>
              </a:ln>
              <a:extLst>
                <a:ext uri="{909E8E84-426E-40DD-AFC4-6F175D3DCCD1}">
                  <a14:hiddenFill xmlns:a14="http://schemas.microsoft.com/office/drawing/2010/main">
                    <a:noFill/>
                  </a14:hiddenFill>
                </a:ext>
              </a:extLst>
            </p:spPr>
            <p:txBody>
              <a:bodyPr/>
              <a:lstStyle/>
              <a:p>
                <a:endParaRPr lang="zh-CN" altLang="en-US"/>
              </a:p>
            </p:txBody>
          </p:sp>
          <p:sp>
            <p:nvSpPr>
              <p:cNvPr id="107540" name="Line 47"/>
              <p:cNvSpPr>
                <a:spLocks noChangeShapeType="1"/>
              </p:cNvSpPr>
              <p:nvPr/>
            </p:nvSpPr>
            <p:spPr bwMode="auto">
              <a:xfrm>
                <a:off x="7442200" y="5888038"/>
                <a:ext cx="576263" cy="0"/>
              </a:xfrm>
              <a:prstGeom prst="line">
                <a:avLst/>
              </a:prstGeom>
              <a:noFill/>
              <a:ln w="28575">
                <a:solidFill>
                  <a:schemeClr val="tx1"/>
                </a:solidFill>
                <a:round/>
                <a:headEnd/>
                <a:tailEnd type="triangle" w="sm" len="med"/>
              </a:ln>
              <a:extLst>
                <a:ext uri="{909E8E84-426E-40DD-AFC4-6F175D3DCCD1}">
                  <a14:hiddenFill xmlns:a14="http://schemas.microsoft.com/office/drawing/2010/main">
                    <a:noFill/>
                  </a14:hiddenFill>
                </a:ext>
              </a:extLst>
            </p:spPr>
            <p:txBody>
              <a:bodyPr/>
              <a:lstStyle/>
              <a:p>
                <a:endParaRPr lang="zh-CN" altLang="en-US"/>
              </a:p>
            </p:txBody>
          </p:sp>
          <p:sp>
            <p:nvSpPr>
              <p:cNvPr id="107541" name="Rectangle 48"/>
              <p:cNvSpPr>
                <a:spLocks noChangeArrowheads="1"/>
              </p:cNvSpPr>
              <p:nvPr/>
            </p:nvSpPr>
            <p:spPr bwMode="auto">
              <a:xfrm>
                <a:off x="8001000" y="5637213"/>
                <a:ext cx="881063" cy="5016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7542" name="Line 49"/>
              <p:cNvSpPr>
                <a:spLocks noChangeShapeType="1"/>
              </p:cNvSpPr>
              <p:nvPr/>
            </p:nvSpPr>
            <p:spPr bwMode="auto">
              <a:xfrm>
                <a:off x="8442325" y="5637213"/>
                <a:ext cx="0" cy="5016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7543" name="Text Box 50"/>
              <p:cNvSpPr txBox="1">
                <a:spLocks noChangeArrowheads="1"/>
              </p:cNvSpPr>
              <p:nvPr/>
            </p:nvSpPr>
            <p:spPr bwMode="auto">
              <a:xfrm>
                <a:off x="7904413" y="5643590"/>
                <a:ext cx="1193717" cy="747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sz="2400">
                    <a:latin typeface="Times New Roman" panose="02020603050405020304" pitchFamily="18" charset="0"/>
                    <a:ea typeface="宋体" panose="02010600030101010101" pitchFamily="2" charset="-122"/>
                    <a:sym typeface="Wingdings" panose="05000000000000000000" pitchFamily="2" charset="2"/>
                  </a:rPr>
                  <a:t>a</a:t>
                </a:r>
                <a:r>
                  <a:rPr kumimoji="0" lang="en-US" altLang="zh-CN" sz="2400" baseline="-25000">
                    <a:latin typeface="Times New Roman" panose="02020603050405020304" pitchFamily="18" charset="0"/>
                    <a:ea typeface="宋体" panose="02010600030101010101" pitchFamily="2" charset="-122"/>
                    <a:sym typeface="Wingdings" panose="05000000000000000000" pitchFamily="2" charset="2"/>
                  </a:rPr>
                  <a:t>n-1</a:t>
                </a:r>
                <a:endParaRPr kumimoji="0" lang="en-US" altLang="zh-CN" sz="2400">
                  <a:latin typeface="Times New Roman" panose="02020603050405020304" pitchFamily="18" charset="0"/>
                  <a:ea typeface="宋体" panose="02010600030101010101" pitchFamily="2" charset="-122"/>
                  <a:sym typeface="Wingdings" panose="05000000000000000000" pitchFamily="2" charset="2"/>
                </a:endParaRPr>
              </a:p>
            </p:txBody>
          </p:sp>
          <p:sp>
            <p:nvSpPr>
              <p:cNvPr id="107544" name="Line 51"/>
              <p:cNvSpPr>
                <a:spLocks noChangeShapeType="1"/>
              </p:cNvSpPr>
              <p:nvPr/>
            </p:nvSpPr>
            <p:spPr bwMode="auto">
              <a:xfrm>
                <a:off x="1907505" y="5913438"/>
                <a:ext cx="576263" cy="0"/>
              </a:xfrm>
              <a:prstGeom prst="line">
                <a:avLst/>
              </a:prstGeom>
              <a:noFill/>
              <a:ln w="28575">
                <a:solidFill>
                  <a:schemeClr val="tx1"/>
                </a:solidFill>
                <a:round/>
                <a:headEnd/>
                <a:tailEnd type="triangle" w="sm" len="med"/>
              </a:ln>
              <a:extLst>
                <a:ext uri="{909E8E84-426E-40DD-AFC4-6F175D3DCCD1}">
                  <a14:hiddenFill xmlns:a14="http://schemas.microsoft.com/office/drawing/2010/main">
                    <a:noFill/>
                  </a14:hiddenFill>
                </a:ext>
              </a:extLst>
            </p:spPr>
            <p:txBody>
              <a:bodyPr/>
              <a:lstStyle/>
              <a:p>
                <a:endParaRPr lang="zh-CN" altLang="en-US"/>
              </a:p>
            </p:txBody>
          </p:sp>
          <p:sp>
            <p:nvSpPr>
              <p:cNvPr id="107545" name="Text Box 52"/>
              <p:cNvSpPr txBox="1">
                <a:spLocks noChangeArrowheads="1"/>
              </p:cNvSpPr>
              <p:nvPr/>
            </p:nvSpPr>
            <p:spPr bwMode="auto">
              <a:xfrm>
                <a:off x="6948488" y="5486400"/>
                <a:ext cx="881063"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a:latin typeface="Times New Roman" panose="02020603050405020304" pitchFamily="18" charset="0"/>
                    <a:ea typeface="宋体" panose="02010600030101010101" pitchFamily="2" charset="-122"/>
                    <a:sym typeface="Wingdings" panose="05000000000000000000" pitchFamily="2" charset="2"/>
                  </a:rPr>
                  <a:t>…</a:t>
                </a:r>
              </a:p>
            </p:txBody>
          </p:sp>
          <p:sp>
            <p:nvSpPr>
              <p:cNvPr id="107546" name="Rectangle 57"/>
              <p:cNvSpPr>
                <a:spLocks noChangeArrowheads="1"/>
              </p:cNvSpPr>
              <p:nvPr/>
            </p:nvSpPr>
            <p:spPr bwMode="auto">
              <a:xfrm>
                <a:off x="5938838" y="5640388"/>
                <a:ext cx="881063" cy="501650"/>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4000">
                  <a:ea typeface="黑体" panose="02010609060101010101" pitchFamily="49" charset="-122"/>
                </a:endParaRPr>
              </a:p>
            </p:txBody>
          </p:sp>
          <p:sp>
            <p:nvSpPr>
              <p:cNvPr id="107547" name="Line 58"/>
              <p:cNvSpPr>
                <a:spLocks noChangeShapeType="1"/>
              </p:cNvSpPr>
              <p:nvPr/>
            </p:nvSpPr>
            <p:spPr bwMode="auto">
              <a:xfrm>
                <a:off x="6292850" y="5640388"/>
                <a:ext cx="0" cy="50165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107548" name="Text Box 59"/>
              <p:cNvSpPr txBox="1">
                <a:spLocks noChangeArrowheads="1"/>
              </p:cNvSpPr>
              <p:nvPr/>
            </p:nvSpPr>
            <p:spPr bwMode="auto">
              <a:xfrm>
                <a:off x="5862638" y="5532438"/>
                <a:ext cx="881063"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a:latin typeface="Times New Roman" panose="02020603050405020304" pitchFamily="18" charset="0"/>
                    <a:ea typeface="宋体" panose="02010600030101010101" pitchFamily="2" charset="-122"/>
                    <a:sym typeface="Wingdings" panose="05000000000000000000" pitchFamily="2" charset="2"/>
                  </a:rPr>
                  <a:t>a</a:t>
                </a:r>
                <a:r>
                  <a:rPr kumimoji="0" lang="en-US" altLang="zh-CN" baseline="-25000">
                    <a:latin typeface="Times New Roman" panose="02020603050405020304" pitchFamily="18" charset="0"/>
                    <a:ea typeface="宋体" panose="02010600030101010101" pitchFamily="2" charset="-122"/>
                    <a:sym typeface="Wingdings" panose="05000000000000000000" pitchFamily="2" charset="2"/>
                  </a:rPr>
                  <a:t>i</a:t>
                </a:r>
                <a:endParaRPr kumimoji="0" lang="en-US" altLang="zh-CN">
                  <a:latin typeface="Times New Roman" panose="02020603050405020304" pitchFamily="18" charset="0"/>
                  <a:ea typeface="宋体" panose="02010600030101010101" pitchFamily="2" charset="-122"/>
                  <a:sym typeface="Wingdings" panose="05000000000000000000" pitchFamily="2" charset="2"/>
                </a:endParaRPr>
              </a:p>
            </p:txBody>
          </p:sp>
          <p:sp>
            <p:nvSpPr>
              <p:cNvPr id="107549" name="Line 60"/>
              <p:cNvSpPr>
                <a:spLocks noChangeShapeType="1"/>
              </p:cNvSpPr>
              <p:nvPr/>
            </p:nvSpPr>
            <p:spPr bwMode="auto">
              <a:xfrm>
                <a:off x="6511925" y="5918200"/>
                <a:ext cx="576263" cy="0"/>
              </a:xfrm>
              <a:prstGeom prst="line">
                <a:avLst/>
              </a:prstGeom>
              <a:noFill/>
              <a:ln w="28575">
                <a:solidFill>
                  <a:schemeClr val="tx1"/>
                </a:solidFill>
                <a:round/>
                <a:headEnd/>
                <a:tailEnd type="triangle" w="sm" len="med"/>
              </a:ln>
              <a:extLst>
                <a:ext uri="{909E8E84-426E-40DD-AFC4-6F175D3DCCD1}">
                  <a14:hiddenFill xmlns:a14="http://schemas.microsoft.com/office/drawing/2010/main">
                    <a:noFill/>
                  </a14:hiddenFill>
                </a:ext>
              </a:extLst>
            </p:spPr>
            <p:txBody>
              <a:bodyPr/>
              <a:lstStyle/>
              <a:p>
                <a:endParaRPr lang="zh-CN" altLang="en-US"/>
              </a:p>
            </p:txBody>
          </p:sp>
          <p:sp>
            <p:nvSpPr>
              <p:cNvPr id="107550" name="Line 61"/>
              <p:cNvSpPr>
                <a:spLocks noChangeShapeType="1"/>
              </p:cNvSpPr>
              <p:nvPr/>
            </p:nvSpPr>
            <p:spPr bwMode="auto">
              <a:xfrm>
                <a:off x="5373688" y="5883275"/>
                <a:ext cx="576263" cy="0"/>
              </a:xfrm>
              <a:prstGeom prst="line">
                <a:avLst/>
              </a:prstGeom>
              <a:noFill/>
              <a:ln w="28575">
                <a:solidFill>
                  <a:schemeClr val="tx1"/>
                </a:solidFill>
                <a:round/>
                <a:headEnd/>
                <a:tailEnd type="triangle" w="sm" len="med"/>
              </a:ln>
              <a:extLst>
                <a:ext uri="{909E8E84-426E-40DD-AFC4-6F175D3DCCD1}">
                  <a14:hiddenFill xmlns:a14="http://schemas.microsoft.com/office/drawing/2010/main">
                    <a:noFill/>
                  </a14:hiddenFill>
                </a:ext>
              </a:extLst>
            </p:spPr>
            <p:txBody>
              <a:bodyPr/>
              <a:lstStyle/>
              <a:p>
                <a:endParaRPr lang="zh-CN" altLang="en-US"/>
              </a:p>
            </p:txBody>
          </p:sp>
          <p:sp>
            <p:nvSpPr>
              <p:cNvPr id="107551" name="Text Box 62"/>
              <p:cNvSpPr txBox="1">
                <a:spLocks noChangeArrowheads="1"/>
              </p:cNvSpPr>
              <p:nvPr/>
            </p:nvSpPr>
            <p:spPr bwMode="auto">
              <a:xfrm>
                <a:off x="4914900" y="5486400"/>
                <a:ext cx="881063"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just">
                  <a:spcBef>
                    <a:spcPct val="0"/>
                  </a:spcBef>
                  <a:buClrTx/>
                  <a:buSzTx/>
                  <a:buFontTx/>
                  <a:buNone/>
                </a:pPr>
                <a:r>
                  <a:rPr kumimoji="0" lang="en-US" altLang="zh-CN">
                    <a:latin typeface="Times New Roman" panose="02020603050405020304" pitchFamily="18" charset="0"/>
                    <a:ea typeface="宋体" panose="02010600030101010101" pitchFamily="2" charset="-122"/>
                    <a:sym typeface="Wingdings" panose="05000000000000000000" pitchFamily="2" charset="2"/>
                  </a:rPr>
                  <a:t>…</a:t>
                </a:r>
              </a:p>
            </p:txBody>
          </p:sp>
          <p:sp>
            <p:nvSpPr>
              <p:cNvPr id="107552" name="Rectangle 71"/>
              <p:cNvSpPr>
                <a:spLocks noChangeArrowheads="1"/>
              </p:cNvSpPr>
              <p:nvPr/>
            </p:nvSpPr>
            <p:spPr bwMode="auto">
              <a:xfrm>
                <a:off x="1553492" y="5557218"/>
                <a:ext cx="569913" cy="70767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nchor="ct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a:spcBef>
                    <a:spcPct val="0"/>
                  </a:spcBef>
                  <a:buClrTx/>
                  <a:buSzTx/>
                  <a:buFontTx/>
                  <a:buNone/>
                </a:pPr>
                <a:endParaRPr lang="zh-CN" altLang="zh-CN" sz="4000" b="0">
                  <a:ea typeface="黑体" panose="02010609060101010101" pitchFamily="49" charset="-122"/>
                </a:endParaRPr>
              </a:p>
            </p:txBody>
          </p:sp>
        </p:grpSp>
        <p:sp>
          <p:nvSpPr>
            <p:cNvPr id="107530" name="Text Box 75"/>
            <p:cNvSpPr txBox="1">
              <a:spLocks noChangeArrowheads="1"/>
            </p:cNvSpPr>
            <p:nvPr/>
          </p:nvSpPr>
          <p:spPr bwMode="auto">
            <a:xfrm>
              <a:off x="839" y="3201"/>
              <a:ext cx="726"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en-US" altLang="zh-CN">
                  <a:latin typeface="Times New Roman" panose="02020603050405020304" pitchFamily="18" charset="0"/>
                  <a:ea typeface="宋体" panose="02010600030101010101" pitchFamily="2" charset="-122"/>
                  <a:sym typeface="Wingdings" panose="05000000000000000000" pitchFamily="2" charset="2"/>
                </a:rPr>
                <a:t>head</a:t>
              </a:r>
            </a:p>
          </p:txBody>
        </p:sp>
      </p:grpSp>
      <p:sp>
        <p:nvSpPr>
          <p:cNvPr id="107525" name="TextBox 54"/>
          <p:cNvSpPr txBox="1">
            <a:spLocks noChangeArrowheads="1"/>
          </p:cNvSpPr>
          <p:nvPr/>
        </p:nvSpPr>
        <p:spPr bwMode="auto">
          <a:xfrm>
            <a:off x="5886451" y="1201741"/>
            <a:ext cx="18684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zh-CN" altLang="en-US" sz="2400">
                <a:solidFill>
                  <a:srgbClr val="C00000"/>
                </a:solidFill>
                <a:ea typeface="黑体" panose="02010609060101010101" pitchFamily="49" charset="-122"/>
              </a:rPr>
              <a:t>顺序分配</a:t>
            </a:r>
          </a:p>
        </p:txBody>
      </p:sp>
      <p:sp>
        <p:nvSpPr>
          <p:cNvPr id="107526" name="TextBox 55"/>
          <p:cNvSpPr txBox="1">
            <a:spLocks noChangeArrowheads="1"/>
          </p:cNvSpPr>
          <p:nvPr/>
        </p:nvSpPr>
        <p:spPr bwMode="auto">
          <a:xfrm>
            <a:off x="5900714" y="3976238"/>
            <a:ext cx="199548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zh-CN" altLang="en-US" sz="2400" dirty="0">
                <a:solidFill>
                  <a:srgbClr val="C00000"/>
                </a:solidFill>
                <a:ea typeface="黑体" panose="02010609060101010101" pitchFamily="49" charset="-122"/>
              </a:rPr>
              <a:t>链式分配</a:t>
            </a:r>
          </a:p>
          <a:p>
            <a:pPr>
              <a:spcBef>
                <a:spcPct val="0"/>
              </a:spcBef>
              <a:buClrTx/>
              <a:buSzTx/>
              <a:buFontTx/>
              <a:buNone/>
            </a:pPr>
            <a:endParaRPr lang="zh-CN" altLang="en-US" sz="4000" dirty="0">
              <a:ea typeface="黑体" panose="02010609060101010101" pitchFamily="49" charset="-122"/>
            </a:endParaRPr>
          </a:p>
        </p:txBody>
      </p:sp>
      <p:pic>
        <p:nvPicPr>
          <p:cNvPr id="107527" name="图片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07402" y="654051"/>
            <a:ext cx="2152651" cy="1695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8" name="图片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421689" y="2638429"/>
            <a:ext cx="2157412"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图片 56"/>
          <p:cNvPicPr>
            <a:picLocks noChangeAspect="1"/>
          </p:cNvPicPr>
          <p:nvPr/>
        </p:nvPicPr>
        <p:blipFill>
          <a:blip r:embed="rId4"/>
          <a:stretch>
            <a:fillRect/>
          </a:stretch>
        </p:blipFill>
        <p:spPr>
          <a:xfrm>
            <a:off x="4655840" y="5661249"/>
            <a:ext cx="3909154" cy="904789"/>
          </a:xfrm>
          <a:prstGeom prst="rect">
            <a:avLst/>
          </a:prstGeom>
        </p:spPr>
      </p:pic>
      <p:sp>
        <p:nvSpPr>
          <p:cNvPr id="2" name="标题 1"/>
          <p:cNvSpPr>
            <a:spLocks noGrp="1"/>
          </p:cNvSpPr>
          <p:nvPr>
            <p:ph type="title"/>
          </p:nvPr>
        </p:nvSpPr>
        <p:spPr/>
        <p:txBody>
          <a:bodyPr>
            <a:normAutofit fontScale="90000"/>
          </a:bodyPr>
          <a:lstStyle/>
          <a:p>
            <a:endParaRPr lang="zh-CN" altLang="en-US"/>
          </a:p>
        </p:txBody>
      </p:sp>
    </p:spTree>
  </p:cSld>
  <p:clrMapOvr>
    <a:masterClrMapping/>
  </p:clrMapOvr>
  <p:transition spd="slow"/>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smtClean="0"/>
              <a:t>计算机的硬件</a:t>
            </a:r>
            <a:endParaRPr lang="zh-CN" altLang="en-US" dirty="0"/>
          </a:p>
        </p:txBody>
      </p:sp>
      <p:pic>
        <p:nvPicPr>
          <p:cNvPr id="5" name="图片 4"/>
          <p:cNvPicPr>
            <a:picLocks noChangeAspect="1"/>
          </p:cNvPicPr>
          <p:nvPr/>
        </p:nvPicPr>
        <p:blipFill>
          <a:blip r:embed="rId3"/>
          <a:stretch>
            <a:fillRect/>
          </a:stretch>
        </p:blipFill>
        <p:spPr>
          <a:xfrm>
            <a:off x="298673" y="836712"/>
            <a:ext cx="7963590" cy="5913632"/>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20336" y="1124744"/>
            <a:ext cx="2567608" cy="2567608"/>
          </a:xfrm>
          <a:prstGeom prst="rect">
            <a:avLst/>
          </a:prstGeom>
        </p:spPr>
      </p:pic>
      <p:sp>
        <p:nvSpPr>
          <p:cNvPr id="7" name="文本框 6"/>
          <p:cNvSpPr txBox="1"/>
          <p:nvPr/>
        </p:nvSpPr>
        <p:spPr>
          <a:xfrm>
            <a:off x="9912424" y="3364151"/>
            <a:ext cx="1368152" cy="461665"/>
          </a:xfrm>
          <a:prstGeom prst="rect">
            <a:avLst/>
          </a:prstGeom>
          <a:noFill/>
        </p:spPr>
        <p:txBody>
          <a:bodyPr wrap="square" rtlCol="0">
            <a:spAutoFit/>
          </a:bodyPr>
          <a:lstStyle/>
          <a:p>
            <a:r>
              <a:rPr lang="en-US" altLang="zh-CN" sz="2400" b="0" dirty="0" smtClean="0"/>
              <a:t>8.</a:t>
            </a:r>
            <a:r>
              <a:rPr lang="zh-CN" altLang="en-US" sz="2400" b="0" dirty="0" smtClean="0"/>
              <a:t>显示器</a:t>
            </a:r>
          </a:p>
        </p:txBody>
      </p:sp>
      <p:sp>
        <p:nvSpPr>
          <p:cNvPr id="8" name="椭圆 7"/>
          <p:cNvSpPr/>
          <p:nvPr/>
        </p:nvSpPr>
        <p:spPr>
          <a:xfrm>
            <a:off x="1559496" y="908720"/>
            <a:ext cx="1872208" cy="1008112"/>
          </a:xfrm>
          <a:prstGeom prst="ellipse">
            <a:avLst/>
          </a:prstGeom>
          <a:ln w="38100">
            <a:solidFill>
              <a:srgbClr val="FF0000"/>
            </a:solidFill>
            <a:tailEnd type="none"/>
          </a:ln>
        </p:spPr>
        <p:style>
          <a:lnRef idx="3">
            <a:schemeClr val="dk1"/>
          </a:lnRef>
          <a:fillRef idx="0">
            <a:schemeClr val="dk1"/>
          </a:fillRef>
          <a:effectRef idx="2">
            <a:schemeClr val="dk1"/>
          </a:effectRef>
          <a:fontRef idx="minor">
            <a:schemeClr val="tx1"/>
          </a:fontRef>
        </p:style>
        <p:txBody>
          <a:bodyPr rtlCol="0" anchor="ctr"/>
          <a:lstStyle/>
          <a:p>
            <a:pPr algn="ctr"/>
            <a:endParaRPr lang="zh-CN" altLang="en-US"/>
          </a:p>
        </p:txBody>
      </p:sp>
      <p:sp>
        <p:nvSpPr>
          <p:cNvPr id="11" name="椭圆 10"/>
          <p:cNvSpPr/>
          <p:nvPr/>
        </p:nvSpPr>
        <p:spPr>
          <a:xfrm>
            <a:off x="2783632" y="3356992"/>
            <a:ext cx="648072" cy="720080"/>
          </a:xfrm>
          <a:prstGeom prst="ellipse">
            <a:avLst/>
          </a:prstGeom>
          <a:ln w="38100">
            <a:solidFill>
              <a:srgbClr val="FF0000"/>
            </a:solidFill>
            <a:tailEnd type="none"/>
          </a:ln>
        </p:spPr>
        <p:style>
          <a:lnRef idx="3">
            <a:schemeClr val="dk1"/>
          </a:lnRef>
          <a:fillRef idx="0">
            <a:schemeClr val="dk1"/>
          </a:fillRef>
          <a:effectRef idx="2">
            <a:schemeClr val="dk1"/>
          </a:effectRef>
          <a:fontRef idx="minor">
            <a:schemeClr val="tx1"/>
          </a:fontRef>
        </p:style>
        <p:txBody>
          <a:bodyPr rtlCol="0" anchor="ctr"/>
          <a:lstStyle/>
          <a:p>
            <a:pPr algn="ctr"/>
            <a:endParaRPr lang="zh-CN" altLang="en-US"/>
          </a:p>
        </p:txBody>
      </p:sp>
      <p:sp>
        <p:nvSpPr>
          <p:cNvPr id="12" name="椭圆 11"/>
          <p:cNvSpPr/>
          <p:nvPr/>
        </p:nvSpPr>
        <p:spPr>
          <a:xfrm>
            <a:off x="7104111" y="2420888"/>
            <a:ext cx="762983" cy="792088"/>
          </a:xfrm>
          <a:prstGeom prst="ellipse">
            <a:avLst/>
          </a:prstGeom>
          <a:ln w="38100">
            <a:solidFill>
              <a:srgbClr val="FF0000"/>
            </a:solidFill>
            <a:tailEnd type="none"/>
          </a:ln>
        </p:spPr>
        <p:style>
          <a:lnRef idx="3">
            <a:schemeClr val="dk1"/>
          </a:lnRef>
          <a:fillRef idx="0">
            <a:schemeClr val="dk1"/>
          </a:fillRef>
          <a:effectRef idx="2">
            <a:schemeClr val="dk1"/>
          </a:effectRef>
          <a:fontRef idx="minor">
            <a:schemeClr val="tx1"/>
          </a:fontRef>
        </p:style>
        <p:txBody>
          <a:bodyPr rtlCol="0" anchor="ctr"/>
          <a:lstStyle/>
          <a:p>
            <a:pPr algn="ctr"/>
            <a:endParaRPr lang="zh-CN" altLang="en-US"/>
          </a:p>
        </p:txBody>
      </p:sp>
      <p:sp>
        <p:nvSpPr>
          <p:cNvPr id="9" name="文本框 8"/>
          <p:cNvSpPr txBox="1"/>
          <p:nvPr/>
        </p:nvSpPr>
        <p:spPr>
          <a:xfrm>
            <a:off x="263352" y="1412776"/>
            <a:ext cx="1590199" cy="707886"/>
          </a:xfrm>
          <a:prstGeom prst="rect">
            <a:avLst/>
          </a:prstGeom>
          <a:noFill/>
          <a:ln>
            <a:solidFill>
              <a:srgbClr val="0000FF"/>
            </a:solidFill>
          </a:ln>
        </p:spPr>
        <p:txBody>
          <a:bodyPr wrap="square" rtlCol="0">
            <a:spAutoFit/>
          </a:bodyPr>
          <a:lstStyle/>
          <a:p>
            <a:r>
              <a:rPr lang="zh-CN" altLang="en-US" sz="2000" b="0" dirty="0">
                <a:solidFill>
                  <a:srgbClr val="0000FF"/>
                </a:solidFill>
              </a:rPr>
              <a:t>龙芯、兆芯、华为</a:t>
            </a:r>
            <a:r>
              <a:rPr lang="zh-CN" altLang="en-US" sz="2000" b="0" dirty="0" smtClean="0">
                <a:solidFill>
                  <a:srgbClr val="0000FF"/>
                </a:solidFill>
              </a:rPr>
              <a:t>鲲鹏</a:t>
            </a:r>
          </a:p>
        </p:txBody>
      </p:sp>
      <p:sp>
        <p:nvSpPr>
          <p:cNvPr id="10" name="矩形 9"/>
          <p:cNvSpPr/>
          <p:nvPr/>
        </p:nvSpPr>
        <p:spPr>
          <a:xfrm>
            <a:off x="623392" y="5750578"/>
            <a:ext cx="697627" cy="400110"/>
          </a:xfrm>
          <a:prstGeom prst="rect">
            <a:avLst/>
          </a:prstGeom>
          <a:ln>
            <a:solidFill>
              <a:srgbClr val="0000FF"/>
            </a:solidFill>
          </a:ln>
        </p:spPr>
        <p:txBody>
          <a:bodyPr wrap="none">
            <a:spAutoFit/>
          </a:bodyPr>
          <a:lstStyle/>
          <a:p>
            <a:r>
              <a:rPr lang="zh-CN" altLang="en-US" sz="2000" b="0" dirty="0">
                <a:solidFill>
                  <a:srgbClr val="0000FF"/>
                </a:solidFill>
              </a:rPr>
              <a:t>长鑫</a:t>
            </a:r>
          </a:p>
        </p:txBody>
      </p:sp>
      <p:sp>
        <p:nvSpPr>
          <p:cNvPr id="15" name="矩形 14"/>
          <p:cNvSpPr/>
          <p:nvPr/>
        </p:nvSpPr>
        <p:spPr>
          <a:xfrm>
            <a:off x="5348124" y="1556792"/>
            <a:ext cx="1210588" cy="400110"/>
          </a:xfrm>
          <a:prstGeom prst="rect">
            <a:avLst/>
          </a:prstGeom>
          <a:ln>
            <a:solidFill>
              <a:srgbClr val="0000FF"/>
            </a:solidFill>
          </a:ln>
        </p:spPr>
        <p:txBody>
          <a:bodyPr wrap="none">
            <a:spAutoFit/>
          </a:bodyPr>
          <a:lstStyle/>
          <a:p>
            <a:r>
              <a:rPr lang="zh-CN" altLang="en-US" sz="2000" b="0" dirty="0" smtClean="0">
                <a:solidFill>
                  <a:srgbClr val="0000FF"/>
                </a:solidFill>
              </a:rPr>
              <a:t>长江存储</a:t>
            </a:r>
            <a:endParaRPr lang="zh-CN" altLang="en-US" sz="2000" b="0" dirty="0">
              <a:solidFill>
                <a:srgbClr val="0000FF"/>
              </a:solidFill>
            </a:endParaRPr>
          </a:p>
        </p:txBody>
      </p:sp>
      <p:sp>
        <p:nvSpPr>
          <p:cNvPr id="16" name="矩形 15"/>
          <p:cNvSpPr/>
          <p:nvPr/>
        </p:nvSpPr>
        <p:spPr>
          <a:xfrm>
            <a:off x="5247899" y="3009146"/>
            <a:ext cx="1467068" cy="707886"/>
          </a:xfrm>
          <a:prstGeom prst="rect">
            <a:avLst/>
          </a:prstGeom>
          <a:ln>
            <a:solidFill>
              <a:srgbClr val="0000FF"/>
            </a:solidFill>
          </a:ln>
        </p:spPr>
        <p:txBody>
          <a:bodyPr wrap="none">
            <a:spAutoFit/>
          </a:bodyPr>
          <a:lstStyle/>
          <a:p>
            <a:r>
              <a:rPr lang="zh-CN" altLang="en-US" sz="2000" b="0" dirty="0" smtClean="0">
                <a:solidFill>
                  <a:srgbClr val="0000FF"/>
                </a:solidFill>
              </a:rPr>
              <a:t>摩尔线程、</a:t>
            </a:r>
            <a:endParaRPr lang="en-US" altLang="zh-CN" sz="2000" b="0" dirty="0" smtClean="0">
              <a:solidFill>
                <a:srgbClr val="0000FF"/>
              </a:solidFill>
            </a:endParaRPr>
          </a:p>
          <a:p>
            <a:r>
              <a:rPr lang="zh-CN" altLang="en-US" sz="2000" b="0" dirty="0">
                <a:solidFill>
                  <a:srgbClr val="0000FF"/>
                </a:solidFill>
              </a:rPr>
              <a:t>景嘉</a:t>
            </a:r>
            <a:r>
              <a:rPr lang="zh-CN" altLang="en-US" sz="2000" b="0" dirty="0" smtClean="0">
                <a:solidFill>
                  <a:srgbClr val="0000FF"/>
                </a:solidFill>
              </a:rPr>
              <a:t>微等</a:t>
            </a:r>
            <a:endParaRPr lang="zh-CN" altLang="en-US" sz="2000" b="0" dirty="0">
              <a:solidFill>
                <a:srgbClr val="0000FF"/>
              </a:solidFill>
            </a:endParaRPr>
          </a:p>
        </p:txBody>
      </p:sp>
      <p:sp>
        <p:nvSpPr>
          <p:cNvPr id="17" name="矩形 16"/>
          <p:cNvSpPr/>
          <p:nvPr/>
        </p:nvSpPr>
        <p:spPr>
          <a:xfrm>
            <a:off x="11064552" y="2788087"/>
            <a:ext cx="1271464" cy="707886"/>
          </a:xfrm>
          <a:prstGeom prst="rect">
            <a:avLst/>
          </a:prstGeom>
          <a:ln>
            <a:solidFill>
              <a:srgbClr val="0000FF"/>
            </a:solidFill>
          </a:ln>
        </p:spPr>
        <p:txBody>
          <a:bodyPr wrap="square">
            <a:spAutoFit/>
          </a:bodyPr>
          <a:lstStyle/>
          <a:p>
            <a:r>
              <a:rPr lang="zh-CN" altLang="en-US" sz="2000" b="0" dirty="0">
                <a:solidFill>
                  <a:srgbClr val="0000FF"/>
                </a:solidFill>
              </a:rPr>
              <a:t>京东方、</a:t>
            </a:r>
            <a:r>
              <a:rPr lang="en-US" altLang="zh-CN" sz="2000" b="0" dirty="0">
                <a:solidFill>
                  <a:srgbClr val="0000FF"/>
                </a:solidFill>
              </a:rPr>
              <a:t>TCL</a:t>
            </a:r>
            <a:r>
              <a:rPr lang="zh-CN" altLang="en-US" sz="2000" b="0" dirty="0">
                <a:solidFill>
                  <a:srgbClr val="0000FF"/>
                </a:solidFill>
              </a:rPr>
              <a:t>华星</a:t>
            </a:r>
          </a:p>
        </p:txBody>
      </p:sp>
      <p:sp>
        <p:nvSpPr>
          <p:cNvPr id="13" name="矩形 12"/>
          <p:cNvSpPr/>
          <p:nvPr/>
        </p:nvSpPr>
        <p:spPr>
          <a:xfrm>
            <a:off x="8948414" y="10677"/>
            <a:ext cx="3272050" cy="707886"/>
          </a:xfrm>
          <a:prstGeom prst="rect">
            <a:avLst/>
          </a:prstGeom>
        </p:spPr>
        <p:txBody>
          <a:bodyPr wrap="none">
            <a:spAutoFit/>
          </a:bodyPr>
          <a:lstStyle/>
          <a:p>
            <a:r>
              <a:rPr lang="zh-CN" altLang="en-US" dirty="0">
                <a:solidFill>
                  <a:srgbClr val="C00000"/>
                </a:solidFill>
              </a:rPr>
              <a:t>计算机</a:t>
            </a:r>
            <a:r>
              <a:rPr lang="zh-CN" altLang="en-US" dirty="0" smtClean="0">
                <a:solidFill>
                  <a:srgbClr val="C00000"/>
                </a:solidFill>
              </a:rPr>
              <a:t>的软件</a:t>
            </a:r>
            <a:endParaRPr lang="zh-CN" altLang="en-US" dirty="0">
              <a:solidFill>
                <a:srgbClr val="C00000"/>
              </a:solidFill>
            </a:endParaRPr>
          </a:p>
        </p:txBody>
      </p:sp>
      <p:pic>
        <p:nvPicPr>
          <p:cNvPr id="14" name="图片 13"/>
          <p:cNvPicPr>
            <a:picLocks noChangeAspect="1"/>
          </p:cNvPicPr>
          <p:nvPr/>
        </p:nvPicPr>
        <p:blipFill>
          <a:blip r:embed="rId5"/>
          <a:stretch>
            <a:fillRect/>
          </a:stretch>
        </p:blipFill>
        <p:spPr>
          <a:xfrm>
            <a:off x="8256240" y="4207047"/>
            <a:ext cx="3924089" cy="2462313"/>
          </a:xfrm>
          <a:prstGeom prst="rect">
            <a:avLst/>
          </a:prstGeom>
        </p:spPr>
      </p:pic>
      <p:cxnSp>
        <p:nvCxnSpPr>
          <p:cNvPr id="19" name="直接箭头连接符 18"/>
          <p:cNvCxnSpPr/>
          <p:nvPr/>
        </p:nvCxnSpPr>
        <p:spPr>
          <a:xfrm>
            <a:off x="3647728" y="332656"/>
            <a:ext cx="5184576"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4" name="云形标注 3"/>
          <p:cNvSpPr/>
          <p:nvPr/>
        </p:nvSpPr>
        <p:spPr>
          <a:xfrm>
            <a:off x="7867095" y="4142687"/>
            <a:ext cx="2333362" cy="1022153"/>
          </a:xfrm>
          <a:prstGeom prst="cloudCallout">
            <a:avLst/>
          </a:prstGeom>
          <a:solidFill>
            <a:schemeClr val="accent1">
              <a:lumMod val="20000"/>
              <a:lumOff val="80000"/>
            </a:schemeClr>
          </a:solidFill>
          <a:ln>
            <a:solidFill>
              <a:schemeClr val="accent6">
                <a:lumMod val="60000"/>
                <a:lumOff val="40000"/>
              </a:schemeClr>
            </a:solidFill>
            <a:tailEnd type="none"/>
          </a:ln>
        </p:spPr>
        <p:style>
          <a:lnRef idx="3">
            <a:schemeClr val="dk1"/>
          </a:lnRef>
          <a:fillRef idx="0">
            <a:schemeClr val="dk1"/>
          </a:fillRef>
          <a:effectRef idx="2">
            <a:schemeClr val="dk1"/>
          </a:effectRef>
          <a:fontRef idx="minor">
            <a:schemeClr val="tx1"/>
          </a:fontRef>
        </p:style>
        <p:txBody>
          <a:bodyPr rtlCol="0" anchor="ctr"/>
          <a:lstStyle/>
          <a:p>
            <a:pPr algn="ctr"/>
            <a:r>
              <a:rPr lang="zh-CN" altLang="en-US" sz="2000" b="0" dirty="0">
                <a:solidFill>
                  <a:srgbClr val="0070C0"/>
                </a:solidFill>
                <a:latin typeface="Times New Roman" panose="02020603050405020304" pitchFamily="18" charset="0"/>
              </a:rPr>
              <a:t>苟利国家生死以、岂因祸福避趋之</a:t>
            </a:r>
            <a:endParaRPr lang="zh-CN" altLang="en-US" sz="2000" dirty="0">
              <a:solidFill>
                <a:srgbClr val="0070C0"/>
              </a:solidFill>
            </a:endParaRPr>
          </a:p>
        </p:txBody>
      </p:sp>
    </p:spTree>
    <p:extLst>
      <p:ext uri="{BB962C8B-B14F-4D97-AF65-F5344CB8AC3E}">
        <p14:creationId xmlns:p14="http://schemas.microsoft.com/office/powerpoint/2010/main" val="2597320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500"/>
                                        <p:tgtEl>
                                          <p:spTgt spid="14"/>
                                        </p:tgtEl>
                                      </p:cBhvr>
                                    </p:animEffect>
                                    <p:anim calcmode="lin" valueType="num">
                                      <p:cBhvr>
                                        <p:cTn id="42" dur="500" fill="hold"/>
                                        <p:tgtEl>
                                          <p:spTgt spid="14"/>
                                        </p:tgtEl>
                                        <p:attrNameLst>
                                          <p:attrName>ppt_x</p:attrName>
                                        </p:attrNameLst>
                                      </p:cBhvr>
                                      <p:tavLst>
                                        <p:tav tm="0">
                                          <p:val>
                                            <p:strVal val="#ppt_x"/>
                                          </p:val>
                                        </p:tav>
                                        <p:tav tm="100000">
                                          <p:val>
                                            <p:strVal val="#ppt_x"/>
                                          </p:val>
                                        </p:tav>
                                      </p:tavLst>
                                    </p:anim>
                                    <p:anim calcmode="lin" valueType="num">
                                      <p:cBhvr>
                                        <p:cTn id="43"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4"/>
                                        </p:tgtEl>
                                        <p:attrNameLst>
                                          <p:attrName>style.visibility</p:attrName>
                                        </p:attrNameLst>
                                      </p:cBhvr>
                                      <p:to>
                                        <p:strVal val="visible"/>
                                      </p:to>
                                    </p:set>
                                    <p:animEffect transition="in" filter="barn(inVertical)">
                                      <p:cBhvr>
                                        <p:cTn id="4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9" grpId="0" animBg="1"/>
      <p:bldP spid="10" grpId="0" animBg="1"/>
      <p:bldP spid="15" grpId="0" animBg="1"/>
      <p:bldP spid="16" grpId="0" animBg="1"/>
      <p:bldP spid="17" grpId="0" animBg="1"/>
      <p:bldP spid="13" grpId="0"/>
      <p:bldP spid="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smtClean="0"/>
              <a:t>3</a:t>
            </a:r>
            <a:r>
              <a:rPr lang="zh-CN" altLang="en-US" dirty="0" smtClean="0"/>
              <a:t>、数据结构</a:t>
            </a:r>
            <a:r>
              <a:rPr lang="zh-CN" altLang="en-US" dirty="0"/>
              <a:t>的主要</a:t>
            </a:r>
            <a:r>
              <a:rPr lang="zh-CN" altLang="en-US" dirty="0" smtClean="0"/>
              <a:t>操作</a:t>
            </a:r>
            <a:endParaRPr lang="zh-CN" altLang="en-US" dirty="0"/>
          </a:p>
        </p:txBody>
      </p:sp>
      <p:sp>
        <p:nvSpPr>
          <p:cNvPr id="249858" name="Rectangle 2"/>
          <p:cNvSpPr>
            <a:spLocks noGrp="1" noChangeArrowheads="1"/>
          </p:cNvSpPr>
          <p:nvPr>
            <p:ph idx="1"/>
          </p:nvPr>
        </p:nvSpPr>
        <p:spPr/>
        <p:txBody>
          <a:bodyPr>
            <a:normAutofit/>
          </a:bodyPr>
          <a:lstStyle/>
          <a:p>
            <a:pPr eaLnBrk="1" hangingPunct="1">
              <a:buFont typeface="Wingdings" panose="05000000000000000000" pitchFamily="2" charset="2"/>
              <a:buNone/>
              <a:defRPr/>
            </a:pPr>
            <a:endParaRPr lang="zh-CN" altLang="en-US" dirty="0">
              <a:solidFill>
                <a:schemeClr val="hlink"/>
              </a:solidFill>
              <a:latin typeface="楷体_GB2312" pitchFamily="49" charset="-122"/>
            </a:endParaRPr>
          </a:p>
          <a:p>
            <a:pPr eaLnBrk="1" hangingPunct="1">
              <a:buFont typeface="Wingdings" panose="05000000000000000000" pitchFamily="2" charset="2"/>
              <a:buNone/>
              <a:defRPr/>
            </a:pPr>
            <a:r>
              <a:rPr lang="zh-CN" altLang="en-US" sz="2800" dirty="0">
                <a:latin typeface="宋体" panose="02010600030101010101" pitchFamily="2" charset="-122"/>
                <a:ea typeface="宋体" panose="02010600030101010101" pitchFamily="2" charset="-122"/>
              </a:rPr>
              <a:t>（</a:t>
            </a:r>
            <a:r>
              <a:rPr lang="en-US" altLang="zh-CN" sz="2800" dirty="0">
                <a:latin typeface="宋体" panose="02010600030101010101" pitchFamily="2" charset="-122"/>
                <a:ea typeface="宋体" panose="02010600030101010101" pitchFamily="2" charset="-122"/>
              </a:rPr>
              <a:t>1</a:t>
            </a:r>
            <a:r>
              <a:rPr lang="zh-CN" altLang="en-US" sz="2800" dirty="0">
                <a:latin typeface="宋体" panose="02010600030101010101" pitchFamily="2" charset="-122"/>
                <a:ea typeface="宋体" panose="02010600030101010101" pitchFamily="2" charset="-122"/>
              </a:rPr>
              <a:t>）创建一个数据结构；</a:t>
            </a:r>
          </a:p>
          <a:p>
            <a:pPr eaLnBrk="1" hangingPunct="1">
              <a:buFont typeface="Wingdings" panose="05000000000000000000" pitchFamily="2" charset="2"/>
              <a:buNone/>
              <a:defRPr/>
            </a:pPr>
            <a:r>
              <a:rPr lang="zh-CN" altLang="en-US" sz="2800" dirty="0">
                <a:latin typeface="宋体" panose="02010600030101010101" pitchFamily="2" charset="-122"/>
                <a:ea typeface="宋体" panose="02010600030101010101" pitchFamily="2" charset="-122"/>
              </a:rPr>
              <a:t>（</a:t>
            </a:r>
            <a:r>
              <a:rPr lang="en-US" altLang="zh-CN" sz="2800" dirty="0">
                <a:latin typeface="宋体" panose="02010600030101010101" pitchFamily="2" charset="-122"/>
                <a:ea typeface="宋体" panose="02010600030101010101" pitchFamily="2" charset="-122"/>
              </a:rPr>
              <a:t>2</a:t>
            </a:r>
            <a:r>
              <a:rPr lang="zh-CN" altLang="en-US" sz="2800" dirty="0">
                <a:latin typeface="宋体" panose="02010600030101010101" pitchFamily="2" charset="-122"/>
                <a:ea typeface="宋体" panose="02010600030101010101" pitchFamily="2" charset="-122"/>
              </a:rPr>
              <a:t>）销毁一个数据结构；</a:t>
            </a:r>
          </a:p>
          <a:p>
            <a:pPr eaLnBrk="1" hangingPunct="1">
              <a:buFont typeface="Wingdings" panose="05000000000000000000" pitchFamily="2" charset="2"/>
              <a:buNone/>
              <a:defRPr/>
            </a:pPr>
            <a:r>
              <a:rPr lang="zh-CN" altLang="en-US" sz="2800" dirty="0">
                <a:latin typeface="宋体" panose="02010600030101010101" pitchFamily="2" charset="-122"/>
                <a:ea typeface="宋体" panose="02010600030101010101" pitchFamily="2" charset="-122"/>
              </a:rPr>
              <a:t>（</a:t>
            </a:r>
            <a:r>
              <a:rPr lang="en-US" altLang="zh-CN" sz="2800" dirty="0">
                <a:latin typeface="宋体" panose="02010600030101010101" pitchFamily="2" charset="-122"/>
                <a:ea typeface="宋体" panose="02010600030101010101" pitchFamily="2" charset="-122"/>
              </a:rPr>
              <a:t>3</a:t>
            </a:r>
            <a:r>
              <a:rPr lang="zh-CN" altLang="en-US" sz="2800" dirty="0">
                <a:latin typeface="宋体" panose="02010600030101010101" pitchFamily="2" charset="-122"/>
                <a:ea typeface="宋体" panose="02010600030101010101" pitchFamily="2" charset="-122"/>
              </a:rPr>
              <a:t>）插入一个新的元素到一个指定的数据结构；</a:t>
            </a:r>
          </a:p>
          <a:p>
            <a:pPr eaLnBrk="1" hangingPunct="1">
              <a:buFont typeface="Wingdings" panose="05000000000000000000" pitchFamily="2" charset="2"/>
              <a:buNone/>
              <a:defRPr/>
            </a:pPr>
            <a:r>
              <a:rPr lang="zh-CN" altLang="en-US" sz="2800" dirty="0">
                <a:latin typeface="宋体" panose="02010600030101010101" pitchFamily="2" charset="-122"/>
                <a:ea typeface="宋体" panose="02010600030101010101" pitchFamily="2" charset="-122"/>
              </a:rPr>
              <a:t>（</a:t>
            </a:r>
            <a:r>
              <a:rPr lang="en-US" altLang="zh-CN" sz="2800" dirty="0">
                <a:latin typeface="宋体" panose="02010600030101010101" pitchFamily="2" charset="-122"/>
                <a:ea typeface="宋体" panose="02010600030101010101" pitchFamily="2" charset="-122"/>
              </a:rPr>
              <a:t>4</a:t>
            </a:r>
            <a:r>
              <a:rPr lang="zh-CN" altLang="en-US" sz="2800" dirty="0">
                <a:latin typeface="宋体" panose="02010600030101010101" pitchFamily="2" charset="-122"/>
                <a:ea typeface="宋体" panose="02010600030101010101" pitchFamily="2" charset="-122"/>
              </a:rPr>
              <a:t>）删除一个元素；</a:t>
            </a:r>
          </a:p>
          <a:p>
            <a:pPr eaLnBrk="1" hangingPunct="1">
              <a:buFont typeface="Wingdings" panose="05000000000000000000" pitchFamily="2" charset="2"/>
              <a:buNone/>
              <a:defRPr/>
            </a:pPr>
            <a:r>
              <a:rPr lang="zh-CN" altLang="en-US" sz="2800" dirty="0">
                <a:latin typeface="宋体" panose="02010600030101010101" pitchFamily="2" charset="-122"/>
                <a:ea typeface="宋体" panose="02010600030101010101" pitchFamily="2" charset="-122"/>
              </a:rPr>
              <a:t>（</a:t>
            </a:r>
            <a:r>
              <a:rPr lang="en-US" altLang="zh-CN" sz="2800" dirty="0">
                <a:latin typeface="宋体" panose="02010600030101010101" pitchFamily="2" charset="-122"/>
                <a:ea typeface="宋体" panose="02010600030101010101" pitchFamily="2" charset="-122"/>
              </a:rPr>
              <a:t>5</a:t>
            </a:r>
            <a:r>
              <a:rPr lang="zh-CN" altLang="en-US" sz="2800" dirty="0">
                <a:latin typeface="宋体" panose="02010600030101010101" pitchFamily="2" charset="-122"/>
                <a:ea typeface="宋体" panose="02010600030101010101" pitchFamily="2" charset="-122"/>
              </a:rPr>
              <a:t>）修改一个元素（或者其中的某个数据项）</a:t>
            </a:r>
            <a:r>
              <a:rPr lang="zh-CN" altLang="en-US" sz="2800" dirty="0" smtClean="0">
                <a:latin typeface="宋体" panose="02010600030101010101" pitchFamily="2" charset="-122"/>
                <a:ea typeface="宋体" panose="02010600030101010101" pitchFamily="2" charset="-122"/>
              </a:rPr>
              <a:t>的内容</a:t>
            </a:r>
            <a:r>
              <a:rPr lang="zh-CN" altLang="en-US" sz="2800" dirty="0">
                <a:latin typeface="宋体" panose="02010600030101010101" pitchFamily="2" charset="-122"/>
                <a:ea typeface="宋体" panose="02010600030101010101" pitchFamily="2" charset="-122"/>
              </a:rPr>
              <a:t>；</a:t>
            </a:r>
          </a:p>
          <a:p>
            <a:pPr eaLnBrk="1" hangingPunct="1">
              <a:buFont typeface="Wingdings" panose="05000000000000000000" pitchFamily="2" charset="2"/>
              <a:buNone/>
              <a:defRPr/>
            </a:pPr>
            <a:r>
              <a:rPr lang="zh-CN" altLang="en-US" sz="2800" dirty="0">
                <a:latin typeface="宋体" panose="02010600030101010101" pitchFamily="2" charset="-122"/>
                <a:ea typeface="宋体" panose="02010600030101010101" pitchFamily="2" charset="-122"/>
              </a:rPr>
              <a:t>（</a:t>
            </a:r>
            <a:r>
              <a:rPr lang="en-US" altLang="zh-CN" sz="2800" dirty="0">
                <a:latin typeface="宋体" panose="02010600030101010101" pitchFamily="2" charset="-122"/>
                <a:ea typeface="宋体" panose="02010600030101010101" pitchFamily="2" charset="-122"/>
              </a:rPr>
              <a:t>6</a:t>
            </a:r>
            <a:r>
              <a:rPr lang="zh-CN" altLang="en-US" sz="2800" dirty="0">
                <a:latin typeface="宋体" panose="02010600030101010101" pitchFamily="2" charset="-122"/>
                <a:ea typeface="宋体" panose="02010600030101010101" pitchFamily="2" charset="-122"/>
              </a:rPr>
              <a:t>）排序；</a:t>
            </a:r>
          </a:p>
          <a:p>
            <a:pPr eaLnBrk="1" hangingPunct="1">
              <a:buFont typeface="Wingdings" panose="05000000000000000000" pitchFamily="2" charset="2"/>
              <a:buNone/>
              <a:defRPr/>
            </a:pPr>
            <a:r>
              <a:rPr lang="zh-CN" altLang="en-US" sz="2800" dirty="0">
                <a:latin typeface="宋体" panose="02010600030101010101" pitchFamily="2" charset="-122"/>
                <a:ea typeface="宋体" panose="02010600030101010101" pitchFamily="2" charset="-122"/>
              </a:rPr>
              <a:t>（</a:t>
            </a:r>
            <a:r>
              <a:rPr lang="en-US" altLang="zh-CN" sz="2800" dirty="0">
                <a:latin typeface="宋体" panose="02010600030101010101" pitchFamily="2" charset="-122"/>
                <a:ea typeface="宋体" panose="02010600030101010101" pitchFamily="2" charset="-122"/>
              </a:rPr>
              <a:t>7</a:t>
            </a:r>
            <a:r>
              <a:rPr lang="zh-CN" altLang="en-US" sz="2800" dirty="0">
                <a:latin typeface="宋体" panose="02010600030101010101" pitchFamily="2" charset="-122"/>
                <a:ea typeface="宋体" panose="02010600030101010101" pitchFamily="2" charset="-122"/>
              </a:rPr>
              <a:t>）查找。</a:t>
            </a: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ChangeArrowheads="1"/>
          </p:cNvSpPr>
          <p:nvPr>
            <p:ph type="title"/>
          </p:nvPr>
        </p:nvSpPr>
        <p:spPr/>
        <p:txBody>
          <a:bodyPr/>
          <a:lstStyle/>
          <a:p>
            <a:pPr>
              <a:defRPr/>
            </a:pPr>
            <a:r>
              <a:rPr kumimoji="1" lang="zh-CN" altLang="en-US" sz="3600" dirty="0">
                <a:solidFill>
                  <a:srgbClr val="000099"/>
                </a:solidFill>
                <a:latin typeface="黑体" panose="02010609060101010101" pitchFamily="49" charset="-122"/>
                <a:ea typeface="黑体" panose="02010609060101010101" pitchFamily="49" charset="-122"/>
                <a:cs typeface="+mn-cs"/>
              </a:rPr>
              <a:t>数据类型</a:t>
            </a:r>
          </a:p>
        </p:txBody>
      </p:sp>
      <p:sp>
        <p:nvSpPr>
          <p:cNvPr id="177155" name="Rectangle 3"/>
          <p:cNvSpPr>
            <a:spLocks noGrp="1" noChangeArrowheads="1"/>
          </p:cNvSpPr>
          <p:nvPr>
            <p:ph idx="1"/>
          </p:nvPr>
        </p:nvSpPr>
        <p:spPr/>
        <p:txBody>
          <a:bodyPr>
            <a:normAutofit fontScale="77500" lnSpcReduction="20000"/>
          </a:bodyPr>
          <a:lstStyle/>
          <a:p>
            <a:pPr>
              <a:lnSpc>
                <a:spcPct val="130000"/>
              </a:lnSpc>
              <a:buClr>
                <a:srgbClr val="00CC00"/>
              </a:buClr>
              <a:buSzPct val="45000"/>
              <a:buFont typeface="Wingdings" panose="05000000000000000000" pitchFamily="2" charset="2"/>
              <a:buChar char="Ø"/>
              <a:defRPr/>
            </a:pPr>
            <a:r>
              <a:rPr lang="zh-CN" altLang="en-US" sz="2800" dirty="0">
                <a:solidFill>
                  <a:srgbClr val="FF0000"/>
                </a:solidFill>
                <a:latin typeface="Times New Roman" panose="02020603050405020304" pitchFamily="18" charset="0"/>
                <a:cs typeface="Times New Roman" panose="02020603050405020304" pitchFamily="18" charset="0"/>
              </a:rPr>
              <a:t>数据类型</a:t>
            </a:r>
            <a:r>
              <a:rPr lang="zh-CN" altLang="en-US" sz="2800" dirty="0">
                <a:latin typeface="Times New Roman" panose="02020603050405020304" pitchFamily="18" charset="0"/>
                <a:cs typeface="Times New Roman" panose="02020603050405020304" pitchFamily="18" charset="0"/>
              </a:rPr>
              <a:t>                                                                                             </a:t>
            </a:r>
            <a:br>
              <a:rPr lang="zh-CN" altLang="en-US" sz="2800" dirty="0">
                <a:latin typeface="Times New Roman" panose="02020603050405020304" pitchFamily="18" charset="0"/>
                <a:cs typeface="Times New Roman" panose="02020603050405020304" pitchFamily="18" charset="0"/>
              </a:rPr>
            </a:br>
            <a:r>
              <a:rPr lang="zh-CN" altLang="en-US" sz="2800" dirty="0" smtClean="0">
                <a:latin typeface="Times New Roman" panose="02020603050405020304" pitchFamily="18" charset="0"/>
                <a:cs typeface="Times New Roman" panose="02020603050405020304" pitchFamily="18" charset="0"/>
              </a:rPr>
              <a:t>   </a:t>
            </a:r>
            <a:r>
              <a:rPr lang="zh-CN" altLang="en-US" sz="2800" dirty="0" smtClean="0">
                <a:solidFill>
                  <a:srgbClr val="0000FF"/>
                </a:solidFill>
                <a:latin typeface="Times New Roman" panose="02020603050405020304" pitchFamily="18" charset="0"/>
                <a:cs typeface="Times New Roman" panose="02020603050405020304" pitchFamily="18" charset="0"/>
              </a:rPr>
              <a:t>定义</a:t>
            </a:r>
            <a:r>
              <a:rPr lang="zh-CN" altLang="en-US" sz="2800" dirty="0">
                <a:solidFill>
                  <a:srgbClr val="0000FF"/>
                </a:solidFill>
                <a:latin typeface="Times New Roman" panose="02020603050405020304" pitchFamily="18" charset="0"/>
                <a:cs typeface="Times New Roman" panose="02020603050405020304" pitchFamily="18" charset="0"/>
              </a:rPr>
              <a:t>：</a:t>
            </a:r>
            <a:r>
              <a:rPr lang="zh-CN" altLang="en-US" sz="2800" dirty="0">
                <a:latin typeface="Times New Roman" panose="02020603050405020304" pitchFamily="18" charset="0"/>
                <a:cs typeface="Times New Roman" panose="02020603050405020304" pitchFamily="18" charset="0"/>
              </a:rPr>
              <a:t>一组性质相同的值的集合，以及定义于这个值集合上的一组操作的总称。</a:t>
            </a:r>
            <a:endParaRPr lang="en-US" altLang="zh-CN" sz="2800" dirty="0">
              <a:latin typeface="Times New Roman" panose="02020603050405020304" pitchFamily="18" charset="0"/>
              <a:cs typeface="Times New Roman" panose="02020603050405020304" pitchFamily="18" charset="0"/>
            </a:endParaRPr>
          </a:p>
          <a:p>
            <a:pPr>
              <a:lnSpc>
                <a:spcPct val="130000"/>
              </a:lnSpc>
              <a:buClr>
                <a:srgbClr val="00CC00"/>
              </a:buClr>
              <a:buSzPct val="45000"/>
              <a:buFont typeface="Wingdings" panose="05000000000000000000" pitchFamily="2" charset="2"/>
              <a:buChar char="Ø"/>
              <a:defRPr/>
            </a:pPr>
            <a:r>
              <a:rPr lang="en-US" altLang="zh-CN" sz="2800" dirty="0">
                <a:solidFill>
                  <a:srgbClr val="FF0000"/>
                </a:solidFill>
                <a:latin typeface="Times New Roman" panose="02020603050405020304" pitchFamily="18" charset="0"/>
                <a:cs typeface="Times New Roman" panose="02020603050405020304" pitchFamily="18" charset="0"/>
              </a:rPr>
              <a:t>C++</a:t>
            </a:r>
            <a:r>
              <a:rPr lang="zh-CN" altLang="zh-CN" sz="2800" dirty="0">
                <a:solidFill>
                  <a:srgbClr val="FF0000"/>
                </a:solidFill>
                <a:latin typeface="Times New Roman" panose="02020603050405020304" pitchFamily="18" charset="0"/>
                <a:cs typeface="Times New Roman" panose="02020603050405020304" pitchFamily="18" charset="0"/>
              </a:rPr>
              <a:t>语言中的</a:t>
            </a:r>
            <a:r>
              <a:rPr lang="zh-CN" altLang="zh-CN" sz="2800" dirty="0" smtClean="0">
                <a:solidFill>
                  <a:srgbClr val="FF0000"/>
                </a:solidFill>
                <a:latin typeface="Times New Roman" panose="02020603050405020304" pitchFamily="18" charset="0"/>
                <a:cs typeface="Times New Roman" panose="02020603050405020304" pitchFamily="18" charset="0"/>
              </a:rPr>
              <a:t>数据类型</a:t>
            </a:r>
            <a:endParaRPr lang="zh-CN" altLang="zh-CN" sz="2800" dirty="0">
              <a:solidFill>
                <a:srgbClr val="FF0000"/>
              </a:solidFill>
              <a:latin typeface="Times New Roman" panose="02020603050405020304" pitchFamily="18" charset="0"/>
              <a:cs typeface="Times New Roman" panose="02020603050405020304" pitchFamily="18" charset="0"/>
            </a:endParaRPr>
          </a:p>
          <a:p>
            <a:pPr marL="0" indent="0">
              <a:lnSpc>
                <a:spcPct val="130000"/>
              </a:lnSpc>
              <a:buClr>
                <a:schemeClr val="tx1"/>
              </a:buClr>
              <a:buSzPct val="45000"/>
              <a:buNone/>
              <a:defRPr/>
            </a:pPr>
            <a:r>
              <a:rPr lang="zh-CN" altLang="zh-CN" sz="2800" dirty="0">
                <a:latin typeface="Times New Roman" panose="02020603050405020304" pitchFamily="18" charset="0"/>
                <a:cs typeface="Times New Roman" panose="02020603050405020304" pitchFamily="18" charset="0"/>
              </a:rPr>
              <a:t>   </a:t>
            </a:r>
            <a:r>
              <a:rPr lang="en-US" altLang="zh-CN" sz="2800" dirty="0">
                <a:latin typeface="Times New Roman" panose="02020603050405020304" pitchFamily="18" charset="0"/>
                <a:cs typeface="Times New Roman" panose="02020603050405020304" pitchFamily="18" charset="0"/>
              </a:rPr>
              <a:t> </a:t>
            </a:r>
            <a:r>
              <a:rPr lang="en-US" altLang="zh-CN" sz="2800" dirty="0" smtClean="0">
                <a:latin typeface="Times New Roman" panose="02020603050405020304" pitchFamily="18" charset="0"/>
                <a:cs typeface="Times New Roman" panose="02020603050405020304" pitchFamily="18" charset="0"/>
              </a:rPr>
              <a:t>   </a:t>
            </a:r>
            <a:r>
              <a:rPr lang="en-US" altLang="zh-CN" sz="2800" dirty="0" smtClean="0">
                <a:solidFill>
                  <a:srgbClr val="0000FF"/>
                </a:solidFill>
                <a:latin typeface="Times New Roman" panose="02020603050405020304" pitchFamily="18" charset="0"/>
                <a:cs typeface="Times New Roman" panose="02020603050405020304" pitchFamily="18" charset="0"/>
              </a:rPr>
              <a:t>char   </a:t>
            </a:r>
            <a:r>
              <a:rPr lang="en-US" altLang="zh-CN" sz="2800" dirty="0" err="1">
                <a:solidFill>
                  <a:srgbClr val="0000FF"/>
                </a:solidFill>
                <a:latin typeface="Times New Roman" panose="02020603050405020304" pitchFamily="18" charset="0"/>
                <a:cs typeface="Times New Roman" panose="02020603050405020304" pitchFamily="18" charset="0"/>
              </a:rPr>
              <a:t>int</a:t>
            </a:r>
            <a:r>
              <a:rPr lang="en-US" altLang="zh-CN" sz="2800" dirty="0">
                <a:solidFill>
                  <a:srgbClr val="0000FF"/>
                </a:solidFill>
                <a:latin typeface="Times New Roman" panose="02020603050405020304" pitchFamily="18" charset="0"/>
                <a:cs typeface="Times New Roman" panose="02020603050405020304" pitchFamily="18" charset="0"/>
              </a:rPr>
              <a:t>   float   double    </a:t>
            </a:r>
            <a:r>
              <a:rPr lang="en-US" altLang="zh-CN" sz="2800" dirty="0" err="1">
                <a:solidFill>
                  <a:srgbClr val="0000FF"/>
                </a:solidFill>
                <a:latin typeface="Times New Roman" panose="02020603050405020304" pitchFamily="18" charset="0"/>
                <a:cs typeface="Times New Roman" panose="02020603050405020304" pitchFamily="18" charset="0"/>
              </a:rPr>
              <a:t>bool</a:t>
            </a:r>
            <a:r>
              <a:rPr lang="en-US" altLang="zh-CN" sz="2800" dirty="0">
                <a:solidFill>
                  <a:srgbClr val="0000FF"/>
                </a:solidFill>
                <a:latin typeface="Times New Roman" panose="02020603050405020304" pitchFamily="18" charset="0"/>
                <a:cs typeface="Times New Roman" panose="02020603050405020304" pitchFamily="18" charset="0"/>
              </a:rPr>
              <a:t>    void</a:t>
            </a:r>
            <a:endParaRPr lang="en-US" altLang="zh-CN" sz="2800" dirty="0">
              <a:latin typeface="Times New Roman" panose="02020603050405020304" pitchFamily="18" charset="0"/>
              <a:cs typeface="Times New Roman" panose="02020603050405020304" pitchFamily="18" charset="0"/>
            </a:endParaRPr>
          </a:p>
          <a:p>
            <a:pPr marL="0" indent="0">
              <a:lnSpc>
                <a:spcPct val="130000"/>
              </a:lnSpc>
              <a:buClr>
                <a:schemeClr val="tx1"/>
              </a:buClr>
              <a:buSzPct val="45000"/>
              <a:buNone/>
              <a:defRPr/>
            </a:pPr>
            <a:r>
              <a:rPr lang="en-US" altLang="zh-CN" sz="2000" dirty="0">
                <a:latin typeface="Times New Roman" panose="02020603050405020304" pitchFamily="18" charset="0"/>
                <a:cs typeface="Times New Roman" panose="02020603050405020304" pitchFamily="18" charset="0"/>
              </a:rPr>
              <a:t>        </a:t>
            </a:r>
            <a:r>
              <a:rPr lang="zh-CN" altLang="en-US" sz="2000" dirty="0">
                <a:latin typeface="Times New Roman" panose="02020603050405020304" pitchFamily="18" charset="0"/>
                <a:cs typeface="Times New Roman" panose="02020603050405020304" pitchFamily="18" charset="0"/>
              </a:rPr>
              <a:t>字符型  整型   实型   </a:t>
            </a:r>
            <a:r>
              <a:rPr lang="zh-CN" altLang="en-US" sz="2000" dirty="0" smtClean="0">
                <a:latin typeface="Times New Roman" panose="02020603050405020304" pitchFamily="18" charset="0"/>
                <a:cs typeface="Times New Roman" panose="02020603050405020304" pitchFamily="18" charset="0"/>
              </a:rPr>
              <a:t>   双精度</a:t>
            </a:r>
            <a:r>
              <a:rPr lang="zh-CN" altLang="en-US" sz="2000" dirty="0">
                <a:latin typeface="Times New Roman" panose="02020603050405020304" pitchFamily="18" charset="0"/>
                <a:cs typeface="Times New Roman" panose="02020603050405020304" pitchFamily="18" charset="0"/>
              </a:rPr>
              <a:t>型   逻辑型  </a:t>
            </a:r>
            <a:r>
              <a:rPr lang="zh-CN" altLang="en-US" sz="2000" dirty="0" smtClean="0">
                <a:latin typeface="Times New Roman" panose="02020603050405020304" pitchFamily="18" charset="0"/>
                <a:cs typeface="Times New Roman" panose="02020603050405020304" pitchFamily="18" charset="0"/>
              </a:rPr>
              <a:t> 无</a:t>
            </a:r>
            <a:r>
              <a:rPr lang="zh-CN" altLang="en-US" sz="2000" dirty="0">
                <a:latin typeface="Times New Roman" panose="02020603050405020304" pitchFamily="18" charset="0"/>
                <a:cs typeface="Times New Roman" panose="02020603050405020304" pitchFamily="18" charset="0"/>
              </a:rPr>
              <a:t>值型</a:t>
            </a:r>
            <a:r>
              <a:rPr lang="zh-CN" altLang="en-US" sz="2800" dirty="0">
                <a:latin typeface="Times New Roman" panose="02020603050405020304" pitchFamily="18" charset="0"/>
                <a:cs typeface="Times New Roman" panose="02020603050405020304" pitchFamily="18" charset="0"/>
              </a:rPr>
              <a:t> </a:t>
            </a:r>
            <a:endParaRPr lang="en-US" altLang="zh-CN" sz="2800" dirty="0" smtClean="0">
              <a:latin typeface="Times New Roman" panose="02020603050405020304" pitchFamily="18" charset="0"/>
              <a:cs typeface="Times New Roman" panose="02020603050405020304" pitchFamily="18" charset="0"/>
            </a:endParaRPr>
          </a:p>
          <a:p>
            <a:pPr>
              <a:lnSpc>
                <a:spcPct val="130000"/>
              </a:lnSpc>
              <a:buClr>
                <a:schemeClr val="tx1"/>
              </a:buClr>
              <a:buSzPct val="45000"/>
              <a:buFont typeface="Wingdings" panose="05000000000000000000" pitchFamily="2" charset="2"/>
              <a:buChar char="Ø"/>
              <a:defRPr/>
            </a:pPr>
            <a:r>
              <a:rPr lang="zh-CN" altLang="en-US" dirty="0">
                <a:latin typeface="Times New Roman" panose="02020603050405020304" pitchFamily="18" charset="0"/>
                <a:cs typeface="Times New Roman" panose="02020603050405020304" pitchFamily="18" charset="0"/>
              </a:rPr>
              <a:t>构造数据类型由基本数据类型或构造数据类型组成。</a:t>
            </a:r>
          </a:p>
          <a:p>
            <a:pPr>
              <a:lnSpc>
                <a:spcPct val="130000"/>
              </a:lnSpc>
              <a:buClr>
                <a:schemeClr val="tx1"/>
              </a:buClr>
              <a:buSzPct val="45000"/>
              <a:buFont typeface="Wingdings" panose="05000000000000000000" pitchFamily="2" charset="2"/>
              <a:buChar char="Ø"/>
              <a:defRPr/>
            </a:pPr>
            <a:r>
              <a:rPr lang="zh-CN" altLang="en-US" dirty="0">
                <a:latin typeface="Times New Roman" panose="02020603050405020304" pitchFamily="18" charset="0"/>
                <a:cs typeface="Times New Roman" panose="02020603050405020304" pitchFamily="18" charset="0"/>
              </a:rPr>
              <a:t>构造数据类型由不同成分类型构成。</a:t>
            </a:r>
          </a:p>
          <a:p>
            <a:pPr>
              <a:lnSpc>
                <a:spcPct val="130000"/>
              </a:lnSpc>
              <a:buClr>
                <a:schemeClr val="tx1"/>
              </a:buClr>
              <a:buSzPct val="45000"/>
              <a:buFont typeface="Wingdings" panose="05000000000000000000" pitchFamily="2" charset="2"/>
              <a:buChar char="Ø"/>
              <a:defRPr/>
            </a:pPr>
            <a:r>
              <a:rPr lang="zh-CN" altLang="en-US" dirty="0">
                <a:latin typeface="Times New Roman" panose="02020603050405020304" pitchFamily="18" charset="0"/>
                <a:cs typeface="Times New Roman" panose="02020603050405020304" pitchFamily="18" charset="0"/>
              </a:rPr>
              <a:t>基本数据类型可以看作是计算机中已实现的数据结构。</a:t>
            </a:r>
          </a:p>
          <a:p>
            <a:pPr>
              <a:lnSpc>
                <a:spcPct val="130000"/>
              </a:lnSpc>
              <a:buClr>
                <a:schemeClr val="tx1"/>
              </a:buClr>
              <a:buSzPct val="45000"/>
              <a:buFont typeface="Wingdings" panose="05000000000000000000" pitchFamily="2" charset="2"/>
              <a:buChar char="Ø"/>
              <a:defRPr/>
            </a:pPr>
            <a:r>
              <a:rPr lang="zh-CN" altLang="en-US" dirty="0">
                <a:latin typeface="Times New Roman" panose="02020603050405020304" pitchFamily="18" charset="0"/>
                <a:cs typeface="Times New Roman" panose="02020603050405020304" pitchFamily="18" charset="0"/>
              </a:rPr>
              <a:t>数据类型就是数据结构，不过它是从编程者的角度来使用的。</a:t>
            </a:r>
          </a:p>
          <a:p>
            <a:pPr>
              <a:lnSpc>
                <a:spcPct val="130000"/>
              </a:lnSpc>
              <a:buClr>
                <a:schemeClr val="tx1"/>
              </a:buClr>
              <a:buSzPct val="45000"/>
              <a:buFont typeface="Wingdings" panose="05000000000000000000" pitchFamily="2" charset="2"/>
              <a:buChar char="Ø"/>
              <a:defRPr/>
            </a:pPr>
            <a:r>
              <a:rPr lang="zh-CN" altLang="en-US" dirty="0">
                <a:latin typeface="Times New Roman" panose="02020603050405020304" pitchFamily="18" charset="0"/>
                <a:cs typeface="Times New Roman" panose="02020603050405020304" pitchFamily="18" charset="0"/>
              </a:rPr>
              <a:t>数据类型是模板，必须定义属于某种数据类型的变量，才能参加运算。 </a:t>
            </a:r>
            <a:endParaRPr lang="zh-CN" altLang="en-US" sz="2800" dirty="0">
              <a:latin typeface="Times New Roman" panose="02020603050405020304" pitchFamily="18" charset="0"/>
              <a:cs typeface="Times New Roman" panose="02020603050405020304" pitchFamily="18" charset="0"/>
            </a:endParaRPr>
          </a:p>
        </p:txBody>
      </p:sp>
    </p:spTree>
  </p:cSld>
  <p:clrMapOvr>
    <a:masterClrMapping/>
  </p:clrMapOvr>
  <p:transition spd="slow"/>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ChangeArrowheads="1"/>
          </p:cNvSpPr>
          <p:nvPr/>
        </p:nvSpPr>
        <p:spPr bwMode="auto">
          <a:xfrm>
            <a:off x="1199456" y="908720"/>
            <a:ext cx="982503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zh-CN" altLang="en-US" sz="2800" dirty="0">
                <a:solidFill>
                  <a:srgbClr val="0000CC"/>
                </a:solidFill>
                <a:latin typeface="黑体" panose="02010609060101010101" pitchFamily="49" charset="-122"/>
                <a:ea typeface="黑体" panose="02010609060101010101" pitchFamily="49" charset="-122"/>
              </a:rPr>
              <a:t>数据类型</a:t>
            </a:r>
            <a:r>
              <a:rPr lang="en-US" altLang="zh-CN" dirty="0">
                <a:solidFill>
                  <a:srgbClr val="000066"/>
                </a:solidFill>
                <a:ea typeface="隶书" panose="02010509060101010101" pitchFamily="49" charset="-122"/>
              </a:rPr>
              <a:t>—</a:t>
            </a:r>
            <a:r>
              <a:rPr lang="zh-CN" altLang="en-US" sz="2400" dirty="0">
                <a:solidFill>
                  <a:srgbClr val="000066"/>
                </a:solidFill>
                <a:ea typeface="黑体" panose="02010609060101010101" pitchFamily="49" charset="-122"/>
              </a:rPr>
              <a:t>是一个</a:t>
            </a:r>
            <a:r>
              <a:rPr lang="zh-CN" altLang="en-US" sz="2400" dirty="0">
                <a:solidFill>
                  <a:schemeClr val="hlink"/>
                </a:solidFill>
                <a:ea typeface="黑体" panose="02010609060101010101" pitchFamily="49" charset="-122"/>
              </a:rPr>
              <a:t>值的集合</a:t>
            </a:r>
            <a:r>
              <a:rPr lang="zh-CN" altLang="en-US" sz="2400" dirty="0">
                <a:solidFill>
                  <a:srgbClr val="000066"/>
                </a:solidFill>
                <a:ea typeface="黑体" panose="02010609060101010101" pitchFamily="49" charset="-122"/>
              </a:rPr>
              <a:t>和定义在这个值集上的</a:t>
            </a:r>
            <a:r>
              <a:rPr lang="zh-CN" altLang="en-US" sz="2400" dirty="0">
                <a:solidFill>
                  <a:schemeClr val="hlink"/>
                </a:solidFill>
                <a:ea typeface="黑体" panose="02010609060101010101" pitchFamily="49" charset="-122"/>
              </a:rPr>
              <a:t>一</a:t>
            </a:r>
            <a:r>
              <a:rPr lang="zh-CN" altLang="en-US" sz="2400" dirty="0" smtClean="0">
                <a:solidFill>
                  <a:schemeClr val="hlink"/>
                </a:solidFill>
                <a:ea typeface="黑体" panose="02010609060101010101" pitchFamily="49" charset="-122"/>
              </a:rPr>
              <a:t>组操作</a:t>
            </a:r>
            <a:r>
              <a:rPr lang="zh-CN" altLang="en-US" sz="2400" dirty="0" smtClean="0">
                <a:solidFill>
                  <a:srgbClr val="000066"/>
                </a:solidFill>
                <a:ea typeface="黑体" panose="02010609060101010101" pitchFamily="49" charset="-122"/>
              </a:rPr>
              <a:t>的</a:t>
            </a:r>
            <a:r>
              <a:rPr lang="zh-CN" altLang="en-US" sz="2400" dirty="0">
                <a:solidFill>
                  <a:srgbClr val="000066"/>
                </a:solidFill>
                <a:ea typeface="黑体" panose="02010609060101010101" pitchFamily="49" charset="-122"/>
              </a:rPr>
              <a:t>总称。</a:t>
            </a:r>
          </a:p>
        </p:txBody>
      </p:sp>
      <p:sp>
        <p:nvSpPr>
          <p:cNvPr id="157699" name="Rectangle 3"/>
          <p:cNvSpPr>
            <a:spLocks noChangeArrowheads="1"/>
          </p:cNvSpPr>
          <p:nvPr/>
        </p:nvSpPr>
        <p:spPr bwMode="auto">
          <a:xfrm>
            <a:off x="1199457" y="1593374"/>
            <a:ext cx="9067799"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zh-CN" altLang="en-US" sz="2800" dirty="0">
                <a:solidFill>
                  <a:srgbClr val="0000CC"/>
                </a:solidFill>
                <a:latin typeface="黑体" panose="02010609060101010101" pitchFamily="49" charset="-122"/>
                <a:ea typeface="黑体" panose="02010609060101010101" pitchFamily="49" charset="-122"/>
              </a:rPr>
              <a:t>抽象数据类型</a:t>
            </a:r>
            <a:r>
              <a:rPr lang="en-US" altLang="zh-CN" dirty="0">
                <a:solidFill>
                  <a:srgbClr val="000066"/>
                </a:solidFill>
                <a:ea typeface="隶书" panose="02010509060101010101" pitchFamily="49" charset="-122"/>
              </a:rPr>
              <a:t>—</a:t>
            </a:r>
            <a:r>
              <a:rPr lang="zh-CN" altLang="en-US" sz="2400" dirty="0">
                <a:solidFill>
                  <a:srgbClr val="000066"/>
                </a:solidFill>
                <a:ea typeface="黑体" panose="02010609060101010101" pitchFamily="49" charset="-122"/>
              </a:rPr>
              <a:t>由用户定义，用以表示应用问题的数据模型。它由基本的数据类型组成，并包含一组相关的操作</a:t>
            </a:r>
            <a:r>
              <a:rPr lang="zh-CN" altLang="en-US" sz="2400" dirty="0" smtClean="0">
                <a:solidFill>
                  <a:srgbClr val="000066"/>
                </a:solidFill>
                <a:ea typeface="黑体" panose="02010609060101010101" pitchFamily="49" charset="-122"/>
              </a:rPr>
              <a:t>。</a:t>
            </a:r>
            <a:endParaRPr lang="en-US" altLang="zh-CN" sz="2400" dirty="0" smtClean="0">
              <a:solidFill>
                <a:srgbClr val="000066"/>
              </a:solidFill>
              <a:ea typeface="黑体" panose="02010609060101010101" pitchFamily="49" charset="-122"/>
            </a:endParaRPr>
          </a:p>
          <a:p>
            <a:pPr>
              <a:spcBef>
                <a:spcPct val="0"/>
              </a:spcBef>
              <a:buClrTx/>
              <a:buSzTx/>
              <a:buFontTx/>
              <a:buNone/>
            </a:pPr>
            <a:endParaRPr lang="en-US" altLang="zh-CN" sz="2400" dirty="0">
              <a:solidFill>
                <a:srgbClr val="000066"/>
              </a:solidFill>
              <a:ea typeface="黑体" panose="02010609060101010101" pitchFamily="49" charset="-122"/>
            </a:endParaRPr>
          </a:p>
          <a:p>
            <a:pPr marL="0" lvl="1">
              <a:spcBef>
                <a:spcPct val="0"/>
              </a:spcBef>
              <a:buClrTx/>
              <a:buSzTx/>
              <a:buNone/>
            </a:pPr>
            <a:r>
              <a:rPr lang="zh-CN" altLang="en-US" dirty="0">
                <a:solidFill>
                  <a:srgbClr val="0000CC"/>
                </a:solidFill>
                <a:latin typeface="黑体" panose="02010609060101010101" pitchFamily="49" charset="-122"/>
                <a:ea typeface="黑体" panose="02010609060101010101" pitchFamily="49" charset="-122"/>
              </a:rPr>
              <a:t>抽象数据类型特点</a:t>
            </a:r>
            <a:r>
              <a:rPr lang="en-US" altLang="zh-CN" dirty="0">
                <a:solidFill>
                  <a:srgbClr val="000066"/>
                </a:solidFill>
                <a:ea typeface="隶书" panose="02010509060101010101" pitchFamily="49" charset="-122"/>
              </a:rPr>
              <a:t>—</a:t>
            </a:r>
            <a:r>
              <a:rPr lang="zh-CN" altLang="en-US" sz="2400" dirty="0">
                <a:solidFill>
                  <a:srgbClr val="000066"/>
                </a:solidFill>
                <a:ea typeface="黑体" panose="02010609060101010101" pitchFamily="49" charset="-122"/>
              </a:rPr>
              <a:t>信息隐蔽和数据封装，使用与实现相分离</a:t>
            </a:r>
          </a:p>
          <a:p>
            <a:pPr>
              <a:spcBef>
                <a:spcPct val="0"/>
              </a:spcBef>
              <a:buClrTx/>
              <a:buSzTx/>
              <a:buFontTx/>
              <a:buNone/>
            </a:pPr>
            <a:endParaRPr lang="zh-CN" altLang="en-US" sz="2400" dirty="0">
              <a:solidFill>
                <a:srgbClr val="000066"/>
              </a:solidFill>
              <a:ea typeface="黑体" panose="02010609060101010101" pitchFamily="49" charset="-122"/>
            </a:endParaRPr>
          </a:p>
        </p:txBody>
      </p:sp>
      <p:sp>
        <p:nvSpPr>
          <p:cNvPr id="157700" name="Rectangle 4"/>
          <p:cNvSpPr>
            <a:spLocks noChangeArrowheads="1"/>
          </p:cNvSpPr>
          <p:nvPr/>
        </p:nvSpPr>
        <p:spPr bwMode="auto">
          <a:xfrm>
            <a:off x="1199456" y="3531839"/>
            <a:ext cx="90678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zh-CN" altLang="en-US" sz="2800" dirty="0">
                <a:solidFill>
                  <a:srgbClr val="0000CC"/>
                </a:solidFill>
                <a:latin typeface="隶书" panose="02010509060101010101" pitchFamily="49" charset="-122"/>
                <a:ea typeface="黑体" panose="02010609060101010101" pitchFamily="49" charset="-122"/>
              </a:rPr>
              <a:t>抽象数据类型</a:t>
            </a:r>
            <a:r>
              <a:rPr lang="zh-CN" altLang="en-US" sz="2400" dirty="0">
                <a:solidFill>
                  <a:srgbClr val="000066"/>
                </a:solidFill>
                <a:latin typeface="隶书" panose="02010509060101010101" pitchFamily="49" charset="-122"/>
                <a:ea typeface="黑体" panose="02010609060101010101" pitchFamily="49" charset="-122"/>
              </a:rPr>
              <a:t>可用</a:t>
            </a:r>
            <a:r>
              <a:rPr lang="en-US" altLang="zh-CN" sz="2400" dirty="0">
                <a:solidFill>
                  <a:srgbClr val="000066"/>
                </a:solidFill>
                <a:latin typeface="Times New Roman" panose="02020603050405020304" pitchFamily="18" charset="0"/>
                <a:ea typeface="黑体" panose="02010609060101010101" pitchFamily="49" charset="-122"/>
              </a:rPr>
              <a:t>ADT=</a:t>
            </a:r>
            <a:r>
              <a:rPr lang="zh-CN" altLang="en-US" sz="2400" dirty="0">
                <a:solidFill>
                  <a:srgbClr val="000066"/>
                </a:solidFill>
                <a:latin typeface="Times New Roman" panose="02020603050405020304" pitchFamily="18" charset="0"/>
                <a:ea typeface="黑体" panose="02010609060101010101" pitchFamily="49" charset="-122"/>
              </a:rPr>
              <a:t>（</a:t>
            </a:r>
            <a:r>
              <a:rPr lang="en-US" altLang="zh-CN" sz="2400" dirty="0">
                <a:solidFill>
                  <a:schemeClr val="hlink"/>
                </a:solidFill>
                <a:latin typeface="Times New Roman" panose="02020603050405020304" pitchFamily="18" charset="0"/>
                <a:ea typeface="黑体" panose="02010609060101010101" pitchFamily="49" charset="-122"/>
              </a:rPr>
              <a:t>D</a:t>
            </a:r>
            <a:r>
              <a:rPr lang="zh-CN" altLang="en-US" sz="2400" dirty="0">
                <a:solidFill>
                  <a:schemeClr val="hlink"/>
                </a:solidFill>
                <a:latin typeface="Times New Roman" panose="02020603050405020304" pitchFamily="18" charset="0"/>
                <a:ea typeface="黑体" panose="02010609060101010101" pitchFamily="49" charset="-122"/>
              </a:rPr>
              <a:t>，</a:t>
            </a:r>
            <a:r>
              <a:rPr lang="en-US" altLang="zh-CN" sz="2400" dirty="0">
                <a:solidFill>
                  <a:srgbClr val="008000"/>
                </a:solidFill>
                <a:latin typeface="Times New Roman" panose="02020603050405020304" pitchFamily="18" charset="0"/>
                <a:ea typeface="黑体" panose="02010609060101010101" pitchFamily="49" charset="-122"/>
              </a:rPr>
              <a:t>S</a:t>
            </a:r>
            <a:r>
              <a:rPr lang="zh-CN" altLang="en-US" sz="2400" dirty="0">
                <a:solidFill>
                  <a:srgbClr val="008000"/>
                </a:solidFill>
                <a:latin typeface="Times New Roman" panose="02020603050405020304" pitchFamily="18" charset="0"/>
                <a:ea typeface="黑体" panose="02010609060101010101" pitchFamily="49" charset="-122"/>
              </a:rPr>
              <a:t>，</a:t>
            </a:r>
            <a:r>
              <a:rPr lang="en-US" altLang="zh-CN" sz="2400" dirty="0">
                <a:solidFill>
                  <a:srgbClr val="CC00CC"/>
                </a:solidFill>
                <a:latin typeface="Times New Roman" panose="02020603050405020304" pitchFamily="18" charset="0"/>
                <a:ea typeface="黑体" panose="02010609060101010101" pitchFamily="49" charset="-122"/>
              </a:rPr>
              <a:t>P</a:t>
            </a:r>
            <a:r>
              <a:rPr lang="zh-CN" altLang="en-US" sz="2400" dirty="0">
                <a:solidFill>
                  <a:srgbClr val="000066"/>
                </a:solidFill>
                <a:latin typeface="Times New Roman" panose="02020603050405020304" pitchFamily="18" charset="0"/>
                <a:ea typeface="黑体" panose="02010609060101010101" pitchFamily="49" charset="-122"/>
              </a:rPr>
              <a:t>）</a:t>
            </a:r>
            <a:r>
              <a:rPr lang="zh-CN" altLang="en-US" sz="2400" dirty="0">
                <a:solidFill>
                  <a:srgbClr val="000066"/>
                </a:solidFill>
                <a:latin typeface="隶书" panose="02010509060101010101" pitchFamily="49" charset="-122"/>
                <a:ea typeface="黑体" panose="02010609060101010101" pitchFamily="49" charset="-122"/>
              </a:rPr>
              <a:t>三元组表示</a:t>
            </a:r>
            <a:endParaRPr lang="zh-CN" altLang="en-US" sz="2400" dirty="0">
              <a:solidFill>
                <a:srgbClr val="000066"/>
              </a:solidFill>
              <a:ea typeface="黑体" panose="02010609060101010101" pitchFamily="49" charset="-122"/>
            </a:endParaRPr>
          </a:p>
        </p:txBody>
      </p:sp>
      <p:grpSp>
        <p:nvGrpSpPr>
          <p:cNvPr id="157701" name="Group 5"/>
          <p:cNvGrpSpPr>
            <a:grpSpLocks/>
          </p:cNvGrpSpPr>
          <p:nvPr/>
        </p:nvGrpSpPr>
        <p:grpSpPr bwMode="auto">
          <a:xfrm>
            <a:off x="3287688" y="3911254"/>
            <a:ext cx="5410200" cy="842963"/>
            <a:chOff x="1824" y="2285"/>
            <a:chExt cx="3408" cy="531"/>
          </a:xfrm>
        </p:grpSpPr>
        <p:sp>
          <p:nvSpPr>
            <p:cNvPr id="111625" name="Line 6"/>
            <p:cNvSpPr>
              <a:spLocks noChangeShapeType="1"/>
            </p:cNvSpPr>
            <p:nvPr/>
          </p:nvSpPr>
          <p:spPr bwMode="auto">
            <a:xfrm flipH="1">
              <a:off x="2592" y="2285"/>
              <a:ext cx="336" cy="192"/>
            </a:xfrm>
            <a:prstGeom prst="line">
              <a:avLst/>
            </a:prstGeom>
            <a:noFill/>
            <a:ln w="19050">
              <a:solidFill>
                <a:schemeClr val="hlink"/>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111626" name="Text Box 7"/>
            <p:cNvSpPr txBox="1">
              <a:spLocks noChangeArrowheads="1"/>
            </p:cNvSpPr>
            <p:nvPr/>
          </p:nvSpPr>
          <p:spPr bwMode="auto">
            <a:xfrm>
              <a:off x="1824" y="2525"/>
              <a:ext cx="1008"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zh-CN" altLang="en-US" sz="2400">
                  <a:solidFill>
                    <a:schemeClr val="hlink"/>
                  </a:solidFill>
                  <a:ea typeface="黑体" panose="02010609060101010101" pitchFamily="49" charset="-122"/>
                </a:rPr>
                <a:t>数据对象</a:t>
              </a:r>
            </a:p>
          </p:txBody>
        </p:sp>
        <p:sp>
          <p:nvSpPr>
            <p:cNvPr id="111627" name="Line 8"/>
            <p:cNvSpPr>
              <a:spLocks noChangeShapeType="1"/>
            </p:cNvSpPr>
            <p:nvPr/>
          </p:nvSpPr>
          <p:spPr bwMode="auto">
            <a:xfrm>
              <a:off x="3360" y="2285"/>
              <a:ext cx="0" cy="240"/>
            </a:xfrm>
            <a:prstGeom prst="line">
              <a:avLst/>
            </a:prstGeom>
            <a:noFill/>
            <a:ln w="19050">
              <a:solidFill>
                <a:srgbClr val="008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111628" name="Text Box 9"/>
            <p:cNvSpPr txBox="1">
              <a:spLocks noChangeArrowheads="1"/>
            </p:cNvSpPr>
            <p:nvPr/>
          </p:nvSpPr>
          <p:spPr bwMode="auto">
            <a:xfrm>
              <a:off x="2688" y="2525"/>
              <a:ext cx="139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en-US" altLang="zh-CN" sz="2400">
                  <a:solidFill>
                    <a:srgbClr val="006600"/>
                  </a:solidFill>
                  <a:ea typeface="黑体" panose="02010609060101010101" pitchFamily="49" charset="-122"/>
                </a:rPr>
                <a:t>D</a:t>
              </a:r>
              <a:r>
                <a:rPr lang="zh-CN" altLang="en-US" sz="2400">
                  <a:solidFill>
                    <a:srgbClr val="006600"/>
                  </a:solidFill>
                  <a:ea typeface="黑体" panose="02010609060101010101" pitchFamily="49" charset="-122"/>
                </a:rPr>
                <a:t>上的关系集</a:t>
              </a:r>
            </a:p>
          </p:txBody>
        </p:sp>
        <p:sp>
          <p:nvSpPr>
            <p:cNvPr id="111629" name="Line 10"/>
            <p:cNvSpPr>
              <a:spLocks noChangeShapeType="1"/>
            </p:cNvSpPr>
            <p:nvPr/>
          </p:nvSpPr>
          <p:spPr bwMode="auto">
            <a:xfrm>
              <a:off x="3792" y="2285"/>
              <a:ext cx="432" cy="240"/>
            </a:xfrm>
            <a:prstGeom prst="line">
              <a:avLst/>
            </a:prstGeom>
            <a:noFill/>
            <a:ln w="19050">
              <a:solidFill>
                <a:srgbClr val="CC00CC"/>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zh-CN" altLang="en-US"/>
            </a:p>
          </p:txBody>
        </p:sp>
        <p:sp>
          <p:nvSpPr>
            <p:cNvPr id="111630" name="Text Box 11"/>
            <p:cNvSpPr txBox="1">
              <a:spLocks noChangeArrowheads="1"/>
            </p:cNvSpPr>
            <p:nvPr/>
          </p:nvSpPr>
          <p:spPr bwMode="auto">
            <a:xfrm>
              <a:off x="3888" y="2525"/>
              <a:ext cx="1344"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50000"/>
                </a:spcBef>
                <a:buClrTx/>
                <a:buSzTx/>
                <a:buFontTx/>
                <a:buNone/>
              </a:pPr>
              <a:r>
                <a:rPr lang="en-US" altLang="zh-CN" sz="2400">
                  <a:solidFill>
                    <a:srgbClr val="CC00CC"/>
                  </a:solidFill>
                  <a:ea typeface="黑体" panose="02010609060101010101" pitchFamily="49" charset="-122"/>
                </a:rPr>
                <a:t>D</a:t>
              </a:r>
              <a:r>
                <a:rPr lang="zh-CN" altLang="en-US" sz="2400">
                  <a:solidFill>
                    <a:srgbClr val="CC00CC"/>
                  </a:solidFill>
                  <a:ea typeface="黑体" panose="02010609060101010101" pitchFamily="49" charset="-122"/>
                </a:rPr>
                <a:t>上的操作集</a:t>
              </a:r>
            </a:p>
          </p:txBody>
        </p:sp>
      </p:grpSp>
      <p:sp>
        <p:nvSpPr>
          <p:cNvPr id="157708" name="Text Box 12"/>
          <p:cNvSpPr txBox="1">
            <a:spLocks noChangeArrowheads="1"/>
          </p:cNvSpPr>
          <p:nvPr/>
        </p:nvSpPr>
        <p:spPr bwMode="auto">
          <a:xfrm>
            <a:off x="4335509" y="4792315"/>
            <a:ext cx="5683251" cy="1631216"/>
          </a:xfrm>
          <a:prstGeom prst="rect">
            <a:avLst/>
          </a:prstGeom>
          <a:solidFill>
            <a:schemeClr val="bg1"/>
          </a:solidFill>
          <a:ln w="19050">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000">
                <a:solidFill>
                  <a:srgbClr val="000066"/>
                </a:solidFill>
                <a:latin typeface="Times New Roman" panose="02020603050405020304" pitchFamily="18" charset="0"/>
                <a:ea typeface="黑体" panose="02010609060101010101" pitchFamily="49" charset="-122"/>
              </a:rPr>
              <a:t>ADT</a:t>
            </a:r>
            <a:r>
              <a:rPr lang="en-US" altLang="zh-CN" sz="2000">
                <a:solidFill>
                  <a:srgbClr val="000066"/>
                </a:solidFill>
                <a:latin typeface="黑体" panose="02010609060101010101" pitchFamily="49" charset="-122"/>
                <a:ea typeface="黑体" panose="02010609060101010101" pitchFamily="49" charset="-122"/>
              </a:rPr>
              <a:t>  </a:t>
            </a:r>
            <a:r>
              <a:rPr lang="zh-CN" altLang="en-US" sz="2000">
                <a:solidFill>
                  <a:srgbClr val="000066"/>
                </a:solidFill>
                <a:latin typeface="黑体" panose="02010609060101010101" pitchFamily="49" charset="-122"/>
                <a:ea typeface="黑体" panose="02010609060101010101" pitchFamily="49" charset="-122"/>
              </a:rPr>
              <a:t>抽象数据类型名</a:t>
            </a:r>
            <a:r>
              <a:rPr lang="en-US" altLang="zh-CN" sz="2000">
                <a:solidFill>
                  <a:srgbClr val="000066"/>
                </a:solidFill>
                <a:latin typeface="黑体" panose="02010609060101010101" pitchFamily="49" charset="-122"/>
                <a:ea typeface="黑体" panose="02010609060101010101" pitchFamily="49" charset="-122"/>
              </a:rPr>
              <a:t>{</a:t>
            </a:r>
          </a:p>
          <a:p>
            <a:pPr>
              <a:spcBef>
                <a:spcPct val="0"/>
              </a:spcBef>
              <a:buClrTx/>
              <a:buSzTx/>
              <a:buFontTx/>
              <a:buNone/>
            </a:pPr>
            <a:r>
              <a:rPr lang="en-US" altLang="zh-CN" sz="2000">
                <a:solidFill>
                  <a:srgbClr val="000066"/>
                </a:solidFill>
                <a:latin typeface="黑体" panose="02010609060101010101" pitchFamily="49" charset="-122"/>
                <a:ea typeface="黑体" panose="02010609060101010101" pitchFamily="49" charset="-122"/>
              </a:rPr>
              <a:t>          </a:t>
            </a:r>
            <a:r>
              <a:rPr lang="zh-CN" altLang="en-US" sz="2000">
                <a:solidFill>
                  <a:srgbClr val="000066"/>
                </a:solidFill>
                <a:latin typeface="黑体" panose="02010609060101010101" pitchFamily="49" charset="-122"/>
                <a:ea typeface="黑体" panose="02010609060101010101" pitchFamily="49" charset="-122"/>
              </a:rPr>
              <a:t>数据</a:t>
            </a:r>
            <a:r>
              <a:rPr lang="zh-CN" altLang="en-US" sz="2000">
                <a:solidFill>
                  <a:srgbClr val="FF0066"/>
                </a:solidFill>
                <a:latin typeface="黑体" panose="02010609060101010101" pitchFamily="49" charset="-122"/>
                <a:ea typeface="黑体" panose="02010609060101010101" pitchFamily="49" charset="-122"/>
              </a:rPr>
              <a:t>对象</a:t>
            </a:r>
            <a:r>
              <a:rPr lang="zh-CN" altLang="en-US" sz="2000">
                <a:solidFill>
                  <a:srgbClr val="000066"/>
                </a:solidFill>
                <a:latin typeface="黑体" panose="02010609060101010101" pitchFamily="49" charset="-122"/>
                <a:ea typeface="黑体" panose="02010609060101010101" pitchFamily="49" charset="-122"/>
              </a:rPr>
              <a:t>：</a:t>
            </a:r>
            <a:r>
              <a:rPr lang="en-US" altLang="zh-CN" sz="2000">
                <a:solidFill>
                  <a:srgbClr val="000066"/>
                </a:solidFill>
                <a:latin typeface="黑体" panose="02010609060101010101" pitchFamily="49" charset="-122"/>
                <a:ea typeface="黑体" panose="02010609060101010101" pitchFamily="49" charset="-122"/>
              </a:rPr>
              <a:t>〈</a:t>
            </a:r>
            <a:r>
              <a:rPr lang="zh-CN" altLang="en-US" sz="2000">
                <a:solidFill>
                  <a:srgbClr val="000066"/>
                </a:solidFill>
                <a:latin typeface="黑体" panose="02010609060101010101" pitchFamily="49" charset="-122"/>
                <a:ea typeface="黑体" panose="02010609060101010101" pitchFamily="49" charset="-122"/>
              </a:rPr>
              <a:t>数据对象的定义</a:t>
            </a:r>
            <a:r>
              <a:rPr lang="en-US" altLang="zh-CN" sz="2000">
                <a:solidFill>
                  <a:srgbClr val="000066"/>
                </a:solidFill>
                <a:latin typeface="黑体" panose="02010609060101010101" pitchFamily="49" charset="-122"/>
                <a:ea typeface="黑体" panose="02010609060101010101" pitchFamily="49" charset="-122"/>
              </a:rPr>
              <a:t>〉</a:t>
            </a:r>
          </a:p>
          <a:p>
            <a:pPr>
              <a:spcBef>
                <a:spcPct val="0"/>
              </a:spcBef>
              <a:buClrTx/>
              <a:buSzTx/>
              <a:buFontTx/>
              <a:buNone/>
            </a:pPr>
            <a:r>
              <a:rPr lang="en-US" altLang="zh-CN" sz="2000">
                <a:solidFill>
                  <a:srgbClr val="000066"/>
                </a:solidFill>
                <a:latin typeface="黑体" panose="02010609060101010101" pitchFamily="49" charset="-122"/>
                <a:ea typeface="黑体" panose="02010609060101010101" pitchFamily="49" charset="-122"/>
              </a:rPr>
              <a:t>          </a:t>
            </a:r>
            <a:r>
              <a:rPr lang="zh-CN" altLang="en-US" sz="2000">
                <a:solidFill>
                  <a:srgbClr val="000066"/>
                </a:solidFill>
                <a:latin typeface="黑体" panose="02010609060101010101" pitchFamily="49" charset="-122"/>
                <a:ea typeface="黑体" panose="02010609060101010101" pitchFamily="49" charset="-122"/>
              </a:rPr>
              <a:t>数据</a:t>
            </a:r>
            <a:r>
              <a:rPr lang="zh-CN" altLang="en-US" sz="2000">
                <a:solidFill>
                  <a:srgbClr val="FF0066"/>
                </a:solidFill>
                <a:latin typeface="黑体" panose="02010609060101010101" pitchFamily="49" charset="-122"/>
                <a:ea typeface="黑体" panose="02010609060101010101" pitchFamily="49" charset="-122"/>
              </a:rPr>
              <a:t>关系</a:t>
            </a:r>
            <a:r>
              <a:rPr lang="zh-CN" altLang="en-US" sz="2000">
                <a:solidFill>
                  <a:srgbClr val="000066"/>
                </a:solidFill>
                <a:latin typeface="黑体" panose="02010609060101010101" pitchFamily="49" charset="-122"/>
                <a:ea typeface="黑体" panose="02010609060101010101" pitchFamily="49" charset="-122"/>
              </a:rPr>
              <a:t>：</a:t>
            </a:r>
            <a:r>
              <a:rPr lang="en-US" altLang="zh-CN" sz="2000">
                <a:solidFill>
                  <a:srgbClr val="000066"/>
                </a:solidFill>
                <a:latin typeface="黑体" panose="02010609060101010101" pitchFamily="49" charset="-122"/>
                <a:ea typeface="黑体" panose="02010609060101010101" pitchFamily="49" charset="-122"/>
              </a:rPr>
              <a:t>〈</a:t>
            </a:r>
            <a:r>
              <a:rPr lang="zh-CN" altLang="en-US" sz="2000">
                <a:solidFill>
                  <a:srgbClr val="000066"/>
                </a:solidFill>
                <a:latin typeface="黑体" panose="02010609060101010101" pitchFamily="49" charset="-122"/>
                <a:ea typeface="黑体" panose="02010609060101010101" pitchFamily="49" charset="-122"/>
              </a:rPr>
              <a:t>数据关系的定义</a:t>
            </a:r>
            <a:r>
              <a:rPr lang="en-US" altLang="zh-CN" sz="2000">
                <a:solidFill>
                  <a:srgbClr val="000066"/>
                </a:solidFill>
                <a:latin typeface="黑体" panose="02010609060101010101" pitchFamily="49" charset="-122"/>
                <a:ea typeface="黑体" panose="02010609060101010101" pitchFamily="49" charset="-122"/>
              </a:rPr>
              <a:t>〉</a:t>
            </a:r>
          </a:p>
          <a:p>
            <a:pPr>
              <a:spcBef>
                <a:spcPct val="0"/>
              </a:spcBef>
              <a:buClrTx/>
              <a:buSzTx/>
              <a:buFontTx/>
              <a:buNone/>
            </a:pPr>
            <a:r>
              <a:rPr lang="en-US" altLang="zh-CN" sz="2000">
                <a:solidFill>
                  <a:srgbClr val="000066"/>
                </a:solidFill>
                <a:latin typeface="黑体" panose="02010609060101010101" pitchFamily="49" charset="-122"/>
                <a:ea typeface="黑体" panose="02010609060101010101" pitchFamily="49" charset="-122"/>
              </a:rPr>
              <a:t>          </a:t>
            </a:r>
            <a:r>
              <a:rPr lang="zh-CN" altLang="en-US" sz="2000">
                <a:solidFill>
                  <a:srgbClr val="000066"/>
                </a:solidFill>
                <a:latin typeface="黑体" panose="02010609060101010101" pitchFamily="49" charset="-122"/>
                <a:ea typeface="黑体" panose="02010609060101010101" pitchFamily="49" charset="-122"/>
              </a:rPr>
              <a:t>基本</a:t>
            </a:r>
            <a:r>
              <a:rPr lang="zh-CN" altLang="en-US" sz="2000">
                <a:solidFill>
                  <a:srgbClr val="FF0066"/>
                </a:solidFill>
                <a:latin typeface="黑体" panose="02010609060101010101" pitchFamily="49" charset="-122"/>
                <a:ea typeface="黑体" panose="02010609060101010101" pitchFamily="49" charset="-122"/>
              </a:rPr>
              <a:t>操作</a:t>
            </a:r>
            <a:r>
              <a:rPr lang="zh-CN" altLang="en-US" sz="2000">
                <a:solidFill>
                  <a:srgbClr val="000066"/>
                </a:solidFill>
                <a:latin typeface="黑体" panose="02010609060101010101" pitchFamily="49" charset="-122"/>
                <a:ea typeface="黑体" panose="02010609060101010101" pitchFamily="49" charset="-122"/>
              </a:rPr>
              <a:t>：</a:t>
            </a:r>
            <a:r>
              <a:rPr lang="en-US" altLang="zh-CN" sz="2000">
                <a:solidFill>
                  <a:srgbClr val="000066"/>
                </a:solidFill>
                <a:latin typeface="黑体" panose="02010609060101010101" pitchFamily="49" charset="-122"/>
                <a:ea typeface="黑体" panose="02010609060101010101" pitchFamily="49" charset="-122"/>
              </a:rPr>
              <a:t>〈</a:t>
            </a:r>
            <a:r>
              <a:rPr lang="zh-CN" altLang="en-US" sz="2000">
                <a:solidFill>
                  <a:srgbClr val="000066"/>
                </a:solidFill>
                <a:latin typeface="黑体" panose="02010609060101010101" pitchFamily="49" charset="-122"/>
                <a:ea typeface="黑体" panose="02010609060101010101" pitchFamily="49" charset="-122"/>
              </a:rPr>
              <a:t>基本操作的定义</a:t>
            </a:r>
            <a:r>
              <a:rPr lang="en-US" altLang="zh-CN" sz="2000">
                <a:solidFill>
                  <a:srgbClr val="000066"/>
                </a:solidFill>
                <a:latin typeface="黑体" panose="02010609060101010101" pitchFamily="49" charset="-122"/>
                <a:ea typeface="黑体" panose="02010609060101010101" pitchFamily="49" charset="-122"/>
              </a:rPr>
              <a:t>〉</a:t>
            </a:r>
          </a:p>
          <a:p>
            <a:pPr>
              <a:spcBef>
                <a:spcPct val="0"/>
              </a:spcBef>
              <a:buClrTx/>
              <a:buSzTx/>
              <a:buFontTx/>
              <a:buNone/>
            </a:pPr>
            <a:r>
              <a:rPr lang="en-US" altLang="zh-CN" sz="2000">
                <a:solidFill>
                  <a:srgbClr val="000066"/>
                </a:solidFill>
                <a:latin typeface="黑体" panose="02010609060101010101" pitchFamily="49" charset="-122"/>
                <a:ea typeface="黑体" panose="02010609060101010101" pitchFamily="49" charset="-122"/>
              </a:rPr>
              <a:t>          } </a:t>
            </a:r>
            <a:r>
              <a:rPr lang="en-US" altLang="zh-CN" sz="2000">
                <a:solidFill>
                  <a:srgbClr val="000066"/>
                </a:solidFill>
                <a:latin typeface="Times New Roman" panose="02020603050405020304" pitchFamily="18" charset="0"/>
                <a:ea typeface="黑体" panose="02010609060101010101" pitchFamily="49" charset="-122"/>
              </a:rPr>
              <a:t>ADT</a:t>
            </a:r>
            <a:r>
              <a:rPr lang="en-US" altLang="zh-CN" sz="2000">
                <a:solidFill>
                  <a:srgbClr val="000066"/>
                </a:solidFill>
                <a:latin typeface="黑体" panose="02010609060101010101" pitchFamily="49" charset="-122"/>
                <a:ea typeface="黑体" panose="02010609060101010101" pitchFamily="49" charset="-122"/>
              </a:rPr>
              <a:t> </a:t>
            </a:r>
            <a:r>
              <a:rPr lang="zh-CN" altLang="en-US" sz="2000">
                <a:solidFill>
                  <a:srgbClr val="000066"/>
                </a:solidFill>
                <a:latin typeface="黑体" panose="02010609060101010101" pitchFamily="49" charset="-122"/>
                <a:ea typeface="黑体" panose="02010609060101010101" pitchFamily="49" charset="-122"/>
              </a:rPr>
              <a:t>抽象数据类型名</a:t>
            </a:r>
          </a:p>
        </p:txBody>
      </p:sp>
      <p:sp>
        <p:nvSpPr>
          <p:cNvPr id="157709" name="Text Box 13"/>
          <p:cNvSpPr txBox="1">
            <a:spLocks noChangeArrowheads="1"/>
          </p:cNvSpPr>
          <p:nvPr/>
        </p:nvSpPr>
        <p:spPr bwMode="auto">
          <a:xfrm>
            <a:off x="1598661" y="4768502"/>
            <a:ext cx="298767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a:solidFill>
                  <a:srgbClr val="CC00CC"/>
                </a:solidFill>
                <a:ea typeface="黑体" panose="02010609060101010101" pitchFamily="49" charset="-122"/>
              </a:rPr>
              <a:t>ADT</a:t>
            </a:r>
            <a:r>
              <a:rPr lang="zh-CN" altLang="en-US" sz="2400">
                <a:solidFill>
                  <a:srgbClr val="CC00CC"/>
                </a:solidFill>
                <a:ea typeface="黑体" panose="02010609060101010101" pitchFamily="49" charset="-122"/>
              </a:rPr>
              <a:t>常用定义格式：</a:t>
            </a:r>
          </a:p>
        </p:txBody>
      </p:sp>
      <p:sp>
        <p:nvSpPr>
          <p:cNvPr id="16" name="Rectangle 2"/>
          <p:cNvSpPr txBox="1">
            <a:spLocks noChangeArrowheads="1"/>
          </p:cNvSpPr>
          <p:nvPr/>
        </p:nvSpPr>
        <p:spPr>
          <a:xfrm>
            <a:off x="1739903" y="273051"/>
            <a:ext cx="4500563" cy="762000"/>
          </a:xfrm>
          <a:prstGeom prst="rect">
            <a:avLst/>
          </a:prstGeom>
        </p:spPr>
        <p:txBody>
          <a:bodyPr/>
          <a:lstStyle>
            <a:lvl1pPr algn="l" rtl="0" eaLnBrk="0" fontAlgn="base" hangingPunct="0">
              <a:spcBef>
                <a:spcPct val="0"/>
              </a:spcBef>
              <a:spcAft>
                <a:spcPct val="0"/>
              </a:spcAft>
              <a:defRPr sz="4400" b="1" kern="1200">
                <a:solidFill>
                  <a:srgbClr val="336699"/>
                </a:solidFill>
                <a:effectLst>
                  <a:outerShdw blurRad="38100" dist="38100" dir="2700000" algn="tl">
                    <a:srgbClr val="C0C0C0"/>
                  </a:outerShdw>
                </a:effectLst>
                <a:latin typeface="+mj-lt"/>
                <a:ea typeface="+mj-ea"/>
                <a:cs typeface="+mj-cs"/>
              </a:defRPr>
            </a:lvl1pPr>
            <a:lvl2pPr algn="l" rtl="0" eaLnBrk="0" fontAlgn="base" hangingPunct="0">
              <a:spcBef>
                <a:spcPct val="0"/>
              </a:spcBef>
              <a:spcAft>
                <a:spcPct val="0"/>
              </a:spcAft>
              <a:defRPr sz="4400" b="1">
                <a:solidFill>
                  <a:srgbClr val="336699"/>
                </a:solidFill>
                <a:effectLst>
                  <a:outerShdw blurRad="38100" dist="38100" dir="2700000" algn="tl">
                    <a:srgbClr val="C0C0C0"/>
                  </a:outerShdw>
                </a:effectLst>
                <a:latin typeface="Tahoma" panose="020B0604030504040204" pitchFamily="34" charset="0"/>
                <a:ea typeface="仿宋_GB2312" pitchFamily="49" charset="-122"/>
              </a:defRPr>
            </a:lvl2pPr>
            <a:lvl3pPr algn="l" rtl="0" eaLnBrk="0" fontAlgn="base" hangingPunct="0">
              <a:spcBef>
                <a:spcPct val="0"/>
              </a:spcBef>
              <a:spcAft>
                <a:spcPct val="0"/>
              </a:spcAft>
              <a:defRPr sz="4400" b="1">
                <a:solidFill>
                  <a:srgbClr val="336699"/>
                </a:solidFill>
                <a:effectLst>
                  <a:outerShdw blurRad="38100" dist="38100" dir="2700000" algn="tl">
                    <a:srgbClr val="C0C0C0"/>
                  </a:outerShdw>
                </a:effectLst>
                <a:latin typeface="Tahoma" panose="020B0604030504040204" pitchFamily="34" charset="0"/>
                <a:ea typeface="仿宋_GB2312" pitchFamily="49" charset="-122"/>
              </a:defRPr>
            </a:lvl3pPr>
            <a:lvl4pPr algn="l" rtl="0" eaLnBrk="0" fontAlgn="base" hangingPunct="0">
              <a:spcBef>
                <a:spcPct val="0"/>
              </a:spcBef>
              <a:spcAft>
                <a:spcPct val="0"/>
              </a:spcAft>
              <a:defRPr sz="4400" b="1">
                <a:solidFill>
                  <a:srgbClr val="336699"/>
                </a:solidFill>
                <a:effectLst>
                  <a:outerShdw blurRad="38100" dist="38100" dir="2700000" algn="tl">
                    <a:srgbClr val="C0C0C0"/>
                  </a:outerShdw>
                </a:effectLst>
                <a:latin typeface="Tahoma" panose="020B0604030504040204" pitchFamily="34" charset="0"/>
                <a:ea typeface="仿宋_GB2312" pitchFamily="49" charset="-122"/>
              </a:defRPr>
            </a:lvl4pPr>
            <a:lvl5pPr algn="l" rtl="0" eaLnBrk="0" fontAlgn="base" hangingPunct="0">
              <a:spcBef>
                <a:spcPct val="0"/>
              </a:spcBef>
              <a:spcAft>
                <a:spcPct val="0"/>
              </a:spcAft>
              <a:defRPr sz="4400" b="1">
                <a:solidFill>
                  <a:srgbClr val="336699"/>
                </a:solidFill>
                <a:effectLst>
                  <a:outerShdw blurRad="38100" dist="38100" dir="2700000" algn="tl">
                    <a:srgbClr val="C0C0C0"/>
                  </a:outerShdw>
                </a:effectLst>
                <a:latin typeface="Tahoma" panose="020B0604030504040204" pitchFamily="34" charset="0"/>
                <a:ea typeface="仿宋_GB2312" pitchFamily="49" charset="-122"/>
              </a:defRPr>
            </a:lvl5pPr>
            <a:lvl6pPr marL="457200" algn="l" rtl="0" fontAlgn="base">
              <a:spcBef>
                <a:spcPct val="0"/>
              </a:spcBef>
              <a:spcAft>
                <a:spcPct val="0"/>
              </a:spcAft>
              <a:defRPr sz="4400" b="1">
                <a:solidFill>
                  <a:srgbClr val="336699"/>
                </a:solidFill>
                <a:effectLst>
                  <a:outerShdw blurRad="38100" dist="38100" dir="2700000" algn="tl">
                    <a:srgbClr val="C0C0C0"/>
                  </a:outerShdw>
                </a:effectLst>
                <a:latin typeface="Tahoma" panose="020B0604030504040204" pitchFamily="34" charset="0"/>
                <a:ea typeface="仿宋_GB2312" pitchFamily="49" charset="-122"/>
              </a:defRPr>
            </a:lvl6pPr>
            <a:lvl7pPr marL="914400" algn="l" rtl="0" fontAlgn="base">
              <a:spcBef>
                <a:spcPct val="0"/>
              </a:spcBef>
              <a:spcAft>
                <a:spcPct val="0"/>
              </a:spcAft>
              <a:defRPr sz="4400" b="1">
                <a:solidFill>
                  <a:srgbClr val="336699"/>
                </a:solidFill>
                <a:effectLst>
                  <a:outerShdw blurRad="38100" dist="38100" dir="2700000" algn="tl">
                    <a:srgbClr val="C0C0C0"/>
                  </a:outerShdw>
                </a:effectLst>
                <a:latin typeface="Tahoma" panose="020B0604030504040204" pitchFamily="34" charset="0"/>
                <a:ea typeface="仿宋_GB2312" pitchFamily="49" charset="-122"/>
              </a:defRPr>
            </a:lvl7pPr>
            <a:lvl8pPr marL="1371600" algn="l" rtl="0" fontAlgn="base">
              <a:spcBef>
                <a:spcPct val="0"/>
              </a:spcBef>
              <a:spcAft>
                <a:spcPct val="0"/>
              </a:spcAft>
              <a:defRPr sz="4400" b="1">
                <a:solidFill>
                  <a:srgbClr val="336699"/>
                </a:solidFill>
                <a:effectLst>
                  <a:outerShdw blurRad="38100" dist="38100" dir="2700000" algn="tl">
                    <a:srgbClr val="C0C0C0"/>
                  </a:outerShdw>
                </a:effectLst>
                <a:latin typeface="Tahoma" panose="020B0604030504040204" pitchFamily="34" charset="0"/>
                <a:ea typeface="仿宋_GB2312" pitchFamily="49" charset="-122"/>
              </a:defRPr>
            </a:lvl8pPr>
            <a:lvl9pPr marL="1828800" algn="l" rtl="0" fontAlgn="base">
              <a:spcBef>
                <a:spcPct val="0"/>
              </a:spcBef>
              <a:spcAft>
                <a:spcPct val="0"/>
              </a:spcAft>
              <a:defRPr sz="4400" b="1">
                <a:solidFill>
                  <a:srgbClr val="336699"/>
                </a:solidFill>
                <a:effectLst>
                  <a:outerShdw blurRad="38100" dist="38100" dir="2700000" algn="tl">
                    <a:srgbClr val="C0C0C0"/>
                  </a:outerShdw>
                </a:effectLst>
                <a:latin typeface="Tahoma" panose="020B0604030504040204" pitchFamily="34" charset="0"/>
                <a:ea typeface="仿宋_GB2312" pitchFamily="49" charset="-122"/>
              </a:defRPr>
            </a:lvl9pPr>
          </a:lstStyle>
          <a:p>
            <a:pPr>
              <a:defRPr/>
            </a:pPr>
            <a:endParaRPr lang="zh-CN" altLang="en-US" sz="3600" dirty="0">
              <a:solidFill>
                <a:srgbClr val="000099"/>
              </a:solidFill>
              <a:latin typeface="黑体" panose="02010609060101010101" pitchFamily="49" charset="-122"/>
              <a:ea typeface="黑体" panose="02010609060101010101" pitchFamily="49" charset="-122"/>
              <a:cs typeface="+mn-cs"/>
            </a:endParaRPr>
          </a:p>
        </p:txBody>
      </p:sp>
      <p:sp>
        <p:nvSpPr>
          <p:cNvPr id="3" name="文本框 2"/>
          <p:cNvSpPr txBox="1"/>
          <p:nvPr/>
        </p:nvSpPr>
        <p:spPr>
          <a:xfrm>
            <a:off x="7926010" y="44624"/>
            <a:ext cx="3786614" cy="707886"/>
          </a:xfrm>
          <a:prstGeom prst="rect">
            <a:avLst/>
          </a:prstGeom>
          <a:solidFill>
            <a:schemeClr val="bg1"/>
          </a:solidFill>
        </p:spPr>
        <p:txBody>
          <a:bodyPr wrap="none" rtlCol="0">
            <a:spAutoFit/>
          </a:bodyPr>
          <a:lstStyle/>
          <a:p>
            <a:r>
              <a:rPr lang="zh-CN" altLang="en-US" dirty="0">
                <a:solidFill>
                  <a:srgbClr val="0033CC"/>
                </a:solidFill>
              </a:rPr>
              <a:t>类的进一步抽象</a:t>
            </a:r>
          </a:p>
        </p:txBody>
      </p:sp>
      <p:sp>
        <p:nvSpPr>
          <p:cNvPr id="17" name="爆炸形 1 16"/>
          <p:cNvSpPr>
            <a:spLocks noChangeArrowheads="1"/>
          </p:cNvSpPr>
          <p:nvPr/>
        </p:nvSpPr>
        <p:spPr bwMode="auto">
          <a:xfrm>
            <a:off x="2063552" y="5195892"/>
            <a:ext cx="2311409" cy="1359510"/>
          </a:xfrm>
          <a:prstGeom prst="irregularSeal1">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eaLnBrk="1" hangingPunct="1">
              <a:spcBef>
                <a:spcPct val="0"/>
              </a:spcBef>
              <a:buClrTx/>
              <a:buSzTx/>
              <a:buFontTx/>
              <a:buNone/>
            </a:pPr>
            <a:r>
              <a:rPr lang="zh-CN" altLang="en-US" sz="1800" dirty="0">
                <a:solidFill>
                  <a:srgbClr val="00B050"/>
                </a:solidFill>
                <a:ea typeface="黑体" panose="02010609060101010101" pitchFamily="49" charset="-122"/>
              </a:rPr>
              <a:t>定义在逻辑结构上，</a:t>
            </a:r>
            <a:endParaRPr lang="en-US" altLang="zh-CN" sz="1800" dirty="0">
              <a:solidFill>
                <a:srgbClr val="00B050"/>
              </a:solidFill>
              <a:ea typeface="黑体" panose="02010609060101010101" pitchFamily="49" charset="-122"/>
            </a:endParaRPr>
          </a:p>
          <a:p>
            <a:pPr algn="ctr" eaLnBrk="1" hangingPunct="1">
              <a:spcBef>
                <a:spcPct val="0"/>
              </a:spcBef>
              <a:buClrTx/>
              <a:buSzTx/>
              <a:buFontTx/>
              <a:buNone/>
            </a:pPr>
            <a:r>
              <a:rPr lang="zh-CN" altLang="en-US" sz="1800" dirty="0">
                <a:solidFill>
                  <a:srgbClr val="00B050"/>
                </a:solidFill>
                <a:ea typeface="黑体" panose="02010609060101010101" pitchFamily="49" charset="-122"/>
              </a:rPr>
              <a:t>与具体实现无关</a:t>
            </a:r>
          </a:p>
        </p:txBody>
      </p:sp>
      <p:sp>
        <p:nvSpPr>
          <p:cNvPr id="2" name="标题 1"/>
          <p:cNvSpPr>
            <a:spLocks noGrp="1"/>
          </p:cNvSpPr>
          <p:nvPr>
            <p:ph type="title"/>
          </p:nvPr>
        </p:nvSpPr>
        <p:spPr/>
        <p:txBody>
          <a:bodyPr>
            <a:normAutofit fontScale="90000"/>
          </a:bodyPr>
          <a:lstStyle/>
          <a:p>
            <a:r>
              <a:rPr lang="zh-CN" altLang="en-US" dirty="0"/>
              <a:t>抽象数据类型</a:t>
            </a:r>
            <a:r>
              <a:rPr lang="en-US" altLang="zh-CN" dirty="0"/>
              <a:t>(ADT</a:t>
            </a:r>
            <a:r>
              <a:rPr lang="en-US" altLang="zh-CN" dirty="0" smtClean="0"/>
              <a:t>)</a:t>
            </a:r>
            <a:endParaRPr lang="zh-CN" altLang="en-US" dirty="0"/>
          </a:p>
        </p:txBody>
      </p:sp>
      <p:pic>
        <p:nvPicPr>
          <p:cNvPr id="19" name="图片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18760" y="3555945"/>
            <a:ext cx="2087585" cy="2008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trips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7699"/>
                                        </p:tgtEl>
                                        <p:attrNameLst>
                                          <p:attrName>style.visibility</p:attrName>
                                        </p:attrNameLst>
                                      </p:cBhvr>
                                      <p:to>
                                        <p:strVal val="visible"/>
                                      </p:to>
                                    </p:set>
                                    <p:animEffect transition="in" filter="dissolve">
                                      <p:cBhvr>
                                        <p:cTn id="7" dur="500"/>
                                        <p:tgtEl>
                                          <p:spTgt spid="1576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7700"/>
                                        </p:tgtEl>
                                        <p:attrNameLst>
                                          <p:attrName>style.visibility</p:attrName>
                                        </p:attrNameLst>
                                      </p:cBhvr>
                                      <p:to>
                                        <p:strVal val="visible"/>
                                      </p:to>
                                    </p:set>
                                    <p:animEffect transition="in" filter="dissolve">
                                      <p:cBhvr>
                                        <p:cTn id="12" dur="500"/>
                                        <p:tgtEl>
                                          <p:spTgt spid="15770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157701"/>
                                        </p:tgtEl>
                                        <p:attrNameLst>
                                          <p:attrName>style.visibility</p:attrName>
                                        </p:attrNameLst>
                                      </p:cBhvr>
                                      <p:to>
                                        <p:strVal val="visible"/>
                                      </p:to>
                                    </p:set>
                                    <p:animEffect transition="in" filter="wipe(up)">
                                      <p:cBhvr>
                                        <p:cTn id="17" dur="500"/>
                                        <p:tgtEl>
                                          <p:spTgt spid="15770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57709"/>
                                        </p:tgtEl>
                                        <p:attrNameLst>
                                          <p:attrName>style.visibility</p:attrName>
                                        </p:attrNameLst>
                                      </p:cBhvr>
                                      <p:to>
                                        <p:strVal val="visible"/>
                                      </p:to>
                                    </p:set>
                                    <p:animEffect transition="in" filter="wipe(up)">
                                      <p:cBhvr>
                                        <p:cTn id="22" dur="500"/>
                                        <p:tgtEl>
                                          <p:spTgt spid="157709"/>
                                        </p:tgtEl>
                                      </p:cBhvr>
                                    </p:animEffect>
                                  </p:childTnLst>
                                </p:cTn>
                              </p:par>
                            </p:childTnLst>
                          </p:cTn>
                        </p:par>
                        <p:par>
                          <p:cTn id="23" fill="hold" nodeType="afterGroup">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157708"/>
                                        </p:tgtEl>
                                        <p:attrNameLst>
                                          <p:attrName>style.visibility</p:attrName>
                                        </p:attrNameLst>
                                      </p:cBhvr>
                                      <p:to>
                                        <p:strVal val="visible"/>
                                      </p:to>
                                    </p:set>
                                    <p:animEffect transition="in" filter="wipe(up)">
                                      <p:cBhvr>
                                        <p:cTn id="26" dur="500"/>
                                        <p:tgtEl>
                                          <p:spTgt spid="157708"/>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699" grpId="0" autoUpdateAnimBg="0"/>
      <p:bldP spid="157700" grpId="0" autoUpdateAnimBg="0"/>
      <p:bldP spid="157708" grpId="0" animBg="1" autoUpdateAnimBg="0"/>
      <p:bldP spid="157709" grpId="0" autoUpdateAnimBg="0"/>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sz="3600" smtClean="0"/>
              <a:t>2023</a:t>
            </a:r>
            <a:r>
              <a:rPr lang="zh-CN" altLang="en-US" sz="3600" smtClean="0"/>
              <a:t>年</a:t>
            </a:r>
            <a:r>
              <a:rPr lang="zh-CN" altLang="en-US" sz="4000"/>
              <a:t>计算机</a:t>
            </a:r>
            <a:r>
              <a:rPr lang="zh-CN" altLang="en-US" sz="3600"/>
              <a:t>考研统考专业课（</a:t>
            </a:r>
            <a:r>
              <a:rPr lang="en-US" altLang="zh-CN" sz="3600"/>
              <a:t>408</a:t>
            </a:r>
            <a:r>
              <a:rPr lang="zh-CN" altLang="en-US" sz="3600"/>
              <a:t>）</a:t>
            </a:r>
          </a:p>
        </p:txBody>
      </p:sp>
      <p:sp>
        <p:nvSpPr>
          <p:cNvPr id="4" name="Rectangle 1"/>
          <p:cNvSpPr>
            <a:spLocks noChangeArrowheads="1"/>
          </p:cNvSpPr>
          <p:nvPr/>
        </p:nvSpPr>
        <p:spPr bwMode="auto">
          <a:xfrm>
            <a:off x="479376" y="836712"/>
            <a:ext cx="11593288" cy="378565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mn-ea"/>
                <a:ea typeface="+mn-ea"/>
              </a:rPr>
              <a:t>41</a:t>
            </a:r>
            <a:r>
              <a:rPr kumimoji="0" lang="zh-CN" altLang="en-US" sz="2000" b="0" i="0" u="none" strike="noStrike" cap="none" normalizeH="0" baseline="0" smtClean="0">
                <a:ln>
                  <a:noFill/>
                </a:ln>
                <a:solidFill>
                  <a:srgbClr val="000000"/>
                </a:solidFill>
                <a:effectLst/>
                <a:latin typeface="+mn-ea"/>
                <a:ea typeface="+mn-ea"/>
              </a:rPr>
              <a:t>、</a:t>
            </a:r>
            <a:r>
              <a:rPr kumimoji="0" lang="zh-CN" altLang="en-US" sz="2000" i="0" u="none" strike="noStrike" cap="none" normalizeH="0" baseline="0" smtClean="0">
                <a:ln>
                  <a:noFill/>
                </a:ln>
                <a:solidFill>
                  <a:srgbClr val="000000"/>
                </a:solidFill>
                <a:effectLst/>
                <a:latin typeface="+mn-ea"/>
                <a:ea typeface="+mn-ea"/>
              </a:rPr>
              <a:t>（</a:t>
            </a:r>
            <a:r>
              <a:rPr kumimoji="0" lang="en-US" altLang="zh-CN" sz="2000" i="0" u="none" strike="noStrike" cap="none" normalizeH="0" baseline="0" smtClean="0">
                <a:ln>
                  <a:noFill/>
                </a:ln>
                <a:solidFill>
                  <a:srgbClr val="000000"/>
                </a:solidFill>
                <a:effectLst/>
                <a:latin typeface="+mn-ea"/>
                <a:ea typeface="+mn-ea"/>
              </a:rPr>
              <a:t>13</a:t>
            </a:r>
            <a:r>
              <a:rPr kumimoji="0" lang="zh-CN" altLang="en-US" sz="2000" i="0" u="none" strike="noStrike" cap="none" normalizeH="0" baseline="0" smtClean="0">
                <a:ln>
                  <a:noFill/>
                </a:ln>
                <a:solidFill>
                  <a:srgbClr val="000000"/>
                </a:solidFill>
                <a:effectLst/>
                <a:latin typeface="+mn-ea"/>
                <a:ea typeface="+mn-ea"/>
              </a:rPr>
              <a:t>分）</a:t>
            </a:r>
            <a:r>
              <a:rPr kumimoji="0" lang="zh-CN" altLang="zh-CN" sz="2000" b="0" i="0" u="none" strike="noStrike" cap="none" normalizeH="0" baseline="0" smtClean="0">
                <a:ln>
                  <a:noFill/>
                </a:ln>
                <a:solidFill>
                  <a:srgbClr val="000000"/>
                </a:solidFill>
                <a:effectLst/>
                <a:latin typeface="+mn-ea"/>
                <a:ea typeface="+mn-ea"/>
              </a:rPr>
              <a:t>2023年10月26日，神州十七号载人飞船发射取得圆满成功，再次彰显了中国航天事业的辉煌成就。载人航天工程是包含众多子工程的复杂系统工程，为了保证工程的有序开展，需要明确各子工程的前导工程。以协调各子工程的实施。该问题可以简化、抽象为有向图的拓扑序列问题。已如有向图G采用邻接矩阵存储，类型定义如下：</a:t>
            </a: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2000" b="0" i="0" u="none" strike="noStrike" cap="none" normalizeH="0" baseline="0" smtClean="0">
                <a:ln>
                  <a:noFill/>
                </a:ln>
                <a:solidFill>
                  <a:srgbClr val="000000"/>
                </a:solidFill>
                <a:effectLst/>
                <a:latin typeface="+mn-ea"/>
                <a:ea typeface="+mn-ea"/>
              </a:rPr>
              <a:t>typedef struct{ int numVertices, numEdges; //图的顶点数和有向边数 </a:t>
            </a:r>
            <a:endParaRPr kumimoji="0" lang="en-US" altLang="zh-CN" sz="2000" b="0" i="0" u="none" strike="noStrike" cap="none" normalizeH="0" baseline="0" smtClean="0">
              <a:ln>
                <a:noFill/>
              </a:ln>
              <a:solidFill>
                <a:srgbClr val="000000"/>
              </a:solidFill>
              <a:effectLst/>
              <a:latin typeface="+mn-ea"/>
              <a:ea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mn-ea"/>
                <a:ea typeface="+mn-ea"/>
              </a:rPr>
              <a:t>		  </a:t>
            </a:r>
            <a:r>
              <a:rPr kumimoji="0" lang="zh-CN" altLang="zh-CN" sz="2000" b="0" i="0" u="none" strike="noStrike" cap="none" normalizeH="0" baseline="0" smtClean="0">
                <a:ln>
                  <a:noFill/>
                </a:ln>
                <a:solidFill>
                  <a:srgbClr val="000000"/>
                </a:solidFill>
                <a:effectLst/>
                <a:latin typeface="+mn-ea"/>
                <a:ea typeface="+mn-ea"/>
              </a:rPr>
              <a:t>char verticesList[MAXV]; //项点表，MAXV为以定义常量 </a:t>
            </a:r>
            <a:endParaRPr kumimoji="0" lang="en-US" altLang="zh-CN" sz="2000" b="0" i="0" u="none" strike="noStrike" cap="none" normalizeH="0" baseline="0" smtClean="0">
              <a:ln>
                <a:noFill/>
              </a:ln>
              <a:solidFill>
                <a:srgbClr val="000000"/>
              </a:solidFill>
              <a:effectLst/>
              <a:latin typeface="+mn-ea"/>
              <a:ea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0" i="0" u="none" strike="noStrike" cap="none" normalizeH="0" baseline="0" smtClean="0">
                <a:ln>
                  <a:noFill/>
                </a:ln>
                <a:solidFill>
                  <a:srgbClr val="000000"/>
                </a:solidFill>
                <a:effectLst/>
                <a:latin typeface="+mn-ea"/>
                <a:ea typeface="+mn-ea"/>
              </a:rPr>
              <a:t>		  </a:t>
            </a:r>
            <a:r>
              <a:rPr kumimoji="0" lang="zh-CN" altLang="zh-CN" sz="2000" b="0" i="0" u="none" strike="noStrike" cap="none" normalizeH="0" baseline="0" smtClean="0">
                <a:ln>
                  <a:noFill/>
                </a:ln>
                <a:solidFill>
                  <a:srgbClr val="000000"/>
                </a:solidFill>
                <a:effectLst/>
                <a:latin typeface="+mn-ea"/>
                <a:ea typeface="+mn-ea"/>
              </a:rPr>
              <a:t>int Edge[MAXV][MAXV]; //知接矩阵 </a:t>
            </a:r>
            <a:endParaRPr kumimoji="0" lang="en-US" altLang="zh-CN" sz="2000" b="0" i="0" u="none" strike="noStrike" cap="none" normalizeH="0" baseline="0" smtClean="0">
              <a:ln>
                <a:noFill/>
              </a:ln>
              <a:solidFill>
                <a:srgbClr val="000000"/>
              </a:solidFill>
              <a:effectLst/>
              <a:latin typeface="+mn-ea"/>
              <a:ea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2000" b="0" i="0" u="none" strike="noStrike" cap="none" normalizeH="0" baseline="0" smtClean="0">
                <a:ln>
                  <a:noFill/>
                </a:ln>
                <a:solidFill>
                  <a:srgbClr val="000000"/>
                </a:solidFill>
                <a:effectLst/>
                <a:latin typeface="+mn-ea"/>
                <a:ea typeface="+mn-ea"/>
              </a:rPr>
              <a:t>}MGraph;</a:t>
            </a:r>
            <a:endParaRPr kumimoji="0" lang="zh-CN" altLang="zh-CN" sz="2000" b="0" i="0" u="none" strike="noStrike" cap="none" normalizeH="0" baseline="0" smtClean="0">
              <a:ln>
                <a:noFill/>
              </a:ln>
              <a:solidFill>
                <a:schemeClr val="tx1"/>
              </a:solidFill>
              <a:effectLst/>
              <a:latin typeface="+mn-ea"/>
              <a:ea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2000" b="0" i="0" u="none" strike="noStrike" cap="none" normalizeH="0" baseline="0" smtClean="0">
                <a:ln>
                  <a:noFill/>
                </a:ln>
                <a:solidFill>
                  <a:srgbClr val="000000"/>
                </a:solidFill>
                <a:effectLst/>
                <a:latin typeface="+mn-ea"/>
                <a:ea typeface="+mn-ea"/>
              </a:rPr>
              <a:t>请设计算法：int uniquely(MGraph G)。判定G是否存在唯一的拓扑序列，若是则返回1，否则返回0。</a:t>
            </a:r>
            <a:br>
              <a:rPr kumimoji="0" lang="zh-CN" altLang="zh-CN" sz="2000" b="0" i="0" u="none" strike="noStrike" cap="none" normalizeH="0" baseline="0" smtClean="0">
                <a:ln>
                  <a:noFill/>
                </a:ln>
                <a:solidFill>
                  <a:srgbClr val="000000"/>
                </a:solidFill>
                <a:effectLst/>
                <a:latin typeface="+mn-ea"/>
                <a:ea typeface="+mn-ea"/>
              </a:rPr>
            </a:br>
            <a:r>
              <a:rPr kumimoji="0" lang="zh-CN" altLang="zh-CN" sz="2000" b="0" i="0" u="none" strike="noStrike" cap="none" normalizeH="0" baseline="0" smtClean="0">
                <a:ln>
                  <a:noFill/>
                </a:ln>
                <a:solidFill>
                  <a:srgbClr val="000000"/>
                </a:solidFill>
                <a:effectLst/>
                <a:latin typeface="+mn-ea"/>
                <a:ea typeface="+mn-ea"/>
              </a:rPr>
              <a:t>要求:</a:t>
            </a:r>
            <a:br>
              <a:rPr kumimoji="0" lang="zh-CN" altLang="zh-CN" sz="2000" b="0" i="0" u="none" strike="noStrike" cap="none" normalizeH="0" baseline="0" smtClean="0">
                <a:ln>
                  <a:noFill/>
                </a:ln>
                <a:solidFill>
                  <a:srgbClr val="000000"/>
                </a:solidFill>
                <a:effectLst/>
                <a:latin typeface="+mn-ea"/>
                <a:ea typeface="+mn-ea"/>
              </a:rPr>
            </a:br>
            <a:r>
              <a:rPr kumimoji="0" lang="zh-CN" altLang="zh-CN" sz="2000" b="0" i="0" u="none" strike="noStrike" cap="none" normalizeH="0" baseline="0" smtClean="0">
                <a:ln>
                  <a:noFill/>
                </a:ln>
                <a:solidFill>
                  <a:srgbClr val="000000"/>
                </a:solidFill>
                <a:effectLst/>
                <a:latin typeface="+mn-ea"/>
                <a:ea typeface="+mn-ea"/>
              </a:rPr>
              <a:t>（1）给出算法的基本设计思想（4分）</a:t>
            </a:r>
            <a:endParaRPr kumimoji="0" lang="zh-CN" altLang="zh-CN" sz="2000" b="0" i="0" u="none" strike="noStrike" cap="none" normalizeH="0" baseline="0" smtClean="0">
              <a:ln>
                <a:noFill/>
              </a:ln>
              <a:solidFill>
                <a:schemeClr val="tx1"/>
              </a:solidFill>
              <a:effectLst/>
              <a:latin typeface="+mn-ea"/>
              <a:ea typeface="+mn-ea"/>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2000" b="0" i="0" u="none" strike="noStrike" cap="none" normalizeH="0" baseline="0" smtClean="0">
                <a:ln>
                  <a:noFill/>
                </a:ln>
                <a:solidFill>
                  <a:srgbClr val="000000"/>
                </a:solidFill>
                <a:effectLst/>
                <a:latin typeface="+mn-ea"/>
                <a:ea typeface="+mn-ea"/>
              </a:rPr>
              <a:t>（2）根据设计思想，采用C或C++语言描述算法，关键之处给出注释（9分）</a:t>
            </a:r>
            <a:endParaRPr kumimoji="0" lang="zh-CN" altLang="zh-CN" sz="2000" b="0" i="0" u="none" strike="noStrike" cap="none" normalizeH="0" baseline="0" smtClean="0">
              <a:ln>
                <a:noFill/>
              </a:ln>
              <a:solidFill>
                <a:schemeClr val="tx1"/>
              </a:solidFill>
              <a:effectLst/>
              <a:latin typeface="+mn-ea"/>
              <a:ea typeface="+mn-ea"/>
            </a:endParaRPr>
          </a:p>
        </p:txBody>
      </p:sp>
      <p:sp>
        <p:nvSpPr>
          <p:cNvPr id="6" name="矩形 5"/>
          <p:cNvSpPr/>
          <p:nvPr/>
        </p:nvSpPr>
        <p:spPr>
          <a:xfrm>
            <a:off x="407368" y="4730368"/>
            <a:ext cx="11377264" cy="1938992"/>
          </a:xfrm>
          <a:prstGeom prst="rect">
            <a:avLst/>
          </a:prstGeom>
        </p:spPr>
        <p:txBody>
          <a:bodyPr wrap="square">
            <a:spAutoFit/>
          </a:bodyPr>
          <a:lstStyle/>
          <a:p>
            <a:r>
              <a:rPr lang="en-US" altLang="zh-CN" sz="2000" b="0" smtClean="0">
                <a:latin typeface="+mn-ea"/>
                <a:ea typeface="+mn-ea"/>
              </a:rPr>
              <a:t>42</a:t>
            </a:r>
            <a:r>
              <a:rPr lang="zh-CN" altLang="en-US" sz="2000" b="0" smtClean="0">
                <a:latin typeface="+mn-ea"/>
                <a:ea typeface="+mn-ea"/>
              </a:rPr>
              <a:t>、</a:t>
            </a:r>
            <a:r>
              <a:rPr lang="zh-CN" altLang="en-US" sz="2000" smtClean="0">
                <a:latin typeface="+mn-ea"/>
                <a:ea typeface="+mn-ea"/>
              </a:rPr>
              <a:t>（</a:t>
            </a:r>
            <a:r>
              <a:rPr lang="en-US" altLang="zh-CN" sz="2000" smtClean="0">
                <a:latin typeface="+mn-ea"/>
                <a:ea typeface="+mn-ea"/>
              </a:rPr>
              <a:t>10</a:t>
            </a:r>
            <a:r>
              <a:rPr lang="zh-CN" altLang="en-US" sz="2000" smtClean="0">
                <a:latin typeface="+mn-ea"/>
                <a:ea typeface="+mn-ea"/>
              </a:rPr>
              <a:t>分）</a:t>
            </a:r>
            <a:r>
              <a:rPr lang="zh-CN" altLang="en-US" sz="2000" b="0" smtClean="0">
                <a:latin typeface="+mn-ea"/>
                <a:ea typeface="+mn-ea"/>
              </a:rPr>
              <a:t>将</a:t>
            </a:r>
            <a:r>
              <a:rPr lang="zh-CN" altLang="en-US" sz="2000" b="0">
                <a:latin typeface="+mn-ea"/>
                <a:ea typeface="+mn-ea"/>
              </a:rPr>
              <a:t>关键字序列</a:t>
            </a:r>
            <a:r>
              <a:rPr lang="en-US" altLang="zh-CN" sz="2000" b="0">
                <a:latin typeface="+mn-ea"/>
                <a:ea typeface="+mn-ea"/>
              </a:rPr>
              <a:t>20</a:t>
            </a:r>
            <a:r>
              <a:rPr lang="zh-CN" altLang="en-US" sz="2000" b="0">
                <a:latin typeface="+mn-ea"/>
                <a:ea typeface="+mn-ea"/>
              </a:rPr>
              <a:t>，</a:t>
            </a:r>
            <a:r>
              <a:rPr lang="en-US" altLang="zh-CN" sz="2000" b="0">
                <a:latin typeface="+mn-ea"/>
                <a:ea typeface="+mn-ea"/>
              </a:rPr>
              <a:t>3</a:t>
            </a:r>
            <a:r>
              <a:rPr lang="zh-CN" altLang="en-US" sz="2000" b="0">
                <a:latin typeface="+mn-ea"/>
                <a:ea typeface="+mn-ea"/>
              </a:rPr>
              <a:t>，</a:t>
            </a:r>
            <a:r>
              <a:rPr lang="en-US" altLang="zh-CN" sz="2000" b="0">
                <a:latin typeface="+mn-ea"/>
                <a:ea typeface="+mn-ea"/>
              </a:rPr>
              <a:t>11</a:t>
            </a:r>
            <a:r>
              <a:rPr lang="zh-CN" altLang="en-US" sz="2000" b="0">
                <a:latin typeface="+mn-ea"/>
                <a:ea typeface="+mn-ea"/>
              </a:rPr>
              <a:t>，</a:t>
            </a:r>
            <a:r>
              <a:rPr lang="en-US" altLang="zh-CN" sz="2000" b="0">
                <a:latin typeface="+mn-ea"/>
                <a:ea typeface="+mn-ea"/>
              </a:rPr>
              <a:t>18</a:t>
            </a:r>
            <a:r>
              <a:rPr lang="zh-CN" altLang="en-US" sz="2000" b="0">
                <a:latin typeface="+mn-ea"/>
                <a:ea typeface="+mn-ea"/>
              </a:rPr>
              <a:t>，</a:t>
            </a:r>
            <a:r>
              <a:rPr lang="en-US" altLang="zh-CN" sz="2000" b="0">
                <a:latin typeface="+mn-ea"/>
                <a:ea typeface="+mn-ea"/>
              </a:rPr>
              <a:t>9</a:t>
            </a:r>
            <a:r>
              <a:rPr lang="zh-CN" altLang="en-US" sz="2000" b="0">
                <a:latin typeface="+mn-ea"/>
                <a:ea typeface="+mn-ea"/>
              </a:rPr>
              <a:t>，</a:t>
            </a:r>
            <a:r>
              <a:rPr lang="en-US" altLang="zh-CN" sz="2000" b="0">
                <a:latin typeface="+mn-ea"/>
                <a:ea typeface="+mn-ea"/>
              </a:rPr>
              <a:t>14</a:t>
            </a:r>
            <a:r>
              <a:rPr lang="zh-CN" altLang="en-US" sz="2000" b="0">
                <a:latin typeface="+mn-ea"/>
                <a:ea typeface="+mn-ea"/>
              </a:rPr>
              <a:t>，</a:t>
            </a:r>
            <a:r>
              <a:rPr lang="en-US" altLang="zh-CN" sz="2000" b="0">
                <a:latin typeface="+mn-ea"/>
                <a:ea typeface="+mn-ea"/>
              </a:rPr>
              <a:t>7</a:t>
            </a:r>
            <a:r>
              <a:rPr lang="zh-CN" altLang="en-US" sz="2000" b="0">
                <a:latin typeface="+mn-ea"/>
                <a:ea typeface="+mn-ea"/>
              </a:rPr>
              <a:t>，依次存储到初始值为空，长度为</a:t>
            </a:r>
            <a:r>
              <a:rPr lang="en-US" altLang="zh-CN" sz="2000" b="0">
                <a:latin typeface="+mn-ea"/>
                <a:ea typeface="+mn-ea"/>
              </a:rPr>
              <a:t>11</a:t>
            </a:r>
            <a:r>
              <a:rPr lang="zh-CN" altLang="en-US" sz="2000" b="0">
                <a:latin typeface="+mn-ea"/>
                <a:ea typeface="+mn-ea"/>
              </a:rPr>
              <a:t>的散列表中，散列函数</a:t>
            </a:r>
            <a:r>
              <a:rPr lang="en-US" altLang="zh-CN" sz="2000" b="0">
                <a:latin typeface="+mn-ea"/>
                <a:ea typeface="+mn-ea"/>
              </a:rPr>
              <a:t>H(key) = ( key * 3) %11</a:t>
            </a:r>
            <a:r>
              <a:rPr lang="zh-CN" altLang="en-US" sz="2000" b="0">
                <a:latin typeface="+mn-ea"/>
                <a:ea typeface="+mn-ea"/>
              </a:rPr>
              <a:t>，</a:t>
            </a:r>
            <a:r>
              <a:rPr lang="en-US" altLang="zh-CN" sz="2000" b="0">
                <a:latin typeface="+mn-ea"/>
                <a:ea typeface="+mn-ea"/>
              </a:rPr>
              <a:t>H (key〉</a:t>
            </a:r>
            <a:r>
              <a:rPr lang="zh-CN" altLang="en-US" sz="2000" b="0">
                <a:latin typeface="+mn-ea"/>
                <a:ea typeface="+mn-ea"/>
              </a:rPr>
              <a:t>计算机出的初始散列地址为</a:t>
            </a:r>
            <a:r>
              <a:rPr lang="en-US" altLang="zh-CN" sz="2000" b="0">
                <a:latin typeface="+mn-ea"/>
                <a:ea typeface="+mn-ea"/>
              </a:rPr>
              <a:t>H0</a:t>
            </a:r>
            <a:r>
              <a:rPr lang="zh-CN" altLang="en-US" sz="2000" b="0">
                <a:latin typeface="+mn-ea"/>
                <a:ea typeface="+mn-ea"/>
              </a:rPr>
              <a:t>，发生冲突时探查地址序列是</a:t>
            </a:r>
            <a:r>
              <a:rPr lang="en-US" altLang="zh-CN" sz="2000" b="0">
                <a:latin typeface="+mn-ea"/>
                <a:ea typeface="+mn-ea"/>
              </a:rPr>
              <a:t>H1</a:t>
            </a:r>
            <a:r>
              <a:rPr lang="zh-CN" altLang="en-US" sz="2000" b="0">
                <a:latin typeface="+mn-ea"/>
                <a:ea typeface="+mn-ea"/>
              </a:rPr>
              <a:t>，</a:t>
            </a:r>
            <a:r>
              <a:rPr lang="en-US" altLang="zh-CN" sz="2000" b="0">
                <a:latin typeface="+mn-ea"/>
                <a:ea typeface="+mn-ea"/>
              </a:rPr>
              <a:t>H2</a:t>
            </a:r>
            <a:r>
              <a:rPr lang="zh-CN" altLang="en-US" sz="2000" b="0">
                <a:latin typeface="+mn-ea"/>
                <a:ea typeface="+mn-ea"/>
              </a:rPr>
              <a:t>，</a:t>
            </a:r>
            <a:r>
              <a:rPr lang="en-US" altLang="zh-CN" sz="2000" b="0">
                <a:latin typeface="+mn-ea"/>
                <a:ea typeface="+mn-ea"/>
              </a:rPr>
              <a:t>H3</a:t>
            </a:r>
            <a:r>
              <a:rPr lang="zh-CN" altLang="en-US" sz="2000" b="0">
                <a:latin typeface="+mn-ea"/>
                <a:ea typeface="+mn-ea"/>
              </a:rPr>
              <a:t>，</a:t>
            </a:r>
            <a:r>
              <a:rPr lang="en-US" altLang="zh-CN" sz="2000" b="0">
                <a:latin typeface="+mn-ea"/>
                <a:ea typeface="+mn-ea"/>
              </a:rPr>
              <a:t>....</a:t>
            </a:r>
            <a:r>
              <a:rPr lang="zh-CN" altLang="en-US" sz="2000" b="0">
                <a:latin typeface="+mn-ea"/>
                <a:ea typeface="+mn-ea"/>
              </a:rPr>
              <a:t>，其中，</a:t>
            </a:r>
            <a:r>
              <a:rPr lang="en-US" altLang="zh-CN" sz="2000" b="0">
                <a:latin typeface="+mn-ea"/>
                <a:ea typeface="+mn-ea"/>
              </a:rPr>
              <a:t>Hk = (H0+k^2)%11</a:t>
            </a:r>
            <a:r>
              <a:rPr lang="zh-CN" altLang="en-US" sz="2000" b="0">
                <a:latin typeface="+mn-ea"/>
                <a:ea typeface="+mn-ea"/>
              </a:rPr>
              <a:t>，</a:t>
            </a:r>
            <a:r>
              <a:rPr lang="en-US" altLang="zh-CN" sz="2000" b="0">
                <a:latin typeface="+mn-ea"/>
                <a:ea typeface="+mn-ea"/>
              </a:rPr>
              <a:t>K=1</a:t>
            </a:r>
            <a:r>
              <a:rPr lang="zh-CN" altLang="en-US" sz="2000" b="0">
                <a:latin typeface="+mn-ea"/>
                <a:ea typeface="+mn-ea"/>
              </a:rPr>
              <a:t>，</a:t>
            </a:r>
            <a:r>
              <a:rPr lang="en-US" altLang="zh-CN" sz="2000" b="0">
                <a:latin typeface="+mn-ea"/>
                <a:ea typeface="+mn-ea"/>
              </a:rPr>
              <a:t>2</a:t>
            </a:r>
            <a:r>
              <a:rPr lang="zh-CN" altLang="en-US" sz="2000" b="0">
                <a:latin typeface="+mn-ea"/>
                <a:ea typeface="+mn-ea"/>
              </a:rPr>
              <a:t>，</a:t>
            </a:r>
            <a:r>
              <a:rPr lang="en-US" altLang="zh-CN" sz="2000" b="0">
                <a:latin typeface="+mn-ea"/>
                <a:ea typeface="+mn-ea"/>
              </a:rPr>
              <a:t>3....</a:t>
            </a:r>
            <a:r>
              <a:rPr lang="zh-CN" altLang="en-US" sz="2000" b="0">
                <a:latin typeface="+mn-ea"/>
                <a:ea typeface="+mn-ea"/>
              </a:rPr>
              <a:t>，请回答下列问题。</a:t>
            </a:r>
          </a:p>
          <a:p>
            <a:r>
              <a:rPr lang="zh-CN" altLang="en-US" sz="2000" b="0">
                <a:latin typeface="+mn-ea"/>
                <a:ea typeface="+mn-ea"/>
              </a:rPr>
              <a:t>（</a:t>
            </a:r>
            <a:r>
              <a:rPr lang="en-US" altLang="zh-CN" sz="2000" b="0">
                <a:latin typeface="+mn-ea"/>
                <a:ea typeface="+mn-ea"/>
              </a:rPr>
              <a:t>1</a:t>
            </a:r>
            <a:r>
              <a:rPr lang="zh-CN" altLang="en-US" sz="2000" b="0">
                <a:latin typeface="+mn-ea"/>
                <a:ea typeface="+mn-ea"/>
              </a:rPr>
              <a:t>）画出所构造的</a:t>
            </a:r>
            <a:r>
              <a:rPr lang="en-US" altLang="zh-CN" sz="2000" b="0">
                <a:latin typeface="+mn-ea"/>
                <a:ea typeface="+mn-ea"/>
              </a:rPr>
              <a:t>HT</a:t>
            </a:r>
            <a:r>
              <a:rPr lang="zh-CN" altLang="en-US" sz="2000" b="0">
                <a:latin typeface="+mn-ea"/>
                <a:ea typeface="+mn-ea"/>
              </a:rPr>
              <a:t>。并计算</a:t>
            </a:r>
            <a:r>
              <a:rPr lang="en-US" altLang="zh-CN" sz="2000" b="0">
                <a:latin typeface="+mn-ea"/>
                <a:ea typeface="+mn-ea"/>
              </a:rPr>
              <a:t>HT</a:t>
            </a:r>
            <a:r>
              <a:rPr lang="zh-CN" altLang="en-US" sz="2000" b="0">
                <a:latin typeface="+mn-ea"/>
                <a:ea typeface="+mn-ea"/>
              </a:rPr>
              <a:t>的域装因子</a:t>
            </a:r>
            <a:r>
              <a:rPr lang="en-US" altLang="zh-CN" sz="2000" b="0">
                <a:latin typeface="+mn-ea"/>
                <a:ea typeface="+mn-ea"/>
              </a:rPr>
              <a:t>(6</a:t>
            </a:r>
            <a:r>
              <a:rPr lang="zh-CN" altLang="en-US" sz="2000" b="0">
                <a:latin typeface="+mn-ea"/>
                <a:ea typeface="+mn-ea"/>
              </a:rPr>
              <a:t>分</a:t>
            </a:r>
            <a:r>
              <a:rPr lang="en-US" altLang="zh-CN" sz="2000" b="0" smtClean="0">
                <a:latin typeface="+mn-ea"/>
                <a:ea typeface="+mn-ea"/>
              </a:rPr>
              <a:t>)</a:t>
            </a:r>
            <a:endParaRPr lang="en-US" altLang="zh-CN" sz="2000" b="0">
              <a:latin typeface="+mn-ea"/>
              <a:ea typeface="+mn-ea"/>
            </a:endParaRPr>
          </a:p>
          <a:p>
            <a:r>
              <a:rPr lang="zh-CN" altLang="en-US" sz="2000" b="0">
                <a:latin typeface="+mn-ea"/>
                <a:ea typeface="+mn-ea"/>
              </a:rPr>
              <a:t>（</a:t>
            </a:r>
            <a:r>
              <a:rPr lang="en-US" altLang="zh-CN" sz="2000" b="0">
                <a:latin typeface="+mn-ea"/>
                <a:ea typeface="+mn-ea"/>
              </a:rPr>
              <a:t>2</a:t>
            </a:r>
            <a:r>
              <a:rPr lang="zh-CN" altLang="en-US" sz="2000" b="0">
                <a:latin typeface="+mn-ea"/>
                <a:ea typeface="+mn-ea"/>
              </a:rPr>
              <a:t>）给出在</a:t>
            </a:r>
            <a:r>
              <a:rPr lang="en-US" altLang="zh-CN" sz="2000" b="0">
                <a:latin typeface="+mn-ea"/>
                <a:ea typeface="+mn-ea"/>
              </a:rPr>
              <a:t>HT</a:t>
            </a:r>
            <a:r>
              <a:rPr lang="zh-CN" altLang="en-US" sz="2000" b="0">
                <a:latin typeface="+mn-ea"/>
                <a:ea typeface="+mn-ea"/>
              </a:rPr>
              <a:t>中查找关键字</a:t>
            </a:r>
            <a:r>
              <a:rPr lang="en-US" altLang="zh-CN" sz="2000" b="0">
                <a:latin typeface="+mn-ea"/>
                <a:ea typeface="+mn-ea"/>
              </a:rPr>
              <a:t>14</a:t>
            </a:r>
            <a:r>
              <a:rPr lang="zh-CN" altLang="en-US" sz="2000" b="0">
                <a:latin typeface="+mn-ea"/>
                <a:ea typeface="+mn-ea"/>
              </a:rPr>
              <a:t>的关键字比较序列</a:t>
            </a:r>
            <a:r>
              <a:rPr lang="en-US" altLang="zh-CN" sz="2000" b="0">
                <a:latin typeface="+mn-ea"/>
                <a:ea typeface="+mn-ea"/>
              </a:rPr>
              <a:t>(2</a:t>
            </a:r>
            <a:r>
              <a:rPr lang="zh-CN" altLang="en-US" sz="2000" b="0">
                <a:latin typeface="+mn-ea"/>
                <a:ea typeface="+mn-ea"/>
              </a:rPr>
              <a:t>分</a:t>
            </a:r>
            <a:r>
              <a:rPr lang="en-US" altLang="zh-CN" sz="2000" b="0" smtClean="0">
                <a:latin typeface="+mn-ea"/>
                <a:ea typeface="+mn-ea"/>
              </a:rPr>
              <a:t>)</a:t>
            </a:r>
            <a:endParaRPr lang="en-US" altLang="zh-CN" sz="2000" b="0">
              <a:latin typeface="+mn-ea"/>
              <a:ea typeface="+mn-ea"/>
            </a:endParaRPr>
          </a:p>
          <a:p>
            <a:r>
              <a:rPr lang="zh-CN" altLang="en-US" sz="2000" b="0">
                <a:latin typeface="+mn-ea"/>
                <a:ea typeface="+mn-ea"/>
              </a:rPr>
              <a:t>（</a:t>
            </a:r>
            <a:r>
              <a:rPr lang="en-US" altLang="zh-CN" sz="2000" b="0">
                <a:latin typeface="+mn-ea"/>
                <a:ea typeface="+mn-ea"/>
              </a:rPr>
              <a:t>3</a:t>
            </a:r>
            <a:r>
              <a:rPr lang="zh-CN" altLang="en-US" sz="2000" b="0">
                <a:latin typeface="+mn-ea"/>
                <a:ea typeface="+mn-ea"/>
              </a:rPr>
              <a:t>）在</a:t>
            </a:r>
            <a:r>
              <a:rPr lang="en-US" altLang="zh-CN" sz="2000" b="0">
                <a:latin typeface="+mn-ea"/>
                <a:ea typeface="+mn-ea"/>
              </a:rPr>
              <a:t>HT</a:t>
            </a:r>
            <a:r>
              <a:rPr lang="zh-CN" altLang="en-US" sz="2000" b="0">
                <a:latin typeface="+mn-ea"/>
                <a:ea typeface="+mn-ea"/>
              </a:rPr>
              <a:t>中查找关键字</a:t>
            </a:r>
            <a:r>
              <a:rPr lang="en-US" altLang="zh-CN" sz="2000" b="0">
                <a:latin typeface="+mn-ea"/>
                <a:ea typeface="+mn-ea"/>
              </a:rPr>
              <a:t>8</a:t>
            </a:r>
            <a:r>
              <a:rPr lang="zh-CN" altLang="en-US" sz="2000" b="0">
                <a:latin typeface="+mn-ea"/>
                <a:ea typeface="+mn-ea"/>
              </a:rPr>
              <a:t>，确认查找失败时的散列地址是多少</a:t>
            </a:r>
            <a:r>
              <a:rPr lang="en-US" altLang="zh-CN" sz="2000" b="0">
                <a:latin typeface="+mn-ea"/>
                <a:ea typeface="+mn-ea"/>
              </a:rPr>
              <a:t>?(2</a:t>
            </a:r>
            <a:r>
              <a:rPr lang="zh-CN" altLang="en-US" sz="2000" b="0">
                <a:latin typeface="+mn-ea"/>
                <a:ea typeface="+mn-ea"/>
              </a:rPr>
              <a:t>分</a:t>
            </a:r>
            <a:r>
              <a:rPr lang="en-US" altLang="zh-CN" sz="2000" b="0">
                <a:latin typeface="+mn-ea"/>
                <a:ea typeface="+mn-ea"/>
              </a:rPr>
              <a:t>)</a:t>
            </a:r>
            <a:endParaRPr lang="zh-CN" altLang="en-US" sz="2000" b="0">
              <a:latin typeface="+mn-ea"/>
              <a:ea typeface="+mn-ea"/>
            </a:endParaRPr>
          </a:p>
        </p:txBody>
      </p:sp>
      <p:cxnSp>
        <p:nvCxnSpPr>
          <p:cNvPr id="8" name="直接连接符 7"/>
          <p:cNvCxnSpPr/>
          <p:nvPr/>
        </p:nvCxnSpPr>
        <p:spPr>
          <a:xfrm>
            <a:off x="263352" y="4653136"/>
            <a:ext cx="11665296" cy="0"/>
          </a:xfrm>
          <a:prstGeom prst="line">
            <a:avLst/>
          </a:prstGeom>
          <a:ln w="9525">
            <a:tailEnd type="non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9758019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p:txBody>
          <a:bodyPr/>
          <a:lstStyle/>
          <a:p>
            <a:pPr>
              <a:defRPr/>
            </a:pPr>
            <a:r>
              <a:rPr kumimoji="1" lang="zh-CN" altLang="en-US" sz="3200">
                <a:solidFill>
                  <a:srgbClr val="000099"/>
                </a:solidFill>
                <a:latin typeface="黑体" panose="02010609060101010101" pitchFamily="49" charset="-122"/>
                <a:ea typeface="黑体" panose="02010609060101010101" pitchFamily="49" charset="-122"/>
              </a:rPr>
              <a:t>示例：</a:t>
            </a:r>
            <a:r>
              <a:rPr kumimoji="1" lang="zh-CN" altLang="en-US" sz="2800">
                <a:solidFill>
                  <a:srgbClr val="000099"/>
                </a:solidFill>
                <a:latin typeface="黑体" panose="02010609060101010101" pitchFamily="49" charset="-122"/>
                <a:ea typeface="黑体" panose="02010609060101010101" pitchFamily="49" charset="-122"/>
              </a:rPr>
              <a:t>自然数的抽象数据类型定义</a:t>
            </a:r>
          </a:p>
        </p:txBody>
      </p:sp>
      <p:sp>
        <p:nvSpPr>
          <p:cNvPr id="180227" name="Rectangle 3"/>
          <p:cNvSpPr>
            <a:spLocks noGrp="1" noChangeArrowheads="1"/>
          </p:cNvSpPr>
          <p:nvPr>
            <p:ph idx="1"/>
          </p:nvPr>
        </p:nvSpPr>
        <p:spPr/>
        <p:txBody>
          <a:bodyPr/>
          <a:lstStyle/>
          <a:p>
            <a:pPr>
              <a:buFontTx/>
              <a:buNone/>
              <a:defRPr/>
            </a:pPr>
            <a:r>
              <a:rPr lang="en-US" altLang="zh-CN" sz="2000" dirty="0">
                <a:solidFill>
                  <a:srgbClr val="0000CC"/>
                </a:solidFill>
                <a:latin typeface="Times New Roman" panose="02020603050405020304" pitchFamily="18" charset="0"/>
                <a:cs typeface="Times New Roman" panose="02020603050405020304" pitchFamily="18" charset="0"/>
              </a:rPr>
              <a:t>ADT</a:t>
            </a:r>
            <a:r>
              <a:rPr lang="en-US" altLang="zh-CN" sz="2000" dirty="0">
                <a:solidFill>
                  <a:srgbClr val="000000"/>
                </a:solidFill>
                <a:latin typeface="Times New Roman" panose="02020603050405020304" pitchFamily="18" charset="0"/>
                <a:cs typeface="Times New Roman" panose="02020603050405020304" pitchFamily="18" charset="0"/>
              </a:rPr>
              <a:t> </a:t>
            </a:r>
            <a:r>
              <a:rPr lang="en-US" altLang="zh-CN" sz="2000" i="1" dirty="0" err="1">
                <a:solidFill>
                  <a:srgbClr val="CC0000"/>
                </a:solidFill>
                <a:latin typeface="Times New Roman" panose="02020603050405020304" pitchFamily="18" charset="0"/>
                <a:cs typeface="Times New Roman" panose="02020603050405020304" pitchFamily="18" charset="0"/>
              </a:rPr>
              <a:t>NaturalNumber</a:t>
            </a:r>
            <a:endParaRPr lang="en-US" altLang="zh-CN" sz="2000" i="1" dirty="0">
              <a:solidFill>
                <a:srgbClr val="CC0000"/>
              </a:solidFill>
              <a:latin typeface="Times New Roman" panose="02020603050405020304" pitchFamily="18" charset="0"/>
              <a:cs typeface="Times New Roman" panose="02020603050405020304" pitchFamily="18" charset="0"/>
            </a:endParaRPr>
          </a:p>
          <a:p>
            <a:pPr>
              <a:buFontTx/>
              <a:buNone/>
              <a:defRPr/>
            </a:pPr>
            <a:r>
              <a:rPr lang="en-US" altLang="zh-CN" sz="2000" dirty="0">
                <a:solidFill>
                  <a:srgbClr val="CC0000"/>
                </a:solidFill>
                <a:latin typeface="Times New Roman" panose="02020603050405020304" pitchFamily="18" charset="0"/>
                <a:cs typeface="Times New Roman" panose="02020603050405020304" pitchFamily="18" charset="0"/>
              </a:rPr>
              <a:t>{</a:t>
            </a:r>
            <a:endParaRPr lang="en-US" altLang="zh-CN" sz="2000" dirty="0">
              <a:solidFill>
                <a:srgbClr val="000000"/>
              </a:solidFill>
              <a:latin typeface="Times New Roman" panose="02020603050405020304" pitchFamily="18" charset="0"/>
              <a:cs typeface="Times New Roman" panose="02020603050405020304" pitchFamily="18" charset="0"/>
            </a:endParaRPr>
          </a:p>
          <a:p>
            <a:pPr>
              <a:buFontTx/>
              <a:buNone/>
              <a:defRPr/>
            </a:pPr>
            <a:r>
              <a:rPr lang="en-US" altLang="zh-CN" sz="2000" dirty="0">
                <a:solidFill>
                  <a:srgbClr val="0000CC"/>
                </a:solidFill>
                <a:latin typeface="Times New Roman" panose="02020603050405020304" pitchFamily="18" charset="0"/>
                <a:cs typeface="Times New Roman" panose="02020603050405020304" pitchFamily="18" charset="0"/>
              </a:rPr>
              <a:t>	objects</a:t>
            </a:r>
            <a:r>
              <a:rPr lang="en-US" altLang="zh-CN" sz="2000" dirty="0">
                <a:solidFill>
                  <a:srgbClr val="000000"/>
                </a:solidFill>
                <a:latin typeface="Times New Roman" panose="02020603050405020304" pitchFamily="18" charset="0"/>
                <a:cs typeface="Times New Roman" panose="02020603050405020304" pitchFamily="18" charset="0"/>
              </a:rPr>
              <a:t>: </a:t>
            </a:r>
            <a:r>
              <a:rPr lang="zh-CN" altLang="en-US" sz="2000" dirty="0">
                <a:latin typeface="Times New Roman" panose="02020603050405020304" pitchFamily="18" charset="0"/>
                <a:cs typeface="Times New Roman" panose="02020603050405020304" pitchFamily="18" charset="0"/>
              </a:rPr>
              <a:t>一个整数的有序子集合，它开始于</a:t>
            </a:r>
            <a:r>
              <a:rPr lang="en-US" altLang="zh-CN" sz="2000" dirty="0">
                <a:latin typeface="Times New Roman" panose="02020603050405020304" pitchFamily="18" charset="0"/>
                <a:cs typeface="Times New Roman" panose="02020603050405020304" pitchFamily="18" charset="0"/>
              </a:rPr>
              <a:t>0</a:t>
            </a:r>
            <a:r>
              <a:rPr lang="zh-CN" altLang="en-US" sz="2000" dirty="0">
                <a:latin typeface="Times New Roman" panose="02020603050405020304" pitchFamily="18" charset="0"/>
                <a:cs typeface="Times New Roman" panose="02020603050405020304" pitchFamily="18" charset="0"/>
              </a:rPr>
              <a:t>，结束于机器能表示的最大整数</a:t>
            </a:r>
            <a:r>
              <a:rPr lang="en-US" altLang="zh-CN" sz="2000" dirty="0">
                <a:latin typeface="Times New Roman" panose="02020603050405020304" pitchFamily="18" charset="0"/>
                <a:cs typeface="Times New Roman" panose="02020603050405020304" pitchFamily="18" charset="0"/>
              </a:rPr>
              <a:t>(</a:t>
            </a:r>
            <a:r>
              <a:rPr lang="en-US" altLang="zh-CN" sz="2000" i="1" dirty="0" err="1">
                <a:solidFill>
                  <a:srgbClr val="CC0000"/>
                </a:solidFill>
                <a:latin typeface="Times New Roman" panose="02020603050405020304" pitchFamily="18" charset="0"/>
                <a:cs typeface="Times New Roman" panose="02020603050405020304" pitchFamily="18" charset="0"/>
              </a:rPr>
              <a:t>MaxInt</a:t>
            </a:r>
            <a:r>
              <a:rPr lang="en-US" altLang="zh-CN" sz="2000" dirty="0">
                <a:latin typeface="Times New Roman" panose="02020603050405020304" pitchFamily="18" charset="0"/>
                <a:cs typeface="Times New Roman" panose="02020603050405020304" pitchFamily="18" charset="0"/>
              </a:rPr>
              <a:t>)</a:t>
            </a:r>
            <a:r>
              <a:rPr lang="zh-CN" altLang="en-US" sz="2000" dirty="0">
                <a:latin typeface="Times New Roman" panose="02020603050405020304" pitchFamily="18" charset="0"/>
                <a:cs typeface="Times New Roman" panose="02020603050405020304" pitchFamily="18" charset="0"/>
              </a:rPr>
              <a:t>。</a:t>
            </a:r>
          </a:p>
          <a:p>
            <a:pPr>
              <a:buFontTx/>
              <a:buNone/>
              <a:defRPr/>
            </a:pPr>
            <a:r>
              <a:rPr lang="en-US" altLang="zh-CN" sz="2000" dirty="0">
                <a:solidFill>
                  <a:srgbClr val="0000CC"/>
                </a:solidFill>
                <a:latin typeface="Times New Roman" panose="02020603050405020304" pitchFamily="18" charset="0"/>
                <a:cs typeface="Times New Roman" panose="02020603050405020304" pitchFamily="18" charset="0"/>
              </a:rPr>
              <a:t>	Function</a:t>
            </a:r>
            <a:r>
              <a:rPr lang="en-US" altLang="zh-CN" sz="2000" dirty="0">
                <a:solidFill>
                  <a:schemeClr val="bg2"/>
                </a:solidFill>
                <a:latin typeface="Times New Roman" panose="02020603050405020304" pitchFamily="18" charset="0"/>
                <a:cs typeface="Times New Roman" panose="02020603050405020304" pitchFamily="18" charset="0"/>
              </a:rPr>
              <a:t>:</a:t>
            </a:r>
            <a:r>
              <a:rPr lang="en-US" altLang="zh-CN" sz="2000" dirty="0">
                <a:solidFill>
                  <a:srgbClr val="000000"/>
                </a:solidFill>
                <a:latin typeface="Times New Roman" panose="02020603050405020304" pitchFamily="18" charset="0"/>
                <a:cs typeface="Times New Roman" panose="02020603050405020304" pitchFamily="18" charset="0"/>
              </a:rPr>
              <a:t> </a:t>
            </a:r>
          </a:p>
          <a:p>
            <a:pPr>
              <a:buFontTx/>
              <a:buNone/>
              <a:defRPr/>
            </a:pPr>
            <a:r>
              <a:rPr lang="en-US" altLang="zh-CN" sz="2000" dirty="0">
                <a:solidFill>
                  <a:srgbClr val="00808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zh-CN" sz="2000" i="1" dirty="0" err="1">
                <a:solidFill>
                  <a:srgbClr val="CC0000"/>
                </a:solidFill>
                <a:latin typeface="Times New Roman" panose="02020603050405020304" pitchFamily="18" charset="0"/>
                <a:cs typeface="Times New Roman" panose="02020603050405020304" pitchFamily="18" charset="0"/>
                <a:sym typeface="Symbol" panose="05050102010706020507" pitchFamily="18" charset="2"/>
              </a:rPr>
              <a:t>NaturalNumber</a:t>
            </a:r>
            <a:r>
              <a:rPr lang="en-US" altLang="zh-CN" sz="2000" i="1" dirty="0">
                <a:solidFill>
                  <a:srgbClr val="CC0000"/>
                </a:solidFill>
                <a:latin typeface="Times New Roman" panose="02020603050405020304" pitchFamily="18" charset="0"/>
                <a:cs typeface="Times New Roman" panose="02020603050405020304" pitchFamily="18" charset="0"/>
                <a:sym typeface="Symbol" panose="05050102010706020507" pitchFamily="18" charset="2"/>
              </a:rPr>
              <a:t> Zero</a:t>
            </a:r>
            <a:r>
              <a:rPr lang="en-US" altLang="zh-CN" sz="2000" dirty="0">
                <a:solidFill>
                  <a:srgbClr val="CC0000"/>
                </a:solidFill>
                <a:latin typeface="Times New Roman" panose="02020603050405020304" pitchFamily="18" charset="0"/>
                <a:cs typeface="Times New Roman" panose="02020603050405020304" pitchFamily="18" charset="0"/>
                <a:sym typeface="Symbol" panose="05050102010706020507" pitchFamily="18" charset="2"/>
              </a:rPr>
              <a:t>( )  </a:t>
            </a:r>
            <a:r>
              <a:rPr lang="en-US" altLang="zh-CN" sz="2000" dirty="0">
                <a:latin typeface="Times New Roman" panose="02020603050405020304" pitchFamily="18" charset="0"/>
                <a:cs typeface="Times New Roman" panose="02020603050405020304" pitchFamily="18" charset="0"/>
                <a:sym typeface="Symbol" panose="05050102010706020507" pitchFamily="18" charset="2"/>
              </a:rPr>
              <a:t>//</a:t>
            </a:r>
            <a:r>
              <a:rPr lang="zh-CN" altLang="en-US" sz="2000" dirty="0">
                <a:latin typeface="Times New Roman" panose="02020603050405020304" pitchFamily="18" charset="0"/>
                <a:cs typeface="Times New Roman" panose="02020603050405020304" pitchFamily="18" charset="0"/>
                <a:sym typeface="Symbol" panose="05050102010706020507" pitchFamily="18" charset="2"/>
              </a:rPr>
              <a:t>返回</a:t>
            </a:r>
            <a:r>
              <a:rPr lang="zh-CN" altLang="zh-CN" sz="2000" dirty="0">
                <a:latin typeface="Times New Roman" panose="02020603050405020304" pitchFamily="18" charset="0"/>
                <a:cs typeface="Times New Roman" panose="02020603050405020304" pitchFamily="18" charset="0"/>
                <a:sym typeface="Symbol" panose="05050102010706020507" pitchFamily="18" charset="2"/>
              </a:rPr>
              <a:t>自然数0    </a:t>
            </a:r>
            <a:endParaRPr lang="en-US" altLang="zh-CN" sz="2000" dirty="0">
              <a:latin typeface="Times New Roman" panose="02020603050405020304" pitchFamily="18" charset="0"/>
              <a:cs typeface="Times New Roman" panose="02020603050405020304" pitchFamily="18" charset="0"/>
              <a:sym typeface="Symbol" panose="05050102010706020507" pitchFamily="18" charset="2"/>
            </a:endParaRPr>
          </a:p>
          <a:p>
            <a:pPr>
              <a:lnSpc>
                <a:spcPct val="95000"/>
              </a:lnSpc>
              <a:spcBef>
                <a:spcPct val="10000"/>
              </a:spcBef>
              <a:buFontTx/>
              <a:buNone/>
              <a:defRPr/>
            </a:pPr>
            <a:r>
              <a:rPr lang="en-US" altLang="zh-CN" sz="2000" i="1" dirty="0">
                <a:solidFill>
                  <a:srgbClr val="CC0000"/>
                </a:solidFill>
                <a:latin typeface="Times New Roman" panose="02020603050405020304" pitchFamily="18" charset="0"/>
                <a:cs typeface="Times New Roman" panose="02020603050405020304" pitchFamily="18" charset="0"/>
                <a:sym typeface="Symbol" panose="05050102010706020507" pitchFamily="18" charset="2"/>
              </a:rPr>
              <a:t>		Boolean </a:t>
            </a:r>
            <a:r>
              <a:rPr lang="en-US" altLang="zh-CN" sz="2000" i="1" dirty="0" err="1">
                <a:solidFill>
                  <a:srgbClr val="CC0000"/>
                </a:solidFill>
                <a:latin typeface="Times New Roman" panose="02020603050405020304" pitchFamily="18" charset="0"/>
                <a:cs typeface="Times New Roman" panose="02020603050405020304" pitchFamily="18" charset="0"/>
                <a:sym typeface="Symbol" panose="05050102010706020507" pitchFamily="18" charset="2"/>
              </a:rPr>
              <a:t>IsZero</a:t>
            </a:r>
            <a:r>
              <a:rPr lang="en-US" altLang="zh-CN" sz="2000" dirty="0">
                <a:solidFill>
                  <a:srgbClr val="CC0000"/>
                </a:solidFill>
                <a:latin typeface="Times New Roman" panose="02020603050405020304" pitchFamily="18" charset="0"/>
                <a:cs typeface="Times New Roman" panose="02020603050405020304" pitchFamily="18" charset="0"/>
                <a:sym typeface="Symbol" panose="05050102010706020507" pitchFamily="18" charset="2"/>
              </a:rPr>
              <a:t>(</a:t>
            </a:r>
            <a:r>
              <a:rPr lang="en-US" altLang="zh-CN" sz="2000" i="1" dirty="0">
                <a:solidFill>
                  <a:srgbClr val="CC0000"/>
                </a:solidFill>
                <a:latin typeface="Times New Roman" panose="02020603050405020304" pitchFamily="18" charset="0"/>
                <a:cs typeface="Times New Roman" panose="02020603050405020304" pitchFamily="18" charset="0"/>
                <a:sym typeface="Symbol" panose="05050102010706020507" pitchFamily="18" charset="2"/>
              </a:rPr>
              <a:t>x</a:t>
            </a:r>
            <a:r>
              <a:rPr lang="en-US" altLang="zh-CN" sz="2000" dirty="0">
                <a:solidFill>
                  <a:srgbClr val="CC0000"/>
                </a:solidFill>
                <a:latin typeface="Times New Roman" panose="02020603050405020304" pitchFamily="18" charset="0"/>
                <a:cs typeface="Times New Roman" panose="02020603050405020304" pitchFamily="18" charset="0"/>
                <a:sym typeface="Symbol" panose="05050102010706020507" pitchFamily="18" charset="2"/>
              </a:rPr>
              <a:t>)     </a:t>
            </a:r>
            <a:r>
              <a:rPr lang="en-US" altLang="zh-CN" sz="2000" dirty="0">
                <a:latin typeface="Times New Roman" panose="02020603050405020304" pitchFamily="18" charset="0"/>
                <a:cs typeface="Times New Roman" panose="02020603050405020304" pitchFamily="18" charset="0"/>
                <a:sym typeface="Symbol" panose="05050102010706020507" pitchFamily="18" charset="2"/>
              </a:rPr>
              <a:t>  //if (x==0) </a:t>
            </a:r>
            <a:r>
              <a:rPr lang="zh-CN" altLang="zh-CN" sz="2000" dirty="0">
                <a:latin typeface="Times New Roman" panose="02020603050405020304" pitchFamily="18" charset="0"/>
                <a:cs typeface="Times New Roman" panose="02020603050405020304" pitchFamily="18" charset="0"/>
                <a:sym typeface="Symbol" panose="05050102010706020507" pitchFamily="18" charset="2"/>
              </a:rPr>
              <a:t>返回</a:t>
            </a:r>
            <a:r>
              <a:rPr lang="en-US" altLang="zh-CN" sz="2000" dirty="0">
                <a:latin typeface="Times New Roman" panose="02020603050405020304" pitchFamily="18" charset="0"/>
                <a:cs typeface="Times New Roman" panose="02020603050405020304" pitchFamily="18" charset="0"/>
                <a:sym typeface="Symbol" panose="05050102010706020507" pitchFamily="18" charset="2"/>
              </a:rPr>
              <a:t>True; else </a:t>
            </a:r>
            <a:r>
              <a:rPr lang="zh-CN" altLang="zh-CN" sz="2000" dirty="0">
                <a:latin typeface="Times New Roman" panose="02020603050405020304" pitchFamily="18" charset="0"/>
                <a:cs typeface="Times New Roman" panose="02020603050405020304" pitchFamily="18" charset="0"/>
                <a:sym typeface="Symbol" panose="05050102010706020507" pitchFamily="18" charset="2"/>
              </a:rPr>
              <a:t>返回</a:t>
            </a:r>
            <a:r>
              <a:rPr lang="en-US" altLang="zh-CN" sz="2000" dirty="0">
                <a:latin typeface="Times New Roman" panose="02020603050405020304" pitchFamily="18" charset="0"/>
                <a:cs typeface="Times New Roman" panose="02020603050405020304" pitchFamily="18" charset="0"/>
                <a:sym typeface="Symbol" panose="05050102010706020507" pitchFamily="18" charset="2"/>
              </a:rPr>
              <a:t>False</a:t>
            </a:r>
            <a:endParaRPr lang="en-US" altLang="zh-CN" sz="2000" dirty="0">
              <a:latin typeface="Times New Roman" panose="02020603050405020304" pitchFamily="18" charset="0"/>
              <a:cs typeface="Times New Roman" panose="02020603050405020304" pitchFamily="18" charset="0"/>
            </a:endParaRPr>
          </a:p>
          <a:p>
            <a:pPr>
              <a:lnSpc>
                <a:spcPct val="95000"/>
              </a:lnSpc>
              <a:buFont typeface="Wingdings" panose="05000000000000000000" pitchFamily="2" charset="2"/>
              <a:buNone/>
              <a:defRPr/>
            </a:pPr>
            <a:r>
              <a:rPr lang="en-US" altLang="zh-CN" sz="2000" i="1" dirty="0">
                <a:solidFill>
                  <a:srgbClr val="CC0000"/>
                </a:solidFill>
                <a:latin typeface="Times New Roman" panose="02020603050405020304" pitchFamily="18" charset="0"/>
                <a:cs typeface="Times New Roman" panose="02020603050405020304" pitchFamily="18" charset="0"/>
              </a:rPr>
              <a:t>		</a:t>
            </a:r>
            <a:r>
              <a:rPr lang="en-US" altLang="zh-CN" sz="2000" i="1" dirty="0" err="1">
                <a:solidFill>
                  <a:srgbClr val="CC0000"/>
                </a:solidFill>
                <a:latin typeface="Times New Roman" panose="02020603050405020304" pitchFamily="18" charset="0"/>
                <a:cs typeface="Times New Roman" panose="02020603050405020304" pitchFamily="18" charset="0"/>
              </a:rPr>
              <a:t>NaturalNumber</a:t>
            </a:r>
            <a:r>
              <a:rPr lang="en-US" altLang="zh-CN" sz="2000" i="1" dirty="0">
                <a:solidFill>
                  <a:srgbClr val="CC0000"/>
                </a:solidFill>
                <a:latin typeface="Times New Roman" panose="02020603050405020304" pitchFamily="18" charset="0"/>
                <a:cs typeface="Times New Roman" panose="02020603050405020304" pitchFamily="18" charset="0"/>
              </a:rPr>
              <a:t> Add </a:t>
            </a:r>
            <a:r>
              <a:rPr lang="en-US" altLang="zh-CN" sz="2000" dirty="0">
                <a:solidFill>
                  <a:srgbClr val="CC0000"/>
                </a:solidFill>
                <a:latin typeface="Times New Roman" panose="02020603050405020304" pitchFamily="18" charset="0"/>
                <a:cs typeface="Times New Roman" panose="02020603050405020304" pitchFamily="18" charset="0"/>
              </a:rPr>
              <a:t>(</a:t>
            </a:r>
            <a:r>
              <a:rPr lang="en-US" altLang="zh-CN" sz="2000" i="1" dirty="0">
                <a:solidFill>
                  <a:srgbClr val="CC0000"/>
                </a:solidFill>
                <a:latin typeface="Times New Roman" panose="02020603050405020304" pitchFamily="18" charset="0"/>
                <a:cs typeface="Times New Roman" panose="02020603050405020304" pitchFamily="18" charset="0"/>
              </a:rPr>
              <a:t>x</a:t>
            </a:r>
            <a:r>
              <a:rPr lang="en-US" altLang="zh-CN" sz="2000" dirty="0">
                <a:solidFill>
                  <a:srgbClr val="CC0000"/>
                </a:solidFill>
                <a:latin typeface="Times New Roman" panose="02020603050405020304" pitchFamily="18" charset="0"/>
                <a:cs typeface="Times New Roman" panose="02020603050405020304" pitchFamily="18" charset="0"/>
              </a:rPr>
              <a:t>, </a:t>
            </a:r>
            <a:r>
              <a:rPr lang="en-US" altLang="zh-CN" sz="2000" i="1" dirty="0">
                <a:solidFill>
                  <a:srgbClr val="CC0000"/>
                </a:solidFill>
                <a:latin typeface="Times New Roman" panose="02020603050405020304" pitchFamily="18" charset="0"/>
                <a:cs typeface="Times New Roman" panose="02020603050405020304" pitchFamily="18" charset="0"/>
              </a:rPr>
              <a:t>y</a:t>
            </a:r>
            <a:r>
              <a:rPr lang="en-US" altLang="zh-CN" sz="2000" dirty="0">
                <a:solidFill>
                  <a:srgbClr val="CC0000"/>
                </a:solidFill>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//if (</a:t>
            </a:r>
            <a:r>
              <a:rPr lang="en-US" altLang="zh-CN" sz="2000" dirty="0" err="1">
                <a:latin typeface="Times New Roman" panose="02020603050405020304" pitchFamily="18" charset="0"/>
                <a:cs typeface="Times New Roman" panose="02020603050405020304" pitchFamily="18" charset="0"/>
              </a:rPr>
              <a:t>x+y</a:t>
            </a:r>
            <a:r>
              <a:rPr lang="en-US" altLang="zh-CN" sz="2000" dirty="0">
                <a:latin typeface="Times New Roman" panose="02020603050405020304" pitchFamily="18" charset="0"/>
                <a:cs typeface="Times New Roman" panose="02020603050405020304" pitchFamily="18" charset="0"/>
              </a:rPr>
              <a:t>&lt;=</a:t>
            </a:r>
            <a:r>
              <a:rPr lang="en-US" altLang="zh-CN" sz="2000" dirty="0" err="1">
                <a:latin typeface="Times New Roman" panose="02020603050405020304" pitchFamily="18" charset="0"/>
                <a:cs typeface="Times New Roman" panose="02020603050405020304" pitchFamily="18" charset="0"/>
              </a:rPr>
              <a:t>MaxInt</a:t>
            </a:r>
            <a:r>
              <a:rPr lang="en-US" altLang="zh-CN" sz="2000" dirty="0">
                <a:latin typeface="Times New Roman" panose="02020603050405020304" pitchFamily="18" charset="0"/>
                <a:cs typeface="Times New Roman" panose="02020603050405020304" pitchFamily="18" charset="0"/>
              </a:rPr>
              <a:t>)</a:t>
            </a:r>
            <a:r>
              <a:rPr lang="zh-CN" altLang="zh-CN" sz="2000" dirty="0">
                <a:latin typeface="Times New Roman" panose="02020603050405020304" pitchFamily="18" charset="0"/>
                <a:cs typeface="Times New Roman" panose="02020603050405020304" pitchFamily="18" charset="0"/>
              </a:rPr>
              <a:t>返回 </a:t>
            </a:r>
            <a:r>
              <a:rPr lang="en-US" altLang="zh-CN" sz="2000" dirty="0" err="1">
                <a:latin typeface="Times New Roman" panose="02020603050405020304" pitchFamily="18" charset="0"/>
                <a:cs typeface="Times New Roman" panose="02020603050405020304" pitchFamily="18" charset="0"/>
              </a:rPr>
              <a:t>x+y</a:t>
            </a:r>
            <a:r>
              <a:rPr lang="en-US" altLang="zh-CN" sz="2000" dirty="0">
                <a:latin typeface="Times New Roman" panose="02020603050405020304" pitchFamily="18" charset="0"/>
                <a:cs typeface="Times New Roman" panose="02020603050405020304" pitchFamily="18" charset="0"/>
              </a:rPr>
              <a:t>; else </a:t>
            </a:r>
            <a:r>
              <a:rPr lang="zh-CN" altLang="en-US" sz="2000" dirty="0">
                <a:latin typeface="Times New Roman" panose="02020603050405020304" pitchFamily="18" charset="0"/>
                <a:cs typeface="Times New Roman" panose="02020603050405020304" pitchFamily="18" charset="0"/>
              </a:rPr>
              <a:t>返回</a:t>
            </a:r>
            <a:r>
              <a:rPr lang="en-US" altLang="zh-CN" sz="2000" dirty="0" err="1">
                <a:latin typeface="Times New Roman" panose="02020603050405020304" pitchFamily="18" charset="0"/>
                <a:cs typeface="Times New Roman" panose="02020603050405020304" pitchFamily="18" charset="0"/>
              </a:rPr>
              <a:t>MaxInt</a:t>
            </a:r>
            <a:endParaRPr lang="en-US" altLang="zh-CN" sz="2000" dirty="0">
              <a:latin typeface="Times New Roman" panose="02020603050405020304" pitchFamily="18" charset="0"/>
              <a:cs typeface="Times New Roman" panose="02020603050405020304" pitchFamily="18" charset="0"/>
            </a:endParaRPr>
          </a:p>
          <a:p>
            <a:pPr>
              <a:lnSpc>
                <a:spcPct val="95000"/>
              </a:lnSpc>
              <a:buFont typeface="Wingdings" panose="05000000000000000000" pitchFamily="2" charset="2"/>
              <a:buNone/>
              <a:defRPr/>
            </a:pPr>
            <a:r>
              <a:rPr lang="en-US" altLang="zh-CN" sz="2000" i="1" dirty="0">
                <a:solidFill>
                  <a:srgbClr val="CC0000"/>
                </a:solidFill>
                <a:latin typeface="Times New Roman" panose="02020603050405020304" pitchFamily="18" charset="0"/>
                <a:cs typeface="Times New Roman" panose="02020603050405020304" pitchFamily="18" charset="0"/>
              </a:rPr>
              <a:t>		</a:t>
            </a:r>
            <a:r>
              <a:rPr lang="en-US" altLang="zh-CN" sz="2000" i="1" dirty="0" err="1">
                <a:solidFill>
                  <a:srgbClr val="CC0000"/>
                </a:solidFill>
                <a:latin typeface="Times New Roman" panose="02020603050405020304" pitchFamily="18" charset="0"/>
                <a:cs typeface="Times New Roman" panose="02020603050405020304" pitchFamily="18" charset="0"/>
              </a:rPr>
              <a:t>NaturalNumber</a:t>
            </a:r>
            <a:r>
              <a:rPr lang="en-US" altLang="zh-CN" sz="2000" i="1" dirty="0">
                <a:solidFill>
                  <a:srgbClr val="CC0000"/>
                </a:solidFill>
                <a:latin typeface="Times New Roman" panose="02020603050405020304" pitchFamily="18" charset="0"/>
                <a:cs typeface="Times New Roman" panose="02020603050405020304" pitchFamily="18" charset="0"/>
              </a:rPr>
              <a:t> Subtract </a:t>
            </a:r>
            <a:r>
              <a:rPr lang="en-US" altLang="zh-CN" sz="2000" dirty="0">
                <a:solidFill>
                  <a:srgbClr val="CC0000"/>
                </a:solidFill>
                <a:latin typeface="Times New Roman" panose="02020603050405020304" pitchFamily="18" charset="0"/>
                <a:cs typeface="Times New Roman" panose="02020603050405020304" pitchFamily="18" charset="0"/>
              </a:rPr>
              <a:t>(</a:t>
            </a:r>
            <a:r>
              <a:rPr lang="en-US" altLang="zh-CN" sz="2000" i="1" dirty="0">
                <a:solidFill>
                  <a:srgbClr val="CC0000"/>
                </a:solidFill>
                <a:latin typeface="Times New Roman" panose="02020603050405020304" pitchFamily="18" charset="0"/>
                <a:cs typeface="Times New Roman" panose="02020603050405020304" pitchFamily="18" charset="0"/>
              </a:rPr>
              <a:t>x</a:t>
            </a:r>
            <a:r>
              <a:rPr lang="en-US" altLang="zh-CN" sz="2000" dirty="0">
                <a:solidFill>
                  <a:srgbClr val="CC0000"/>
                </a:solidFill>
                <a:latin typeface="Times New Roman" panose="02020603050405020304" pitchFamily="18" charset="0"/>
                <a:cs typeface="Times New Roman" panose="02020603050405020304" pitchFamily="18" charset="0"/>
              </a:rPr>
              <a:t>, </a:t>
            </a:r>
            <a:r>
              <a:rPr lang="en-US" altLang="zh-CN" sz="2000" i="1" dirty="0">
                <a:solidFill>
                  <a:srgbClr val="CC0000"/>
                </a:solidFill>
                <a:latin typeface="Times New Roman" panose="02020603050405020304" pitchFamily="18" charset="0"/>
                <a:cs typeface="Times New Roman" panose="02020603050405020304" pitchFamily="18" charset="0"/>
              </a:rPr>
              <a:t>y</a:t>
            </a:r>
            <a:r>
              <a:rPr lang="en-US" altLang="zh-CN" sz="2000" dirty="0">
                <a:solidFill>
                  <a:srgbClr val="CC0000"/>
                </a:solidFill>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     //if (x &lt; y) </a:t>
            </a:r>
            <a:r>
              <a:rPr lang="zh-CN" altLang="zh-CN" sz="2000" dirty="0">
                <a:latin typeface="Times New Roman" panose="02020603050405020304" pitchFamily="18" charset="0"/>
                <a:cs typeface="Times New Roman" panose="02020603050405020304" pitchFamily="18" charset="0"/>
              </a:rPr>
              <a:t>返回 0</a:t>
            </a:r>
            <a:r>
              <a:rPr lang="en-US" altLang="zh-CN" sz="2000" dirty="0">
                <a:latin typeface="Times New Roman" panose="02020603050405020304" pitchFamily="18" charset="0"/>
                <a:cs typeface="Times New Roman" panose="02020603050405020304" pitchFamily="18" charset="0"/>
              </a:rPr>
              <a:t>; else </a:t>
            </a:r>
            <a:r>
              <a:rPr lang="zh-CN" altLang="en-US" sz="2000" dirty="0">
                <a:latin typeface="Times New Roman" panose="02020603050405020304" pitchFamily="18" charset="0"/>
                <a:cs typeface="Times New Roman" panose="02020603050405020304" pitchFamily="18" charset="0"/>
              </a:rPr>
              <a:t>返回 </a:t>
            </a:r>
            <a:r>
              <a:rPr lang="en-US" altLang="zh-CN" sz="2000" dirty="0">
                <a:latin typeface="Times New Roman" panose="02020603050405020304" pitchFamily="18" charset="0"/>
                <a:cs typeface="Times New Roman" panose="02020603050405020304" pitchFamily="18" charset="0"/>
              </a:rPr>
              <a:t>x - y</a:t>
            </a:r>
          </a:p>
          <a:p>
            <a:pPr>
              <a:lnSpc>
                <a:spcPct val="95000"/>
              </a:lnSpc>
              <a:buFont typeface="Wingdings" panose="05000000000000000000" pitchFamily="2" charset="2"/>
              <a:buNone/>
              <a:defRPr/>
            </a:pPr>
            <a:r>
              <a:rPr lang="en-US" altLang="zh-CN" sz="2000" i="1" dirty="0">
                <a:solidFill>
                  <a:srgbClr val="CC0000"/>
                </a:solidFill>
                <a:latin typeface="Times New Roman" panose="02020603050405020304" pitchFamily="18" charset="0"/>
                <a:cs typeface="Times New Roman" panose="02020603050405020304" pitchFamily="18" charset="0"/>
              </a:rPr>
              <a:t>		Boolean</a:t>
            </a:r>
            <a:r>
              <a:rPr lang="en-US" altLang="zh-CN" sz="2000" dirty="0">
                <a:solidFill>
                  <a:srgbClr val="008080"/>
                </a:solidFill>
                <a:latin typeface="Times New Roman" panose="02020603050405020304" pitchFamily="18" charset="0"/>
                <a:cs typeface="Times New Roman" panose="02020603050405020304" pitchFamily="18" charset="0"/>
              </a:rPr>
              <a:t> </a:t>
            </a:r>
            <a:r>
              <a:rPr lang="en-US" altLang="zh-CN" sz="2000" i="1" dirty="0">
                <a:solidFill>
                  <a:srgbClr val="CC0000"/>
                </a:solidFill>
                <a:latin typeface="Times New Roman" panose="02020603050405020304" pitchFamily="18" charset="0"/>
                <a:cs typeface="Times New Roman" panose="02020603050405020304" pitchFamily="18" charset="0"/>
              </a:rPr>
              <a:t>Equal </a:t>
            </a:r>
            <a:r>
              <a:rPr lang="en-US" altLang="zh-CN" sz="2000" dirty="0">
                <a:solidFill>
                  <a:srgbClr val="CC0000"/>
                </a:solidFill>
                <a:latin typeface="Times New Roman" panose="02020603050405020304" pitchFamily="18" charset="0"/>
                <a:cs typeface="Times New Roman" panose="02020603050405020304" pitchFamily="18" charset="0"/>
              </a:rPr>
              <a:t>(</a:t>
            </a:r>
            <a:r>
              <a:rPr lang="en-US" altLang="zh-CN" sz="2000" i="1" dirty="0">
                <a:solidFill>
                  <a:srgbClr val="CC0000"/>
                </a:solidFill>
                <a:latin typeface="Times New Roman" panose="02020603050405020304" pitchFamily="18" charset="0"/>
                <a:cs typeface="Times New Roman" panose="02020603050405020304" pitchFamily="18" charset="0"/>
              </a:rPr>
              <a:t>x</a:t>
            </a:r>
            <a:r>
              <a:rPr lang="en-US" altLang="zh-CN" sz="2000" dirty="0">
                <a:solidFill>
                  <a:srgbClr val="CC0000"/>
                </a:solidFill>
                <a:latin typeface="Times New Roman" panose="02020603050405020304" pitchFamily="18" charset="0"/>
                <a:cs typeface="Times New Roman" panose="02020603050405020304" pitchFamily="18" charset="0"/>
              </a:rPr>
              <a:t>, </a:t>
            </a:r>
            <a:r>
              <a:rPr lang="en-US" altLang="zh-CN" sz="2000" i="1" dirty="0">
                <a:solidFill>
                  <a:srgbClr val="CC0000"/>
                </a:solidFill>
                <a:latin typeface="Times New Roman" panose="02020603050405020304" pitchFamily="18" charset="0"/>
                <a:cs typeface="Times New Roman" panose="02020603050405020304" pitchFamily="18" charset="0"/>
              </a:rPr>
              <a:t>y</a:t>
            </a:r>
            <a:r>
              <a:rPr lang="en-US" altLang="zh-CN" sz="2000" dirty="0">
                <a:solidFill>
                  <a:srgbClr val="CC0000"/>
                </a:solidFill>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   //if (x==y) </a:t>
            </a:r>
            <a:r>
              <a:rPr lang="zh-CN" altLang="zh-CN" sz="2000" dirty="0">
                <a:latin typeface="Times New Roman" panose="02020603050405020304" pitchFamily="18" charset="0"/>
                <a:cs typeface="Times New Roman" panose="02020603050405020304" pitchFamily="18" charset="0"/>
              </a:rPr>
              <a:t>返回</a:t>
            </a:r>
            <a:r>
              <a:rPr lang="en-US" altLang="zh-CN" sz="2000" dirty="0">
                <a:latin typeface="Times New Roman" panose="02020603050405020304" pitchFamily="18" charset="0"/>
                <a:cs typeface="Times New Roman" panose="02020603050405020304" pitchFamily="18" charset="0"/>
              </a:rPr>
              <a:t>True; else </a:t>
            </a:r>
            <a:r>
              <a:rPr lang="zh-CN" altLang="zh-CN" sz="2000" dirty="0">
                <a:latin typeface="Times New Roman" panose="02020603050405020304" pitchFamily="18" charset="0"/>
                <a:cs typeface="Times New Roman" panose="02020603050405020304" pitchFamily="18" charset="0"/>
              </a:rPr>
              <a:t>返回 </a:t>
            </a:r>
            <a:r>
              <a:rPr lang="en-US" altLang="zh-CN" sz="2000" dirty="0">
                <a:latin typeface="Times New Roman" panose="02020603050405020304" pitchFamily="18" charset="0"/>
                <a:cs typeface="Times New Roman" panose="02020603050405020304" pitchFamily="18" charset="0"/>
              </a:rPr>
              <a:t>False</a:t>
            </a:r>
          </a:p>
          <a:p>
            <a:pPr>
              <a:lnSpc>
                <a:spcPct val="95000"/>
              </a:lnSpc>
              <a:buFont typeface="Wingdings" panose="05000000000000000000" pitchFamily="2" charset="2"/>
              <a:buNone/>
              <a:defRPr/>
            </a:pPr>
            <a:r>
              <a:rPr lang="en-US" altLang="zh-CN" sz="2000" i="1" dirty="0">
                <a:solidFill>
                  <a:srgbClr val="CC0000"/>
                </a:solidFill>
                <a:latin typeface="Times New Roman" panose="02020603050405020304" pitchFamily="18" charset="0"/>
                <a:cs typeface="Times New Roman" panose="02020603050405020304" pitchFamily="18" charset="0"/>
              </a:rPr>
              <a:t>		</a:t>
            </a:r>
            <a:r>
              <a:rPr lang="en-US" altLang="zh-CN" sz="2000" i="1" dirty="0" err="1">
                <a:solidFill>
                  <a:srgbClr val="CC0000"/>
                </a:solidFill>
                <a:latin typeface="Times New Roman" panose="02020603050405020304" pitchFamily="18" charset="0"/>
                <a:cs typeface="Times New Roman" panose="02020603050405020304" pitchFamily="18" charset="0"/>
              </a:rPr>
              <a:t>NaturalNumber</a:t>
            </a:r>
            <a:r>
              <a:rPr lang="en-US" altLang="zh-CN" sz="2000" i="1" dirty="0">
                <a:solidFill>
                  <a:srgbClr val="CC0000"/>
                </a:solidFill>
                <a:latin typeface="Times New Roman" panose="02020603050405020304" pitchFamily="18" charset="0"/>
                <a:cs typeface="Times New Roman" panose="02020603050405020304" pitchFamily="18" charset="0"/>
              </a:rPr>
              <a:t> Successor </a:t>
            </a:r>
            <a:r>
              <a:rPr lang="en-US" altLang="zh-CN" sz="2000" dirty="0">
                <a:solidFill>
                  <a:srgbClr val="CC0000"/>
                </a:solidFill>
                <a:latin typeface="Times New Roman" panose="02020603050405020304" pitchFamily="18" charset="0"/>
                <a:cs typeface="Times New Roman" panose="02020603050405020304" pitchFamily="18" charset="0"/>
              </a:rPr>
              <a:t>(</a:t>
            </a:r>
            <a:r>
              <a:rPr lang="en-US" altLang="zh-CN" sz="2000" i="1" dirty="0">
                <a:solidFill>
                  <a:srgbClr val="CC0000"/>
                </a:solidFill>
                <a:latin typeface="Times New Roman" panose="02020603050405020304" pitchFamily="18" charset="0"/>
                <a:cs typeface="Times New Roman" panose="02020603050405020304" pitchFamily="18" charset="0"/>
              </a:rPr>
              <a:t>x</a:t>
            </a:r>
            <a:r>
              <a:rPr lang="en-US" altLang="zh-CN" sz="2000" dirty="0">
                <a:solidFill>
                  <a:srgbClr val="CC0000"/>
                </a:solidFill>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    //if (x==</a:t>
            </a:r>
            <a:r>
              <a:rPr lang="en-US" altLang="zh-CN" sz="2000" dirty="0" err="1">
                <a:latin typeface="Times New Roman" panose="02020603050405020304" pitchFamily="18" charset="0"/>
                <a:cs typeface="Times New Roman" panose="02020603050405020304" pitchFamily="18" charset="0"/>
              </a:rPr>
              <a:t>MaxInt</a:t>
            </a:r>
            <a:r>
              <a:rPr lang="en-US" altLang="zh-CN" sz="2000" dirty="0">
                <a:latin typeface="Times New Roman" panose="02020603050405020304" pitchFamily="18" charset="0"/>
                <a:cs typeface="Times New Roman" panose="02020603050405020304" pitchFamily="18" charset="0"/>
              </a:rPr>
              <a:t>) </a:t>
            </a:r>
            <a:r>
              <a:rPr lang="zh-CN" altLang="en-US" sz="2000" dirty="0">
                <a:latin typeface="Times New Roman" panose="02020603050405020304" pitchFamily="18" charset="0"/>
                <a:cs typeface="Times New Roman" panose="02020603050405020304" pitchFamily="18" charset="0"/>
              </a:rPr>
              <a:t>返回 </a:t>
            </a:r>
            <a:r>
              <a:rPr lang="en-US" altLang="zh-CN" sz="2000" dirty="0">
                <a:latin typeface="Times New Roman" panose="02020603050405020304" pitchFamily="18" charset="0"/>
                <a:cs typeface="Times New Roman" panose="02020603050405020304" pitchFamily="18" charset="0"/>
              </a:rPr>
              <a:t>x; else  </a:t>
            </a:r>
            <a:r>
              <a:rPr lang="zh-CN" altLang="en-US" sz="2000" dirty="0">
                <a:latin typeface="Times New Roman" panose="02020603050405020304" pitchFamily="18" charset="0"/>
                <a:cs typeface="Times New Roman" panose="02020603050405020304" pitchFamily="18" charset="0"/>
              </a:rPr>
              <a:t>返回 </a:t>
            </a:r>
            <a:r>
              <a:rPr lang="en-US" altLang="zh-CN" sz="2000" dirty="0">
                <a:latin typeface="Times New Roman" panose="02020603050405020304" pitchFamily="18" charset="0"/>
                <a:cs typeface="Times New Roman" panose="02020603050405020304" pitchFamily="18" charset="0"/>
              </a:rPr>
              <a:t>x+1</a:t>
            </a:r>
          </a:p>
          <a:p>
            <a:pPr>
              <a:lnSpc>
                <a:spcPct val="95000"/>
              </a:lnSpc>
              <a:spcBef>
                <a:spcPct val="10000"/>
              </a:spcBef>
              <a:buFontTx/>
              <a:buNone/>
              <a:defRPr/>
            </a:pPr>
            <a:r>
              <a:rPr lang="en-US" altLang="zh-CN" sz="2000" dirty="0">
                <a:solidFill>
                  <a:srgbClr val="CC0000"/>
                </a:solidFill>
                <a:latin typeface="Times New Roman" panose="02020603050405020304" pitchFamily="18" charset="0"/>
                <a:cs typeface="Times New Roman" panose="02020603050405020304" pitchFamily="18" charset="0"/>
              </a:rPr>
              <a:t>}  </a:t>
            </a:r>
            <a:r>
              <a:rPr lang="en-US" altLang="zh-CN" sz="2000" i="1" dirty="0">
                <a:solidFill>
                  <a:srgbClr val="CC0000"/>
                </a:solidFill>
                <a:latin typeface="Times New Roman" panose="02020603050405020304" pitchFamily="18" charset="0"/>
                <a:cs typeface="Times New Roman" panose="02020603050405020304" pitchFamily="18" charset="0"/>
              </a:rPr>
              <a:t>//</a:t>
            </a:r>
            <a:r>
              <a:rPr lang="en-US" altLang="zh-CN" sz="2000" i="1" dirty="0" err="1">
                <a:solidFill>
                  <a:srgbClr val="CC0000"/>
                </a:solidFill>
                <a:latin typeface="Times New Roman" panose="02020603050405020304" pitchFamily="18" charset="0"/>
                <a:cs typeface="Times New Roman" panose="02020603050405020304" pitchFamily="18" charset="0"/>
              </a:rPr>
              <a:t>NaturalNumber</a:t>
            </a:r>
            <a:endParaRPr lang="en-US" altLang="zh-CN" sz="2000" i="1" dirty="0">
              <a:solidFill>
                <a:srgbClr val="CC0000"/>
              </a:solidFill>
              <a:latin typeface="Times New Roman" panose="02020603050405020304" pitchFamily="18" charset="0"/>
              <a:cs typeface="Times New Roman" panose="02020603050405020304" pitchFamily="18" charset="0"/>
            </a:endParaRPr>
          </a:p>
          <a:p>
            <a:pPr>
              <a:buFontTx/>
              <a:buNone/>
              <a:defRPr/>
            </a:pPr>
            <a:r>
              <a:rPr lang="zh-CN" altLang="zh-CN" sz="2000" dirty="0">
                <a:latin typeface="Times New Roman" panose="02020603050405020304" pitchFamily="18" charset="0"/>
                <a:cs typeface="Times New Roman" panose="02020603050405020304" pitchFamily="18" charset="0"/>
                <a:sym typeface="Symbol" panose="05050102010706020507" pitchFamily="18" charset="2"/>
              </a:rPr>
              <a:t>     </a:t>
            </a:r>
            <a:endParaRPr lang="en-US" altLang="zh-CN" sz="2000" dirty="0">
              <a:latin typeface="Times New Roman" panose="02020603050405020304" pitchFamily="18" charset="0"/>
              <a:cs typeface="Times New Roman" panose="02020603050405020304" pitchFamily="18" charset="0"/>
              <a:sym typeface="Symbol" panose="05050102010706020507" pitchFamily="18" charset="2"/>
            </a:endParaRPr>
          </a:p>
        </p:txBody>
      </p:sp>
    </p:spTree>
  </p:cSld>
  <p:clrMapOvr>
    <a:masterClrMapping/>
  </p:clrMapOvr>
  <p:transition spd="slow"/>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lang="zh-CN" altLang="en-US" sz="3600" dirty="0"/>
              <a:t>数据结构课程导图</a:t>
            </a:r>
          </a:p>
        </p:txBody>
      </p:sp>
      <p:pic>
        <p:nvPicPr>
          <p:cNvPr id="1146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91" y="1535117"/>
            <a:ext cx="8388351" cy="484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0226" y="1831977"/>
            <a:ext cx="3608388" cy="4260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椭圆形标注 6"/>
          <p:cNvSpPr/>
          <p:nvPr/>
        </p:nvSpPr>
        <p:spPr>
          <a:xfrm>
            <a:off x="4151317" y="836713"/>
            <a:ext cx="2160587" cy="909639"/>
          </a:xfrm>
          <a:prstGeom prst="wedgeEllipseCallout">
            <a:avLst>
              <a:gd name="adj1" fmla="val -55323"/>
              <a:gd name="adj2" fmla="val 7119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8" name="TextBox 7"/>
          <p:cNvSpPr txBox="1">
            <a:spLocks noChangeArrowheads="1"/>
          </p:cNvSpPr>
          <p:nvPr/>
        </p:nvSpPr>
        <p:spPr bwMode="auto">
          <a:xfrm>
            <a:off x="4367217" y="1052615"/>
            <a:ext cx="172878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zh-CN" altLang="en-US" sz="2400" dirty="0">
                <a:solidFill>
                  <a:schemeClr val="bg1"/>
                </a:solidFill>
                <a:ea typeface="黑体" panose="02010609060101010101" pitchFamily="49" charset="-122"/>
              </a:rPr>
              <a:t>“做什么”</a:t>
            </a:r>
          </a:p>
        </p:txBody>
      </p:sp>
      <p:sp>
        <p:nvSpPr>
          <p:cNvPr id="9" name="椭圆形标注 8"/>
          <p:cNvSpPr/>
          <p:nvPr/>
        </p:nvSpPr>
        <p:spPr>
          <a:xfrm>
            <a:off x="4151317" y="2420942"/>
            <a:ext cx="2160587" cy="909637"/>
          </a:xfrm>
          <a:prstGeom prst="wedgeEllipseCallout">
            <a:avLst>
              <a:gd name="adj1" fmla="val -55323"/>
              <a:gd name="adj2" fmla="val 71191"/>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10" name="TextBox 9"/>
          <p:cNvSpPr txBox="1">
            <a:spLocks noChangeArrowheads="1"/>
          </p:cNvSpPr>
          <p:nvPr/>
        </p:nvSpPr>
        <p:spPr bwMode="auto">
          <a:xfrm>
            <a:off x="4440239" y="2636841"/>
            <a:ext cx="17272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zh-CN" altLang="en-US" sz="2400">
                <a:solidFill>
                  <a:schemeClr val="bg1"/>
                </a:solidFill>
                <a:ea typeface="黑体" panose="02010609060101010101" pitchFamily="49" charset="-122"/>
              </a:rPr>
              <a:t>“如何做”</a:t>
            </a: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96200" y="4464496"/>
            <a:ext cx="4210408" cy="2348880"/>
          </a:xfrm>
          <a:prstGeom prst="rect">
            <a:avLst/>
          </a:prstGeom>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anim calcmode="lin" valueType="num">
                                      <p:cBhvr>
                                        <p:cTn id="24" dur="500" fill="hold"/>
                                        <p:tgtEl>
                                          <p:spTgt spid="3"/>
                                        </p:tgtEl>
                                        <p:attrNameLst>
                                          <p:attrName>ppt_x</p:attrName>
                                        </p:attrNameLst>
                                      </p:cBhvr>
                                      <p:tavLst>
                                        <p:tav tm="0">
                                          <p:val>
                                            <p:strVal val="#ppt_x"/>
                                          </p:val>
                                        </p:tav>
                                        <p:tav tm="100000">
                                          <p:val>
                                            <p:strVal val="#ppt_x"/>
                                          </p:val>
                                        </p:tav>
                                      </p:tavLst>
                                    </p:anim>
                                    <p:anim calcmode="lin" valueType="num">
                                      <p:cBhvr>
                                        <p:cTn id="25"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3" name="Rectangle 3"/>
          <p:cNvSpPr>
            <a:spLocks noGrp="1" noRot="1" noChangeArrowheads="1"/>
          </p:cNvSpPr>
          <p:nvPr>
            <p:ph type="title"/>
          </p:nvPr>
        </p:nvSpPr>
        <p:spPr/>
        <p:txBody>
          <a:bodyPr anchor="ctr"/>
          <a:lstStyle/>
          <a:p>
            <a:pPr eaLnBrk="1" hangingPunct="1">
              <a:defRPr/>
            </a:pPr>
            <a:r>
              <a:rPr lang="en-US" altLang="zh-CN" sz="3600" dirty="0">
                <a:solidFill>
                  <a:schemeClr val="hlink"/>
                </a:solidFill>
                <a:latin typeface="黑体" panose="02010609060101010101" pitchFamily="49" charset="-122"/>
                <a:ea typeface="黑体" panose="02010609060101010101" pitchFamily="49" charset="-122"/>
              </a:rPr>
              <a:t>1.2 </a:t>
            </a:r>
            <a:r>
              <a:rPr lang="zh-CN" altLang="en-US" sz="3600" dirty="0">
                <a:solidFill>
                  <a:schemeClr val="hlink"/>
                </a:solidFill>
                <a:latin typeface="黑体" panose="02010609060101010101" pitchFamily="49" charset="-122"/>
                <a:ea typeface="黑体" panose="02010609060101010101" pitchFamily="49" charset="-122"/>
              </a:rPr>
              <a:t>算法描述及算法分析</a:t>
            </a:r>
          </a:p>
        </p:txBody>
      </p:sp>
      <p:sp>
        <p:nvSpPr>
          <p:cNvPr id="184322" name="Rectangle 2"/>
          <p:cNvSpPr>
            <a:spLocks noChangeArrowheads="1"/>
          </p:cNvSpPr>
          <p:nvPr/>
        </p:nvSpPr>
        <p:spPr bwMode="auto">
          <a:xfrm>
            <a:off x="2350839" y="1413147"/>
            <a:ext cx="7921625" cy="5256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12947" tIns="56473" rIns="112947" bIns="56473"/>
          <a:lstStyle>
            <a:lvl1pPr marL="342900" indent="-342900">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nSpc>
                <a:spcPct val="130000"/>
              </a:lnSpc>
              <a:buClr>
                <a:schemeClr val="tx2"/>
              </a:buClr>
              <a:buSzPct val="50000"/>
              <a:defRPr/>
            </a:pPr>
            <a:r>
              <a:rPr kumimoji="0" lang="zh-CN" altLang="en-US" sz="2800" dirty="0">
                <a:solidFill>
                  <a:srgbClr val="0033CC"/>
                </a:solidFill>
                <a:latin typeface="Times New Roman" panose="02020603050405020304" pitchFamily="18" charset="0"/>
              </a:rPr>
              <a:t>什么是算法？</a:t>
            </a:r>
          </a:p>
          <a:p>
            <a:pPr>
              <a:lnSpc>
                <a:spcPct val="105000"/>
              </a:lnSpc>
              <a:buClr>
                <a:schemeClr val="tx2"/>
              </a:buClr>
              <a:buSzPct val="50000"/>
              <a:buFont typeface="Wingdings" panose="05000000000000000000" pitchFamily="2" charset="2"/>
              <a:buNone/>
              <a:defRPr/>
            </a:pPr>
            <a:r>
              <a:rPr kumimoji="0" lang="zh-CN" altLang="en-US" sz="2600" dirty="0">
                <a:latin typeface="Times New Roman" panose="02020603050405020304" pitchFamily="18" charset="0"/>
              </a:rPr>
              <a:t>            所谓算法</a:t>
            </a:r>
            <a:r>
              <a:rPr kumimoji="0" lang="en-US" altLang="zh-CN" sz="2600" dirty="0">
                <a:latin typeface="Times New Roman" panose="02020603050405020304" pitchFamily="18" charset="0"/>
              </a:rPr>
              <a:t>(</a:t>
            </a:r>
            <a:r>
              <a:rPr kumimoji="0" lang="en-US" altLang="zh-CN" sz="2600" dirty="0">
                <a:latin typeface="Times New Roman" panose="02020603050405020304" pitchFamily="18" charset="0"/>
                <a:cs typeface="Times New Roman" panose="02020603050405020304" pitchFamily="18" charset="0"/>
              </a:rPr>
              <a:t>Algorithm</a:t>
            </a:r>
            <a:r>
              <a:rPr kumimoji="0" lang="en-US" altLang="zh-CN" sz="2600" dirty="0">
                <a:latin typeface="Times New Roman" panose="02020603050405020304" pitchFamily="18" charset="0"/>
              </a:rPr>
              <a:t>)</a:t>
            </a:r>
            <a:r>
              <a:rPr kumimoji="0" lang="zh-CN" altLang="en-US" sz="2600" dirty="0">
                <a:latin typeface="Times New Roman" panose="02020603050405020304" pitchFamily="18" charset="0"/>
              </a:rPr>
              <a:t>是描述计算机解决给定问题的操作过程（解题方法），即为解决某一特定问题而由若干条指令组成的</a:t>
            </a:r>
            <a:r>
              <a:rPr kumimoji="0" lang="zh-CN" altLang="en-US" sz="2600" dirty="0">
                <a:solidFill>
                  <a:srgbClr val="FF0000"/>
                </a:solidFill>
                <a:latin typeface="Times New Roman" panose="02020603050405020304" pitchFamily="18" charset="0"/>
              </a:rPr>
              <a:t>有穷序列</a:t>
            </a:r>
            <a:r>
              <a:rPr kumimoji="0" lang="zh-CN" altLang="en-US" sz="2600" dirty="0">
                <a:latin typeface="Times New Roman" panose="02020603050405020304" pitchFamily="18" charset="0"/>
              </a:rPr>
              <a:t>。</a:t>
            </a:r>
            <a:endParaRPr kumimoji="0" lang="zh-CN" altLang="en-US" sz="2600" dirty="0">
              <a:solidFill>
                <a:srgbClr val="0033CC"/>
              </a:solidFill>
              <a:effectLst>
                <a:outerShdw blurRad="38100" dist="38100" dir="2700000" algn="tl">
                  <a:srgbClr val="C0C0C0"/>
                </a:outerShdw>
              </a:effectLst>
              <a:latin typeface="Times New Roman" panose="02020603050405020304" pitchFamily="18" charset="0"/>
            </a:endParaRPr>
          </a:p>
          <a:p>
            <a:pPr>
              <a:lnSpc>
                <a:spcPct val="130000"/>
              </a:lnSpc>
              <a:buClr>
                <a:schemeClr val="tx2"/>
              </a:buClr>
              <a:buSzPct val="50000"/>
              <a:defRPr/>
            </a:pPr>
            <a:r>
              <a:rPr kumimoji="0" lang="zh-CN" altLang="en-US" sz="2800" dirty="0">
                <a:solidFill>
                  <a:srgbClr val="0033CC"/>
                </a:solidFill>
                <a:latin typeface="Times New Roman" panose="02020603050405020304" pitchFamily="18" charset="0"/>
              </a:rPr>
              <a:t>算法的特性</a:t>
            </a:r>
          </a:p>
          <a:p>
            <a:pPr lvl="1">
              <a:lnSpc>
                <a:spcPct val="105000"/>
              </a:lnSpc>
              <a:buClr>
                <a:srgbClr val="008000"/>
              </a:buClr>
              <a:buSzPct val="50000"/>
              <a:buFont typeface="Wingdings" panose="05000000000000000000" pitchFamily="2" charset="2"/>
              <a:buChar char="u"/>
              <a:defRPr/>
            </a:pPr>
            <a:r>
              <a:rPr kumimoji="0" lang="zh-CN" altLang="en-US" sz="2600" dirty="0">
                <a:solidFill>
                  <a:srgbClr val="FF0000"/>
                </a:solidFill>
                <a:latin typeface="Times New Roman" panose="02020603050405020304" pitchFamily="18" charset="0"/>
              </a:rPr>
              <a:t>有穷性：</a:t>
            </a:r>
            <a:r>
              <a:rPr kumimoji="0" lang="zh-CN" altLang="en-US" sz="2600" dirty="0">
                <a:latin typeface="Times New Roman" panose="02020603050405020304" pitchFamily="18" charset="0"/>
              </a:rPr>
              <a:t>算法应在执行有穷步后结束</a:t>
            </a:r>
          </a:p>
          <a:p>
            <a:pPr lvl="1">
              <a:lnSpc>
                <a:spcPct val="105000"/>
              </a:lnSpc>
              <a:buClr>
                <a:srgbClr val="008000"/>
              </a:buClr>
              <a:buSzPct val="50000"/>
              <a:buFont typeface="Wingdings" panose="05000000000000000000" pitchFamily="2" charset="2"/>
              <a:buChar char="u"/>
              <a:defRPr/>
            </a:pPr>
            <a:r>
              <a:rPr kumimoji="0" lang="zh-CN" altLang="en-US" sz="2600" dirty="0">
                <a:solidFill>
                  <a:srgbClr val="FF0000"/>
                </a:solidFill>
                <a:latin typeface="Times New Roman" panose="02020603050405020304" pitchFamily="18" charset="0"/>
              </a:rPr>
              <a:t>确定性：</a:t>
            </a:r>
            <a:r>
              <a:rPr kumimoji="0" lang="zh-CN" altLang="en-US" sz="2600" dirty="0">
                <a:latin typeface="Times New Roman" panose="02020603050405020304" pitchFamily="18" charset="0"/>
              </a:rPr>
              <a:t>每步定义都是确切无歧义的</a:t>
            </a:r>
          </a:p>
          <a:p>
            <a:pPr lvl="1">
              <a:lnSpc>
                <a:spcPct val="105000"/>
              </a:lnSpc>
              <a:buClr>
                <a:srgbClr val="008000"/>
              </a:buClr>
              <a:buSzPct val="50000"/>
              <a:buFont typeface="Wingdings" panose="05000000000000000000" pitchFamily="2" charset="2"/>
              <a:buChar char="u"/>
              <a:defRPr/>
            </a:pPr>
            <a:r>
              <a:rPr kumimoji="0" lang="zh-CN" altLang="en-US" sz="2600" dirty="0">
                <a:solidFill>
                  <a:srgbClr val="FF0000"/>
                </a:solidFill>
                <a:latin typeface="Times New Roman" panose="02020603050405020304" pitchFamily="18" charset="0"/>
              </a:rPr>
              <a:t>能行性：</a:t>
            </a:r>
            <a:r>
              <a:rPr kumimoji="0" lang="zh-CN" altLang="en-US" sz="2600" dirty="0">
                <a:latin typeface="Times New Roman" panose="02020603050405020304" pitchFamily="18" charset="0"/>
              </a:rPr>
              <a:t>每一条运算应足够基本</a:t>
            </a:r>
          </a:p>
          <a:p>
            <a:pPr lvl="1">
              <a:lnSpc>
                <a:spcPct val="105000"/>
              </a:lnSpc>
              <a:buClr>
                <a:srgbClr val="008000"/>
              </a:buClr>
              <a:buSzPct val="50000"/>
              <a:buFont typeface="Wingdings" panose="05000000000000000000" pitchFamily="2" charset="2"/>
              <a:buChar char="u"/>
              <a:defRPr/>
            </a:pPr>
            <a:r>
              <a:rPr kumimoji="0" lang="zh-CN" altLang="en-US" sz="2600" dirty="0">
                <a:solidFill>
                  <a:srgbClr val="FF0000"/>
                </a:solidFill>
                <a:latin typeface="Times New Roman" panose="02020603050405020304" pitchFamily="18" charset="0"/>
              </a:rPr>
              <a:t>输入：</a:t>
            </a:r>
            <a:r>
              <a:rPr kumimoji="0" lang="zh-CN" altLang="en-US" sz="2600" dirty="0">
                <a:latin typeface="Times New Roman" panose="02020603050405020304" pitchFamily="18" charset="0"/>
              </a:rPr>
              <a:t>有</a:t>
            </a:r>
            <a:r>
              <a:rPr kumimoji="0" lang="en-US" altLang="zh-CN" sz="2600" dirty="0">
                <a:latin typeface="Times New Roman" panose="02020603050405020304" pitchFamily="18" charset="0"/>
              </a:rPr>
              <a:t>0</a:t>
            </a:r>
            <a:r>
              <a:rPr kumimoji="0" lang="zh-CN" altLang="en-US" sz="2600" dirty="0">
                <a:latin typeface="Times New Roman" panose="02020603050405020304" pitchFamily="18" charset="0"/>
              </a:rPr>
              <a:t>个或多个输入</a:t>
            </a:r>
          </a:p>
          <a:p>
            <a:pPr lvl="1">
              <a:lnSpc>
                <a:spcPct val="105000"/>
              </a:lnSpc>
              <a:buClr>
                <a:srgbClr val="008000"/>
              </a:buClr>
              <a:buSzPct val="50000"/>
              <a:buFont typeface="Wingdings" panose="05000000000000000000" pitchFamily="2" charset="2"/>
              <a:buChar char="u"/>
              <a:defRPr/>
            </a:pPr>
            <a:r>
              <a:rPr kumimoji="0" lang="zh-CN" altLang="en-US" sz="2600" dirty="0">
                <a:solidFill>
                  <a:srgbClr val="FF0000"/>
                </a:solidFill>
                <a:latin typeface="Times New Roman" panose="02020603050405020304" pitchFamily="18" charset="0"/>
              </a:rPr>
              <a:t>输出：</a:t>
            </a:r>
            <a:r>
              <a:rPr kumimoji="0" lang="zh-CN" altLang="en-US" sz="2600" dirty="0">
                <a:latin typeface="Times New Roman" panose="02020603050405020304" pitchFamily="18" charset="0"/>
              </a:rPr>
              <a:t>有一个或多个输出</a:t>
            </a:r>
            <a:r>
              <a:rPr kumimoji="0" lang="en-US" altLang="zh-CN" sz="2600" dirty="0">
                <a:latin typeface="Times New Roman" panose="02020603050405020304" pitchFamily="18" charset="0"/>
              </a:rPr>
              <a:t>(</a:t>
            </a:r>
            <a:r>
              <a:rPr kumimoji="0" lang="zh-CN" altLang="en-US" sz="2600" dirty="0">
                <a:latin typeface="Times New Roman" panose="02020603050405020304" pitchFamily="18" charset="0"/>
              </a:rPr>
              <a:t>处理结果</a:t>
            </a:r>
            <a:r>
              <a:rPr kumimoji="0" lang="en-US" altLang="zh-CN" sz="2600" dirty="0">
                <a:latin typeface="Times New Roman" panose="02020603050405020304" pitchFamily="18" charset="0"/>
              </a:rPr>
              <a:t>)</a:t>
            </a: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77447" y="764704"/>
            <a:ext cx="7362969" cy="260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lvl="1" eaLnBrk="1" hangingPunct="1">
              <a:defRPr/>
            </a:pPr>
            <a:r>
              <a:rPr lang="zh-CN" altLang="en-US" sz="3600" dirty="0">
                <a:solidFill>
                  <a:srgbClr val="0033CC"/>
                </a:solidFill>
                <a:latin typeface="黑体" panose="02010609060101010101" pitchFamily="49" charset="-122"/>
                <a:ea typeface="黑体" panose="02010609060101010101" pitchFamily="49" charset="-122"/>
              </a:rPr>
              <a:t>算法的描述</a:t>
            </a:r>
            <a:endParaRPr lang="zh-CN" altLang="zh-CN" sz="3600" dirty="0">
              <a:solidFill>
                <a:srgbClr val="0033CC"/>
              </a:solidFill>
              <a:latin typeface="黑体" panose="02010609060101010101" pitchFamily="49" charset="-122"/>
              <a:ea typeface="黑体" panose="02010609060101010101" pitchFamily="49" charset="-122"/>
            </a:endParaRPr>
          </a:p>
        </p:txBody>
      </p:sp>
      <p:sp>
        <p:nvSpPr>
          <p:cNvPr id="116739" name="Rectangle 3"/>
          <p:cNvSpPr>
            <a:spLocks noGrp="1" noChangeArrowheads="1"/>
          </p:cNvSpPr>
          <p:nvPr>
            <p:ph idx="1"/>
          </p:nvPr>
        </p:nvSpPr>
        <p:spPr/>
        <p:txBody>
          <a:bodyPr/>
          <a:lstStyle/>
          <a:p>
            <a:pPr eaLnBrk="1" hangingPunct="1">
              <a:buClr>
                <a:schemeClr val="tx2"/>
              </a:buClr>
              <a:buSzPct val="55000"/>
              <a:buFont typeface="Wingdings" panose="05000000000000000000" pitchFamily="2" charset="2"/>
              <a:buChar char="n"/>
            </a:pPr>
            <a:r>
              <a:rPr lang="zh-CN" altLang="en-US" dirty="0">
                <a:latin typeface="Times New Roman" panose="02020603050405020304" pitchFamily="18" charset="0"/>
              </a:rPr>
              <a:t>主要有以下四种方法：</a:t>
            </a:r>
          </a:p>
          <a:p>
            <a:pPr eaLnBrk="1" hangingPunct="1">
              <a:buClr>
                <a:schemeClr val="tx2"/>
              </a:buClr>
              <a:buFontTx/>
              <a:buChar char=" "/>
            </a:pPr>
            <a:r>
              <a:rPr lang="zh-CN" altLang="en-US" dirty="0">
                <a:latin typeface="Times New Roman" panose="02020603050405020304" pitchFamily="18" charset="0"/>
              </a:rPr>
              <a:t>（</a:t>
            </a:r>
            <a:r>
              <a:rPr lang="en-US" altLang="zh-CN" dirty="0">
                <a:latin typeface="Times New Roman" panose="02020603050405020304" pitchFamily="18" charset="0"/>
              </a:rPr>
              <a:t>1</a:t>
            </a:r>
            <a:r>
              <a:rPr lang="zh-CN" altLang="en-US" dirty="0">
                <a:latin typeface="Times New Roman" panose="02020603050405020304" pitchFamily="18" charset="0"/>
              </a:rPr>
              <a:t>）自然语言</a:t>
            </a:r>
          </a:p>
          <a:p>
            <a:pPr eaLnBrk="1" hangingPunct="1">
              <a:buClr>
                <a:schemeClr val="tx2"/>
              </a:buClr>
              <a:buFontTx/>
              <a:buChar char=" "/>
            </a:pPr>
            <a:r>
              <a:rPr lang="zh-CN" altLang="en-US" dirty="0">
                <a:latin typeface="Times New Roman" panose="02020603050405020304" pitchFamily="18" charset="0"/>
              </a:rPr>
              <a:t>（</a:t>
            </a:r>
            <a:r>
              <a:rPr lang="en-US" altLang="zh-CN" dirty="0">
                <a:latin typeface="Times New Roman" panose="02020603050405020304" pitchFamily="18" charset="0"/>
              </a:rPr>
              <a:t>2</a:t>
            </a:r>
            <a:r>
              <a:rPr lang="zh-CN" altLang="en-US" dirty="0">
                <a:latin typeface="Times New Roman" panose="02020603050405020304" pitchFamily="18" charset="0"/>
              </a:rPr>
              <a:t>）流程图</a:t>
            </a:r>
          </a:p>
          <a:p>
            <a:pPr eaLnBrk="1" hangingPunct="1">
              <a:buClr>
                <a:schemeClr val="tx2"/>
              </a:buClr>
              <a:buFontTx/>
              <a:buChar char=" "/>
            </a:pPr>
            <a:r>
              <a:rPr lang="zh-CN" altLang="en-US" dirty="0">
                <a:latin typeface="Times New Roman" panose="02020603050405020304" pitchFamily="18" charset="0"/>
              </a:rPr>
              <a:t>（</a:t>
            </a:r>
            <a:r>
              <a:rPr lang="en-US" altLang="zh-CN" dirty="0">
                <a:latin typeface="Times New Roman" panose="02020603050405020304" pitchFamily="18" charset="0"/>
              </a:rPr>
              <a:t>3</a:t>
            </a:r>
            <a:r>
              <a:rPr lang="zh-CN" altLang="en-US" dirty="0">
                <a:latin typeface="Times New Roman" panose="02020603050405020304" pitchFamily="18" charset="0"/>
              </a:rPr>
              <a:t>）高级程序设计语言</a:t>
            </a:r>
          </a:p>
          <a:p>
            <a:pPr eaLnBrk="1" hangingPunct="1">
              <a:buClr>
                <a:schemeClr val="tx2"/>
              </a:buClr>
              <a:buFontTx/>
              <a:buChar char=" "/>
            </a:pPr>
            <a:r>
              <a:rPr lang="zh-CN" altLang="en-US" dirty="0">
                <a:latin typeface="Times New Roman" panose="02020603050405020304" pitchFamily="18" charset="0"/>
              </a:rPr>
              <a:t>（</a:t>
            </a:r>
            <a:r>
              <a:rPr lang="en-US" altLang="zh-CN" dirty="0">
                <a:latin typeface="Times New Roman" panose="02020603050405020304" pitchFamily="18" charset="0"/>
              </a:rPr>
              <a:t>4</a:t>
            </a:r>
            <a:r>
              <a:rPr lang="zh-CN" altLang="en-US" dirty="0">
                <a:latin typeface="Times New Roman" panose="02020603050405020304" pitchFamily="18" charset="0"/>
              </a:rPr>
              <a:t>）伪码语言</a:t>
            </a:r>
          </a:p>
          <a:p>
            <a:pPr eaLnBrk="1" hangingPunct="1">
              <a:buClr>
                <a:schemeClr val="tx2"/>
              </a:buClr>
              <a:buFontTx/>
              <a:buChar char=" "/>
            </a:pPr>
            <a:endParaRPr lang="zh-CN" altLang="en-US" sz="2000" dirty="0">
              <a:latin typeface="Times New Roman" panose="02020603050405020304" pitchFamily="18" charset="0"/>
            </a:endParaRPr>
          </a:p>
          <a:p>
            <a:pPr eaLnBrk="1" hangingPunct="1">
              <a:buClr>
                <a:schemeClr val="tx2"/>
              </a:buClr>
              <a:buSzPct val="55000"/>
              <a:buFont typeface="Wingdings" panose="05000000000000000000" pitchFamily="2" charset="2"/>
              <a:buChar char="n"/>
            </a:pPr>
            <a:r>
              <a:rPr lang="zh-CN" altLang="en-US" dirty="0" smtClean="0">
                <a:latin typeface="Times New Roman" panose="02020603050405020304" pitchFamily="18" charset="0"/>
              </a:rPr>
              <a:t>选用</a:t>
            </a:r>
            <a:r>
              <a:rPr lang="en-US" altLang="zh-CN" dirty="0" smtClean="0">
                <a:latin typeface="Times New Roman" panose="02020603050405020304" pitchFamily="18" charset="0"/>
              </a:rPr>
              <a:t>C/C</a:t>
            </a:r>
            <a:r>
              <a:rPr lang="en-US" altLang="zh-CN" dirty="0">
                <a:latin typeface="Times New Roman" panose="02020603050405020304" pitchFamily="18" charset="0"/>
              </a:rPr>
              <a:t>++</a:t>
            </a:r>
            <a:r>
              <a:rPr lang="zh-CN" altLang="en-US" dirty="0">
                <a:latin typeface="Times New Roman" panose="02020603050405020304" pitchFamily="18" charset="0"/>
              </a:rPr>
              <a:t>语言作为算法描述工具</a:t>
            </a:r>
          </a:p>
          <a:p>
            <a:pPr eaLnBrk="1" hangingPunct="1"/>
            <a:endParaRPr lang="zh-CN" altLang="zh-CN" dirty="0" smtClean="0">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normAutofit fontScale="90000"/>
          </a:bodyPr>
          <a:lstStyle/>
          <a:p>
            <a:pPr lvl="1" eaLnBrk="1" hangingPunct="1">
              <a:defRPr/>
            </a:pPr>
            <a:r>
              <a:rPr lang="zh-CN" altLang="en-US" sz="3600" dirty="0">
                <a:solidFill>
                  <a:srgbClr val="0033CC"/>
                </a:solidFill>
                <a:latin typeface="黑体" panose="02010609060101010101" pitchFamily="49" charset="-122"/>
                <a:ea typeface="黑体" panose="02010609060101010101" pitchFamily="49" charset="-122"/>
              </a:rPr>
              <a:t>算法设计目标</a:t>
            </a:r>
            <a:endParaRPr lang="zh-CN" altLang="zh-CN" sz="3600" dirty="0">
              <a:solidFill>
                <a:srgbClr val="0033CC"/>
              </a:solidFill>
              <a:latin typeface="黑体" panose="02010609060101010101" pitchFamily="49" charset="-122"/>
              <a:ea typeface="黑体" panose="02010609060101010101" pitchFamily="49" charset="-122"/>
            </a:endParaRPr>
          </a:p>
        </p:txBody>
      </p:sp>
      <p:sp>
        <p:nvSpPr>
          <p:cNvPr id="3" name="内容占位符 2"/>
          <p:cNvSpPr>
            <a:spLocks noGrp="1"/>
          </p:cNvSpPr>
          <p:nvPr>
            <p:ph sz="half" idx="1"/>
          </p:nvPr>
        </p:nvSpPr>
        <p:spPr>
          <a:xfrm>
            <a:off x="476400" y="1052736"/>
            <a:ext cx="5763616" cy="5052219"/>
          </a:xfrm>
        </p:spPr>
        <p:txBody>
          <a:bodyPr>
            <a:normAutofit fontScale="85000" lnSpcReduction="10000"/>
          </a:bodyPr>
          <a:lstStyle/>
          <a:p>
            <a:pPr>
              <a:buNone/>
            </a:pPr>
            <a:r>
              <a:rPr lang="en-US" altLang="zh-CN" sz="4000" dirty="0">
                <a:latin typeface="Times New Roman" panose="02020603050405020304" pitchFamily="18" charset="0"/>
              </a:rPr>
              <a:t> </a:t>
            </a:r>
            <a:r>
              <a:rPr lang="zh-CN" altLang="en-US" sz="3200" dirty="0">
                <a:latin typeface="Times New Roman" panose="02020603050405020304" pitchFamily="18" charset="0"/>
              </a:rPr>
              <a:t>通常一个好的算法应考虑以下目标：</a:t>
            </a:r>
          </a:p>
          <a:p>
            <a:pPr>
              <a:spcBef>
                <a:spcPct val="30000"/>
              </a:spcBef>
              <a:buNone/>
            </a:pPr>
            <a:r>
              <a:rPr lang="zh-CN" altLang="en-US" sz="3200" dirty="0">
                <a:solidFill>
                  <a:srgbClr val="0000CC"/>
                </a:solidFill>
                <a:latin typeface="Times New Roman" panose="02020603050405020304" pitchFamily="18" charset="0"/>
              </a:rPr>
              <a:t>  </a:t>
            </a:r>
            <a:r>
              <a:rPr lang="en-US" altLang="zh-CN" sz="3200" dirty="0">
                <a:solidFill>
                  <a:srgbClr val="0000CC"/>
                </a:solidFill>
                <a:latin typeface="Times New Roman" panose="02020603050405020304" pitchFamily="18" charset="0"/>
              </a:rPr>
              <a:t>1</a:t>
            </a:r>
            <a:r>
              <a:rPr lang="zh-CN" altLang="en-US" sz="3200" dirty="0">
                <a:solidFill>
                  <a:srgbClr val="0000CC"/>
                </a:solidFill>
                <a:latin typeface="Times New Roman" panose="02020603050405020304" pitchFamily="18" charset="0"/>
              </a:rPr>
              <a:t>）正确性 </a:t>
            </a:r>
            <a:r>
              <a:rPr lang="en-US" altLang="zh-CN" sz="3200" dirty="0">
                <a:solidFill>
                  <a:srgbClr val="0000CC"/>
                </a:solidFill>
                <a:latin typeface="Times New Roman" panose="02020603050405020304" pitchFamily="18" charset="0"/>
                <a:cs typeface="Times New Roman" panose="02020603050405020304" pitchFamily="18" charset="0"/>
              </a:rPr>
              <a:t>correctness</a:t>
            </a:r>
            <a:r>
              <a:rPr lang="en-US" altLang="zh-CN" sz="3200" dirty="0">
                <a:solidFill>
                  <a:schemeClr val="folHlink"/>
                </a:solidFill>
                <a:latin typeface="Times New Roman" panose="02020603050405020304" pitchFamily="18" charset="0"/>
                <a:cs typeface="Times New Roman" panose="02020603050405020304" pitchFamily="18" charset="0"/>
              </a:rPr>
              <a:t>     </a:t>
            </a:r>
            <a:r>
              <a:rPr lang="en-US" altLang="zh-CN" sz="3200" dirty="0" smtClean="0">
                <a:solidFill>
                  <a:schemeClr val="folHlink"/>
                </a:solidFill>
                <a:latin typeface="Times New Roman" panose="02020603050405020304" pitchFamily="18" charset="0"/>
                <a:cs typeface="Times New Roman" panose="02020603050405020304" pitchFamily="18" charset="0"/>
              </a:rPr>
              <a:t>(</a:t>
            </a:r>
            <a:r>
              <a:rPr lang="zh-CN" altLang="en-US" sz="3200" dirty="0" smtClean="0">
                <a:solidFill>
                  <a:schemeClr val="folHlink"/>
                </a:solidFill>
                <a:latin typeface="Times New Roman" panose="02020603050405020304" pitchFamily="18" charset="0"/>
                <a:cs typeface="Times New Roman" panose="02020603050405020304" pitchFamily="18" charset="0"/>
              </a:rPr>
              <a:t>四</a:t>
            </a:r>
            <a:r>
              <a:rPr lang="zh-CN" altLang="en-US" sz="3200" dirty="0">
                <a:solidFill>
                  <a:schemeClr val="folHlink"/>
                </a:solidFill>
                <a:latin typeface="Times New Roman" panose="02020603050405020304" pitchFamily="18" charset="0"/>
                <a:cs typeface="Times New Roman" panose="02020603050405020304" pitchFamily="18" charset="0"/>
              </a:rPr>
              <a:t>个</a:t>
            </a:r>
            <a:r>
              <a:rPr lang="zh-CN" altLang="en-US" sz="3200" dirty="0" smtClean="0">
                <a:solidFill>
                  <a:schemeClr val="folHlink"/>
                </a:solidFill>
                <a:latin typeface="Times New Roman" panose="02020603050405020304" pitchFamily="18" charset="0"/>
                <a:cs typeface="Times New Roman" panose="02020603050405020304" pitchFamily="18" charset="0"/>
              </a:rPr>
              <a:t>层次</a:t>
            </a:r>
            <a:r>
              <a:rPr lang="en-US" altLang="zh-CN" sz="3200" dirty="0" smtClean="0">
                <a:solidFill>
                  <a:schemeClr val="folHlink"/>
                </a:solidFill>
                <a:latin typeface="Times New Roman" panose="02020603050405020304" pitchFamily="18" charset="0"/>
                <a:cs typeface="Times New Roman" panose="02020603050405020304" pitchFamily="18" charset="0"/>
              </a:rPr>
              <a:t>)</a:t>
            </a:r>
            <a:endParaRPr lang="zh-CN" altLang="en-US" sz="3200" dirty="0">
              <a:latin typeface="Times New Roman" panose="02020603050405020304" pitchFamily="18" charset="0"/>
              <a:cs typeface="Times New Roman" panose="02020603050405020304" pitchFamily="18" charset="0"/>
            </a:endParaRPr>
          </a:p>
          <a:p>
            <a:pPr>
              <a:lnSpc>
                <a:spcPct val="105000"/>
              </a:lnSpc>
              <a:buClr>
                <a:schemeClr val="tx1"/>
              </a:buClr>
              <a:buFontTx/>
              <a:buChar char=" "/>
            </a:pP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1</a:t>
            </a:r>
            <a:r>
              <a:rPr lang="zh-CN" altLang="en-US" dirty="0">
                <a:latin typeface="Times New Roman" panose="02020603050405020304" pitchFamily="18" charset="0"/>
                <a:cs typeface="Times New Roman" panose="02020603050405020304" pitchFamily="18" charset="0"/>
              </a:rPr>
              <a:t>）不含语法错误</a:t>
            </a:r>
          </a:p>
          <a:p>
            <a:pPr>
              <a:lnSpc>
                <a:spcPct val="105000"/>
              </a:lnSpc>
              <a:buClr>
                <a:schemeClr val="tx1"/>
              </a:buClr>
              <a:buFontTx/>
              <a:buChar char=" "/>
            </a:pP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2</a:t>
            </a:r>
            <a:r>
              <a:rPr lang="zh-CN" altLang="en-US" dirty="0">
                <a:latin typeface="Times New Roman" panose="02020603050405020304" pitchFamily="18" charset="0"/>
                <a:cs typeface="Times New Roman" panose="02020603050405020304" pitchFamily="18" charset="0"/>
              </a:rPr>
              <a:t>）程序对于</a:t>
            </a:r>
            <a:r>
              <a:rPr lang="en-US" altLang="zh-CN" dirty="0">
                <a:latin typeface="Times New Roman" panose="02020603050405020304" pitchFamily="18" charset="0"/>
                <a:cs typeface="Times New Roman" panose="02020603050405020304" pitchFamily="18" charset="0"/>
              </a:rPr>
              <a:t>n</a:t>
            </a:r>
            <a:r>
              <a:rPr lang="zh-CN" altLang="en-US" dirty="0">
                <a:latin typeface="Times New Roman" panose="02020603050405020304" pitchFamily="18" charset="0"/>
                <a:cs typeface="Times New Roman" panose="02020603050405020304" pitchFamily="18" charset="0"/>
              </a:rPr>
              <a:t>组输入数据能够得出满足规格说明要求的结果。</a:t>
            </a:r>
          </a:p>
          <a:p>
            <a:pPr>
              <a:lnSpc>
                <a:spcPct val="105000"/>
              </a:lnSpc>
              <a:buClr>
                <a:schemeClr val="tx1"/>
              </a:buClr>
              <a:buFontTx/>
              <a:buChar char=" "/>
            </a:pPr>
            <a:r>
              <a:rPr lang="zh-CN" altLang="en-US" dirty="0">
                <a:latin typeface="Times New Roman" panose="02020603050405020304" pitchFamily="18" charset="0"/>
              </a:rPr>
              <a:t>  （</a:t>
            </a:r>
            <a:r>
              <a:rPr lang="en-US" altLang="zh-CN" dirty="0">
                <a:latin typeface="Times New Roman" panose="02020603050405020304" pitchFamily="18" charset="0"/>
              </a:rPr>
              <a:t>3</a:t>
            </a:r>
            <a:r>
              <a:rPr lang="zh-CN" altLang="en-US" dirty="0">
                <a:latin typeface="Times New Roman" panose="02020603050405020304" pitchFamily="18" charset="0"/>
              </a:rPr>
              <a:t>）程序对于精心选择的典型、边界性的</a:t>
            </a:r>
            <a:r>
              <a:rPr lang="en-US" altLang="zh-CN" dirty="0">
                <a:latin typeface="Times New Roman" panose="02020603050405020304" pitchFamily="18" charset="0"/>
              </a:rPr>
              <a:t>n</a:t>
            </a:r>
            <a:r>
              <a:rPr lang="zh-CN" altLang="en-US" dirty="0">
                <a:latin typeface="Times New Roman" panose="02020603050405020304" pitchFamily="18" charset="0"/>
              </a:rPr>
              <a:t>组输入数据能得出满足规格说明要求的结果。</a:t>
            </a:r>
          </a:p>
          <a:p>
            <a:pPr>
              <a:lnSpc>
                <a:spcPct val="105000"/>
              </a:lnSpc>
              <a:buClr>
                <a:schemeClr val="tx1"/>
              </a:buClr>
              <a:buFontTx/>
              <a:buChar char=" "/>
            </a:pPr>
            <a:r>
              <a:rPr lang="zh-CN" altLang="en-US" dirty="0">
                <a:latin typeface="Times New Roman" panose="02020603050405020304" pitchFamily="18" charset="0"/>
              </a:rPr>
              <a:t>  （</a:t>
            </a:r>
            <a:r>
              <a:rPr lang="en-US" altLang="zh-CN" dirty="0">
                <a:latin typeface="Times New Roman" panose="02020603050405020304" pitchFamily="18" charset="0"/>
              </a:rPr>
              <a:t>4</a:t>
            </a:r>
            <a:r>
              <a:rPr lang="zh-CN" altLang="en-US" dirty="0">
                <a:latin typeface="Times New Roman" panose="02020603050405020304" pitchFamily="18" charset="0"/>
              </a:rPr>
              <a:t>）程序对于一切合适的输入数据都能得出满足规格说明要求的结果（穷举）。</a:t>
            </a:r>
            <a:endParaRPr lang="zh-CN" altLang="en-US" dirty="0"/>
          </a:p>
        </p:txBody>
      </p:sp>
      <p:sp>
        <p:nvSpPr>
          <p:cNvPr id="4" name="内容占位符 3"/>
          <p:cNvSpPr>
            <a:spLocks noGrp="1"/>
          </p:cNvSpPr>
          <p:nvPr>
            <p:ph sz="half" idx="2"/>
          </p:nvPr>
        </p:nvSpPr>
        <p:spPr>
          <a:xfrm>
            <a:off x="6459016" y="1052736"/>
            <a:ext cx="5325616" cy="5052219"/>
          </a:xfrm>
        </p:spPr>
        <p:txBody>
          <a:bodyPr>
            <a:normAutofit fontScale="85000" lnSpcReduction="10000"/>
          </a:bodyPr>
          <a:lstStyle/>
          <a:p>
            <a:pPr>
              <a:lnSpc>
                <a:spcPct val="105000"/>
              </a:lnSpc>
              <a:spcBef>
                <a:spcPct val="30000"/>
              </a:spcBef>
              <a:buNone/>
            </a:pPr>
            <a:r>
              <a:rPr lang="en-US" altLang="zh-CN" dirty="0">
                <a:solidFill>
                  <a:srgbClr val="0000CC"/>
                </a:solidFill>
                <a:latin typeface="Times New Roman" panose="02020603050405020304" pitchFamily="18" charset="0"/>
              </a:rPr>
              <a:t>2</a:t>
            </a:r>
            <a:r>
              <a:rPr lang="zh-CN" altLang="en-US" dirty="0">
                <a:solidFill>
                  <a:srgbClr val="0000CC"/>
                </a:solidFill>
                <a:latin typeface="Times New Roman" panose="02020603050405020304" pitchFamily="18" charset="0"/>
              </a:rPr>
              <a:t>）可读性 </a:t>
            </a:r>
            <a:r>
              <a:rPr lang="en-US" altLang="zh-CN" dirty="0">
                <a:solidFill>
                  <a:srgbClr val="0000CC"/>
                </a:solidFill>
                <a:latin typeface="Times New Roman" panose="02020603050405020304" pitchFamily="18" charset="0"/>
                <a:cs typeface="Times New Roman" panose="02020603050405020304" pitchFamily="18" charset="0"/>
              </a:rPr>
              <a:t>readability</a:t>
            </a:r>
          </a:p>
          <a:p>
            <a:pPr>
              <a:lnSpc>
                <a:spcPct val="105000"/>
              </a:lnSpc>
              <a:buNone/>
            </a:pPr>
            <a:r>
              <a:rPr lang="zh-CN" altLang="en-US" dirty="0">
                <a:latin typeface="Times New Roman" panose="02020603050405020304" pitchFamily="18" charset="0"/>
              </a:rPr>
              <a:t>      算法应该容易阅读。以有利于阅读者对程序的理解。</a:t>
            </a:r>
          </a:p>
          <a:p>
            <a:pPr>
              <a:lnSpc>
                <a:spcPct val="105000"/>
              </a:lnSpc>
              <a:spcBef>
                <a:spcPct val="40000"/>
              </a:spcBef>
              <a:buNone/>
            </a:pPr>
            <a:r>
              <a:rPr lang="en-US" altLang="zh-CN" dirty="0">
                <a:solidFill>
                  <a:srgbClr val="0000CC"/>
                </a:solidFill>
                <a:latin typeface="Times New Roman" panose="02020603050405020304" pitchFamily="18" charset="0"/>
              </a:rPr>
              <a:t>3</a:t>
            </a:r>
            <a:r>
              <a:rPr lang="zh-CN" altLang="en-US" dirty="0">
                <a:solidFill>
                  <a:srgbClr val="0000CC"/>
                </a:solidFill>
                <a:latin typeface="Times New Roman" panose="02020603050405020304" pitchFamily="18" charset="0"/>
              </a:rPr>
              <a:t>）健壮性</a:t>
            </a:r>
            <a:r>
              <a:rPr lang="en-US" altLang="zh-CN" dirty="0">
                <a:solidFill>
                  <a:srgbClr val="0000CC"/>
                </a:solidFill>
                <a:latin typeface="Times New Roman" panose="02020603050405020304" pitchFamily="18" charset="0"/>
              </a:rPr>
              <a:t>/</a:t>
            </a:r>
            <a:r>
              <a:rPr lang="zh-CN" altLang="en-US" dirty="0">
                <a:solidFill>
                  <a:srgbClr val="0000CC"/>
                </a:solidFill>
                <a:latin typeface="Times New Roman" panose="02020603050405020304" pitchFamily="18" charset="0"/>
              </a:rPr>
              <a:t>鲁棒性 </a:t>
            </a:r>
            <a:r>
              <a:rPr lang="en-US" altLang="zh-CN" dirty="0">
                <a:solidFill>
                  <a:srgbClr val="0000CC"/>
                </a:solidFill>
                <a:latin typeface="Times New Roman" panose="02020603050405020304" pitchFamily="18" charset="0"/>
                <a:cs typeface="Times New Roman" panose="02020603050405020304" pitchFamily="18" charset="0"/>
              </a:rPr>
              <a:t>robustness</a:t>
            </a:r>
            <a:endParaRPr lang="zh-CN" altLang="en-US" dirty="0">
              <a:solidFill>
                <a:schemeClr val="hlink"/>
              </a:solidFill>
              <a:latin typeface="Times New Roman" panose="02020603050405020304" pitchFamily="18" charset="0"/>
            </a:endParaRPr>
          </a:p>
          <a:p>
            <a:pPr>
              <a:lnSpc>
                <a:spcPct val="105000"/>
              </a:lnSpc>
              <a:buNone/>
            </a:pPr>
            <a:r>
              <a:rPr lang="zh-CN" altLang="en-US" dirty="0">
                <a:latin typeface="Times New Roman" panose="02020603050405020304" pitchFamily="18" charset="0"/>
              </a:rPr>
              <a:t>       算法应具有容错处理的功能。当输入非法数据时，算法应对其作出反应，而不应产生莫名其妙的输出结果。</a:t>
            </a:r>
          </a:p>
          <a:p>
            <a:pPr>
              <a:lnSpc>
                <a:spcPct val="105000"/>
              </a:lnSpc>
              <a:spcBef>
                <a:spcPct val="40000"/>
              </a:spcBef>
              <a:buNone/>
            </a:pPr>
            <a:r>
              <a:rPr lang="en-US" altLang="zh-CN" dirty="0">
                <a:solidFill>
                  <a:srgbClr val="0000CC"/>
                </a:solidFill>
                <a:latin typeface="Times New Roman" panose="02020603050405020304" pitchFamily="18" charset="0"/>
              </a:rPr>
              <a:t>4</a:t>
            </a:r>
            <a:r>
              <a:rPr lang="zh-CN" altLang="en-US" dirty="0">
                <a:solidFill>
                  <a:srgbClr val="0000CC"/>
                </a:solidFill>
                <a:latin typeface="Times New Roman" panose="02020603050405020304" pitchFamily="18" charset="0"/>
              </a:rPr>
              <a:t>）效率 </a:t>
            </a:r>
            <a:r>
              <a:rPr lang="en-US" altLang="zh-CN" dirty="0">
                <a:solidFill>
                  <a:srgbClr val="0000CC"/>
                </a:solidFill>
                <a:latin typeface="Times New Roman" panose="02020603050405020304" pitchFamily="18" charset="0"/>
              </a:rPr>
              <a:t>efficiency</a:t>
            </a:r>
          </a:p>
          <a:p>
            <a:pPr>
              <a:lnSpc>
                <a:spcPct val="105000"/>
              </a:lnSpc>
              <a:buNone/>
            </a:pPr>
            <a:r>
              <a:rPr lang="zh-CN" altLang="en-US" dirty="0">
                <a:latin typeface="Times New Roman" panose="02020603050405020304" pitchFamily="18" charset="0"/>
              </a:rPr>
              <a:t>      效率指的是算法执行的时间和空间利用率。通常这两者与问题的规模有关。</a:t>
            </a:r>
            <a:endParaRPr lang="zh-CN" altLang="zh-CN" dirty="0">
              <a:latin typeface="Times New Roman" panose="02020603050405020304" pitchFamily="18" charset="0"/>
            </a:endParaRPr>
          </a:p>
          <a:p>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算法设计方法 </a:t>
            </a:r>
          </a:p>
        </p:txBody>
      </p:sp>
      <p:sp>
        <p:nvSpPr>
          <p:cNvPr id="191490" name="Rectangle 2"/>
          <p:cNvSpPr>
            <a:spLocks noGrp="1" noChangeArrowheads="1"/>
          </p:cNvSpPr>
          <p:nvPr>
            <p:ph idx="1"/>
          </p:nvPr>
        </p:nvSpPr>
        <p:spPr>
          <a:xfrm>
            <a:off x="479376" y="983778"/>
            <a:ext cx="10515600" cy="5193185"/>
          </a:xfrm>
        </p:spPr>
        <p:txBody>
          <a:bodyPr/>
          <a:lstStyle/>
          <a:p>
            <a:pPr marL="0" indent="0">
              <a:lnSpc>
                <a:spcPct val="105000"/>
              </a:lnSpc>
              <a:spcBef>
                <a:spcPct val="0"/>
              </a:spcBef>
              <a:buClr>
                <a:srgbClr val="00CC00"/>
              </a:buClr>
              <a:buSzPct val="50000"/>
              <a:buNone/>
              <a:defRPr/>
            </a:pPr>
            <a:r>
              <a:rPr lang="zh-CN" altLang="en-US" sz="3000" dirty="0">
                <a:latin typeface="Times New Roman" panose="02020603050405020304" pitchFamily="18" charset="0"/>
              </a:rPr>
              <a:t>自顶向下，逐步求精</a:t>
            </a:r>
            <a:endParaRPr lang="en-US" altLang="zh-CN" sz="3000" dirty="0">
              <a:latin typeface="Times New Roman" panose="02020603050405020304" pitchFamily="18" charset="0"/>
            </a:endParaRPr>
          </a:p>
        </p:txBody>
      </p:sp>
      <p:sp>
        <p:nvSpPr>
          <p:cNvPr id="119815" name="Rectangle 8"/>
          <p:cNvSpPr>
            <a:spLocks noChangeArrowheads="1"/>
          </p:cNvSpPr>
          <p:nvPr/>
        </p:nvSpPr>
        <p:spPr bwMode="auto">
          <a:xfrm>
            <a:off x="407368" y="1556792"/>
            <a:ext cx="7467600" cy="472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nSpc>
                <a:spcPct val="110000"/>
              </a:lnSpc>
              <a:spcBef>
                <a:spcPct val="0"/>
              </a:spcBef>
              <a:buClr>
                <a:srgbClr val="800080"/>
              </a:buClr>
              <a:buSzPct val="50000"/>
            </a:pPr>
            <a:r>
              <a:rPr kumimoji="0" lang="zh-CN" altLang="en-US" sz="2400" smtClean="0">
                <a:solidFill>
                  <a:srgbClr val="0000FF"/>
                </a:solidFill>
                <a:latin typeface="Times New Roman" panose="02020603050405020304" pitchFamily="18" charset="0"/>
                <a:ea typeface="仿宋_GB2312" pitchFamily="49" charset="-122"/>
              </a:rPr>
              <a:t>示例学习</a:t>
            </a:r>
            <a:r>
              <a:rPr kumimoji="0" lang="zh-CN" altLang="en-US" sz="2400" dirty="0">
                <a:solidFill>
                  <a:srgbClr val="0000FF"/>
                </a:solidFill>
                <a:latin typeface="Times New Roman" panose="02020603050405020304" pitchFamily="18" charset="0"/>
                <a:ea typeface="仿宋_GB2312" pitchFamily="49" charset="-122"/>
              </a:rPr>
              <a:t>：</a:t>
            </a:r>
            <a:r>
              <a:rPr kumimoji="0" lang="zh-CN" altLang="en-US" sz="2400" dirty="0">
                <a:solidFill>
                  <a:srgbClr val="FF0000"/>
                </a:solidFill>
                <a:latin typeface="Times New Roman" panose="02020603050405020304" pitchFamily="18" charset="0"/>
                <a:ea typeface="仿宋_GB2312" pitchFamily="49" charset="-122"/>
              </a:rPr>
              <a:t>选择排序问题</a:t>
            </a:r>
          </a:p>
          <a:p>
            <a:pPr>
              <a:lnSpc>
                <a:spcPct val="110000"/>
              </a:lnSpc>
              <a:spcBef>
                <a:spcPct val="0"/>
              </a:spcBef>
              <a:buClr>
                <a:srgbClr val="800080"/>
              </a:buClr>
              <a:buSzPct val="50000"/>
            </a:pPr>
            <a:r>
              <a:rPr kumimoji="0" lang="zh-CN" altLang="en-US" sz="2400" dirty="0">
                <a:solidFill>
                  <a:srgbClr val="0000FF"/>
                </a:solidFill>
                <a:latin typeface="Times New Roman" panose="02020603050405020304" pitchFamily="18" charset="0"/>
                <a:ea typeface="仿宋_GB2312" pitchFamily="49" charset="-122"/>
              </a:rPr>
              <a:t>明确问题：</a:t>
            </a:r>
            <a:r>
              <a:rPr kumimoji="0" lang="zh-CN" altLang="en-US" sz="2400" dirty="0">
                <a:latin typeface="Times New Roman" panose="02020603050405020304" pitchFamily="18" charset="0"/>
                <a:ea typeface="仿宋_GB2312" pitchFamily="49" charset="-122"/>
              </a:rPr>
              <a:t>递增排序</a:t>
            </a:r>
          </a:p>
          <a:p>
            <a:pPr>
              <a:lnSpc>
                <a:spcPct val="110000"/>
              </a:lnSpc>
              <a:spcBef>
                <a:spcPct val="0"/>
              </a:spcBef>
              <a:buClr>
                <a:srgbClr val="800080"/>
              </a:buClr>
              <a:buSzPct val="50000"/>
            </a:pPr>
            <a:r>
              <a:rPr kumimoji="0" lang="zh-CN" altLang="en-US" sz="2400" dirty="0">
                <a:solidFill>
                  <a:srgbClr val="0000FF"/>
                </a:solidFill>
                <a:latin typeface="Times New Roman" panose="02020603050405020304" pitchFamily="18" charset="0"/>
                <a:ea typeface="仿宋_GB2312" pitchFamily="49" charset="-122"/>
              </a:rPr>
              <a:t>解决方案：</a:t>
            </a:r>
            <a:r>
              <a:rPr kumimoji="0" lang="zh-CN" altLang="en-US" sz="2400" dirty="0">
                <a:latin typeface="Times New Roman" panose="02020603050405020304" pitchFamily="18" charset="0"/>
                <a:ea typeface="仿宋_GB2312" pitchFamily="49" charset="-122"/>
              </a:rPr>
              <a:t>逐个选择最小数据</a:t>
            </a:r>
          </a:p>
          <a:p>
            <a:pPr>
              <a:lnSpc>
                <a:spcPct val="110000"/>
              </a:lnSpc>
              <a:spcBef>
                <a:spcPct val="0"/>
              </a:spcBef>
              <a:buClr>
                <a:srgbClr val="800080"/>
              </a:buClr>
              <a:buSzPct val="50000"/>
            </a:pPr>
            <a:r>
              <a:rPr kumimoji="0" lang="zh-CN" altLang="en-US" sz="2400" dirty="0">
                <a:solidFill>
                  <a:srgbClr val="0000FF"/>
                </a:solidFill>
                <a:latin typeface="Times New Roman" panose="02020603050405020304" pitchFamily="18" charset="0"/>
                <a:ea typeface="仿宋_GB2312" pitchFamily="49" charset="-122"/>
              </a:rPr>
              <a:t>算法框架：</a:t>
            </a:r>
            <a:r>
              <a:rPr kumimoji="0" lang="zh-CN" altLang="en-US" sz="2400" dirty="0">
                <a:latin typeface="Times New Roman" panose="02020603050405020304" pitchFamily="18" charset="0"/>
                <a:ea typeface="仿宋_GB2312" pitchFamily="49" charset="-122"/>
              </a:rPr>
              <a:t/>
            </a:r>
            <a:br>
              <a:rPr kumimoji="0" lang="zh-CN" altLang="en-US" sz="2400" dirty="0">
                <a:latin typeface="Times New Roman" panose="02020603050405020304" pitchFamily="18" charset="0"/>
                <a:ea typeface="仿宋_GB2312" pitchFamily="49" charset="-122"/>
              </a:rPr>
            </a:br>
            <a:r>
              <a:rPr kumimoji="0" lang="zh-CN" altLang="en-US" sz="2400" dirty="0">
                <a:latin typeface="Times New Roman" panose="02020603050405020304" pitchFamily="18" charset="0"/>
                <a:ea typeface="仿宋_GB2312" pitchFamily="49" charset="-122"/>
              </a:rPr>
              <a:t> </a:t>
            </a:r>
            <a:r>
              <a:rPr kumimoji="0" lang="en-US" altLang="zh-CN" sz="2400" dirty="0" smtClean="0">
                <a:solidFill>
                  <a:srgbClr val="CC0000"/>
                </a:solidFill>
                <a:latin typeface="Times New Roman" panose="02020603050405020304" pitchFamily="18" charset="0"/>
                <a:ea typeface="仿宋_GB2312" pitchFamily="49" charset="-122"/>
              </a:rPr>
              <a:t>//</a:t>
            </a:r>
            <a:r>
              <a:rPr kumimoji="0" lang="en-US" altLang="zh-CN" sz="2400" dirty="0" err="1" smtClean="0">
                <a:solidFill>
                  <a:srgbClr val="CC0000"/>
                </a:solidFill>
                <a:latin typeface="Times New Roman" panose="02020603050405020304" pitchFamily="18" charset="0"/>
                <a:ea typeface="仿宋_GB2312" pitchFamily="49" charset="-122"/>
              </a:rPr>
              <a:t>i</a:t>
            </a:r>
            <a:r>
              <a:rPr kumimoji="0" lang="zh-CN" altLang="en-US" sz="2400" dirty="0" smtClean="0">
                <a:solidFill>
                  <a:srgbClr val="CC0000"/>
                </a:solidFill>
                <a:latin typeface="Times New Roman" panose="02020603050405020304" pitchFamily="18" charset="0"/>
                <a:ea typeface="仿宋_GB2312" pitchFamily="49" charset="-122"/>
              </a:rPr>
              <a:t>趟</a:t>
            </a:r>
            <a:r>
              <a:rPr kumimoji="0" lang="zh-CN" altLang="en-US" sz="2400" dirty="0">
                <a:solidFill>
                  <a:srgbClr val="CC0000"/>
                </a:solidFill>
                <a:latin typeface="Times New Roman" panose="02020603050405020304" pitchFamily="18" charset="0"/>
                <a:ea typeface="仿宋_GB2312" pitchFamily="49" charset="-122"/>
              </a:rPr>
              <a:t>从</a:t>
            </a:r>
            <a:r>
              <a:rPr kumimoji="0" lang="en-US" altLang="zh-CN" sz="2400" dirty="0">
                <a:solidFill>
                  <a:srgbClr val="CC0000"/>
                </a:solidFill>
                <a:latin typeface="Times New Roman" panose="02020603050405020304" pitchFamily="18" charset="0"/>
                <a:ea typeface="仿宋_GB2312" pitchFamily="49" charset="-122"/>
              </a:rPr>
              <a:t>a[</a:t>
            </a:r>
            <a:r>
              <a:rPr kumimoji="0" lang="en-US" altLang="zh-CN" sz="2400" dirty="0" err="1">
                <a:solidFill>
                  <a:srgbClr val="CC0000"/>
                </a:solidFill>
                <a:latin typeface="Times New Roman" panose="02020603050405020304" pitchFamily="18" charset="0"/>
                <a:ea typeface="仿宋_GB2312" pitchFamily="49" charset="-122"/>
              </a:rPr>
              <a:t>i</a:t>
            </a:r>
            <a:r>
              <a:rPr kumimoji="0" lang="en-US" altLang="zh-CN" sz="2400" dirty="0">
                <a:solidFill>
                  <a:srgbClr val="CC0000"/>
                </a:solidFill>
                <a:latin typeface="Times New Roman" panose="02020603050405020304" pitchFamily="18" charset="0"/>
                <a:ea typeface="仿宋_GB2312" pitchFamily="49" charset="-122"/>
              </a:rPr>
              <a:t>]</a:t>
            </a:r>
            <a:r>
              <a:rPr kumimoji="0" lang="zh-CN" altLang="en-US" sz="2400" dirty="0">
                <a:solidFill>
                  <a:srgbClr val="CC0000"/>
                </a:solidFill>
                <a:latin typeface="Times New Roman" panose="02020603050405020304" pitchFamily="18" charset="0"/>
                <a:ea typeface="仿宋_GB2312" pitchFamily="49" charset="-122"/>
              </a:rPr>
              <a:t>检查到</a:t>
            </a:r>
            <a:r>
              <a:rPr kumimoji="0" lang="en-US" altLang="zh-CN" sz="2400" dirty="0">
                <a:solidFill>
                  <a:srgbClr val="CC0000"/>
                </a:solidFill>
                <a:latin typeface="Times New Roman" panose="02020603050405020304" pitchFamily="18" charset="0"/>
                <a:ea typeface="仿宋_GB2312" pitchFamily="49" charset="-122"/>
              </a:rPr>
              <a:t>a[n</a:t>
            </a:r>
            <a:r>
              <a:rPr kumimoji="0" lang="en-US" altLang="zh-CN" sz="2400" dirty="0">
                <a:solidFill>
                  <a:srgbClr val="CC0000"/>
                </a:solidFill>
                <a:latin typeface="Courier New" panose="02070309020205020404" pitchFamily="49" charset="0"/>
                <a:ea typeface="仿宋_GB2312" pitchFamily="49" charset="-122"/>
              </a:rPr>
              <a:t>-</a:t>
            </a:r>
            <a:r>
              <a:rPr kumimoji="0" lang="en-US" altLang="zh-CN" sz="2400" dirty="0">
                <a:solidFill>
                  <a:srgbClr val="CC0000"/>
                </a:solidFill>
                <a:latin typeface="Times New Roman" panose="02020603050405020304" pitchFamily="18" charset="0"/>
                <a:ea typeface="仿宋_GB2312" pitchFamily="49" charset="-122"/>
              </a:rPr>
              <a:t>1]; </a:t>
            </a:r>
            <a:endParaRPr kumimoji="0" lang="en-US" altLang="zh-CN" sz="2400" dirty="0" smtClean="0">
              <a:solidFill>
                <a:srgbClr val="CC0000"/>
              </a:solidFill>
              <a:latin typeface="Times New Roman" panose="02020603050405020304" pitchFamily="18" charset="0"/>
              <a:ea typeface="仿宋_GB2312" pitchFamily="49" charset="-122"/>
            </a:endParaRPr>
          </a:p>
          <a:p>
            <a:pPr marL="0" indent="0">
              <a:lnSpc>
                <a:spcPct val="110000"/>
              </a:lnSpc>
              <a:spcBef>
                <a:spcPct val="0"/>
              </a:spcBef>
              <a:buClr>
                <a:srgbClr val="800080"/>
              </a:buClr>
              <a:buSzPct val="50000"/>
              <a:buNone/>
            </a:pPr>
            <a:r>
              <a:rPr kumimoji="0" lang="en-US" altLang="zh-CN" sz="2400" dirty="0">
                <a:solidFill>
                  <a:srgbClr val="CC0000"/>
                </a:solidFill>
                <a:latin typeface="Times New Roman" panose="02020603050405020304" pitchFamily="18" charset="0"/>
                <a:ea typeface="仿宋_GB2312" pitchFamily="49" charset="-122"/>
              </a:rPr>
              <a:t> </a:t>
            </a:r>
            <a:r>
              <a:rPr kumimoji="0" lang="en-US" altLang="zh-CN" sz="2400" dirty="0" smtClean="0">
                <a:solidFill>
                  <a:srgbClr val="CC0000"/>
                </a:solidFill>
                <a:latin typeface="Times New Roman" panose="02020603050405020304" pitchFamily="18" charset="0"/>
                <a:ea typeface="仿宋_GB2312" pitchFamily="49" charset="-122"/>
              </a:rPr>
              <a:t>    for </a:t>
            </a:r>
            <a:r>
              <a:rPr kumimoji="0" lang="en-US" altLang="zh-CN" sz="2400" dirty="0">
                <a:solidFill>
                  <a:srgbClr val="CC0000"/>
                </a:solidFill>
                <a:latin typeface="Times New Roman" panose="02020603050405020304" pitchFamily="18" charset="0"/>
                <a:ea typeface="仿宋_GB2312" pitchFamily="49" charset="-122"/>
              </a:rPr>
              <a:t>(</a:t>
            </a:r>
            <a:r>
              <a:rPr kumimoji="0" lang="en-US" altLang="zh-CN" sz="2400" dirty="0" err="1">
                <a:solidFill>
                  <a:srgbClr val="CC0000"/>
                </a:solidFill>
                <a:latin typeface="Times New Roman" panose="02020603050405020304" pitchFamily="18" charset="0"/>
                <a:ea typeface="仿宋_GB2312" pitchFamily="49" charset="-122"/>
              </a:rPr>
              <a:t>int</a:t>
            </a:r>
            <a:r>
              <a:rPr kumimoji="0" lang="en-US" altLang="zh-CN" sz="2400" dirty="0">
                <a:solidFill>
                  <a:srgbClr val="CC0000"/>
                </a:solidFill>
                <a:latin typeface="Times New Roman" panose="02020603050405020304" pitchFamily="18" charset="0"/>
                <a:ea typeface="仿宋_GB2312" pitchFamily="49" charset="-122"/>
              </a:rPr>
              <a:t> </a:t>
            </a:r>
            <a:r>
              <a:rPr kumimoji="0" lang="en-US" altLang="zh-CN" sz="2400" dirty="0" err="1">
                <a:solidFill>
                  <a:srgbClr val="CC0000"/>
                </a:solidFill>
                <a:latin typeface="Times New Roman" panose="02020603050405020304" pitchFamily="18" charset="0"/>
                <a:ea typeface="仿宋_GB2312" pitchFamily="49" charset="-122"/>
              </a:rPr>
              <a:t>i</a:t>
            </a:r>
            <a:r>
              <a:rPr kumimoji="0" lang="en-US" altLang="zh-CN" sz="2400" dirty="0">
                <a:solidFill>
                  <a:srgbClr val="CC0000"/>
                </a:solidFill>
                <a:latin typeface="Times New Roman" panose="02020603050405020304" pitchFamily="18" charset="0"/>
                <a:ea typeface="仿宋_GB2312" pitchFamily="49" charset="-122"/>
              </a:rPr>
              <a:t> = 0; </a:t>
            </a:r>
            <a:r>
              <a:rPr kumimoji="0" lang="en-US" altLang="zh-CN" sz="2400" dirty="0" err="1">
                <a:solidFill>
                  <a:srgbClr val="CC0000"/>
                </a:solidFill>
                <a:latin typeface="Times New Roman" panose="02020603050405020304" pitchFamily="18" charset="0"/>
                <a:ea typeface="仿宋_GB2312" pitchFamily="49" charset="-122"/>
              </a:rPr>
              <a:t>i</a:t>
            </a:r>
            <a:r>
              <a:rPr kumimoji="0" lang="en-US" altLang="zh-CN" sz="2400" dirty="0">
                <a:solidFill>
                  <a:srgbClr val="CC0000"/>
                </a:solidFill>
                <a:latin typeface="Times New Roman" panose="02020603050405020304" pitchFamily="18" charset="0"/>
                <a:ea typeface="仿宋_GB2312" pitchFamily="49" charset="-122"/>
              </a:rPr>
              <a:t> &lt; n</a:t>
            </a:r>
            <a:r>
              <a:rPr kumimoji="0" lang="en-US" altLang="zh-CN" sz="2400" dirty="0">
                <a:solidFill>
                  <a:srgbClr val="CC0000"/>
                </a:solidFill>
                <a:latin typeface="Courier New" panose="02070309020205020404" pitchFamily="49" charset="0"/>
                <a:ea typeface="仿宋_GB2312" pitchFamily="49" charset="-122"/>
              </a:rPr>
              <a:t>-</a:t>
            </a:r>
            <a:r>
              <a:rPr kumimoji="0" lang="en-US" altLang="zh-CN" sz="2400" dirty="0">
                <a:solidFill>
                  <a:srgbClr val="CC0000"/>
                </a:solidFill>
                <a:latin typeface="Times New Roman" panose="02020603050405020304" pitchFamily="18" charset="0"/>
                <a:ea typeface="仿宋_GB2312" pitchFamily="49" charset="-122"/>
              </a:rPr>
              <a:t>1; </a:t>
            </a:r>
            <a:r>
              <a:rPr kumimoji="0" lang="en-US" altLang="zh-CN" sz="2400" dirty="0" err="1">
                <a:solidFill>
                  <a:srgbClr val="CC0000"/>
                </a:solidFill>
                <a:latin typeface="Times New Roman" panose="02020603050405020304" pitchFamily="18" charset="0"/>
                <a:ea typeface="仿宋_GB2312" pitchFamily="49" charset="-122"/>
              </a:rPr>
              <a:t>i</a:t>
            </a:r>
            <a:r>
              <a:rPr kumimoji="0" lang="en-US" altLang="zh-CN" sz="2400" dirty="0">
                <a:solidFill>
                  <a:srgbClr val="CC0000"/>
                </a:solidFill>
                <a:latin typeface="Times New Roman" panose="02020603050405020304" pitchFamily="18" charset="0"/>
                <a:ea typeface="仿宋_GB2312" pitchFamily="49" charset="-122"/>
              </a:rPr>
              <a:t>++) {    </a:t>
            </a:r>
            <a:r>
              <a:rPr kumimoji="0" lang="en-US" altLang="zh-CN" sz="2400" dirty="0" smtClean="0">
                <a:solidFill>
                  <a:srgbClr val="CC0000"/>
                </a:solidFill>
                <a:latin typeface="Times New Roman" panose="02020603050405020304" pitchFamily="18" charset="0"/>
                <a:ea typeface="仿宋_GB2312" pitchFamily="49" charset="-122"/>
              </a:rPr>
              <a:t>       </a:t>
            </a:r>
            <a:r>
              <a:rPr kumimoji="0" lang="en-US" altLang="zh-CN" sz="2400" dirty="0">
                <a:solidFill>
                  <a:srgbClr val="CC0000"/>
                </a:solidFill>
                <a:latin typeface="Times New Roman" panose="02020603050405020304" pitchFamily="18" charset="0"/>
                <a:ea typeface="仿宋_GB2312" pitchFamily="49" charset="-122"/>
              </a:rPr>
              <a:t/>
            </a:r>
            <a:br>
              <a:rPr kumimoji="0" lang="en-US" altLang="zh-CN" sz="2400" dirty="0">
                <a:solidFill>
                  <a:srgbClr val="CC0000"/>
                </a:solidFill>
                <a:latin typeface="Times New Roman" panose="02020603050405020304" pitchFamily="18" charset="0"/>
                <a:ea typeface="仿宋_GB2312" pitchFamily="49" charset="-122"/>
              </a:rPr>
            </a:br>
            <a:r>
              <a:rPr kumimoji="0" lang="en-US" altLang="zh-CN" sz="2400" dirty="0">
                <a:solidFill>
                  <a:srgbClr val="CC0000"/>
                </a:solidFill>
                <a:latin typeface="Times New Roman" panose="02020603050405020304" pitchFamily="18" charset="0"/>
                <a:ea typeface="仿宋_GB2312" pitchFamily="49" charset="-122"/>
              </a:rPr>
              <a:t>	 </a:t>
            </a:r>
            <a:r>
              <a:rPr kumimoji="0" lang="zh-CN" altLang="en-US" sz="2400" dirty="0">
                <a:solidFill>
                  <a:srgbClr val="CC0000"/>
                </a:solidFill>
                <a:latin typeface="Times New Roman" panose="02020603050405020304" pitchFamily="18" charset="0"/>
                <a:ea typeface="仿宋_GB2312" pitchFamily="49" charset="-122"/>
              </a:rPr>
              <a:t>若最小整数在</a:t>
            </a:r>
            <a:r>
              <a:rPr kumimoji="0" lang="en-US" altLang="zh-CN" sz="2400" dirty="0">
                <a:solidFill>
                  <a:srgbClr val="CC0000"/>
                </a:solidFill>
                <a:latin typeface="Times New Roman" panose="02020603050405020304" pitchFamily="18" charset="0"/>
                <a:ea typeface="仿宋_GB2312" pitchFamily="49" charset="-122"/>
              </a:rPr>
              <a:t>a[k], </a:t>
            </a:r>
            <a:r>
              <a:rPr kumimoji="0" lang="zh-CN" altLang="en-US" sz="2400" dirty="0">
                <a:solidFill>
                  <a:srgbClr val="CC0000"/>
                </a:solidFill>
                <a:latin typeface="Times New Roman" panose="02020603050405020304" pitchFamily="18" charset="0"/>
                <a:ea typeface="仿宋_GB2312" pitchFamily="49" charset="-122"/>
              </a:rPr>
              <a:t>交换</a:t>
            </a:r>
            <a:r>
              <a:rPr kumimoji="0" lang="en-US" altLang="zh-CN" sz="2400" dirty="0">
                <a:solidFill>
                  <a:srgbClr val="CC0000"/>
                </a:solidFill>
                <a:latin typeface="Times New Roman" panose="02020603050405020304" pitchFamily="18" charset="0"/>
                <a:ea typeface="仿宋_GB2312" pitchFamily="49" charset="-122"/>
              </a:rPr>
              <a:t>a[</a:t>
            </a:r>
            <a:r>
              <a:rPr kumimoji="0" lang="en-US" altLang="zh-CN" sz="2400" dirty="0" err="1">
                <a:solidFill>
                  <a:srgbClr val="CC0000"/>
                </a:solidFill>
                <a:latin typeface="Times New Roman" panose="02020603050405020304" pitchFamily="18" charset="0"/>
                <a:ea typeface="仿宋_GB2312" pitchFamily="49" charset="-122"/>
              </a:rPr>
              <a:t>i</a:t>
            </a:r>
            <a:r>
              <a:rPr kumimoji="0" lang="en-US" altLang="zh-CN" sz="2400" dirty="0">
                <a:solidFill>
                  <a:srgbClr val="CC0000"/>
                </a:solidFill>
                <a:latin typeface="Times New Roman" panose="02020603050405020304" pitchFamily="18" charset="0"/>
                <a:ea typeface="仿宋_GB2312" pitchFamily="49" charset="-122"/>
              </a:rPr>
              <a:t>]</a:t>
            </a:r>
            <a:r>
              <a:rPr kumimoji="0" lang="zh-CN" altLang="en-US" sz="2400" dirty="0">
                <a:solidFill>
                  <a:srgbClr val="CC0000"/>
                </a:solidFill>
                <a:latin typeface="Times New Roman" panose="02020603050405020304" pitchFamily="18" charset="0"/>
                <a:ea typeface="仿宋_GB2312" pitchFamily="49" charset="-122"/>
              </a:rPr>
              <a:t>与</a:t>
            </a:r>
            <a:r>
              <a:rPr kumimoji="0" lang="en-US" altLang="zh-CN" sz="2400" dirty="0">
                <a:solidFill>
                  <a:srgbClr val="CC0000"/>
                </a:solidFill>
                <a:latin typeface="Times New Roman" panose="02020603050405020304" pitchFamily="18" charset="0"/>
                <a:ea typeface="仿宋_GB2312" pitchFamily="49" charset="-122"/>
              </a:rPr>
              <a:t>a[k];</a:t>
            </a:r>
          </a:p>
          <a:p>
            <a:pPr>
              <a:lnSpc>
                <a:spcPct val="110000"/>
              </a:lnSpc>
              <a:spcBef>
                <a:spcPct val="0"/>
              </a:spcBef>
              <a:buClr>
                <a:srgbClr val="00CC00"/>
              </a:buClr>
              <a:buSzPct val="50000"/>
              <a:buFont typeface="Wingdings" panose="05000000000000000000" pitchFamily="2" charset="2"/>
              <a:buNone/>
            </a:pPr>
            <a:r>
              <a:rPr kumimoji="0" lang="en-US" altLang="zh-CN" sz="2400" dirty="0">
                <a:solidFill>
                  <a:srgbClr val="CC0000"/>
                </a:solidFill>
                <a:latin typeface="Times New Roman" panose="02020603050405020304" pitchFamily="18" charset="0"/>
                <a:ea typeface="仿宋_GB2312" pitchFamily="49" charset="-122"/>
              </a:rPr>
              <a:t>      }</a:t>
            </a:r>
          </a:p>
          <a:p>
            <a:pPr>
              <a:lnSpc>
                <a:spcPct val="110000"/>
              </a:lnSpc>
              <a:spcBef>
                <a:spcPct val="0"/>
              </a:spcBef>
              <a:buClr>
                <a:srgbClr val="800080"/>
              </a:buClr>
              <a:buSzPct val="50000"/>
            </a:pPr>
            <a:r>
              <a:rPr kumimoji="0" lang="zh-CN" altLang="en-US" sz="2400" dirty="0">
                <a:solidFill>
                  <a:srgbClr val="0000FF"/>
                </a:solidFill>
                <a:latin typeface="Times New Roman" panose="02020603050405020304" pitchFamily="18" charset="0"/>
                <a:ea typeface="仿宋_GB2312" pitchFamily="49" charset="-122"/>
              </a:rPr>
              <a:t>细化程序：</a:t>
            </a:r>
            <a:r>
              <a:rPr kumimoji="0" lang="zh-CN" altLang="en-US" sz="2400" dirty="0">
                <a:latin typeface="Times New Roman" panose="02020603050405020304" pitchFamily="18" charset="0"/>
                <a:ea typeface="仿宋_GB2312" pitchFamily="49" charset="-122"/>
              </a:rPr>
              <a:t>程序 </a:t>
            </a:r>
            <a:r>
              <a:rPr kumimoji="0" lang="en-US" altLang="zh-CN" sz="2400" dirty="0" err="1">
                <a:solidFill>
                  <a:srgbClr val="FF0000"/>
                </a:solidFill>
                <a:latin typeface="Times New Roman" panose="02020603050405020304" pitchFamily="18" charset="0"/>
                <a:ea typeface="仿宋_GB2312" pitchFamily="49" charset="-122"/>
              </a:rPr>
              <a:t>SelectSort</a:t>
            </a:r>
            <a:r>
              <a:rPr kumimoji="0" lang="en-US" altLang="zh-CN" sz="2400" dirty="0">
                <a:solidFill>
                  <a:srgbClr val="FF0000"/>
                </a:solidFill>
                <a:latin typeface="Times New Roman" panose="02020603050405020304" pitchFamily="18" charset="0"/>
                <a:ea typeface="仿宋_GB2312" pitchFamily="49" charset="-122"/>
              </a:rPr>
              <a:t> </a:t>
            </a:r>
            <a:endParaRPr kumimoji="0" lang="en-US" altLang="zh-CN" sz="2400" dirty="0">
              <a:latin typeface="Times New Roman" panose="02020603050405020304" pitchFamily="18" charset="0"/>
              <a:ea typeface="仿宋_GB2312" pitchFamily="49" charset="-122"/>
            </a:endParaRPr>
          </a:p>
        </p:txBody>
      </p:sp>
      <p:sp>
        <p:nvSpPr>
          <p:cNvPr id="9" name="Text Box 2"/>
          <p:cNvSpPr txBox="1">
            <a:spLocks noChangeArrowheads="1"/>
          </p:cNvSpPr>
          <p:nvPr/>
        </p:nvSpPr>
        <p:spPr bwMode="auto">
          <a:xfrm>
            <a:off x="6276422" y="1556792"/>
            <a:ext cx="5915578" cy="363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12947" tIns="56473" rIns="112947" bIns="56473">
            <a:spAutoFit/>
          </a:bodyPr>
          <a:lstStyle>
            <a:lvl1pPr defTabSz="1128713">
              <a:defRPr kumimoji="1" sz="2400">
                <a:solidFill>
                  <a:schemeClr val="tx1"/>
                </a:solidFill>
                <a:latin typeface="Times New Roman" panose="02020603050405020304" pitchFamily="18" charset="0"/>
                <a:ea typeface="宋体" panose="02010600030101010101" pitchFamily="2" charset="-122"/>
              </a:defRPr>
            </a:lvl1pPr>
            <a:lvl2pPr marL="565150" defTabSz="1128713">
              <a:defRPr kumimoji="1" sz="2400">
                <a:solidFill>
                  <a:schemeClr val="tx1"/>
                </a:solidFill>
                <a:latin typeface="Times New Roman" panose="02020603050405020304" pitchFamily="18" charset="0"/>
                <a:ea typeface="宋体" panose="02010600030101010101" pitchFamily="2" charset="-122"/>
              </a:defRPr>
            </a:lvl2pPr>
            <a:lvl3pPr marL="1128713" defTabSz="1128713">
              <a:defRPr kumimoji="1" sz="2400">
                <a:solidFill>
                  <a:schemeClr val="tx1"/>
                </a:solidFill>
                <a:latin typeface="Times New Roman" panose="02020603050405020304" pitchFamily="18" charset="0"/>
                <a:ea typeface="宋体" panose="02010600030101010101" pitchFamily="2" charset="-122"/>
              </a:defRPr>
            </a:lvl3pPr>
            <a:lvl4pPr marL="1693863" defTabSz="1128713">
              <a:defRPr kumimoji="1" sz="2400">
                <a:solidFill>
                  <a:schemeClr val="tx1"/>
                </a:solidFill>
                <a:latin typeface="Times New Roman" panose="02020603050405020304" pitchFamily="18" charset="0"/>
                <a:ea typeface="宋体" panose="02010600030101010101" pitchFamily="2" charset="-122"/>
              </a:defRPr>
            </a:lvl4pPr>
            <a:lvl5pPr marL="2259013" defTabSz="1128713">
              <a:defRPr kumimoji="1" sz="2400">
                <a:solidFill>
                  <a:schemeClr val="tx1"/>
                </a:solidFill>
                <a:latin typeface="Times New Roman" panose="02020603050405020304" pitchFamily="18" charset="0"/>
                <a:ea typeface="宋体" panose="02010600030101010101" pitchFamily="2" charset="-122"/>
              </a:defRPr>
            </a:lvl5pPr>
            <a:lvl6pPr marL="2716213" defTabSz="1128713"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6pPr>
            <a:lvl7pPr marL="3173413" defTabSz="1128713"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7pPr>
            <a:lvl8pPr marL="3630613" defTabSz="1128713"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8pPr>
            <a:lvl9pPr marL="4087813" defTabSz="1128713" fontAlgn="base">
              <a:spcBef>
                <a:spcPct val="0"/>
              </a:spcBef>
              <a:spcAft>
                <a:spcPct val="0"/>
              </a:spcAft>
              <a:defRPr kumimoji="1" sz="2400">
                <a:solidFill>
                  <a:schemeClr val="tx1"/>
                </a:solidFill>
                <a:latin typeface="Times New Roman" panose="02020603050405020304" pitchFamily="18" charset="0"/>
                <a:ea typeface="宋体" panose="02010600030101010101" pitchFamily="2" charset="-122"/>
              </a:defRPr>
            </a:lvl9pPr>
          </a:lstStyle>
          <a:p>
            <a:pPr>
              <a:lnSpc>
                <a:spcPct val="110000"/>
              </a:lnSpc>
              <a:defRPr/>
            </a:pPr>
            <a:r>
              <a:rPr lang="zh-CN" altLang="zh-CN" dirty="0"/>
              <a:t> </a:t>
            </a:r>
            <a:r>
              <a:rPr lang="en-US" altLang="zh-CN" sz="2000" dirty="0">
                <a:solidFill>
                  <a:srgbClr val="000099"/>
                </a:solidFill>
              </a:rPr>
              <a:t>void </a:t>
            </a:r>
            <a:r>
              <a:rPr lang="en-US" altLang="zh-CN" sz="2000" dirty="0" err="1">
                <a:solidFill>
                  <a:srgbClr val="000099"/>
                </a:solidFill>
              </a:rPr>
              <a:t>selectSort</a:t>
            </a:r>
            <a:r>
              <a:rPr lang="en-US" altLang="zh-CN" sz="2000" dirty="0">
                <a:solidFill>
                  <a:srgbClr val="000099"/>
                </a:solidFill>
              </a:rPr>
              <a:t> ( </a:t>
            </a:r>
            <a:r>
              <a:rPr lang="en-US" altLang="zh-CN" sz="2000" dirty="0" err="1">
                <a:solidFill>
                  <a:srgbClr val="000099"/>
                </a:solidFill>
              </a:rPr>
              <a:t>int</a:t>
            </a:r>
            <a:r>
              <a:rPr lang="en-US" altLang="zh-CN" sz="2000" dirty="0">
                <a:solidFill>
                  <a:srgbClr val="000099"/>
                </a:solidFill>
              </a:rPr>
              <a:t> a[ ], </a:t>
            </a:r>
            <a:r>
              <a:rPr lang="en-US" altLang="zh-CN" sz="2000" dirty="0" err="1">
                <a:solidFill>
                  <a:srgbClr val="000099"/>
                </a:solidFill>
              </a:rPr>
              <a:t>const</a:t>
            </a:r>
            <a:r>
              <a:rPr lang="en-US" altLang="zh-CN" sz="2000" dirty="0">
                <a:solidFill>
                  <a:srgbClr val="000099"/>
                </a:solidFill>
              </a:rPr>
              <a:t> </a:t>
            </a:r>
            <a:r>
              <a:rPr lang="en-US" altLang="zh-CN" sz="2000" dirty="0" err="1">
                <a:solidFill>
                  <a:srgbClr val="000099"/>
                </a:solidFill>
              </a:rPr>
              <a:t>int</a:t>
            </a:r>
            <a:r>
              <a:rPr lang="en-US" altLang="zh-CN" sz="2000" dirty="0">
                <a:solidFill>
                  <a:srgbClr val="000099"/>
                </a:solidFill>
              </a:rPr>
              <a:t> n ) {</a:t>
            </a:r>
          </a:p>
          <a:p>
            <a:pPr>
              <a:lnSpc>
                <a:spcPct val="110000"/>
              </a:lnSpc>
              <a:defRPr/>
            </a:pPr>
            <a:r>
              <a:rPr lang="en-US" altLang="zh-CN" sz="2000" dirty="0">
                <a:solidFill>
                  <a:srgbClr val="000099"/>
                </a:solidFill>
              </a:rPr>
              <a:t> </a:t>
            </a:r>
            <a:r>
              <a:rPr lang="en-US" altLang="zh-CN" sz="2000" dirty="0">
                <a:solidFill>
                  <a:srgbClr val="CC0000"/>
                </a:solidFill>
                <a:ea typeface="+mn-ea"/>
                <a:cs typeface="Times New Roman" panose="02020603050405020304" pitchFamily="18" charset="0"/>
              </a:rPr>
              <a:t>//</a:t>
            </a:r>
            <a:r>
              <a:rPr lang="zh-CN" altLang="en-US" sz="2000" dirty="0">
                <a:solidFill>
                  <a:srgbClr val="CC0000"/>
                </a:solidFill>
                <a:ea typeface="+mn-ea"/>
                <a:cs typeface="Times New Roman" panose="02020603050405020304" pitchFamily="18" charset="0"/>
              </a:rPr>
              <a:t>对</a:t>
            </a:r>
            <a:r>
              <a:rPr lang="en-US" altLang="zh-CN" sz="2000" dirty="0">
                <a:solidFill>
                  <a:srgbClr val="CC0000"/>
                </a:solidFill>
                <a:ea typeface="+mn-ea"/>
                <a:cs typeface="Times New Roman" panose="02020603050405020304" pitchFamily="18" charset="0"/>
              </a:rPr>
              <a:t>n</a:t>
            </a:r>
            <a:r>
              <a:rPr lang="zh-CN" altLang="en-US" sz="2000" dirty="0">
                <a:solidFill>
                  <a:srgbClr val="CC0000"/>
                </a:solidFill>
                <a:ea typeface="+mn-ea"/>
                <a:cs typeface="Times New Roman" panose="02020603050405020304" pitchFamily="18" charset="0"/>
              </a:rPr>
              <a:t>个整数</a:t>
            </a:r>
            <a:r>
              <a:rPr lang="en-US" altLang="zh-CN" sz="2000" dirty="0">
                <a:solidFill>
                  <a:srgbClr val="CC0000"/>
                </a:solidFill>
                <a:ea typeface="+mn-ea"/>
                <a:cs typeface="Times New Roman" panose="02020603050405020304" pitchFamily="18" charset="0"/>
              </a:rPr>
              <a:t>a[0],a[1],…,a[n-1]</a:t>
            </a:r>
            <a:r>
              <a:rPr lang="zh-CN" altLang="en-US" sz="2000" dirty="0">
                <a:solidFill>
                  <a:srgbClr val="CC0000"/>
                </a:solidFill>
                <a:ea typeface="+mn-ea"/>
                <a:cs typeface="Times New Roman" panose="02020603050405020304" pitchFamily="18" charset="0"/>
              </a:rPr>
              <a:t>按递增顺序排序</a:t>
            </a:r>
            <a:endParaRPr lang="zh-CN" altLang="en-US" sz="2000" dirty="0">
              <a:solidFill>
                <a:srgbClr val="000099"/>
              </a:solidFill>
              <a:ea typeface="+mn-ea"/>
              <a:cs typeface="Times New Roman" panose="02020603050405020304" pitchFamily="18" charset="0"/>
            </a:endParaRPr>
          </a:p>
          <a:p>
            <a:pPr>
              <a:lnSpc>
                <a:spcPct val="110000"/>
              </a:lnSpc>
              <a:defRPr/>
            </a:pPr>
            <a:r>
              <a:rPr lang="zh-CN" altLang="en-US" sz="2000" dirty="0">
                <a:solidFill>
                  <a:srgbClr val="000099"/>
                </a:solidFill>
              </a:rPr>
              <a:t>       </a:t>
            </a:r>
            <a:r>
              <a:rPr lang="en-US" altLang="zh-CN" sz="2000" dirty="0">
                <a:solidFill>
                  <a:srgbClr val="000099"/>
                </a:solidFill>
              </a:rPr>
              <a:t>for ( </a:t>
            </a:r>
            <a:r>
              <a:rPr lang="en-US" altLang="zh-CN" sz="2000" dirty="0" err="1">
                <a:solidFill>
                  <a:srgbClr val="000099"/>
                </a:solidFill>
              </a:rPr>
              <a:t>int</a:t>
            </a:r>
            <a:r>
              <a:rPr lang="en-US" altLang="zh-CN" sz="2000" dirty="0">
                <a:solidFill>
                  <a:srgbClr val="000099"/>
                </a:solidFill>
              </a:rPr>
              <a:t> </a:t>
            </a:r>
            <a:r>
              <a:rPr lang="en-US" altLang="zh-CN" sz="2000" dirty="0" err="1">
                <a:solidFill>
                  <a:srgbClr val="000099"/>
                </a:solidFill>
              </a:rPr>
              <a:t>i</a:t>
            </a:r>
            <a:r>
              <a:rPr lang="en-US" altLang="zh-CN" sz="2000" dirty="0">
                <a:solidFill>
                  <a:srgbClr val="000099"/>
                </a:solidFill>
              </a:rPr>
              <a:t> = 0; </a:t>
            </a:r>
            <a:r>
              <a:rPr lang="en-US" altLang="zh-CN" sz="2000" dirty="0" err="1">
                <a:solidFill>
                  <a:srgbClr val="000099"/>
                </a:solidFill>
              </a:rPr>
              <a:t>i</a:t>
            </a:r>
            <a:r>
              <a:rPr lang="en-US" altLang="zh-CN" sz="2000" dirty="0">
                <a:solidFill>
                  <a:srgbClr val="000099"/>
                </a:solidFill>
              </a:rPr>
              <a:t> &lt; n</a:t>
            </a:r>
            <a:r>
              <a:rPr lang="en-US" altLang="zh-CN" sz="2000" dirty="0">
                <a:solidFill>
                  <a:srgbClr val="000099"/>
                </a:solidFill>
                <a:latin typeface="隶书" panose="02010509060101010101" pitchFamily="49" charset="-122"/>
                <a:ea typeface="隶书" panose="02010509060101010101" pitchFamily="49" charset="-122"/>
              </a:rPr>
              <a:t>-</a:t>
            </a:r>
            <a:r>
              <a:rPr lang="en-US" altLang="zh-CN" sz="2000" dirty="0">
                <a:solidFill>
                  <a:srgbClr val="000099"/>
                </a:solidFill>
              </a:rPr>
              <a:t>1; </a:t>
            </a:r>
            <a:r>
              <a:rPr lang="en-US" altLang="zh-CN" sz="2000" dirty="0" err="1">
                <a:solidFill>
                  <a:srgbClr val="000099"/>
                </a:solidFill>
              </a:rPr>
              <a:t>i</a:t>
            </a:r>
            <a:r>
              <a:rPr lang="en-US" altLang="zh-CN" sz="2000" dirty="0">
                <a:solidFill>
                  <a:srgbClr val="000099"/>
                </a:solidFill>
              </a:rPr>
              <a:t>++ ) {</a:t>
            </a:r>
          </a:p>
          <a:p>
            <a:pPr>
              <a:lnSpc>
                <a:spcPct val="110000"/>
              </a:lnSpc>
              <a:defRPr/>
            </a:pPr>
            <a:r>
              <a:rPr lang="en-US" altLang="zh-CN" sz="2000" dirty="0">
                <a:solidFill>
                  <a:srgbClr val="000099"/>
                </a:solidFill>
              </a:rPr>
              <a:t>            </a:t>
            </a:r>
            <a:r>
              <a:rPr lang="en-US" altLang="zh-CN" sz="2000" dirty="0" err="1">
                <a:solidFill>
                  <a:srgbClr val="000099"/>
                </a:solidFill>
              </a:rPr>
              <a:t>int</a:t>
            </a:r>
            <a:r>
              <a:rPr lang="en-US" altLang="zh-CN" sz="2000" dirty="0">
                <a:solidFill>
                  <a:srgbClr val="000099"/>
                </a:solidFill>
              </a:rPr>
              <a:t> k = </a:t>
            </a:r>
            <a:r>
              <a:rPr lang="en-US" altLang="zh-CN" sz="2000" dirty="0" err="1">
                <a:solidFill>
                  <a:srgbClr val="000099"/>
                </a:solidFill>
              </a:rPr>
              <a:t>i</a:t>
            </a:r>
            <a:r>
              <a:rPr lang="en-US" altLang="zh-CN" sz="2000" dirty="0">
                <a:solidFill>
                  <a:srgbClr val="000099"/>
                </a:solidFill>
              </a:rPr>
              <a:t>;</a:t>
            </a:r>
          </a:p>
          <a:p>
            <a:pPr>
              <a:lnSpc>
                <a:spcPct val="110000"/>
              </a:lnSpc>
              <a:defRPr/>
            </a:pPr>
            <a:r>
              <a:rPr lang="en-US" altLang="zh-CN" sz="2000" dirty="0">
                <a:solidFill>
                  <a:srgbClr val="000099"/>
                </a:solidFill>
              </a:rPr>
              <a:t>            </a:t>
            </a:r>
            <a:r>
              <a:rPr lang="en-US" altLang="zh-CN" sz="2000" dirty="0">
                <a:solidFill>
                  <a:srgbClr val="CC0000"/>
                </a:solidFill>
                <a:ea typeface="+mn-ea"/>
                <a:cs typeface="Times New Roman" panose="02020603050405020304" pitchFamily="18" charset="0"/>
              </a:rPr>
              <a:t>//</a:t>
            </a:r>
            <a:r>
              <a:rPr lang="zh-CN" altLang="en-US" sz="2000" dirty="0">
                <a:solidFill>
                  <a:srgbClr val="CC0000"/>
                </a:solidFill>
                <a:ea typeface="+mn-ea"/>
                <a:cs typeface="Times New Roman" panose="02020603050405020304" pitchFamily="18" charset="0"/>
              </a:rPr>
              <a:t>从</a:t>
            </a:r>
            <a:r>
              <a:rPr lang="en-US" altLang="zh-CN" sz="2000" dirty="0">
                <a:solidFill>
                  <a:srgbClr val="CC0000"/>
                </a:solidFill>
                <a:ea typeface="+mn-ea"/>
                <a:cs typeface="Times New Roman" panose="02020603050405020304" pitchFamily="18" charset="0"/>
              </a:rPr>
              <a:t>a[</a:t>
            </a:r>
            <a:r>
              <a:rPr lang="en-US" altLang="zh-CN" sz="2000" dirty="0" err="1">
                <a:solidFill>
                  <a:srgbClr val="CC0000"/>
                </a:solidFill>
                <a:ea typeface="+mn-ea"/>
                <a:cs typeface="Times New Roman" panose="02020603050405020304" pitchFamily="18" charset="0"/>
              </a:rPr>
              <a:t>i</a:t>
            </a:r>
            <a:r>
              <a:rPr lang="en-US" altLang="zh-CN" sz="2000" dirty="0">
                <a:solidFill>
                  <a:srgbClr val="CC0000"/>
                </a:solidFill>
                <a:ea typeface="+mn-ea"/>
                <a:cs typeface="Times New Roman" panose="02020603050405020304" pitchFamily="18" charset="0"/>
              </a:rPr>
              <a:t>]</a:t>
            </a:r>
            <a:r>
              <a:rPr lang="zh-CN" altLang="en-US" sz="2000" dirty="0">
                <a:solidFill>
                  <a:srgbClr val="CC0000"/>
                </a:solidFill>
                <a:ea typeface="+mn-ea"/>
                <a:cs typeface="Times New Roman" panose="02020603050405020304" pitchFamily="18" charset="0"/>
              </a:rPr>
              <a:t>查到</a:t>
            </a:r>
            <a:r>
              <a:rPr lang="en-US" altLang="zh-CN" sz="2000" dirty="0">
                <a:solidFill>
                  <a:srgbClr val="CC0000"/>
                </a:solidFill>
                <a:ea typeface="+mn-ea"/>
                <a:cs typeface="Times New Roman" panose="02020603050405020304" pitchFamily="18" charset="0"/>
              </a:rPr>
              <a:t>a[n-1], </a:t>
            </a:r>
            <a:r>
              <a:rPr lang="zh-CN" altLang="en-US" sz="2000" dirty="0">
                <a:solidFill>
                  <a:srgbClr val="CC0000"/>
                </a:solidFill>
                <a:ea typeface="+mn-ea"/>
                <a:cs typeface="Times New Roman" panose="02020603050405020304" pitchFamily="18" charset="0"/>
              </a:rPr>
              <a:t>找最小整数</a:t>
            </a:r>
            <a:r>
              <a:rPr lang="en-US" altLang="zh-CN" sz="2000" dirty="0">
                <a:solidFill>
                  <a:srgbClr val="CC0000"/>
                </a:solidFill>
                <a:ea typeface="+mn-ea"/>
                <a:cs typeface="Times New Roman" panose="02020603050405020304" pitchFamily="18" charset="0"/>
              </a:rPr>
              <a:t>, </a:t>
            </a:r>
            <a:r>
              <a:rPr lang="zh-CN" altLang="en-US" sz="2000" dirty="0">
                <a:solidFill>
                  <a:srgbClr val="CC0000"/>
                </a:solidFill>
                <a:ea typeface="+mn-ea"/>
                <a:cs typeface="Times New Roman" panose="02020603050405020304" pitchFamily="18" charset="0"/>
              </a:rPr>
              <a:t>在</a:t>
            </a:r>
            <a:r>
              <a:rPr lang="en-US" altLang="zh-CN" sz="2000" dirty="0">
                <a:solidFill>
                  <a:srgbClr val="CC0000"/>
                </a:solidFill>
                <a:ea typeface="+mn-ea"/>
                <a:cs typeface="Times New Roman" panose="02020603050405020304" pitchFamily="18" charset="0"/>
              </a:rPr>
              <a:t>a[k]</a:t>
            </a:r>
          </a:p>
          <a:p>
            <a:pPr>
              <a:lnSpc>
                <a:spcPct val="110000"/>
              </a:lnSpc>
              <a:defRPr/>
            </a:pPr>
            <a:r>
              <a:rPr lang="en-US" altLang="zh-CN" sz="2000" dirty="0">
                <a:solidFill>
                  <a:srgbClr val="000099"/>
                </a:solidFill>
              </a:rPr>
              <a:t>            for ( </a:t>
            </a:r>
            <a:r>
              <a:rPr lang="en-US" altLang="zh-CN" sz="2000" dirty="0" err="1">
                <a:solidFill>
                  <a:srgbClr val="000099"/>
                </a:solidFill>
              </a:rPr>
              <a:t>int</a:t>
            </a:r>
            <a:r>
              <a:rPr lang="en-US" altLang="zh-CN" sz="2000" dirty="0">
                <a:solidFill>
                  <a:srgbClr val="000099"/>
                </a:solidFill>
              </a:rPr>
              <a:t> j = i+1; j &lt; n; j++ )</a:t>
            </a:r>
          </a:p>
          <a:p>
            <a:pPr>
              <a:lnSpc>
                <a:spcPct val="110000"/>
              </a:lnSpc>
              <a:defRPr/>
            </a:pPr>
            <a:r>
              <a:rPr lang="en-US" altLang="zh-CN" sz="2000" dirty="0">
                <a:solidFill>
                  <a:srgbClr val="000099"/>
                </a:solidFill>
              </a:rPr>
              <a:t> 	     if ( a[j] &lt; a[k] ) k = j;	</a:t>
            </a:r>
          </a:p>
          <a:p>
            <a:pPr>
              <a:lnSpc>
                <a:spcPct val="110000"/>
              </a:lnSpc>
              <a:defRPr/>
            </a:pPr>
            <a:r>
              <a:rPr lang="en-US" altLang="zh-CN" sz="2000" dirty="0">
                <a:solidFill>
                  <a:srgbClr val="000099"/>
                </a:solidFill>
              </a:rPr>
              <a:t>	 </a:t>
            </a:r>
            <a:r>
              <a:rPr lang="en-US" altLang="zh-CN" sz="2000" dirty="0" err="1">
                <a:solidFill>
                  <a:srgbClr val="000099"/>
                </a:solidFill>
              </a:rPr>
              <a:t>int</a:t>
            </a:r>
            <a:r>
              <a:rPr lang="en-US" altLang="zh-CN" sz="2000" dirty="0">
                <a:solidFill>
                  <a:srgbClr val="000099"/>
                </a:solidFill>
              </a:rPr>
              <a:t> temp = a[</a:t>
            </a:r>
            <a:r>
              <a:rPr lang="en-US" altLang="zh-CN" sz="2000" dirty="0" err="1">
                <a:solidFill>
                  <a:srgbClr val="000099"/>
                </a:solidFill>
              </a:rPr>
              <a:t>i</a:t>
            </a:r>
            <a:r>
              <a:rPr lang="en-US" altLang="zh-CN" sz="2000" dirty="0">
                <a:solidFill>
                  <a:srgbClr val="000099"/>
                </a:solidFill>
              </a:rPr>
              <a:t>];  a[</a:t>
            </a:r>
            <a:r>
              <a:rPr lang="en-US" altLang="zh-CN" sz="2000" dirty="0" err="1">
                <a:solidFill>
                  <a:srgbClr val="000099"/>
                </a:solidFill>
              </a:rPr>
              <a:t>i</a:t>
            </a:r>
            <a:r>
              <a:rPr lang="en-US" altLang="zh-CN" sz="2000" dirty="0">
                <a:solidFill>
                  <a:srgbClr val="000099"/>
                </a:solidFill>
              </a:rPr>
              <a:t>] = a[k];   a[k] = temp;</a:t>
            </a:r>
          </a:p>
          <a:p>
            <a:pPr>
              <a:lnSpc>
                <a:spcPct val="110000"/>
              </a:lnSpc>
              <a:defRPr/>
            </a:pPr>
            <a:r>
              <a:rPr lang="en-US" altLang="zh-CN" sz="2000" dirty="0">
                <a:solidFill>
                  <a:srgbClr val="000099"/>
                </a:solidFill>
              </a:rPr>
              <a:t>      }</a:t>
            </a:r>
          </a:p>
          <a:p>
            <a:pPr>
              <a:lnSpc>
                <a:spcPct val="110000"/>
              </a:lnSpc>
              <a:defRPr/>
            </a:pPr>
            <a:r>
              <a:rPr lang="en-US" altLang="zh-CN" sz="2000" dirty="0">
                <a:solidFill>
                  <a:srgbClr val="000099"/>
                </a:solidFill>
              </a:rPr>
              <a:t> }</a:t>
            </a:r>
            <a:r>
              <a:rPr lang="en-US" altLang="zh-CN" sz="2000" dirty="0"/>
              <a:t>	</a:t>
            </a:r>
            <a:r>
              <a:rPr lang="en-US" altLang="zh-CN" dirty="0"/>
              <a:t>				</a:t>
            </a:r>
          </a:p>
        </p:txBody>
      </p:sp>
      <p:cxnSp>
        <p:nvCxnSpPr>
          <p:cNvPr id="4" name="直接连接符 3"/>
          <p:cNvCxnSpPr/>
          <p:nvPr/>
        </p:nvCxnSpPr>
        <p:spPr>
          <a:xfrm>
            <a:off x="6168008" y="1052736"/>
            <a:ext cx="0" cy="5328592"/>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lang="zh-CN" altLang="en-US" sz="4000" dirty="0">
                <a:solidFill>
                  <a:srgbClr val="0000CC"/>
                </a:solidFill>
              </a:rPr>
              <a:t>算法分析</a:t>
            </a:r>
          </a:p>
        </p:txBody>
      </p:sp>
      <p:sp>
        <p:nvSpPr>
          <p:cNvPr id="3" name="内容占位符 2"/>
          <p:cNvSpPr>
            <a:spLocks noGrp="1"/>
          </p:cNvSpPr>
          <p:nvPr>
            <p:ph idx="1"/>
          </p:nvPr>
        </p:nvSpPr>
        <p:spPr/>
        <p:txBody>
          <a:bodyPr>
            <a:normAutofit fontScale="92500" lnSpcReduction="10000"/>
          </a:bodyPr>
          <a:lstStyle/>
          <a:p>
            <a:pPr>
              <a:lnSpc>
                <a:spcPct val="150000"/>
              </a:lnSpc>
              <a:defRPr/>
            </a:pPr>
            <a:r>
              <a:rPr lang="zh-CN" altLang="en-US" dirty="0" smtClean="0">
                <a:cs typeface="+mn-cs"/>
              </a:rPr>
              <a:t>评价</a:t>
            </a:r>
            <a:r>
              <a:rPr lang="zh-CN" altLang="en-US" dirty="0">
                <a:cs typeface="+mn-cs"/>
              </a:rPr>
              <a:t>算法好坏的标准</a:t>
            </a:r>
          </a:p>
          <a:p>
            <a:pPr marL="344478" lvl="1" indent="0">
              <a:lnSpc>
                <a:spcPct val="150000"/>
              </a:lnSpc>
              <a:buNone/>
              <a:defRPr/>
            </a:pPr>
            <a:r>
              <a:rPr lang="zh-CN" altLang="en-US" dirty="0" smtClean="0">
                <a:solidFill>
                  <a:srgbClr val="0000CC"/>
                </a:solidFill>
                <a:cs typeface="+mn-cs"/>
              </a:rPr>
              <a:t>除</a:t>
            </a:r>
            <a:r>
              <a:rPr lang="zh-CN" altLang="en-US" dirty="0">
                <a:solidFill>
                  <a:srgbClr val="0000CC"/>
                </a:solidFill>
                <a:cs typeface="+mn-cs"/>
              </a:rPr>
              <a:t>算法应该是“正确”的外，还应考虑： </a:t>
            </a:r>
          </a:p>
          <a:p>
            <a:pPr lvl="1">
              <a:lnSpc>
                <a:spcPct val="150000"/>
              </a:lnSpc>
              <a:defRPr/>
            </a:pPr>
            <a:r>
              <a:rPr lang="zh-CN" altLang="en-US" dirty="0" smtClean="0">
                <a:cs typeface="+mn-cs"/>
              </a:rPr>
              <a:t>该</a:t>
            </a:r>
            <a:r>
              <a:rPr lang="zh-CN" altLang="en-US" dirty="0">
                <a:cs typeface="+mn-cs"/>
              </a:rPr>
              <a:t>算法是易读、易编码、可调试</a:t>
            </a:r>
          </a:p>
          <a:p>
            <a:pPr lvl="1">
              <a:lnSpc>
                <a:spcPct val="150000"/>
              </a:lnSpc>
              <a:defRPr/>
            </a:pPr>
            <a:r>
              <a:rPr lang="zh-CN" altLang="en-US" dirty="0" smtClean="0">
                <a:cs typeface="+mn-cs"/>
              </a:rPr>
              <a:t>该</a:t>
            </a:r>
            <a:r>
              <a:rPr lang="zh-CN" altLang="en-US" dirty="0">
                <a:cs typeface="+mn-cs"/>
              </a:rPr>
              <a:t>算法能有效利用计算机资源，归结为</a:t>
            </a:r>
            <a:r>
              <a:rPr lang="en-US" altLang="zh-CN" dirty="0">
                <a:cs typeface="+mn-cs"/>
              </a:rPr>
              <a:t>CPU</a:t>
            </a:r>
            <a:r>
              <a:rPr lang="zh-CN" altLang="en-US" dirty="0">
                <a:cs typeface="+mn-cs"/>
              </a:rPr>
              <a:t>执行指令数和占用内存存储单元数</a:t>
            </a:r>
          </a:p>
          <a:p>
            <a:pPr>
              <a:lnSpc>
                <a:spcPct val="150000"/>
              </a:lnSpc>
              <a:defRPr/>
            </a:pPr>
            <a:r>
              <a:rPr lang="zh-CN" altLang="en-US" dirty="0" smtClean="0">
                <a:cs typeface="+mn-cs"/>
              </a:rPr>
              <a:t>评价</a:t>
            </a:r>
            <a:r>
              <a:rPr lang="zh-CN" altLang="en-US" dirty="0">
                <a:cs typeface="+mn-cs"/>
              </a:rPr>
              <a:t>方法</a:t>
            </a:r>
          </a:p>
          <a:p>
            <a:pPr lvl="1">
              <a:lnSpc>
                <a:spcPct val="150000"/>
              </a:lnSpc>
              <a:defRPr/>
            </a:pPr>
            <a:r>
              <a:rPr lang="zh-CN" altLang="en-US" dirty="0" smtClean="0">
                <a:cs typeface="+mn-cs"/>
              </a:rPr>
              <a:t>实验</a:t>
            </a:r>
            <a:r>
              <a:rPr lang="zh-CN" altLang="en-US" dirty="0">
                <a:cs typeface="+mn-cs"/>
              </a:rPr>
              <a:t>方法（运行程序）</a:t>
            </a:r>
          </a:p>
          <a:p>
            <a:pPr lvl="1">
              <a:lnSpc>
                <a:spcPct val="150000"/>
              </a:lnSpc>
              <a:defRPr/>
            </a:pPr>
            <a:r>
              <a:rPr lang="zh-CN" altLang="en-US" dirty="0" smtClean="0">
                <a:cs typeface="+mn-cs"/>
              </a:rPr>
              <a:t>算法</a:t>
            </a:r>
            <a:r>
              <a:rPr lang="zh-CN" altLang="en-US" dirty="0">
                <a:cs typeface="+mn-cs"/>
              </a:rPr>
              <a:t>的渐进分析，简称算法分析</a:t>
            </a:r>
          </a:p>
          <a:p>
            <a:pPr lvl="2">
              <a:lnSpc>
                <a:spcPct val="150000"/>
              </a:lnSpc>
              <a:defRPr/>
            </a:pPr>
            <a:r>
              <a:rPr lang="zh-CN" altLang="en-US" dirty="0" smtClean="0">
                <a:cs typeface="+mn-cs"/>
              </a:rPr>
              <a:t>分析</a:t>
            </a:r>
            <a:r>
              <a:rPr lang="zh-CN" altLang="en-US" dirty="0">
                <a:cs typeface="+mn-cs"/>
              </a:rPr>
              <a:t>算法消耗的时间资源</a:t>
            </a:r>
            <a:r>
              <a:rPr lang="en-US" altLang="zh-CN" dirty="0">
                <a:cs typeface="+mn-cs"/>
              </a:rPr>
              <a:t>——</a:t>
            </a:r>
            <a:r>
              <a:rPr lang="zh-CN" altLang="en-US" dirty="0">
                <a:cs typeface="+mn-cs"/>
              </a:rPr>
              <a:t>时间复杂度</a:t>
            </a:r>
          </a:p>
          <a:p>
            <a:pPr lvl="2">
              <a:lnSpc>
                <a:spcPct val="150000"/>
              </a:lnSpc>
              <a:defRPr/>
            </a:pPr>
            <a:r>
              <a:rPr lang="zh-CN" altLang="en-US" dirty="0" smtClean="0">
                <a:cs typeface="+mn-cs"/>
              </a:rPr>
              <a:t>分析</a:t>
            </a:r>
            <a:r>
              <a:rPr lang="zh-CN" altLang="en-US" dirty="0">
                <a:cs typeface="+mn-cs"/>
              </a:rPr>
              <a:t>算法使用的空间资源</a:t>
            </a:r>
            <a:r>
              <a:rPr lang="en-US" altLang="zh-CN" dirty="0">
                <a:cs typeface="+mn-cs"/>
              </a:rPr>
              <a:t>——</a:t>
            </a:r>
            <a:r>
              <a:rPr lang="zh-CN" altLang="en-US" dirty="0">
                <a:cs typeface="+mn-cs"/>
              </a:rPr>
              <a:t>空间复杂度</a:t>
            </a:r>
          </a:p>
        </p:txBody>
      </p:sp>
      <p:sp>
        <p:nvSpPr>
          <p:cNvPr id="4" name="矩形标注 3"/>
          <p:cNvSpPr/>
          <p:nvPr/>
        </p:nvSpPr>
        <p:spPr>
          <a:xfrm>
            <a:off x="9048328" y="1916832"/>
            <a:ext cx="1368425" cy="792163"/>
          </a:xfrm>
          <a:prstGeom prst="wedgeRectCallout">
            <a:avLst>
              <a:gd name="adj1" fmla="val -42423"/>
              <a:gd name="adj2" fmla="val 63456"/>
            </a:avLst>
          </a:prstGeom>
          <a:solidFill>
            <a:srgbClr val="00B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sz="2800" dirty="0"/>
              <a:t>代价</a:t>
            </a:r>
            <a:endParaRPr lang="zh-CN" altLang="en-US" dirty="0"/>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6168008" y="4221088"/>
            <a:ext cx="5782865" cy="2401943"/>
          </a:xfrm>
          <a:prstGeom prst="rect">
            <a:avLst/>
          </a:prstGeom>
        </p:spPr>
      </p:pic>
      <p:sp>
        <p:nvSpPr>
          <p:cNvPr id="8194" name="Rectangle 2"/>
          <p:cNvSpPr>
            <a:spLocks noGrp="1" noChangeArrowheads="1"/>
          </p:cNvSpPr>
          <p:nvPr>
            <p:ph type="title"/>
          </p:nvPr>
        </p:nvSpPr>
        <p:spPr/>
        <p:txBody>
          <a:bodyPr/>
          <a:lstStyle/>
          <a:p>
            <a:pPr eaLnBrk="1" hangingPunct="1">
              <a:defRPr/>
            </a:pPr>
            <a:r>
              <a:rPr kumimoji="1" lang="zh-CN" altLang="en-US" sz="3600" dirty="0">
                <a:solidFill>
                  <a:srgbClr val="0000CC"/>
                </a:solidFill>
                <a:latin typeface="黑体" panose="02010609060101010101" pitchFamily="49" charset="-122"/>
                <a:ea typeface="黑体" panose="02010609060101010101" pitchFamily="49" charset="-122"/>
                <a:cs typeface="+mn-cs"/>
              </a:rPr>
              <a:t>算法效率的度量</a:t>
            </a:r>
            <a:endParaRPr kumimoji="1" lang="zh-CN" altLang="zh-CN" sz="3600" dirty="0">
              <a:solidFill>
                <a:srgbClr val="0000CC"/>
              </a:solidFill>
              <a:latin typeface="黑体" panose="02010609060101010101" pitchFamily="49" charset="-122"/>
              <a:ea typeface="黑体" panose="02010609060101010101" pitchFamily="49" charset="-122"/>
              <a:cs typeface="+mn-cs"/>
            </a:endParaRPr>
          </a:p>
        </p:txBody>
      </p:sp>
      <p:sp>
        <p:nvSpPr>
          <p:cNvPr id="56328" name="Rectangle 8"/>
          <p:cNvSpPr>
            <a:spLocks noChangeArrowheads="1"/>
          </p:cNvSpPr>
          <p:nvPr/>
        </p:nvSpPr>
        <p:spPr bwMode="auto">
          <a:xfrm>
            <a:off x="1631504" y="1182519"/>
            <a:ext cx="8856984" cy="471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nSpc>
                <a:spcPct val="105000"/>
              </a:lnSpc>
              <a:buClr>
                <a:srgbClr val="800080"/>
              </a:buClr>
              <a:buSzPct val="55000"/>
              <a:defRPr/>
            </a:pPr>
            <a:r>
              <a:rPr kumimoji="0" lang="zh-CN" altLang="en-US" sz="2800" dirty="0">
                <a:latin typeface="Times New Roman" panose="02020603050405020304" pitchFamily="18" charset="0"/>
              </a:rPr>
              <a:t>对一个算法要作出全面的分析可分成两个阶段</a:t>
            </a:r>
            <a:r>
              <a:rPr kumimoji="0" lang="zh-CN" altLang="en-US" sz="2800" dirty="0" smtClean="0">
                <a:latin typeface="Times New Roman" panose="02020603050405020304" pitchFamily="18" charset="0"/>
              </a:rPr>
              <a:t>进行</a:t>
            </a:r>
            <a:endParaRPr kumimoji="0" lang="en-US" altLang="zh-CN" sz="2800" dirty="0">
              <a:latin typeface="Times New Roman" panose="02020603050405020304" pitchFamily="18" charset="0"/>
            </a:endParaRPr>
          </a:p>
          <a:p>
            <a:pPr>
              <a:lnSpc>
                <a:spcPct val="105000"/>
              </a:lnSpc>
              <a:buClr>
                <a:srgbClr val="800080"/>
              </a:buClr>
              <a:buSzPct val="55000"/>
              <a:defRPr/>
            </a:pPr>
            <a:r>
              <a:rPr kumimoji="0" lang="zh-CN" altLang="en-US" sz="2800" dirty="0" smtClean="0">
                <a:solidFill>
                  <a:srgbClr val="0000CC"/>
                </a:solidFill>
                <a:latin typeface="Times New Roman" panose="02020603050405020304" pitchFamily="18" charset="0"/>
              </a:rPr>
              <a:t>事前</a:t>
            </a:r>
            <a:r>
              <a:rPr kumimoji="0" lang="zh-CN" altLang="en-US" sz="2800" dirty="0">
                <a:solidFill>
                  <a:srgbClr val="0000CC"/>
                </a:solidFill>
                <a:latin typeface="Times New Roman" panose="02020603050405020304" pitchFamily="18" charset="0"/>
              </a:rPr>
              <a:t>分析（估算）</a:t>
            </a:r>
          </a:p>
          <a:p>
            <a:pPr>
              <a:lnSpc>
                <a:spcPct val="105000"/>
              </a:lnSpc>
              <a:buClr>
                <a:srgbClr val="800080"/>
              </a:buClr>
              <a:buSzPct val="55000"/>
              <a:buFont typeface="Wingdings" panose="05000000000000000000" pitchFamily="2" charset="2"/>
              <a:buNone/>
              <a:defRPr/>
            </a:pPr>
            <a:r>
              <a:rPr kumimoji="0" lang="zh-CN" altLang="en-US" sz="2800" dirty="0">
                <a:latin typeface="Times New Roman" panose="02020603050405020304" pitchFamily="18" charset="0"/>
              </a:rPr>
              <a:t>    求出该算法的一个时间、空间界限函数。</a:t>
            </a:r>
            <a:endParaRPr kumimoji="0" lang="zh-CN" altLang="en-US" sz="2800" dirty="0">
              <a:solidFill>
                <a:schemeClr val="hlink"/>
              </a:solidFill>
              <a:latin typeface="Times New Roman" panose="02020603050405020304" pitchFamily="18" charset="0"/>
            </a:endParaRPr>
          </a:p>
          <a:p>
            <a:pPr>
              <a:lnSpc>
                <a:spcPct val="105000"/>
              </a:lnSpc>
              <a:buClr>
                <a:srgbClr val="800080"/>
              </a:buClr>
              <a:buSzPct val="55000"/>
              <a:defRPr/>
            </a:pPr>
            <a:r>
              <a:rPr kumimoji="0" lang="zh-CN" altLang="en-US" sz="2800" dirty="0">
                <a:solidFill>
                  <a:srgbClr val="0000CC"/>
                </a:solidFill>
                <a:latin typeface="Times New Roman" panose="02020603050405020304" pitchFamily="18" charset="0"/>
              </a:rPr>
              <a:t>事后测试（统计）</a:t>
            </a:r>
          </a:p>
          <a:p>
            <a:pPr>
              <a:lnSpc>
                <a:spcPct val="105000"/>
              </a:lnSpc>
              <a:buClr>
                <a:srgbClr val="800080"/>
              </a:buClr>
              <a:buSzPct val="55000"/>
              <a:buFont typeface="Wingdings" panose="05000000000000000000" pitchFamily="2" charset="2"/>
              <a:buNone/>
              <a:defRPr/>
            </a:pPr>
            <a:r>
              <a:rPr kumimoji="0" lang="zh-CN" altLang="en-US" sz="2800" dirty="0">
                <a:latin typeface="Times New Roman" panose="02020603050405020304" pitchFamily="18" charset="0"/>
              </a:rPr>
              <a:t>    在算法执行后通过算法执行的时间和实际占用空间的统计资料来分析。</a:t>
            </a:r>
          </a:p>
          <a:p>
            <a:pPr>
              <a:lnSpc>
                <a:spcPct val="105000"/>
              </a:lnSpc>
              <a:buClr>
                <a:srgbClr val="800080"/>
              </a:buClr>
              <a:buSzPct val="55000"/>
              <a:buFont typeface="Wingdings" panose="05000000000000000000" pitchFamily="2" charset="2"/>
              <a:buNone/>
              <a:defRPr/>
            </a:pPr>
            <a:endParaRPr kumimoji="0" lang="zh-CN" altLang="en-US" sz="2800" dirty="0">
              <a:effectLst>
                <a:outerShdw blurRad="38100" dist="38100" dir="2700000" algn="tl">
                  <a:srgbClr val="C0C0C0"/>
                </a:outerShdw>
              </a:effectLst>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55440" y="1124744"/>
            <a:ext cx="10031618" cy="511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p:txBody>
          <a:bodyPr>
            <a:normAutofit fontScale="90000"/>
          </a:bodyPr>
          <a:lstStyle/>
          <a:p>
            <a:endParaRPr lang="zh-CN" altLang="en-US"/>
          </a:p>
        </p:txBody>
      </p:sp>
    </p:spTree>
  </p:cSld>
  <p:clrMapOvr>
    <a:masterClrMapping/>
  </p:clrMapOvr>
  <p:transition spd="slow"/>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smtClean="0"/>
              <a:t>两种算法复杂度</a:t>
            </a:r>
            <a:endParaRPr lang="zh-CN" altLang="en-US" dirty="0"/>
          </a:p>
        </p:txBody>
      </p:sp>
      <p:sp>
        <p:nvSpPr>
          <p:cNvPr id="124930" name="内容占位符 2"/>
          <p:cNvSpPr>
            <a:spLocks noGrp="1"/>
          </p:cNvSpPr>
          <p:nvPr>
            <p:ph idx="1"/>
          </p:nvPr>
        </p:nvSpPr>
        <p:spPr>
          <a:xfrm>
            <a:off x="838200" y="1268760"/>
            <a:ext cx="10515600" cy="4908203"/>
          </a:xfrm>
        </p:spPr>
        <p:txBody>
          <a:bodyPr/>
          <a:lstStyle/>
          <a:p>
            <a:r>
              <a:rPr lang="zh-CN" altLang="en-US" dirty="0" smtClean="0">
                <a:solidFill>
                  <a:srgbClr val="0000CC"/>
                </a:solidFill>
                <a:latin typeface="楷体_GB2312" pitchFamily="49" charset="-122"/>
              </a:rPr>
              <a:t>时间复杂度 </a:t>
            </a:r>
            <a:r>
              <a:rPr kumimoji="1" lang="en-US" altLang="zh-CN" dirty="0" smtClean="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(Time Complexity)</a:t>
            </a:r>
            <a:endParaRPr lang="en-US" altLang="zh-CN" dirty="0" smtClean="0">
              <a:solidFill>
                <a:srgbClr val="0000CC"/>
              </a:solidFill>
              <a:latin typeface="楷体_GB2312" pitchFamily="49" charset="-122"/>
            </a:endParaRPr>
          </a:p>
          <a:p>
            <a:r>
              <a:rPr lang="zh-CN" altLang="en-US" dirty="0" smtClean="0">
                <a:solidFill>
                  <a:srgbClr val="0000CC"/>
                </a:solidFill>
                <a:latin typeface="楷体_GB2312" pitchFamily="49" charset="-122"/>
              </a:rPr>
              <a:t>空间复杂度 </a:t>
            </a:r>
            <a:r>
              <a:rPr kumimoji="1" lang="en-US" altLang="zh-CN" dirty="0" smtClean="0">
                <a:solidFill>
                  <a:srgbClr val="0000CC"/>
                </a:solidFill>
                <a:latin typeface="Times New Roman" panose="02020603050405020304" pitchFamily="18" charset="0"/>
                <a:ea typeface="黑体" panose="02010609060101010101" pitchFamily="49" charset="-122"/>
              </a:rPr>
              <a:t>(Space Complexity)</a:t>
            </a:r>
            <a:endParaRPr lang="zh-CN" altLang="en-US" dirty="0" smtClean="0">
              <a:solidFill>
                <a:srgbClr val="0000CC"/>
              </a:solidFill>
            </a:endParaRPr>
          </a:p>
        </p:txBody>
      </p:sp>
      <p:pic>
        <p:nvPicPr>
          <p:cNvPr id="3" name="图片 2"/>
          <p:cNvPicPr>
            <a:picLocks noChangeAspect="1"/>
          </p:cNvPicPr>
          <p:nvPr/>
        </p:nvPicPr>
        <p:blipFill>
          <a:blip r:embed="rId2"/>
          <a:stretch>
            <a:fillRect/>
          </a:stretch>
        </p:blipFill>
        <p:spPr>
          <a:xfrm>
            <a:off x="1127448" y="2492896"/>
            <a:ext cx="6027658" cy="2283485"/>
          </a:xfrm>
          <a:prstGeom prst="rect">
            <a:avLst/>
          </a:prstGeom>
        </p:spPr>
      </p:pic>
      <p:pic>
        <p:nvPicPr>
          <p:cNvPr id="4" name="图片 3"/>
          <p:cNvPicPr>
            <a:picLocks noChangeAspect="1"/>
          </p:cNvPicPr>
          <p:nvPr/>
        </p:nvPicPr>
        <p:blipFill>
          <a:blip r:embed="rId3"/>
          <a:stretch>
            <a:fillRect/>
          </a:stretch>
        </p:blipFill>
        <p:spPr>
          <a:xfrm>
            <a:off x="7608168" y="2284746"/>
            <a:ext cx="4247029" cy="3952566"/>
          </a:xfrm>
          <a:prstGeom prst="rect">
            <a:avLst/>
          </a:prstGeom>
        </p:spPr>
      </p:pic>
      <p:sp>
        <p:nvSpPr>
          <p:cNvPr id="5" name="矩形 4"/>
          <p:cNvSpPr/>
          <p:nvPr/>
        </p:nvSpPr>
        <p:spPr>
          <a:xfrm>
            <a:off x="1127448" y="4841865"/>
            <a:ext cx="5690075" cy="1323439"/>
          </a:xfrm>
          <a:prstGeom prst="rect">
            <a:avLst/>
          </a:prstGeom>
        </p:spPr>
        <p:txBody>
          <a:bodyPr wrap="square">
            <a:spAutoFit/>
          </a:bodyPr>
          <a:lstStyle/>
          <a:p>
            <a:r>
              <a:rPr lang="zh-CN" altLang="en-US" sz="2000" b="0" dirty="0">
                <a:latin typeface="+mn-ea"/>
                <a:ea typeface="+mn-ea"/>
              </a:rPr>
              <a:t>一天后，小灰和大黄交付了各自的代码，两人的代码实现的功能差不多。</a:t>
            </a:r>
          </a:p>
          <a:p>
            <a:r>
              <a:rPr lang="zh-CN" altLang="en-US" sz="2000" b="0" dirty="0">
                <a:latin typeface="+mn-ea"/>
                <a:ea typeface="+mn-ea"/>
              </a:rPr>
              <a:t>大黄的代码运行一次要花</a:t>
            </a:r>
            <a:r>
              <a:rPr lang="en-US" altLang="zh-CN" sz="2000" b="0" dirty="0">
                <a:latin typeface="+mn-ea"/>
                <a:ea typeface="+mn-ea"/>
              </a:rPr>
              <a:t>100ms</a:t>
            </a:r>
            <a:r>
              <a:rPr lang="zh-CN" altLang="en-US" sz="2000" b="0" dirty="0">
                <a:latin typeface="+mn-ea"/>
                <a:ea typeface="+mn-ea"/>
              </a:rPr>
              <a:t>，占用内存</a:t>
            </a:r>
            <a:r>
              <a:rPr lang="en-US" altLang="zh-CN" sz="2000" b="0" dirty="0">
                <a:latin typeface="+mn-ea"/>
                <a:ea typeface="+mn-ea"/>
              </a:rPr>
              <a:t>5MB</a:t>
            </a:r>
            <a:r>
              <a:rPr lang="zh-CN" altLang="en-US" sz="2000" b="0" dirty="0">
                <a:latin typeface="+mn-ea"/>
                <a:ea typeface="+mn-ea"/>
              </a:rPr>
              <a:t>。</a:t>
            </a:r>
          </a:p>
          <a:p>
            <a:r>
              <a:rPr lang="zh-CN" altLang="en-US" sz="2000" b="0" dirty="0">
                <a:latin typeface="+mn-ea"/>
                <a:ea typeface="+mn-ea"/>
              </a:rPr>
              <a:t>小灰的代码运行一次要花</a:t>
            </a:r>
            <a:r>
              <a:rPr lang="en-US" altLang="zh-CN" sz="2000" b="0" dirty="0">
                <a:latin typeface="+mn-ea"/>
                <a:ea typeface="+mn-ea"/>
              </a:rPr>
              <a:t>100s</a:t>
            </a:r>
            <a:r>
              <a:rPr lang="zh-CN" altLang="en-US" sz="2000" b="0" dirty="0">
                <a:latin typeface="+mn-ea"/>
                <a:ea typeface="+mn-ea"/>
              </a:rPr>
              <a:t>，占用内存</a:t>
            </a:r>
            <a:r>
              <a:rPr lang="en-US" altLang="zh-CN" sz="2000" b="0" dirty="0">
                <a:latin typeface="+mn-ea"/>
                <a:ea typeface="+mn-ea"/>
              </a:rPr>
              <a:t>500MB</a:t>
            </a:r>
            <a:r>
              <a:rPr lang="zh-CN" altLang="en-US" sz="2000" b="0" dirty="0">
                <a:latin typeface="+mn-ea"/>
                <a:ea typeface="+mn-ea"/>
              </a:rPr>
              <a:t>。</a:t>
            </a:r>
            <a:endParaRPr lang="zh-CN" altLang="en-US" sz="2000" dirty="0">
              <a:latin typeface="+mn-ea"/>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标题 1"/>
          <p:cNvSpPr>
            <a:spLocks noGrp="1"/>
          </p:cNvSpPr>
          <p:nvPr>
            <p:ph type="title"/>
          </p:nvPr>
        </p:nvSpPr>
        <p:spPr/>
        <p:txBody>
          <a:bodyPr>
            <a:normAutofit/>
          </a:bodyPr>
          <a:lstStyle/>
          <a:p>
            <a:r>
              <a:rPr lang="en-US" altLang="zh-CN" sz="4000" dirty="0"/>
              <a:t>Q1: </a:t>
            </a:r>
            <a:r>
              <a:rPr lang="zh-CN" altLang="en-US" sz="4000" dirty="0"/>
              <a:t>为什么学习数据结构？ </a:t>
            </a:r>
          </a:p>
        </p:txBody>
      </p:sp>
      <p:sp>
        <p:nvSpPr>
          <p:cNvPr id="24582" name="标题 1"/>
          <p:cNvSpPr txBox="1">
            <a:spLocks/>
          </p:cNvSpPr>
          <p:nvPr/>
        </p:nvSpPr>
        <p:spPr bwMode="auto">
          <a:xfrm>
            <a:off x="1558927" y="188913"/>
            <a:ext cx="640873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spcBef>
                <a:spcPct val="20000"/>
              </a:spcBef>
              <a:buClr>
                <a:schemeClr val="folHlink"/>
              </a:buClr>
              <a:buSzPct val="60000"/>
              <a:buFont typeface="Wingdings" panose="05000000000000000000" pitchFamily="2" charset="2"/>
              <a:buChar char="n"/>
              <a:defRPr kumimoji="1" sz="3200">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kumimoji="1" sz="2800">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kumimoji="1" sz="2400">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kumimoji="1" sz="2000">
                <a:solidFill>
                  <a:schemeClr val="tx1"/>
                </a:solidFill>
                <a:latin typeface="Tahoma" panose="020B0604030504040204" pitchFamily="34" charset="0"/>
                <a:ea typeface="楷体_GB2312" pitchFamily="49" charset="-122"/>
              </a:defRPr>
            </a:lvl9pPr>
          </a:lstStyle>
          <a:p>
            <a:pPr>
              <a:spcBef>
                <a:spcPct val="0"/>
              </a:spcBef>
              <a:buClrTx/>
              <a:buSzTx/>
              <a:buFontTx/>
              <a:buNone/>
            </a:pPr>
            <a:endParaRPr lang="zh-CN" altLang="en-US" sz="3600" b="0" dirty="0">
              <a:solidFill>
                <a:srgbClr val="336699"/>
              </a:solidFill>
              <a:ea typeface="黑体" panose="02010609060101010101" pitchFamily="49" charset="-122"/>
            </a:endParaRPr>
          </a:p>
        </p:txBody>
      </p:sp>
      <p:sp>
        <p:nvSpPr>
          <p:cNvPr id="2" name="矩形 1"/>
          <p:cNvSpPr/>
          <p:nvPr/>
        </p:nvSpPr>
        <p:spPr>
          <a:xfrm>
            <a:off x="983432" y="1556792"/>
            <a:ext cx="5976664" cy="3970318"/>
          </a:xfrm>
          <a:prstGeom prst="rect">
            <a:avLst/>
          </a:prstGeom>
        </p:spPr>
        <p:txBody>
          <a:bodyPr wrap="square">
            <a:spAutoFit/>
          </a:bodyPr>
          <a:lstStyle/>
          <a:p>
            <a:pPr marL="457200" indent="-457200" fontAlgn="auto">
              <a:lnSpc>
                <a:spcPct val="150000"/>
              </a:lnSpc>
              <a:spcAft>
                <a:spcPts val="0"/>
              </a:spcAft>
              <a:buFont typeface="+mj-lt"/>
              <a:buAutoNum type="arabicPeriod"/>
            </a:pPr>
            <a:r>
              <a:rPr kumimoji="0" lang="zh-CN" altLang="en-US" sz="2400" b="0" smtClean="0">
                <a:latin typeface="+mn-ea"/>
                <a:ea typeface="+mn-ea"/>
              </a:rPr>
              <a:t>应付考试及大</a:t>
            </a:r>
            <a:r>
              <a:rPr kumimoji="0" lang="zh-CN" altLang="en-US" sz="2400" b="0">
                <a:latin typeface="+mn-ea"/>
                <a:ea typeface="+mn-ea"/>
              </a:rPr>
              <a:t>厂面试，升职</a:t>
            </a:r>
            <a:r>
              <a:rPr kumimoji="0" lang="zh-CN" altLang="en-US" sz="2400" b="0" smtClean="0">
                <a:latin typeface="+mn-ea"/>
                <a:ea typeface="+mn-ea"/>
              </a:rPr>
              <a:t>加薪；</a:t>
            </a:r>
            <a:endParaRPr kumimoji="0" lang="zh-CN" altLang="en-US" sz="2400" b="0">
              <a:latin typeface="+mn-ea"/>
              <a:ea typeface="+mn-ea"/>
            </a:endParaRPr>
          </a:p>
          <a:p>
            <a:pPr marL="457200" indent="-457200" fontAlgn="auto">
              <a:lnSpc>
                <a:spcPct val="150000"/>
              </a:lnSpc>
              <a:spcAft>
                <a:spcPts val="0"/>
              </a:spcAft>
              <a:buFont typeface="+mj-lt"/>
              <a:buAutoNum type="arabicPeriod"/>
            </a:pPr>
            <a:r>
              <a:rPr kumimoji="0" lang="zh-CN" altLang="en-US" sz="2400" b="0" smtClean="0">
                <a:latin typeface="+mn-ea"/>
                <a:ea typeface="+mn-ea"/>
              </a:rPr>
              <a:t>更好</a:t>
            </a:r>
            <a:r>
              <a:rPr kumimoji="0" lang="zh-CN" altLang="en-US" sz="2400" b="0">
                <a:latin typeface="+mn-ea"/>
                <a:ea typeface="+mn-ea"/>
              </a:rPr>
              <a:t>的理解源码和架构设计，明白设计的精妙之</a:t>
            </a:r>
            <a:r>
              <a:rPr kumimoji="0" lang="zh-CN" altLang="en-US" sz="2400" b="0" smtClean="0">
                <a:latin typeface="+mn-ea"/>
                <a:ea typeface="+mn-ea"/>
              </a:rPr>
              <a:t>处；</a:t>
            </a:r>
            <a:endParaRPr kumimoji="0" lang="zh-CN" altLang="en-US" sz="2400" b="0">
              <a:latin typeface="+mn-ea"/>
              <a:ea typeface="+mn-ea"/>
            </a:endParaRPr>
          </a:p>
          <a:p>
            <a:pPr marL="457200" indent="-457200" fontAlgn="auto">
              <a:lnSpc>
                <a:spcPct val="150000"/>
              </a:lnSpc>
              <a:spcAft>
                <a:spcPts val="0"/>
              </a:spcAft>
              <a:buFont typeface="+mj-lt"/>
              <a:buAutoNum type="arabicPeriod"/>
            </a:pPr>
            <a:r>
              <a:rPr kumimoji="0" lang="zh-CN" altLang="en-US" sz="2400" b="0" smtClean="0">
                <a:latin typeface="+mn-ea"/>
                <a:ea typeface="+mn-ea"/>
              </a:rPr>
              <a:t>帮助</a:t>
            </a:r>
            <a:r>
              <a:rPr kumimoji="0" lang="zh-CN" altLang="en-US" sz="2400" b="0">
                <a:latin typeface="+mn-ea"/>
                <a:ea typeface="+mn-ea"/>
              </a:rPr>
              <a:t>我们进行程序的性能</a:t>
            </a:r>
            <a:r>
              <a:rPr kumimoji="0" lang="zh-CN" altLang="en-US" sz="2400" b="0" smtClean="0">
                <a:latin typeface="+mn-ea"/>
                <a:ea typeface="+mn-ea"/>
              </a:rPr>
              <a:t>优化；</a:t>
            </a:r>
            <a:endParaRPr kumimoji="0" lang="zh-CN" altLang="en-US" sz="2400" b="0">
              <a:latin typeface="+mn-ea"/>
              <a:ea typeface="+mn-ea"/>
            </a:endParaRPr>
          </a:p>
          <a:p>
            <a:pPr marL="457200" indent="-457200" fontAlgn="auto">
              <a:lnSpc>
                <a:spcPct val="150000"/>
              </a:lnSpc>
              <a:spcAft>
                <a:spcPts val="0"/>
              </a:spcAft>
              <a:buFont typeface="+mj-lt"/>
              <a:buAutoNum type="arabicPeriod"/>
            </a:pPr>
            <a:r>
              <a:rPr kumimoji="0" lang="zh-CN" altLang="en-US" sz="2400" b="0">
                <a:latin typeface="+mn-ea"/>
                <a:ea typeface="+mn-ea"/>
              </a:rPr>
              <a:t>数据结构是软件编程的基石，具有普遍的适用性，俗称的“内功”，不像具体的技术栈，很容易过时。</a:t>
            </a:r>
            <a:endParaRPr kumimoji="0" lang="en-US" altLang="zh-CN" sz="2400" b="0" dirty="0">
              <a:latin typeface="+mn-ea"/>
              <a:ea typeface="+mn-ea"/>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8168" y="4262591"/>
            <a:ext cx="1190895" cy="1786343"/>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0336" y="4293096"/>
            <a:ext cx="2770087" cy="1725334"/>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0136" y="1196690"/>
            <a:ext cx="4652128" cy="2631951"/>
          </a:xfrm>
          <a:prstGeom prst="rect">
            <a:avLst/>
          </a:prstGeom>
        </p:spPr>
      </p:pic>
    </p:spTree>
    <p:extLst>
      <p:ext uri="{BB962C8B-B14F-4D97-AF65-F5344CB8AC3E}">
        <p14:creationId xmlns:p14="http://schemas.microsoft.com/office/powerpoint/2010/main" val="3962192717"/>
      </p:ext>
    </p:extLst>
  </p:cSld>
  <p:clrMapOvr>
    <a:masterClrMapping/>
  </p:clrMapOvr>
  <p:transition spd="slow"/>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2"/>
          <p:cNvSpPr>
            <a:spLocks noGrp="1" noChangeArrowheads="1"/>
          </p:cNvSpPr>
          <p:nvPr>
            <p:ph type="title"/>
          </p:nvPr>
        </p:nvSpPr>
        <p:spPr/>
        <p:txBody>
          <a:bodyPr/>
          <a:lstStyle/>
          <a:p>
            <a:pPr eaLnBrk="1" hangingPunct="1">
              <a:defRPr/>
            </a:pPr>
            <a:r>
              <a:rPr kumimoji="1" lang="zh-CN" altLang="en-US" sz="3600" dirty="0">
                <a:solidFill>
                  <a:srgbClr val="0000CC"/>
                </a:solidFill>
                <a:latin typeface="黑体" panose="02010609060101010101" pitchFamily="49" charset="-122"/>
                <a:ea typeface="黑体" panose="02010609060101010101" pitchFamily="49" charset="-122"/>
                <a:cs typeface="+mn-cs"/>
              </a:rPr>
              <a:t>时间复杂度</a:t>
            </a:r>
            <a:endParaRPr kumimoji="1" lang="zh-CN" altLang="en-US" sz="2800" dirty="0">
              <a:solidFill>
                <a:srgbClr val="0000CC"/>
              </a:solidFill>
              <a:latin typeface="Times New Roman" panose="02020603050405020304" pitchFamily="18" charset="0"/>
              <a:ea typeface="黑体" panose="02010609060101010101" pitchFamily="49" charset="-122"/>
              <a:cs typeface="Times New Roman" panose="02020603050405020304" pitchFamily="18" charset="0"/>
            </a:endParaRPr>
          </a:p>
        </p:txBody>
      </p:sp>
      <p:sp>
        <p:nvSpPr>
          <p:cNvPr id="125958" name="Text Box 8"/>
          <p:cNvSpPr txBox="1">
            <a:spLocks noChangeArrowheads="1"/>
          </p:cNvSpPr>
          <p:nvPr/>
        </p:nvSpPr>
        <p:spPr bwMode="auto">
          <a:xfrm>
            <a:off x="2424115" y="1296989"/>
            <a:ext cx="57594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Tx/>
              <a:buSzTx/>
              <a:buFontTx/>
              <a:buNone/>
            </a:pPr>
            <a:r>
              <a:rPr lang="zh-CN" altLang="en-US" sz="2800">
                <a:latin typeface="Times New Roman" panose="02020603050405020304" pitchFamily="18" charset="0"/>
                <a:ea typeface="黑体" panose="02010609060101010101" pitchFamily="49" charset="-122"/>
              </a:rPr>
              <a:t>和算法执行时间相关的因素：</a:t>
            </a:r>
          </a:p>
        </p:txBody>
      </p:sp>
      <p:sp>
        <p:nvSpPr>
          <p:cNvPr id="125959" name="Text Box 9"/>
          <p:cNvSpPr txBox="1">
            <a:spLocks noChangeArrowheads="1"/>
          </p:cNvSpPr>
          <p:nvPr/>
        </p:nvSpPr>
        <p:spPr bwMode="auto">
          <a:xfrm>
            <a:off x="2566991" y="1844678"/>
            <a:ext cx="280035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
                <a:srgbClr val="0000FF"/>
              </a:buClr>
              <a:buSzTx/>
              <a:buFont typeface="Wingdings" panose="05000000000000000000" pitchFamily="2" charset="2"/>
              <a:buChar char="l"/>
            </a:pPr>
            <a:r>
              <a:rPr lang="zh-CN" altLang="en-US" sz="1600">
                <a:latin typeface="楷体_GB2312" pitchFamily="49" charset="-122"/>
              </a:rPr>
              <a:t> </a:t>
            </a:r>
            <a:r>
              <a:rPr lang="zh-CN" altLang="en-US" sz="2600">
                <a:latin typeface="楷体_GB2312" pitchFamily="49" charset="-122"/>
              </a:rPr>
              <a:t>算法选用的</a:t>
            </a:r>
            <a:r>
              <a:rPr lang="zh-CN" altLang="en-US" sz="2600">
                <a:solidFill>
                  <a:srgbClr val="FF0000"/>
                </a:solidFill>
                <a:latin typeface="楷体_GB2312" pitchFamily="49" charset="-122"/>
              </a:rPr>
              <a:t>策略</a:t>
            </a:r>
            <a:endParaRPr lang="zh-CN" altLang="en-US" sz="2600">
              <a:latin typeface="楷体_GB2312" pitchFamily="49" charset="-122"/>
            </a:endParaRPr>
          </a:p>
        </p:txBody>
      </p:sp>
      <p:sp>
        <p:nvSpPr>
          <p:cNvPr id="125960" name="Text Box 10"/>
          <p:cNvSpPr txBox="1">
            <a:spLocks noChangeArrowheads="1"/>
          </p:cNvSpPr>
          <p:nvPr/>
        </p:nvSpPr>
        <p:spPr bwMode="auto">
          <a:xfrm>
            <a:off x="2581277" y="2352678"/>
            <a:ext cx="2649539"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
                <a:srgbClr val="0000FF"/>
              </a:buClr>
              <a:buSzTx/>
              <a:buFont typeface="Wingdings" panose="05000000000000000000" pitchFamily="2" charset="2"/>
              <a:buChar char="l"/>
            </a:pPr>
            <a:r>
              <a:rPr lang="zh-CN" altLang="en-US" sz="1600">
                <a:solidFill>
                  <a:srgbClr val="FF0000"/>
                </a:solidFill>
                <a:latin typeface="楷体_GB2312" pitchFamily="49" charset="-122"/>
              </a:rPr>
              <a:t> </a:t>
            </a:r>
            <a:r>
              <a:rPr lang="zh-CN" altLang="en-US" sz="2600">
                <a:solidFill>
                  <a:srgbClr val="FF0000"/>
                </a:solidFill>
                <a:latin typeface="楷体_GB2312" pitchFamily="49" charset="-122"/>
              </a:rPr>
              <a:t>问题的规模</a:t>
            </a:r>
            <a:endParaRPr lang="zh-CN" altLang="en-US" sz="2600">
              <a:latin typeface="楷体_GB2312" pitchFamily="49" charset="-122"/>
            </a:endParaRPr>
          </a:p>
        </p:txBody>
      </p:sp>
      <p:sp>
        <p:nvSpPr>
          <p:cNvPr id="125961" name="Text Box 11"/>
          <p:cNvSpPr txBox="1">
            <a:spLocks noChangeArrowheads="1"/>
          </p:cNvSpPr>
          <p:nvPr/>
        </p:nvSpPr>
        <p:spPr bwMode="auto">
          <a:xfrm>
            <a:off x="2574929" y="2855916"/>
            <a:ext cx="3305175"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
                <a:srgbClr val="0000FF"/>
              </a:buClr>
              <a:buSzTx/>
              <a:buFont typeface="Wingdings" panose="05000000000000000000" pitchFamily="2" charset="2"/>
              <a:buChar char="l"/>
            </a:pPr>
            <a:r>
              <a:rPr lang="zh-CN" altLang="en-US" sz="1600">
                <a:latin typeface="楷体_GB2312" pitchFamily="49" charset="-122"/>
              </a:rPr>
              <a:t> </a:t>
            </a:r>
            <a:r>
              <a:rPr lang="zh-CN" altLang="en-US" sz="2600">
                <a:latin typeface="楷体_GB2312" pitchFamily="49" charset="-122"/>
              </a:rPr>
              <a:t>编程所用的语言</a:t>
            </a:r>
          </a:p>
        </p:txBody>
      </p:sp>
      <p:sp>
        <p:nvSpPr>
          <p:cNvPr id="125962" name="Text Box 12"/>
          <p:cNvSpPr txBox="1">
            <a:spLocks noChangeArrowheads="1"/>
          </p:cNvSpPr>
          <p:nvPr/>
        </p:nvSpPr>
        <p:spPr bwMode="auto">
          <a:xfrm>
            <a:off x="2581280" y="3360741"/>
            <a:ext cx="4665663"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
                <a:srgbClr val="0000FF"/>
              </a:buClr>
              <a:buSzTx/>
              <a:buFont typeface="Wingdings" panose="05000000000000000000" pitchFamily="2" charset="2"/>
              <a:buChar char="l"/>
            </a:pPr>
            <a:r>
              <a:rPr lang="zh-CN" altLang="en-US" sz="1600">
                <a:latin typeface="楷体_GB2312" pitchFamily="49" charset="-122"/>
              </a:rPr>
              <a:t> </a:t>
            </a:r>
            <a:r>
              <a:rPr lang="zh-CN" altLang="en-US" sz="2600">
                <a:latin typeface="楷体_GB2312" pitchFamily="49" charset="-122"/>
              </a:rPr>
              <a:t>编译产生的机器代码的质量</a:t>
            </a:r>
          </a:p>
        </p:txBody>
      </p:sp>
      <p:sp>
        <p:nvSpPr>
          <p:cNvPr id="125963" name="Text Box 13"/>
          <p:cNvSpPr txBox="1">
            <a:spLocks noChangeArrowheads="1"/>
          </p:cNvSpPr>
          <p:nvPr/>
        </p:nvSpPr>
        <p:spPr bwMode="auto">
          <a:xfrm>
            <a:off x="2578103" y="3863978"/>
            <a:ext cx="4237039"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spcBef>
                <a:spcPct val="0"/>
              </a:spcBef>
              <a:buClr>
                <a:srgbClr val="0000FF"/>
              </a:buClr>
              <a:buSzTx/>
              <a:buFont typeface="Wingdings" panose="05000000000000000000" pitchFamily="2" charset="2"/>
              <a:buChar char="l"/>
            </a:pPr>
            <a:r>
              <a:rPr lang="zh-CN" altLang="en-US" sz="1600">
                <a:latin typeface="楷体_GB2312" pitchFamily="49" charset="-122"/>
              </a:rPr>
              <a:t> </a:t>
            </a:r>
            <a:r>
              <a:rPr lang="zh-CN" altLang="en-US" sz="2600">
                <a:latin typeface="楷体_GB2312" pitchFamily="49" charset="-122"/>
              </a:rPr>
              <a:t>机器执行指令的速度</a:t>
            </a:r>
            <a:endParaRPr lang="zh-CN" altLang="en-US" sz="2600">
              <a:latin typeface="Times New Roman" panose="02020603050405020304" pitchFamily="18" charset="0"/>
              <a:ea typeface="宋体" panose="02010600030101010101" pitchFamily="2" charset="-122"/>
            </a:endParaRPr>
          </a:p>
        </p:txBody>
      </p:sp>
      <p:sp>
        <p:nvSpPr>
          <p:cNvPr id="58382" name="Text Box 14"/>
          <p:cNvSpPr txBox="1">
            <a:spLocks noChangeArrowheads="1"/>
          </p:cNvSpPr>
          <p:nvPr/>
        </p:nvSpPr>
        <p:spPr bwMode="auto">
          <a:xfrm>
            <a:off x="2135189" y="4605339"/>
            <a:ext cx="8064500" cy="1352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eaLnBrk="1" hangingPunct="1">
              <a:lnSpc>
                <a:spcPct val="105000"/>
              </a:lnSpc>
              <a:spcBef>
                <a:spcPct val="0"/>
              </a:spcBef>
              <a:buClrTx/>
              <a:buSzTx/>
              <a:buFontTx/>
              <a:buNone/>
            </a:pPr>
            <a:r>
              <a:rPr lang="zh-CN" altLang="en-US" sz="2600" b="0" dirty="0">
                <a:latin typeface="Times New Roman" panose="02020603050405020304" pitchFamily="18" charset="0"/>
              </a:rPr>
              <a:t>        </a:t>
            </a:r>
            <a:r>
              <a:rPr lang="zh-CN" altLang="en-US" sz="2600" dirty="0">
                <a:latin typeface="Times New Roman" panose="02020603050405020304" pitchFamily="18" charset="0"/>
              </a:rPr>
              <a:t>显然，若不考虑机器硬、软件因素，可以认为一个特定</a:t>
            </a:r>
            <a:r>
              <a:rPr lang="zh-CN" altLang="en-US" sz="2600" dirty="0">
                <a:solidFill>
                  <a:srgbClr val="0000CC"/>
                </a:solidFill>
                <a:latin typeface="Times New Roman" panose="02020603050405020304" pitchFamily="18" charset="0"/>
              </a:rPr>
              <a:t>算法的“运行工作量”</a:t>
            </a:r>
            <a:r>
              <a:rPr lang="zh-CN" altLang="en-US" sz="2600" dirty="0">
                <a:latin typeface="Times New Roman" panose="02020603050405020304" pitchFamily="18" charset="0"/>
              </a:rPr>
              <a:t>的大小，只依赖于问题的规模，即它是</a:t>
            </a:r>
            <a:r>
              <a:rPr lang="zh-CN" altLang="en-US" sz="2600" dirty="0">
                <a:solidFill>
                  <a:srgbClr val="0000CC"/>
                </a:solidFill>
                <a:latin typeface="Times New Roman" panose="02020603050405020304" pitchFamily="18" charset="0"/>
              </a:rPr>
              <a:t>问题规模的函数</a:t>
            </a:r>
            <a:r>
              <a:rPr lang="zh-CN" altLang="en-US" sz="2600" dirty="0">
                <a:latin typeface="Times New Roman" panose="02020603050405020304" pitchFamily="18" charset="0"/>
              </a:rPr>
              <a:t>。</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58382"/>
                                        </p:tgtEl>
                                        <p:attrNameLst>
                                          <p:attrName>style.visibility</p:attrName>
                                        </p:attrNameLst>
                                      </p:cBhvr>
                                      <p:to>
                                        <p:strVal val="visible"/>
                                      </p:to>
                                    </p:set>
                                    <p:anim calcmode="lin" valueType="num">
                                      <p:cBhvr>
                                        <p:cTn id="7" dur="500" fill="hold"/>
                                        <p:tgtEl>
                                          <p:spTgt spid="58382"/>
                                        </p:tgtEl>
                                        <p:attrNameLst>
                                          <p:attrName>ppt_w</p:attrName>
                                        </p:attrNameLst>
                                      </p:cBhvr>
                                      <p:tavLst>
                                        <p:tav tm="0">
                                          <p:val>
                                            <p:fltVal val="0"/>
                                          </p:val>
                                        </p:tav>
                                        <p:tav tm="100000">
                                          <p:val>
                                            <p:strVal val="#ppt_w"/>
                                          </p:val>
                                        </p:tav>
                                      </p:tavLst>
                                    </p:anim>
                                    <p:anim calcmode="lin" valueType="num">
                                      <p:cBhvr>
                                        <p:cTn id="8" dur="500" fill="hold"/>
                                        <p:tgtEl>
                                          <p:spTgt spid="58382"/>
                                        </p:tgtEl>
                                        <p:attrNameLst>
                                          <p:attrName>ppt_h</p:attrName>
                                        </p:attrNameLst>
                                      </p:cBhvr>
                                      <p:tavLst>
                                        <p:tav tm="0">
                                          <p:val>
                                            <p:fltVal val="0"/>
                                          </p:val>
                                        </p:tav>
                                        <p:tav tm="100000">
                                          <p:val>
                                            <p:strVal val="#ppt_h"/>
                                          </p:val>
                                        </p:tav>
                                      </p:tavLst>
                                    </p:anim>
                                    <p:anim calcmode="lin" valueType="num">
                                      <p:cBhvr>
                                        <p:cTn id="9" dur="500" fill="hold"/>
                                        <p:tgtEl>
                                          <p:spTgt spid="58382"/>
                                        </p:tgtEl>
                                        <p:attrNameLst>
                                          <p:attrName>ppt_x</p:attrName>
                                        </p:attrNameLst>
                                      </p:cBhvr>
                                      <p:tavLst>
                                        <p:tav tm="0">
                                          <p:val>
                                            <p:fltVal val="0.5"/>
                                          </p:val>
                                        </p:tav>
                                        <p:tav tm="100000">
                                          <p:val>
                                            <p:strVal val="#ppt_x"/>
                                          </p:val>
                                        </p:tav>
                                      </p:tavLst>
                                    </p:anim>
                                    <p:anim calcmode="lin" valueType="num">
                                      <p:cBhvr>
                                        <p:cTn id="10" dur="500" fill="hold"/>
                                        <p:tgtEl>
                                          <p:spTgt spid="5838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82" grpId="0" autoUpdateAnimBg="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defRPr/>
            </a:pPr>
            <a:r>
              <a:rPr lang="zh-CN" altLang="en-US" sz="3600" dirty="0">
                <a:solidFill>
                  <a:srgbClr val="0000CC"/>
                </a:solidFill>
              </a:rPr>
              <a:t>问题的规模</a:t>
            </a:r>
          </a:p>
        </p:txBody>
      </p:sp>
      <p:sp>
        <p:nvSpPr>
          <p:cNvPr id="3" name="内容占位符 2"/>
          <p:cNvSpPr>
            <a:spLocks noGrp="1"/>
          </p:cNvSpPr>
          <p:nvPr>
            <p:ph idx="1"/>
          </p:nvPr>
        </p:nvSpPr>
        <p:spPr/>
        <p:txBody>
          <a:bodyPr/>
          <a:lstStyle/>
          <a:p>
            <a:pPr marL="0" indent="0">
              <a:buNone/>
              <a:defRPr/>
            </a:pPr>
            <a:r>
              <a:rPr lang="zh-CN" altLang="en-US" sz="2400" dirty="0"/>
              <a:t>例如，</a:t>
            </a:r>
            <a:r>
              <a:rPr lang="zh-CN" altLang="en-US" sz="2400"/>
              <a:t>	</a:t>
            </a:r>
            <a:r>
              <a:rPr lang="zh-CN" altLang="en-US" sz="2400" smtClean="0"/>
              <a:t>         “</a:t>
            </a:r>
            <a:r>
              <a:rPr lang="zh-CN" altLang="en-US" sz="2400" dirty="0"/>
              <a:t>求</a:t>
            </a:r>
            <a:r>
              <a:rPr lang="en-US" altLang="zh-CN" sz="2400" dirty="0"/>
              <a:t>1</a:t>
            </a:r>
            <a:r>
              <a:rPr lang="zh-CN" altLang="en-US" sz="2400" dirty="0"/>
              <a:t>到</a:t>
            </a:r>
            <a:r>
              <a:rPr lang="en-US" altLang="zh-CN" sz="2400" dirty="0"/>
              <a:t>100</a:t>
            </a:r>
            <a:r>
              <a:rPr lang="zh-CN" altLang="en-US" sz="2400" dirty="0"/>
              <a:t>的所有素数之和”</a:t>
            </a:r>
          </a:p>
          <a:p>
            <a:pPr marL="0" indent="0">
              <a:buNone/>
              <a:defRPr/>
            </a:pPr>
            <a:r>
              <a:rPr lang="zh-CN" altLang="en-US" sz="2400" dirty="0"/>
              <a:t>				与</a:t>
            </a:r>
          </a:p>
          <a:p>
            <a:pPr marL="0" indent="0">
              <a:buNone/>
              <a:defRPr/>
            </a:pPr>
            <a:r>
              <a:rPr lang="en-US" altLang="zh-CN" sz="2400" dirty="0"/>
              <a:t>	</a:t>
            </a:r>
            <a:r>
              <a:rPr lang="en-US" altLang="zh-CN" sz="2400"/>
              <a:t>	</a:t>
            </a:r>
            <a:r>
              <a:rPr lang="en-US" altLang="zh-CN" sz="2400" smtClean="0"/>
              <a:t>         </a:t>
            </a:r>
            <a:r>
              <a:rPr lang="zh-CN" altLang="en-US" sz="2400" smtClean="0"/>
              <a:t>“</a:t>
            </a:r>
            <a:r>
              <a:rPr lang="zh-CN" altLang="en-US" sz="2400" dirty="0"/>
              <a:t>求</a:t>
            </a:r>
            <a:r>
              <a:rPr lang="en-US" altLang="zh-CN" sz="2400" dirty="0"/>
              <a:t>1</a:t>
            </a:r>
            <a:r>
              <a:rPr lang="zh-CN" altLang="en-US" sz="2400" dirty="0"/>
              <a:t>到</a:t>
            </a:r>
            <a:r>
              <a:rPr lang="en-US" altLang="zh-CN" sz="2400" dirty="0"/>
              <a:t>1000</a:t>
            </a:r>
            <a:r>
              <a:rPr lang="zh-CN" altLang="en-US" sz="2400" dirty="0"/>
              <a:t>的所有素数之和”</a:t>
            </a:r>
          </a:p>
          <a:p>
            <a:pPr marL="0" indent="0">
              <a:buNone/>
              <a:defRPr/>
            </a:pPr>
            <a:r>
              <a:rPr lang="zh-CN" altLang="en-US" sz="2400" dirty="0"/>
              <a:t>是</a:t>
            </a:r>
            <a:r>
              <a:rPr lang="zh-CN" altLang="en-US" sz="2400" dirty="0">
                <a:solidFill>
                  <a:srgbClr val="0000FF"/>
                </a:solidFill>
              </a:rPr>
              <a:t>同一类型的问题，但问题的规模不同</a:t>
            </a:r>
            <a:r>
              <a:rPr lang="zh-CN" altLang="en-US" sz="2400" dirty="0"/>
              <a:t>。</a:t>
            </a:r>
          </a:p>
          <a:p>
            <a:pPr>
              <a:defRPr/>
            </a:pPr>
            <a:r>
              <a:rPr lang="zh-CN" altLang="en-US" sz="2400" dirty="0"/>
              <a:t>设</a:t>
            </a:r>
            <a:r>
              <a:rPr lang="en-US" altLang="zh-CN" sz="2400" dirty="0"/>
              <a:t>n</a:t>
            </a:r>
            <a:r>
              <a:rPr lang="zh-CN" altLang="en-US" sz="2400" dirty="0"/>
              <a:t>表示问题的规模（或算法的输入量），则该类问题可抽象地表示为：</a:t>
            </a:r>
          </a:p>
          <a:p>
            <a:pPr marL="0" indent="0">
              <a:buNone/>
              <a:defRPr/>
            </a:pPr>
            <a:r>
              <a:rPr lang="en-US" altLang="zh-CN" sz="2400" dirty="0"/>
              <a:t>	</a:t>
            </a:r>
            <a:r>
              <a:rPr lang="en-US" altLang="zh-CN" sz="2400"/>
              <a:t>	</a:t>
            </a:r>
            <a:r>
              <a:rPr lang="en-US" altLang="zh-CN" sz="2400" smtClean="0"/>
              <a:t>          </a:t>
            </a:r>
            <a:r>
              <a:rPr lang="zh-CN" altLang="en-US" sz="2400" smtClean="0"/>
              <a:t>“</a:t>
            </a:r>
            <a:r>
              <a:rPr lang="zh-CN" altLang="en-US" sz="2400" dirty="0"/>
              <a:t>求</a:t>
            </a:r>
            <a:r>
              <a:rPr lang="en-US" altLang="zh-CN" sz="2400" dirty="0"/>
              <a:t>1</a:t>
            </a:r>
            <a:r>
              <a:rPr lang="zh-CN" altLang="en-US" sz="2400" dirty="0"/>
              <a:t>到</a:t>
            </a:r>
            <a:r>
              <a:rPr lang="en-US" altLang="zh-CN" sz="2400" dirty="0"/>
              <a:t>n</a:t>
            </a:r>
            <a:r>
              <a:rPr lang="zh-CN" altLang="en-US" sz="2400" dirty="0"/>
              <a:t>的所有素数之和”。</a:t>
            </a:r>
          </a:p>
          <a:p>
            <a:pPr>
              <a:defRPr/>
            </a:pPr>
            <a:r>
              <a:rPr lang="zh-CN" altLang="en-US" sz="2400" dirty="0"/>
              <a:t>解决同样类型的问题有多种</a:t>
            </a:r>
            <a:r>
              <a:rPr lang="zh-CN" altLang="en-US" sz="2400"/>
              <a:t>算法</a:t>
            </a:r>
            <a:r>
              <a:rPr lang="zh-CN" altLang="en-US" sz="2400" smtClean="0"/>
              <a:t>，需要</a:t>
            </a:r>
            <a:r>
              <a:rPr lang="zh-CN" altLang="en-US" sz="2400" dirty="0"/>
              <a:t>一种方法来对不同的算法来进行比较。</a:t>
            </a:r>
          </a:p>
          <a:p>
            <a:pPr>
              <a:defRPr/>
            </a:pPr>
            <a:endParaRPr lang="zh-CN" altLang="en-US" dirty="0">
              <a:cs typeface="+mn-cs"/>
            </a:endParaRPr>
          </a:p>
        </p:txBody>
      </p:sp>
      <p:pic>
        <p:nvPicPr>
          <p:cNvPr id="126980" name="图片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310443" y="4609233"/>
            <a:ext cx="3178175" cy="1809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1" name="Picture 2" descr="http://images.bookdao.com/bk/092617/1/1bf99e3f-f429-4543-8816-b6714584f8c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954" y="4877522"/>
            <a:ext cx="1539875" cy="154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2" name="图片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56142" y="4894981"/>
            <a:ext cx="1152525" cy="163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3" name="文本框 6"/>
          <p:cNvSpPr txBox="1">
            <a:spLocks noChangeArrowheads="1"/>
          </p:cNvSpPr>
          <p:nvPr/>
        </p:nvSpPr>
        <p:spPr bwMode="auto">
          <a:xfrm>
            <a:off x="3000377" y="5833195"/>
            <a:ext cx="115093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1800">
                <a:ea typeface="黑体" panose="02010609060101010101" pitchFamily="49" charset="-122"/>
              </a:rPr>
              <a:t>1+2+…+100=?</a:t>
            </a:r>
            <a:endParaRPr lang="zh-CN" altLang="en-US" sz="1800">
              <a:ea typeface="黑体" panose="02010609060101010101" pitchFamily="49" charset="-122"/>
            </a:endParaRPr>
          </a:p>
        </p:txBody>
      </p:sp>
      <p:sp>
        <p:nvSpPr>
          <p:cNvPr id="126984" name="文本框 7"/>
          <p:cNvSpPr txBox="1">
            <a:spLocks noChangeArrowheads="1"/>
          </p:cNvSpPr>
          <p:nvPr/>
        </p:nvSpPr>
        <p:spPr bwMode="auto">
          <a:xfrm>
            <a:off x="5753101" y="6049093"/>
            <a:ext cx="12065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zh-CN" altLang="en-US" sz="2000" dirty="0">
                <a:ea typeface="黑体" panose="02010609060101010101" pitchFamily="49" charset="-122"/>
              </a:rPr>
              <a:t>测量世界</a:t>
            </a:r>
          </a:p>
        </p:txBody>
      </p:sp>
    </p:spTree>
  </p:cSld>
  <p:clrMapOvr>
    <a:masterClrMapping/>
  </p:clrMapOvr>
  <p:transition spd="slow"/>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时间复杂度</a:t>
            </a:r>
          </a:p>
        </p:txBody>
      </p:sp>
      <p:sp>
        <p:nvSpPr>
          <p:cNvPr id="128002" name="Rectangle 3"/>
          <p:cNvSpPr>
            <a:spLocks noGrp="1" noChangeArrowheads="1"/>
          </p:cNvSpPr>
          <p:nvPr>
            <p:ph idx="1"/>
          </p:nvPr>
        </p:nvSpPr>
        <p:spPr/>
        <p:txBody>
          <a:bodyPr/>
          <a:lstStyle/>
          <a:p>
            <a:pPr eaLnBrk="1" hangingPunct="1">
              <a:buFont typeface="Wingdings" panose="05000000000000000000" pitchFamily="2" charset="2"/>
              <a:buNone/>
            </a:pPr>
            <a:r>
              <a:rPr lang="zh-CN" altLang="en-US" dirty="0">
                <a:latin typeface="楷体_GB2312" pitchFamily="49" charset="-122"/>
              </a:rPr>
              <a:t>算法的消耗时间：</a:t>
            </a:r>
          </a:p>
          <a:p>
            <a:pPr eaLnBrk="1" hangingPunct="1">
              <a:buFont typeface="Wingdings" panose="05000000000000000000" pitchFamily="2" charset="2"/>
              <a:buNone/>
            </a:pPr>
            <a:r>
              <a:rPr lang="zh-CN" altLang="en-US" dirty="0">
                <a:latin typeface="楷体_GB2312" pitchFamily="49" charset="-122"/>
              </a:rPr>
              <a:t>    算法中每条语句执行时间之和</a:t>
            </a:r>
          </a:p>
          <a:p>
            <a:pPr eaLnBrk="1" hangingPunct="1">
              <a:buFont typeface="Wingdings" panose="05000000000000000000" pitchFamily="2" charset="2"/>
              <a:buNone/>
            </a:pPr>
            <a:endParaRPr lang="zh-CN" altLang="en-US" sz="2000" dirty="0">
              <a:latin typeface="楷体_GB2312" pitchFamily="49" charset="-122"/>
            </a:endParaRPr>
          </a:p>
          <a:p>
            <a:pPr eaLnBrk="1" hangingPunct="1">
              <a:buFont typeface="Wingdings" panose="05000000000000000000" pitchFamily="2" charset="2"/>
              <a:buNone/>
            </a:pPr>
            <a:r>
              <a:rPr lang="zh-CN" altLang="en-US" b="1" dirty="0">
                <a:solidFill>
                  <a:srgbClr val="0000CC"/>
                </a:solidFill>
                <a:latin typeface="楷体_GB2312" pitchFamily="49" charset="-122"/>
              </a:rPr>
              <a:t>时间复杂度：</a:t>
            </a:r>
          </a:p>
          <a:p>
            <a:pPr eaLnBrk="1" hangingPunct="1">
              <a:buFont typeface="Wingdings" panose="05000000000000000000" pitchFamily="2" charset="2"/>
              <a:buNone/>
            </a:pPr>
            <a:r>
              <a:rPr lang="zh-CN" altLang="en-US" dirty="0">
                <a:latin typeface="Times New Roman" panose="02020603050405020304" pitchFamily="18" charset="0"/>
              </a:rPr>
              <a:t>        算法中各语句的频度之和</a:t>
            </a:r>
            <a:r>
              <a:rPr lang="en-US" altLang="zh-CN" dirty="0">
                <a:latin typeface="Times New Roman" panose="02020603050405020304" pitchFamily="18" charset="0"/>
              </a:rPr>
              <a:t>T(n)                 </a:t>
            </a:r>
          </a:p>
          <a:p>
            <a:pPr eaLnBrk="1" hangingPunct="1">
              <a:spcBef>
                <a:spcPct val="35000"/>
              </a:spcBef>
              <a:buFont typeface="Wingdings" panose="05000000000000000000" pitchFamily="2" charset="2"/>
              <a:buNone/>
            </a:pPr>
            <a:r>
              <a:rPr lang="en-US" altLang="zh-CN" dirty="0">
                <a:latin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 </a:t>
            </a:r>
            <a:r>
              <a:rPr lang="zh-CN" altLang="en-US" dirty="0">
                <a:solidFill>
                  <a:srgbClr val="0000CC"/>
                </a:solidFill>
                <a:latin typeface="Times New Roman" panose="02020603050405020304" pitchFamily="18" charset="0"/>
              </a:rPr>
              <a:t>频度</a:t>
            </a:r>
            <a:r>
              <a:rPr lang="en-US" altLang="zh-CN" sz="2600" dirty="0">
                <a:latin typeface="楷体_GB2312" pitchFamily="49" charset="-122"/>
              </a:rPr>
              <a:t>(</a:t>
            </a:r>
            <a:r>
              <a:rPr lang="en-US" altLang="zh-CN" sz="2600" dirty="0">
                <a:latin typeface="Times New Roman" panose="02020603050405020304" pitchFamily="18" charset="0"/>
              </a:rPr>
              <a:t>Frequency Count</a:t>
            </a:r>
            <a:r>
              <a:rPr lang="en-US" altLang="zh-CN" sz="2600" dirty="0">
                <a:latin typeface="楷体_GB2312" pitchFamily="49" charset="-122"/>
              </a:rPr>
              <a:t>)</a:t>
            </a:r>
            <a:r>
              <a:rPr lang="en-US" altLang="zh-CN" dirty="0">
                <a:latin typeface="Times New Roman" panose="02020603050405020304" pitchFamily="18" charset="0"/>
              </a:rPr>
              <a:t>—</a:t>
            </a:r>
            <a:r>
              <a:rPr lang="zh-CN" altLang="en-US" dirty="0">
                <a:latin typeface="Times New Roman" panose="02020603050405020304" pitchFamily="18" charset="0"/>
              </a:rPr>
              <a:t>语句的执行次数</a:t>
            </a:r>
          </a:p>
          <a:p>
            <a:pPr eaLnBrk="1" hangingPunct="1">
              <a:buFont typeface="Wingdings" panose="05000000000000000000" pitchFamily="2" charset="2"/>
              <a:buNone/>
            </a:pPr>
            <a:r>
              <a:rPr lang="zh-CN" altLang="en-US" dirty="0">
                <a:latin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 </a:t>
            </a:r>
            <a:r>
              <a:rPr lang="en-US" altLang="zh-CN" sz="3200" dirty="0">
                <a:solidFill>
                  <a:srgbClr val="0000CC"/>
                </a:solidFill>
                <a:latin typeface="Times New Roman" panose="02020603050405020304" pitchFamily="18" charset="0"/>
              </a:rPr>
              <a:t>n</a:t>
            </a:r>
            <a:r>
              <a:rPr lang="en-US" altLang="zh-CN" dirty="0">
                <a:latin typeface="Times New Roman" panose="02020603050405020304" pitchFamily="18" charset="0"/>
              </a:rPr>
              <a:t>—</a:t>
            </a:r>
            <a:r>
              <a:rPr lang="zh-CN" altLang="en-US" dirty="0">
                <a:latin typeface="Times New Roman" panose="02020603050405020304" pitchFamily="18" charset="0"/>
              </a:rPr>
              <a:t>问题的规模，一般为数据的输入量。</a:t>
            </a:r>
          </a:p>
          <a:p>
            <a:pPr eaLnBrk="1" hangingPunct="1">
              <a:buFont typeface="Wingdings" panose="05000000000000000000" pitchFamily="2" charset="2"/>
              <a:buNone/>
            </a:pPr>
            <a:r>
              <a:rPr lang="zh-CN" altLang="en-US" sz="2600" dirty="0">
                <a:latin typeface="Times New Roman" panose="02020603050405020304" pitchFamily="18" charset="0"/>
              </a:rPr>
              <a:t>         比</a:t>
            </a:r>
            <a:r>
              <a:rPr kumimoji="1" lang="zh-CN" altLang="en-US" sz="2600" dirty="0">
                <a:latin typeface="Times New Roman" panose="02020603050405020304" pitchFamily="18" charset="0"/>
              </a:rPr>
              <a:t>如：矩阵的阶数、图的顶点个数等。</a:t>
            </a:r>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5955452" y="-90783"/>
            <a:ext cx="6261228" cy="1287535"/>
          </a:xfrm>
          <a:prstGeom prst="rect">
            <a:avLst/>
          </a:prstGeom>
        </p:spPr>
      </p:pic>
      <p:sp>
        <p:nvSpPr>
          <p:cNvPr id="7" name="Rectangle 2"/>
          <p:cNvSpPr>
            <a:spLocks noGrp="1" noChangeArrowheads="1"/>
          </p:cNvSpPr>
          <p:nvPr>
            <p:ph type="title"/>
          </p:nvPr>
        </p:nvSpPr>
        <p:spPr/>
        <p:txBody>
          <a:bodyPr/>
          <a:lstStyle/>
          <a:p>
            <a:pPr>
              <a:defRPr/>
            </a:pPr>
            <a:r>
              <a:rPr kumimoji="1" lang="zh-CN" altLang="en-US" sz="3200">
                <a:solidFill>
                  <a:srgbClr val="0000CC"/>
                </a:solidFill>
                <a:latin typeface="黑体" panose="02010609060101010101" pitchFamily="49" charset="-122"/>
                <a:ea typeface="黑体" panose="02010609060101010101" pitchFamily="49" charset="-122"/>
              </a:rPr>
              <a:t>渐进时间复杂度</a:t>
            </a:r>
            <a:r>
              <a:rPr kumimoji="1" lang="en-US" altLang="zh-CN" sz="3200">
                <a:solidFill>
                  <a:srgbClr val="0000CC"/>
                </a:solidFill>
                <a:latin typeface="黑体" panose="02010609060101010101" pitchFamily="49" charset="-122"/>
                <a:ea typeface="黑体" panose="02010609060101010101" pitchFamily="49" charset="-122"/>
              </a:rPr>
              <a:t>(</a:t>
            </a:r>
            <a:r>
              <a:rPr kumimoji="1" lang="zh-CN" altLang="en-US" sz="3200">
                <a:solidFill>
                  <a:srgbClr val="0000CC"/>
                </a:solidFill>
                <a:latin typeface="黑体" panose="02010609060101010101" pitchFamily="49" charset="-122"/>
                <a:ea typeface="黑体" panose="02010609060101010101" pitchFamily="49" charset="-122"/>
              </a:rPr>
              <a:t>大</a:t>
            </a:r>
            <a:r>
              <a:rPr kumimoji="1" lang="en-US" altLang="zh-CN" sz="3200">
                <a:solidFill>
                  <a:srgbClr val="0000CC"/>
                </a:solidFill>
                <a:latin typeface="Times New Roman" panose="02020603050405020304" pitchFamily="18" charset="0"/>
                <a:ea typeface="黑体" panose="02010609060101010101" pitchFamily="49" charset="-122"/>
                <a:cs typeface="Times New Roman" panose="02020603050405020304" pitchFamily="18" charset="0"/>
              </a:rPr>
              <a:t>O</a:t>
            </a:r>
            <a:r>
              <a:rPr kumimoji="1" lang="en-US" altLang="zh-CN" sz="3200">
                <a:solidFill>
                  <a:srgbClr val="0000CC"/>
                </a:solidFill>
                <a:latin typeface="黑体" panose="02010609060101010101" pitchFamily="49" charset="-122"/>
                <a:ea typeface="黑体" panose="02010609060101010101" pitchFamily="49" charset="-122"/>
              </a:rPr>
              <a:t>)</a:t>
            </a:r>
            <a:endParaRPr kumimoji="1" lang="zh-CN" altLang="en-US" sz="3200">
              <a:solidFill>
                <a:srgbClr val="0000CC"/>
              </a:solidFill>
              <a:latin typeface="黑体" panose="02010609060101010101" pitchFamily="49" charset="-122"/>
              <a:ea typeface="黑体" panose="02010609060101010101" pitchFamily="49" charset="-122"/>
            </a:endParaRPr>
          </a:p>
        </p:txBody>
      </p:sp>
      <p:sp>
        <p:nvSpPr>
          <p:cNvPr id="129026" name="Rectangle 3"/>
          <p:cNvSpPr>
            <a:spLocks noGrp="1" noChangeArrowheads="1"/>
          </p:cNvSpPr>
          <p:nvPr>
            <p:ph idx="1"/>
          </p:nvPr>
        </p:nvSpPr>
        <p:spPr>
          <a:xfrm>
            <a:off x="838200" y="1188143"/>
            <a:ext cx="10515600" cy="5193185"/>
          </a:xfrm>
        </p:spPr>
        <p:txBody>
          <a:bodyPr>
            <a:normAutofit/>
          </a:bodyPr>
          <a:lstStyle/>
          <a:p>
            <a:pPr>
              <a:lnSpc>
                <a:spcPct val="105000"/>
              </a:lnSpc>
              <a:spcBef>
                <a:spcPct val="15000"/>
              </a:spcBef>
              <a:buSzPct val="50000"/>
              <a:buFont typeface="Wingdings" panose="05000000000000000000" pitchFamily="2" charset="2"/>
              <a:buChar char="n"/>
            </a:pPr>
            <a:r>
              <a:rPr lang="zh-CN" altLang="en-US" sz="2600" dirty="0">
                <a:latin typeface="Times New Roman" panose="02020603050405020304" pitchFamily="18" charset="0"/>
                <a:ea typeface="仿宋_GB2312" pitchFamily="49" charset="-122"/>
              </a:rPr>
              <a:t>当</a:t>
            </a:r>
            <a:r>
              <a:rPr lang="zh-CN" altLang="en-US" sz="2600" dirty="0">
                <a:latin typeface="Times New Roman" panose="02020603050405020304" pitchFamily="18" charset="0"/>
                <a:cs typeface="Times New Roman" panose="02020603050405020304" pitchFamily="18" charset="0"/>
              </a:rPr>
              <a:t>问题的规模</a:t>
            </a:r>
            <a:r>
              <a:rPr lang="en-US" altLang="zh-CN" sz="2600" dirty="0">
                <a:latin typeface="Times New Roman" panose="02020603050405020304" pitchFamily="18" charset="0"/>
                <a:ea typeface="仿宋_GB2312" pitchFamily="49" charset="-122"/>
              </a:rPr>
              <a:t>n</a:t>
            </a:r>
            <a:r>
              <a:rPr lang="zh-CN" altLang="en-US" sz="2600" dirty="0">
                <a:latin typeface="Times New Roman" panose="02020603050405020304" pitchFamily="18" charset="0"/>
                <a:ea typeface="仿宋_GB2312" pitchFamily="49" charset="-122"/>
              </a:rPr>
              <a:t>趋于无穷大时，</a:t>
            </a:r>
            <a:r>
              <a:rPr lang="zh-CN" altLang="en-US" sz="2600" dirty="0" smtClean="0">
                <a:latin typeface="Times New Roman" panose="02020603050405020304" pitchFamily="18" charset="0"/>
                <a:ea typeface="仿宋_GB2312" pitchFamily="49" charset="-122"/>
              </a:rPr>
              <a:t>把时间复杂度</a:t>
            </a:r>
            <a:r>
              <a:rPr lang="en-US" altLang="zh-CN" sz="2600" dirty="0" smtClean="0">
                <a:latin typeface="Times New Roman" panose="02020603050405020304" pitchFamily="18" charset="0"/>
                <a:ea typeface="仿宋_GB2312" pitchFamily="49" charset="-122"/>
              </a:rPr>
              <a:t>T(n</a:t>
            </a:r>
            <a:r>
              <a:rPr lang="en-US" altLang="zh-CN" sz="2600" dirty="0">
                <a:latin typeface="Times New Roman" panose="02020603050405020304" pitchFamily="18" charset="0"/>
                <a:ea typeface="仿宋_GB2312" pitchFamily="49" charset="-122"/>
              </a:rPr>
              <a:t>)</a:t>
            </a:r>
            <a:r>
              <a:rPr lang="zh-CN" altLang="en-US" sz="2600" dirty="0">
                <a:latin typeface="Times New Roman" panose="02020603050405020304" pitchFamily="18" charset="0"/>
                <a:ea typeface="仿宋_GB2312" pitchFamily="49" charset="-122"/>
              </a:rPr>
              <a:t>的数量级（阶）称为算法的渐进时间复杂</a:t>
            </a:r>
            <a:r>
              <a:rPr lang="zh-CN" altLang="en-US" sz="2600" dirty="0" smtClean="0">
                <a:latin typeface="Times New Roman" panose="02020603050405020304" pitchFamily="18" charset="0"/>
                <a:ea typeface="仿宋_GB2312" pitchFamily="49" charset="-122"/>
              </a:rPr>
              <a:t>度，其中</a:t>
            </a:r>
            <a:r>
              <a:rPr lang="en-US" altLang="zh-CN" sz="2600" dirty="0" smtClean="0">
                <a:latin typeface="Times New Roman" panose="02020603050405020304" pitchFamily="18" charset="0"/>
                <a:ea typeface="仿宋_GB2312" pitchFamily="49" charset="-122"/>
              </a:rPr>
              <a:t>f(n)</a:t>
            </a:r>
            <a:r>
              <a:rPr lang="zh-CN" altLang="en-US" sz="2600" dirty="0">
                <a:latin typeface="Times New Roman" panose="02020603050405020304" pitchFamily="18" charset="0"/>
                <a:ea typeface="仿宋_GB2312" pitchFamily="49" charset="-122"/>
              </a:rPr>
              <a:t>为</a:t>
            </a:r>
            <a:r>
              <a:rPr lang="zh-CN" altLang="en-US" sz="2600" dirty="0" smtClean="0">
                <a:latin typeface="Times New Roman" panose="02020603050405020304" pitchFamily="18" charset="0"/>
                <a:ea typeface="仿宋_GB2312" pitchFamily="49" charset="-122"/>
              </a:rPr>
              <a:t>每条语句执行次数的累加和。</a:t>
            </a:r>
            <a:r>
              <a:rPr lang="zh-CN" altLang="en-US" sz="2600" dirty="0">
                <a:latin typeface="Times New Roman" panose="02020603050405020304" pitchFamily="18" charset="0"/>
                <a:cs typeface="Times New Roman" panose="02020603050405020304" pitchFamily="18" charset="0"/>
              </a:rPr>
              <a:t>记</a:t>
            </a:r>
            <a:r>
              <a:rPr lang="zh-CN" altLang="en-US" sz="2600" dirty="0" smtClean="0">
                <a:latin typeface="Times New Roman" panose="02020603050405020304" pitchFamily="18" charset="0"/>
                <a:cs typeface="Times New Roman" panose="02020603050405020304" pitchFamily="18" charset="0"/>
              </a:rPr>
              <a:t>为</a:t>
            </a:r>
            <a:endParaRPr lang="en-US" altLang="zh-CN" sz="2600" dirty="0" smtClean="0">
              <a:latin typeface="Times New Roman" panose="02020603050405020304" pitchFamily="18" charset="0"/>
              <a:cs typeface="Times New Roman" panose="02020603050405020304" pitchFamily="18" charset="0"/>
            </a:endParaRPr>
          </a:p>
          <a:p>
            <a:pPr>
              <a:lnSpc>
                <a:spcPct val="200000"/>
              </a:lnSpc>
              <a:spcBef>
                <a:spcPct val="15000"/>
              </a:spcBef>
              <a:buClr>
                <a:srgbClr val="800080"/>
              </a:buClr>
              <a:buSzPct val="50000"/>
              <a:buFont typeface="Wingdings" panose="05000000000000000000" pitchFamily="2" charset="2"/>
              <a:buNone/>
            </a:pPr>
            <a:r>
              <a:rPr lang="zh-CN" altLang="en-US" sz="2600" dirty="0" smtClean="0">
                <a:solidFill>
                  <a:srgbClr val="0000CC"/>
                </a:solidFill>
                <a:latin typeface="Times New Roman" panose="02020603050405020304" pitchFamily="18" charset="0"/>
                <a:cs typeface="Times New Roman" panose="02020603050405020304" pitchFamily="18" charset="0"/>
              </a:rPr>
              <a:t>                          </a:t>
            </a:r>
            <a:r>
              <a:rPr lang="en-US" altLang="zh-CN" sz="2600" dirty="0" smtClean="0">
                <a:solidFill>
                  <a:srgbClr val="0000CC"/>
                </a:solidFill>
                <a:latin typeface="Times New Roman" panose="02020603050405020304" pitchFamily="18" charset="0"/>
                <a:cs typeface="Times New Roman" panose="02020603050405020304" pitchFamily="18" charset="0"/>
              </a:rPr>
              <a:t>T(n</a:t>
            </a:r>
            <a:r>
              <a:rPr lang="en-US" altLang="zh-CN" sz="2600" dirty="0">
                <a:solidFill>
                  <a:srgbClr val="0000CC"/>
                </a:solidFill>
                <a:latin typeface="Times New Roman" panose="02020603050405020304" pitchFamily="18" charset="0"/>
                <a:cs typeface="Times New Roman" panose="02020603050405020304" pitchFamily="18" charset="0"/>
              </a:rPr>
              <a:t>)=O(f(n)) </a:t>
            </a:r>
            <a:r>
              <a:rPr lang="en-US" altLang="zh-CN" sz="2600" dirty="0" smtClean="0">
                <a:solidFill>
                  <a:srgbClr val="0000CC"/>
                </a:solidFill>
                <a:latin typeface="Times New Roman" panose="02020603050405020304" pitchFamily="18" charset="0"/>
                <a:cs typeface="Times New Roman" panose="02020603050405020304" pitchFamily="18" charset="0"/>
              </a:rPr>
              <a:t>,  </a:t>
            </a:r>
            <a:r>
              <a:rPr lang="zh-CN" altLang="en-US" sz="2600" dirty="0" smtClean="0">
                <a:latin typeface="Times New Roman" panose="02020603050405020304" pitchFamily="18" charset="0"/>
                <a:cs typeface="Times New Roman" panose="02020603050405020304" pitchFamily="18" charset="0"/>
              </a:rPr>
              <a:t>示例：</a:t>
            </a:r>
            <a:r>
              <a:rPr lang="en-US" altLang="zh-CN" sz="2600" dirty="0">
                <a:latin typeface="Times New Roman" panose="02020603050405020304" pitchFamily="18" charset="0"/>
                <a:cs typeface="Times New Roman" panose="02020603050405020304" pitchFamily="18" charset="0"/>
              </a:rPr>
              <a:t>T(n)=</a:t>
            </a:r>
            <a:r>
              <a:rPr lang="en-US" altLang="zh-CN" sz="2600" dirty="0" smtClean="0">
                <a:latin typeface="Times New Roman" panose="02020603050405020304" pitchFamily="18" charset="0"/>
                <a:cs typeface="Times New Roman" panose="02020603050405020304" pitchFamily="18" charset="0"/>
              </a:rPr>
              <a:t>O(2n</a:t>
            </a:r>
            <a:r>
              <a:rPr lang="en-US" altLang="zh-CN" sz="2600" baseline="30000" dirty="0" smtClean="0">
                <a:latin typeface="Times New Roman" panose="02020603050405020304" pitchFamily="18" charset="0"/>
                <a:cs typeface="Times New Roman" panose="02020603050405020304" pitchFamily="18" charset="0"/>
              </a:rPr>
              <a:t>2</a:t>
            </a:r>
            <a:r>
              <a:rPr lang="en-US" altLang="zh-CN" sz="2600" dirty="0" smtClean="0">
                <a:latin typeface="Times New Roman" panose="02020603050405020304" pitchFamily="18" charset="0"/>
                <a:cs typeface="Times New Roman" panose="02020603050405020304" pitchFamily="18" charset="0"/>
              </a:rPr>
              <a:t>+2n+3)=O(n</a:t>
            </a:r>
            <a:r>
              <a:rPr lang="en-US" altLang="zh-CN" sz="2600" baseline="30000" dirty="0" smtClean="0">
                <a:latin typeface="Times New Roman" panose="02020603050405020304" pitchFamily="18" charset="0"/>
                <a:cs typeface="Times New Roman" panose="02020603050405020304" pitchFamily="18" charset="0"/>
              </a:rPr>
              <a:t>2</a:t>
            </a:r>
            <a:r>
              <a:rPr lang="en-US" altLang="zh-CN" sz="2600" dirty="0" smtClean="0">
                <a:latin typeface="Times New Roman" panose="02020603050405020304" pitchFamily="18" charset="0"/>
                <a:cs typeface="Times New Roman" panose="02020603050405020304" pitchFamily="18" charset="0"/>
              </a:rPr>
              <a:t>)</a:t>
            </a:r>
          </a:p>
          <a:p>
            <a:pPr>
              <a:lnSpc>
                <a:spcPct val="105000"/>
              </a:lnSpc>
              <a:spcBef>
                <a:spcPct val="30000"/>
              </a:spcBef>
              <a:buSzPct val="50000"/>
              <a:buFont typeface="Wingdings" panose="05000000000000000000" pitchFamily="2" charset="2"/>
              <a:buChar char="n"/>
            </a:pPr>
            <a:r>
              <a:rPr lang="zh-CN" altLang="en-US" sz="2600" dirty="0" smtClean="0">
                <a:latin typeface="Times New Roman" panose="02020603050405020304" pitchFamily="18" charset="0"/>
                <a:cs typeface="Times New Roman" panose="02020603050405020304" pitchFamily="18" charset="0"/>
              </a:rPr>
              <a:t>这里</a:t>
            </a:r>
            <a:r>
              <a:rPr lang="zh-CN" altLang="en-US" sz="2600" dirty="0">
                <a:solidFill>
                  <a:srgbClr val="0000FF"/>
                </a:solidFill>
                <a:latin typeface="Times New Roman" panose="02020603050405020304" pitchFamily="18" charset="0"/>
                <a:cs typeface="Times New Roman" panose="02020603050405020304" pitchFamily="18" charset="0"/>
              </a:rPr>
              <a:t>“</a:t>
            </a:r>
            <a:r>
              <a:rPr lang="en-US" altLang="zh-CN" sz="2600" dirty="0" smtClean="0">
                <a:solidFill>
                  <a:srgbClr val="0000FF"/>
                </a:solidFill>
                <a:latin typeface="Times New Roman" panose="02020603050405020304" pitchFamily="18" charset="0"/>
                <a:cs typeface="Times New Roman" panose="02020603050405020304" pitchFamily="18" charset="0"/>
              </a:rPr>
              <a:t>O</a:t>
            </a:r>
            <a:r>
              <a:rPr lang="zh-CN" altLang="en-US" sz="2600" dirty="0" smtClean="0">
                <a:solidFill>
                  <a:srgbClr val="0000FF"/>
                </a:solidFill>
                <a:latin typeface="Times New Roman" panose="02020603050405020304" pitchFamily="18" charset="0"/>
                <a:cs typeface="Times New Roman" panose="02020603050405020304" pitchFamily="18" charset="0"/>
              </a:rPr>
              <a:t>”</a:t>
            </a:r>
            <a:r>
              <a:rPr lang="zh-CN" altLang="en-US" sz="2600" dirty="0" smtClean="0">
                <a:latin typeface="Times New Roman" panose="02020603050405020304" pitchFamily="18" charset="0"/>
                <a:cs typeface="Times New Roman" panose="02020603050405020304" pitchFamily="18" charset="0"/>
              </a:rPr>
              <a:t>是</a:t>
            </a:r>
            <a:r>
              <a:rPr lang="zh-CN" altLang="en-US" sz="2600" dirty="0">
                <a:latin typeface="Times New Roman" panose="02020603050405020304" pitchFamily="18" charset="0"/>
                <a:cs typeface="Times New Roman" panose="02020603050405020304" pitchFamily="18" charset="0"/>
              </a:rPr>
              <a:t>一种近似表示法，其含义是：在</a:t>
            </a:r>
            <a:r>
              <a:rPr lang="en-US" altLang="zh-CN" sz="2600" dirty="0">
                <a:latin typeface="Times New Roman" panose="02020603050405020304" pitchFamily="18" charset="0"/>
                <a:cs typeface="Times New Roman" panose="02020603050405020304" pitchFamily="18" charset="0"/>
              </a:rPr>
              <a:t>n</a:t>
            </a:r>
            <a:r>
              <a:rPr lang="zh-CN" altLang="en-US" sz="2600" dirty="0">
                <a:latin typeface="Times New Roman" panose="02020603050405020304" pitchFamily="18" charset="0"/>
                <a:cs typeface="Times New Roman" panose="02020603050405020304" pitchFamily="18" charset="0"/>
              </a:rPr>
              <a:t>较大时，该算法的运行时间和</a:t>
            </a:r>
            <a:r>
              <a:rPr lang="en-US" altLang="zh-CN" sz="2600" dirty="0">
                <a:latin typeface="Times New Roman" panose="02020603050405020304" pitchFamily="18" charset="0"/>
                <a:cs typeface="Times New Roman" panose="02020603050405020304" pitchFamily="18" charset="0"/>
              </a:rPr>
              <a:t>f(n)</a:t>
            </a:r>
            <a:r>
              <a:rPr lang="zh-CN" altLang="en-US" sz="2600" dirty="0">
                <a:latin typeface="Times New Roman" panose="02020603050405020304" pitchFamily="18" charset="0"/>
                <a:cs typeface="Times New Roman" panose="02020603050405020304" pitchFamily="18" charset="0"/>
              </a:rPr>
              <a:t>成正比，或者说，</a:t>
            </a:r>
            <a:r>
              <a:rPr lang="en-US" altLang="zh-CN" sz="2600" dirty="0">
                <a:latin typeface="Times New Roman" panose="02020603050405020304" pitchFamily="18" charset="0"/>
                <a:cs typeface="Times New Roman" panose="02020603050405020304" pitchFamily="18" charset="0"/>
              </a:rPr>
              <a:t>T(n)</a:t>
            </a:r>
            <a:r>
              <a:rPr lang="zh-CN" altLang="en-US" sz="2600" dirty="0">
                <a:latin typeface="Times New Roman" panose="02020603050405020304" pitchFamily="18" charset="0"/>
                <a:cs typeface="Times New Roman" panose="02020603050405020304" pitchFamily="18" charset="0"/>
              </a:rPr>
              <a:t>的数量级和</a:t>
            </a:r>
            <a:r>
              <a:rPr lang="en-US" altLang="zh-CN" sz="2600" dirty="0">
                <a:latin typeface="Times New Roman" panose="02020603050405020304" pitchFamily="18" charset="0"/>
                <a:cs typeface="Times New Roman" panose="02020603050405020304" pitchFamily="18" charset="0"/>
              </a:rPr>
              <a:t>f(n)</a:t>
            </a:r>
            <a:r>
              <a:rPr lang="zh-CN" altLang="en-US" sz="2600" dirty="0">
                <a:latin typeface="Times New Roman" panose="02020603050405020304" pitchFamily="18" charset="0"/>
                <a:cs typeface="Times New Roman" panose="02020603050405020304" pitchFamily="18" charset="0"/>
              </a:rPr>
              <a:t>的数量级相同。也可以理解为： </a:t>
            </a:r>
          </a:p>
          <a:p>
            <a:pPr eaLnBrk="1" hangingPunct="1">
              <a:buFont typeface="Wingdings" panose="05000000000000000000" pitchFamily="2" charset="2"/>
              <a:buNone/>
            </a:pPr>
            <a:endParaRPr lang="zh-CN" altLang="en-US" sz="2600" dirty="0">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None/>
            </a:pPr>
            <a:endParaRPr lang="zh-CN" altLang="en-US" sz="2600" dirty="0">
              <a:latin typeface="Times New Roman" panose="02020603050405020304" pitchFamily="18" charset="0"/>
              <a:ea typeface="黑体" panose="02010609060101010101" pitchFamily="49" charset="-122"/>
              <a:cs typeface="Times New Roman" panose="02020603050405020304" pitchFamily="18" charset="0"/>
            </a:endParaRPr>
          </a:p>
          <a:p>
            <a:pPr>
              <a:lnSpc>
                <a:spcPct val="105000"/>
              </a:lnSpc>
              <a:spcBef>
                <a:spcPct val="15000"/>
              </a:spcBef>
              <a:buSzPct val="50000"/>
              <a:buFont typeface="Wingdings" panose="05000000000000000000" pitchFamily="2" charset="2"/>
              <a:buChar char="n"/>
            </a:pPr>
            <a:r>
              <a:rPr lang="zh-CN" altLang="zh-CN" sz="2600" dirty="0">
                <a:latin typeface="Times New Roman" panose="02020603050405020304" pitchFamily="18" charset="0"/>
                <a:cs typeface="Times New Roman" panose="02020603050405020304" pitchFamily="18" charset="0"/>
              </a:rPr>
              <a:t>实际中，将</a:t>
            </a:r>
            <a:r>
              <a:rPr lang="zh-CN" altLang="zh-CN" sz="2600" dirty="0">
                <a:solidFill>
                  <a:srgbClr val="0000CC"/>
                </a:solidFill>
                <a:latin typeface="Times New Roman" panose="02020603050405020304" pitchFamily="18" charset="0"/>
                <a:cs typeface="Times New Roman" panose="02020603050405020304" pitchFamily="18" charset="0"/>
              </a:rPr>
              <a:t>渐近时间复杂度</a:t>
            </a:r>
            <a:r>
              <a:rPr lang="en-US" altLang="zh-CN" sz="2400" dirty="0">
                <a:latin typeface="Times New Roman" panose="02020603050405020304" pitchFamily="18" charset="0"/>
                <a:cs typeface="Times New Roman" panose="02020603050405020304" pitchFamily="18" charset="0"/>
              </a:rPr>
              <a:t>(asymptotic time complexity)</a:t>
            </a:r>
            <a:r>
              <a:rPr lang="zh-CN" altLang="zh-CN" sz="2600" dirty="0">
                <a:solidFill>
                  <a:srgbClr val="0000CC"/>
                </a:solidFill>
                <a:latin typeface="Times New Roman" panose="02020603050405020304" pitchFamily="18" charset="0"/>
                <a:cs typeface="Times New Roman" panose="02020603050405020304" pitchFamily="18" charset="0"/>
              </a:rPr>
              <a:t>简称为时间复杂度</a:t>
            </a:r>
            <a:r>
              <a:rPr lang="zh-CN" altLang="zh-CN" sz="2600" dirty="0">
                <a:latin typeface="Times New Roman" panose="02020603050405020304" pitchFamily="18" charset="0"/>
                <a:cs typeface="Times New Roman" panose="02020603050405020304" pitchFamily="18" charset="0"/>
              </a:rPr>
              <a:t>，用以描述算法的时间特性。</a:t>
            </a:r>
            <a:endParaRPr lang="zh-CN" altLang="en-US" sz="2600" dirty="0">
              <a:latin typeface="Times New Roman" panose="02020603050405020304" pitchFamily="18" charset="0"/>
              <a:cs typeface="Times New Roman" panose="02020603050405020304" pitchFamily="18" charset="0"/>
            </a:endParaRPr>
          </a:p>
        </p:txBody>
      </p:sp>
      <p:grpSp>
        <p:nvGrpSpPr>
          <p:cNvPr id="129031" name="Group 11"/>
          <p:cNvGrpSpPr>
            <a:grpSpLocks/>
          </p:cNvGrpSpPr>
          <p:nvPr/>
        </p:nvGrpSpPr>
        <p:grpSpPr bwMode="auto">
          <a:xfrm>
            <a:off x="4151536" y="4218097"/>
            <a:ext cx="4176712" cy="884239"/>
            <a:chOff x="1655" y="2478"/>
            <a:chExt cx="2631" cy="557"/>
          </a:xfrm>
        </p:grpSpPr>
        <p:graphicFrame>
          <p:nvGraphicFramePr>
            <p:cNvPr id="129032" name="Object 9"/>
            <p:cNvGraphicFramePr>
              <a:graphicFrameLocks noChangeAspect="1"/>
            </p:cNvGraphicFramePr>
            <p:nvPr/>
          </p:nvGraphicFramePr>
          <p:xfrm>
            <a:off x="1655" y="2478"/>
            <a:ext cx="1384" cy="557"/>
          </p:xfrm>
          <a:graphic>
            <a:graphicData uri="http://schemas.openxmlformats.org/presentationml/2006/ole">
              <mc:AlternateContent xmlns:mc="http://schemas.openxmlformats.org/markup-compatibility/2006">
                <mc:Choice xmlns:v="urn:schemas-microsoft-com:vml" Requires="v">
                  <p:oleObj spid="_x0000_s129156" name="公式" r:id="rId4" imgW="1040948" imgH="418918" progId="Equation.3">
                    <p:embed/>
                  </p:oleObj>
                </mc:Choice>
                <mc:Fallback>
                  <p:oleObj name="公式" r:id="rId4" imgW="1040948" imgH="418918" progId="Equation.3">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5" y="2478"/>
                          <a:ext cx="1384" cy="55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29033" name="Text Box 10"/>
            <p:cNvSpPr txBox="1">
              <a:spLocks noChangeArrowheads="1"/>
            </p:cNvSpPr>
            <p:nvPr/>
          </p:nvSpPr>
          <p:spPr bwMode="auto">
            <a:xfrm>
              <a:off x="3334" y="2565"/>
              <a:ext cx="952" cy="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kumimoji="0" lang="en-US" altLang="zh-CN" sz="2400">
                  <a:latin typeface="Times New Roman" panose="02020603050405020304" pitchFamily="18" charset="0"/>
                </a:rPr>
                <a:t>(</a:t>
              </a:r>
              <a:r>
                <a:rPr kumimoji="0" lang="en-US" altLang="zh-CN" sz="2400" i="1">
                  <a:latin typeface="Times New Roman" panose="02020603050405020304" pitchFamily="18" charset="0"/>
                </a:rPr>
                <a:t>c</a:t>
              </a:r>
              <a:r>
                <a:rPr kumimoji="0" lang="zh-CN" altLang="en-US" sz="2400">
                  <a:latin typeface="Times New Roman" panose="02020603050405020304" pitchFamily="18" charset="0"/>
                </a:rPr>
                <a:t>是</a:t>
              </a:r>
              <a:r>
                <a:rPr lang="zh-CN" altLang="en-US" sz="2400">
                  <a:latin typeface="Times New Roman" panose="02020603050405020304" pitchFamily="18" charset="0"/>
                </a:rPr>
                <a:t>常数</a:t>
              </a:r>
              <a:r>
                <a:rPr lang="en-US" altLang="zh-CN" sz="2400">
                  <a:latin typeface="Times New Roman" panose="02020603050405020304" pitchFamily="18" charset="0"/>
                </a:rPr>
                <a:t>)</a:t>
              </a:r>
            </a:p>
          </p:txBody>
        </p:sp>
      </p:grpSp>
      <p:sp>
        <p:nvSpPr>
          <p:cNvPr id="2" name="椭圆形标注 1"/>
          <p:cNvSpPr/>
          <p:nvPr/>
        </p:nvSpPr>
        <p:spPr>
          <a:xfrm>
            <a:off x="5303912" y="3806192"/>
            <a:ext cx="2088232" cy="550018"/>
          </a:xfrm>
          <a:prstGeom prst="wedgeEllipseCallout">
            <a:avLst>
              <a:gd name="adj1" fmla="val -48983"/>
              <a:gd name="adj2" fmla="val 42313"/>
            </a:avLst>
          </a:prstGeom>
          <a:ln>
            <a:solidFill>
              <a:schemeClr val="dk1"/>
            </a:solidFill>
            <a:tailEnd type="none"/>
          </a:ln>
        </p:spPr>
        <p:style>
          <a:lnRef idx="3">
            <a:schemeClr val="dk1"/>
          </a:lnRef>
          <a:fillRef idx="0">
            <a:schemeClr val="dk1"/>
          </a:fillRef>
          <a:effectRef idx="2">
            <a:schemeClr val="dk1"/>
          </a:effectRef>
          <a:fontRef idx="minor">
            <a:schemeClr val="tx1"/>
          </a:fontRef>
        </p:style>
        <p:txBody>
          <a:bodyPr rtlCol="0" anchor="ctr"/>
          <a:lstStyle/>
          <a:p>
            <a:pPr algn="ctr"/>
            <a:r>
              <a:rPr lang="zh-CN" altLang="en-US" sz="1600" dirty="0"/>
              <a:t>基本操作执行次数的函数</a:t>
            </a:r>
          </a:p>
        </p:txBody>
      </p:sp>
      <p:sp>
        <p:nvSpPr>
          <p:cNvPr id="8" name="椭圆形标注 7"/>
          <p:cNvSpPr/>
          <p:nvPr/>
        </p:nvSpPr>
        <p:spPr>
          <a:xfrm>
            <a:off x="5303912" y="4895206"/>
            <a:ext cx="2088232" cy="550018"/>
          </a:xfrm>
          <a:prstGeom prst="wedgeEllipseCallout">
            <a:avLst>
              <a:gd name="adj1" fmla="val -47419"/>
              <a:gd name="adj2" fmla="val -46749"/>
            </a:avLst>
          </a:prstGeom>
          <a:ln>
            <a:solidFill>
              <a:schemeClr val="dk1"/>
            </a:solidFill>
            <a:tailEnd type="none"/>
          </a:ln>
        </p:spPr>
        <p:style>
          <a:lnRef idx="3">
            <a:schemeClr val="dk1"/>
          </a:lnRef>
          <a:fillRef idx="0">
            <a:schemeClr val="dk1"/>
          </a:fillRef>
          <a:effectRef idx="2">
            <a:schemeClr val="dk1"/>
          </a:effectRef>
          <a:fontRef idx="minor">
            <a:schemeClr val="tx1"/>
          </a:fontRef>
        </p:style>
        <p:txBody>
          <a:bodyPr rtlCol="0" anchor="ctr"/>
          <a:lstStyle/>
          <a:p>
            <a:pPr algn="ctr"/>
            <a:r>
              <a:rPr lang="en-AU" altLang="zh-CN" sz="1600" dirty="0"/>
              <a:t>T(n)</a:t>
            </a:r>
            <a:r>
              <a:rPr lang="zh-CN" altLang="en-US" sz="1600" dirty="0"/>
              <a:t>的同数量级函数</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zh-CN" altLang="en-US" dirty="0"/>
              <a:t>时间复杂度的</a:t>
            </a:r>
            <a:r>
              <a:rPr lang="zh-CN" altLang="en-US" dirty="0" smtClean="0"/>
              <a:t>估算</a:t>
            </a:r>
            <a:endParaRPr lang="zh-CN" altLang="en-US" dirty="0"/>
          </a:p>
        </p:txBody>
      </p:sp>
      <p:sp>
        <p:nvSpPr>
          <p:cNvPr id="273411" name="Rectangle 3"/>
          <p:cNvSpPr>
            <a:spLocks noGrp="1" noChangeArrowheads="1"/>
          </p:cNvSpPr>
          <p:nvPr>
            <p:ph idx="1"/>
          </p:nvPr>
        </p:nvSpPr>
        <p:spPr>
          <a:xfrm>
            <a:off x="838200" y="983778"/>
            <a:ext cx="10515600" cy="5469558"/>
          </a:xfrm>
        </p:spPr>
        <p:txBody>
          <a:bodyPr>
            <a:normAutofit lnSpcReduction="10000"/>
          </a:bodyPr>
          <a:lstStyle/>
          <a:p>
            <a:pPr eaLnBrk="1" hangingPunct="1">
              <a:buFont typeface="Wingdings" panose="05000000000000000000" pitchFamily="2" charset="2"/>
              <a:buNone/>
            </a:pPr>
            <a:endParaRPr lang="en-US" altLang="zh-CN" sz="2600" dirty="0" smtClean="0">
              <a:solidFill>
                <a:srgbClr val="336699"/>
              </a:solidFill>
              <a:latin typeface="Times New Roman" panose="02020603050405020304" pitchFamily="18" charset="0"/>
            </a:endParaRPr>
          </a:p>
          <a:p>
            <a:pPr eaLnBrk="1" hangingPunct="1">
              <a:buFont typeface="Wingdings" panose="05000000000000000000" pitchFamily="2" charset="2"/>
              <a:buNone/>
            </a:pPr>
            <a:endParaRPr lang="en-US" altLang="zh-CN" sz="2600" dirty="0" smtClean="0">
              <a:solidFill>
                <a:srgbClr val="336699"/>
              </a:solidFill>
              <a:latin typeface="Times New Roman" panose="02020603050405020304" pitchFamily="18" charset="0"/>
            </a:endParaRPr>
          </a:p>
          <a:p>
            <a:pPr eaLnBrk="1" hangingPunct="1">
              <a:buFont typeface="Wingdings" panose="05000000000000000000" pitchFamily="2" charset="2"/>
              <a:buNone/>
            </a:pPr>
            <a:r>
              <a:rPr lang="zh-CN" altLang="en-US" sz="2600" dirty="0" smtClean="0">
                <a:solidFill>
                  <a:srgbClr val="336699"/>
                </a:solidFill>
                <a:latin typeface="Times New Roman" panose="02020603050405020304" pitchFamily="18" charset="0"/>
              </a:rPr>
              <a:t>例</a:t>
            </a:r>
            <a:r>
              <a:rPr lang="en-US" altLang="zh-CN" sz="2600" dirty="0">
                <a:solidFill>
                  <a:srgbClr val="336699"/>
                </a:solidFill>
                <a:latin typeface="Times New Roman" panose="02020603050405020304" pitchFamily="18" charset="0"/>
              </a:rPr>
              <a:t>1. </a:t>
            </a:r>
            <a:r>
              <a:rPr lang="en-US" altLang="zh-CN" sz="2600" dirty="0">
                <a:latin typeface="Times New Roman" panose="02020603050405020304" pitchFamily="18" charset="0"/>
              </a:rPr>
              <a:t> x++;      </a:t>
            </a:r>
          </a:p>
          <a:p>
            <a:pPr>
              <a:buNone/>
            </a:pPr>
            <a:r>
              <a:rPr lang="zh-CN" altLang="en-US" sz="2600" dirty="0">
                <a:latin typeface="Times New Roman" panose="02020603050405020304" pitchFamily="18" charset="0"/>
              </a:rPr>
              <a:t>        该语句执行</a:t>
            </a:r>
            <a:r>
              <a:rPr lang="zh-CN" altLang="en-US" sz="2600">
                <a:latin typeface="Times New Roman" panose="02020603050405020304" pitchFamily="18" charset="0"/>
              </a:rPr>
              <a:t>一</a:t>
            </a:r>
            <a:r>
              <a:rPr lang="zh-CN" altLang="en-US" sz="2600" smtClean="0">
                <a:latin typeface="Times New Roman" panose="02020603050405020304" pitchFamily="18" charset="0"/>
              </a:rPr>
              <a:t>次</a:t>
            </a:r>
            <a:r>
              <a:rPr lang="en-US" altLang="zh-CN" sz="2600">
                <a:latin typeface="Times New Roman" panose="02020603050405020304" pitchFamily="18" charset="0"/>
                <a:ea typeface="仿宋_GB2312" pitchFamily="49" charset="-122"/>
              </a:rPr>
              <a:t>f(n</a:t>
            </a:r>
            <a:r>
              <a:rPr lang="en-US" altLang="zh-CN" sz="2600" smtClean="0">
                <a:latin typeface="Times New Roman" panose="02020603050405020304" pitchFamily="18" charset="0"/>
                <a:ea typeface="仿宋_GB2312" pitchFamily="49" charset="-122"/>
              </a:rPr>
              <a:t>)=</a:t>
            </a:r>
            <a:r>
              <a:rPr lang="en-US" altLang="zh-CN" sz="2600" smtClean="0">
                <a:latin typeface="Times New Roman" panose="02020603050405020304" pitchFamily="18" charset="0"/>
              </a:rPr>
              <a:t>1 </a:t>
            </a:r>
            <a:r>
              <a:rPr lang="zh-CN" altLang="en-US" sz="2600" smtClean="0">
                <a:latin typeface="Times New Roman" panose="02020603050405020304" pitchFamily="18" charset="0"/>
              </a:rPr>
              <a:t>，</a:t>
            </a:r>
            <a:r>
              <a:rPr lang="en-US" altLang="zh-CN" sz="2600" dirty="0">
                <a:solidFill>
                  <a:srgbClr val="FF0000"/>
                </a:solidFill>
                <a:latin typeface="Times New Roman" panose="02020603050405020304" pitchFamily="18" charset="0"/>
              </a:rPr>
              <a:t>T(n)=O(1)</a:t>
            </a:r>
          </a:p>
          <a:p>
            <a:pPr eaLnBrk="1" hangingPunct="1">
              <a:buFont typeface="Wingdings" panose="05000000000000000000" pitchFamily="2" charset="2"/>
              <a:buNone/>
            </a:pPr>
            <a:r>
              <a:rPr lang="zh-CN" altLang="en-US" sz="2600" dirty="0">
                <a:latin typeface="Times New Roman" panose="02020603050405020304" pitchFamily="18" charset="0"/>
              </a:rPr>
              <a:t>        只要执行次数与</a:t>
            </a:r>
            <a:r>
              <a:rPr lang="en-US" altLang="zh-CN" sz="2600" dirty="0">
                <a:latin typeface="Times New Roman" panose="02020603050405020304" pitchFamily="18" charset="0"/>
              </a:rPr>
              <a:t>n</a:t>
            </a:r>
            <a:r>
              <a:rPr lang="zh-CN" altLang="en-US" sz="2600" dirty="0">
                <a:latin typeface="Times New Roman" panose="02020603050405020304" pitchFamily="18" charset="0"/>
              </a:rPr>
              <a:t>无关，是常数，都写成</a:t>
            </a:r>
            <a:r>
              <a:rPr lang="en-US" altLang="zh-CN" sz="2600" dirty="0">
                <a:latin typeface="Times New Roman" panose="02020603050405020304" pitchFamily="18" charset="0"/>
              </a:rPr>
              <a:t>O(1)</a:t>
            </a:r>
            <a:r>
              <a:rPr lang="zh-CN" altLang="en-US" sz="2600" dirty="0">
                <a:latin typeface="Times New Roman" panose="02020603050405020304" pitchFamily="18" charset="0"/>
              </a:rPr>
              <a:t>。</a:t>
            </a:r>
          </a:p>
          <a:p>
            <a:pPr eaLnBrk="1" hangingPunct="1">
              <a:buFont typeface="Wingdings" panose="05000000000000000000" pitchFamily="2" charset="2"/>
              <a:buNone/>
            </a:pPr>
            <a:r>
              <a:rPr lang="zh-CN" altLang="en-US" sz="2600" dirty="0">
                <a:solidFill>
                  <a:srgbClr val="336699"/>
                </a:solidFill>
                <a:latin typeface="Times New Roman" panose="02020603050405020304" pitchFamily="18" charset="0"/>
              </a:rPr>
              <a:t>例</a:t>
            </a:r>
            <a:r>
              <a:rPr lang="en-US" altLang="zh-CN" sz="2600" dirty="0">
                <a:solidFill>
                  <a:srgbClr val="336699"/>
                </a:solidFill>
                <a:latin typeface="Times New Roman" panose="02020603050405020304" pitchFamily="18" charset="0"/>
              </a:rPr>
              <a:t>2. </a:t>
            </a:r>
            <a:r>
              <a:rPr lang="en-US" altLang="zh-CN" sz="2600" dirty="0">
                <a:latin typeface="Times New Roman" panose="02020603050405020304" pitchFamily="18" charset="0"/>
              </a:rPr>
              <a:t> for (</a:t>
            </a:r>
            <a:r>
              <a:rPr lang="en-US" altLang="zh-CN" sz="2600" dirty="0" err="1">
                <a:latin typeface="Times New Roman" panose="02020603050405020304" pitchFamily="18" charset="0"/>
              </a:rPr>
              <a:t>i</a:t>
            </a:r>
            <a:r>
              <a:rPr lang="en-US" altLang="zh-CN" sz="2600" dirty="0">
                <a:latin typeface="Times New Roman" panose="02020603050405020304" pitchFamily="18" charset="0"/>
              </a:rPr>
              <a:t>=1;</a:t>
            </a:r>
            <a:r>
              <a:rPr lang="en-US" altLang="zh-CN" sz="2600" dirty="0">
                <a:solidFill>
                  <a:srgbClr val="FF0000"/>
                </a:solidFill>
                <a:latin typeface="Times New Roman" panose="02020603050405020304" pitchFamily="18" charset="0"/>
              </a:rPr>
              <a:t>i&lt;=</a:t>
            </a:r>
            <a:r>
              <a:rPr lang="en-US" altLang="zh-CN" sz="2600" dirty="0" err="1">
                <a:solidFill>
                  <a:srgbClr val="FF0000"/>
                </a:solidFill>
                <a:latin typeface="Times New Roman" panose="02020603050405020304" pitchFamily="18" charset="0"/>
              </a:rPr>
              <a:t>n</a:t>
            </a:r>
            <a:r>
              <a:rPr lang="en-US" altLang="zh-CN" sz="2600" dirty="0" err="1">
                <a:latin typeface="Times New Roman" panose="02020603050405020304" pitchFamily="18" charset="0"/>
              </a:rPr>
              <a:t>;i</a:t>
            </a:r>
            <a:r>
              <a:rPr lang="en-US" altLang="zh-CN" sz="2600" dirty="0">
                <a:latin typeface="Times New Roman" panose="02020603050405020304" pitchFamily="18" charset="0"/>
              </a:rPr>
              <a:t>++)</a:t>
            </a:r>
          </a:p>
          <a:p>
            <a:pPr eaLnBrk="1" hangingPunct="1">
              <a:buFont typeface="Wingdings" panose="05000000000000000000" pitchFamily="2" charset="2"/>
              <a:buNone/>
            </a:pPr>
            <a:r>
              <a:rPr lang="en-US" altLang="zh-CN" sz="2600" dirty="0">
                <a:latin typeface="Times New Roman" panose="02020603050405020304" pitchFamily="18" charset="0"/>
              </a:rPr>
              <a:t>                x++;</a:t>
            </a:r>
          </a:p>
          <a:p>
            <a:pPr>
              <a:buNone/>
            </a:pPr>
            <a:r>
              <a:rPr lang="zh-CN" altLang="en-US" sz="2600" dirty="0">
                <a:latin typeface="Times New Roman" panose="02020603050405020304" pitchFamily="18" charset="0"/>
              </a:rPr>
              <a:t>        基本语句</a:t>
            </a:r>
            <a:r>
              <a:rPr lang="en-US" altLang="zh-CN" sz="2600" dirty="0">
                <a:latin typeface="Times New Roman" panose="02020603050405020304" pitchFamily="18" charset="0"/>
              </a:rPr>
              <a:t>x++</a:t>
            </a:r>
            <a:r>
              <a:rPr lang="zh-CN" altLang="en-US" sz="2600" dirty="0">
                <a:latin typeface="Times New Roman" panose="02020603050405020304" pitchFamily="18" charset="0"/>
              </a:rPr>
              <a:t>的</a:t>
            </a:r>
            <a:r>
              <a:rPr lang="zh-CN" altLang="en-US" sz="2600">
                <a:latin typeface="Times New Roman" panose="02020603050405020304" pitchFamily="18" charset="0"/>
              </a:rPr>
              <a:t>执行</a:t>
            </a:r>
            <a:r>
              <a:rPr lang="zh-CN" altLang="en-US" sz="2600" smtClean="0">
                <a:latin typeface="Times New Roman" panose="02020603050405020304" pitchFamily="18" charset="0"/>
              </a:rPr>
              <a:t>次数</a:t>
            </a:r>
            <a:r>
              <a:rPr lang="en-US" altLang="zh-CN" sz="2600" smtClean="0">
                <a:latin typeface="Times New Roman" panose="02020603050405020304" pitchFamily="18" charset="0"/>
                <a:ea typeface="仿宋_GB2312" pitchFamily="49" charset="-122"/>
              </a:rPr>
              <a:t>f(n)=</a:t>
            </a:r>
            <a:r>
              <a:rPr lang="en-US" altLang="zh-CN" sz="2600" smtClean="0">
                <a:latin typeface="Times New Roman" panose="02020603050405020304" pitchFamily="18" charset="0"/>
              </a:rPr>
              <a:t>n</a:t>
            </a:r>
            <a:r>
              <a:rPr lang="zh-CN" altLang="en-US" sz="2600" dirty="0">
                <a:latin typeface="Times New Roman" panose="02020603050405020304" pitchFamily="18" charset="0"/>
              </a:rPr>
              <a:t>次，所以</a:t>
            </a:r>
            <a:r>
              <a:rPr lang="en-US" altLang="zh-CN" sz="2600" dirty="0">
                <a:solidFill>
                  <a:srgbClr val="FF0000"/>
                </a:solidFill>
                <a:latin typeface="Times New Roman" panose="02020603050405020304" pitchFamily="18" charset="0"/>
              </a:rPr>
              <a:t>T(n)=O(n)</a:t>
            </a:r>
          </a:p>
          <a:p>
            <a:pPr eaLnBrk="1" hangingPunct="1">
              <a:buFont typeface="Wingdings" panose="05000000000000000000" pitchFamily="2" charset="2"/>
              <a:buNone/>
            </a:pPr>
            <a:r>
              <a:rPr lang="zh-CN" altLang="en-US" sz="2400" dirty="0">
                <a:solidFill>
                  <a:srgbClr val="336699"/>
                </a:solidFill>
                <a:latin typeface="楷体_GB2312" pitchFamily="49" charset="-122"/>
              </a:rPr>
              <a:t>例</a:t>
            </a:r>
            <a:r>
              <a:rPr lang="en-US" altLang="zh-CN" sz="2400" dirty="0">
                <a:solidFill>
                  <a:srgbClr val="336699"/>
                </a:solidFill>
                <a:latin typeface="楷体_GB2312" pitchFamily="49" charset="-122"/>
              </a:rPr>
              <a:t>3.</a:t>
            </a:r>
            <a:r>
              <a:rPr lang="en-US" altLang="zh-CN" sz="2400" dirty="0">
                <a:latin typeface="楷体_GB2312" pitchFamily="49" charset="-122"/>
              </a:rPr>
              <a:t> </a:t>
            </a:r>
            <a:r>
              <a:rPr lang="en-US" altLang="zh-CN" sz="2400" dirty="0" err="1">
                <a:latin typeface="Times New Roman" panose="02020603050405020304" pitchFamily="18" charset="0"/>
                <a:cs typeface="Times New Roman" panose="02020603050405020304" pitchFamily="18" charset="0"/>
              </a:rPr>
              <a:t>i</a:t>
            </a:r>
            <a:r>
              <a:rPr lang="en-US" altLang="zh-CN" sz="2400" dirty="0">
                <a:latin typeface="Times New Roman" panose="02020603050405020304" pitchFamily="18" charset="0"/>
                <a:cs typeface="Times New Roman" panose="02020603050405020304" pitchFamily="18" charset="0"/>
              </a:rPr>
              <a:t>=1;</a:t>
            </a:r>
          </a:p>
          <a:p>
            <a:pPr eaLnBrk="1" hangingPunct="1">
              <a:buFont typeface="Wingdings" panose="05000000000000000000" pitchFamily="2" charset="2"/>
              <a:buNone/>
            </a:pPr>
            <a:r>
              <a:rPr lang="en-US" altLang="zh-CN" sz="2400" dirty="0">
                <a:latin typeface="Times New Roman" panose="02020603050405020304" pitchFamily="18" charset="0"/>
                <a:cs typeface="Times New Roman" panose="02020603050405020304" pitchFamily="18" charset="0"/>
              </a:rPr>
              <a:t>          while (</a:t>
            </a:r>
            <a:r>
              <a:rPr lang="en-US" altLang="zh-CN" sz="2400" dirty="0" err="1">
                <a:solidFill>
                  <a:srgbClr val="FF0000"/>
                </a:solidFill>
                <a:latin typeface="Times New Roman" panose="02020603050405020304" pitchFamily="18" charset="0"/>
                <a:cs typeface="Times New Roman" panose="02020603050405020304" pitchFamily="18" charset="0"/>
              </a:rPr>
              <a:t>i</a:t>
            </a:r>
            <a:r>
              <a:rPr lang="en-US" altLang="zh-CN" sz="2400" dirty="0">
                <a:solidFill>
                  <a:srgbClr val="FF0000"/>
                </a:solidFill>
                <a:latin typeface="Times New Roman" panose="02020603050405020304" pitchFamily="18" charset="0"/>
                <a:cs typeface="Times New Roman" panose="02020603050405020304" pitchFamily="18" charset="0"/>
              </a:rPr>
              <a:t>&lt;=n</a:t>
            </a:r>
            <a:r>
              <a:rPr lang="en-US" altLang="zh-CN" sz="2400" dirty="0">
                <a:latin typeface="Times New Roman" panose="02020603050405020304" pitchFamily="18" charset="0"/>
                <a:cs typeface="Times New Roman" panose="02020603050405020304" pitchFamily="18" charset="0"/>
              </a:rPr>
              <a:t>)  </a:t>
            </a:r>
          </a:p>
          <a:p>
            <a:pPr eaLnBrk="1" hangingPunct="1">
              <a:buFont typeface="Wingdings" panose="05000000000000000000" pitchFamily="2" charset="2"/>
              <a:buNone/>
            </a:pPr>
            <a:r>
              <a:rPr lang="en-US" altLang="zh-CN" sz="2400" dirty="0">
                <a:latin typeface="Times New Roman" panose="02020603050405020304" pitchFamily="18" charset="0"/>
                <a:cs typeface="Times New Roman" panose="02020603050405020304" pitchFamily="18" charset="0"/>
              </a:rPr>
              <a:t>                 </a:t>
            </a:r>
            <a:r>
              <a:rPr lang="en-US" altLang="zh-CN" sz="2400" dirty="0" err="1">
                <a:latin typeface="Times New Roman" panose="02020603050405020304" pitchFamily="18" charset="0"/>
                <a:cs typeface="Times New Roman" panose="02020603050405020304" pitchFamily="18" charset="0"/>
              </a:rPr>
              <a:t>i</a:t>
            </a:r>
            <a:r>
              <a:rPr lang="en-US" altLang="zh-CN" sz="2400" dirty="0">
                <a:latin typeface="Times New Roman" panose="02020603050405020304" pitchFamily="18" charset="0"/>
                <a:cs typeface="Times New Roman" panose="02020603050405020304" pitchFamily="18" charset="0"/>
              </a:rPr>
              <a:t>=</a:t>
            </a:r>
            <a:r>
              <a:rPr lang="en-US" altLang="zh-CN" sz="2400" dirty="0" err="1">
                <a:latin typeface="Times New Roman" panose="02020603050405020304" pitchFamily="18" charset="0"/>
                <a:cs typeface="Times New Roman" panose="02020603050405020304" pitchFamily="18" charset="0"/>
              </a:rPr>
              <a:t>i</a:t>
            </a:r>
            <a:r>
              <a:rPr lang="en-US" altLang="zh-CN" sz="2400" dirty="0">
                <a:latin typeface="Times New Roman" panose="02020603050405020304" pitchFamily="18" charset="0"/>
                <a:cs typeface="Times New Roman" panose="02020603050405020304" pitchFamily="18" charset="0"/>
              </a:rPr>
              <a:t>*2;                   </a:t>
            </a:r>
            <a:r>
              <a:rPr lang="en-US" altLang="zh-CN" sz="2400" dirty="0">
                <a:solidFill>
                  <a:srgbClr val="FF0000"/>
                </a:solidFill>
                <a:latin typeface="Times New Roman" panose="02020603050405020304" pitchFamily="18" charset="0"/>
                <a:cs typeface="Times New Roman" panose="02020603050405020304" pitchFamily="18" charset="0"/>
              </a:rPr>
              <a:t>T(n</a:t>
            </a:r>
            <a:r>
              <a:rPr lang="zh-CN" altLang="en-US" sz="2400" dirty="0">
                <a:solidFill>
                  <a:srgbClr val="FF0000"/>
                </a:solidFill>
                <a:latin typeface="Times New Roman" panose="02020603050405020304" pitchFamily="18" charset="0"/>
                <a:cs typeface="Times New Roman" panose="02020603050405020304" pitchFamily="18" charset="0"/>
              </a:rPr>
              <a:t>）</a:t>
            </a:r>
            <a:r>
              <a:rPr lang="en-US" altLang="zh-CN" sz="2400" dirty="0">
                <a:solidFill>
                  <a:srgbClr val="FF0000"/>
                </a:solidFill>
                <a:latin typeface="Times New Roman" panose="02020603050405020304" pitchFamily="18" charset="0"/>
                <a:cs typeface="Times New Roman" panose="02020603050405020304" pitchFamily="18" charset="0"/>
              </a:rPr>
              <a:t>=</a:t>
            </a:r>
            <a:r>
              <a:rPr lang="zh-CN" altLang="en-US" sz="2400" dirty="0">
                <a:solidFill>
                  <a:srgbClr val="FF0000"/>
                </a:solidFill>
                <a:latin typeface="Times New Roman" panose="02020603050405020304" pitchFamily="18" charset="0"/>
                <a:cs typeface="Times New Roman" panose="02020603050405020304" pitchFamily="18" charset="0"/>
              </a:rPr>
              <a:t>？</a:t>
            </a:r>
            <a:endParaRPr lang="en-US" altLang="zh-CN" sz="2400" dirty="0">
              <a:solidFill>
                <a:srgbClr val="FF0000"/>
              </a:solidFill>
              <a:latin typeface="Times New Roman" panose="02020603050405020304" pitchFamily="18" charset="0"/>
              <a:cs typeface="Times New Roman" panose="02020603050405020304" pitchFamily="18" charset="0"/>
            </a:endParaRPr>
          </a:p>
          <a:p>
            <a:pPr eaLnBrk="1" hangingPunct="1">
              <a:buFont typeface="Wingdings" panose="05000000000000000000" pitchFamily="2" charset="2"/>
              <a:buNone/>
            </a:pPr>
            <a:endParaRPr lang="en-US" altLang="zh-CN" sz="2600" dirty="0">
              <a:solidFill>
                <a:srgbClr val="CC0066"/>
              </a:solidFill>
              <a:latin typeface="Times New Roman" panose="02020603050405020304" pitchFamily="18" charset="0"/>
            </a:endParaRPr>
          </a:p>
        </p:txBody>
      </p:sp>
      <p:sp>
        <p:nvSpPr>
          <p:cNvPr id="7" name="Rectangle 2"/>
          <p:cNvSpPr>
            <a:spLocks noChangeArrowheads="1"/>
          </p:cNvSpPr>
          <p:nvPr/>
        </p:nvSpPr>
        <p:spPr bwMode="auto">
          <a:xfrm>
            <a:off x="1774829" y="146051"/>
            <a:ext cx="4392613"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sz="4400" b="1">
                <a:solidFill>
                  <a:srgbClr val="336699"/>
                </a:solidFill>
                <a:latin typeface="Tahoma" panose="020B0604030504040204" pitchFamily="34" charset="0"/>
                <a:ea typeface="仿宋_GB2312" pitchFamily="49" charset="-122"/>
              </a:defRPr>
            </a:lvl1pPr>
            <a:lvl2pPr>
              <a:defRPr sz="4400" b="1">
                <a:solidFill>
                  <a:srgbClr val="336699"/>
                </a:solidFill>
                <a:latin typeface="Tahoma" panose="020B0604030504040204" pitchFamily="34" charset="0"/>
                <a:ea typeface="仿宋_GB2312" pitchFamily="49" charset="-122"/>
              </a:defRPr>
            </a:lvl2pPr>
            <a:lvl3pPr>
              <a:defRPr sz="4400" b="1">
                <a:solidFill>
                  <a:srgbClr val="336699"/>
                </a:solidFill>
                <a:latin typeface="Tahoma" panose="020B0604030504040204" pitchFamily="34" charset="0"/>
                <a:ea typeface="仿宋_GB2312" pitchFamily="49" charset="-122"/>
              </a:defRPr>
            </a:lvl3pPr>
            <a:lvl4pPr>
              <a:defRPr sz="4400" b="1">
                <a:solidFill>
                  <a:srgbClr val="336699"/>
                </a:solidFill>
                <a:latin typeface="Tahoma" panose="020B0604030504040204" pitchFamily="34" charset="0"/>
                <a:ea typeface="仿宋_GB2312" pitchFamily="49" charset="-122"/>
              </a:defRPr>
            </a:lvl4pPr>
            <a:lvl5pPr>
              <a:defRPr sz="4400" b="1">
                <a:solidFill>
                  <a:srgbClr val="336699"/>
                </a:solidFill>
                <a:latin typeface="Tahoma" panose="020B0604030504040204" pitchFamily="34" charset="0"/>
                <a:ea typeface="仿宋_GB2312" pitchFamily="49" charset="-122"/>
              </a:defRPr>
            </a:lvl5pPr>
            <a:lvl6pPr marL="457200" eaLnBrk="0" fontAlgn="base" hangingPunct="0">
              <a:spcBef>
                <a:spcPct val="0"/>
              </a:spcBef>
              <a:spcAft>
                <a:spcPct val="0"/>
              </a:spcAft>
              <a:defRPr sz="4400" b="1">
                <a:solidFill>
                  <a:srgbClr val="336699"/>
                </a:solidFill>
                <a:latin typeface="Tahoma" panose="020B0604030504040204" pitchFamily="34" charset="0"/>
                <a:ea typeface="仿宋_GB2312" pitchFamily="49" charset="-122"/>
              </a:defRPr>
            </a:lvl6pPr>
            <a:lvl7pPr marL="914400" eaLnBrk="0" fontAlgn="base" hangingPunct="0">
              <a:spcBef>
                <a:spcPct val="0"/>
              </a:spcBef>
              <a:spcAft>
                <a:spcPct val="0"/>
              </a:spcAft>
              <a:defRPr sz="4400" b="1">
                <a:solidFill>
                  <a:srgbClr val="336699"/>
                </a:solidFill>
                <a:latin typeface="Tahoma" panose="020B0604030504040204" pitchFamily="34" charset="0"/>
                <a:ea typeface="仿宋_GB2312" pitchFamily="49" charset="-122"/>
              </a:defRPr>
            </a:lvl7pPr>
            <a:lvl8pPr marL="1371600" eaLnBrk="0" fontAlgn="base" hangingPunct="0">
              <a:spcBef>
                <a:spcPct val="0"/>
              </a:spcBef>
              <a:spcAft>
                <a:spcPct val="0"/>
              </a:spcAft>
              <a:defRPr sz="4400" b="1">
                <a:solidFill>
                  <a:srgbClr val="336699"/>
                </a:solidFill>
                <a:latin typeface="Tahoma" panose="020B0604030504040204" pitchFamily="34" charset="0"/>
                <a:ea typeface="仿宋_GB2312" pitchFamily="49" charset="-122"/>
              </a:defRPr>
            </a:lvl8pPr>
            <a:lvl9pPr marL="1828800" eaLnBrk="0" fontAlgn="base" hangingPunct="0">
              <a:spcBef>
                <a:spcPct val="0"/>
              </a:spcBef>
              <a:spcAft>
                <a:spcPct val="0"/>
              </a:spcAft>
              <a:defRPr sz="4400" b="1">
                <a:solidFill>
                  <a:srgbClr val="336699"/>
                </a:solidFill>
                <a:latin typeface="Tahoma" panose="020B0604030504040204" pitchFamily="34" charset="0"/>
                <a:ea typeface="仿宋_GB2312" pitchFamily="49" charset="-122"/>
              </a:defRPr>
            </a:lvl9pPr>
          </a:lstStyle>
          <a:p>
            <a:pPr>
              <a:defRPr/>
            </a:pPr>
            <a:endParaRPr lang="zh-CN" altLang="en-US" sz="3200" dirty="0">
              <a:solidFill>
                <a:srgbClr val="0000CC"/>
              </a:solidFill>
              <a:effectLst>
                <a:outerShdw blurRad="38100" dist="38100" dir="2700000" algn="tl">
                  <a:srgbClr val="C0C0C0"/>
                </a:outerShdw>
              </a:effectLst>
              <a:latin typeface="黑体" panose="02010609060101010101" pitchFamily="49" charset="-122"/>
              <a:ea typeface="黑体" panose="02010609060101010101" pitchFamily="49" charset="-122"/>
            </a:endParaRPr>
          </a:p>
        </p:txBody>
      </p:sp>
      <p:sp>
        <p:nvSpPr>
          <p:cNvPr id="130052" name="Rectangle 3"/>
          <p:cNvSpPr>
            <a:spLocks noChangeArrowheads="1"/>
          </p:cNvSpPr>
          <p:nvPr/>
        </p:nvSpPr>
        <p:spPr bwMode="auto">
          <a:xfrm>
            <a:off x="984517" y="914289"/>
            <a:ext cx="5903571" cy="1079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marL="0" indent="0" eaLnBrk="1" hangingPunct="1">
              <a:spcBef>
                <a:spcPct val="5000"/>
              </a:spcBef>
              <a:buClr>
                <a:srgbClr val="0099CC"/>
              </a:buClr>
              <a:buNone/>
            </a:pPr>
            <a:r>
              <a:rPr kumimoji="0" lang="zh-CN" altLang="en-US" sz="2600" dirty="0">
                <a:latin typeface="Times New Roman" panose="02020603050405020304" pitchFamily="18" charset="0"/>
              </a:rPr>
              <a:t>高级语言有三种基本控制结构：顺序、分支、循环，执行次数各不相同。</a:t>
            </a:r>
          </a:p>
        </p:txBody>
      </p:sp>
      <p:pic>
        <p:nvPicPr>
          <p:cNvPr id="130053" name="图片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872788" y="5517357"/>
            <a:ext cx="1319212" cy="131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bwMode="auto">
          <a:xfrm>
            <a:off x="7428656" y="20263"/>
            <a:ext cx="4716016" cy="4221088"/>
          </a:xfrm>
          <a:prstGeom prst="rect">
            <a:avLst/>
          </a:prstGeom>
          <a:solidFill>
            <a:schemeClr val="bg1">
              <a:lumMod val="95000"/>
            </a:schemeClr>
          </a:solidFill>
          <a:ln>
            <a:noFill/>
          </a:ln>
          <a:effectLst/>
          <a:extLst/>
        </p:spPr>
        <p:txBody>
          <a:bodyPr vert="horz" wrap="square" lIns="91440" tIns="45720" rIns="91440" bIns="45720" numCol="1" rtlCol="0" anchor="b" anchorCtr="0" compatLnSpc="1">
            <a:prstTxWarp prst="textNoShape">
              <a:avLst/>
            </a:prstTxWarp>
          </a:bodyPr>
          <a:lstStyle/>
          <a:p>
            <a:pPr eaLnBrk="1" hangingPunct="1"/>
            <a:r>
              <a:rPr lang="en-US" altLang="zh-CN" sz="3200" dirty="0">
                <a:latin typeface="+mn-lt"/>
              </a:rPr>
              <a:t>                    </a:t>
            </a:r>
            <a:r>
              <a:rPr lang="zh-CN" altLang="en-US" sz="1600" dirty="0">
                <a:latin typeface="+mn-lt"/>
              </a:rPr>
              <a:t>循环次数</a:t>
            </a:r>
            <a:r>
              <a:rPr lang="en-US" altLang="zh-CN" sz="1600" dirty="0" smtClean="0">
                <a:latin typeface="+mn-lt"/>
              </a:rPr>
              <a:t>x</a:t>
            </a:r>
            <a:r>
              <a:rPr lang="zh-CN" altLang="en-US" sz="1600" dirty="0">
                <a:latin typeface="+mn-lt"/>
              </a:rPr>
              <a:t> </a:t>
            </a:r>
            <a:r>
              <a:rPr lang="en-US" altLang="zh-CN" sz="1600" dirty="0" smtClean="0">
                <a:latin typeface="+mn-lt"/>
              </a:rPr>
              <a:t>(f(n))</a:t>
            </a:r>
            <a:r>
              <a:rPr lang="en-US" altLang="zh-CN" sz="3200" dirty="0" smtClean="0">
                <a:latin typeface="+mn-lt"/>
              </a:rPr>
              <a:t>  </a:t>
            </a:r>
            <a:endParaRPr lang="en-US" altLang="zh-CN" sz="3200" dirty="0">
              <a:latin typeface="+mn-lt"/>
            </a:endParaRPr>
          </a:p>
          <a:p>
            <a:pPr eaLnBrk="1" hangingPunct="1"/>
            <a:r>
              <a:rPr lang="en-US" altLang="zh-CN" sz="3200" dirty="0">
                <a:latin typeface="+mn-lt"/>
              </a:rPr>
              <a:t>     </a:t>
            </a:r>
            <a:r>
              <a:rPr lang="en-US" altLang="zh-CN" sz="3200" dirty="0" err="1">
                <a:latin typeface="+mn-lt"/>
              </a:rPr>
              <a:t>i</a:t>
            </a:r>
            <a:r>
              <a:rPr lang="en-US" altLang="zh-CN" sz="3200" dirty="0">
                <a:latin typeface="+mn-lt"/>
              </a:rPr>
              <a:t>=1            </a:t>
            </a:r>
            <a:r>
              <a:rPr lang="en-US" altLang="zh-CN" sz="3200" dirty="0" smtClean="0">
                <a:latin typeface="+mn-lt"/>
              </a:rPr>
              <a:t>    0</a:t>
            </a:r>
            <a:endParaRPr lang="en-US" altLang="zh-CN" sz="3200" baseline="30000" dirty="0">
              <a:latin typeface="+mn-lt"/>
            </a:endParaRPr>
          </a:p>
          <a:p>
            <a:pPr eaLnBrk="1" hangingPunct="1"/>
            <a:r>
              <a:rPr lang="en-US" altLang="zh-CN" sz="3200" dirty="0">
                <a:latin typeface="+mn-lt"/>
              </a:rPr>
              <a:t>     </a:t>
            </a:r>
            <a:r>
              <a:rPr lang="en-US" altLang="zh-CN" sz="3200" dirty="0" err="1">
                <a:latin typeface="+mn-lt"/>
              </a:rPr>
              <a:t>i</a:t>
            </a:r>
            <a:r>
              <a:rPr lang="en-US" altLang="zh-CN" sz="3200" dirty="0">
                <a:latin typeface="+mn-lt"/>
              </a:rPr>
              <a:t>=2            </a:t>
            </a:r>
            <a:r>
              <a:rPr lang="en-US" altLang="zh-CN" sz="3200" dirty="0" smtClean="0">
                <a:latin typeface="+mn-lt"/>
              </a:rPr>
              <a:t>    1</a:t>
            </a:r>
            <a:endParaRPr lang="en-US" altLang="zh-CN" sz="3200" dirty="0">
              <a:latin typeface="+mn-lt"/>
            </a:endParaRPr>
          </a:p>
          <a:p>
            <a:pPr eaLnBrk="1" hangingPunct="1"/>
            <a:r>
              <a:rPr lang="en-US" altLang="zh-CN" sz="3200" dirty="0">
                <a:latin typeface="+mn-lt"/>
              </a:rPr>
              <a:t>     </a:t>
            </a:r>
            <a:r>
              <a:rPr lang="en-US" altLang="zh-CN" sz="3200" dirty="0" err="1">
                <a:latin typeface="+mn-lt"/>
              </a:rPr>
              <a:t>i</a:t>
            </a:r>
            <a:r>
              <a:rPr lang="en-US" altLang="zh-CN" sz="3200" dirty="0">
                <a:latin typeface="+mn-lt"/>
              </a:rPr>
              <a:t>=4            </a:t>
            </a:r>
            <a:r>
              <a:rPr lang="en-US" altLang="zh-CN" sz="3200" dirty="0" smtClean="0">
                <a:latin typeface="+mn-lt"/>
              </a:rPr>
              <a:t>    2</a:t>
            </a:r>
            <a:endParaRPr lang="en-US" altLang="zh-CN" sz="3200" dirty="0">
              <a:latin typeface="+mn-lt"/>
            </a:endParaRPr>
          </a:p>
          <a:p>
            <a:pPr eaLnBrk="1" hangingPunct="1"/>
            <a:r>
              <a:rPr lang="en-US" altLang="zh-CN" sz="3200" dirty="0">
                <a:latin typeface="+mn-lt"/>
              </a:rPr>
              <a:t>     </a:t>
            </a:r>
            <a:r>
              <a:rPr lang="en-US" altLang="zh-CN" sz="3200" dirty="0" err="1">
                <a:latin typeface="+mn-lt"/>
              </a:rPr>
              <a:t>i</a:t>
            </a:r>
            <a:r>
              <a:rPr lang="en-US" altLang="zh-CN" sz="3200" dirty="0">
                <a:latin typeface="+mn-lt"/>
              </a:rPr>
              <a:t>=8            </a:t>
            </a:r>
            <a:r>
              <a:rPr lang="en-US" altLang="zh-CN" sz="3200" dirty="0" smtClean="0">
                <a:latin typeface="+mn-lt"/>
              </a:rPr>
              <a:t>    3</a:t>
            </a:r>
            <a:endParaRPr lang="en-US" altLang="zh-CN" sz="3200" dirty="0">
              <a:latin typeface="+mn-lt"/>
            </a:endParaRPr>
          </a:p>
          <a:p>
            <a:pPr eaLnBrk="1" hangingPunct="1"/>
            <a:r>
              <a:rPr lang="en-US" altLang="zh-CN" sz="3200" dirty="0">
                <a:latin typeface="+mn-lt"/>
              </a:rPr>
              <a:t>     </a:t>
            </a:r>
            <a:r>
              <a:rPr lang="en-US" altLang="zh-CN" sz="3200" dirty="0" err="1">
                <a:latin typeface="+mn-lt"/>
              </a:rPr>
              <a:t>i</a:t>
            </a:r>
            <a:r>
              <a:rPr lang="en-US" altLang="zh-CN" sz="3200" dirty="0">
                <a:latin typeface="+mn-lt"/>
              </a:rPr>
              <a:t>=16          </a:t>
            </a:r>
            <a:r>
              <a:rPr lang="en-US" altLang="zh-CN" sz="3200" dirty="0" smtClean="0">
                <a:latin typeface="+mn-lt"/>
              </a:rPr>
              <a:t>    </a:t>
            </a:r>
            <a:r>
              <a:rPr lang="en-US" altLang="zh-CN" sz="3200" dirty="0"/>
              <a:t>4</a:t>
            </a:r>
            <a:endParaRPr lang="en-US" altLang="zh-CN" sz="3200" baseline="30000" dirty="0"/>
          </a:p>
          <a:p>
            <a:pPr eaLnBrk="1" hangingPunct="1"/>
            <a:r>
              <a:rPr lang="en-US" altLang="zh-CN" sz="3200" dirty="0"/>
              <a:t>    </a:t>
            </a:r>
            <a:r>
              <a:rPr lang="en-US" altLang="zh-CN" sz="3200" dirty="0" err="1" smtClean="0"/>
              <a:t>i</a:t>
            </a:r>
            <a:r>
              <a:rPr lang="en-US" altLang="zh-CN" sz="3200" dirty="0" smtClean="0"/>
              <a:t>=2</a:t>
            </a:r>
            <a:r>
              <a:rPr lang="en-US" altLang="zh-CN" sz="3200" baseline="30000" dirty="0" smtClean="0"/>
              <a:t>x </a:t>
            </a:r>
            <a:r>
              <a:rPr lang="en-US" altLang="zh-CN" sz="3200" dirty="0" smtClean="0"/>
              <a:t>         x</a:t>
            </a:r>
            <a:endParaRPr lang="en-US" altLang="zh-CN" sz="3200" dirty="0"/>
          </a:p>
          <a:p>
            <a:pPr eaLnBrk="1" hangingPunct="1"/>
            <a:endParaRPr lang="en-US" altLang="zh-CN" baseline="30000" dirty="0"/>
          </a:p>
          <a:p>
            <a:pPr eaLnBrk="1" hangingPunct="1"/>
            <a:r>
              <a:rPr lang="en-US" altLang="zh-CN" baseline="30000" dirty="0"/>
              <a:t>   </a:t>
            </a:r>
            <a:r>
              <a:rPr lang="en-US" altLang="zh-CN" baseline="30000" dirty="0" err="1"/>
              <a:t>i</a:t>
            </a:r>
            <a:r>
              <a:rPr lang="en-US" altLang="zh-CN" baseline="30000" dirty="0"/>
              <a:t>&lt;=n            </a:t>
            </a:r>
            <a:r>
              <a:rPr lang="en-US" altLang="zh-CN" dirty="0" smtClean="0"/>
              <a:t>2</a:t>
            </a:r>
            <a:r>
              <a:rPr lang="en-US" altLang="zh-CN" baseline="30000" dirty="0" smtClean="0"/>
              <a:t>x </a:t>
            </a:r>
            <a:r>
              <a:rPr lang="en-US" altLang="zh-CN" baseline="30000" dirty="0"/>
              <a:t>&lt;=n</a:t>
            </a:r>
          </a:p>
        </p:txBody>
      </p:sp>
      <p:cxnSp>
        <p:nvCxnSpPr>
          <p:cNvPr id="4" name="直接箭头连接符 3"/>
          <p:cNvCxnSpPr/>
          <p:nvPr/>
        </p:nvCxnSpPr>
        <p:spPr bwMode="auto">
          <a:xfrm>
            <a:off x="8868816" y="3861048"/>
            <a:ext cx="720080" cy="0"/>
          </a:xfrm>
          <a:prstGeom prst="straightConnector1">
            <a:avLst/>
          </a:prstGeom>
          <a:ln>
            <a:tailEnd type="triangle"/>
          </a:ln>
          <a:extLst/>
        </p:spPr>
        <p:style>
          <a:lnRef idx="3">
            <a:schemeClr val="dk1"/>
          </a:lnRef>
          <a:fillRef idx="0">
            <a:schemeClr val="dk1"/>
          </a:fillRef>
          <a:effectRef idx="2">
            <a:schemeClr val="dk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73411">
                                            <p:txEl>
                                              <p:pRg st="3" end="3"/>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73411">
                                            <p:txEl>
                                              <p:pRg st="4" end="4"/>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73411">
                                            <p:txEl>
                                              <p:pRg st="5" end="5"/>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73411">
                                            <p:txEl>
                                              <p:pRg st="6" end="6"/>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73411">
                                            <p:txEl>
                                              <p:pRg st="7" end="7"/>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273411">
                                            <p:txEl>
                                              <p:pRg st="8" end="8"/>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273411">
                                            <p:txEl>
                                              <p:pRg st="9" end="9"/>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273411">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fade">
                                      <p:cBhvr>
                                        <p:cTn id="39" dur="500"/>
                                        <p:tgtEl>
                                          <p:spTgt spid="4"/>
                                        </p:tgtEl>
                                      </p:cBhvr>
                                    </p:animEffect>
                                    <p:anim calcmode="lin" valueType="num">
                                      <p:cBhvr>
                                        <p:cTn id="40" dur="500" fill="hold"/>
                                        <p:tgtEl>
                                          <p:spTgt spid="4"/>
                                        </p:tgtEl>
                                        <p:attrNameLst>
                                          <p:attrName>ppt_x</p:attrName>
                                        </p:attrNameLst>
                                      </p:cBhvr>
                                      <p:tavLst>
                                        <p:tav tm="0">
                                          <p:val>
                                            <p:strVal val="#ppt_x"/>
                                          </p:val>
                                        </p:tav>
                                        <p:tav tm="100000">
                                          <p:val>
                                            <p:strVal val="#ppt_x"/>
                                          </p:val>
                                        </p:tav>
                                      </p:tavLst>
                                    </p:anim>
                                    <p:anim calcmode="lin" valueType="num">
                                      <p:cBhvr>
                                        <p:cTn id="41" dur="500" fill="hold"/>
                                        <p:tgtEl>
                                          <p:spTgt spid="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anim calcmode="lin" valueType="num">
                                      <p:cBhvr>
                                        <p:cTn id="45" dur="500" fill="hold"/>
                                        <p:tgtEl>
                                          <p:spTgt spid="3"/>
                                        </p:tgtEl>
                                        <p:attrNameLst>
                                          <p:attrName>ppt_x</p:attrName>
                                        </p:attrNameLst>
                                      </p:cBhvr>
                                      <p:tavLst>
                                        <p:tav tm="0">
                                          <p:val>
                                            <p:strVal val="#ppt_x"/>
                                          </p:val>
                                        </p:tav>
                                        <p:tav tm="100000">
                                          <p:val>
                                            <p:strVal val="#ppt_x"/>
                                          </p:val>
                                        </p:tav>
                                      </p:tavLst>
                                    </p:anim>
                                    <p:anim calcmode="lin" valueType="num">
                                      <p:cBhvr>
                                        <p:cTn id="46"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2"/>
            </p:custDataLst>
          </p:nvPr>
        </p:nvSpPr>
        <p:spPr>
          <a:xfrm>
            <a:off x="2438400" y="635001"/>
            <a:ext cx="7315200" cy="2143125"/>
          </a:xfrm>
          <a:prstGeom prst="rect">
            <a:avLst/>
          </a:prstGeom>
          <a:noFill/>
        </p:spPr>
        <p:txBody>
          <a:bodyPr vert="horz" wrap="square" rtlCol="0" anchor="ctr" anchorCtr="0">
            <a:noAutofit/>
          </a:bodyPr>
          <a:lstStyle/>
          <a:p>
            <a:r>
              <a:rPr lang="zh-CN" altLang="en-US" sz="2800" b="0" dirty="0"/>
              <a:t>下列程序段的时间复杂度为（）</a:t>
            </a:r>
            <a:endParaRPr lang="en-US" altLang="zh-CN" sz="2800" b="0" dirty="0"/>
          </a:p>
          <a:p>
            <a:r>
              <a:rPr lang="pt-BR" altLang="zh-CN" sz="2800" b="0" dirty="0"/>
              <a:t>i=0 </a:t>
            </a:r>
            <a:r>
              <a:rPr lang="zh-CN" altLang="pt-BR" sz="2800" b="0" dirty="0"/>
              <a:t>， </a:t>
            </a:r>
            <a:r>
              <a:rPr lang="pt-BR" altLang="zh-CN" sz="2800" b="0" dirty="0"/>
              <a:t>s=0 </a:t>
            </a:r>
            <a:r>
              <a:rPr lang="zh-CN" altLang="pt-BR" sz="2800" b="0" dirty="0"/>
              <a:t>； </a:t>
            </a:r>
            <a:endParaRPr lang="en-US" altLang="zh-CN" sz="2800" b="0" dirty="0"/>
          </a:p>
          <a:p>
            <a:r>
              <a:rPr lang="pt-BR" altLang="zh-CN" sz="2800" b="0" dirty="0"/>
              <a:t>while (</a:t>
            </a:r>
            <a:r>
              <a:rPr lang="pt-BR" altLang="zh-CN" sz="2800" b="0" dirty="0">
                <a:solidFill>
                  <a:srgbClr val="FF0000"/>
                </a:solidFill>
              </a:rPr>
              <a:t>s&lt;n</a:t>
            </a:r>
            <a:r>
              <a:rPr lang="pt-BR" altLang="zh-CN" sz="2800" b="0" dirty="0"/>
              <a:t>) { s=s+i</a:t>
            </a:r>
            <a:r>
              <a:rPr lang="zh-CN" altLang="pt-BR" sz="2800" b="0" dirty="0"/>
              <a:t>； </a:t>
            </a:r>
            <a:r>
              <a:rPr lang="pt-BR" altLang="zh-CN" sz="2800" b="0" dirty="0"/>
              <a:t>i++</a:t>
            </a:r>
            <a:r>
              <a:rPr lang="zh-CN" altLang="pt-BR" sz="2800" b="0" dirty="0"/>
              <a:t>；</a:t>
            </a:r>
            <a:r>
              <a:rPr lang="pt-BR" altLang="zh-CN" sz="2800" b="0" dirty="0"/>
              <a:t>}</a:t>
            </a:r>
            <a:endParaRPr lang="zh-CN" altLang="en-US" sz="2600" dirty="0">
              <a:solidFill>
                <a:srgbClr val="000000"/>
              </a:solidFill>
              <a:latin typeface="Microsoft Yahei" panose="020B0503020204020204" pitchFamily="34" charset="-122"/>
              <a:ea typeface="Microsoft Yahei" panose="020B0503020204020204" pitchFamily="34" charset="-122"/>
              <a:sym typeface="Microsoft Yahei" panose="020B0503020204020204" pitchFamily="34" charset="-122"/>
            </a:endParaRPr>
          </a:p>
        </p:txBody>
      </p:sp>
      <p:sp>
        <p:nvSpPr>
          <p:cNvPr id="6" name="文本框 5"/>
          <p:cNvSpPr txBox="1"/>
          <p:nvPr>
            <p:custDataLst>
              <p:tags r:id="rId3"/>
            </p:custDataLst>
          </p:nvPr>
        </p:nvSpPr>
        <p:spPr>
          <a:xfrm>
            <a:off x="3352800" y="2786063"/>
            <a:ext cx="6400800" cy="642938"/>
          </a:xfrm>
          <a:prstGeom prst="rect">
            <a:avLst/>
          </a:prstGeom>
          <a:noFill/>
        </p:spPr>
        <p:txBody>
          <a:bodyPr vert="horz" rtlCol="0" anchor="ctr" anchorCtr="0">
            <a:noAutofit/>
          </a:bodyPr>
          <a:lstStyle/>
          <a:p>
            <a:r>
              <a:rPr lang="en-US" altLang="zh-CN" sz="2800" b="0" dirty="0" smtClean="0"/>
              <a:t>O(n</a:t>
            </a:r>
            <a:r>
              <a:rPr lang="en-US" altLang="zh-CN" sz="2800" b="0" baseline="30000" dirty="0" smtClean="0"/>
              <a:t>1/2</a:t>
            </a:r>
            <a:r>
              <a:rPr lang="en-US" altLang="zh-CN" sz="2800" b="0" dirty="0" smtClean="0"/>
              <a:t>)</a:t>
            </a:r>
            <a:endParaRPr lang="zh-CN" altLang="en-US" sz="2600" dirty="0">
              <a:solidFill>
                <a:srgbClr val="000000"/>
              </a:solidFill>
              <a:latin typeface="Microsoft Yahei" panose="020B0503020204020204" pitchFamily="34" charset="-122"/>
              <a:ea typeface="Microsoft Yahei" panose="020B0503020204020204" pitchFamily="34" charset="-122"/>
              <a:sym typeface="Microsoft Yahei" panose="020B0503020204020204" pitchFamily="34" charset="-122"/>
            </a:endParaRPr>
          </a:p>
        </p:txBody>
      </p:sp>
      <p:sp>
        <p:nvSpPr>
          <p:cNvPr id="7" name="文本框 6"/>
          <p:cNvSpPr txBox="1"/>
          <p:nvPr>
            <p:custDataLst>
              <p:tags r:id="rId4"/>
            </p:custDataLst>
          </p:nvPr>
        </p:nvSpPr>
        <p:spPr>
          <a:xfrm>
            <a:off x="3352800" y="3643313"/>
            <a:ext cx="6400800" cy="642938"/>
          </a:xfrm>
          <a:prstGeom prst="rect">
            <a:avLst/>
          </a:prstGeom>
          <a:noFill/>
        </p:spPr>
        <p:txBody>
          <a:bodyPr vert="horz" rtlCol="0" anchor="ctr" anchorCtr="0">
            <a:noAutofit/>
          </a:bodyPr>
          <a:lstStyle/>
          <a:p>
            <a:r>
              <a:rPr lang="en-US" altLang="zh-CN" sz="2800" b="0" dirty="0" smtClean="0"/>
              <a:t>O(n</a:t>
            </a:r>
            <a:r>
              <a:rPr lang="en-US" altLang="zh-CN" sz="2800" b="0" baseline="30000" dirty="0" smtClean="0"/>
              <a:t>1/3</a:t>
            </a:r>
            <a:r>
              <a:rPr lang="en-US" altLang="zh-CN" sz="2800" b="0" dirty="0" smtClean="0"/>
              <a:t>)</a:t>
            </a:r>
            <a:endParaRPr lang="zh-CN" altLang="en-US" sz="2600" dirty="0">
              <a:solidFill>
                <a:srgbClr val="000000"/>
              </a:solidFill>
              <a:latin typeface="Microsoft Yahei" panose="020B0503020204020204" pitchFamily="34" charset="-122"/>
              <a:ea typeface="Microsoft Yahei" panose="020B0503020204020204" pitchFamily="34" charset="-122"/>
              <a:sym typeface="Microsoft Yahei" panose="020B0503020204020204" pitchFamily="34" charset="-122"/>
            </a:endParaRPr>
          </a:p>
        </p:txBody>
      </p:sp>
      <p:sp>
        <p:nvSpPr>
          <p:cNvPr id="8" name="文本框 7"/>
          <p:cNvSpPr txBox="1"/>
          <p:nvPr>
            <p:custDataLst>
              <p:tags r:id="rId5"/>
            </p:custDataLst>
          </p:nvPr>
        </p:nvSpPr>
        <p:spPr>
          <a:xfrm>
            <a:off x="3352800" y="4500563"/>
            <a:ext cx="6400800" cy="642938"/>
          </a:xfrm>
          <a:prstGeom prst="rect">
            <a:avLst/>
          </a:prstGeom>
          <a:noFill/>
        </p:spPr>
        <p:txBody>
          <a:bodyPr vert="horz" rtlCol="0" anchor="ctr" anchorCtr="0">
            <a:noAutofit/>
          </a:bodyPr>
          <a:lstStyle/>
          <a:p>
            <a:r>
              <a:rPr lang="en-US" altLang="zh-CN" sz="2800" b="0" dirty="0"/>
              <a:t>O(n)</a:t>
            </a:r>
            <a:endParaRPr lang="zh-CN" altLang="en-US" sz="2600" dirty="0">
              <a:solidFill>
                <a:srgbClr val="000000"/>
              </a:solidFill>
              <a:latin typeface="Microsoft Yahei" panose="020B0503020204020204" pitchFamily="34" charset="-122"/>
              <a:ea typeface="Microsoft Yahei" panose="020B0503020204020204" pitchFamily="34" charset="-122"/>
              <a:sym typeface="Microsoft Yahei" panose="020B0503020204020204" pitchFamily="34" charset="-122"/>
            </a:endParaRPr>
          </a:p>
        </p:txBody>
      </p:sp>
      <p:sp>
        <p:nvSpPr>
          <p:cNvPr id="9" name="文本框 8"/>
          <p:cNvSpPr txBox="1"/>
          <p:nvPr>
            <p:custDataLst>
              <p:tags r:id="rId6"/>
            </p:custDataLst>
          </p:nvPr>
        </p:nvSpPr>
        <p:spPr>
          <a:xfrm>
            <a:off x="3352800" y="5357813"/>
            <a:ext cx="6400800" cy="642938"/>
          </a:xfrm>
          <a:prstGeom prst="rect">
            <a:avLst/>
          </a:prstGeom>
          <a:noFill/>
        </p:spPr>
        <p:txBody>
          <a:bodyPr vert="horz" rtlCol="0" anchor="ctr" anchorCtr="0">
            <a:noAutofit/>
          </a:bodyPr>
          <a:lstStyle/>
          <a:p>
            <a:r>
              <a:rPr lang="en-US" altLang="zh-CN" sz="2800" b="0" dirty="0" smtClean="0"/>
              <a:t>O(n</a:t>
            </a:r>
            <a:r>
              <a:rPr lang="en-US" altLang="zh-CN" sz="2800" b="0" baseline="30000" dirty="0" smtClean="0"/>
              <a:t>2</a:t>
            </a:r>
            <a:r>
              <a:rPr lang="en-US" altLang="zh-CN" sz="2800" b="0" dirty="0"/>
              <a:t>)</a:t>
            </a:r>
            <a:endParaRPr lang="zh-CN" altLang="en-US" sz="2600" dirty="0">
              <a:solidFill>
                <a:srgbClr val="000000"/>
              </a:solidFill>
              <a:latin typeface="Microsoft Yahei" panose="020B0503020204020204" pitchFamily="34" charset="-122"/>
              <a:ea typeface="Microsoft Yahei" panose="020B0503020204020204" pitchFamily="34" charset="-122"/>
              <a:sym typeface="Microsoft Yahei" panose="020B0503020204020204" pitchFamily="34" charset="-122"/>
            </a:endParaRPr>
          </a:p>
        </p:txBody>
      </p:sp>
      <p:sp>
        <p:nvSpPr>
          <p:cNvPr id="10" name="椭圆 9"/>
          <p:cNvSpPr>
            <a:spLocks noChangeAspect="1"/>
          </p:cNvSpPr>
          <p:nvPr>
            <p:custDataLst>
              <p:tags r:id="rId7"/>
            </p:custDataLst>
          </p:nvPr>
        </p:nvSpPr>
        <p:spPr bwMode="auto">
          <a:xfrm>
            <a:off x="2638425" y="2850356"/>
            <a:ext cx="514350" cy="514350"/>
          </a:xfrm>
          <a:prstGeom prst="ellipse">
            <a:avLst/>
          </a:prstGeom>
          <a:solidFill>
            <a:srgbClr val="00FF00"/>
          </a:solid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1" compatLnSpc="1">
            <a:prstTxWarp prst="textNoShape">
              <a:avLst/>
            </a:prstTxWarp>
          </a:bodyPr>
          <a:lstStyle/>
          <a:p>
            <a:pPr eaLnBrk="1" hangingPunct="1"/>
            <a:r>
              <a:rPr lang="en-US" altLang="zh-CN" sz="1600">
                <a:solidFill>
                  <a:srgbClr val="FFFFFF"/>
                </a:solidFill>
                <a:latin typeface="Microsoft Yahei" panose="020B0503020204020204" pitchFamily="34" charset="-122"/>
                <a:ea typeface="Microsoft Yahei" panose="020B0503020204020204" pitchFamily="34" charset="-122"/>
                <a:sym typeface="Microsoft Yahei" panose="020B0503020204020204" pitchFamily="34" charset="-122"/>
              </a:rPr>
              <a:t>A</a:t>
            </a:r>
            <a:endParaRPr lang="zh-CN" altLang="en-US" sz="1600">
              <a:solidFill>
                <a:srgbClr val="FFFFFF"/>
              </a:solidFill>
              <a:latin typeface="Microsoft Yahei" panose="020B0503020204020204" pitchFamily="34" charset="-122"/>
              <a:ea typeface="Microsoft Yahei" panose="020B0503020204020204" pitchFamily="34" charset="-122"/>
              <a:sym typeface="Microsoft Yahei" panose="020B0503020204020204" pitchFamily="34" charset="-122"/>
            </a:endParaRPr>
          </a:p>
        </p:txBody>
      </p:sp>
      <p:sp>
        <p:nvSpPr>
          <p:cNvPr id="11" name="椭圆 10"/>
          <p:cNvSpPr>
            <a:spLocks noChangeAspect="1"/>
          </p:cNvSpPr>
          <p:nvPr>
            <p:custDataLst>
              <p:tags r:id="rId8"/>
            </p:custDataLst>
          </p:nvPr>
        </p:nvSpPr>
        <p:spPr bwMode="auto">
          <a:xfrm>
            <a:off x="2638425" y="3707606"/>
            <a:ext cx="514350" cy="514350"/>
          </a:xfrm>
          <a:prstGeom prst="ellipse">
            <a:avLst/>
          </a:prstGeom>
          <a:solidFill>
            <a:srgbClr val="808080"/>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1" compatLnSpc="1">
            <a:prstTxWarp prst="textNoShape">
              <a:avLst/>
            </a:prstTxWarp>
          </a:bodyPr>
          <a:lstStyle/>
          <a:p>
            <a:pPr eaLnBrk="1" hangingPunct="1"/>
            <a:r>
              <a:rPr lang="en-US" altLang="zh-CN" sz="1600">
                <a:solidFill>
                  <a:srgbClr val="FFFFFF"/>
                </a:solidFill>
                <a:latin typeface="Microsoft Yahei" panose="020B0503020204020204" pitchFamily="34" charset="-122"/>
                <a:ea typeface="Microsoft Yahei" panose="020B0503020204020204" pitchFamily="34" charset="-122"/>
                <a:sym typeface="Microsoft Yahei" panose="020B0503020204020204" pitchFamily="34" charset="-122"/>
              </a:rPr>
              <a:t>B</a:t>
            </a:r>
            <a:endParaRPr lang="zh-CN" altLang="en-US" sz="1600">
              <a:solidFill>
                <a:srgbClr val="FFFFFF"/>
              </a:solidFill>
              <a:latin typeface="Microsoft Yahei" panose="020B0503020204020204" pitchFamily="34" charset="-122"/>
              <a:ea typeface="Microsoft Yahei" panose="020B0503020204020204" pitchFamily="34" charset="-122"/>
              <a:sym typeface="Microsoft Yahei" panose="020B0503020204020204" pitchFamily="34" charset="-122"/>
            </a:endParaRPr>
          </a:p>
        </p:txBody>
      </p:sp>
      <p:sp>
        <p:nvSpPr>
          <p:cNvPr id="12" name="椭圆 11"/>
          <p:cNvSpPr>
            <a:spLocks noChangeAspect="1"/>
          </p:cNvSpPr>
          <p:nvPr>
            <p:custDataLst>
              <p:tags r:id="rId9"/>
            </p:custDataLst>
          </p:nvPr>
        </p:nvSpPr>
        <p:spPr bwMode="auto">
          <a:xfrm>
            <a:off x="2638425" y="4564856"/>
            <a:ext cx="514350" cy="514350"/>
          </a:xfrm>
          <a:prstGeom prst="ellipse">
            <a:avLst/>
          </a:prstGeom>
          <a:solidFill>
            <a:srgbClr val="808080"/>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1" compatLnSpc="1">
            <a:prstTxWarp prst="textNoShape">
              <a:avLst/>
            </a:prstTxWarp>
          </a:bodyPr>
          <a:lstStyle/>
          <a:p>
            <a:pPr eaLnBrk="1" hangingPunct="1"/>
            <a:r>
              <a:rPr lang="en-US" altLang="zh-CN" sz="1600">
                <a:solidFill>
                  <a:srgbClr val="FFFFFF"/>
                </a:solidFill>
                <a:latin typeface="Microsoft Yahei" panose="020B0503020204020204" pitchFamily="34" charset="-122"/>
                <a:ea typeface="Microsoft Yahei" panose="020B0503020204020204" pitchFamily="34" charset="-122"/>
                <a:sym typeface="Microsoft Yahei" panose="020B0503020204020204" pitchFamily="34" charset="-122"/>
              </a:rPr>
              <a:t>C</a:t>
            </a:r>
            <a:endParaRPr lang="zh-CN" altLang="en-US" sz="1600">
              <a:solidFill>
                <a:srgbClr val="FFFFFF"/>
              </a:solidFill>
              <a:latin typeface="Microsoft Yahei" panose="020B0503020204020204" pitchFamily="34" charset="-122"/>
              <a:ea typeface="Microsoft Yahei" panose="020B0503020204020204" pitchFamily="34" charset="-122"/>
              <a:sym typeface="Microsoft Yahei" panose="020B0503020204020204" pitchFamily="34" charset="-122"/>
            </a:endParaRPr>
          </a:p>
        </p:txBody>
      </p:sp>
      <p:sp>
        <p:nvSpPr>
          <p:cNvPr id="13" name="椭圆 12"/>
          <p:cNvSpPr>
            <a:spLocks noChangeAspect="1"/>
          </p:cNvSpPr>
          <p:nvPr>
            <p:custDataLst>
              <p:tags r:id="rId10"/>
            </p:custDataLst>
          </p:nvPr>
        </p:nvSpPr>
        <p:spPr bwMode="auto">
          <a:xfrm>
            <a:off x="2638425" y="5422106"/>
            <a:ext cx="514350" cy="514350"/>
          </a:xfrm>
          <a:prstGeom prst="ellipse">
            <a:avLst/>
          </a:prstGeom>
          <a:solidFill>
            <a:srgbClr val="808080"/>
          </a:solidFill>
          <a:ln w="127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1" compatLnSpc="1">
            <a:prstTxWarp prst="textNoShape">
              <a:avLst/>
            </a:prstTxWarp>
          </a:bodyPr>
          <a:lstStyle/>
          <a:p>
            <a:pPr eaLnBrk="1" hangingPunct="1"/>
            <a:r>
              <a:rPr lang="en-US" altLang="zh-CN" sz="1600">
                <a:solidFill>
                  <a:srgbClr val="FFFFFF"/>
                </a:solidFill>
                <a:latin typeface="Microsoft Yahei" panose="020B0503020204020204" pitchFamily="34" charset="-122"/>
                <a:ea typeface="Microsoft Yahei" panose="020B0503020204020204" pitchFamily="34" charset="-122"/>
                <a:sym typeface="Microsoft Yahei" panose="020B0503020204020204" pitchFamily="34" charset="-122"/>
              </a:rPr>
              <a:t>D</a:t>
            </a:r>
            <a:endParaRPr lang="zh-CN" altLang="en-US" sz="1600">
              <a:solidFill>
                <a:srgbClr val="FFFFFF"/>
              </a:solidFill>
              <a:latin typeface="Microsoft Yahei" panose="020B0503020204020204" pitchFamily="34" charset="-122"/>
              <a:ea typeface="Microsoft Yahei" panose="020B0503020204020204" pitchFamily="34" charset="-122"/>
              <a:sym typeface="Microsoft Yahei" panose="020B0503020204020204" pitchFamily="34" charset="-122"/>
            </a:endParaRPr>
          </a:p>
        </p:txBody>
      </p:sp>
      <p:sp>
        <p:nvSpPr>
          <p:cNvPr id="14" name="圆角矩形 13"/>
          <p:cNvSpPr/>
          <p:nvPr>
            <p:custDataLst>
              <p:tags r:id="rId11"/>
            </p:custDataLst>
          </p:nvPr>
        </p:nvSpPr>
        <p:spPr bwMode="auto">
          <a:xfrm>
            <a:off x="7696200" y="6215063"/>
            <a:ext cx="1543050" cy="411480"/>
          </a:xfrm>
          <a:prstGeom prst="roundRect">
            <a:avLst/>
          </a:prstGeom>
          <a:solidFill>
            <a:srgbClr val="808080"/>
          </a:solidFill>
          <a:ln w="381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1" compatLnSpc="1">
            <a:prstTxWarp prst="textNoShape">
              <a:avLst/>
            </a:prstTxWarp>
          </a:bodyPr>
          <a:lstStyle/>
          <a:p>
            <a:pPr eaLnBrk="1" hangingPunct="1"/>
            <a:r>
              <a:rPr lang="zh-CN" altLang="en-US" sz="1600">
                <a:solidFill>
                  <a:srgbClr val="FFFFFF"/>
                </a:solidFill>
                <a:latin typeface="Microsoft Yahei" panose="020B0503020204020204" pitchFamily="34" charset="-122"/>
                <a:ea typeface="Microsoft Yahei" panose="020B0503020204020204" pitchFamily="34" charset="-122"/>
                <a:sym typeface="Microsoft Yahei" panose="020B0503020204020204" pitchFamily="34" charset="-122"/>
              </a:rPr>
              <a:t>提交</a:t>
            </a:r>
          </a:p>
        </p:txBody>
      </p:sp>
      <p:sp>
        <p:nvSpPr>
          <p:cNvPr id="21" name="矩形 20"/>
          <p:cNvSpPr/>
          <p:nvPr>
            <p:custDataLst>
              <p:tags r:id="rId12"/>
            </p:custDataLst>
          </p:nvPr>
        </p:nvSpPr>
        <p:spPr bwMode="auto">
          <a:xfrm>
            <a:off x="12573000" y="0"/>
            <a:ext cx="3840480" cy="6858000"/>
          </a:xfrm>
          <a:prstGeom prst="rect">
            <a:avLst/>
          </a:prstGeom>
          <a:solidFill>
            <a:srgbClr val="FFFFFF"/>
          </a:solidFill>
          <a:ln w="12700" cap="flat" cmpd="sng" algn="ctr">
            <a:solidFill>
              <a:srgbClr val="9B9B9B"/>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bodyPr>
          <a:lstStyle/>
          <a:p>
            <a:pPr eaLnBrk="1" hangingPunct="1"/>
            <a:endParaRPr lang="zh-CN" altLang="en-US">
              <a:solidFill>
                <a:srgbClr val="FFFFFF"/>
              </a:solidFill>
            </a:endParaRPr>
          </a:p>
        </p:txBody>
      </p:sp>
      <p:sp>
        <p:nvSpPr>
          <p:cNvPr id="26" name="文本框 25"/>
          <p:cNvSpPr txBox="1"/>
          <p:nvPr>
            <p:custDataLst>
              <p:tags r:id="rId13"/>
            </p:custDataLst>
          </p:nvPr>
        </p:nvSpPr>
        <p:spPr>
          <a:xfrm>
            <a:off x="12661900" y="8065770"/>
            <a:ext cx="3662680" cy="461665"/>
          </a:xfrm>
          <a:prstGeom prst="rect">
            <a:avLst/>
          </a:prstGeom>
          <a:solidFill>
            <a:srgbClr val="FBFAEF"/>
          </a:solidFill>
          <a:ln w="12700">
            <a:noFill/>
          </a:ln>
          <a:extLst>
            <a:ext uri="{91240B29-F687-4F45-9708-019B960494DF}">
              <a14:hiddenLine xmlns:a14="http://schemas.microsoft.com/office/drawing/2010/main" w="12700">
                <a:solidFill>
                  <a:srgbClr val="FFFFFF"/>
                </a:solidFill>
              </a14:hiddenLine>
            </a:ext>
          </a:extLst>
        </p:spPr>
        <p:txBody>
          <a:bodyPr vert="horz" rtlCol="0" anchor="ctr">
            <a:spAutoFit/>
          </a:bodyPr>
          <a:lstStyle/>
          <a:p>
            <a:r>
              <a:rPr lang="zh-CN" altLang="en-US" sz="1200">
                <a:solidFill>
                  <a:srgbClr val="F84F41"/>
                </a:solidFill>
                <a:latin typeface="Microsoft Yahei" panose="020B0503020204020204" pitchFamily="34" charset="-122"/>
                <a:ea typeface="Microsoft Yahei" panose="020B0503020204020204" pitchFamily="34" charset="-122"/>
                <a:sym typeface="Microsoft Yahei" panose="020B0503020204020204" pitchFamily="34" charset="-122"/>
              </a:rPr>
              <a:t>可为此题添加文本、图片、公式等解析，且需将内容全部放在本区域内。正常使用需</a:t>
            </a:r>
            <a:r>
              <a:rPr lang="en-US" altLang="zh-CN" sz="1200">
                <a:solidFill>
                  <a:srgbClr val="F84F41"/>
                </a:solidFill>
                <a:latin typeface="Microsoft Yahei" panose="020B0503020204020204" pitchFamily="34" charset="-122"/>
                <a:ea typeface="Microsoft Yahei" panose="020B0503020204020204" pitchFamily="34" charset="-122"/>
                <a:sym typeface="Microsoft Yahei" panose="020B0503020204020204" pitchFamily="34" charset="-122"/>
              </a:rPr>
              <a:t>3.0</a:t>
            </a:r>
            <a:r>
              <a:rPr lang="zh-CN" altLang="en-US" sz="1200">
                <a:solidFill>
                  <a:srgbClr val="F84F41"/>
                </a:solidFill>
                <a:latin typeface="Microsoft Yahei" panose="020B0503020204020204" pitchFamily="34" charset="-122"/>
                <a:ea typeface="Microsoft Yahei" panose="020B0503020204020204" pitchFamily="34" charset="-122"/>
                <a:sym typeface="Microsoft Yahei" panose="020B0503020204020204" pitchFamily="34" charset="-122"/>
              </a:rPr>
              <a:t>以上版本</a:t>
            </a:r>
          </a:p>
        </p:txBody>
      </p:sp>
      <p:sp>
        <p:nvSpPr>
          <p:cNvPr id="27" name="文本框 26"/>
          <p:cNvSpPr txBox="1"/>
          <p:nvPr>
            <p:custDataLst>
              <p:tags r:id="rId14"/>
            </p:custDataLst>
          </p:nvPr>
        </p:nvSpPr>
        <p:spPr>
          <a:xfrm>
            <a:off x="12827000" y="1270000"/>
            <a:ext cx="3332480" cy="2862322"/>
          </a:xfrm>
          <a:prstGeom prst="rect">
            <a:avLst/>
          </a:prstGeom>
          <a:noFill/>
        </p:spPr>
        <p:txBody>
          <a:bodyPr vert="horz" rtlCol="0" anchor="t" anchorCtr="0">
            <a:spAutoFit/>
          </a:bodyPr>
          <a:lstStyle/>
          <a:p>
            <a:pPr lvl="0"/>
            <a:r>
              <a:rPr lang="zh-CN" altLang="en-US" sz="2000" b="0" dirty="0">
                <a:solidFill>
                  <a:srgbClr val="000000"/>
                </a:solidFill>
              </a:rPr>
              <a:t>每次循环的增量为</a:t>
            </a:r>
            <a:r>
              <a:rPr lang="en-US" altLang="zh-CN" sz="2000" b="0" dirty="0" err="1">
                <a:solidFill>
                  <a:srgbClr val="000000"/>
                </a:solidFill>
              </a:rPr>
              <a:t>i</a:t>
            </a:r>
            <a:r>
              <a:rPr lang="zh-CN" altLang="en-US" sz="2000" b="0" dirty="0">
                <a:solidFill>
                  <a:srgbClr val="000000"/>
                </a:solidFill>
              </a:rPr>
              <a:t>，且</a:t>
            </a:r>
            <a:r>
              <a:rPr lang="en-US" altLang="zh-CN" sz="2000" b="0" dirty="0" err="1">
                <a:solidFill>
                  <a:srgbClr val="000000"/>
                </a:solidFill>
              </a:rPr>
              <a:t>i</a:t>
            </a:r>
            <a:r>
              <a:rPr lang="zh-CN" altLang="en-US" sz="2000" b="0" dirty="0">
                <a:solidFill>
                  <a:srgbClr val="000000"/>
                </a:solidFill>
              </a:rPr>
              <a:t>也是累加，即：</a:t>
            </a:r>
          </a:p>
          <a:p>
            <a:pPr lvl="0"/>
            <a:r>
              <a:rPr lang="en-US" altLang="zh-CN" sz="2000" b="0" dirty="0">
                <a:solidFill>
                  <a:srgbClr val="000000"/>
                </a:solidFill>
              </a:rPr>
              <a:t>1+2+……+x &lt;= n</a:t>
            </a:r>
          </a:p>
          <a:p>
            <a:pPr lvl="0"/>
            <a:endParaRPr lang="en-US" altLang="zh-CN" sz="2000" b="0" dirty="0">
              <a:solidFill>
                <a:srgbClr val="000000"/>
              </a:solidFill>
            </a:endParaRPr>
          </a:p>
          <a:p>
            <a:pPr lvl="0"/>
            <a:r>
              <a:rPr lang="en-US" altLang="zh-CN" sz="2000" b="0" dirty="0">
                <a:solidFill>
                  <a:srgbClr val="000000"/>
                </a:solidFill>
              </a:rPr>
              <a:t>x</a:t>
            </a:r>
            <a:r>
              <a:rPr lang="zh-CN" altLang="en-US" sz="2000" b="0" dirty="0">
                <a:solidFill>
                  <a:srgbClr val="000000"/>
                </a:solidFill>
              </a:rPr>
              <a:t>次循环满足条件，</a:t>
            </a:r>
            <a:r>
              <a:rPr lang="en-US" altLang="zh-CN" sz="2000" b="0" dirty="0">
                <a:solidFill>
                  <a:srgbClr val="000000"/>
                </a:solidFill>
              </a:rPr>
              <a:t>x</a:t>
            </a:r>
            <a:r>
              <a:rPr lang="zh-CN" altLang="en-US" sz="2000" b="0" dirty="0">
                <a:solidFill>
                  <a:srgbClr val="000000"/>
                </a:solidFill>
              </a:rPr>
              <a:t>即为复杂度，计算可以得到</a:t>
            </a:r>
          </a:p>
          <a:p>
            <a:pPr lvl="0"/>
            <a:r>
              <a:rPr lang="en-US" altLang="zh-CN" sz="2000" b="0" dirty="0">
                <a:solidFill>
                  <a:srgbClr val="000000"/>
                </a:solidFill>
              </a:rPr>
              <a:t>(1+x) *x/2 &lt;=n</a:t>
            </a:r>
          </a:p>
          <a:p>
            <a:pPr lvl="0"/>
            <a:endParaRPr lang="en-US" altLang="zh-CN" sz="2000" b="0" dirty="0">
              <a:solidFill>
                <a:srgbClr val="000000"/>
              </a:solidFill>
            </a:endParaRPr>
          </a:p>
          <a:p>
            <a:pPr lvl="0"/>
            <a:r>
              <a:rPr lang="en-US" altLang="zh-CN" sz="2000" b="0" dirty="0">
                <a:solidFill>
                  <a:srgbClr val="000000"/>
                </a:solidFill>
              </a:rPr>
              <a:t>x</a:t>
            </a:r>
            <a:r>
              <a:rPr lang="zh-CN" altLang="en-US" sz="2000" b="0" dirty="0">
                <a:solidFill>
                  <a:srgbClr val="000000"/>
                </a:solidFill>
              </a:rPr>
              <a:t>为</a:t>
            </a:r>
            <a:r>
              <a:rPr lang="en-US" altLang="zh-CN" sz="2000" b="0" dirty="0" smtClean="0">
                <a:solidFill>
                  <a:srgbClr val="000000"/>
                </a:solidFill>
              </a:rPr>
              <a:t>O(n</a:t>
            </a:r>
            <a:r>
              <a:rPr lang="en-US" altLang="zh-CN" sz="2000" b="0" baseline="30000" dirty="0" smtClean="0">
                <a:solidFill>
                  <a:srgbClr val="000000"/>
                </a:solidFill>
              </a:rPr>
              <a:t>1/2</a:t>
            </a:r>
            <a:r>
              <a:rPr lang="en-US" altLang="zh-CN" sz="2000" b="0" dirty="0" smtClean="0">
                <a:solidFill>
                  <a:srgbClr val="000000"/>
                </a:solidFill>
              </a:rPr>
              <a:t>)</a:t>
            </a:r>
            <a:endParaRPr lang="en-US" altLang="zh-CN" sz="2000" b="0" dirty="0">
              <a:solidFill>
                <a:srgbClr val="000000"/>
              </a:solidFill>
            </a:endParaRPr>
          </a:p>
        </p:txBody>
      </p:sp>
      <p:grpSp>
        <p:nvGrpSpPr>
          <p:cNvPr id="25" name="组合 24"/>
          <p:cNvGrpSpPr/>
          <p:nvPr>
            <p:custDataLst>
              <p:tags r:id="rId15"/>
            </p:custDataLst>
          </p:nvPr>
        </p:nvGrpSpPr>
        <p:grpSpPr>
          <a:xfrm>
            <a:off x="12585700" y="0"/>
            <a:ext cx="3815080" cy="647700"/>
            <a:chOff x="9537700" y="0"/>
            <a:chExt cx="3815080" cy="647700"/>
          </a:xfrm>
        </p:grpSpPr>
        <p:sp>
          <p:nvSpPr>
            <p:cNvPr id="22" name="RemarkBack"/>
            <p:cNvSpPr/>
            <p:nvPr>
              <p:custDataLst>
                <p:tags r:id="rId25"/>
              </p:custDataLst>
            </p:nvPr>
          </p:nvSpPr>
          <p:spPr bwMode="auto">
            <a:xfrm>
              <a:off x="9537700" y="12700"/>
              <a:ext cx="3815080" cy="635000"/>
            </a:xfrm>
            <a:prstGeom prst="rect">
              <a:avLst/>
            </a:prstGeom>
            <a:solidFill>
              <a:srgbClr val="F6F7F8"/>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bodyPr>
            <a:lstStyle/>
            <a:p>
              <a:pPr eaLnBrk="1" hangingPunct="1"/>
              <a:endParaRPr lang="zh-CN" altLang="en-US"/>
            </a:p>
          </p:txBody>
        </p:sp>
        <p:sp>
          <p:nvSpPr>
            <p:cNvPr id="23" name="RemarkBlock"/>
            <p:cNvSpPr/>
            <p:nvPr>
              <p:custDataLst>
                <p:tags r:id="rId26"/>
              </p:custDataLst>
            </p:nvPr>
          </p:nvSpPr>
          <p:spPr bwMode="auto">
            <a:xfrm>
              <a:off x="9537700" y="12700"/>
              <a:ext cx="190500" cy="635000"/>
            </a:xfrm>
            <a:prstGeom prst="rect">
              <a:avLst/>
            </a:prstGeom>
            <a:solidFill>
              <a:srgbClr val="639EF4"/>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bodyPr>
            <a:lstStyle/>
            <a:p>
              <a:pPr eaLnBrk="1" hangingPunct="1"/>
              <a:endParaRPr lang="zh-CN" altLang="en-US"/>
            </a:p>
          </p:txBody>
        </p:sp>
        <p:sp>
          <p:nvSpPr>
            <p:cNvPr id="24" name="RemarkTitleText"/>
            <p:cNvSpPr txBox="1"/>
            <p:nvPr>
              <p:custDataLst>
                <p:tags r:id="rId27"/>
              </p:custDataLst>
            </p:nvPr>
          </p:nvSpPr>
          <p:spPr>
            <a:xfrm>
              <a:off x="9779000" y="0"/>
              <a:ext cx="1905000" cy="635000"/>
            </a:xfrm>
            <a:prstGeom prst="rect">
              <a:avLst/>
            </a:prstGeom>
            <a:noFill/>
          </p:spPr>
          <p:txBody>
            <a:bodyPr vert="horz" wrap="none" rtlCol="0" anchor="ctr" anchorCtr="0">
              <a:noAutofit/>
            </a:bodyPr>
            <a:lstStyle/>
            <a:p>
              <a:r>
                <a:rPr lang="zh-CN" altLang="en-US" sz="1800">
                  <a:solidFill>
                    <a:srgbClr val="000000"/>
                  </a:solidFill>
                  <a:latin typeface="Microsoft Yahei" panose="020B0503020204020204" pitchFamily="34" charset="-122"/>
                  <a:ea typeface="Microsoft Yahei" panose="020B0503020204020204" pitchFamily="34" charset="-122"/>
                  <a:sym typeface="Microsoft Yahei" panose="020B0503020204020204" pitchFamily="34" charset="-122"/>
                </a:rPr>
                <a:t>答案解析</a:t>
              </a:r>
            </a:p>
          </p:txBody>
        </p:sp>
      </p:grpSp>
      <p:sp>
        <p:nvSpPr>
          <p:cNvPr id="2" name="RemarkBack"/>
          <p:cNvSpPr/>
          <p:nvPr>
            <p:custDataLst>
              <p:tags r:id="rId16"/>
            </p:custDataLst>
          </p:nvPr>
        </p:nvSpPr>
        <p:spPr bwMode="auto">
          <a:xfrm>
            <a:off x="12585700" y="12700"/>
            <a:ext cx="3815080" cy="635000"/>
          </a:xfrm>
          <a:prstGeom prst="rect">
            <a:avLst/>
          </a:prstGeom>
          <a:solidFill>
            <a:srgbClr val="F6F7F8"/>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bodyPr>
          <a:lstStyle/>
          <a:p>
            <a:pPr eaLnBrk="1" hangingPunct="1"/>
            <a:endParaRPr lang="zh-CN" altLang="en-US"/>
          </a:p>
        </p:txBody>
      </p:sp>
      <p:sp>
        <p:nvSpPr>
          <p:cNvPr id="3" name="RemarkBlock"/>
          <p:cNvSpPr/>
          <p:nvPr>
            <p:custDataLst>
              <p:tags r:id="rId17"/>
            </p:custDataLst>
          </p:nvPr>
        </p:nvSpPr>
        <p:spPr bwMode="auto">
          <a:xfrm>
            <a:off x="12585700" y="12700"/>
            <a:ext cx="190500" cy="635000"/>
          </a:xfrm>
          <a:prstGeom prst="rect">
            <a:avLst/>
          </a:prstGeom>
          <a:solidFill>
            <a:srgbClr val="639EF4"/>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bodyPr>
          <a:lstStyle/>
          <a:p>
            <a:pPr eaLnBrk="1" hangingPunct="1"/>
            <a:endParaRPr lang="zh-CN" altLang="en-US"/>
          </a:p>
        </p:txBody>
      </p:sp>
      <p:sp>
        <p:nvSpPr>
          <p:cNvPr id="20" name="RemarkTitleText"/>
          <p:cNvSpPr txBox="1"/>
          <p:nvPr>
            <p:custDataLst>
              <p:tags r:id="rId18"/>
            </p:custDataLst>
          </p:nvPr>
        </p:nvSpPr>
        <p:spPr>
          <a:xfrm>
            <a:off x="12827000" y="0"/>
            <a:ext cx="1905000" cy="635000"/>
          </a:xfrm>
          <a:prstGeom prst="rect">
            <a:avLst/>
          </a:prstGeom>
          <a:noFill/>
        </p:spPr>
        <p:txBody>
          <a:bodyPr vert="horz" wrap="none" rtlCol="0" anchor="ctr" anchorCtr="0">
            <a:noAutofit/>
          </a:bodyPr>
          <a:lstStyle/>
          <a:p>
            <a:r>
              <a:rPr lang="zh-CN" altLang="en-US" sz="1800" smtClean="0">
                <a:solidFill>
                  <a:srgbClr val="000000"/>
                </a:solidFill>
                <a:latin typeface="Microsoft Yahei" panose="020B0503020204020204" pitchFamily="34" charset="-122"/>
                <a:ea typeface="Microsoft Yahei" panose="020B0503020204020204" pitchFamily="34" charset="-122"/>
                <a:sym typeface="Microsoft Yahei" panose="020B0503020204020204" pitchFamily="34" charset="-122"/>
              </a:rPr>
              <a:t>答案解析</a:t>
            </a:r>
            <a:endParaRPr lang="zh-CN" altLang="en-US" sz="1800">
              <a:solidFill>
                <a:srgbClr val="000000"/>
              </a:solidFill>
              <a:latin typeface="Microsoft Yahei" panose="020B0503020204020204" pitchFamily="34" charset="-122"/>
              <a:ea typeface="Microsoft Yahei" panose="020B0503020204020204" pitchFamily="34" charset="-122"/>
              <a:sym typeface="Microsoft Yahei" panose="020B0503020204020204" pitchFamily="34" charset="-122"/>
            </a:endParaRPr>
          </a:p>
        </p:txBody>
      </p:sp>
      <p:grpSp>
        <p:nvGrpSpPr>
          <p:cNvPr id="19" name="组合 18"/>
          <p:cNvGrpSpPr/>
          <p:nvPr>
            <p:custDataLst>
              <p:tags r:id="rId19"/>
            </p:custDataLst>
          </p:nvPr>
        </p:nvGrpSpPr>
        <p:grpSpPr>
          <a:xfrm>
            <a:off x="0" y="0"/>
            <a:ext cx="9144000" cy="635000"/>
            <a:chOff x="-1524000" y="0"/>
            <a:chExt cx="9144000" cy="635000"/>
          </a:xfrm>
        </p:grpSpPr>
        <p:sp>
          <p:nvSpPr>
            <p:cNvPr id="15" name="TitleBackground"/>
            <p:cNvSpPr/>
            <p:nvPr>
              <p:custDataLst>
                <p:tags r:id="rId21"/>
              </p:custDataLst>
            </p:nvPr>
          </p:nvSpPr>
          <p:spPr bwMode="auto">
            <a:xfrm>
              <a:off x="-1524000" y="0"/>
              <a:ext cx="9144000" cy="635000"/>
            </a:xfrm>
            <a:prstGeom prst="rect">
              <a:avLst/>
            </a:prstGeom>
            <a:solidFill>
              <a:srgbClr val="F6F7F8"/>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bodyPr>
            <a:lstStyle/>
            <a:p>
              <a:pPr eaLnBrk="1" hangingPunct="1"/>
              <a:endParaRPr lang="zh-CN" altLang="en-US"/>
            </a:p>
          </p:txBody>
        </p:sp>
        <p:sp>
          <p:nvSpPr>
            <p:cNvPr id="16" name="ColorBlock"/>
            <p:cNvSpPr/>
            <p:nvPr>
              <p:custDataLst>
                <p:tags r:id="rId22"/>
              </p:custDataLst>
            </p:nvPr>
          </p:nvSpPr>
          <p:spPr bwMode="auto">
            <a:xfrm>
              <a:off x="-1524000" y="0"/>
              <a:ext cx="190500" cy="635000"/>
            </a:xfrm>
            <a:prstGeom prst="rect">
              <a:avLst/>
            </a:prstGeom>
            <a:solidFill>
              <a:srgbClr val="639EF4"/>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b" anchorCtr="0" compatLnSpc="1">
              <a:prstTxWarp prst="textNoShape">
                <a:avLst/>
              </a:prstTxWarp>
            </a:bodyPr>
            <a:lstStyle/>
            <a:p>
              <a:pPr eaLnBrk="1" hangingPunct="1"/>
              <a:endParaRPr lang="zh-CN" altLang="en-US"/>
            </a:p>
          </p:txBody>
        </p:sp>
        <p:sp>
          <p:nvSpPr>
            <p:cNvPr id="17" name="TypeText"/>
            <p:cNvSpPr txBox="1"/>
            <p:nvPr>
              <p:custDataLst>
                <p:tags r:id="rId23"/>
              </p:custDataLst>
            </p:nvPr>
          </p:nvSpPr>
          <p:spPr>
            <a:xfrm>
              <a:off x="-1270000" y="0"/>
              <a:ext cx="1905000" cy="635000"/>
            </a:xfrm>
            <a:prstGeom prst="rect">
              <a:avLst/>
            </a:prstGeom>
            <a:noFill/>
          </p:spPr>
          <p:txBody>
            <a:bodyPr vert="horz" wrap="none" rtlCol="0" anchor="ctr" anchorCtr="0">
              <a:noAutofit/>
            </a:bodyPr>
            <a:lstStyle/>
            <a:p>
              <a:r>
                <a:rPr lang="zh-CN" altLang="en-US" sz="2600">
                  <a:solidFill>
                    <a:srgbClr val="000000"/>
                  </a:solidFill>
                  <a:latin typeface="Microsoft Yahei" panose="020B0503020204020204" pitchFamily="34" charset="-122"/>
                  <a:ea typeface="Microsoft Yahei" panose="020B0503020204020204" pitchFamily="34" charset="-122"/>
                  <a:sym typeface="Microsoft Yahei" panose="020B0503020204020204" pitchFamily="34" charset="-122"/>
                </a:rPr>
                <a:t>单选题</a:t>
              </a:r>
            </a:p>
          </p:txBody>
        </p:sp>
        <p:sp>
          <p:nvSpPr>
            <p:cNvPr id="18" name="TipText"/>
            <p:cNvSpPr txBox="1"/>
            <p:nvPr>
              <p:custDataLst>
                <p:tags r:id="rId24"/>
              </p:custDataLst>
            </p:nvPr>
          </p:nvSpPr>
          <p:spPr>
            <a:xfrm>
              <a:off x="1905" y="109220"/>
              <a:ext cx="2286000" cy="508000"/>
            </a:xfrm>
            <a:prstGeom prst="rect">
              <a:avLst/>
            </a:prstGeom>
            <a:noFill/>
          </p:spPr>
          <p:txBody>
            <a:bodyPr vert="horz" wrap="none" rtlCol="0" anchor="ctr" anchorCtr="0">
              <a:noAutofit/>
            </a:bodyPr>
            <a:lstStyle/>
            <a:p>
              <a:r>
                <a:rPr lang="en-US" altLang="zh-CN" sz="2000">
                  <a:solidFill>
                    <a:srgbClr val="808080"/>
                  </a:solidFill>
                  <a:latin typeface="Microsoft Yahei" panose="020B0503020204020204" pitchFamily="34" charset="-122"/>
                  <a:ea typeface="Microsoft Yahei" panose="020B0503020204020204" pitchFamily="34" charset="-122"/>
                  <a:sym typeface="Microsoft Yahei" panose="020B0503020204020204" pitchFamily="34" charset="-122"/>
                </a:rPr>
                <a:t>1</a:t>
              </a:r>
              <a:r>
                <a:rPr lang="zh-CN" altLang="en-US" sz="2000">
                  <a:solidFill>
                    <a:srgbClr val="808080"/>
                  </a:solidFill>
                  <a:latin typeface="Microsoft Yahei" panose="020B0503020204020204" pitchFamily="34" charset="-122"/>
                  <a:ea typeface="Microsoft Yahei" panose="020B0503020204020204" pitchFamily="34" charset="-122"/>
                  <a:sym typeface="Microsoft Yahei" panose="020B0503020204020204" pitchFamily="34" charset="-122"/>
                </a:rPr>
                <a:t>分</a:t>
              </a:r>
            </a:p>
          </p:txBody>
        </p:sp>
      </p:grpSp>
      <p:pic>
        <p:nvPicPr>
          <p:cNvPr id="4" name="图片 3"/>
          <p:cNvPicPr>
            <a:picLocks/>
          </p:cNvPicPr>
          <p:nvPr>
            <p:custDataLst>
              <p:tags r:id="rId20"/>
            </p:custDataLst>
          </p:nvPr>
        </p:nvPicPr>
        <p:blipFill>
          <a:blip r:embed="rId29">
            <a:extLst>
              <a:ext uri="{28A0092B-C50C-407E-A947-70E740481C1C}">
                <a14:useLocalDpi xmlns:a14="http://schemas.microsoft.com/office/drawing/2010/main" val="0"/>
              </a:ext>
            </a:extLst>
          </a:blip>
          <a:stretch>
            <a:fillRect/>
          </a:stretch>
        </p:blipFill>
        <p:spPr>
          <a:xfrm>
            <a:off x="10642600" y="63500"/>
            <a:ext cx="1422400" cy="508000"/>
          </a:xfrm>
          <a:prstGeom prst="rect">
            <a:avLst/>
          </a:prstGeom>
        </p:spPr>
      </p:pic>
    </p:spTree>
    <p:custDataLst>
      <p:tags r:id="rId1"/>
    </p:custDataLst>
    <p:extLst>
      <p:ext uri="{BB962C8B-B14F-4D97-AF65-F5344CB8AC3E}">
        <p14:creationId xmlns:p14="http://schemas.microsoft.com/office/powerpoint/2010/main" val="11851080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p:cNvSpPr>
            <a:spLocks noGrp="1" noChangeArrowheads="1"/>
          </p:cNvSpPr>
          <p:nvPr>
            <p:ph type="title"/>
          </p:nvPr>
        </p:nvSpPr>
        <p:spPr/>
        <p:txBody>
          <a:bodyPr/>
          <a:lstStyle/>
          <a:p>
            <a:pPr>
              <a:defRPr/>
            </a:pPr>
            <a:r>
              <a:rPr lang="zh-CN" altLang="en-US" sz="4000" u="sng" dirty="0">
                <a:solidFill>
                  <a:srgbClr val="CC0000"/>
                </a:solidFill>
              </a:rPr>
              <a:t> </a:t>
            </a:r>
            <a:endParaRPr lang="zh-CN" altLang="en-US" dirty="0"/>
          </a:p>
        </p:txBody>
      </p:sp>
      <p:sp>
        <p:nvSpPr>
          <p:cNvPr id="221187" name="Rectangle 3"/>
          <p:cNvSpPr>
            <a:spLocks noGrp="1" noChangeArrowheads="1"/>
          </p:cNvSpPr>
          <p:nvPr>
            <p:ph idx="1"/>
          </p:nvPr>
        </p:nvSpPr>
        <p:spPr>
          <a:xfrm>
            <a:off x="335360" y="983778"/>
            <a:ext cx="10515600" cy="5193185"/>
          </a:xfrm>
        </p:spPr>
        <p:txBody>
          <a:bodyPr>
            <a:normAutofit/>
          </a:bodyPr>
          <a:lstStyle/>
          <a:p>
            <a:pPr>
              <a:buClr>
                <a:srgbClr val="FF9900"/>
              </a:buClr>
              <a:buSzPct val="50000"/>
              <a:defRPr/>
            </a:pPr>
            <a:r>
              <a:rPr lang="zh-CN" altLang="en-US"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针对</a:t>
            </a:r>
            <a:r>
              <a:rPr lang="zh-CN" altLang="en-US"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并列程序段</a:t>
            </a:r>
            <a:r>
              <a:rPr lang="zh-CN" altLang="en-US" dirty="0">
                <a:latin typeface="Times New Roman" panose="02020603050405020304" pitchFamily="18" charset="0"/>
                <a:cs typeface="Times New Roman" panose="02020603050405020304" pitchFamily="18" charset="0"/>
              </a:rPr>
              <a:t> </a:t>
            </a:r>
          </a:p>
          <a:p>
            <a:pPr>
              <a:buFontTx/>
              <a:buNone/>
              <a:defRPr/>
            </a:pPr>
            <a:r>
              <a:rPr lang="zh-CN" altLang="en-US" dirty="0">
                <a:latin typeface="Times New Roman" panose="02020603050405020304" pitchFamily="18" charset="0"/>
                <a:cs typeface="Times New Roman" panose="02020603050405020304" pitchFamily="18" charset="0"/>
              </a:rPr>
              <a:t>     </a:t>
            </a:r>
            <a:r>
              <a:rPr lang="en-US" altLang="zh-CN" dirty="0">
                <a:solidFill>
                  <a:srgbClr val="CC0000"/>
                </a:solidFill>
                <a:latin typeface="Times New Roman" panose="02020603050405020304" pitchFamily="18" charset="0"/>
                <a:cs typeface="Times New Roman" panose="02020603050405020304" pitchFamily="18" charset="0"/>
              </a:rPr>
              <a:t>T(</a:t>
            </a:r>
            <a:r>
              <a:rPr lang="en-US" altLang="zh-CN" i="1" dirty="0">
                <a:solidFill>
                  <a:srgbClr val="CC0000"/>
                </a:solidFill>
                <a:latin typeface="Times New Roman" panose="02020603050405020304" pitchFamily="18" charset="0"/>
                <a:cs typeface="Times New Roman" panose="02020603050405020304" pitchFamily="18" charset="0"/>
              </a:rPr>
              <a:t>n</a:t>
            </a:r>
            <a:r>
              <a:rPr lang="en-US" altLang="zh-CN" dirty="0">
                <a:solidFill>
                  <a:srgbClr val="CC0000"/>
                </a:solidFill>
                <a:latin typeface="Times New Roman" panose="02020603050405020304" pitchFamily="18" charset="0"/>
                <a:cs typeface="Times New Roman" panose="02020603050405020304" pitchFamily="18" charset="0"/>
              </a:rPr>
              <a:t>, </a:t>
            </a:r>
            <a:r>
              <a:rPr lang="en-US" altLang="zh-CN" i="1" dirty="0">
                <a:solidFill>
                  <a:srgbClr val="CC0000"/>
                </a:solidFill>
                <a:latin typeface="Times New Roman" panose="02020603050405020304" pitchFamily="18" charset="0"/>
                <a:cs typeface="Times New Roman" panose="02020603050405020304" pitchFamily="18" charset="0"/>
              </a:rPr>
              <a:t>m</a:t>
            </a:r>
            <a:r>
              <a:rPr lang="en-US" altLang="zh-CN" dirty="0">
                <a:solidFill>
                  <a:srgbClr val="CC0000"/>
                </a:solidFill>
                <a:latin typeface="Times New Roman" panose="02020603050405020304" pitchFamily="18" charset="0"/>
                <a:cs typeface="Times New Roman" panose="02020603050405020304" pitchFamily="18" charset="0"/>
              </a:rPr>
              <a:t>)  = T</a:t>
            </a:r>
            <a:r>
              <a:rPr lang="en-US" altLang="zh-CN" baseline="-25000" dirty="0">
                <a:solidFill>
                  <a:srgbClr val="CC0000"/>
                </a:solidFill>
                <a:latin typeface="Times New Roman" panose="02020603050405020304" pitchFamily="18" charset="0"/>
                <a:cs typeface="Times New Roman" panose="02020603050405020304" pitchFamily="18" charset="0"/>
              </a:rPr>
              <a:t>1</a:t>
            </a:r>
            <a:r>
              <a:rPr lang="en-US" altLang="zh-CN" dirty="0">
                <a:solidFill>
                  <a:srgbClr val="CC0000"/>
                </a:solidFill>
                <a:latin typeface="Times New Roman" panose="02020603050405020304" pitchFamily="18" charset="0"/>
                <a:cs typeface="Times New Roman" panose="02020603050405020304" pitchFamily="18" charset="0"/>
              </a:rPr>
              <a:t> (</a:t>
            </a:r>
            <a:r>
              <a:rPr lang="en-US" altLang="zh-CN" i="1" dirty="0">
                <a:solidFill>
                  <a:srgbClr val="CC0000"/>
                </a:solidFill>
                <a:latin typeface="Times New Roman" panose="02020603050405020304" pitchFamily="18" charset="0"/>
                <a:cs typeface="Times New Roman" panose="02020603050405020304" pitchFamily="18" charset="0"/>
              </a:rPr>
              <a:t>n</a:t>
            </a:r>
            <a:r>
              <a:rPr lang="en-US" altLang="zh-CN" dirty="0">
                <a:solidFill>
                  <a:srgbClr val="CC0000"/>
                </a:solidFill>
                <a:latin typeface="Times New Roman" panose="02020603050405020304" pitchFamily="18" charset="0"/>
                <a:cs typeface="Times New Roman" panose="02020603050405020304" pitchFamily="18" charset="0"/>
              </a:rPr>
              <a:t>) + T</a:t>
            </a:r>
            <a:r>
              <a:rPr lang="en-US" altLang="zh-CN" baseline="-25000" dirty="0">
                <a:solidFill>
                  <a:srgbClr val="CC0000"/>
                </a:solidFill>
                <a:latin typeface="Times New Roman" panose="02020603050405020304" pitchFamily="18" charset="0"/>
                <a:cs typeface="Times New Roman" panose="02020603050405020304" pitchFamily="18" charset="0"/>
              </a:rPr>
              <a:t>2</a:t>
            </a:r>
            <a:r>
              <a:rPr lang="en-US" altLang="zh-CN" dirty="0">
                <a:solidFill>
                  <a:srgbClr val="CC0000"/>
                </a:solidFill>
                <a:latin typeface="Times New Roman" panose="02020603050405020304" pitchFamily="18" charset="0"/>
                <a:cs typeface="Times New Roman" panose="02020603050405020304" pitchFamily="18" charset="0"/>
              </a:rPr>
              <a:t> (</a:t>
            </a:r>
            <a:r>
              <a:rPr lang="en-US" altLang="zh-CN" i="1" dirty="0">
                <a:solidFill>
                  <a:srgbClr val="CC0000"/>
                </a:solidFill>
                <a:latin typeface="Times New Roman" panose="02020603050405020304" pitchFamily="18" charset="0"/>
                <a:cs typeface="Times New Roman" panose="02020603050405020304" pitchFamily="18" charset="0"/>
              </a:rPr>
              <a:t>m</a:t>
            </a:r>
            <a:r>
              <a:rPr lang="en-US" altLang="zh-CN" dirty="0">
                <a:solidFill>
                  <a:srgbClr val="CC0000"/>
                </a:solidFill>
                <a:latin typeface="Times New Roman" panose="02020603050405020304" pitchFamily="18" charset="0"/>
                <a:cs typeface="Times New Roman" panose="02020603050405020304" pitchFamily="18" charset="0"/>
              </a:rPr>
              <a:t>)	</a:t>
            </a:r>
          </a:p>
          <a:p>
            <a:pPr>
              <a:buFontTx/>
              <a:buNone/>
              <a:defRPr/>
            </a:pPr>
            <a:r>
              <a:rPr lang="en-US" altLang="zh-CN" dirty="0">
                <a:solidFill>
                  <a:srgbClr val="CC0000"/>
                </a:solidFill>
                <a:latin typeface="Times New Roman" panose="02020603050405020304" pitchFamily="18" charset="0"/>
                <a:cs typeface="Times New Roman" panose="02020603050405020304" pitchFamily="18" charset="0"/>
              </a:rPr>
              <a:t>  	  	         = O(max (</a:t>
            </a:r>
            <a:r>
              <a:rPr lang="en-US" altLang="zh-CN" i="1" dirty="0">
                <a:solidFill>
                  <a:srgbClr val="CC0000"/>
                </a:solidFill>
                <a:latin typeface="Times New Roman" panose="02020603050405020304" pitchFamily="18" charset="0"/>
                <a:cs typeface="Times New Roman" panose="02020603050405020304" pitchFamily="18" charset="0"/>
              </a:rPr>
              <a:t>f</a:t>
            </a:r>
            <a:r>
              <a:rPr lang="en-US" altLang="zh-CN" dirty="0">
                <a:solidFill>
                  <a:srgbClr val="CC0000"/>
                </a:solidFill>
                <a:latin typeface="Times New Roman" panose="02020603050405020304" pitchFamily="18" charset="0"/>
                <a:cs typeface="Times New Roman" panose="02020603050405020304" pitchFamily="18" charset="0"/>
              </a:rPr>
              <a:t> (</a:t>
            </a:r>
            <a:r>
              <a:rPr lang="en-US" altLang="zh-CN" i="1" dirty="0">
                <a:solidFill>
                  <a:srgbClr val="CC0000"/>
                </a:solidFill>
                <a:latin typeface="Times New Roman" panose="02020603050405020304" pitchFamily="18" charset="0"/>
                <a:cs typeface="Times New Roman" panose="02020603050405020304" pitchFamily="18" charset="0"/>
              </a:rPr>
              <a:t>n</a:t>
            </a:r>
            <a:r>
              <a:rPr lang="en-US" altLang="zh-CN" dirty="0">
                <a:solidFill>
                  <a:srgbClr val="CC0000"/>
                </a:solidFill>
                <a:latin typeface="Times New Roman" panose="02020603050405020304" pitchFamily="18" charset="0"/>
                <a:cs typeface="Times New Roman" panose="02020603050405020304" pitchFamily="18" charset="0"/>
              </a:rPr>
              <a:t>), </a:t>
            </a:r>
            <a:r>
              <a:rPr lang="en-US" altLang="zh-CN" i="1" dirty="0">
                <a:solidFill>
                  <a:srgbClr val="CC0000"/>
                </a:solidFill>
                <a:latin typeface="Times New Roman" panose="02020603050405020304" pitchFamily="18" charset="0"/>
                <a:cs typeface="Times New Roman" panose="02020603050405020304" pitchFamily="18" charset="0"/>
              </a:rPr>
              <a:t>g</a:t>
            </a:r>
            <a:r>
              <a:rPr lang="en-US" altLang="zh-CN" dirty="0">
                <a:solidFill>
                  <a:srgbClr val="CC0000"/>
                </a:solidFill>
                <a:latin typeface="Times New Roman" panose="02020603050405020304" pitchFamily="18" charset="0"/>
                <a:cs typeface="Times New Roman" panose="02020603050405020304" pitchFamily="18" charset="0"/>
              </a:rPr>
              <a:t> (</a:t>
            </a:r>
            <a:r>
              <a:rPr lang="en-US" altLang="zh-CN" i="1" dirty="0">
                <a:solidFill>
                  <a:srgbClr val="CC0000"/>
                </a:solidFill>
                <a:latin typeface="Times New Roman" panose="02020603050405020304" pitchFamily="18" charset="0"/>
                <a:cs typeface="Times New Roman" panose="02020603050405020304" pitchFamily="18" charset="0"/>
              </a:rPr>
              <a:t>m</a:t>
            </a:r>
            <a:r>
              <a:rPr lang="en-US" altLang="zh-CN" dirty="0">
                <a:solidFill>
                  <a:srgbClr val="CC0000"/>
                </a:solidFill>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
            </a:r>
            <a:br>
              <a:rPr lang="en-US" altLang="zh-CN" dirty="0">
                <a:latin typeface="Times New Roman" panose="02020603050405020304" pitchFamily="18" charset="0"/>
                <a:cs typeface="Times New Roman" panose="02020603050405020304" pitchFamily="18" charset="0"/>
              </a:rPr>
            </a:br>
            <a:endParaRPr lang="en-US" altLang="zh-CN" dirty="0">
              <a:latin typeface="Times New Roman" panose="02020603050405020304" pitchFamily="18" charset="0"/>
              <a:cs typeface="Times New Roman" panose="02020603050405020304" pitchFamily="18" charset="0"/>
            </a:endParaRPr>
          </a:p>
          <a:p>
            <a:pPr>
              <a:buFont typeface="Wingdings" panose="05000000000000000000" pitchFamily="2" charset="2"/>
              <a:buNone/>
              <a:defRPr/>
            </a:pPr>
            <a:r>
              <a:rPr lang="en-US" altLang="zh-CN" dirty="0">
                <a:latin typeface="Times New Roman" panose="02020603050405020304" pitchFamily="18" charset="0"/>
                <a:cs typeface="Times New Roman" panose="02020603050405020304" pitchFamily="18" charset="0"/>
              </a:rPr>
              <a:t>     c &lt; log</a:t>
            </a:r>
            <a:r>
              <a:rPr lang="en-US" altLang="zh-CN" baseline="-25000" dirty="0">
                <a:latin typeface="Times New Roman" panose="02020603050405020304" pitchFamily="18" charset="0"/>
                <a:cs typeface="Times New Roman" panose="02020603050405020304" pitchFamily="18" charset="0"/>
              </a:rPr>
              <a:t>2</a:t>
            </a:r>
            <a:r>
              <a:rPr lang="en-US" altLang="zh-CN" dirty="0">
                <a:latin typeface="Times New Roman" panose="02020603050405020304" pitchFamily="18" charset="0"/>
                <a:cs typeface="Times New Roman" panose="02020603050405020304" pitchFamily="18" charset="0"/>
              </a:rPr>
              <a:t>n &lt; n &lt; nlog</a:t>
            </a:r>
            <a:r>
              <a:rPr lang="en-US" altLang="zh-CN" baseline="-25000" dirty="0">
                <a:latin typeface="Times New Roman" panose="02020603050405020304" pitchFamily="18" charset="0"/>
                <a:cs typeface="Times New Roman" panose="02020603050405020304" pitchFamily="18" charset="0"/>
              </a:rPr>
              <a:t>2</a:t>
            </a:r>
            <a:r>
              <a:rPr lang="en-US" altLang="zh-CN" dirty="0">
                <a:latin typeface="Times New Roman" panose="02020603050405020304" pitchFamily="18" charset="0"/>
                <a:cs typeface="Times New Roman" panose="02020603050405020304" pitchFamily="18" charset="0"/>
              </a:rPr>
              <a:t>n &lt; n</a:t>
            </a:r>
            <a:r>
              <a:rPr lang="en-US" altLang="zh-CN" baseline="30000" dirty="0">
                <a:latin typeface="Times New Roman" panose="02020603050405020304" pitchFamily="18" charset="0"/>
                <a:cs typeface="Times New Roman" panose="02020603050405020304" pitchFamily="18" charset="0"/>
              </a:rPr>
              <a:t>2</a:t>
            </a:r>
            <a:r>
              <a:rPr lang="en-US" altLang="zh-CN" dirty="0">
                <a:latin typeface="Times New Roman" panose="02020603050405020304" pitchFamily="18" charset="0"/>
                <a:cs typeface="Times New Roman" panose="02020603050405020304" pitchFamily="18" charset="0"/>
              </a:rPr>
              <a:t> </a:t>
            </a:r>
            <a:endParaRPr lang="en-US" altLang="zh-CN" dirty="0" smtClean="0">
              <a:latin typeface="Times New Roman" panose="02020603050405020304" pitchFamily="18" charset="0"/>
              <a:cs typeface="Times New Roman" panose="02020603050405020304" pitchFamily="18" charset="0"/>
            </a:endParaRPr>
          </a:p>
          <a:p>
            <a:pPr>
              <a:buFont typeface="Wingdings" panose="05000000000000000000" pitchFamily="2" charset="2"/>
              <a:buNone/>
              <a:defRPr/>
            </a:pPr>
            <a:r>
              <a:rPr lang="en-US" altLang="zh-CN" dirty="0">
                <a:latin typeface="Times New Roman" panose="02020603050405020304" pitchFamily="18" charset="0"/>
                <a:cs typeface="Times New Roman" panose="02020603050405020304" pitchFamily="18" charset="0"/>
              </a:rPr>
              <a:t> </a:t>
            </a:r>
            <a:r>
              <a:rPr lang="en-US" altLang="zh-CN" dirty="0" smtClean="0">
                <a:latin typeface="Times New Roman" panose="02020603050405020304" pitchFamily="18" charset="0"/>
                <a:cs typeface="Times New Roman" panose="02020603050405020304" pitchFamily="18" charset="0"/>
              </a:rPr>
              <a:t>       &lt; </a:t>
            </a:r>
            <a:r>
              <a:rPr lang="en-US" altLang="zh-CN" dirty="0">
                <a:latin typeface="Times New Roman" panose="02020603050405020304" pitchFamily="18" charset="0"/>
                <a:cs typeface="Times New Roman" panose="02020603050405020304" pitchFamily="18" charset="0"/>
              </a:rPr>
              <a:t>n</a:t>
            </a:r>
            <a:r>
              <a:rPr lang="en-US" altLang="zh-CN" baseline="30000" dirty="0">
                <a:latin typeface="Times New Roman" panose="02020603050405020304" pitchFamily="18" charset="0"/>
                <a:cs typeface="Times New Roman" panose="02020603050405020304" pitchFamily="18" charset="0"/>
              </a:rPr>
              <a:t>3</a:t>
            </a:r>
            <a:r>
              <a:rPr lang="en-US" altLang="zh-CN" dirty="0">
                <a:latin typeface="Times New Roman" panose="02020603050405020304" pitchFamily="18" charset="0"/>
                <a:cs typeface="Times New Roman" panose="02020603050405020304" pitchFamily="18" charset="0"/>
              </a:rPr>
              <a:t> &lt; 2</a:t>
            </a:r>
            <a:r>
              <a:rPr lang="en-US" altLang="zh-CN" baseline="30000" dirty="0">
                <a:latin typeface="Times New Roman" panose="02020603050405020304" pitchFamily="18" charset="0"/>
                <a:cs typeface="Times New Roman" panose="02020603050405020304" pitchFamily="18" charset="0"/>
              </a:rPr>
              <a:t>n</a:t>
            </a:r>
            <a:r>
              <a:rPr lang="en-US" altLang="zh-CN" dirty="0">
                <a:latin typeface="Times New Roman" panose="02020603050405020304" pitchFamily="18" charset="0"/>
                <a:cs typeface="Times New Roman" panose="02020603050405020304" pitchFamily="18" charset="0"/>
              </a:rPr>
              <a:t> &lt; 3</a:t>
            </a:r>
            <a:r>
              <a:rPr lang="en-US" altLang="zh-CN" baseline="30000" dirty="0">
                <a:latin typeface="Times New Roman" panose="02020603050405020304" pitchFamily="18" charset="0"/>
                <a:cs typeface="Times New Roman" panose="02020603050405020304" pitchFamily="18" charset="0"/>
              </a:rPr>
              <a:t>n</a:t>
            </a:r>
            <a:r>
              <a:rPr lang="en-US" altLang="zh-CN" dirty="0">
                <a:latin typeface="Times New Roman" panose="02020603050405020304" pitchFamily="18" charset="0"/>
                <a:cs typeface="Times New Roman" panose="02020603050405020304" pitchFamily="18" charset="0"/>
              </a:rPr>
              <a:t> &lt; n!</a:t>
            </a:r>
          </a:p>
        </p:txBody>
      </p:sp>
      <p:sp>
        <p:nvSpPr>
          <p:cNvPr id="7" name="标题 1"/>
          <p:cNvSpPr txBox="1">
            <a:spLocks/>
          </p:cNvSpPr>
          <p:nvPr/>
        </p:nvSpPr>
        <p:spPr>
          <a:xfrm>
            <a:off x="335360" y="77093"/>
            <a:ext cx="10515600" cy="687611"/>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rgbClr val="0000CC"/>
                </a:solidFill>
                <a:latin typeface="+mj-lt"/>
                <a:ea typeface="+mj-ea"/>
                <a:cs typeface="+mj-cs"/>
              </a:defRPr>
            </a:lvl1pPr>
          </a:lstStyle>
          <a:p>
            <a:pPr fontAlgn="auto">
              <a:spcAft>
                <a:spcPts val="0"/>
              </a:spcAft>
            </a:pPr>
            <a:r>
              <a:rPr kumimoji="0" lang="zh-CN" altLang="en-US" sz="3600" b="0" dirty="0"/>
              <a:t>大</a:t>
            </a:r>
            <a:r>
              <a:rPr kumimoji="0" lang="en-US" altLang="zh-CN" sz="3600" b="0" dirty="0"/>
              <a:t>O</a:t>
            </a:r>
            <a:r>
              <a:rPr kumimoji="0" lang="zh-CN" altLang="en-US" sz="3600" b="0" dirty="0"/>
              <a:t>表示法</a:t>
            </a:r>
            <a:r>
              <a:rPr kumimoji="0" lang="zh-CN" altLang="en-US" sz="3600" b="0" dirty="0" smtClean="0"/>
              <a:t>的运算规则</a:t>
            </a:r>
            <a:r>
              <a:rPr kumimoji="0" lang="en-US" altLang="zh-CN" sz="3600" b="0" dirty="0" smtClean="0"/>
              <a:t>1</a:t>
            </a:r>
            <a:r>
              <a:rPr kumimoji="0" lang="zh-CN" altLang="en-US" sz="3600" b="0" dirty="0" smtClean="0"/>
              <a:t>：加法</a:t>
            </a:r>
            <a:r>
              <a:rPr kumimoji="0" lang="zh-CN" altLang="en-US" sz="3600" b="0" dirty="0"/>
              <a:t>规则</a:t>
            </a:r>
          </a:p>
        </p:txBody>
      </p:sp>
      <p:sp>
        <p:nvSpPr>
          <p:cNvPr id="8" name="Rectangle 3"/>
          <p:cNvSpPr>
            <a:spLocks noChangeArrowheads="1"/>
          </p:cNvSpPr>
          <p:nvPr/>
        </p:nvSpPr>
        <p:spPr bwMode="auto">
          <a:xfrm>
            <a:off x="6168008" y="3140968"/>
            <a:ext cx="3783928" cy="1356397"/>
          </a:xfrm>
          <a:prstGeom prst="rect">
            <a:avLst/>
          </a:prstGeom>
          <a:solidFill>
            <a:schemeClr val="accent3"/>
          </a:solidFill>
          <a:ln w="9525">
            <a:solidFill>
              <a:schemeClr val="tx1"/>
            </a:solidFill>
            <a:miter lim="800000"/>
            <a:headEnd/>
            <a:tailEnd/>
          </a:ln>
          <a:effectLst>
            <a:outerShdw dist="107763" dir="2700000" algn="ctr" rotWithShape="0">
              <a:schemeClr val="bg2"/>
            </a:outerShdw>
          </a:effectLst>
        </p:spPr>
        <p:txBody>
          <a:bodyPr wrap="none" anchor="ctr"/>
          <a:lstStyle/>
          <a:p>
            <a:pPr>
              <a:defRPr/>
            </a:pPr>
            <a:endParaRPr lang="zh-CN" altLang="en-US"/>
          </a:p>
        </p:txBody>
      </p:sp>
      <p:sp>
        <p:nvSpPr>
          <p:cNvPr id="9" name="Rectangle 4"/>
          <p:cNvSpPr>
            <a:spLocks noChangeArrowheads="1"/>
          </p:cNvSpPr>
          <p:nvPr/>
        </p:nvSpPr>
        <p:spPr bwMode="auto">
          <a:xfrm>
            <a:off x="6168008" y="2172273"/>
            <a:ext cx="3783928" cy="896687"/>
          </a:xfrm>
          <a:prstGeom prst="rect">
            <a:avLst/>
          </a:prstGeom>
          <a:solidFill>
            <a:schemeClr val="accent3"/>
          </a:solidFill>
          <a:ln w="9525">
            <a:solidFill>
              <a:schemeClr val="tx1"/>
            </a:solidFill>
            <a:miter lim="800000"/>
            <a:headEnd/>
            <a:tailEnd/>
          </a:ln>
          <a:effectLst>
            <a:outerShdw dist="107763" dir="2700000" algn="ctr" rotWithShape="0">
              <a:schemeClr val="bg2"/>
            </a:outerShdw>
          </a:effectLst>
        </p:spPr>
        <p:txBody>
          <a:bodyPr wrap="none" anchor="ctr"/>
          <a:lstStyle/>
          <a:p>
            <a:pPr>
              <a:defRPr/>
            </a:pPr>
            <a:endParaRPr lang="zh-CN" altLang="en-US"/>
          </a:p>
        </p:txBody>
      </p:sp>
      <p:sp>
        <p:nvSpPr>
          <p:cNvPr id="10" name="Rectangle 5"/>
          <p:cNvSpPr>
            <a:spLocks noChangeArrowheads="1"/>
          </p:cNvSpPr>
          <p:nvPr/>
        </p:nvSpPr>
        <p:spPr bwMode="auto">
          <a:xfrm>
            <a:off x="6168008" y="1628800"/>
            <a:ext cx="3783928" cy="457200"/>
          </a:xfrm>
          <a:prstGeom prst="rect">
            <a:avLst/>
          </a:prstGeom>
          <a:solidFill>
            <a:schemeClr val="accent3"/>
          </a:solidFill>
          <a:ln w="9525">
            <a:solidFill>
              <a:schemeClr val="tx1"/>
            </a:solidFill>
            <a:miter lim="800000"/>
            <a:headEnd/>
            <a:tailEnd/>
          </a:ln>
          <a:effectLst>
            <a:outerShdw dist="107763" dir="2700000" algn="ctr" rotWithShape="0">
              <a:schemeClr val="bg2"/>
            </a:outerShdw>
          </a:effectLst>
        </p:spPr>
        <p:txBody>
          <a:bodyPr wrap="none" anchor="ctr"/>
          <a:lstStyle/>
          <a:p>
            <a:pPr>
              <a:defRPr/>
            </a:pPr>
            <a:endParaRPr lang="zh-CN" altLang="en-US"/>
          </a:p>
        </p:txBody>
      </p:sp>
      <p:sp>
        <p:nvSpPr>
          <p:cNvPr id="11" name="Text Box 6"/>
          <p:cNvSpPr txBox="1">
            <a:spLocks noChangeArrowheads="1"/>
          </p:cNvSpPr>
          <p:nvPr/>
        </p:nvSpPr>
        <p:spPr bwMode="auto">
          <a:xfrm>
            <a:off x="6070899" y="892749"/>
            <a:ext cx="225734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kumimoji="1" sz="4000" b="1">
                <a:solidFill>
                  <a:schemeClr val="tx1"/>
                </a:solidFill>
                <a:latin typeface="Tahoma" panose="020B0604030504040204" pitchFamily="34" charset="0"/>
                <a:ea typeface="黑体" panose="02010609060101010101" pitchFamily="49" charset="-122"/>
              </a:defRPr>
            </a:lvl1pPr>
            <a:lvl2pPr marL="742950" indent="-285750">
              <a:defRPr kumimoji="1" sz="4000" b="1">
                <a:solidFill>
                  <a:schemeClr val="tx1"/>
                </a:solidFill>
                <a:latin typeface="Tahoma" panose="020B0604030504040204" pitchFamily="34" charset="0"/>
                <a:ea typeface="黑体" panose="02010609060101010101" pitchFamily="49" charset="-122"/>
              </a:defRPr>
            </a:lvl2pPr>
            <a:lvl3pPr marL="1143000" indent="-228600">
              <a:defRPr kumimoji="1" sz="4000" b="1">
                <a:solidFill>
                  <a:schemeClr val="tx1"/>
                </a:solidFill>
                <a:latin typeface="Tahoma" panose="020B0604030504040204" pitchFamily="34" charset="0"/>
                <a:ea typeface="黑体" panose="02010609060101010101" pitchFamily="49" charset="-122"/>
              </a:defRPr>
            </a:lvl3pPr>
            <a:lvl4pPr marL="1600200" indent="-228600">
              <a:defRPr kumimoji="1" sz="4000" b="1">
                <a:solidFill>
                  <a:schemeClr val="tx1"/>
                </a:solidFill>
                <a:latin typeface="Tahoma" panose="020B0604030504040204" pitchFamily="34" charset="0"/>
                <a:ea typeface="黑体" panose="02010609060101010101" pitchFamily="49" charset="-122"/>
              </a:defRPr>
            </a:lvl4pPr>
            <a:lvl5pPr marL="2057400" indent="-228600">
              <a:defRPr kumimoji="1" sz="4000" b="1">
                <a:solidFill>
                  <a:schemeClr val="tx1"/>
                </a:solidFill>
                <a:latin typeface="Tahoma" panose="020B0604030504040204" pitchFamily="34" charset="0"/>
                <a:ea typeface="黑体" panose="02010609060101010101" pitchFamily="49" charset="-122"/>
              </a:defRPr>
            </a:lvl5pPr>
            <a:lvl6pPr marL="25146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6pPr>
            <a:lvl7pPr marL="29718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7pPr>
            <a:lvl8pPr marL="34290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8pPr>
            <a:lvl9pPr marL="3886200" indent="-228600" eaLnBrk="0" fontAlgn="base" hangingPunct="0">
              <a:spcBef>
                <a:spcPct val="0"/>
              </a:spcBef>
              <a:spcAft>
                <a:spcPct val="0"/>
              </a:spcAft>
              <a:defRPr kumimoji="1" sz="4000" b="1">
                <a:solidFill>
                  <a:schemeClr val="tx1"/>
                </a:solidFill>
                <a:latin typeface="Tahoma" panose="020B0604030504040204" pitchFamily="34" charset="0"/>
                <a:ea typeface="黑体" panose="02010609060101010101" pitchFamily="49" charset="-122"/>
              </a:defRPr>
            </a:lvl9pPr>
          </a:lstStyle>
          <a:p>
            <a:pPr>
              <a:defRPr/>
            </a:pPr>
            <a:r>
              <a:rPr lang="zh-CN" altLang="en-US" sz="2800" dirty="0">
                <a:effectLst>
                  <a:outerShdw blurRad="38100" dist="38100" dir="2700000" algn="tl">
                    <a:srgbClr val="C0C0C0"/>
                  </a:outerShdw>
                </a:effectLst>
                <a:ea typeface="仿宋_GB2312" pitchFamily="49" charset="-122"/>
              </a:rPr>
              <a:t>例</a:t>
            </a:r>
            <a:r>
              <a:rPr lang="en-US" altLang="zh-CN" sz="2800" dirty="0">
                <a:effectLst>
                  <a:outerShdw blurRad="38100" dist="38100" dir="2700000" algn="tl">
                    <a:srgbClr val="C0C0C0"/>
                  </a:outerShdw>
                </a:effectLst>
                <a:latin typeface="Times New Roman" panose="02020603050405020304" pitchFamily="18" charset="0"/>
                <a:ea typeface="仿宋_GB2312" pitchFamily="49" charset="-122"/>
                <a:cs typeface="Times New Roman" panose="02020603050405020304" pitchFamily="18" charset="0"/>
              </a:rPr>
              <a:t>4.</a:t>
            </a:r>
            <a:r>
              <a:rPr lang="zh-CN" altLang="en-US" sz="2800" dirty="0">
                <a:effectLst>
                  <a:outerShdw blurRad="38100" dist="38100" dir="2700000" algn="tl">
                    <a:srgbClr val="C0C0C0"/>
                  </a:outerShdw>
                </a:effectLst>
                <a:ea typeface="仿宋_GB2312" pitchFamily="49" charset="-122"/>
              </a:rPr>
              <a:t>变量计数</a:t>
            </a:r>
            <a:endParaRPr lang="zh-CN" altLang="en-US" sz="2800" dirty="0"/>
          </a:p>
        </p:txBody>
      </p:sp>
      <p:sp>
        <p:nvSpPr>
          <p:cNvPr id="12" name="Text Box 7"/>
          <p:cNvSpPr txBox="1">
            <a:spLocks noChangeArrowheads="1"/>
          </p:cNvSpPr>
          <p:nvPr/>
        </p:nvSpPr>
        <p:spPr bwMode="auto">
          <a:xfrm>
            <a:off x="6240016" y="1635043"/>
            <a:ext cx="371192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nSpc>
                <a:spcPct val="125000"/>
              </a:lnSpc>
              <a:spcBef>
                <a:spcPct val="0"/>
              </a:spcBef>
              <a:buClrTx/>
              <a:buSzTx/>
              <a:buFontTx/>
              <a:buNone/>
            </a:pPr>
            <a:r>
              <a:rPr lang="en-US" altLang="zh-CN" sz="24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x = 0;  y = 0;</a:t>
            </a:r>
          </a:p>
          <a:p>
            <a:pPr>
              <a:lnSpc>
                <a:spcPct val="125000"/>
              </a:lnSpc>
              <a:spcBef>
                <a:spcPct val="0"/>
              </a:spcBef>
              <a:buClrTx/>
              <a:buSzTx/>
              <a:buFontTx/>
              <a:buNone/>
            </a:pPr>
            <a:r>
              <a:rPr lang="en-US" altLang="zh-CN" sz="24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for ( </a:t>
            </a:r>
            <a:r>
              <a:rPr lang="en-US" altLang="zh-CN" sz="2400" dirty="0" err="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int</a:t>
            </a:r>
            <a:r>
              <a:rPr lang="en-US" altLang="zh-CN" sz="24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k = 0; k &lt; n; k ++ )</a:t>
            </a:r>
          </a:p>
          <a:p>
            <a:pPr>
              <a:lnSpc>
                <a:spcPct val="125000"/>
              </a:lnSpc>
              <a:spcBef>
                <a:spcPct val="0"/>
              </a:spcBef>
              <a:buClrTx/>
              <a:buSzTx/>
              <a:buFontTx/>
              <a:buNone/>
            </a:pPr>
            <a:r>
              <a:rPr lang="en-US" altLang="zh-CN" sz="24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x ++;</a:t>
            </a:r>
            <a:endParaRPr lang="en-US" altLang="zh-CN" sz="2400" dirty="0">
              <a:latin typeface="Times New Roman" panose="02020603050405020304" pitchFamily="18" charset="0"/>
              <a:ea typeface="黑体" panose="02010609060101010101" pitchFamily="49" charset="-122"/>
              <a:cs typeface="Times New Roman" panose="02020603050405020304" pitchFamily="18" charset="0"/>
            </a:endParaRPr>
          </a:p>
          <a:p>
            <a:pPr>
              <a:lnSpc>
                <a:spcPct val="125000"/>
              </a:lnSpc>
              <a:spcBef>
                <a:spcPct val="0"/>
              </a:spcBef>
              <a:buClrTx/>
              <a:buSzTx/>
              <a:buFontTx/>
              <a:buNone/>
            </a:pPr>
            <a:r>
              <a:rPr lang="en-US" altLang="zh-CN" sz="24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for ( </a:t>
            </a:r>
            <a:r>
              <a:rPr lang="en-US" altLang="zh-CN" sz="2400" dirty="0" err="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int</a:t>
            </a:r>
            <a:r>
              <a:rPr lang="en-US" altLang="zh-CN" sz="24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r>
              <a:rPr lang="en-US" altLang="zh-CN" sz="2400" dirty="0" err="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i</a:t>
            </a:r>
            <a:r>
              <a:rPr lang="en-US" altLang="zh-CN" sz="24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 0; </a:t>
            </a:r>
            <a:r>
              <a:rPr lang="en-US" altLang="zh-CN" sz="2400" dirty="0" err="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i</a:t>
            </a:r>
            <a:r>
              <a:rPr lang="en-US" altLang="zh-CN" sz="24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&lt; n; </a:t>
            </a:r>
            <a:r>
              <a:rPr lang="en-US" altLang="zh-CN" sz="2400" dirty="0" err="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i</a:t>
            </a:r>
            <a:r>
              <a:rPr lang="en-US" altLang="zh-CN" sz="24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a:t>
            </a:r>
          </a:p>
          <a:p>
            <a:pPr>
              <a:lnSpc>
                <a:spcPct val="125000"/>
              </a:lnSpc>
              <a:spcBef>
                <a:spcPct val="0"/>
              </a:spcBef>
              <a:buClrTx/>
              <a:buSzTx/>
              <a:buFontTx/>
              <a:buNone/>
            </a:pPr>
            <a:r>
              <a:rPr lang="en-US" altLang="zh-CN" sz="24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for ( </a:t>
            </a:r>
            <a:r>
              <a:rPr lang="en-US" altLang="zh-CN" sz="2400" dirty="0" err="1">
                <a:solidFill>
                  <a:srgbClr val="0000FF"/>
                </a:solidFill>
                <a:latin typeface="Times New Roman" panose="02020603050405020304" pitchFamily="18" charset="0"/>
                <a:ea typeface="黑体" panose="02010609060101010101" pitchFamily="49" charset="-122"/>
                <a:cs typeface="Times New Roman" panose="02020603050405020304" pitchFamily="18" charset="0"/>
              </a:rPr>
              <a:t>int</a:t>
            </a:r>
            <a:r>
              <a:rPr lang="en-US" altLang="zh-CN" sz="24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j = 0; j &lt; n; j++ )</a:t>
            </a:r>
          </a:p>
          <a:p>
            <a:pPr>
              <a:lnSpc>
                <a:spcPct val="125000"/>
              </a:lnSpc>
              <a:spcBef>
                <a:spcPct val="0"/>
              </a:spcBef>
              <a:buClrTx/>
              <a:buSzTx/>
              <a:buFontTx/>
              <a:buNone/>
            </a:pPr>
            <a:r>
              <a:rPr lang="en-US" altLang="zh-CN" sz="2400" dirty="0">
                <a:solidFill>
                  <a:srgbClr val="0000FF"/>
                </a:solidFill>
                <a:latin typeface="Times New Roman" panose="02020603050405020304" pitchFamily="18" charset="0"/>
                <a:ea typeface="黑体" panose="02010609060101010101" pitchFamily="49" charset="-122"/>
                <a:cs typeface="Times New Roman" panose="02020603050405020304" pitchFamily="18" charset="0"/>
              </a:rPr>
              <a:t>      y ++;</a:t>
            </a:r>
          </a:p>
        </p:txBody>
      </p:sp>
      <p:sp>
        <p:nvSpPr>
          <p:cNvPr id="13" name="Text Box 8"/>
          <p:cNvSpPr txBox="1">
            <a:spLocks noChangeArrowheads="1"/>
          </p:cNvSpPr>
          <p:nvPr/>
        </p:nvSpPr>
        <p:spPr bwMode="auto">
          <a:xfrm>
            <a:off x="9977339" y="1638873"/>
            <a:ext cx="206819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800">
                <a:solidFill>
                  <a:schemeClr val="tx2"/>
                </a:solidFill>
                <a:latin typeface="Times New Roman" panose="02020603050405020304" pitchFamily="18" charset="0"/>
                <a:ea typeface="黑体" panose="02010609060101010101" pitchFamily="49" charset="-122"/>
                <a:cs typeface="Times New Roman" panose="02020603050405020304" pitchFamily="18" charset="0"/>
              </a:rPr>
              <a:t>T</a:t>
            </a:r>
            <a:r>
              <a:rPr lang="en-US" altLang="zh-CN" sz="2800" baseline="-25000">
                <a:solidFill>
                  <a:schemeClr val="tx2"/>
                </a:solidFill>
                <a:latin typeface="Times New Roman" panose="02020603050405020304" pitchFamily="18" charset="0"/>
                <a:ea typeface="黑体" panose="02010609060101010101" pitchFamily="49" charset="-122"/>
                <a:cs typeface="Times New Roman" panose="02020603050405020304" pitchFamily="18" charset="0"/>
              </a:rPr>
              <a:t>1</a:t>
            </a:r>
            <a:r>
              <a:rPr lang="en-US" altLang="zh-CN" sz="2800">
                <a:solidFill>
                  <a:schemeClr val="tx2"/>
                </a:solidFill>
                <a:latin typeface="Times New Roman" panose="02020603050405020304" pitchFamily="18" charset="0"/>
                <a:ea typeface="黑体" panose="02010609060101010101" pitchFamily="49" charset="-122"/>
                <a:cs typeface="Times New Roman" panose="02020603050405020304" pitchFamily="18" charset="0"/>
              </a:rPr>
              <a:t>(n) = O(1)</a:t>
            </a:r>
          </a:p>
        </p:txBody>
      </p:sp>
      <p:sp>
        <p:nvSpPr>
          <p:cNvPr id="14" name="Text Box 9"/>
          <p:cNvSpPr txBox="1">
            <a:spLocks noChangeArrowheads="1"/>
          </p:cNvSpPr>
          <p:nvPr/>
        </p:nvSpPr>
        <p:spPr bwMode="auto">
          <a:xfrm>
            <a:off x="9951939" y="2415161"/>
            <a:ext cx="208903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800">
                <a:solidFill>
                  <a:schemeClr val="tx2"/>
                </a:solidFill>
                <a:latin typeface="Times New Roman" panose="02020603050405020304" pitchFamily="18" charset="0"/>
                <a:ea typeface="黑体" panose="02010609060101010101" pitchFamily="49" charset="-122"/>
                <a:cs typeface="Times New Roman" panose="02020603050405020304" pitchFamily="18" charset="0"/>
              </a:rPr>
              <a:t>T</a:t>
            </a:r>
            <a:r>
              <a:rPr lang="en-US" altLang="zh-CN" sz="2800" baseline="-25000">
                <a:solidFill>
                  <a:schemeClr val="tx2"/>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sz="2800">
                <a:solidFill>
                  <a:schemeClr val="tx2"/>
                </a:solidFill>
                <a:latin typeface="Times New Roman" panose="02020603050405020304" pitchFamily="18" charset="0"/>
                <a:ea typeface="黑体" panose="02010609060101010101" pitchFamily="49" charset="-122"/>
                <a:cs typeface="Times New Roman" panose="02020603050405020304" pitchFamily="18" charset="0"/>
              </a:rPr>
              <a:t>(n) = O(n)</a:t>
            </a:r>
          </a:p>
        </p:txBody>
      </p:sp>
      <p:sp>
        <p:nvSpPr>
          <p:cNvPr id="15" name="Text Box 10"/>
          <p:cNvSpPr txBox="1">
            <a:spLocks noChangeArrowheads="1"/>
          </p:cNvSpPr>
          <p:nvPr/>
        </p:nvSpPr>
        <p:spPr bwMode="auto">
          <a:xfrm>
            <a:off x="9956703" y="3558161"/>
            <a:ext cx="220925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800">
                <a:solidFill>
                  <a:schemeClr val="tx2"/>
                </a:solidFill>
                <a:latin typeface="Times New Roman" panose="02020603050405020304" pitchFamily="18" charset="0"/>
                <a:ea typeface="黑体" panose="02010609060101010101" pitchFamily="49" charset="-122"/>
                <a:cs typeface="Times New Roman" panose="02020603050405020304" pitchFamily="18" charset="0"/>
              </a:rPr>
              <a:t>T</a:t>
            </a:r>
            <a:r>
              <a:rPr lang="en-US" altLang="zh-CN" sz="2800" baseline="-25000">
                <a:solidFill>
                  <a:schemeClr val="tx2"/>
                </a:solidFill>
                <a:latin typeface="Times New Roman" panose="02020603050405020304" pitchFamily="18" charset="0"/>
                <a:ea typeface="黑体" panose="02010609060101010101" pitchFamily="49" charset="-122"/>
                <a:cs typeface="Times New Roman" panose="02020603050405020304" pitchFamily="18" charset="0"/>
              </a:rPr>
              <a:t>3</a:t>
            </a:r>
            <a:r>
              <a:rPr lang="en-US" altLang="zh-CN" sz="2800">
                <a:solidFill>
                  <a:schemeClr val="tx2"/>
                </a:solidFill>
                <a:latin typeface="Times New Roman" panose="02020603050405020304" pitchFamily="18" charset="0"/>
                <a:ea typeface="黑体" panose="02010609060101010101" pitchFamily="49" charset="-122"/>
                <a:cs typeface="Times New Roman" panose="02020603050405020304" pitchFamily="18" charset="0"/>
              </a:rPr>
              <a:t>(n) = O(n</a:t>
            </a:r>
            <a:r>
              <a:rPr lang="en-US" altLang="zh-CN" sz="2800" baseline="30000">
                <a:solidFill>
                  <a:schemeClr val="tx2"/>
                </a:solidFill>
                <a:latin typeface="Times New Roman" panose="02020603050405020304" pitchFamily="18" charset="0"/>
                <a:ea typeface="黑体" panose="02010609060101010101" pitchFamily="49" charset="-122"/>
                <a:cs typeface="Times New Roman" panose="02020603050405020304" pitchFamily="18" charset="0"/>
              </a:rPr>
              <a:t>2</a:t>
            </a:r>
            <a:r>
              <a:rPr lang="en-US" altLang="zh-CN" sz="2800">
                <a:solidFill>
                  <a:schemeClr val="tx2"/>
                </a:solidFill>
                <a:latin typeface="Times New Roman" panose="02020603050405020304" pitchFamily="18" charset="0"/>
                <a:ea typeface="黑体" panose="02010609060101010101" pitchFamily="49" charset="-122"/>
                <a:cs typeface="Times New Roman" panose="02020603050405020304" pitchFamily="18" charset="0"/>
              </a:rPr>
              <a:t>)</a:t>
            </a:r>
          </a:p>
        </p:txBody>
      </p:sp>
      <p:sp>
        <p:nvSpPr>
          <p:cNvPr id="16" name="Text Box 11"/>
          <p:cNvSpPr txBox="1">
            <a:spLocks noChangeArrowheads="1"/>
          </p:cNvSpPr>
          <p:nvPr/>
        </p:nvSpPr>
        <p:spPr bwMode="auto">
          <a:xfrm>
            <a:off x="5895012" y="5013176"/>
            <a:ext cx="624966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T(n) = T</a:t>
            </a:r>
            <a:r>
              <a:rPr lang="en-US" altLang="zh-CN" sz="2400" baseline="-25000" dirty="0">
                <a:latin typeface="Times New Roman" panose="02020603050405020304" pitchFamily="18" charset="0"/>
                <a:ea typeface="黑体" panose="02010609060101010101" pitchFamily="49" charset="-122"/>
                <a:cs typeface="Times New Roman" panose="02020603050405020304" pitchFamily="18" charset="0"/>
              </a:rPr>
              <a:t>1</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(n)+T</a:t>
            </a:r>
            <a:r>
              <a:rPr lang="en-US" altLang="zh-CN" sz="2400" baseline="-25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(n)+T</a:t>
            </a:r>
            <a:r>
              <a:rPr lang="en-US" altLang="zh-CN" sz="2400" baseline="-25000" dirty="0">
                <a:latin typeface="Times New Roman" panose="02020603050405020304" pitchFamily="18" charset="0"/>
                <a:ea typeface="黑体" panose="02010609060101010101" pitchFamily="49" charset="-122"/>
                <a:cs typeface="Times New Roman" panose="02020603050405020304" pitchFamily="18" charset="0"/>
              </a:rPr>
              <a:t>3</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(n) = O( max( 1, n, n</a:t>
            </a:r>
            <a:r>
              <a:rPr lang="en-US" altLang="zh-CN" sz="2400" baseline="30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 ) )</a:t>
            </a:r>
          </a:p>
          <a:p>
            <a:pPr>
              <a:spcBef>
                <a:spcPct val="0"/>
              </a:spcBef>
              <a:buClrTx/>
              <a:buSzTx/>
              <a:buFontTx/>
              <a:buNone/>
            </a:pP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        = O(n</a:t>
            </a:r>
            <a:r>
              <a:rPr lang="en-US" altLang="zh-CN" sz="2400" baseline="30000" dirty="0">
                <a:latin typeface="Times New Roman" panose="02020603050405020304" pitchFamily="18" charset="0"/>
                <a:ea typeface="黑体" panose="02010609060101010101" pitchFamily="49" charset="-122"/>
                <a:cs typeface="Times New Roman" panose="02020603050405020304" pitchFamily="18" charset="0"/>
              </a:rPr>
              <a:t>2</a:t>
            </a:r>
            <a:r>
              <a:rPr lang="en-US" altLang="zh-CN" sz="2400" dirty="0">
                <a:latin typeface="Times New Roman" panose="02020603050405020304" pitchFamily="18" charset="0"/>
                <a:ea typeface="黑体" panose="02010609060101010101" pitchFamily="49" charset="-122"/>
                <a:cs typeface="Times New Roman" panose="02020603050405020304" pitchFamily="18" charset="0"/>
              </a:rPr>
              <a:t>)</a:t>
            </a:r>
          </a:p>
        </p:txBody>
      </p:sp>
      <p:cxnSp>
        <p:nvCxnSpPr>
          <p:cNvPr id="17" name="直接连接符 16"/>
          <p:cNvCxnSpPr/>
          <p:nvPr/>
        </p:nvCxnSpPr>
        <p:spPr>
          <a:xfrm>
            <a:off x="5735960" y="980728"/>
            <a:ext cx="0" cy="5196235"/>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2"/>
          <p:cNvSpPr>
            <a:spLocks noGrp="1" noChangeArrowheads="1"/>
          </p:cNvSpPr>
          <p:nvPr>
            <p:ph idx="1"/>
          </p:nvPr>
        </p:nvSpPr>
        <p:spPr>
          <a:xfrm>
            <a:off x="695400" y="983778"/>
            <a:ext cx="10515600" cy="5193185"/>
          </a:xfrm>
        </p:spPr>
        <p:txBody>
          <a:bodyPr/>
          <a:lstStyle/>
          <a:p>
            <a:pPr>
              <a:buClr>
                <a:srgbClr val="FF9900"/>
              </a:buClr>
              <a:buSzPct val="50000"/>
              <a:defRPr/>
            </a:pPr>
            <a:r>
              <a:rPr lang="zh-CN" altLang="en-US" dirty="0" smtClean="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针对</a:t>
            </a:r>
            <a:r>
              <a:rPr lang="zh-CN" altLang="en-US"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嵌套程序段</a:t>
            </a:r>
            <a:endParaRPr lang="zh-CN" altLang="en-US" dirty="0">
              <a:solidFill>
                <a:srgbClr val="0000CC"/>
              </a:solidFill>
              <a:latin typeface="Times New Roman" panose="02020603050405020304" pitchFamily="18" charset="0"/>
              <a:cs typeface="Times New Roman" panose="02020603050405020304" pitchFamily="18" charset="0"/>
            </a:endParaRPr>
          </a:p>
          <a:p>
            <a:pPr>
              <a:buFontTx/>
              <a:buNone/>
              <a:defRPr/>
            </a:pPr>
            <a:r>
              <a:rPr lang="zh-CN" altLang="en-US" dirty="0">
                <a:solidFill>
                  <a:srgbClr val="0000CC"/>
                </a:solidFill>
                <a:latin typeface="Times New Roman" panose="02020603050405020304" pitchFamily="18" charset="0"/>
                <a:cs typeface="Times New Roman" panose="02020603050405020304" pitchFamily="18" charset="0"/>
              </a:rPr>
              <a:t/>
            </a:r>
            <a:br>
              <a:rPr lang="zh-CN" altLang="en-US" dirty="0">
                <a:solidFill>
                  <a:srgbClr val="0000CC"/>
                </a:solidFill>
                <a:latin typeface="Times New Roman" panose="02020603050405020304" pitchFamily="18" charset="0"/>
                <a:cs typeface="Times New Roman" panose="02020603050405020304" pitchFamily="18" charset="0"/>
              </a:rPr>
            </a:br>
            <a:r>
              <a:rPr lang="zh-CN" altLang="en-US" dirty="0">
                <a:latin typeface="Times New Roman" panose="02020603050405020304" pitchFamily="18" charset="0"/>
                <a:cs typeface="Times New Roman" panose="02020603050405020304" pitchFamily="18" charset="0"/>
              </a:rPr>
              <a:t>  </a:t>
            </a:r>
            <a:r>
              <a:rPr lang="en-US" altLang="zh-CN" dirty="0">
                <a:solidFill>
                  <a:srgbClr val="CC0000"/>
                </a:solidFill>
                <a:latin typeface="Times New Roman" panose="02020603050405020304" pitchFamily="18" charset="0"/>
                <a:cs typeface="Times New Roman" panose="02020603050405020304" pitchFamily="18" charset="0"/>
              </a:rPr>
              <a:t>T (</a:t>
            </a:r>
            <a:r>
              <a:rPr lang="en-US" altLang="zh-CN" i="1" dirty="0">
                <a:solidFill>
                  <a:srgbClr val="CC0000"/>
                </a:solidFill>
                <a:latin typeface="Times New Roman" panose="02020603050405020304" pitchFamily="18" charset="0"/>
                <a:cs typeface="Times New Roman" panose="02020603050405020304" pitchFamily="18" charset="0"/>
              </a:rPr>
              <a:t>n</a:t>
            </a:r>
            <a:r>
              <a:rPr lang="en-US" altLang="zh-CN" dirty="0">
                <a:solidFill>
                  <a:srgbClr val="CC0000"/>
                </a:solidFill>
                <a:latin typeface="Times New Roman" panose="02020603050405020304" pitchFamily="18" charset="0"/>
                <a:cs typeface="Times New Roman" panose="02020603050405020304" pitchFamily="18" charset="0"/>
              </a:rPr>
              <a:t>, </a:t>
            </a:r>
            <a:r>
              <a:rPr lang="en-US" altLang="zh-CN" i="1" dirty="0">
                <a:solidFill>
                  <a:srgbClr val="CC0000"/>
                </a:solidFill>
                <a:latin typeface="Times New Roman" panose="02020603050405020304" pitchFamily="18" charset="0"/>
                <a:cs typeface="Times New Roman" panose="02020603050405020304" pitchFamily="18" charset="0"/>
              </a:rPr>
              <a:t>m</a:t>
            </a:r>
            <a:r>
              <a:rPr lang="en-US" altLang="zh-CN" dirty="0">
                <a:solidFill>
                  <a:srgbClr val="CC0000"/>
                </a:solidFill>
                <a:latin typeface="Times New Roman" panose="02020603050405020304" pitchFamily="18" charset="0"/>
                <a:cs typeface="Times New Roman" panose="02020603050405020304" pitchFamily="18" charset="0"/>
              </a:rPr>
              <a:t>) = T</a:t>
            </a:r>
            <a:r>
              <a:rPr lang="en-US" altLang="zh-CN" baseline="-25000" dirty="0">
                <a:solidFill>
                  <a:srgbClr val="CC0000"/>
                </a:solidFill>
                <a:latin typeface="Times New Roman" panose="02020603050405020304" pitchFamily="18" charset="0"/>
                <a:cs typeface="Times New Roman" panose="02020603050405020304" pitchFamily="18" charset="0"/>
              </a:rPr>
              <a:t>1</a:t>
            </a:r>
            <a:r>
              <a:rPr lang="en-US" altLang="zh-CN" dirty="0">
                <a:solidFill>
                  <a:srgbClr val="CC0000"/>
                </a:solidFill>
                <a:latin typeface="Times New Roman" panose="02020603050405020304" pitchFamily="18" charset="0"/>
                <a:cs typeface="Times New Roman" panose="02020603050405020304" pitchFamily="18" charset="0"/>
              </a:rPr>
              <a:t> (</a:t>
            </a:r>
            <a:r>
              <a:rPr lang="en-US" altLang="zh-CN" i="1" dirty="0">
                <a:solidFill>
                  <a:srgbClr val="CC0000"/>
                </a:solidFill>
                <a:latin typeface="Times New Roman" panose="02020603050405020304" pitchFamily="18" charset="0"/>
                <a:cs typeface="Times New Roman" panose="02020603050405020304" pitchFamily="18" charset="0"/>
              </a:rPr>
              <a:t>n</a:t>
            </a:r>
            <a:r>
              <a:rPr lang="en-US" altLang="zh-CN" dirty="0">
                <a:solidFill>
                  <a:srgbClr val="CC0000"/>
                </a:solidFill>
                <a:latin typeface="Times New Roman" panose="02020603050405020304" pitchFamily="18" charset="0"/>
                <a:cs typeface="Times New Roman" panose="02020603050405020304" pitchFamily="18" charset="0"/>
              </a:rPr>
              <a:t>) * T</a:t>
            </a:r>
            <a:r>
              <a:rPr lang="en-US" altLang="zh-CN" baseline="-25000" dirty="0">
                <a:solidFill>
                  <a:srgbClr val="CC0000"/>
                </a:solidFill>
                <a:latin typeface="Times New Roman" panose="02020603050405020304" pitchFamily="18" charset="0"/>
                <a:cs typeface="Times New Roman" panose="02020603050405020304" pitchFamily="18" charset="0"/>
              </a:rPr>
              <a:t>2</a:t>
            </a:r>
            <a:r>
              <a:rPr lang="en-US" altLang="zh-CN" dirty="0">
                <a:solidFill>
                  <a:srgbClr val="CC0000"/>
                </a:solidFill>
                <a:latin typeface="Times New Roman" panose="02020603050405020304" pitchFamily="18" charset="0"/>
                <a:cs typeface="Times New Roman" panose="02020603050405020304" pitchFamily="18" charset="0"/>
              </a:rPr>
              <a:t> (</a:t>
            </a:r>
            <a:r>
              <a:rPr lang="en-US" altLang="zh-CN" i="1" dirty="0">
                <a:solidFill>
                  <a:srgbClr val="CC0000"/>
                </a:solidFill>
                <a:latin typeface="Times New Roman" panose="02020603050405020304" pitchFamily="18" charset="0"/>
                <a:cs typeface="Times New Roman" panose="02020603050405020304" pitchFamily="18" charset="0"/>
              </a:rPr>
              <a:t>m</a:t>
            </a:r>
            <a:r>
              <a:rPr lang="en-US" altLang="zh-CN" dirty="0">
                <a:solidFill>
                  <a:srgbClr val="CC0000"/>
                </a:solidFill>
                <a:latin typeface="Times New Roman" panose="02020603050405020304" pitchFamily="18" charset="0"/>
                <a:cs typeface="Times New Roman" panose="02020603050405020304" pitchFamily="18" charset="0"/>
              </a:rPr>
              <a:t>) </a:t>
            </a:r>
          </a:p>
          <a:p>
            <a:pPr>
              <a:buFontTx/>
              <a:buNone/>
              <a:defRPr/>
            </a:pPr>
            <a:r>
              <a:rPr lang="en-US" altLang="zh-CN" dirty="0">
                <a:solidFill>
                  <a:srgbClr val="CC0000"/>
                </a:solidFill>
                <a:latin typeface="Times New Roman" panose="02020603050405020304" pitchFamily="18" charset="0"/>
                <a:cs typeface="Times New Roman" panose="02020603050405020304" pitchFamily="18" charset="0"/>
              </a:rPr>
              <a:t>                    = O(</a:t>
            </a:r>
            <a:r>
              <a:rPr lang="en-US" altLang="zh-CN" i="1" dirty="0">
                <a:solidFill>
                  <a:srgbClr val="CC0000"/>
                </a:solidFill>
                <a:latin typeface="Times New Roman" panose="02020603050405020304" pitchFamily="18" charset="0"/>
                <a:cs typeface="Times New Roman" panose="02020603050405020304" pitchFamily="18" charset="0"/>
              </a:rPr>
              <a:t>f</a:t>
            </a:r>
            <a:r>
              <a:rPr lang="en-US" altLang="zh-CN" dirty="0">
                <a:solidFill>
                  <a:srgbClr val="CC0000"/>
                </a:solidFill>
                <a:latin typeface="Times New Roman" panose="02020603050405020304" pitchFamily="18" charset="0"/>
                <a:cs typeface="Times New Roman" panose="02020603050405020304" pitchFamily="18" charset="0"/>
              </a:rPr>
              <a:t> (</a:t>
            </a:r>
            <a:r>
              <a:rPr lang="en-US" altLang="zh-CN" i="1" dirty="0">
                <a:solidFill>
                  <a:srgbClr val="CC0000"/>
                </a:solidFill>
                <a:latin typeface="Times New Roman" panose="02020603050405020304" pitchFamily="18" charset="0"/>
                <a:cs typeface="Times New Roman" panose="02020603050405020304" pitchFamily="18" charset="0"/>
              </a:rPr>
              <a:t>n</a:t>
            </a:r>
            <a:r>
              <a:rPr lang="en-US" altLang="zh-CN" dirty="0">
                <a:solidFill>
                  <a:srgbClr val="CC0000"/>
                </a:solidFill>
                <a:latin typeface="Times New Roman" panose="02020603050405020304" pitchFamily="18" charset="0"/>
                <a:cs typeface="Times New Roman" panose="02020603050405020304" pitchFamily="18" charset="0"/>
              </a:rPr>
              <a:t>)*</a:t>
            </a:r>
            <a:r>
              <a:rPr lang="en-US" altLang="zh-CN" i="1" dirty="0">
                <a:solidFill>
                  <a:srgbClr val="CC0000"/>
                </a:solidFill>
                <a:latin typeface="Times New Roman" panose="02020603050405020304" pitchFamily="18" charset="0"/>
                <a:cs typeface="Times New Roman" panose="02020603050405020304" pitchFamily="18" charset="0"/>
              </a:rPr>
              <a:t>g</a:t>
            </a:r>
            <a:r>
              <a:rPr lang="en-US" altLang="zh-CN" dirty="0">
                <a:solidFill>
                  <a:srgbClr val="CC0000"/>
                </a:solidFill>
                <a:latin typeface="Times New Roman" panose="02020603050405020304" pitchFamily="18" charset="0"/>
                <a:cs typeface="Times New Roman" panose="02020603050405020304" pitchFamily="18" charset="0"/>
              </a:rPr>
              <a:t> (</a:t>
            </a:r>
            <a:r>
              <a:rPr lang="en-US" altLang="zh-CN" i="1" dirty="0">
                <a:solidFill>
                  <a:srgbClr val="CC0000"/>
                </a:solidFill>
                <a:latin typeface="Times New Roman" panose="02020603050405020304" pitchFamily="18" charset="0"/>
                <a:cs typeface="Times New Roman" panose="02020603050405020304" pitchFamily="18" charset="0"/>
              </a:rPr>
              <a:t>m</a:t>
            </a:r>
            <a:r>
              <a:rPr lang="en-US" altLang="zh-CN" dirty="0">
                <a:solidFill>
                  <a:srgbClr val="CC0000"/>
                </a:solidFill>
                <a:latin typeface="Times New Roman" panose="02020603050405020304" pitchFamily="18" charset="0"/>
                <a:cs typeface="Times New Roman" panose="02020603050405020304" pitchFamily="18" charset="0"/>
              </a:rPr>
              <a:t>))</a:t>
            </a:r>
            <a:br>
              <a:rPr lang="en-US" altLang="zh-CN" dirty="0">
                <a:solidFill>
                  <a:srgbClr val="CC0000"/>
                </a:solidFill>
                <a:latin typeface="Times New Roman" panose="02020603050405020304" pitchFamily="18" charset="0"/>
                <a:cs typeface="Times New Roman" panose="02020603050405020304" pitchFamily="18" charset="0"/>
              </a:rPr>
            </a:br>
            <a:endParaRPr lang="en-US" altLang="zh-CN" dirty="0">
              <a:solidFill>
                <a:srgbClr val="CC0000"/>
              </a:solidFill>
              <a:latin typeface="Times New Roman" panose="02020603050405020304" pitchFamily="18" charset="0"/>
              <a:cs typeface="Times New Roman" panose="02020603050405020304" pitchFamily="18" charset="0"/>
            </a:endParaRPr>
          </a:p>
        </p:txBody>
      </p:sp>
      <p:sp>
        <p:nvSpPr>
          <p:cNvPr id="7" name="Text Box 2"/>
          <p:cNvSpPr txBox="1">
            <a:spLocks noChangeArrowheads="1"/>
          </p:cNvSpPr>
          <p:nvPr/>
        </p:nvSpPr>
        <p:spPr bwMode="auto">
          <a:xfrm>
            <a:off x="5732814" y="980728"/>
            <a:ext cx="6411858" cy="4970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12947" tIns="56473" rIns="112947" bIns="56473">
            <a:spAutoFit/>
          </a:bodyPr>
          <a:lstStyle>
            <a:lvl1pPr defTabSz="1128713">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defTabSz="1128713">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defTabSz="1128713">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defTabSz="1128713">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defTabSz="1128713">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defTabSz="1128713"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defTabSz="1128713"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defTabSz="1128713"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defTabSz="1128713"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spcBef>
                <a:spcPct val="0"/>
              </a:spcBef>
              <a:buClrTx/>
              <a:buSzTx/>
              <a:buFontTx/>
              <a:buNone/>
            </a:pP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例</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5.</a:t>
            </a:r>
            <a:r>
              <a:rPr lang="zh-CN" altLang="en-US" sz="2400" dirty="0">
                <a:latin typeface="Times New Roman" panose="02020603050405020304" pitchFamily="18" charset="0"/>
                <a:ea typeface="宋体" panose="02010600030101010101" pitchFamily="2" charset="-122"/>
                <a:cs typeface="Times New Roman" panose="02020603050405020304" pitchFamily="18" charset="0"/>
              </a:rPr>
              <a:t>两个并列循环</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a:spcBef>
                <a:spcPct val="0"/>
              </a:spcBef>
              <a:buClrTx/>
              <a:buSzTx/>
              <a:buFontTx/>
              <a:buNone/>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void exam ( float x[ ][ ], </a:t>
            </a:r>
            <a:r>
              <a:rPr lang="en-US" altLang="zh-CN" sz="2400" dirty="0" err="1">
                <a:latin typeface="Times New Roman" panose="02020603050405020304" pitchFamily="18" charset="0"/>
                <a:ea typeface="宋体" panose="02010600030101010101" pitchFamily="2" charset="-122"/>
                <a:cs typeface="Times New Roman" panose="02020603050405020304" pitchFamily="18" charset="0"/>
              </a:rPr>
              <a:t>int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m, </a:t>
            </a:r>
            <a:r>
              <a:rPr lang="en-US" altLang="zh-CN" sz="2400" dirty="0" err="1">
                <a:latin typeface="Times New Roman" panose="02020603050405020304" pitchFamily="18" charset="0"/>
                <a:ea typeface="宋体" panose="02010600030101010101" pitchFamily="2" charset="-122"/>
                <a:cs typeface="Times New Roman" panose="02020603050405020304" pitchFamily="18" charset="0"/>
              </a:rPr>
              <a:t>int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n ) {</a:t>
            </a:r>
          </a:p>
          <a:p>
            <a:pPr>
              <a:spcBef>
                <a:spcPct val="0"/>
              </a:spcBef>
              <a:buClrTx/>
              <a:buSzTx/>
              <a:buFontTx/>
              <a:buNone/>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float sum [ ];</a:t>
            </a:r>
          </a:p>
          <a:p>
            <a:pPr>
              <a:spcBef>
                <a:spcPct val="0"/>
              </a:spcBef>
              <a:buClrTx/>
              <a:buSzTx/>
              <a:buFontTx/>
              <a:buNone/>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for ( </a:t>
            </a:r>
            <a:r>
              <a:rPr lang="en-US" altLang="zh-CN" sz="2400" dirty="0" err="1">
                <a:latin typeface="Times New Roman" panose="02020603050405020304" pitchFamily="18" charset="0"/>
                <a:ea typeface="宋体" panose="02010600030101010101" pitchFamily="2" charset="-122"/>
                <a:cs typeface="Times New Roman" panose="02020603050405020304" pitchFamily="18" charset="0"/>
              </a:rPr>
              <a:t>int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err="1">
                <a:latin typeface="Times New Roman" panose="02020603050405020304" pitchFamily="18" charset="0"/>
                <a:ea typeface="宋体" panose="02010600030101010101" pitchFamily="2" charset="-122"/>
                <a:cs typeface="Times New Roman" panose="02020603050405020304" pitchFamily="18" charset="0"/>
              </a:rPr>
              <a:t>i</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 0; </a:t>
            </a:r>
            <a:r>
              <a:rPr lang="en-US" altLang="zh-CN" sz="2400" dirty="0" err="1">
                <a:latin typeface="Times New Roman" panose="02020603050405020304" pitchFamily="18" charset="0"/>
                <a:ea typeface="宋体" panose="02010600030101010101" pitchFamily="2" charset="-122"/>
                <a:cs typeface="Times New Roman" panose="02020603050405020304" pitchFamily="18" charset="0"/>
              </a:rPr>
              <a:t>i</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&lt; m; </a:t>
            </a:r>
            <a:r>
              <a:rPr lang="en-US" altLang="zh-CN" sz="2400" dirty="0" err="1">
                <a:latin typeface="Times New Roman" panose="02020603050405020304" pitchFamily="18" charset="0"/>
                <a:ea typeface="宋体" panose="02010600030101010101" pitchFamily="2" charset="-122"/>
                <a:cs typeface="Times New Roman" panose="02020603050405020304" pitchFamily="18" charset="0"/>
              </a:rPr>
              <a:t>i</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 {  </a:t>
            </a:r>
            <a:r>
              <a:rPr lang="en-US" altLang="zh-CN" sz="2400" dirty="0">
                <a:latin typeface="楷体_GB2312" pitchFamily="49" charset="-122"/>
                <a:ea typeface="宋体" panose="02010600030101010101" pitchFamily="2" charset="-122"/>
                <a:cs typeface="Times New Roman" panose="02020603050405020304" pitchFamily="18" charset="0"/>
              </a:rPr>
              <a:t>//x</a:t>
            </a:r>
            <a:r>
              <a:rPr lang="zh-CN" altLang="zh-CN" sz="2400" dirty="0">
                <a:latin typeface="楷体_GB2312" pitchFamily="49" charset="-122"/>
                <a:ea typeface="宋体" panose="02010600030101010101" pitchFamily="2" charset="-122"/>
                <a:cs typeface="Times New Roman" panose="02020603050405020304" pitchFamily="18" charset="0"/>
              </a:rPr>
              <a:t>中各行</a:t>
            </a:r>
            <a:endParaRPr lang="zh-CN" altLang="en-US" sz="2400" dirty="0">
              <a:latin typeface="楷体_GB2312" pitchFamily="49" charset="-122"/>
              <a:ea typeface="宋体" panose="02010600030101010101" pitchFamily="2" charset="-122"/>
              <a:cs typeface="Times New Roman" panose="02020603050405020304" pitchFamily="18" charset="0"/>
            </a:endParaRPr>
          </a:p>
          <a:p>
            <a:pPr>
              <a:spcBef>
                <a:spcPct val="0"/>
              </a:spcBef>
              <a:buClrTx/>
              <a:buSzTx/>
              <a:buFontTx/>
              <a:buNone/>
            </a:pPr>
            <a:r>
              <a:rPr lang="zh-CN" altLang="zh-CN" sz="24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sum[</a:t>
            </a:r>
            <a:r>
              <a:rPr lang="en-US" altLang="zh-CN" sz="2400" dirty="0" err="1">
                <a:latin typeface="Times New Roman" panose="02020603050405020304" pitchFamily="18" charset="0"/>
                <a:ea typeface="宋体" panose="02010600030101010101" pitchFamily="2" charset="-122"/>
                <a:cs typeface="Times New Roman" panose="02020603050405020304" pitchFamily="18" charset="0"/>
              </a:rPr>
              <a:t>i</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 0.0;                      </a:t>
            </a:r>
            <a:r>
              <a:rPr lang="en-US" altLang="zh-CN" sz="2400" dirty="0">
                <a:latin typeface="楷体_GB2312" pitchFamily="49" charset="-122"/>
                <a:ea typeface="宋体" panose="02010600030101010101" pitchFamily="2" charset="-122"/>
                <a:cs typeface="Times New Roman" panose="02020603050405020304" pitchFamily="18" charset="0"/>
              </a:rPr>
              <a:t>//</a:t>
            </a:r>
            <a:r>
              <a:rPr lang="zh-CN" altLang="zh-CN" sz="2400" dirty="0">
                <a:latin typeface="楷体_GB2312" pitchFamily="49" charset="-122"/>
                <a:ea typeface="宋体" panose="02010600030101010101" pitchFamily="2" charset="-122"/>
                <a:cs typeface="Times New Roman" panose="02020603050405020304" pitchFamily="18" charset="0"/>
              </a:rPr>
              <a:t>数据累加</a:t>
            </a:r>
          </a:p>
          <a:p>
            <a:pPr>
              <a:spcBef>
                <a:spcPct val="0"/>
              </a:spcBef>
              <a:buClrTx/>
              <a:buSzTx/>
              <a:buFontTx/>
              <a:buNone/>
            </a:pPr>
            <a:r>
              <a:rPr lang="zh-CN" altLang="zh-CN" sz="24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for ( </a:t>
            </a:r>
            <a:r>
              <a:rPr lang="en-US" altLang="zh-CN" sz="2400" dirty="0" err="1">
                <a:latin typeface="Times New Roman" panose="02020603050405020304" pitchFamily="18" charset="0"/>
                <a:ea typeface="宋体" panose="02010600030101010101" pitchFamily="2" charset="-122"/>
                <a:cs typeface="Times New Roman" panose="02020603050405020304" pitchFamily="18" charset="0"/>
              </a:rPr>
              <a:t>int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j = 0; j &lt; n; j++ ) </a:t>
            </a:r>
          </a:p>
          <a:p>
            <a:pPr>
              <a:spcBef>
                <a:spcPct val="0"/>
              </a:spcBef>
              <a:buClrTx/>
              <a:buSzTx/>
              <a:buFontTx/>
              <a:buNone/>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sum[</a:t>
            </a:r>
            <a:r>
              <a:rPr lang="en-US" altLang="zh-CN" sz="2400" dirty="0" err="1">
                <a:latin typeface="Times New Roman" panose="02020603050405020304" pitchFamily="18" charset="0"/>
                <a:ea typeface="宋体" panose="02010600030101010101" pitchFamily="2" charset="-122"/>
                <a:cs typeface="Times New Roman" panose="02020603050405020304" pitchFamily="18" charset="0"/>
              </a:rPr>
              <a:t>i</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 x[</a:t>
            </a:r>
            <a:r>
              <a:rPr lang="en-US" altLang="zh-CN" sz="2400" dirty="0" err="1">
                <a:latin typeface="Times New Roman" panose="02020603050405020304" pitchFamily="18" charset="0"/>
                <a:ea typeface="宋体" panose="02010600030101010101" pitchFamily="2" charset="-122"/>
                <a:cs typeface="Times New Roman" panose="02020603050405020304" pitchFamily="18" charset="0"/>
              </a:rPr>
              <a:t>i</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][j];</a:t>
            </a:r>
          </a:p>
          <a:p>
            <a:pPr>
              <a:spcBef>
                <a:spcPct val="0"/>
              </a:spcBef>
              <a:buClrTx/>
              <a:buSzTx/>
              <a:buFontTx/>
              <a:buNone/>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a:t>
            </a:r>
          </a:p>
          <a:p>
            <a:pPr>
              <a:spcBef>
                <a:spcPct val="0"/>
              </a:spcBef>
              <a:buClrTx/>
              <a:buSzTx/>
              <a:buFontTx/>
              <a:buNone/>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for ( </a:t>
            </a:r>
            <a:r>
              <a:rPr lang="en-US" altLang="zh-CN" sz="2400" dirty="0" err="1">
                <a:latin typeface="Times New Roman" panose="02020603050405020304" pitchFamily="18" charset="0"/>
                <a:ea typeface="宋体" panose="02010600030101010101" pitchFamily="2" charset="-122"/>
                <a:cs typeface="Times New Roman" panose="02020603050405020304" pitchFamily="18" charset="0"/>
              </a:rPr>
              <a:t>i</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 0; </a:t>
            </a:r>
            <a:r>
              <a:rPr lang="en-US" altLang="zh-CN" sz="2400" dirty="0" err="1">
                <a:latin typeface="Times New Roman" panose="02020603050405020304" pitchFamily="18" charset="0"/>
                <a:ea typeface="宋体" panose="02010600030101010101" pitchFamily="2" charset="-122"/>
                <a:cs typeface="Times New Roman" panose="02020603050405020304" pitchFamily="18" charset="0"/>
              </a:rPr>
              <a:t>i</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&lt; m; </a:t>
            </a:r>
            <a:r>
              <a:rPr lang="en-US" altLang="zh-CN" sz="2400" dirty="0" err="1">
                <a:latin typeface="Times New Roman" panose="02020603050405020304" pitchFamily="18" charset="0"/>
                <a:ea typeface="宋体" panose="02010600030101010101" pitchFamily="2" charset="-122"/>
                <a:cs typeface="Times New Roman" panose="02020603050405020304" pitchFamily="18" charset="0"/>
              </a:rPr>
              <a:t>i</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  </a:t>
            </a:r>
            <a:r>
              <a:rPr lang="en-US" altLang="zh-CN" sz="2400" dirty="0">
                <a:latin typeface="楷体_GB2312" pitchFamily="49" charset="-122"/>
                <a:ea typeface="宋体" panose="02010600030101010101" pitchFamily="2" charset="-122"/>
                <a:cs typeface="Times New Roman" panose="02020603050405020304" pitchFamily="18" charset="0"/>
              </a:rPr>
              <a:t>//</a:t>
            </a:r>
            <a:r>
              <a:rPr lang="zh-CN" altLang="en-US" sz="2400" dirty="0">
                <a:latin typeface="楷体_GB2312" pitchFamily="49" charset="-122"/>
                <a:ea typeface="宋体" panose="02010600030101010101" pitchFamily="2" charset="-122"/>
                <a:cs typeface="Times New Roman" panose="02020603050405020304" pitchFamily="18" charset="0"/>
              </a:rPr>
              <a:t>打印各行数据和</a:t>
            </a:r>
          </a:p>
          <a:p>
            <a:pPr>
              <a:spcBef>
                <a:spcPct val="0"/>
              </a:spcBef>
              <a:buClrTx/>
              <a:buSzTx/>
              <a:buFontTx/>
              <a:buNone/>
            </a:pPr>
            <a:r>
              <a:rPr lang="zh-CN" altLang="zh-CN" sz="2400" dirty="0">
                <a:latin typeface="Times New Roman" panose="02020603050405020304" pitchFamily="18" charset="0"/>
                <a:ea typeface="宋体" panose="02010600030101010101" pitchFamily="2" charset="-122"/>
                <a:cs typeface="Times New Roman" panose="02020603050405020304" pitchFamily="18" charset="0"/>
              </a:rPr>
              <a:t>         </a:t>
            </a:r>
            <a:r>
              <a:rPr lang="en-US" altLang="zh-CN" sz="2400" dirty="0" err="1">
                <a:latin typeface="Times New Roman" panose="02020603050405020304" pitchFamily="18" charset="0"/>
                <a:ea typeface="宋体" panose="02010600030101010101" pitchFamily="2" charset="-122"/>
                <a:cs typeface="Times New Roman" panose="02020603050405020304" pitchFamily="18" charset="0"/>
              </a:rPr>
              <a:t>cout</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&lt;&lt; </a:t>
            </a:r>
            <a:r>
              <a:rPr lang="en-US" altLang="zh-CN" sz="2400" dirty="0" err="1">
                <a:latin typeface="Times New Roman" panose="02020603050405020304" pitchFamily="18" charset="0"/>
                <a:ea typeface="宋体" panose="02010600030101010101" pitchFamily="2" charset="-122"/>
                <a:cs typeface="Times New Roman" panose="02020603050405020304" pitchFamily="18" charset="0"/>
              </a:rPr>
              <a:t>i</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&lt;&lt; “ : ” &lt;&lt;sum [</a:t>
            </a:r>
            <a:r>
              <a:rPr lang="en-US" altLang="zh-CN" sz="2400" dirty="0" err="1">
                <a:latin typeface="Times New Roman" panose="02020603050405020304" pitchFamily="18" charset="0"/>
                <a:ea typeface="宋体" panose="02010600030101010101" pitchFamily="2" charset="-122"/>
                <a:cs typeface="Times New Roman" panose="02020603050405020304" pitchFamily="18" charset="0"/>
              </a:rPr>
              <a:t>i</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&lt;&lt; </a:t>
            </a:r>
            <a:r>
              <a:rPr lang="en-US" altLang="zh-CN" sz="2400" dirty="0" err="1">
                <a:latin typeface="Times New Roman" panose="02020603050405020304" pitchFamily="18" charset="0"/>
                <a:ea typeface="宋体" panose="02010600030101010101" pitchFamily="2" charset="-122"/>
                <a:cs typeface="Times New Roman" panose="02020603050405020304" pitchFamily="18" charset="0"/>
              </a:rPr>
              <a:t>endl</a:t>
            </a: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a:t>
            </a:r>
          </a:p>
          <a:p>
            <a:pPr>
              <a:spcBef>
                <a:spcPct val="0"/>
              </a:spcBef>
              <a:buClrTx/>
              <a:buSzTx/>
              <a:buFontTx/>
              <a:buNone/>
            </a:pPr>
            <a:r>
              <a:rPr lang="en-US" altLang="zh-CN" sz="2400" dirty="0">
                <a:latin typeface="Times New Roman" panose="02020603050405020304" pitchFamily="18" charset="0"/>
                <a:ea typeface="宋体" panose="02010600030101010101" pitchFamily="2" charset="-122"/>
                <a:cs typeface="Times New Roman" panose="02020603050405020304" pitchFamily="18" charset="0"/>
              </a:rPr>
              <a:t> }       </a:t>
            </a:r>
            <a:endParaRPr lang="en-US" altLang="zh-CN" sz="2400" dirty="0" smtClean="0">
              <a:latin typeface="Times New Roman" panose="02020603050405020304" pitchFamily="18" charset="0"/>
              <a:ea typeface="宋体" panose="02010600030101010101" pitchFamily="2" charset="-122"/>
              <a:cs typeface="Times New Roman" panose="02020603050405020304" pitchFamily="18" charset="0"/>
            </a:endParaRPr>
          </a:p>
          <a:p>
            <a:pPr>
              <a:spcBef>
                <a:spcPct val="0"/>
              </a:spcBef>
              <a:buClrTx/>
              <a:buSzTx/>
              <a:buFontTx/>
              <a:buNone/>
            </a:pPr>
            <a:r>
              <a:rPr lang="en-US" altLang="zh-CN" sz="2400" dirty="0" smtClean="0">
                <a:latin typeface="Times New Roman" panose="02020603050405020304" pitchFamily="18" charset="0"/>
                <a:ea typeface="宋体" panose="02010600030101010101" pitchFamily="2" charset="-122"/>
                <a:cs typeface="Times New Roman" panose="02020603050405020304" pitchFamily="18" charset="0"/>
              </a:rPr>
              <a:t> </a:t>
            </a:r>
            <a:endParaRPr lang="en-US" altLang="zh-CN" sz="2400" dirty="0">
              <a:latin typeface="Times New Roman" panose="02020603050405020304" pitchFamily="18" charset="0"/>
              <a:ea typeface="宋体" panose="02010600030101010101" pitchFamily="2" charset="-122"/>
              <a:cs typeface="Times New Roman" panose="02020603050405020304" pitchFamily="18" charset="0"/>
            </a:endParaRPr>
          </a:p>
          <a:p>
            <a:pPr>
              <a:spcBef>
                <a:spcPct val="15000"/>
              </a:spcBef>
              <a:buClrTx/>
              <a:buSzTx/>
              <a:buFontTx/>
              <a:buNone/>
            </a:pPr>
            <a:r>
              <a:rPr lang="zh-CN" altLang="en-US" sz="2400" dirty="0">
                <a:solidFill>
                  <a:srgbClr val="0000CC"/>
                </a:solidFill>
                <a:latin typeface="Times New Roman" panose="02020603050405020304" pitchFamily="18" charset="0"/>
                <a:ea typeface="仿宋_GB2312" pitchFamily="49" charset="-122"/>
                <a:cs typeface="Times New Roman" panose="02020603050405020304" pitchFamily="18" charset="0"/>
              </a:rPr>
              <a:t>渐进时间复杂度为 </a:t>
            </a:r>
            <a:r>
              <a:rPr lang="en-US" altLang="zh-CN" sz="2400" dirty="0">
                <a:solidFill>
                  <a:srgbClr val="0000CC"/>
                </a:solidFill>
                <a:latin typeface="Times New Roman" panose="02020603050405020304" pitchFamily="18" charset="0"/>
                <a:ea typeface="宋体" panose="02010600030101010101" pitchFamily="2" charset="-122"/>
                <a:cs typeface="Times New Roman" panose="02020603050405020304" pitchFamily="18" charset="0"/>
              </a:rPr>
              <a:t>O(</a:t>
            </a:r>
            <a:r>
              <a:rPr lang="en-US" altLang="zh-CN" sz="2400" i="1" dirty="0">
                <a:solidFill>
                  <a:srgbClr val="0000CC"/>
                </a:solidFill>
                <a:latin typeface="Times New Roman" panose="02020603050405020304" pitchFamily="18" charset="0"/>
                <a:ea typeface="宋体" panose="02010600030101010101" pitchFamily="2" charset="-122"/>
                <a:cs typeface="Times New Roman" panose="02020603050405020304" pitchFamily="18" charset="0"/>
              </a:rPr>
              <a:t>max </a:t>
            </a:r>
            <a:r>
              <a:rPr lang="en-US" altLang="zh-CN" sz="2400" dirty="0">
                <a:solidFill>
                  <a:srgbClr val="0000CC"/>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dirty="0">
                <a:solidFill>
                  <a:srgbClr val="0000CC"/>
                </a:solidFill>
                <a:latin typeface="Times New Roman" panose="02020603050405020304" pitchFamily="18" charset="0"/>
                <a:ea typeface="宋体" panose="02010600030101010101" pitchFamily="2" charset="-122"/>
                <a:cs typeface="Times New Roman" panose="02020603050405020304" pitchFamily="18" charset="0"/>
              </a:rPr>
              <a:t>m*n</a:t>
            </a:r>
            <a:r>
              <a:rPr lang="en-US" altLang="zh-CN" sz="2400" dirty="0">
                <a:solidFill>
                  <a:srgbClr val="0000CC"/>
                </a:solidFill>
                <a:latin typeface="Times New Roman" panose="02020603050405020304" pitchFamily="18" charset="0"/>
                <a:ea typeface="宋体" panose="02010600030101010101" pitchFamily="2" charset="-122"/>
                <a:cs typeface="Times New Roman" panose="02020603050405020304" pitchFamily="18" charset="0"/>
              </a:rPr>
              <a:t>,</a:t>
            </a:r>
            <a:r>
              <a:rPr lang="en-US" altLang="zh-CN" sz="2400" i="1" dirty="0">
                <a:solidFill>
                  <a:srgbClr val="0000CC"/>
                </a:solidFill>
                <a:latin typeface="Times New Roman" panose="02020603050405020304" pitchFamily="18" charset="0"/>
                <a:ea typeface="宋体" panose="02010600030101010101" pitchFamily="2" charset="-122"/>
                <a:cs typeface="Times New Roman" panose="02020603050405020304" pitchFamily="18" charset="0"/>
              </a:rPr>
              <a:t> m</a:t>
            </a:r>
            <a:r>
              <a:rPr lang="en-US" altLang="zh-CN" sz="2400" dirty="0">
                <a:solidFill>
                  <a:srgbClr val="0000CC"/>
                </a:solidFill>
                <a:latin typeface="Times New Roman" panose="02020603050405020304" pitchFamily="18" charset="0"/>
                <a:ea typeface="宋体" panose="02010600030101010101" pitchFamily="2" charset="-122"/>
                <a:cs typeface="Times New Roman" panose="02020603050405020304" pitchFamily="18" charset="0"/>
              </a:rPr>
              <a:t>))</a:t>
            </a:r>
          </a:p>
        </p:txBody>
      </p:sp>
      <p:cxnSp>
        <p:nvCxnSpPr>
          <p:cNvPr id="4" name="直接连接符 3"/>
          <p:cNvCxnSpPr/>
          <p:nvPr/>
        </p:nvCxnSpPr>
        <p:spPr>
          <a:xfrm>
            <a:off x="5303912" y="980728"/>
            <a:ext cx="0" cy="5196235"/>
          </a:xfrm>
          <a:prstGeom prst="line">
            <a:avLst/>
          </a:prstGeom>
        </p:spPr>
        <p:style>
          <a:lnRef idx="1">
            <a:schemeClr val="accent1"/>
          </a:lnRef>
          <a:fillRef idx="0">
            <a:schemeClr val="accent1"/>
          </a:fillRef>
          <a:effectRef idx="0">
            <a:schemeClr val="accent1"/>
          </a:effectRef>
          <a:fontRef idx="minor">
            <a:schemeClr val="tx1"/>
          </a:fontRef>
        </p:style>
      </p:cxnSp>
      <p:sp>
        <p:nvSpPr>
          <p:cNvPr id="9" name="标题 1"/>
          <p:cNvSpPr txBox="1">
            <a:spLocks noGrp="1"/>
          </p:cNvSpPr>
          <p:nvPr>
            <p:ph type="title"/>
          </p:nvPr>
        </p:nvSpPr>
        <p:spPr>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rgbClr val="0000CC"/>
                </a:solidFill>
                <a:latin typeface="+mj-lt"/>
                <a:ea typeface="+mj-ea"/>
                <a:cs typeface="+mj-cs"/>
              </a:defRPr>
            </a:lvl1pPr>
          </a:lstStyle>
          <a:p>
            <a:pPr fontAlgn="auto">
              <a:spcAft>
                <a:spcPts val="0"/>
              </a:spcAft>
            </a:pPr>
            <a:r>
              <a:rPr lang="zh-CN" altLang="en-US" sz="3600" dirty="0"/>
              <a:t>大</a:t>
            </a:r>
            <a:r>
              <a:rPr lang="en-US" altLang="zh-CN" sz="3600" dirty="0"/>
              <a:t>O</a:t>
            </a:r>
            <a:r>
              <a:rPr lang="zh-CN" altLang="en-US" sz="3600" dirty="0"/>
              <a:t>表示法的运算规则</a:t>
            </a:r>
            <a:r>
              <a:rPr lang="en-US" altLang="zh-CN" sz="3600" dirty="0"/>
              <a:t>1</a:t>
            </a:r>
            <a:r>
              <a:rPr lang="zh-CN" altLang="en-US" sz="3600" dirty="0" smtClean="0"/>
              <a:t>：乘法规则</a:t>
            </a:r>
            <a:endParaRPr lang="zh-CN" altLang="en-US" sz="3600" dirty="0"/>
          </a:p>
        </p:txBody>
      </p:sp>
    </p:spTree>
  </p:cSld>
  <p:clrMapOvr>
    <a:masterClrMapping/>
  </p:clrMapOvr>
  <p:transition spd="slow"/>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endParaRPr lang="zh-CN" altLang="en-US"/>
          </a:p>
        </p:txBody>
      </p:sp>
      <p:sp>
        <p:nvSpPr>
          <p:cNvPr id="135170" name="Rectangle 2"/>
          <p:cNvSpPr>
            <a:spLocks noGrp="1" noChangeArrowheads="1"/>
          </p:cNvSpPr>
          <p:nvPr>
            <p:ph idx="1"/>
          </p:nvPr>
        </p:nvSpPr>
        <p:spPr/>
        <p:txBody>
          <a:bodyPr>
            <a:normAutofit fontScale="92500" lnSpcReduction="10000"/>
          </a:bodyPr>
          <a:lstStyle/>
          <a:p>
            <a:pPr marL="0" indent="0">
              <a:lnSpc>
                <a:spcPct val="110000"/>
              </a:lnSpc>
              <a:buNone/>
            </a:pPr>
            <a:r>
              <a:rPr lang="zh-CN" altLang="en-US" dirty="0"/>
              <a:t>例</a:t>
            </a:r>
            <a:r>
              <a:rPr lang="en-US" altLang="zh-CN" dirty="0"/>
              <a:t>6</a:t>
            </a:r>
            <a:r>
              <a:rPr lang="zh-CN" altLang="en-US" dirty="0"/>
              <a:t>：</a:t>
            </a:r>
            <a:r>
              <a:rPr lang="zh-CN" altLang="en-US" sz="2400" dirty="0"/>
              <a:t>素数的判断算法。</a:t>
            </a:r>
            <a:endParaRPr lang="en-US" altLang="zh-CN" sz="2400" dirty="0"/>
          </a:p>
          <a:p>
            <a:pPr marL="0" indent="0">
              <a:lnSpc>
                <a:spcPct val="110000"/>
              </a:lnSpc>
              <a:buNone/>
            </a:pPr>
            <a:endParaRPr lang="zh-CN" altLang="en-US" sz="2400" dirty="0"/>
          </a:p>
          <a:p>
            <a:pPr marL="0" indent="0">
              <a:buNone/>
            </a:pPr>
            <a:r>
              <a:rPr lang="en-US" altLang="zh-CN" sz="2400" dirty="0"/>
              <a:t>    void prime( </a:t>
            </a:r>
            <a:r>
              <a:rPr lang="en-US" altLang="zh-CN" sz="2400" dirty="0" err="1"/>
              <a:t>int</a:t>
            </a:r>
            <a:r>
              <a:rPr lang="en-US" altLang="zh-CN" sz="2400" dirty="0"/>
              <a:t> n) {</a:t>
            </a:r>
          </a:p>
          <a:p>
            <a:pPr marL="355591" lvl="1" indent="0">
              <a:buNone/>
            </a:pPr>
            <a:r>
              <a:rPr lang="en-US" altLang="zh-CN" sz="2000" dirty="0"/>
              <a:t>/*  n</a:t>
            </a:r>
            <a:r>
              <a:rPr lang="zh-CN" altLang="en-US" sz="2000" dirty="0"/>
              <a:t>是一个正整数  *</a:t>
            </a:r>
            <a:r>
              <a:rPr lang="en-US" altLang="zh-CN" sz="2000" dirty="0"/>
              <a:t>/</a:t>
            </a:r>
          </a:p>
          <a:p>
            <a:pPr marL="355591" lvl="1" indent="0">
              <a:buNone/>
            </a:pPr>
            <a:r>
              <a:rPr lang="en-US" altLang="zh-CN" dirty="0"/>
              <a:t>    </a:t>
            </a:r>
            <a:r>
              <a:rPr lang="en-US" altLang="zh-CN" dirty="0" err="1"/>
              <a:t>int</a:t>
            </a:r>
            <a:r>
              <a:rPr lang="en-US" altLang="zh-CN" dirty="0"/>
              <a:t> </a:t>
            </a:r>
            <a:r>
              <a:rPr lang="en-US" altLang="zh-CN" dirty="0" err="1"/>
              <a:t>i</a:t>
            </a:r>
            <a:r>
              <a:rPr lang="en-US" altLang="zh-CN" dirty="0"/>
              <a:t>=2 ; </a:t>
            </a:r>
          </a:p>
          <a:p>
            <a:pPr marL="723882" lvl="2" indent="0">
              <a:buNone/>
            </a:pPr>
            <a:r>
              <a:rPr lang="en-US" altLang="zh-CN" sz="2600" dirty="0" smtClean="0">
                <a:solidFill>
                  <a:srgbClr val="FF0000"/>
                </a:solidFill>
              </a:rPr>
              <a:t>while ( (n% </a:t>
            </a:r>
            <a:r>
              <a:rPr lang="en-US" altLang="zh-CN" sz="2600" dirty="0" err="1" smtClean="0">
                <a:solidFill>
                  <a:srgbClr val="FF0000"/>
                </a:solidFill>
              </a:rPr>
              <a:t>i</a:t>
            </a:r>
            <a:r>
              <a:rPr lang="en-US" altLang="zh-CN" sz="2600" dirty="0" smtClean="0">
                <a:solidFill>
                  <a:srgbClr val="FF0000"/>
                </a:solidFill>
              </a:rPr>
              <a:t>)!=0 &amp;&amp; </a:t>
            </a:r>
            <a:r>
              <a:rPr lang="en-US" altLang="zh-CN" sz="2600" dirty="0" err="1" smtClean="0">
                <a:solidFill>
                  <a:srgbClr val="FF0000"/>
                </a:solidFill>
              </a:rPr>
              <a:t>i</a:t>
            </a:r>
            <a:r>
              <a:rPr lang="en-US" altLang="zh-CN" sz="2600" dirty="0" smtClean="0">
                <a:solidFill>
                  <a:srgbClr val="FF0000"/>
                </a:solidFill>
              </a:rPr>
              <a:t>*1.0&lt; </a:t>
            </a:r>
            <a:r>
              <a:rPr lang="en-US" altLang="zh-CN" sz="2600" dirty="0" err="1" smtClean="0">
                <a:solidFill>
                  <a:srgbClr val="FF0000"/>
                </a:solidFill>
              </a:rPr>
              <a:t>sqrt</a:t>
            </a:r>
            <a:r>
              <a:rPr lang="en-US" altLang="zh-CN" sz="2600" dirty="0" smtClean="0">
                <a:solidFill>
                  <a:srgbClr val="FF0000"/>
                </a:solidFill>
              </a:rPr>
              <a:t>(n) )   </a:t>
            </a:r>
          </a:p>
          <a:p>
            <a:pPr marL="723882" lvl="2" indent="0">
              <a:buNone/>
            </a:pPr>
            <a:r>
              <a:rPr lang="en-US" altLang="zh-CN" sz="2600" dirty="0">
                <a:solidFill>
                  <a:srgbClr val="FF0000"/>
                </a:solidFill>
              </a:rPr>
              <a:t>	 </a:t>
            </a:r>
            <a:r>
              <a:rPr lang="en-US" altLang="zh-CN" sz="2600" dirty="0" smtClean="0">
                <a:solidFill>
                  <a:srgbClr val="FF0000"/>
                </a:solidFill>
              </a:rPr>
              <a:t> </a:t>
            </a:r>
            <a:r>
              <a:rPr lang="en-US" altLang="zh-CN" sz="2600" dirty="0" err="1" smtClean="0">
                <a:solidFill>
                  <a:srgbClr val="FF0000"/>
                </a:solidFill>
              </a:rPr>
              <a:t>i</a:t>
            </a:r>
            <a:r>
              <a:rPr lang="en-US" altLang="zh-CN" sz="2600" dirty="0" smtClean="0">
                <a:solidFill>
                  <a:srgbClr val="FF0000"/>
                </a:solidFill>
              </a:rPr>
              <a:t>++ ;</a:t>
            </a:r>
          </a:p>
          <a:p>
            <a:pPr marL="723882" lvl="2" indent="0">
              <a:buNone/>
            </a:pPr>
            <a:r>
              <a:rPr lang="en-US" altLang="zh-CN" dirty="0" smtClean="0"/>
              <a:t>if (</a:t>
            </a:r>
            <a:r>
              <a:rPr lang="en-US" altLang="zh-CN" dirty="0" err="1" smtClean="0"/>
              <a:t>i</a:t>
            </a:r>
            <a:r>
              <a:rPr lang="en-US" altLang="zh-CN" dirty="0" smtClean="0"/>
              <a:t>*1.0&gt;</a:t>
            </a:r>
            <a:r>
              <a:rPr lang="en-US" altLang="zh-CN" dirty="0" err="1" smtClean="0"/>
              <a:t>sqrt</a:t>
            </a:r>
            <a:r>
              <a:rPr lang="en-US" altLang="zh-CN" dirty="0" smtClean="0"/>
              <a:t>(n) )</a:t>
            </a:r>
          </a:p>
          <a:p>
            <a:pPr marL="1079473" lvl="3" indent="0">
              <a:buNone/>
            </a:pPr>
            <a:r>
              <a:rPr lang="en-US" altLang="zh-CN" sz="2400" dirty="0" err="1"/>
              <a:t>printf</a:t>
            </a:r>
            <a:r>
              <a:rPr lang="en-US" altLang="zh-CN" sz="2400" dirty="0"/>
              <a:t>(“&amp;d </a:t>
            </a:r>
            <a:r>
              <a:rPr lang="zh-CN" altLang="en-US" sz="2400" dirty="0"/>
              <a:t>是一个素数</a:t>
            </a:r>
            <a:r>
              <a:rPr lang="en-US" altLang="zh-CN" sz="2400" dirty="0"/>
              <a:t>\n” , n) ;</a:t>
            </a:r>
          </a:p>
          <a:p>
            <a:pPr marL="723882" lvl="2" indent="0">
              <a:buNone/>
            </a:pPr>
            <a:r>
              <a:rPr lang="en-US" altLang="zh-CN" dirty="0" smtClean="0"/>
              <a:t>else</a:t>
            </a:r>
          </a:p>
          <a:p>
            <a:pPr marL="1079473" lvl="3" indent="0">
              <a:buNone/>
            </a:pPr>
            <a:r>
              <a:rPr lang="en-US" altLang="zh-CN" sz="2400" dirty="0" err="1"/>
              <a:t>printf</a:t>
            </a:r>
            <a:r>
              <a:rPr lang="en-US" altLang="zh-CN" sz="2400" dirty="0"/>
              <a:t>(“&amp;d </a:t>
            </a:r>
            <a:r>
              <a:rPr lang="zh-CN" altLang="en-US" sz="2400" dirty="0"/>
              <a:t>不是一个素数</a:t>
            </a:r>
            <a:r>
              <a:rPr lang="en-US" altLang="zh-CN" sz="2400" dirty="0"/>
              <a:t>\n” , n) ;</a:t>
            </a:r>
          </a:p>
          <a:p>
            <a:pPr marL="355591" lvl="1" indent="0">
              <a:buNone/>
            </a:pPr>
            <a:r>
              <a:rPr lang="en-US" altLang="zh-CN" dirty="0" smtClean="0"/>
              <a:t>}</a:t>
            </a:r>
            <a:endParaRPr lang="en-US" altLang="zh-CN" dirty="0"/>
          </a:p>
          <a:p>
            <a:pPr marL="0" indent="0">
              <a:buNone/>
            </a:pPr>
            <a:r>
              <a:rPr lang="en-US" altLang="zh-CN" sz="2000" dirty="0"/>
              <a:t>        </a:t>
            </a:r>
            <a:r>
              <a:rPr lang="zh-CN" altLang="en-US" sz="2400" dirty="0"/>
              <a:t>嵌套的最深层语句是</a:t>
            </a:r>
            <a:r>
              <a:rPr lang="en-US" altLang="zh-CN" sz="2400" dirty="0" err="1"/>
              <a:t>i</a:t>
            </a:r>
            <a:r>
              <a:rPr lang="en-US" altLang="zh-CN" sz="2400" dirty="0"/>
              <a:t>++</a:t>
            </a:r>
            <a:r>
              <a:rPr lang="zh-CN" altLang="en-US" sz="2400" dirty="0"/>
              <a:t>；其频度由条件</a:t>
            </a:r>
            <a:r>
              <a:rPr lang="en-US" altLang="zh-CN" sz="2400" dirty="0"/>
              <a:t>( </a:t>
            </a:r>
            <a:r>
              <a:rPr lang="en-US" altLang="zh-CN" sz="2400" dirty="0">
                <a:solidFill>
                  <a:srgbClr val="FF0000"/>
                </a:solidFill>
              </a:rPr>
              <a:t>(n% </a:t>
            </a:r>
            <a:r>
              <a:rPr lang="en-US" altLang="zh-CN" sz="2400" dirty="0" err="1">
                <a:solidFill>
                  <a:srgbClr val="FF0000"/>
                </a:solidFill>
              </a:rPr>
              <a:t>i</a:t>
            </a:r>
            <a:r>
              <a:rPr lang="en-US" altLang="zh-CN" sz="2400" dirty="0">
                <a:solidFill>
                  <a:srgbClr val="FF0000"/>
                </a:solidFill>
              </a:rPr>
              <a:t>)!=0 &amp;&amp; </a:t>
            </a:r>
            <a:r>
              <a:rPr lang="en-US" altLang="zh-CN" sz="2400" dirty="0" err="1">
                <a:solidFill>
                  <a:srgbClr val="FF0000"/>
                </a:solidFill>
              </a:rPr>
              <a:t>i</a:t>
            </a:r>
            <a:r>
              <a:rPr lang="en-US" altLang="zh-CN" sz="2400" dirty="0">
                <a:solidFill>
                  <a:srgbClr val="FF0000"/>
                </a:solidFill>
              </a:rPr>
              <a:t>*1.0&lt; </a:t>
            </a:r>
            <a:r>
              <a:rPr lang="en-US" altLang="zh-CN" sz="2400" dirty="0" err="1">
                <a:solidFill>
                  <a:srgbClr val="FF0000"/>
                </a:solidFill>
              </a:rPr>
              <a:t>sqrt</a:t>
            </a:r>
            <a:r>
              <a:rPr lang="en-US" altLang="zh-CN" sz="2400" dirty="0">
                <a:solidFill>
                  <a:srgbClr val="FF0000"/>
                </a:solidFill>
              </a:rPr>
              <a:t>(n) </a:t>
            </a:r>
            <a:r>
              <a:rPr lang="en-US" altLang="zh-CN" sz="2400" dirty="0"/>
              <a:t>) </a:t>
            </a:r>
            <a:r>
              <a:rPr lang="zh-CN" altLang="en-US" sz="2400" dirty="0"/>
              <a:t>决定，显然</a:t>
            </a:r>
            <a:r>
              <a:rPr lang="en-US" altLang="zh-CN" sz="2400" dirty="0" err="1"/>
              <a:t>i</a:t>
            </a:r>
            <a:r>
              <a:rPr lang="en-US" altLang="zh-CN" sz="2400" dirty="0"/>
              <a:t>*1.0&lt; </a:t>
            </a:r>
            <a:r>
              <a:rPr lang="en-US" altLang="zh-CN" sz="2400" dirty="0" err="1"/>
              <a:t>sqrt</a:t>
            </a:r>
            <a:r>
              <a:rPr lang="en-US" altLang="zh-CN" sz="2400" dirty="0"/>
              <a:t>(n) </a:t>
            </a:r>
            <a:r>
              <a:rPr lang="zh-CN" altLang="en-US" sz="2400" dirty="0"/>
              <a:t>，时间复杂度</a:t>
            </a:r>
            <a:r>
              <a:rPr lang="en-US" altLang="zh-CN" sz="2400" dirty="0"/>
              <a:t>O(n</a:t>
            </a:r>
            <a:r>
              <a:rPr lang="en-US" altLang="zh-CN" sz="2400" baseline="30000" dirty="0"/>
              <a:t>1/2</a:t>
            </a:r>
            <a:r>
              <a:rPr lang="en-US" altLang="zh-CN" sz="2400" dirty="0"/>
              <a:t>)</a:t>
            </a:r>
            <a:r>
              <a:rPr lang="zh-CN" altLang="en-US" sz="2400" dirty="0"/>
              <a:t>。</a:t>
            </a:r>
          </a:p>
        </p:txBody>
      </p:sp>
    </p:spTree>
  </p:cSld>
  <p:clrMapOvr>
    <a:masterClrMapping/>
  </p:clrMapOvr>
  <p:transition spd="slow">
    <p:blinds/>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endParaRPr lang="zh-CN" altLang="en-US"/>
          </a:p>
        </p:txBody>
      </p:sp>
      <p:sp>
        <p:nvSpPr>
          <p:cNvPr id="200706" name="Rectangle 2"/>
          <p:cNvSpPr>
            <a:spLocks noGrp="1" noChangeArrowheads="1"/>
          </p:cNvSpPr>
          <p:nvPr>
            <p:ph idx="1"/>
          </p:nvPr>
        </p:nvSpPr>
        <p:spPr/>
        <p:txBody>
          <a:bodyPr>
            <a:normAutofit lnSpcReduction="10000"/>
          </a:bodyPr>
          <a:lstStyle/>
          <a:p>
            <a:pPr marL="0" indent="0">
              <a:lnSpc>
                <a:spcPct val="110000"/>
              </a:lnSpc>
              <a:buNone/>
            </a:pPr>
            <a:r>
              <a:rPr lang="zh-CN" altLang="en-US" dirty="0"/>
              <a:t>例</a:t>
            </a:r>
            <a:r>
              <a:rPr lang="en-US" altLang="zh-CN" dirty="0"/>
              <a:t>7</a:t>
            </a:r>
            <a:r>
              <a:rPr lang="zh-CN" altLang="en-US" dirty="0"/>
              <a:t>：</a:t>
            </a:r>
            <a:r>
              <a:rPr lang="zh-CN" altLang="en-US" sz="2400" dirty="0"/>
              <a:t>冒泡排序法。</a:t>
            </a:r>
            <a:endParaRPr lang="en-US" altLang="zh-CN" sz="2400" dirty="0"/>
          </a:p>
          <a:p>
            <a:pPr marL="0" indent="0">
              <a:lnSpc>
                <a:spcPct val="110000"/>
              </a:lnSpc>
              <a:buNone/>
            </a:pPr>
            <a:endParaRPr lang="zh-CN" altLang="en-US" sz="2400" dirty="0"/>
          </a:p>
          <a:p>
            <a:pPr marL="0" indent="0">
              <a:buNone/>
            </a:pPr>
            <a:r>
              <a:rPr lang="en-US" altLang="zh-CN" sz="2400" dirty="0"/>
              <a:t>   void </a:t>
            </a:r>
            <a:r>
              <a:rPr lang="en-US" altLang="zh-CN" sz="2400" dirty="0" err="1"/>
              <a:t>bubble_sort</a:t>
            </a:r>
            <a:r>
              <a:rPr lang="en-US" altLang="zh-CN" sz="2400" dirty="0"/>
              <a:t>(</a:t>
            </a:r>
            <a:r>
              <a:rPr lang="en-US" altLang="zh-CN" sz="2400" dirty="0" err="1"/>
              <a:t>int</a:t>
            </a:r>
            <a:r>
              <a:rPr lang="en-US" altLang="zh-CN" sz="2400" dirty="0"/>
              <a:t> a[]</a:t>
            </a:r>
            <a:r>
              <a:rPr lang="zh-CN" altLang="en-US" sz="2400" dirty="0"/>
              <a:t>，</a:t>
            </a:r>
            <a:r>
              <a:rPr lang="en-US" altLang="zh-CN" sz="2400" dirty="0" err="1"/>
              <a:t>int</a:t>
            </a:r>
            <a:r>
              <a:rPr lang="en-US" altLang="zh-CN" sz="2400" dirty="0"/>
              <a:t> n) {</a:t>
            </a:r>
          </a:p>
          <a:p>
            <a:pPr marL="723882" lvl="2" indent="0">
              <a:buNone/>
            </a:pPr>
            <a:r>
              <a:rPr lang="en-US" altLang="zh-CN" sz="2400" dirty="0"/>
              <a:t>for (</a:t>
            </a:r>
            <a:r>
              <a:rPr lang="en-US" altLang="zh-CN" sz="2400" dirty="0" err="1"/>
              <a:t>i</a:t>
            </a:r>
            <a:r>
              <a:rPr lang="en-US" altLang="zh-CN" sz="2400" dirty="0"/>
              <a:t>=n-1, change=TURE; </a:t>
            </a:r>
            <a:r>
              <a:rPr lang="en-US" altLang="zh-CN" sz="2400" dirty="0" err="1"/>
              <a:t>i</a:t>
            </a:r>
            <a:r>
              <a:rPr lang="en-US" altLang="zh-CN" sz="2400" dirty="0"/>
              <a:t>&gt;1 &amp;&amp; change; --</a:t>
            </a:r>
            <a:r>
              <a:rPr lang="en-US" altLang="zh-CN" sz="2400" dirty="0" err="1"/>
              <a:t>i</a:t>
            </a:r>
            <a:r>
              <a:rPr lang="en-US" altLang="zh-CN" sz="2400" dirty="0"/>
              <a:t>){</a:t>
            </a:r>
          </a:p>
          <a:p>
            <a:pPr marL="1079473" lvl="3" indent="0">
              <a:buNone/>
            </a:pPr>
            <a:r>
              <a:rPr lang="en-US" altLang="zh-CN" sz="2400" dirty="0"/>
              <a:t>change=FALSE; </a:t>
            </a:r>
          </a:p>
          <a:p>
            <a:pPr marL="1079473" lvl="3" indent="0">
              <a:buNone/>
            </a:pPr>
            <a:r>
              <a:rPr lang="en-US" altLang="zh-CN" sz="2400" dirty="0"/>
              <a:t>for (j=0; j&lt;</a:t>
            </a:r>
            <a:r>
              <a:rPr lang="en-US" altLang="zh-CN" sz="2400" dirty="0" err="1"/>
              <a:t>i</a:t>
            </a:r>
            <a:r>
              <a:rPr lang="en-US" altLang="zh-CN" sz="2400" dirty="0"/>
              <a:t>; ++j)</a:t>
            </a:r>
          </a:p>
          <a:p>
            <a:pPr marL="1435064" lvl="4" indent="0">
              <a:buNone/>
            </a:pPr>
            <a:r>
              <a:rPr lang="en-US" altLang="zh-CN" sz="2400" dirty="0"/>
              <a:t>if (a[j]&gt;a[j+1]) </a:t>
            </a:r>
          </a:p>
          <a:p>
            <a:pPr marL="1435064" lvl="4" indent="0">
              <a:buNone/>
            </a:pPr>
            <a:r>
              <a:rPr lang="en-US" altLang="zh-CN" sz="2400" dirty="0">
                <a:solidFill>
                  <a:srgbClr val="C00000"/>
                </a:solidFill>
              </a:rPr>
              <a:t>    {     a[j] ←→a[j+1] ;   change=TURE ; }</a:t>
            </a:r>
          </a:p>
          <a:p>
            <a:pPr marL="355591" lvl="1" indent="0">
              <a:buNone/>
            </a:pPr>
            <a:r>
              <a:rPr lang="en-US" altLang="zh-CN" sz="2400" dirty="0"/>
              <a:t>     }</a:t>
            </a:r>
          </a:p>
          <a:p>
            <a:pPr marL="355591" lvl="1" indent="0">
              <a:buNone/>
            </a:pPr>
            <a:r>
              <a:rPr lang="en-US" altLang="zh-CN" sz="2400" dirty="0"/>
              <a:t>}</a:t>
            </a:r>
          </a:p>
          <a:p>
            <a:pPr marL="355591" lvl="1" indent="0"/>
            <a:r>
              <a:rPr lang="en-US" altLang="zh-CN" sz="2000" dirty="0"/>
              <a:t>  </a:t>
            </a:r>
            <a:r>
              <a:rPr lang="zh-CN" altLang="en-US" dirty="0" smtClean="0"/>
              <a:t>最好情况（</a:t>
            </a:r>
            <a:r>
              <a:rPr lang="zh-CN" altLang="en-US" dirty="0" smtClean="0">
                <a:solidFill>
                  <a:srgbClr val="C00000"/>
                </a:solidFill>
              </a:rPr>
              <a:t>交换语句</a:t>
            </a:r>
            <a:r>
              <a:rPr lang="zh-CN" altLang="en-US" dirty="0" smtClean="0"/>
              <a:t>）：</a:t>
            </a:r>
            <a:r>
              <a:rPr lang="en-US" altLang="zh-CN" dirty="0"/>
              <a:t>0</a:t>
            </a:r>
            <a:r>
              <a:rPr lang="zh-CN" altLang="en-US" dirty="0"/>
              <a:t>次 </a:t>
            </a:r>
          </a:p>
          <a:p>
            <a:pPr marL="355591" lvl="1" indent="0"/>
            <a:r>
              <a:rPr lang="zh-CN" altLang="en-US" dirty="0"/>
              <a:t>  最坏情况（</a:t>
            </a:r>
            <a:r>
              <a:rPr lang="zh-CN" altLang="en-US" dirty="0">
                <a:solidFill>
                  <a:srgbClr val="C00000"/>
                </a:solidFill>
              </a:rPr>
              <a:t>交换语句</a:t>
            </a:r>
            <a:r>
              <a:rPr lang="zh-CN" altLang="en-US" dirty="0"/>
              <a:t>） ：</a:t>
            </a:r>
            <a:r>
              <a:rPr lang="en-US" altLang="zh-CN" dirty="0"/>
              <a:t>1+2+3+</a:t>
            </a:r>
            <a:r>
              <a:rPr lang="en-US" altLang="zh-CN" dirty="0">
                <a:ea typeface="Arial Unicode MS" panose="020B0604020202020204" pitchFamily="34" charset="-122"/>
                <a:cs typeface="Arial Unicode MS" panose="020B0604020202020204" pitchFamily="34" charset="-122"/>
              </a:rPr>
              <a:t>⋯</a:t>
            </a:r>
            <a:r>
              <a:rPr lang="en-US" altLang="zh-CN" dirty="0"/>
              <a:t>+n-1=n(n-1)/2</a:t>
            </a:r>
          </a:p>
          <a:p>
            <a:pPr marL="355591" lvl="1" indent="0"/>
            <a:r>
              <a:rPr lang="en-US" altLang="zh-CN" dirty="0"/>
              <a:t> </a:t>
            </a:r>
            <a:r>
              <a:rPr lang="zh-CN" altLang="en-US" dirty="0"/>
              <a:t>平均时间复杂度为： </a:t>
            </a:r>
            <a:r>
              <a:rPr lang="en-US" altLang="zh-CN" dirty="0"/>
              <a:t>O(n</a:t>
            </a:r>
            <a:r>
              <a:rPr lang="en-US" altLang="zh-CN" baseline="20000" dirty="0"/>
              <a:t>2</a:t>
            </a:r>
            <a:r>
              <a:rPr lang="en-US" altLang="zh-CN" dirty="0"/>
              <a:t>)                    </a:t>
            </a:r>
          </a:p>
        </p:txBody>
      </p:sp>
      <p:sp>
        <p:nvSpPr>
          <p:cNvPr id="5" name="爆炸形 1 4"/>
          <p:cNvSpPr>
            <a:spLocks noChangeArrowheads="1"/>
          </p:cNvSpPr>
          <p:nvPr/>
        </p:nvSpPr>
        <p:spPr bwMode="auto">
          <a:xfrm>
            <a:off x="8904312" y="3356992"/>
            <a:ext cx="2952328" cy="2232248"/>
          </a:xfrm>
          <a:prstGeom prst="irregularSeal1">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chemeClr val="folHlink"/>
              </a:buClr>
              <a:buSzPct val="60000"/>
              <a:buFont typeface="Wingdings" panose="05000000000000000000" pitchFamily="2" charset="2"/>
              <a:buChar char="n"/>
              <a:defRPr sz="3200" b="1">
                <a:solidFill>
                  <a:schemeClr val="tx1"/>
                </a:solidFill>
                <a:latin typeface="Tahoma" panose="020B0604030504040204" pitchFamily="34" charset="0"/>
                <a:ea typeface="楷体_GB2312" pitchFamily="49" charset="-122"/>
              </a:defRPr>
            </a:lvl1pPr>
            <a:lvl2pPr marL="742950" indent="-285750">
              <a:spcBef>
                <a:spcPct val="20000"/>
              </a:spcBef>
              <a:buClr>
                <a:schemeClr val="hlink"/>
              </a:buClr>
              <a:buSzPct val="55000"/>
              <a:buFont typeface="Wingdings" panose="05000000000000000000" pitchFamily="2" charset="2"/>
              <a:buChar char="n"/>
              <a:defRPr sz="2800" b="1">
                <a:solidFill>
                  <a:schemeClr val="tx1"/>
                </a:solidFill>
                <a:latin typeface="Tahoma" panose="020B0604030504040204" pitchFamily="34" charset="0"/>
                <a:ea typeface="楷体_GB2312" pitchFamily="49" charset="-122"/>
              </a:defRPr>
            </a:lvl2pPr>
            <a:lvl3pPr marL="1143000" indent="-228600">
              <a:spcBef>
                <a:spcPct val="20000"/>
              </a:spcBef>
              <a:buClr>
                <a:schemeClr val="folHlink"/>
              </a:buClr>
              <a:buSzPct val="50000"/>
              <a:buFont typeface="Wingdings" panose="05000000000000000000" pitchFamily="2" charset="2"/>
              <a:buChar char="n"/>
              <a:defRPr sz="2400" b="1">
                <a:solidFill>
                  <a:schemeClr val="tx1"/>
                </a:solidFill>
                <a:latin typeface="Tahoma" panose="020B0604030504040204" pitchFamily="34" charset="0"/>
                <a:ea typeface="楷体_GB2312" pitchFamily="49" charset="-122"/>
              </a:defRPr>
            </a:lvl3pPr>
            <a:lvl4pPr marL="1600200" indent="-228600">
              <a:spcBef>
                <a:spcPct val="20000"/>
              </a:spcBef>
              <a:buClr>
                <a:schemeClr val="accent2"/>
              </a:buClr>
              <a:buSzPct val="55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4pPr>
            <a:lvl5pPr marL="2057400" indent="-228600">
              <a:spcBef>
                <a:spcPct val="20000"/>
              </a:spcBef>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5pPr>
            <a:lvl6pPr marL="25146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6pPr>
            <a:lvl7pPr marL="29718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7pPr>
            <a:lvl8pPr marL="34290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8pPr>
            <a:lvl9pPr marL="3886200" indent="-228600" eaLnBrk="0" fontAlgn="base" hangingPunct="0">
              <a:spcBef>
                <a:spcPct val="20000"/>
              </a:spcBef>
              <a:spcAft>
                <a:spcPct val="0"/>
              </a:spcAft>
              <a:buClr>
                <a:schemeClr val="accent1"/>
              </a:buClr>
              <a:buSzPct val="50000"/>
              <a:buFont typeface="Wingdings" panose="05000000000000000000" pitchFamily="2" charset="2"/>
              <a:buChar char="n"/>
              <a:defRPr sz="2000" b="1">
                <a:solidFill>
                  <a:schemeClr val="tx1"/>
                </a:solidFill>
                <a:latin typeface="Tahoma" panose="020B0604030504040204" pitchFamily="34" charset="0"/>
                <a:ea typeface="楷体_GB2312" pitchFamily="49" charset="-122"/>
              </a:defRPr>
            </a:lvl9pPr>
          </a:lstStyle>
          <a:p>
            <a:pPr algn="ctr" eaLnBrk="1" hangingPunct="1">
              <a:spcBef>
                <a:spcPct val="0"/>
              </a:spcBef>
              <a:buClrTx/>
              <a:buSzTx/>
              <a:buFontTx/>
              <a:buNone/>
            </a:pPr>
            <a:r>
              <a:rPr lang="zh-CN" altLang="en-US" sz="1800" dirty="0" smtClean="0">
                <a:solidFill>
                  <a:srgbClr val="00B050"/>
                </a:solidFill>
                <a:ea typeface="黑体" panose="02010609060101010101" pitchFamily="49" charset="-122"/>
              </a:rPr>
              <a:t>事前</a:t>
            </a:r>
            <a:r>
              <a:rPr lang="en-US" altLang="zh-CN" sz="1800" dirty="0" smtClean="0">
                <a:solidFill>
                  <a:srgbClr val="00B050"/>
                </a:solidFill>
                <a:ea typeface="黑体" panose="02010609060101010101" pitchFamily="49" charset="-122"/>
              </a:rPr>
              <a:t>&amp;</a:t>
            </a:r>
            <a:r>
              <a:rPr lang="zh-CN" altLang="en-US" sz="1800" dirty="0" smtClean="0">
                <a:solidFill>
                  <a:srgbClr val="00B050"/>
                </a:solidFill>
                <a:ea typeface="黑体" panose="02010609060101010101" pitchFamily="49" charset="-122"/>
              </a:rPr>
              <a:t>事后</a:t>
            </a:r>
            <a:endParaRPr lang="en-US" altLang="zh-CN" sz="1800" dirty="0" smtClean="0">
              <a:solidFill>
                <a:srgbClr val="00B050"/>
              </a:solidFill>
              <a:ea typeface="黑体" panose="02010609060101010101" pitchFamily="49" charset="-122"/>
            </a:endParaRPr>
          </a:p>
          <a:p>
            <a:pPr algn="ctr" eaLnBrk="1" hangingPunct="1">
              <a:spcBef>
                <a:spcPct val="0"/>
              </a:spcBef>
              <a:buClrTx/>
              <a:buSzTx/>
              <a:buFontTx/>
              <a:buNone/>
            </a:pPr>
            <a:r>
              <a:rPr lang="zh-CN" altLang="en-US" sz="1800" dirty="0" smtClean="0">
                <a:solidFill>
                  <a:srgbClr val="00B050"/>
                </a:solidFill>
                <a:ea typeface="黑体" panose="02010609060101010101" pitchFamily="49" charset="-122"/>
              </a:rPr>
              <a:t>算法复杂度评价</a:t>
            </a:r>
            <a:endParaRPr lang="zh-CN" altLang="en-US" sz="1800" dirty="0">
              <a:solidFill>
                <a:srgbClr val="00B050"/>
              </a:solidFill>
              <a:ea typeface="黑体" panose="02010609060101010101" pitchFamily="49" charset="-122"/>
            </a:endParaRPr>
          </a:p>
        </p:txBody>
      </p:sp>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1186" y="5554795"/>
            <a:ext cx="2180814" cy="1296144"/>
          </a:xfrm>
          <a:prstGeom prst="rect">
            <a:avLst/>
          </a:prstGeom>
        </p:spPr>
      </p:pic>
    </p:spTree>
  </p:cSld>
  <p:clrMapOvr>
    <a:masterClrMapping/>
  </p:clrMapOvr>
  <p:transition spd="slow">
    <p:blinds/>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00706">
                                            <p:txEl>
                                              <p:pRg st="10" end="10"/>
                                            </p:txEl>
                                          </p:spTgt>
                                        </p:tgtEl>
                                        <p:attrNameLst>
                                          <p:attrName>style.visibility</p:attrName>
                                        </p:attrNameLst>
                                      </p:cBhvr>
                                      <p:to>
                                        <p:strVal val="visible"/>
                                      </p:to>
                                    </p:set>
                                    <p:animEffect transition="in" filter="fade">
                                      <p:cBhvr>
                                        <p:cTn id="7" dur="1000"/>
                                        <p:tgtEl>
                                          <p:spTgt spid="200706">
                                            <p:txEl>
                                              <p:pRg st="10" end="10"/>
                                            </p:txEl>
                                          </p:spTgt>
                                        </p:tgtEl>
                                      </p:cBhvr>
                                    </p:animEffect>
                                    <p:anim calcmode="lin" valueType="num">
                                      <p:cBhvr>
                                        <p:cTn id="8" dur="1000" fill="hold"/>
                                        <p:tgtEl>
                                          <p:spTgt spid="200706">
                                            <p:txEl>
                                              <p:pRg st="10" end="10"/>
                                            </p:txEl>
                                          </p:spTgt>
                                        </p:tgtEl>
                                        <p:attrNameLst>
                                          <p:attrName>ppt_x</p:attrName>
                                        </p:attrNameLst>
                                      </p:cBhvr>
                                      <p:tavLst>
                                        <p:tav tm="0">
                                          <p:val>
                                            <p:strVal val="#ppt_x"/>
                                          </p:val>
                                        </p:tav>
                                        <p:tav tm="100000">
                                          <p:val>
                                            <p:strVal val="#ppt_x"/>
                                          </p:val>
                                        </p:tav>
                                      </p:tavLst>
                                    </p:anim>
                                    <p:anim calcmode="lin" valueType="num">
                                      <p:cBhvr>
                                        <p:cTn id="9" dur="1000" fill="hold"/>
                                        <p:tgtEl>
                                          <p:spTgt spid="200706">
                                            <p:txEl>
                                              <p:pRg st="10" end="1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0706">
                                            <p:txEl>
                                              <p:pRg st="11" end="11"/>
                                            </p:txEl>
                                          </p:spTgt>
                                        </p:tgtEl>
                                        <p:attrNameLst>
                                          <p:attrName>style.visibility</p:attrName>
                                        </p:attrNameLst>
                                      </p:cBhvr>
                                      <p:to>
                                        <p:strVal val="visible"/>
                                      </p:to>
                                    </p:set>
                                    <p:animEffect transition="in" filter="fade">
                                      <p:cBhvr>
                                        <p:cTn id="12" dur="1000"/>
                                        <p:tgtEl>
                                          <p:spTgt spid="200706">
                                            <p:txEl>
                                              <p:pRg st="11" end="11"/>
                                            </p:txEl>
                                          </p:spTgt>
                                        </p:tgtEl>
                                      </p:cBhvr>
                                    </p:animEffect>
                                    <p:anim calcmode="lin" valueType="num">
                                      <p:cBhvr>
                                        <p:cTn id="13" dur="1000" fill="hold"/>
                                        <p:tgtEl>
                                          <p:spTgt spid="200706">
                                            <p:txEl>
                                              <p:pRg st="11" end="11"/>
                                            </p:txEl>
                                          </p:spTgt>
                                        </p:tgtEl>
                                        <p:attrNameLst>
                                          <p:attrName>ppt_x</p:attrName>
                                        </p:attrNameLst>
                                      </p:cBhvr>
                                      <p:tavLst>
                                        <p:tav tm="0">
                                          <p:val>
                                            <p:strVal val="#ppt_x"/>
                                          </p:val>
                                        </p:tav>
                                        <p:tav tm="100000">
                                          <p:val>
                                            <p:strVal val="#ppt_x"/>
                                          </p:val>
                                        </p:tav>
                                      </p:tavLst>
                                    </p:anim>
                                    <p:anim calcmode="lin" valueType="num">
                                      <p:cBhvr>
                                        <p:cTn id="14" dur="1000" fill="hold"/>
                                        <p:tgtEl>
                                          <p:spTgt spid="200706">
                                            <p:txEl>
                                              <p:pRg st="11" end="1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0706">
                                            <p:txEl>
                                              <p:pRg st="12" end="12"/>
                                            </p:txEl>
                                          </p:spTgt>
                                        </p:tgtEl>
                                        <p:attrNameLst>
                                          <p:attrName>style.visibility</p:attrName>
                                        </p:attrNameLst>
                                      </p:cBhvr>
                                      <p:to>
                                        <p:strVal val="visible"/>
                                      </p:to>
                                    </p:set>
                                    <p:animEffect transition="in" filter="fade">
                                      <p:cBhvr>
                                        <p:cTn id="17" dur="1000"/>
                                        <p:tgtEl>
                                          <p:spTgt spid="200706">
                                            <p:txEl>
                                              <p:pRg st="12" end="12"/>
                                            </p:txEl>
                                          </p:spTgt>
                                        </p:tgtEl>
                                      </p:cBhvr>
                                    </p:animEffect>
                                    <p:anim calcmode="lin" valueType="num">
                                      <p:cBhvr>
                                        <p:cTn id="18" dur="1000" fill="hold"/>
                                        <p:tgtEl>
                                          <p:spTgt spid="200706">
                                            <p:txEl>
                                              <p:pRg st="12" end="12"/>
                                            </p:txEl>
                                          </p:spTgt>
                                        </p:tgtEl>
                                        <p:attrNameLst>
                                          <p:attrName>ppt_x</p:attrName>
                                        </p:attrNameLst>
                                      </p:cBhvr>
                                      <p:tavLst>
                                        <p:tav tm="0">
                                          <p:val>
                                            <p:strVal val="#ppt_x"/>
                                          </p:val>
                                        </p:tav>
                                        <p:tav tm="100000">
                                          <p:val>
                                            <p:strVal val="#ppt_x"/>
                                          </p:val>
                                        </p:tav>
                                      </p:tavLst>
                                    </p:anim>
                                    <p:anim calcmode="lin" valueType="num">
                                      <p:cBhvr>
                                        <p:cTn id="19" dur="1000" fill="hold"/>
                                        <p:tgtEl>
                                          <p:spTgt spid="200706">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10000,&quot;width&quot;:7260}"/>
</p:tagLst>
</file>

<file path=ppt/tags/tag10.xml><?xml version="1.0" encoding="utf-8"?>
<p:tagLst xmlns:a="http://schemas.openxmlformats.org/drawingml/2006/main" xmlns:r="http://schemas.openxmlformats.org/officeDocument/2006/relationships" xmlns:p="http://schemas.openxmlformats.org/presentationml/2006/main">
  <p:tag name="RAINPROBLEM" val="ProblemBullet"/>
  <p:tag name="RAINPROBLEMTYPE" val="MultipleChoice"/>
  <p:tag name="RAINBULLET" val="Wrong"/>
</p:tagLst>
</file>

<file path=ppt/tags/tag11.xml><?xml version="1.0" encoding="utf-8"?>
<p:tagLst xmlns:a="http://schemas.openxmlformats.org/drawingml/2006/main" xmlns:r="http://schemas.openxmlformats.org/officeDocument/2006/relationships" xmlns:p="http://schemas.openxmlformats.org/presentationml/2006/main">
  <p:tag name="RAINPROBLEM" val="ProblemBullet"/>
  <p:tag name="RAINPROBLEMTYPE" val="MultipleChoice"/>
  <p:tag name="RAINBULLET" val="Wrong"/>
</p:tagLst>
</file>

<file path=ppt/tags/tag12.xml><?xml version="1.0" encoding="utf-8"?>
<p:tagLst xmlns:a="http://schemas.openxmlformats.org/drawingml/2006/main" xmlns:r="http://schemas.openxmlformats.org/officeDocument/2006/relationships" xmlns:p="http://schemas.openxmlformats.org/presentationml/2006/main">
  <p:tag name="RAINPROBLEM" val="ProblemSubmit"/>
  <p:tag name="RAINPROBLEMTYPE" val="MultipleChoice"/>
</p:tagLst>
</file>

<file path=ppt/tags/tag13.xml><?xml version="1.0" encoding="utf-8"?>
<p:tagLst xmlns:a="http://schemas.openxmlformats.org/drawingml/2006/main" xmlns:r="http://schemas.openxmlformats.org/officeDocument/2006/relationships" xmlns:p="http://schemas.openxmlformats.org/presentationml/2006/main">
  <p:tag name="RAINPROBLEM" val="ProblemRemarkBoard"/>
</p:tagLst>
</file>

<file path=ppt/tags/tag14.xml><?xml version="1.0" encoding="utf-8"?>
<p:tagLst xmlns:a="http://schemas.openxmlformats.org/drawingml/2006/main" xmlns:r="http://schemas.openxmlformats.org/officeDocument/2006/relationships" xmlns:p="http://schemas.openxmlformats.org/presentationml/2006/main">
  <p:tag name="PROBLEMREMARKTITLE" val="ProblemRemarkBoardTip"/>
</p:tagLst>
</file>

<file path=ppt/tags/tag15.xml><?xml version="1.0" encoding="utf-8"?>
<p:tagLst xmlns:a="http://schemas.openxmlformats.org/drawingml/2006/main" xmlns:r="http://schemas.openxmlformats.org/officeDocument/2006/relationships" xmlns:p="http://schemas.openxmlformats.org/presentationml/2006/main">
  <p:tag name="RAINPROBLEM" val="ProblemRemark"/>
</p:tagLst>
</file>

<file path=ppt/tags/tag16.xml><?xml version="1.0" encoding="utf-8"?>
<p:tagLst xmlns:a="http://schemas.openxmlformats.org/drawingml/2006/main" xmlns:r="http://schemas.openxmlformats.org/officeDocument/2006/relationships" xmlns:p="http://schemas.openxmlformats.org/presentationml/2006/main">
  <p:tag name="PROBLEMREMARKTITLE" val="ProblemRemarkBoardTitle"/>
</p:tagLst>
</file>

<file path=ppt/tags/tag17.xml><?xml version="1.0" encoding="utf-8"?>
<p:tagLst xmlns:a="http://schemas.openxmlformats.org/drawingml/2006/main" xmlns:r="http://schemas.openxmlformats.org/officeDocument/2006/relationships" xmlns:p="http://schemas.openxmlformats.org/presentationml/2006/main">
  <p:tag name="PROBLEMREMARKTITLE" val="ProblemRemarkBoardTitle"/>
</p:tagLst>
</file>

<file path=ppt/tags/tag18.xml><?xml version="1.0" encoding="utf-8"?>
<p:tagLst xmlns:a="http://schemas.openxmlformats.org/drawingml/2006/main" xmlns:r="http://schemas.openxmlformats.org/officeDocument/2006/relationships" xmlns:p="http://schemas.openxmlformats.org/presentationml/2006/main">
  <p:tag name="PROBLEMREMARKTITLE" val="ProblemRemarkBoardTitle"/>
</p:tagLst>
</file>

<file path=ppt/tags/tag19.xml><?xml version="1.0" encoding="utf-8"?>
<p:tagLst xmlns:a="http://schemas.openxmlformats.org/drawingml/2006/main" xmlns:r="http://schemas.openxmlformats.org/officeDocument/2006/relationships" xmlns:p="http://schemas.openxmlformats.org/presentationml/2006/main">
  <p:tag name="PROBLEMREMARKTITLE" val="ProblemRemarkBoardTitle"/>
</p:tagLst>
</file>

<file path=ppt/tags/tag2.xml><?xml version="1.0" encoding="utf-8"?>
<p:tagLst xmlns:a="http://schemas.openxmlformats.org/drawingml/2006/main" xmlns:r="http://schemas.openxmlformats.org/officeDocument/2006/relationships" xmlns:p="http://schemas.openxmlformats.org/presentationml/2006/main">
  <p:tag name="RAINPROBLEM" val="MultipleChoice"/>
  <p:tag name="PROBLEMSCORE" val="1.0"/>
  <p:tag name="PROBLEMHASREMARK" val="True"/>
  <p:tag name="PROBLEMREMARK" val="每次循环的增量为i，且i也是累加，即：&#10;1+2+……+x &lt;= n&#10;&#10;x次循环满足条件，x即为复杂度，计算可以得到&#10;(1+x) *x/2 &lt;=n&#10;&#10;x为O(n^(1/2))"/>
</p:tagLst>
</file>

<file path=ppt/tags/tag20.xml><?xml version="1.0" encoding="utf-8"?>
<p:tagLst xmlns:a="http://schemas.openxmlformats.org/drawingml/2006/main" xmlns:r="http://schemas.openxmlformats.org/officeDocument/2006/relationships" xmlns:p="http://schemas.openxmlformats.org/presentationml/2006/main">
  <p:tag name="RAINPROBLEMTYPE" val="ProblemTypeMarker"/>
</p:tagLst>
</file>

<file path=ppt/tags/tag21.xml><?xml version="1.0" encoding="utf-8"?>
<p:tagLst xmlns:a="http://schemas.openxmlformats.org/drawingml/2006/main" xmlns:r="http://schemas.openxmlformats.org/officeDocument/2006/relationships" xmlns:p="http://schemas.openxmlformats.org/presentationml/2006/main">
  <p:tag name="RAINPROBLEM" val="ProblemSetting"/>
  <p:tag name="RAINPROBLEMTYPE" val="MultipleChoice"/>
</p:tagLst>
</file>

<file path=ppt/tags/tag22.xml><?xml version="1.0" encoding="utf-8"?>
<p:tagLst xmlns:a="http://schemas.openxmlformats.org/drawingml/2006/main" xmlns:r="http://schemas.openxmlformats.org/officeDocument/2006/relationships" xmlns:p="http://schemas.openxmlformats.org/presentationml/2006/main">
  <p:tag name="RAINPROBLEMTYPE" val="ProblemTypeMarker"/>
</p:tagLst>
</file>

<file path=ppt/tags/tag23.xml><?xml version="1.0" encoding="utf-8"?>
<p:tagLst xmlns:a="http://schemas.openxmlformats.org/drawingml/2006/main" xmlns:r="http://schemas.openxmlformats.org/officeDocument/2006/relationships" xmlns:p="http://schemas.openxmlformats.org/presentationml/2006/main">
  <p:tag name="RAINPROBLEMTYPE" val="ProblemTypeMarker"/>
</p:tagLst>
</file>

<file path=ppt/tags/tag24.xml><?xml version="1.0" encoding="utf-8"?>
<p:tagLst xmlns:a="http://schemas.openxmlformats.org/drawingml/2006/main" xmlns:r="http://schemas.openxmlformats.org/officeDocument/2006/relationships" xmlns:p="http://schemas.openxmlformats.org/presentationml/2006/main">
  <p:tag name="RAINPROBLEMTYPE" val="ProblemTypeMarker"/>
</p:tagLst>
</file>

<file path=ppt/tags/tag25.xml><?xml version="1.0" encoding="utf-8"?>
<p:tagLst xmlns:a="http://schemas.openxmlformats.org/drawingml/2006/main" xmlns:r="http://schemas.openxmlformats.org/officeDocument/2006/relationships" xmlns:p="http://schemas.openxmlformats.org/presentationml/2006/main">
  <p:tag name="RAINPROBLEMTYPE" val="ProblemTypeMarker"/>
</p:tagLst>
</file>

<file path=ppt/tags/tag26.xml><?xml version="1.0" encoding="utf-8"?>
<p:tagLst xmlns:a="http://schemas.openxmlformats.org/drawingml/2006/main" xmlns:r="http://schemas.openxmlformats.org/officeDocument/2006/relationships" xmlns:p="http://schemas.openxmlformats.org/presentationml/2006/main">
  <p:tag name="PROBLEMREMARKTITLE" val="ProblemRemarkBoardTitle"/>
</p:tagLst>
</file>

<file path=ppt/tags/tag27.xml><?xml version="1.0" encoding="utf-8"?>
<p:tagLst xmlns:a="http://schemas.openxmlformats.org/drawingml/2006/main" xmlns:r="http://schemas.openxmlformats.org/officeDocument/2006/relationships" xmlns:p="http://schemas.openxmlformats.org/presentationml/2006/main">
  <p:tag name="PROBLEMREMARKTITLE" val="ProblemRemarkBoardTitle"/>
</p:tagLst>
</file>

<file path=ppt/tags/tag28.xml><?xml version="1.0" encoding="utf-8"?>
<p:tagLst xmlns:a="http://schemas.openxmlformats.org/drawingml/2006/main" xmlns:r="http://schemas.openxmlformats.org/officeDocument/2006/relationships" xmlns:p="http://schemas.openxmlformats.org/presentationml/2006/main">
  <p:tag name="PROBLEMREMARKTITLE" val="ProblemRemarkBoardTitle"/>
</p:tagLst>
</file>

<file path=ppt/tags/tag3.xml><?xml version="1.0" encoding="utf-8"?>
<p:tagLst xmlns:a="http://schemas.openxmlformats.org/drawingml/2006/main" xmlns:r="http://schemas.openxmlformats.org/officeDocument/2006/relationships" xmlns:p="http://schemas.openxmlformats.org/presentationml/2006/main">
  <p:tag name="RAINPROBLEM" val="ProblemBody"/>
</p:tagLst>
</file>

<file path=ppt/tags/tag4.xml><?xml version="1.0" encoding="utf-8"?>
<p:tagLst xmlns:a="http://schemas.openxmlformats.org/drawingml/2006/main" xmlns:r="http://schemas.openxmlformats.org/officeDocument/2006/relationships" xmlns:p="http://schemas.openxmlformats.org/presentationml/2006/main">
  <p:tag name="RAINPROBLEM" val="ProblemItem"/>
</p:tagLst>
</file>

<file path=ppt/tags/tag5.xml><?xml version="1.0" encoding="utf-8"?>
<p:tagLst xmlns:a="http://schemas.openxmlformats.org/drawingml/2006/main" xmlns:r="http://schemas.openxmlformats.org/officeDocument/2006/relationships" xmlns:p="http://schemas.openxmlformats.org/presentationml/2006/main">
  <p:tag name="RAINPROBLEM" val="ProblemItem"/>
</p:tagLst>
</file>

<file path=ppt/tags/tag6.xml><?xml version="1.0" encoding="utf-8"?>
<p:tagLst xmlns:a="http://schemas.openxmlformats.org/drawingml/2006/main" xmlns:r="http://schemas.openxmlformats.org/officeDocument/2006/relationships" xmlns:p="http://schemas.openxmlformats.org/presentationml/2006/main">
  <p:tag name="RAINPROBLEM" val="ProblemItem"/>
</p:tagLst>
</file>

<file path=ppt/tags/tag7.xml><?xml version="1.0" encoding="utf-8"?>
<p:tagLst xmlns:a="http://schemas.openxmlformats.org/drawingml/2006/main" xmlns:r="http://schemas.openxmlformats.org/officeDocument/2006/relationships" xmlns:p="http://schemas.openxmlformats.org/presentationml/2006/main">
  <p:tag name="RAINPROBLEM" val="ProblemItem"/>
</p:tagLst>
</file>

<file path=ppt/tags/tag8.xml><?xml version="1.0" encoding="utf-8"?>
<p:tagLst xmlns:a="http://schemas.openxmlformats.org/drawingml/2006/main" xmlns:r="http://schemas.openxmlformats.org/officeDocument/2006/relationships" xmlns:p="http://schemas.openxmlformats.org/presentationml/2006/main">
  <p:tag name="RAINPROBLEM" val="ProblemBullet"/>
  <p:tag name="RAINPROBLEMTYPE" val="MultipleChoice"/>
  <p:tag name="RAINBULLET" val="Correct"/>
</p:tagLst>
</file>

<file path=ppt/tags/tag9.xml><?xml version="1.0" encoding="utf-8"?>
<p:tagLst xmlns:a="http://schemas.openxmlformats.org/drawingml/2006/main" xmlns:r="http://schemas.openxmlformats.org/officeDocument/2006/relationships" xmlns:p="http://schemas.openxmlformats.org/presentationml/2006/main">
  <p:tag name="RAINPROBLEM" val="ProblemBullet"/>
  <p:tag name="RAINPROBLEMTYPE" val="MultipleChoice"/>
  <p:tag name="RAINBULLET" val="Wrong"/>
</p:tagLst>
</file>

<file path=ppt/theme/theme1.xml><?xml version="1.0" encoding="utf-8"?>
<a:theme xmlns:a="http://schemas.openxmlformats.org/drawingml/2006/main" name="自定义设计方案">
  <a:themeElements>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自定义设计方案">
      <a:majorFont>
        <a:latin typeface="Arial"/>
        <a:ea typeface="仿宋_GB2312"/>
        <a:cs typeface=""/>
      </a:majorFont>
      <a:minorFont>
        <a:latin typeface="Arial"/>
        <a:ea typeface="楷体_GB2312"/>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4000" b="1" i="0" u="none" strike="noStrike" cap="none" normalizeH="0" baseline="0" smtClean="0">
            <a:ln>
              <a:noFill/>
            </a:ln>
            <a:solidFill>
              <a:schemeClr val="tx1"/>
            </a:solidFill>
            <a:effectLst/>
            <a:latin typeface="Tahoma" panose="020B0604030504040204" pitchFamily="34" charset="0"/>
            <a:ea typeface="黑体" panose="02010609060101010101" pitchFamily="49" charset="-122"/>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zh-CN" altLang="en-US" sz="4000" b="1" i="0" u="none" strike="noStrike" cap="none" normalizeH="0" baseline="0" smtClean="0">
            <a:ln>
              <a:noFill/>
            </a:ln>
            <a:solidFill>
              <a:schemeClr val="tx1"/>
            </a:solidFill>
            <a:effectLst/>
            <a:latin typeface="Tahoma" panose="020B0604030504040204" pitchFamily="34" charset="0"/>
            <a:ea typeface="黑体" panose="02010609060101010101" pitchFamily="49" charset="-122"/>
          </a:defRPr>
        </a:defPPr>
      </a:lstStyle>
    </a:lnDef>
  </a:objectDefaults>
  <a:extraClrSchemeLst>
    <a:extraClrScheme>
      <a:clrScheme name="自定义设计方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自定义设计方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自定义设计方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自定义设计方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自定义设计方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自定义设计方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自定义设计方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自定义设计方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自定义设计方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自定义设计方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自定义设计方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自定义设计方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Blends">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dk1"/>
          </a:solidFill>
          <a:tailEnd type="none"/>
        </a:ln>
      </a:spPr>
      <a:bodyPr rtlCol="0" anchor="ctr"/>
      <a:lstStyle>
        <a:defPPr algn="ctr">
          <a:defRPr/>
        </a:defPPr>
      </a:lstStyle>
      <a:style>
        <a:lnRef idx="3">
          <a:schemeClr val="dk1"/>
        </a:lnRef>
        <a:fillRef idx="0">
          <a:schemeClr val="dk1"/>
        </a:fillRef>
        <a:effectRef idx="2">
          <a:schemeClr val="dk1"/>
        </a:effectRef>
        <a:fontRef idx="minor">
          <a:schemeClr val="tx1"/>
        </a:fontRef>
      </a:style>
    </a:spDef>
    <a:lnDef>
      <a:spPr>
        <a:ln>
          <a:tailEnd type="triangle"/>
        </a:ln>
      </a:spPr>
      <a:bodyPr/>
      <a:lstStyle/>
      <a:style>
        <a:lnRef idx="3">
          <a:schemeClr val="dk1"/>
        </a:lnRef>
        <a:fillRef idx="0">
          <a:schemeClr val="dk1"/>
        </a:fillRef>
        <a:effectRef idx="2">
          <a:schemeClr val="dk1"/>
        </a:effectRef>
        <a:fontRef idx="minor">
          <a:schemeClr val="tx1"/>
        </a:fontRef>
      </a:style>
    </a:lnDef>
    <a:txDef>
      <a:spPr>
        <a:noFill/>
      </a:spPr>
      <a:bodyPr wrap="none" rtlCol="0">
        <a:spAutoFit/>
      </a:bodyPr>
      <a:lstStyle>
        <a:defPPr>
          <a:defRPr sz="2400" b="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14471</TotalTime>
  <Words>9441</Words>
  <Application>Microsoft Office PowerPoint</Application>
  <PresentationFormat>宽屏</PresentationFormat>
  <Paragraphs>1411</Paragraphs>
  <Slides>112</Slides>
  <Notes>12</Notes>
  <HiddenSlides>2</HiddenSlides>
  <MMClips>0</MMClips>
  <ScaleCrop>false</ScaleCrop>
  <HeadingPairs>
    <vt:vector size="8" baseType="variant">
      <vt:variant>
        <vt:lpstr>已用的字体</vt:lpstr>
      </vt:variant>
      <vt:variant>
        <vt:i4>29</vt:i4>
      </vt:variant>
      <vt:variant>
        <vt:lpstr>主题</vt:lpstr>
      </vt:variant>
      <vt:variant>
        <vt:i4>2</vt:i4>
      </vt:variant>
      <vt:variant>
        <vt:lpstr>嵌入 OLE 服务器</vt:lpstr>
      </vt:variant>
      <vt:variant>
        <vt:i4>2</vt:i4>
      </vt:variant>
      <vt:variant>
        <vt:lpstr>幻灯片标题</vt:lpstr>
      </vt:variant>
      <vt:variant>
        <vt:i4>112</vt:i4>
      </vt:variant>
    </vt:vector>
  </HeadingPairs>
  <TitlesOfParts>
    <vt:vector size="145" baseType="lpstr">
      <vt:lpstr>Arial Unicode MS</vt:lpstr>
      <vt:lpstr>ITC Officina Sans Book</vt:lpstr>
      <vt:lpstr>Microsoft Yahei</vt:lpstr>
      <vt:lpstr>UniversalMath1 BT</vt:lpstr>
      <vt:lpstr>方正综艺简体</vt:lpstr>
      <vt:lpstr>仿宋_GB2312</vt:lpstr>
      <vt:lpstr>黑体</vt:lpstr>
      <vt:lpstr>华文仿宋</vt:lpstr>
      <vt:lpstr>华文楷体</vt:lpstr>
      <vt:lpstr>华文新魏</vt:lpstr>
      <vt:lpstr>楷体</vt:lpstr>
      <vt:lpstr>楷体_GB2312</vt:lpstr>
      <vt:lpstr>隶书</vt:lpstr>
      <vt:lpstr>宋体</vt:lpstr>
      <vt:lpstr>微软雅黑</vt:lpstr>
      <vt:lpstr>文泉驿微米黑</vt:lpstr>
      <vt:lpstr>长城新魏碑体</vt:lpstr>
      <vt:lpstr>Arial</vt:lpstr>
      <vt:lpstr>Calibri</vt:lpstr>
      <vt:lpstr>Calibri Light</vt:lpstr>
      <vt:lpstr>Comic Sans MS</vt:lpstr>
      <vt:lpstr>Corbel</vt:lpstr>
      <vt:lpstr>Courier New</vt:lpstr>
      <vt:lpstr>Garamond</vt:lpstr>
      <vt:lpstr>Symbol</vt:lpstr>
      <vt:lpstr>Tahoma</vt:lpstr>
      <vt:lpstr>Times New Roman</vt:lpstr>
      <vt:lpstr>Verdana</vt:lpstr>
      <vt:lpstr>Wingdings</vt:lpstr>
      <vt:lpstr>自定义设计方案</vt:lpstr>
      <vt:lpstr>3_Blends</vt:lpstr>
      <vt:lpstr>位图图像</vt:lpstr>
      <vt:lpstr>公式</vt:lpstr>
      <vt:lpstr>PowerPoint 演示文稿</vt:lpstr>
      <vt:lpstr>我们能做什么：程序员</vt:lpstr>
      <vt:lpstr>我们能做什么：程序员之外</vt:lpstr>
      <vt:lpstr>Motivation</vt:lpstr>
      <vt:lpstr>Q0：为什么要学习编程</vt:lpstr>
      <vt:lpstr>Q1:为什么学习数据结构？</vt:lpstr>
      <vt:lpstr>2022年计算机基础综合真题（408）</vt:lpstr>
      <vt:lpstr>2023年计算机考研统考专业课（408）</vt:lpstr>
      <vt:lpstr>Q1: 为什么学习数据结构？ </vt:lpstr>
      <vt:lpstr>Q1: 为什么学习数据结构？ </vt:lpstr>
      <vt:lpstr>Q2:为什么选择基于C/C++语言的数据结构？</vt:lpstr>
      <vt:lpstr>数据结构这门课好学吗？</vt:lpstr>
      <vt:lpstr>Q3:怎样学习数据结构？</vt:lpstr>
      <vt:lpstr>课程教学内容（讲课学时48+上机学时16）</vt:lpstr>
      <vt:lpstr>教材、参考书与编程环境</vt:lpstr>
      <vt:lpstr>在线课程及资料</vt:lpstr>
      <vt:lpstr>课程规则和说明</vt:lpstr>
      <vt:lpstr>课程要求</vt:lpstr>
      <vt:lpstr>编程风格要求</vt:lpstr>
      <vt:lpstr>第0章 C/C++程序设计基础</vt:lpstr>
      <vt:lpstr>学习C++和编程的50条忠告（节选）</vt:lpstr>
      <vt:lpstr>学习C++和编程的50条忠告（节选）</vt:lpstr>
      <vt:lpstr>C++回顾重点</vt:lpstr>
      <vt:lpstr>Q1： 函数的参数传递</vt:lpstr>
      <vt:lpstr>Q2：引用 vs.指针</vt:lpstr>
      <vt:lpstr>Q4：函数模板 VS. 类模板</vt:lpstr>
      <vt:lpstr>函数模板示例</vt:lpstr>
      <vt:lpstr>类模板</vt:lpstr>
      <vt:lpstr>PowerPoint 演示文稿</vt:lpstr>
      <vt:lpstr>类模板实例化</vt:lpstr>
      <vt:lpstr>Q5：异常处理</vt:lpstr>
      <vt:lpstr>C++标准库的异常类</vt:lpstr>
      <vt:lpstr>Q6：静态存储分配VS.动态存储分配</vt:lpstr>
      <vt:lpstr>C++内存空间分布</vt:lpstr>
      <vt:lpstr>Q7：new和delete操作符</vt:lpstr>
      <vt:lpstr>new和delete操作符</vt:lpstr>
      <vt:lpstr>Q8：二维数组的存储空间分布</vt:lpstr>
      <vt:lpstr>二维数组的动态分配与释放</vt:lpstr>
      <vt:lpstr>二维数组：申请内存空间</vt:lpstr>
      <vt:lpstr>二维数组：释放内存空间</vt:lpstr>
      <vt:lpstr>Q9：预编译指令的作用</vt:lpstr>
      <vt:lpstr>Q10：VC调试快捷键</vt:lpstr>
      <vt:lpstr>观察值</vt:lpstr>
      <vt:lpstr>观察值</vt:lpstr>
      <vt:lpstr>第1章  绪论</vt:lpstr>
      <vt:lpstr>什么是数据结构</vt:lpstr>
      <vt:lpstr>PowerPoint 演示文稿</vt:lpstr>
      <vt:lpstr>什么是数据结构</vt:lpstr>
      <vt:lpstr>数据结构示例B——树</vt:lpstr>
      <vt:lpstr>数据结构的概念</vt:lpstr>
      <vt:lpstr>数据结构的通俗理解</vt:lpstr>
      <vt:lpstr>1、数值计算问题</vt:lpstr>
      <vt:lpstr>1、数值计算问题（续）</vt:lpstr>
      <vt:lpstr>1、数值计算问题---深度学习（续）</vt:lpstr>
      <vt:lpstr>2、非数值计算问题</vt:lpstr>
      <vt:lpstr>2、非数值计算问题（续）</vt:lpstr>
      <vt:lpstr>2、非数值计算问题（续）</vt:lpstr>
      <vt:lpstr>2、非数值计算问题（续）</vt:lpstr>
      <vt:lpstr>2、非数值计算问题（续）</vt:lpstr>
      <vt:lpstr>数据（data）</vt:lpstr>
      <vt:lpstr>数据元素 (data element)</vt:lpstr>
      <vt:lpstr>数据对象 (data object)</vt:lpstr>
      <vt:lpstr>什么是数据结构</vt:lpstr>
      <vt:lpstr>PowerPoint 演示文稿</vt:lpstr>
      <vt:lpstr>PowerPoint 演示文稿</vt:lpstr>
      <vt:lpstr>PowerPoint 演示文稿</vt:lpstr>
      <vt:lpstr>1、数据的逻辑结构</vt:lpstr>
      <vt:lpstr>1、数据的逻辑结构(cont.)</vt:lpstr>
      <vt:lpstr>PowerPoint 演示文稿</vt:lpstr>
      <vt:lpstr>PowerPoint 演示文稿</vt:lpstr>
      <vt:lpstr>PowerPoint 演示文稿</vt:lpstr>
      <vt:lpstr>2、数据的存储结构</vt:lpstr>
      <vt:lpstr>2、数据的存储结构(cont.)</vt:lpstr>
      <vt:lpstr>C/C++中的指针</vt:lpstr>
      <vt:lpstr>PowerPoint 演示文稿</vt:lpstr>
      <vt:lpstr>计算机的硬件</vt:lpstr>
      <vt:lpstr>3、数据结构的主要操作</vt:lpstr>
      <vt:lpstr>数据类型</vt:lpstr>
      <vt:lpstr>抽象数据类型(ADT)</vt:lpstr>
      <vt:lpstr>示例：自然数的抽象数据类型定义</vt:lpstr>
      <vt:lpstr>数据结构课程导图</vt:lpstr>
      <vt:lpstr>1.2 算法描述及算法分析</vt:lpstr>
      <vt:lpstr>算法的描述</vt:lpstr>
      <vt:lpstr>算法设计目标</vt:lpstr>
      <vt:lpstr>算法设计方法 </vt:lpstr>
      <vt:lpstr>算法分析</vt:lpstr>
      <vt:lpstr>算法效率的度量</vt:lpstr>
      <vt:lpstr>PowerPoint 演示文稿</vt:lpstr>
      <vt:lpstr>两种算法复杂度</vt:lpstr>
      <vt:lpstr>时间复杂度</vt:lpstr>
      <vt:lpstr>问题的规模</vt:lpstr>
      <vt:lpstr>时间复杂度</vt:lpstr>
      <vt:lpstr>渐进时间复杂度(大O)</vt:lpstr>
      <vt:lpstr>时间复杂度的估算</vt:lpstr>
      <vt:lpstr>PowerPoint 演示文稿</vt:lpstr>
      <vt:lpstr> </vt:lpstr>
      <vt:lpstr>大O表示法的运算规则1：乘法规则</vt:lpstr>
      <vt:lpstr>PowerPoint 演示文稿</vt:lpstr>
      <vt:lpstr>PowerPoint 演示文稿</vt:lpstr>
      <vt:lpstr>PowerPoint 演示文稿</vt:lpstr>
      <vt:lpstr>常用的渐进函数</vt:lpstr>
      <vt:lpstr>复杂度层次</vt:lpstr>
      <vt:lpstr>复杂度层次</vt:lpstr>
      <vt:lpstr>最好/坏、平均时间复杂度</vt:lpstr>
      <vt:lpstr>空间复杂度</vt:lpstr>
      <vt:lpstr>算法的后期测试（事后分析法）</vt:lpstr>
      <vt:lpstr>1.3 作为ADT的C++类</vt:lpstr>
      <vt:lpstr>类 (class)，实例 (instance)</vt:lpstr>
      <vt:lpstr>PowerPoint 演示文稿</vt:lpstr>
      <vt:lpstr>消息传递</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第二章  线性表</dc:title>
  <dc:creator>Administrator</dc:creator>
  <cp:lastModifiedBy>Xinwei</cp:lastModifiedBy>
  <cp:revision>1510</cp:revision>
  <dcterms:created xsi:type="dcterms:W3CDTF">2004-02-17T03:02:14Z</dcterms:created>
  <dcterms:modified xsi:type="dcterms:W3CDTF">2024-09-05T12:42:34Z</dcterms:modified>
</cp:coreProperties>
</file>