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3" r:id="rId1"/>
  </p:sldMasterIdLst>
  <p:notesMasterIdLst>
    <p:notesMasterId r:id="rId128"/>
  </p:notesMasterIdLst>
  <p:handoutMasterIdLst>
    <p:handoutMasterId r:id="rId129"/>
  </p:handoutMasterIdLst>
  <p:sldIdLst>
    <p:sldId id="735" r:id="rId2"/>
    <p:sldId id="731" r:id="rId3"/>
    <p:sldId id="493" r:id="rId4"/>
    <p:sldId id="499" r:id="rId5"/>
    <p:sldId id="533" r:id="rId6"/>
    <p:sldId id="534" r:id="rId7"/>
    <p:sldId id="535" r:id="rId8"/>
    <p:sldId id="636" r:id="rId9"/>
    <p:sldId id="638" r:id="rId10"/>
    <p:sldId id="623" r:id="rId11"/>
    <p:sldId id="639" r:id="rId12"/>
    <p:sldId id="637" r:id="rId13"/>
    <p:sldId id="640" r:id="rId14"/>
    <p:sldId id="536" r:id="rId15"/>
    <p:sldId id="537" r:id="rId16"/>
    <p:sldId id="624" r:id="rId17"/>
    <p:sldId id="641" r:id="rId18"/>
    <p:sldId id="642" r:id="rId19"/>
    <p:sldId id="643" r:id="rId20"/>
    <p:sldId id="644" r:id="rId21"/>
    <p:sldId id="541" r:id="rId22"/>
    <p:sldId id="565" r:id="rId23"/>
    <p:sldId id="566" r:id="rId24"/>
    <p:sldId id="567" r:id="rId25"/>
    <p:sldId id="568" r:id="rId26"/>
    <p:sldId id="569" r:id="rId27"/>
    <p:sldId id="571" r:id="rId28"/>
    <p:sldId id="542" r:id="rId29"/>
    <p:sldId id="543" r:id="rId30"/>
    <p:sldId id="646" r:id="rId31"/>
    <p:sldId id="647" r:id="rId32"/>
    <p:sldId id="648" r:id="rId33"/>
    <p:sldId id="649" r:id="rId34"/>
    <p:sldId id="650" r:id="rId35"/>
    <p:sldId id="651" r:id="rId36"/>
    <p:sldId id="652" r:id="rId37"/>
    <p:sldId id="653" r:id="rId38"/>
    <p:sldId id="551" r:id="rId39"/>
    <p:sldId id="552" r:id="rId40"/>
    <p:sldId id="654" r:id="rId41"/>
    <p:sldId id="656" r:id="rId42"/>
    <p:sldId id="657" r:id="rId43"/>
    <p:sldId id="658" r:id="rId44"/>
    <p:sldId id="659" r:id="rId45"/>
    <p:sldId id="660" r:id="rId46"/>
    <p:sldId id="661" r:id="rId47"/>
    <p:sldId id="662" r:id="rId48"/>
    <p:sldId id="664" r:id="rId49"/>
    <p:sldId id="666" r:id="rId50"/>
    <p:sldId id="667" r:id="rId51"/>
    <p:sldId id="555" r:id="rId52"/>
    <p:sldId id="556" r:id="rId53"/>
    <p:sldId id="557" r:id="rId54"/>
    <p:sldId id="558" r:id="rId55"/>
    <p:sldId id="625" r:id="rId56"/>
    <p:sldId id="578" r:id="rId57"/>
    <p:sldId id="576" r:id="rId58"/>
    <p:sldId id="577" r:id="rId59"/>
    <p:sldId id="581" r:id="rId60"/>
    <p:sldId id="582" r:id="rId61"/>
    <p:sldId id="729" r:id="rId62"/>
    <p:sldId id="583" r:id="rId63"/>
    <p:sldId id="584" r:id="rId64"/>
    <p:sldId id="585" r:id="rId65"/>
    <p:sldId id="593" r:id="rId66"/>
    <p:sldId id="594" r:id="rId67"/>
    <p:sldId id="671" r:id="rId68"/>
    <p:sldId id="672" r:id="rId69"/>
    <p:sldId id="673" r:id="rId70"/>
    <p:sldId id="674" r:id="rId71"/>
    <p:sldId id="676" r:id="rId72"/>
    <p:sldId id="677" r:id="rId73"/>
    <p:sldId id="679" r:id="rId74"/>
    <p:sldId id="680" r:id="rId75"/>
    <p:sldId id="681" r:id="rId76"/>
    <p:sldId id="601" r:id="rId77"/>
    <p:sldId id="603" r:id="rId78"/>
    <p:sldId id="682" r:id="rId79"/>
    <p:sldId id="605" r:id="rId80"/>
    <p:sldId id="687" r:id="rId81"/>
    <p:sldId id="608" r:id="rId82"/>
    <p:sldId id="609" r:id="rId83"/>
    <p:sldId id="610" r:id="rId84"/>
    <p:sldId id="683" r:id="rId85"/>
    <p:sldId id="684" r:id="rId86"/>
    <p:sldId id="685" r:id="rId87"/>
    <p:sldId id="686" r:id="rId88"/>
    <p:sldId id="688" r:id="rId89"/>
    <p:sldId id="690" r:id="rId90"/>
    <p:sldId id="733" r:id="rId91"/>
    <p:sldId id="732" r:id="rId92"/>
    <p:sldId id="691" r:id="rId93"/>
    <p:sldId id="692" r:id="rId94"/>
    <p:sldId id="612" r:id="rId95"/>
    <p:sldId id="616" r:id="rId96"/>
    <p:sldId id="619" r:id="rId97"/>
    <p:sldId id="620" r:id="rId98"/>
    <p:sldId id="621" r:id="rId99"/>
    <p:sldId id="622" r:id="rId100"/>
    <p:sldId id="734" r:id="rId101"/>
    <p:sldId id="693" r:id="rId102"/>
    <p:sldId id="694" r:id="rId103"/>
    <p:sldId id="695" r:id="rId104"/>
    <p:sldId id="696" r:id="rId105"/>
    <p:sldId id="697" r:id="rId106"/>
    <p:sldId id="698" r:id="rId107"/>
    <p:sldId id="699" r:id="rId108"/>
    <p:sldId id="700" r:id="rId109"/>
    <p:sldId id="702" r:id="rId110"/>
    <p:sldId id="706" r:id="rId111"/>
    <p:sldId id="707" r:id="rId112"/>
    <p:sldId id="710" r:id="rId113"/>
    <p:sldId id="711" r:id="rId114"/>
    <p:sldId id="713" r:id="rId115"/>
    <p:sldId id="714" r:id="rId116"/>
    <p:sldId id="716" r:id="rId117"/>
    <p:sldId id="717" r:id="rId118"/>
    <p:sldId id="719" r:id="rId119"/>
    <p:sldId id="721" r:id="rId120"/>
    <p:sldId id="723" r:id="rId121"/>
    <p:sldId id="725" r:id="rId122"/>
    <p:sldId id="727" r:id="rId123"/>
    <p:sldId id="728" r:id="rId124"/>
    <p:sldId id="736" r:id="rId125"/>
    <p:sldId id="467" r:id="rId126"/>
    <p:sldId id="468" r:id="rId127"/>
  </p:sldIdLst>
  <p:sldSz cx="12192000" cy="6858000"/>
  <p:notesSz cx="6648450" cy="9780588"/>
  <p:defaultTextStyle>
    <a:defPPr>
      <a:defRPr lang="zh-CN"/>
    </a:defPPr>
    <a:lvl1pPr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1pPr>
    <a:lvl2pPr marL="4572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2pPr>
    <a:lvl3pPr marL="9144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3pPr>
    <a:lvl4pPr marL="13716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4pPr>
    <a:lvl5pPr marL="1828800" algn="l" rtl="0" eaLnBrk="0" fontAlgn="base" hangingPunct="0">
      <a:spcBef>
        <a:spcPct val="0"/>
      </a:spcBef>
      <a:spcAft>
        <a:spcPct val="0"/>
      </a:spcAft>
      <a:defRPr kumimoji="1" sz="4000" b="1" kern="1200">
        <a:solidFill>
          <a:schemeClr val="tx1"/>
        </a:solidFill>
        <a:latin typeface="Tahoma" panose="020B0604030504040204" pitchFamily="34" charset="0"/>
        <a:ea typeface="黑体" panose="02010609060101010101" pitchFamily="49" charset="-122"/>
        <a:cs typeface="+mn-cs"/>
      </a:defRPr>
    </a:lvl5pPr>
    <a:lvl6pPr marL="22860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6pPr>
    <a:lvl7pPr marL="27432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7pPr>
    <a:lvl8pPr marL="32004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8pPr>
    <a:lvl9pPr marL="3657600" algn="l" defTabSz="914400" rtl="0" eaLnBrk="1" latinLnBrk="0" hangingPunct="1">
      <a:defRPr kumimoji="1" sz="4000" b="1" kern="1200">
        <a:solidFill>
          <a:schemeClr val="tx1"/>
        </a:solidFill>
        <a:latin typeface="Tahoma" panose="020B060403050404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6600"/>
    <a:srgbClr val="0000FF"/>
    <a:srgbClr val="FF3300"/>
    <a:srgbClr val="CFEDFE"/>
    <a:srgbClr val="0033CC"/>
    <a:srgbClr val="0033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34" autoAdjust="0"/>
  </p:normalViewPr>
  <p:slideViewPr>
    <p:cSldViewPr>
      <p:cViewPr varScale="1">
        <p:scale>
          <a:sx n="152" d="100"/>
          <a:sy n="152" d="100"/>
        </p:scale>
        <p:origin x="162"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34" y="42"/>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Garamond" panose="02020404030301010803" pitchFamily="18" charset="0"/>
                <a:ea typeface="宋体" panose="02010600030101010101" pitchFamily="2" charset="-122"/>
              </a:defRPr>
            </a:lvl1pPr>
          </a:lstStyle>
          <a:p>
            <a:pPr>
              <a:defRPr/>
            </a:pPr>
            <a:endParaRPr lang="en-US" altLang="zh-CN"/>
          </a:p>
        </p:txBody>
      </p:sp>
      <p:sp>
        <p:nvSpPr>
          <p:cNvPr id="167939" name="Rectangle 3"/>
          <p:cNvSpPr>
            <a:spLocks noGrp="1" noChangeArrowheads="1"/>
          </p:cNvSpPr>
          <p:nvPr>
            <p:ph type="dt" sz="quarter" idx="1"/>
          </p:nvPr>
        </p:nvSpPr>
        <p:spPr bwMode="auto">
          <a:xfrm>
            <a:off x="3767138" y="0"/>
            <a:ext cx="2881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Garamond" panose="02020404030301010803" pitchFamily="18" charset="0"/>
                <a:ea typeface="宋体" panose="02010600030101010101" pitchFamily="2" charset="-122"/>
              </a:defRPr>
            </a:lvl1pPr>
          </a:lstStyle>
          <a:p>
            <a:pPr>
              <a:defRPr/>
            </a:pPr>
            <a:endParaRPr lang="en-US" altLang="zh-CN"/>
          </a:p>
        </p:txBody>
      </p:sp>
      <p:sp>
        <p:nvSpPr>
          <p:cNvPr id="167940" name="Rectangle 4"/>
          <p:cNvSpPr>
            <a:spLocks noGrp="1" noChangeArrowheads="1"/>
          </p:cNvSpPr>
          <p:nvPr>
            <p:ph type="ftr" sz="quarter" idx="2"/>
          </p:nvPr>
        </p:nvSpPr>
        <p:spPr bwMode="auto">
          <a:xfrm>
            <a:off x="0" y="9291638"/>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Garamond" panose="02020404030301010803" pitchFamily="18" charset="0"/>
                <a:ea typeface="宋体" panose="02010600030101010101" pitchFamily="2" charset="-122"/>
              </a:defRPr>
            </a:lvl1pPr>
          </a:lstStyle>
          <a:p>
            <a:pPr>
              <a:defRPr/>
            </a:pPr>
            <a:endParaRPr lang="en-US" altLang="zh-CN"/>
          </a:p>
        </p:txBody>
      </p:sp>
      <p:sp>
        <p:nvSpPr>
          <p:cNvPr id="167941" name="Rectangle 5"/>
          <p:cNvSpPr>
            <a:spLocks noGrp="1" noChangeArrowheads="1"/>
          </p:cNvSpPr>
          <p:nvPr>
            <p:ph type="sldNum" sz="quarter" idx="3"/>
          </p:nvPr>
        </p:nvSpPr>
        <p:spPr bwMode="auto">
          <a:xfrm>
            <a:off x="3767138" y="9291638"/>
            <a:ext cx="2881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Garamond" panose="02020404030301010803" pitchFamily="18" charset="0"/>
                <a:ea typeface="宋体" panose="02010600030101010101" pitchFamily="2" charset="-122"/>
              </a:defRPr>
            </a:lvl1pPr>
          </a:lstStyle>
          <a:p>
            <a:pPr>
              <a:defRPr/>
            </a:pPr>
            <a:fld id="{EBEA4842-0143-4256-A824-6F2F0B5671C4}" type="slidenum">
              <a:rPr lang="en-US" altLang="zh-CN"/>
              <a:pPr>
                <a:defRPr/>
              </a:pPr>
              <a:t>‹#›</a:t>
            </a:fld>
            <a:endParaRPr lang="en-US" altLang="zh-CN"/>
          </a:p>
        </p:txBody>
      </p:sp>
    </p:spTree>
    <p:extLst>
      <p:ext uri="{BB962C8B-B14F-4D97-AF65-F5344CB8AC3E}">
        <p14:creationId xmlns:p14="http://schemas.microsoft.com/office/powerpoint/2010/main" val="5228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Garamond" panose="02020404030301010803" pitchFamily="18" charset="0"/>
                <a:ea typeface="宋体" panose="02010600030101010101" pitchFamily="2" charset="-122"/>
              </a:defRPr>
            </a:lvl1pPr>
          </a:lstStyle>
          <a:p>
            <a:pPr>
              <a:defRPr/>
            </a:pPr>
            <a:endParaRPr lang="en-US" altLang="zh-CN"/>
          </a:p>
        </p:txBody>
      </p:sp>
      <p:sp>
        <p:nvSpPr>
          <p:cNvPr id="93187" name="Rectangle 3"/>
          <p:cNvSpPr>
            <a:spLocks noGrp="1" noChangeArrowheads="1"/>
          </p:cNvSpPr>
          <p:nvPr>
            <p:ph type="dt" idx="1"/>
          </p:nvPr>
        </p:nvSpPr>
        <p:spPr bwMode="auto">
          <a:xfrm>
            <a:off x="3767138" y="0"/>
            <a:ext cx="2881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Garamond" panose="02020404030301010803" pitchFamily="18" charset="0"/>
                <a:ea typeface="宋体" panose="02010600030101010101" pitchFamily="2" charset="-122"/>
              </a:defRPr>
            </a:lvl1pPr>
          </a:lstStyle>
          <a:p>
            <a:pPr>
              <a:defRPr/>
            </a:pPr>
            <a:endParaRPr lang="en-US" altLang="zh-CN"/>
          </a:p>
        </p:txBody>
      </p:sp>
      <p:sp>
        <p:nvSpPr>
          <p:cNvPr id="21508" name="Rectangle 4"/>
          <p:cNvSpPr>
            <a:spLocks noGrp="1" noRot="1" noChangeAspect="1" noChangeArrowheads="1" noTextEdit="1"/>
          </p:cNvSpPr>
          <p:nvPr>
            <p:ph type="sldImg" idx="2"/>
          </p:nvPr>
        </p:nvSpPr>
        <p:spPr bwMode="auto">
          <a:xfrm>
            <a:off x="65088" y="733425"/>
            <a:ext cx="6518275" cy="366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885825" y="4645025"/>
            <a:ext cx="4876800" cy="44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93190" name="Rectangle 6"/>
          <p:cNvSpPr>
            <a:spLocks noGrp="1" noChangeArrowheads="1"/>
          </p:cNvSpPr>
          <p:nvPr>
            <p:ph type="ftr" sz="quarter" idx="4"/>
          </p:nvPr>
        </p:nvSpPr>
        <p:spPr bwMode="auto">
          <a:xfrm>
            <a:off x="0" y="9291638"/>
            <a:ext cx="2881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Garamond" panose="02020404030301010803" pitchFamily="18" charset="0"/>
                <a:ea typeface="宋体" panose="02010600030101010101" pitchFamily="2" charset="-122"/>
              </a:defRPr>
            </a:lvl1pPr>
          </a:lstStyle>
          <a:p>
            <a:pPr>
              <a:defRPr/>
            </a:pPr>
            <a:endParaRPr lang="en-US" altLang="zh-CN"/>
          </a:p>
        </p:txBody>
      </p:sp>
      <p:sp>
        <p:nvSpPr>
          <p:cNvPr id="93191" name="Rectangle 7"/>
          <p:cNvSpPr>
            <a:spLocks noGrp="1" noChangeArrowheads="1"/>
          </p:cNvSpPr>
          <p:nvPr>
            <p:ph type="sldNum" sz="quarter" idx="5"/>
          </p:nvPr>
        </p:nvSpPr>
        <p:spPr bwMode="auto">
          <a:xfrm>
            <a:off x="3767138" y="9291638"/>
            <a:ext cx="288131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Garamond" panose="02020404030301010803" pitchFamily="18" charset="0"/>
                <a:ea typeface="宋体" panose="02010600030101010101" pitchFamily="2" charset="-122"/>
              </a:defRPr>
            </a:lvl1pPr>
          </a:lstStyle>
          <a:p>
            <a:pPr>
              <a:defRPr/>
            </a:pPr>
            <a:fld id="{DEE91B05-4DE3-44AE-9FD5-FCE088E86B0C}" type="slidenum">
              <a:rPr lang="en-US" altLang="zh-CN"/>
              <a:pPr>
                <a:defRPr/>
              </a:pPr>
              <a:t>‹#›</a:t>
            </a:fld>
            <a:endParaRPr lang="en-US" altLang="zh-CN"/>
          </a:p>
        </p:txBody>
      </p:sp>
    </p:spTree>
    <p:extLst>
      <p:ext uri="{BB962C8B-B14F-4D97-AF65-F5344CB8AC3E}">
        <p14:creationId xmlns:p14="http://schemas.microsoft.com/office/powerpoint/2010/main" val="1631441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26F716F-3FB9-494C-AABE-5AB13ACE4727}" type="slidenum">
              <a:rPr lang="en-US" altLang="zh-CN" smtClean="0"/>
              <a:pPr>
                <a:spcBef>
                  <a:spcPct val="0"/>
                </a:spcBef>
              </a:pPr>
              <a:t>28</a:t>
            </a:fld>
            <a:endParaRPr lang="en-US" altLang="zh-CN" smtClean="0"/>
          </a:p>
        </p:txBody>
      </p:sp>
      <p:sp>
        <p:nvSpPr>
          <p:cNvPr id="52227" name="Rectangle 2"/>
          <p:cNvSpPr>
            <a:spLocks noGrp="1" noRot="1" noChangeAspect="1" noChangeArrowheads="1" noTextEdit="1"/>
          </p:cNvSpPr>
          <p:nvPr>
            <p:ph type="sldImg"/>
          </p:nvPr>
        </p:nvSpPr>
        <p:spPr>
          <a:xfrm>
            <a:off x="65088" y="733425"/>
            <a:ext cx="6518275" cy="3667125"/>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zh-CN" altLang="en-US" b="1" smtClean="0">
                <a:latin typeface="宋体" panose="02010600030101010101" pitchFamily="2" charset="-122"/>
              </a:rPr>
              <a:t>研究</a:t>
            </a:r>
            <a:r>
              <a:rPr lang="zh-CN" altLang="en-US" b="1" smtClean="0">
                <a:solidFill>
                  <a:srgbClr val="FF0000"/>
                </a:solidFill>
                <a:latin typeface="宋体" panose="02010600030101010101" pitchFamily="2" charset="-122"/>
              </a:rPr>
              <a:t>主题</a:t>
            </a:r>
            <a:r>
              <a:rPr lang="zh-CN" altLang="en-US" b="1" smtClean="0">
                <a:latin typeface="宋体" panose="02010600030101010101" pitchFamily="2" charset="-122"/>
              </a:rPr>
              <a:t>：节省空间</a:t>
            </a:r>
            <a:r>
              <a:rPr lang="en-US" altLang="zh-CN" b="1" smtClean="0"/>
              <a:t>——</a:t>
            </a:r>
            <a:r>
              <a:rPr lang="zh-CN" altLang="en-US" b="1" smtClean="0">
                <a:latin typeface="宋体" panose="02010600030101010101" pitchFamily="2" charset="-122"/>
              </a:rPr>
              <a:t>压缩存储方法</a:t>
            </a:r>
            <a:r>
              <a:rPr lang="zh-CN" altLang="en-US" smtClean="0"/>
              <a:t> </a:t>
            </a:r>
          </a:p>
          <a:p>
            <a:pPr marL="228600" indent="-228600" eaLnBrk="1" hangingPunct="1">
              <a:buFontTx/>
              <a:buAutoNum type="arabicPeriod"/>
            </a:pPr>
            <a:r>
              <a:rPr lang="zh-CN" altLang="en-US" b="1" smtClean="0">
                <a:solidFill>
                  <a:srgbClr val="FF0000"/>
                </a:solidFill>
              </a:rPr>
              <a:t>压缩存储</a:t>
            </a:r>
            <a:r>
              <a:rPr lang="zh-CN" altLang="en-US" b="1" smtClean="0"/>
              <a:t>方法：</a:t>
            </a:r>
            <a:endParaRPr lang="zh-CN" altLang="en-US" smtClean="0"/>
          </a:p>
          <a:p>
            <a:pPr marL="228600" indent="-228600" eaLnBrk="1" hangingPunct="1">
              <a:buFontTx/>
              <a:buAutoNum type="alphaLcPeriod"/>
            </a:pPr>
            <a:r>
              <a:rPr lang="zh-CN" altLang="en-US" b="1" smtClean="0"/>
              <a:t>对值相同的元素只分配一个空间</a:t>
            </a:r>
            <a:endParaRPr lang="zh-CN" altLang="en-US" smtClean="0"/>
          </a:p>
          <a:p>
            <a:pPr marL="228600" indent="-228600" eaLnBrk="1" hangingPunct="1"/>
            <a:r>
              <a:rPr lang="zh-CN" altLang="en-US" b="1" smtClean="0">
                <a:latin typeface="宋体" panose="02010600030101010101" pitchFamily="2" charset="-122"/>
              </a:rPr>
              <a:t>给出元素下标（逻辑上的位置，二维数组）与其值的存储位置（物理上的位置，一维数组）之间的映射关系</a:t>
            </a:r>
            <a:r>
              <a:rPr lang="zh-CN" altLang="en-US" smtClean="0"/>
              <a:t> </a:t>
            </a:r>
          </a:p>
        </p:txBody>
      </p:sp>
    </p:spTree>
    <p:extLst>
      <p:ext uri="{BB962C8B-B14F-4D97-AF65-F5344CB8AC3E}">
        <p14:creationId xmlns:p14="http://schemas.microsoft.com/office/powerpoint/2010/main" val="325108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E91B05-4DE3-44AE-9FD5-FCE088E86B0C}" type="slidenum">
              <a:rPr lang="en-US" altLang="zh-CN" smtClean="0"/>
              <a:pPr>
                <a:defRPr/>
              </a:pPr>
              <a:t>39</a:t>
            </a:fld>
            <a:endParaRPr lang="en-US" altLang="zh-CN"/>
          </a:p>
        </p:txBody>
      </p:sp>
    </p:spTree>
    <p:extLst>
      <p:ext uri="{BB962C8B-B14F-4D97-AF65-F5344CB8AC3E}">
        <p14:creationId xmlns:p14="http://schemas.microsoft.com/office/powerpoint/2010/main" val="169270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fld id="{5A5DEECF-1F16-4F09-BF0B-E58573023A1F}" type="slidenum">
              <a:rPr lang="en-US" altLang="zh-CN" sz="1200" b="0" smtClean="0">
                <a:latin typeface="Garamond" panose="02020404030301010803" pitchFamily="18" charset="0"/>
                <a:ea typeface="宋体" panose="02010600030101010101" pitchFamily="2" charset="-122"/>
              </a:rPr>
              <a:pPr/>
              <a:t>63</a:t>
            </a:fld>
            <a:endParaRPr lang="en-US" altLang="zh-CN" sz="1200" b="0" smtClean="0">
              <a:latin typeface="Garamond" panose="02020404030301010803" pitchFamily="18" charset="0"/>
              <a:ea typeface="宋体" panose="02010600030101010101" pitchFamily="2" charset="-122"/>
            </a:endParaRPr>
          </a:p>
        </p:txBody>
      </p:sp>
      <p:sp>
        <p:nvSpPr>
          <p:cNvPr id="92163" name="Rectangle 2"/>
          <p:cNvSpPr>
            <a:spLocks noGrp="1" noRot="1" noChangeAspect="1" noChangeArrowheads="1" noTextEdit="1"/>
          </p:cNvSpPr>
          <p:nvPr>
            <p:ph type="sldImg"/>
          </p:nvPr>
        </p:nvSpPr>
        <p:spPr>
          <a:xfrm>
            <a:off x="65088" y="733425"/>
            <a:ext cx="6518275" cy="3667125"/>
          </a:xfrm>
          <a:ln/>
        </p:spPr>
      </p:sp>
      <p:sp>
        <p:nvSpPr>
          <p:cNvPr id="92164"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256489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fld id="{4BDEE20D-EB00-4F61-A450-24F2ED8F5275}" type="slidenum">
              <a:rPr lang="en-US" altLang="zh-CN" sz="1200" b="0" smtClean="0">
                <a:latin typeface="Garamond" panose="02020404030301010803" pitchFamily="18" charset="0"/>
                <a:ea typeface="宋体" panose="02010600030101010101" pitchFamily="2" charset="-122"/>
              </a:rPr>
              <a:pPr/>
              <a:t>65</a:t>
            </a:fld>
            <a:endParaRPr lang="en-US" altLang="zh-CN" sz="1200" b="0" smtClean="0">
              <a:latin typeface="Garamond" panose="02020404030301010803" pitchFamily="18" charset="0"/>
              <a:ea typeface="宋体" panose="02010600030101010101" pitchFamily="2" charset="-122"/>
            </a:endParaRPr>
          </a:p>
        </p:txBody>
      </p:sp>
      <p:sp>
        <p:nvSpPr>
          <p:cNvPr id="95235" name="Rectangle 2"/>
          <p:cNvSpPr>
            <a:spLocks noGrp="1" noRot="1" noChangeAspect="1" noChangeArrowheads="1" noTextEdit="1"/>
          </p:cNvSpPr>
          <p:nvPr>
            <p:ph type="sldImg"/>
          </p:nvPr>
        </p:nvSpPr>
        <p:spPr>
          <a:xfrm>
            <a:off x="65088" y="733425"/>
            <a:ext cx="6518275" cy="3667125"/>
          </a:xfrm>
          <a:ln/>
        </p:spPr>
      </p:sp>
      <p:sp>
        <p:nvSpPr>
          <p:cNvPr id="95236" name="Rectangle 3"/>
          <p:cNvSpPr>
            <a:spLocks noGrp="1" noChangeArrowheads="1"/>
          </p:cNvSpPr>
          <p:nvPr>
            <p:ph type="body" idx="1"/>
          </p:nvPr>
        </p:nvSpPr>
        <p:spPr>
          <a:noFill/>
        </p:spPr>
        <p:txBody>
          <a:bodyPr/>
          <a:lstStyle/>
          <a:p>
            <a:endParaRPr lang="zh-CN" altLang="zh-CN" smtClean="0"/>
          </a:p>
        </p:txBody>
      </p:sp>
    </p:spTree>
    <p:extLst>
      <p:ext uri="{BB962C8B-B14F-4D97-AF65-F5344CB8AC3E}">
        <p14:creationId xmlns:p14="http://schemas.microsoft.com/office/powerpoint/2010/main" val="42051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Tree>
    <p:extLst>
      <p:ext uri="{BB962C8B-B14F-4D97-AF65-F5344CB8AC3E}">
        <p14:creationId xmlns:p14="http://schemas.microsoft.com/office/powerpoint/2010/main" val="39135817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E5A78794-D54A-41BA-8202-58A6B542050C}" type="slidenum">
              <a:rPr lang="en-US" altLang="zh-CN" smtClean="0"/>
              <a:pPr>
                <a:defRPr/>
              </a:pPr>
              <a:t>‹#›</a:t>
            </a:fld>
            <a:endParaRPr lang="en-US" altLang="zh-CN"/>
          </a:p>
        </p:txBody>
      </p:sp>
    </p:spTree>
    <p:extLst>
      <p:ext uri="{BB962C8B-B14F-4D97-AF65-F5344CB8AC3E}">
        <p14:creationId xmlns:p14="http://schemas.microsoft.com/office/powerpoint/2010/main" val="54849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联机映像占位符 3"/>
          <p:cNvSpPr>
            <a:spLocks noGrp="1"/>
          </p:cNvSpPr>
          <p:nvPr>
            <p:ph type="clipArt" sz="half" idx="2"/>
          </p:nvPr>
        </p:nvSpPr>
        <p:spPr>
          <a:xfrm>
            <a:off x="6197600" y="1981200"/>
            <a:ext cx="5080000" cy="4114800"/>
          </a:xfrm>
        </p:spPr>
        <p:txBody>
          <a:bodyPr/>
          <a:lstStyle/>
          <a:p>
            <a:pPr lvl="0"/>
            <a:endParaRPr lang="zh-CN" altLang="en-US" noProof="0"/>
          </a:p>
        </p:txBody>
      </p:sp>
      <p:sp>
        <p:nvSpPr>
          <p:cNvPr id="5" name="日期占位符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altLang="zh-CN"/>
          </a:p>
        </p:txBody>
      </p:sp>
      <p:sp>
        <p:nvSpPr>
          <p:cNvPr id="6" name="页脚占位符 5"/>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a:xfrm>
            <a:off x="8737600" y="6248400"/>
            <a:ext cx="2540000" cy="457200"/>
          </a:xfrm>
          <a:prstGeom prst="rect">
            <a:avLst/>
          </a:prstGeom>
        </p:spPr>
        <p:txBody>
          <a:bodyPr/>
          <a:lstStyle>
            <a:lvl1pPr>
              <a:defRPr/>
            </a:lvl1pPr>
          </a:lstStyle>
          <a:p>
            <a:pPr>
              <a:defRPr/>
            </a:pPr>
            <a:fld id="{4A44980B-21D5-4B00-B66C-19D018A64B8C}" type="slidenum">
              <a:rPr lang="en-US" altLang="zh-CN"/>
              <a:pPr>
                <a:defRPr/>
              </a:pPr>
              <a:t>‹#›</a:t>
            </a:fld>
            <a:endParaRPr lang="en-US" altLang="zh-CN"/>
          </a:p>
        </p:txBody>
      </p:sp>
    </p:spTree>
    <p:extLst>
      <p:ext uri="{BB962C8B-B14F-4D97-AF65-F5344CB8AC3E}">
        <p14:creationId xmlns:p14="http://schemas.microsoft.com/office/powerpoint/2010/main" val="3278395311"/>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4165600" y="6248400"/>
            <a:ext cx="3860800" cy="457200"/>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1"/>
          </p:nvPr>
        </p:nvSpPr>
        <p:spPr>
          <a:xfrm>
            <a:off x="8737600" y="6200775"/>
            <a:ext cx="2844800" cy="457200"/>
          </a:xfrm>
          <a:prstGeom prst="rect">
            <a:avLst/>
          </a:prstGeom>
        </p:spPr>
        <p:txBody>
          <a:bodyPr/>
          <a:lstStyle>
            <a:lvl1pPr>
              <a:defRPr/>
            </a:lvl1pPr>
          </a:lstStyle>
          <a:p>
            <a:pPr>
              <a:defRPr/>
            </a:pPr>
            <a:fld id="{0546D232-2191-432E-9834-DCF771344FCA}" type="slidenum">
              <a:rPr lang="en-US" altLang="zh-CN"/>
              <a:pPr>
                <a:defRPr/>
              </a:pPr>
              <a:t>‹#›</a:t>
            </a:fld>
            <a:endParaRPr lang="en-US" altLang="zh-CN"/>
          </a:p>
        </p:txBody>
      </p:sp>
      <p:sp>
        <p:nvSpPr>
          <p:cNvPr id="7" name="日期占位符 6"/>
          <p:cNvSpPr>
            <a:spLocks noGrp="1"/>
          </p:cNvSpPr>
          <p:nvPr>
            <p:ph type="dt" sz="half" idx="12"/>
          </p:nvPr>
        </p:nvSpPr>
        <p:spPr>
          <a:xfrm>
            <a:off x="609600" y="6245225"/>
            <a:ext cx="2844800" cy="47625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365624041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1219200" y="6324600"/>
            <a:ext cx="2540000" cy="457200"/>
          </a:xfrm>
          <a:prstGeom prst="rect">
            <a:avLst/>
          </a:prstGeom>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xfrm>
            <a:off x="4470400" y="6324600"/>
            <a:ext cx="3860800" cy="457200"/>
          </a:xfrm>
          <a:prstGeom prst="rect">
            <a:avLst/>
          </a:prstGeom>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xfrm>
            <a:off x="9042400" y="6324600"/>
            <a:ext cx="2540000" cy="457200"/>
          </a:xfrm>
          <a:prstGeom prst="rect">
            <a:avLst/>
          </a:prstGeom>
          <a:ln/>
        </p:spPr>
        <p:txBody>
          <a:bodyPr/>
          <a:lstStyle>
            <a:lvl1pPr>
              <a:defRPr/>
            </a:lvl1pPr>
          </a:lstStyle>
          <a:p>
            <a:pPr>
              <a:defRPr/>
            </a:pPr>
            <a:fld id="{E8661445-1F7A-42B9-B9BE-6A551694DD44}" type="slidenum">
              <a:rPr lang="en-US" altLang="zh-CN"/>
              <a:pPr>
                <a:defRPr/>
              </a:pPr>
              <a:t>‹#›</a:t>
            </a:fld>
            <a:endParaRPr lang="en-US" altLang="zh-CN"/>
          </a:p>
        </p:txBody>
      </p:sp>
    </p:spTree>
    <p:extLst>
      <p:ext uri="{BB962C8B-B14F-4D97-AF65-F5344CB8AC3E}">
        <p14:creationId xmlns:p14="http://schemas.microsoft.com/office/powerpoint/2010/main" val="4484055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981200"/>
            <a:ext cx="10972800" cy="3886200"/>
          </a:xfrm>
        </p:spPr>
        <p:txBody>
          <a:bodyPr/>
          <a:lstStyle/>
          <a:p>
            <a:pPr lvl="0"/>
            <a:endParaRPr lang="zh-CN" altLang="en-US" noProof="0"/>
          </a:p>
        </p:txBody>
      </p:sp>
      <p:sp>
        <p:nvSpPr>
          <p:cNvPr id="4" name="页脚占位符 3"/>
          <p:cNvSpPr>
            <a:spLocks noGrp="1"/>
          </p:cNvSpPr>
          <p:nvPr>
            <p:ph type="ftr" sz="quarter" idx="10"/>
          </p:nvPr>
        </p:nvSpPr>
        <p:spPr>
          <a:xfrm>
            <a:off x="4165600" y="6248400"/>
            <a:ext cx="3860800" cy="457200"/>
          </a:xfrm>
          <a:prstGeom prst="rect">
            <a:avLst/>
          </a:prstGeom>
        </p:spPr>
        <p:txBody>
          <a:bodyPr/>
          <a:lstStyle>
            <a:lvl1pPr>
              <a:defRPr/>
            </a:lvl1pPr>
          </a:lstStyle>
          <a:p>
            <a:pPr>
              <a:defRPr/>
            </a:pPr>
            <a:endParaRPr lang="en-US" altLang="zh-CN"/>
          </a:p>
        </p:txBody>
      </p:sp>
      <p:sp>
        <p:nvSpPr>
          <p:cNvPr id="5" name="灯片编号占位符 4"/>
          <p:cNvSpPr>
            <a:spLocks noGrp="1"/>
          </p:cNvSpPr>
          <p:nvPr>
            <p:ph type="sldNum" sz="quarter" idx="11"/>
          </p:nvPr>
        </p:nvSpPr>
        <p:spPr>
          <a:xfrm>
            <a:off x="8737600" y="6200775"/>
            <a:ext cx="2844800" cy="457200"/>
          </a:xfrm>
          <a:prstGeom prst="rect">
            <a:avLst/>
          </a:prstGeom>
        </p:spPr>
        <p:txBody>
          <a:bodyPr/>
          <a:lstStyle>
            <a:lvl1pPr>
              <a:defRPr/>
            </a:lvl1pPr>
          </a:lstStyle>
          <a:p>
            <a:pPr>
              <a:defRPr/>
            </a:pPr>
            <a:fld id="{5DD037B6-2C0F-48FE-AB95-F6AD28914E0C}" type="slidenum">
              <a:rPr lang="en-US" altLang="zh-CN"/>
              <a:pPr>
                <a:defRPr/>
              </a:pPr>
              <a:t>‹#›</a:t>
            </a:fld>
            <a:endParaRPr lang="en-US" altLang="zh-CN"/>
          </a:p>
        </p:txBody>
      </p:sp>
      <p:sp>
        <p:nvSpPr>
          <p:cNvPr id="6" name="日期占位符 5"/>
          <p:cNvSpPr>
            <a:spLocks noGrp="1"/>
          </p:cNvSpPr>
          <p:nvPr>
            <p:ph type="dt" sz="half" idx="12"/>
          </p:nvPr>
        </p:nvSpPr>
        <p:spPr>
          <a:xfrm>
            <a:off x="609600" y="6245225"/>
            <a:ext cx="2844800" cy="47625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56578072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a:prstGeom prst="rect">
            <a:avLst/>
          </a:prstGeo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609600" y="1981200"/>
            <a:ext cx="10972800" cy="3886200"/>
          </a:xfrm>
        </p:spPr>
        <p:txBody>
          <a:bodyPr/>
          <a:lstStyle/>
          <a:p>
            <a:pPr lvl="0"/>
            <a:endParaRPr lang="zh-CN" altLang="en-US" noProof="0"/>
          </a:p>
        </p:txBody>
      </p:sp>
      <p:sp>
        <p:nvSpPr>
          <p:cNvPr id="4" name="页脚占位符 3"/>
          <p:cNvSpPr>
            <a:spLocks noGrp="1"/>
          </p:cNvSpPr>
          <p:nvPr>
            <p:ph type="ftr" sz="quarter" idx="10"/>
          </p:nvPr>
        </p:nvSpPr>
        <p:spPr>
          <a:xfrm>
            <a:off x="4165600" y="6248400"/>
            <a:ext cx="3860800" cy="457200"/>
          </a:xfrm>
          <a:prstGeom prst="rect">
            <a:avLst/>
          </a:prstGeom>
        </p:spPr>
        <p:txBody>
          <a:bodyPr/>
          <a:lstStyle>
            <a:lvl1pPr>
              <a:defRPr/>
            </a:lvl1pPr>
          </a:lstStyle>
          <a:p>
            <a:pPr>
              <a:defRPr/>
            </a:pPr>
            <a:endParaRPr lang="en-US" altLang="zh-CN"/>
          </a:p>
        </p:txBody>
      </p:sp>
      <p:sp>
        <p:nvSpPr>
          <p:cNvPr id="5" name="灯片编号占位符 4"/>
          <p:cNvSpPr>
            <a:spLocks noGrp="1"/>
          </p:cNvSpPr>
          <p:nvPr>
            <p:ph type="sldNum" sz="quarter" idx="11"/>
          </p:nvPr>
        </p:nvSpPr>
        <p:spPr>
          <a:xfrm>
            <a:off x="8737600" y="6200775"/>
            <a:ext cx="2844800" cy="457200"/>
          </a:xfrm>
          <a:prstGeom prst="rect">
            <a:avLst/>
          </a:prstGeom>
        </p:spPr>
        <p:txBody>
          <a:bodyPr/>
          <a:lstStyle>
            <a:lvl1pPr>
              <a:defRPr/>
            </a:lvl1pPr>
          </a:lstStyle>
          <a:p>
            <a:pPr>
              <a:defRPr/>
            </a:pPr>
            <a:fld id="{ED1DE89B-3405-40F8-A850-5D32BBCF98C1}" type="slidenum">
              <a:rPr lang="en-US" altLang="zh-CN"/>
              <a:pPr>
                <a:defRPr/>
              </a:pPr>
              <a:t>‹#›</a:t>
            </a:fld>
            <a:endParaRPr lang="en-US" altLang="zh-CN"/>
          </a:p>
        </p:txBody>
      </p:sp>
      <p:sp>
        <p:nvSpPr>
          <p:cNvPr id="6" name="日期占位符 5"/>
          <p:cNvSpPr>
            <a:spLocks noGrp="1"/>
          </p:cNvSpPr>
          <p:nvPr>
            <p:ph type="dt" sz="half" idx="12"/>
          </p:nvPr>
        </p:nvSpPr>
        <p:spPr>
          <a:xfrm>
            <a:off x="609600" y="6245225"/>
            <a:ext cx="2844800" cy="47625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369125761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981200"/>
            <a:ext cx="53848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197600" y="4000500"/>
            <a:ext cx="53848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10"/>
          </p:nvPr>
        </p:nvSpPr>
        <p:spPr>
          <a:xfrm>
            <a:off x="4165600" y="6248400"/>
            <a:ext cx="3860800" cy="457200"/>
          </a:xfrm>
          <a:prstGeom prst="rect">
            <a:avLst/>
          </a:prstGeom>
        </p:spPr>
        <p:txBody>
          <a:bodyPr/>
          <a:lstStyle>
            <a:lvl1pPr>
              <a:defRPr/>
            </a:lvl1pPr>
          </a:lstStyle>
          <a:p>
            <a:pPr>
              <a:defRPr/>
            </a:pPr>
            <a:endParaRPr lang="en-US" altLang="zh-CN"/>
          </a:p>
        </p:txBody>
      </p:sp>
      <p:sp>
        <p:nvSpPr>
          <p:cNvPr id="7" name="灯片编号占位符 6"/>
          <p:cNvSpPr>
            <a:spLocks noGrp="1"/>
          </p:cNvSpPr>
          <p:nvPr>
            <p:ph type="sldNum" sz="quarter" idx="11"/>
          </p:nvPr>
        </p:nvSpPr>
        <p:spPr>
          <a:xfrm>
            <a:off x="8737600" y="6200775"/>
            <a:ext cx="2844800" cy="457200"/>
          </a:xfrm>
          <a:prstGeom prst="rect">
            <a:avLst/>
          </a:prstGeom>
        </p:spPr>
        <p:txBody>
          <a:bodyPr/>
          <a:lstStyle>
            <a:lvl1pPr>
              <a:defRPr/>
            </a:lvl1pPr>
          </a:lstStyle>
          <a:p>
            <a:pPr>
              <a:defRPr/>
            </a:pPr>
            <a:fld id="{07234A26-09F4-43E3-A886-2A778BE81D93}" type="slidenum">
              <a:rPr lang="en-US" altLang="zh-CN"/>
              <a:pPr>
                <a:defRPr/>
              </a:pPr>
              <a:t>‹#›</a:t>
            </a:fld>
            <a:endParaRPr lang="en-US" altLang="zh-CN"/>
          </a:p>
        </p:txBody>
      </p:sp>
      <p:sp>
        <p:nvSpPr>
          <p:cNvPr id="8" name="日期占位符 7"/>
          <p:cNvSpPr>
            <a:spLocks noGrp="1"/>
          </p:cNvSpPr>
          <p:nvPr>
            <p:ph type="dt" sz="half" idx="12"/>
          </p:nvPr>
        </p:nvSpPr>
        <p:spPr>
          <a:xfrm>
            <a:off x="609600" y="6245225"/>
            <a:ext cx="2844800" cy="476250"/>
          </a:xfrm>
          <a:prstGeom prst="rect">
            <a:avLst/>
          </a:prstGeom>
        </p:spPr>
        <p:txBody>
          <a:bodyPr/>
          <a:lstStyle>
            <a:lvl1pPr>
              <a:defRPr/>
            </a:lvl1pPr>
          </a:lstStyle>
          <a:p>
            <a:pPr>
              <a:defRPr/>
            </a:pPr>
            <a:endParaRPr lang="en-US" altLang="zh-CN"/>
          </a:p>
        </p:txBody>
      </p:sp>
    </p:spTree>
    <p:extLst>
      <p:ext uri="{BB962C8B-B14F-4D97-AF65-F5344CB8AC3E}">
        <p14:creationId xmlns:p14="http://schemas.microsoft.com/office/powerpoint/2010/main" val="232031675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63352" y="44624"/>
            <a:ext cx="10515600" cy="687611"/>
          </a:xfrm>
        </p:spPr>
        <p:txBody>
          <a:bodyPr/>
          <a:lstStyle>
            <a:lvl1pPr>
              <a:defRPr>
                <a:solidFill>
                  <a:srgbClr val="0000CC"/>
                </a:solidFill>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1pPr marL="228600" indent="-228600">
              <a:buSzPct val="90000"/>
              <a:buFont typeface="Wingdings" panose="05000000000000000000" pitchFamily="2" charset="2"/>
              <a:buChar char="u"/>
              <a:defRPr/>
            </a:lvl1pPr>
            <a:lvl2pPr marL="685800" indent="-228600">
              <a:buFont typeface="Wingdings" panose="05000000000000000000" pitchFamily="2" charset="2"/>
              <a:buChar char="Ø"/>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E4F01AAF-5230-4DC7-AD0B-862717DD6E1A}" type="slidenum">
              <a:rPr lang="en-US" altLang="zh-CN" smtClean="0"/>
              <a:pPr>
                <a:defRPr/>
              </a:pPr>
              <a:t>‹#›</a:t>
            </a:fld>
            <a:endParaRPr lang="en-US" altLang="zh-CN"/>
          </a:p>
        </p:txBody>
      </p:sp>
    </p:spTree>
    <p:extLst>
      <p:ext uri="{BB962C8B-B14F-4D97-AF65-F5344CB8AC3E}">
        <p14:creationId xmlns:p14="http://schemas.microsoft.com/office/powerpoint/2010/main" val="3511361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EE346143-CD10-4A03-92A3-1CE15DD1099F}" type="slidenum">
              <a:rPr lang="en-US" altLang="zh-CN" smtClean="0"/>
              <a:pPr>
                <a:defRPr/>
              </a:pPr>
              <a:t>‹#›</a:t>
            </a:fld>
            <a:endParaRPr lang="en-US" altLang="zh-CN"/>
          </a:p>
        </p:txBody>
      </p:sp>
    </p:spTree>
    <p:extLst>
      <p:ext uri="{BB962C8B-B14F-4D97-AF65-F5344CB8AC3E}">
        <p14:creationId xmlns:p14="http://schemas.microsoft.com/office/powerpoint/2010/main" val="77237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CC"/>
                </a:solidFill>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551384" y="1052736"/>
            <a:ext cx="5328592" cy="50522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6315000" y="1052736"/>
            <a:ext cx="5325616" cy="50522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62686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91344" y="-37909"/>
            <a:ext cx="7416824" cy="802613"/>
          </a:xfrm>
        </p:spPr>
        <p:txBody>
          <a:bodyPr/>
          <a:lstStyle>
            <a:lvl1pPr>
              <a:defRPr>
                <a:solidFill>
                  <a:srgbClr val="0000CC"/>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95400" y="908720"/>
            <a:ext cx="5157787" cy="576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695400" y="1628800"/>
            <a:ext cx="5157787" cy="4464496"/>
          </a:xfrm>
        </p:spPr>
        <p:txBody>
          <a:bodyPr/>
          <a:lstStyle>
            <a:lvl1pPr>
              <a:defRPr sz="2400"/>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Text Placeholder 4"/>
          <p:cNvSpPr>
            <a:spLocks noGrp="1"/>
          </p:cNvSpPr>
          <p:nvPr>
            <p:ph type="body" sz="quarter" idx="3"/>
          </p:nvPr>
        </p:nvSpPr>
        <p:spPr>
          <a:xfrm>
            <a:off x="6241404" y="908720"/>
            <a:ext cx="5183188" cy="576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Content Placeholder 5"/>
          <p:cNvSpPr>
            <a:spLocks noGrp="1"/>
          </p:cNvSpPr>
          <p:nvPr>
            <p:ph sz="quarter" idx="4"/>
          </p:nvPr>
        </p:nvSpPr>
        <p:spPr>
          <a:xfrm>
            <a:off x="6241404" y="1628800"/>
            <a:ext cx="5183188" cy="4464496"/>
          </a:xfrm>
        </p:spPr>
        <p:txBody>
          <a:bodyPr/>
          <a:lstStyle>
            <a:lvl1pPr>
              <a:defRPr sz="2400"/>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179316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Tree>
    <p:extLst>
      <p:ext uri="{BB962C8B-B14F-4D97-AF65-F5344CB8AC3E}">
        <p14:creationId xmlns:p14="http://schemas.microsoft.com/office/powerpoint/2010/main" val="236757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DD0E9652-B3C6-4FC8-A4BB-837F7A0CE470}" type="slidenum">
              <a:rPr lang="en-US" altLang="zh-CN" smtClean="0"/>
              <a:pPr>
                <a:defRPr/>
              </a:pPr>
              <a:t>‹#›</a:t>
            </a:fld>
            <a:endParaRPr lang="en-US" altLang="zh-CN"/>
          </a:p>
        </p:txBody>
      </p:sp>
    </p:spTree>
    <p:extLst>
      <p:ext uri="{BB962C8B-B14F-4D97-AF65-F5344CB8AC3E}">
        <p14:creationId xmlns:p14="http://schemas.microsoft.com/office/powerpoint/2010/main" val="42102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37124B82-EB09-464E-9BE5-84074AEDA532}" type="slidenum">
              <a:rPr lang="en-US" altLang="zh-CN" smtClean="0"/>
              <a:pPr>
                <a:defRPr/>
              </a:pPr>
              <a:t>‹#›</a:t>
            </a:fld>
            <a:endParaRPr lang="en-US" altLang="zh-CN"/>
          </a:p>
        </p:txBody>
      </p:sp>
    </p:spTree>
    <p:extLst>
      <p:ext uri="{BB962C8B-B14F-4D97-AF65-F5344CB8AC3E}">
        <p14:creationId xmlns:p14="http://schemas.microsoft.com/office/powerpoint/2010/main" val="27548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zh-C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zh-C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523F1C25-3B3C-4EB3-8038-CF54CA764B60}" type="slidenum">
              <a:rPr lang="en-US" altLang="zh-CN" smtClean="0"/>
              <a:pPr>
                <a:defRPr/>
              </a:pPr>
              <a:t>‹#›</a:t>
            </a:fld>
            <a:endParaRPr lang="en-US" altLang="zh-CN"/>
          </a:p>
        </p:txBody>
      </p:sp>
    </p:spTree>
    <p:extLst>
      <p:ext uri="{BB962C8B-B14F-4D97-AF65-F5344CB8AC3E}">
        <p14:creationId xmlns:p14="http://schemas.microsoft.com/office/powerpoint/2010/main" val="19784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983778"/>
            <a:ext cx="10515600" cy="519318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Rectangle 7"/>
          <p:cNvSpPr>
            <a:spLocks noChangeArrowheads="1"/>
          </p:cNvSpPr>
          <p:nvPr userDrawn="1"/>
        </p:nvSpPr>
        <p:spPr bwMode="auto">
          <a:xfrm>
            <a:off x="2256367" y="1484314"/>
            <a:ext cx="9550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spcBef>
                <a:spcPct val="50000"/>
              </a:spcBef>
              <a:defRPr/>
            </a:pPr>
            <a:endParaRPr lang="zh-CN" altLang="zh-CN" sz="1600" smtClean="0">
              <a:latin typeface="Arial" panose="020B0604020202020204" pitchFamily="34" charset="0"/>
              <a:ea typeface="宋体" panose="02010600030101010101" pitchFamily="2" charset="-122"/>
            </a:endParaRPr>
          </a:p>
        </p:txBody>
      </p:sp>
      <p:sp>
        <p:nvSpPr>
          <p:cNvPr id="8" name="Rectangle 8"/>
          <p:cNvSpPr>
            <a:spLocks noChangeArrowheads="1"/>
          </p:cNvSpPr>
          <p:nvPr userDrawn="1"/>
        </p:nvSpPr>
        <p:spPr bwMode="auto">
          <a:xfrm>
            <a:off x="11889572" y="6604001"/>
            <a:ext cx="186013" cy="2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gn="r">
              <a:spcBef>
                <a:spcPct val="50000"/>
              </a:spcBef>
              <a:defRPr/>
            </a:pPr>
            <a:endParaRPr lang="zh-CN" altLang="zh-CN" sz="1000" b="0" smtClean="0">
              <a:latin typeface="Arial" panose="020B0604020202020204" pitchFamily="34" charset="0"/>
              <a:ea typeface="宋体" panose="02010600030101010101" pitchFamily="2" charset="-122"/>
            </a:endParaRPr>
          </a:p>
        </p:txBody>
      </p:sp>
      <p:sp>
        <p:nvSpPr>
          <p:cNvPr id="9" name="Rectangle 9"/>
          <p:cNvSpPr>
            <a:spLocks noChangeArrowheads="1"/>
          </p:cNvSpPr>
          <p:nvPr userDrawn="1"/>
        </p:nvSpPr>
        <p:spPr bwMode="auto">
          <a:xfrm>
            <a:off x="914400" y="6229350"/>
            <a:ext cx="23452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defRPr/>
            </a:pPr>
            <a:endParaRPr lang="en-US" altLang="zh-CN" sz="1400" b="0" smtClean="0">
              <a:latin typeface="ITC Officina Sans Book" pitchFamily="34" charset="0"/>
              <a:ea typeface="宋体" panose="02010600030101010101" pitchFamily="2" charset="-122"/>
            </a:endParaRPr>
          </a:p>
        </p:txBody>
      </p:sp>
      <p:sp>
        <p:nvSpPr>
          <p:cNvPr id="10" name="Rectangle 10"/>
          <p:cNvSpPr>
            <a:spLocks noChangeArrowheads="1"/>
          </p:cNvSpPr>
          <p:nvPr userDrawn="1"/>
        </p:nvSpPr>
        <p:spPr bwMode="auto">
          <a:xfrm>
            <a:off x="4165600" y="6229350"/>
            <a:ext cx="35644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gn="ctr" eaLnBrk="1" hangingPunct="1">
              <a:defRPr/>
            </a:pPr>
            <a:endParaRPr lang="en-US" altLang="zh-CN" sz="1400" b="0" smtClean="0">
              <a:latin typeface="ITC Officina Sans Book" pitchFamily="34" charset="0"/>
              <a:ea typeface="宋体" panose="02010600030101010101" pitchFamily="2" charset="-122"/>
            </a:endParaRPr>
          </a:p>
        </p:txBody>
      </p:sp>
      <p:sp>
        <p:nvSpPr>
          <p:cNvPr id="11" name="Line 8"/>
          <p:cNvSpPr>
            <a:spLocks noChangeShapeType="1"/>
          </p:cNvSpPr>
          <p:nvPr userDrawn="1"/>
        </p:nvSpPr>
        <p:spPr bwMode="auto">
          <a:xfrm>
            <a:off x="0" y="764704"/>
            <a:ext cx="12192000" cy="0"/>
          </a:xfrm>
          <a:prstGeom prst="line">
            <a:avLst/>
          </a:prstGeom>
          <a:noFill/>
          <a:ln w="12700">
            <a:solidFill>
              <a:srgbClr val="5AAAE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4000"/>
          </a:p>
        </p:txBody>
      </p:sp>
      <p:sp>
        <p:nvSpPr>
          <p:cNvPr id="12" name="AutoShape 11"/>
          <p:cNvSpPr>
            <a:spLocks noChangeArrowheads="1"/>
          </p:cNvSpPr>
          <p:nvPr userDrawn="1"/>
        </p:nvSpPr>
        <p:spPr bwMode="auto">
          <a:xfrm flipH="1">
            <a:off x="11231034" y="6137276"/>
            <a:ext cx="960967" cy="720725"/>
          </a:xfrm>
          <a:prstGeom prst="rtTriangle">
            <a:avLst/>
          </a:prstGeom>
          <a:solidFill>
            <a:srgbClr val="0085A4"/>
          </a:solidFill>
          <a:ln w="9525" algn="ctr">
            <a:solidFill>
              <a:srgbClr val="0085A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kumimoji="0" lang="zh-CN" altLang="zh-CN" sz="1800" b="0" smtClean="0">
              <a:latin typeface="文泉驿微米黑" pitchFamily="34" charset="-122"/>
              <a:ea typeface="文泉驿微米黑" pitchFamily="34" charset="-122"/>
            </a:endParaRPr>
          </a:p>
        </p:txBody>
      </p:sp>
      <p:sp>
        <p:nvSpPr>
          <p:cNvPr id="13" name="Text Box 13"/>
          <p:cNvSpPr txBox="1">
            <a:spLocks noChangeArrowheads="1"/>
          </p:cNvSpPr>
          <p:nvPr userDrawn="1"/>
        </p:nvSpPr>
        <p:spPr bwMode="auto">
          <a:xfrm>
            <a:off x="8760296" y="6350"/>
            <a:ext cx="3431705" cy="338554"/>
          </a:xfrm>
          <a:prstGeom prst="rect">
            <a:avLst/>
          </a:prstGeom>
          <a:noFill/>
          <a:ln>
            <a:noFill/>
          </a:ln>
          <a:effectLst/>
          <a:extLst>
            <a:ext uri="{909E8E84-426E-40DD-AFC4-6F175D3DCCD1}">
              <a14:hiddenFill xmlns:a14="http://schemas.microsoft.com/office/drawing/2010/main">
                <a:solidFill>
                  <a:srgbClr val="CFED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eaLnBrk="1" hangingPunct="1">
              <a:spcBef>
                <a:spcPct val="50000"/>
              </a:spcBef>
              <a:defRPr/>
            </a:pPr>
            <a:r>
              <a:rPr lang="en-US" altLang="zh-CN" sz="1600" b="0" dirty="0" smtClean="0">
                <a:latin typeface="Comic Sans MS" panose="030F0702030302020204" pitchFamily="66" charset="0"/>
                <a:ea typeface="宋体" panose="02010600030101010101" pitchFamily="2" charset="-122"/>
              </a:rPr>
              <a:t>Data  Structures: Array &amp; String</a:t>
            </a:r>
          </a:p>
        </p:txBody>
      </p:sp>
      <p:sp>
        <p:nvSpPr>
          <p:cNvPr id="14" name="Rectangle 10"/>
          <p:cNvSpPr>
            <a:spLocks noChangeArrowheads="1"/>
          </p:cNvSpPr>
          <p:nvPr userDrawn="1"/>
        </p:nvSpPr>
        <p:spPr bwMode="auto">
          <a:xfrm>
            <a:off x="-24681" y="-64369"/>
            <a:ext cx="7754747" cy="813671"/>
          </a:xfrm>
          <a:prstGeom prst="rect">
            <a:avLst/>
          </a:prstGeom>
          <a:solidFill>
            <a:srgbClr val="CFEDFE"/>
          </a:solidFill>
          <a:ln>
            <a:noFill/>
          </a:ln>
          <a:effectLst/>
          <a:extLst>
            <a:ext uri="{91240B29-F687-4F45-9708-019B960494DF}">
              <a14:hiddenLine xmlns:a14="http://schemas.microsoft.com/office/drawing/2010/main" w="9525" algn="ctr">
                <a:solidFill>
                  <a:srgbClr val="008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defRPr/>
            </a:pPr>
            <a:endParaRPr kumimoji="0" lang="zh-CN" altLang="zh-CN" sz="1800" b="0" smtClean="0">
              <a:latin typeface="文泉驿微米黑" pitchFamily="34" charset="-122"/>
              <a:ea typeface="文泉驿微米黑" pitchFamily="34" charset="-122"/>
            </a:endParaRPr>
          </a:p>
        </p:txBody>
      </p:sp>
      <p:sp>
        <p:nvSpPr>
          <p:cNvPr id="2" name="Title Placeholder 1"/>
          <p:cNvSpPr>
            <a:spLocks noGrp="1"/>
          </p:cNvSpPr>
          <p:nvPr>
            <p:ph type="title"/>
          </p:nvPr>
        </p:nvSpPr>
        <p:spPr>
          <a:xfrm>
            <a:off x="263352" y="113730"/>
            <a:ext cx="7056784" cy="578966"/>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extLst>
      <p:ext uri="{BB962C8B-B14F-4D97-AF65-F5344CB8AC3E}">
        <p14:creationId xmlns:p14="http://schemas.microsoft.com/office/powerpoint/2010/main" val="2611625500"/>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00CC"/>
          </a:solidFill>
          <a:latin typeface="+mj-lt"/>
          <a:ea typeface="+mj-ea"/>
          <a:cs typeface="+mj-cs"/>
        </a:defRPr>
      </a:lvl1pPr>
    </p:titleStyle>
    <p:body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image" Target="../media/image75.wmf"/></Relationships>
</file>

<file path=ppt/slides/_rels/slide1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jpeg"/><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2.e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15.bin"/><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36.emf"/><Relationship Id="rId5" Type="http://schemas.openxmlformats.org/officeDocument/2006/relationships/oleObject" Target="../embeddings/oleObject17.bin"/><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image" Target="../media/image40.png"/><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slide" Target="slide2.xml"/><Relationship Id="rId4" Type="http://schemas.openxmlformats.org/officeDocument/2006/relationships/image" Target="../media/image4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6.xml"/><Relationship Id="rId1" Type="http://schemas.openxmlformats.org/officeDocument/2006/relationships/vmlDrawing" Target="../drawings/vmlDrawing18.vml"/><Relationship Id="rId4" Type="http://schemas.openxmlformats.org/officeDocument/2006/relationships/image" Target="../media/image55.wmf"/></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3.wmf"/></Relationships>
</file>

<file path=ppt/slides/_rels/slide9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txBox="1">
            <a:spLocks noGrp="1" noChangeArrowheads="1"/>
          </p:cNvSpPr>
          <p:nvPr/>
        </p:nvSpPr>
        <p:spPr bwMode="auto">
          <a:xfrm>
            <a:off x="8543925" y="6454775"/>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r" eaLnBrk="1" hangingPunct="1">
              <a:spcBef>
                <a:spcPct val="0"/>
              </a:spcBef>
              <a:buClrTx/>
              <a:buSzTx/>
              <a:buFontTx/>
              <a:buNone/>
            </a:pPr>
            <a:fld id="{F139DD9C-E3C4-4B0A-B5A4-F7312205E5F0}" type="slidenum">
              <a:rPr lang="en-US" altLang="zh-CN" sz="1400">
                <a:solidFill>
                  <a:schemeClr val="bg1"/>
                </a:solidFill>
                <a:latin typeface="文泉驿微米黑" pitchFamily="34" charset="-122"/>
                <a:ea typeface="文泉驿微米黑" pitchFamily="34" charset="-122"/>
              </a:rPr>
              <a:pPr algn="r" eaLnBrk="1" hangingPunct="1">
                <a:spcBef>
                  <a:spcPct val="0"/>
                </a:spcBef>
                <a:buClrTx/>
                <a:buSzTx/>
                <a:buFontTx/>
                <a:buNone/>
              </a:pPr>
              <a:t>1</a:t>
            </a:fld>
            <a:endParaRPr lang="en-US" altLang="zh-CN" sz="1400">
              <a:solidFill>
                <a:schemeClr val="bg1"/>
              </a:solidFill>
              <a:latin typeface="文泉驿微米黑" pitchFamily="34" charset="-122"/>
              <a:ea typeface="文泉驿微米黑" pitchFamily="34" charset="-122"/>
            </a:endParaRPr>
          </a:p>
        </p:txBody>
      </p:sp>
      <p:sp>
        <p:nvSpPr>
          <p:cNvPr id="10243" name="Rectangle 12"/>
          <p:cNvSpPr>
            <a:spLocks noChangeArrowheads="1"/>
          </p:cNvSpPr>
          <p:nvPr/>
        </p:nvSpPr>
        <p:spPr bwMode="auto">
          <a:xfrm>
            <a:off x="0" y="0"/>
            <a:ext cx="12192000" cy="6858000"/>
          </a:xfrm>
          <a:prstGeom prst="rect">
            <a:avLst/>
          </a:prstGeom>
          <a:solidFill>
            <a:schemeClr val="bg1"/>
          </a:solidFill>
          <a:ln>
            <a:noFill/>
          </a:ln>
          <a:effectLst/>
          <a:extLst>
            <a:ext uri="{91240B29-F687-4F45-9708-019B960494DF}">
              <a14:hiddenLine xmlns:a14="http://schemas.microsoft.com/office/drawing/2010/main" w="9525" algn="ctr">
                <a:solidFill>
                  <a:srgbClr val="008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eaLnBrk="1" hangingPunct="1">
              <a:spcBef>
                <a:spcPct val="50000"/>
              </a:spcBef>
              <a:buClrTx/>
              <a:buSzTx/>
              <a:buFontTx/>
              <a:buNone/>
            </a:pPr>
            <a:endParaRPr lang="zh-CN" altLang="zh-CN" sz="1800">
              <a:latin typeface="文泉驿微米黑" pitchFamily="34" charset="-122"/>
              <a:ea typeface="文泉驿微米黑" pitchFamily="34" charset="-122"/>
            </a:endParaRPr>
          </a:p>
        </p:txBody>
      </p:sp>
      <p:sp>
        <p:nvSpPr>
          <p:cNvPr id="10244" name="Rectangle 4"/>
          <p:cNvSpPr>
            <a:spLocks noGrp="1" noChangeArrowheads="1"/>
          </p:cNvSpPr>
          <p:nvPr>
            <p:ph type="ctrTitle"/>
          </p:nvPr>
        </p:nvSpPr>
        <p:spPr>
          <a:xfrm>
            <a:off x="1524000" y="1124744"/>
            <a:ext cx="9144000" cy="2387600"/>
          </a:xfrm>
        </p:spPr>
        <p:txBody>
          <a:bodyPr>
            <a:normAutofit fontScale="90000"/>
          </a:bodyPr>
          <a:lstStyle/>
          <a:p>
            <a:r>
              <a:rPr lang="zh-CN" altLang="en-US" sz="6900" b="1" dirty="0" smtClean="0">
                <a:solidFill>
                  <a:srgbClr val="C62400"/>
                </a:solidFill>
              </a:rPr>
              <a:t>数 </a:t>
            </a:r>
            <a:r>
              <a:rPr lang="zh-CN" altLang="en-US" sz="6900" b="1" dirty="0">
                <a:solidFill>
                  <a:srgbClr val="C62400"/>
                </a:solidFill>
              </a:rPr>
              <a:t>据 结 </a:t>
            </a:r>
            <a:r>
              <a:rPr lang="zh-CN" altLang="en-US" sz="6900" b="1" dirty="0" smtClean="0">
                <a:solidFill>
                  <a:srgbClr val="C62400"/>
                </a:solidFill>
              </a:rPr>
              <a:t>构</a:t>
            </a:r>
            <a:r>
              <a:rPr lang="en-US" altLang="zh-CN" sz="6900" b="1" dirty="0" smtClean="0">
                <a:solidFill>
                  <a:srgbClr val="C62400"/>
                </a:solidFill>
              </a:rPr>
              <a:t/>
            </a:r>
            <a:br>
              <a:rPr lang="en-US" altLang="zh-CN" sz="6900" b="1" dirty="0" smtClean="0">
                <a:solidFill>
                  <a:srgbClr val="C62400"/>
                </a:solidFill>
              </a:rPr>
            </a:br>
            <a:r>
              <a:rPr lang="zh-CN" altLang="en-US" sz="7200" b="1" dirty="0" smtClean="0">
                <a:solidFill>
                  <a:srgbClr val="C62400"/>
                </a:solidFill>
                <a:latin typeface="华文仿宋" panose="02010600040101010101" pitchFamily="2" charset="-122"/>
                <a:ea typeface="华文仿宋" panose="02010600040101010101" pitchFamily="2" charset="-122"/>
              </a:rPr>
              <a:t>第</a:t>
            </a:r>
            <a:r>
              <a:rPr lang="en-US" altLang="zh-CN" sz="7200" b="1" dirty="0" smtClean="0">
                <a:solidFill>
                  <a:srgbClr val="C62400"/>
                </a:solidFill>
                <a:latin typeface="华文仿宋" panose="02010600040101010101" pitchFamily="2" charset="-122"/>
                <a:ea typeface="华文仿宋" panose="02010600040101010101" pitchFamily="2" charset="-122"/>
              </a:rPr>
              <a:t>4</a:t>
            </a:r>
            <a:r>
              <a:rPr lang="zh-CN" altLang="en-US" sz="7200" dirty="0" smtClean="0">
                <a:solidFill>
                  <a:srgbClr val="C62400"/>
                </a:solidFill>
                <a:latin typeface="华文仿宋" panose="02010600040101010101" pitchFamily="2" charset="-122"/>
                <a:ea typeface="华文仿宋" panose="02010600040101010101" pitchFamily="2" charset="-122"/>
              </a:rPr>
              <a:t>章</a:t>
            </a:r>
            <a:r>
              <a:rPr lang="zh-CN" altLang="en-US" sz="7200" dirty="0">
                <a:solidFill>
                  <a:srgbClr val="C62400"/>
                </a:solidFill>
                <a:latin typeface="华文仿宋" panose="02010600040101010101" pitchFamily="2" charset="-122"/>
                <a:ea typeface="华文仿宋" panose="02010600040101010101" pitchFamily="2" charset="-122"/>
              </a:rPr>
              <a:t>数组、串与广义表</a:t>
            </a:r>
            <a:endParaRPr lang="zh-CN" altLang="en-US" sz="6900" b="1" dirty="0">
              <a:solidFill>
                <a:srgbClr val="C62400"/>
              </a:solidFill>
            </a:endParaRPr>
          </a:p>
        </p:txBody>
      </p:sp>
      <p:pic>
        <p:nvPicPr>
          <p:cNvPr id="10245"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3780"/>
            <a:ext cx="8543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7"/>
          <p:cNvSpPr txBox="1">
            <a:spLocks noChangeArrowheads="1"/>
          </p:cNvSpPr>
          <p:nvPr/>
        </p:nvSpPr>
        <p:spPr bwMode="auto">
          <a:xfrm>
            <a:off x="1774825" y="4292601"/>
            <a:ext cx="8642350"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50000"/>
              </a:spcBef>
              <a:buClrTx/>
              <a:buSzTx/>
              <a:buFontTx/>
              <a:buNone/>
            </a:pPr>
            <a:r>
              <a:rPr lang="zh-CN" altLang="en-US" sz="2800" dirty="0">
                <a:latin typeface="楷体_GB2312" pitchFamily="49" charset="-122"/>
              </a:rPr>
              <a:t>姜鑫维</a:t>
            </a:r>
          </a:p>
          <a:p>
            <a:pPr algn="ctr">
              <a:spcBef>
                <a:spcPct val="50000"/>
              </a:spcBef>
              <a:buClrTx/>
              <a:buSzTx/>
              <a:buFontTx/>
              <a:buNone/>
            </a:pPr>
            <a:r>
              <a:rPr lang="en-US" altLang="zh-CN" sz="2800" dirty="0">
                <a:latin typeface="楷体_GB2312" pitchFamily="49" charset="-122"/>
              </a:rPr>
              <a:t>ysjxw@qq.com</a:t>
            </a:r>
          </a:p>
          <a:p>
            <a:pPr algn="ctr">
              <a:spcBef>
                <a:spcPct val="50000"/>
              </a:spcBef>
              <a:buClrTx/>
              <a:buSzTx/>
              <a:buFontTx/>
              <a:buNone/>
            </a:pPr>
            <a:r>
              <a:rPr lang="en-US" altLang="zh-CN" sz="1800" dirty="0">
                <a:latin typeface="楷体_GB2312" pitchFamily="49" charset="-122"/>
              </a:rPr>
              <a:t>https://xinweijiang.github.io/course/ds-a/</a:t>
            </a:r>
            <a:endParaRPr lang="zh-CN" altLang="en-US" sz="1800" dirty="0">
              <a:latin typeface="楷体_GB2312" pitchFamily="49" charset="-122"/>
            </a:endParaRPr>
          </a:p>
          <a:p>
            <a:pPr algn="ctr">
              <a:spcBef>
                <a:spcPct val="50000"/>
              </a:spcBef>
              <a:buClrTx/>
              <a:buSzTx/>
              <a:buFontTx/>
              <a:buNone/>
            </a:pPr>
            <a:r>
              <a:rPr lang="en-US" altLang="zh-CN" sz="2800" smtClean="0">
                <a:latin typeface="华文仿宋" panose="02010600040101010101" pitchFamily="2" charset="-122"/>
                <a:ea typeface="华文仿宋" panose="02010600040101010101" pitchFamily="2" charset="-122"/>
              </a:rPr>
              <a:t>2024</a:t>
            </a:r>
            <a:r>
              <a:rPr lang="zh-CN" altLang="en-US" sz="2800" smtClean="0">
                <a:latin typeface="华文仿宋" panose="02010600040101010101" pitchFamily="2" charset="-122"/>
                <a:ea typeface="华文仿宋" panose="02010600040101010101" pitchFamily="2" charset="-122"/>
              </a:rPr>
              <a:t>年</a:t>
            </a:r>
            <a:r>
              <a:rPr lang="zh-CN" altLang="en-US" sz="2800" dirty="0">
                <a:latin typeface="华文仿宋" panose="02010600040101010101" pitchFamily="2" charset="-122"/>
                <a:ea typeface="华文仿宋" panose="02010600040101010101" pitchFamily="2" charset="-122"/>
              </a:rPr>
              <a:t>秋</a:t>
            </a:r>
          </a:p>
        </p:txBody>
      </p:sp>
    </p:spTree>
    <p:extLst>
      <p:ext uri="{BB962C8B-B14F-4D97-AF65-F5344CB8AC3E}">
        <p14:creationId xmlns:p14="http://schemas.microsoft.com/office/powerpoint/2010/main" val="41853753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0137" y="2116160"/>
            <a:ext cx="281622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1774826" y="1823467"/>
            <a:ext cx="8569325" cy="1533525"/>
          </a:xfrm>
          <a:prstGeom prst="rect">
            <a:avLst/>
          </a:prstGeom>
          <a:noFill/>
          <a:ln w="9525">
            <a:noFill/>
            <a:miter lim="800000"/>
            <a:headEnd/>
            <a:tailEnd/>
          </a:ln>
          <a:effectLst/>
        </p:spPr>
        <p:txBody>
          <a:bodyPr>
            <a:spAutoFit/>
          </a:bodyPr>
          <a:lstStyle/>
          <a:p>
            <a:pPr lvl="1">
              <a:lnSpc>
                <a:spcPct val="130000"/>
              </a:lnSpc>
              <a:buClr>
                <a:schemeClr val="tx2"/>
              </a:buClr>
              <a:buFontTx/>
              <a:buChar char="•"/>
              <a:defRPr/>
            </a:pPr>
            <a:r>
              <a:rPr lang="zh-CN" altLang="en-US" sz="2400" dirty="0">
                <a:effectLst>
                  <a:outerShdw blurRad="38100" dist="38100" dir="2700000" algn="tl">
                    <a:srgbClr val="C0C0C0"/>
                  </a:outerShdw>
                </a:effectLst>
                <a:latin typeface="+mj-ea"/>
                <a:ea typeface="+mj-ea"/>
              </a:rPr>
              <a:t>  数组中的每一个元素在数组中的位置由</a:t>
            </a:r>
            <a:r>
              <a:rPr lang="zh-CN" altLang="en-US" sz="2400" dirty="0">
                <a:solidFill>
                  <a:srgbClr val="0000CC"/>
                </a:solidFill>
                <a:effectLst>
                  <a:outerShdw blurRad="38100" dist="38100" dir="2700000" algn="tl">
                    <a:srgbClr val="C0C0C0"/>
                  </a:outerShdw>
                </a:effectLst>
                <a:latin typeface="+mj-ea"/>
                <a:ea typeface="+mj-ea"/>
              </a:rPr>
              <a:t>下标唯一确定</a:t>
            </a:r>
            <a:r>
              <a:rPr lang="zh-CN" altLang="en-US" sz="2400" dirty="0">
                <a:effectLst>
                  <a:outerShdw blurRad="38100" dist="38100" dir="2700000" algn="tl">
                    <a:srgbClr val="C0C0C0"/>
                  </a:outerShdw>
                </a:effectLst>
                <a:latin typeface="+mj-ea"/>
                <a:ea typeface="+mj-ea"/>
              </a:rPr>
              <a:t>；</a:t>
            </a:r>
          </a:p>
          <a:p>
            <a:pPr lvl="1">
              <a:lnSpc>
                <a:spcPct val="130000"/>
              </a:lnSpc>
              <a:buClr>
                <a:schemeClr val="tx2"/>
              </a:buClr>
              <a:buFontTx/>
              <a:buChar char="•"/>
              <a:defRPr/>
            </a:pPr>
            <a:r>
              <a:rPr lang="zh-CN" altLang="en-US" sz="2400" dirty="0">
                <a:effectLst>
                  <a:outerShdw blurRad="38100" dist="38100" dir="2700000" algn="tl">
                    <a:srgbClr val="C0C0C0"/>
                  </a:outerShdw>
                </a:effectLst>
                <a:latin typeface="+mj-ea"/>
                <a:ea typeface="+mj-ea"/>
              </a:rPr>
              <a:t>  数组中的各数据元素处于一个</a:t>
            </a:r>
            <a:r>
              <a:rPr lang="zh-CN" altLang="en-US" sz="2400" dirty="0">
                <a:solidFill>
                  <a:srgbClr val="0000CC"/>
                </a:solidFill>
                <a:effectLst>
                  <a:outerShdw blurRad="38100" dist="38100" dir="2700000" algn="tl">
                    <a:srgbClr val="C0C0C0"/>
                  </a:outerShdw>
                </a:effectLst>
                <a:latin typeface="+mj-ea"/>
                <a:ea typeface="+mj-ea"/>
              </a:rPr>
              <a:t>线性结构</a:t>
            </a:r>
            <a:r>
              <a:rPr lang="zh-CN" altLang="en-US" sz="2400" dirty="0">
                <a:effectLst>
                  <a:outerShdw blurRad="38100" dist="38100" dir="2700000" algn="tl">
                    <a:srgbClr val="C0C0C0"/>
                  </a:outerShdw>
                </a:effectLst>
                <a:latin typeface="+mj-ea"/>
                <a:ea typeface="+mj-ea"/>
              </a:rPr>
              <a:t>中；</a:t>
            </a:r>
          </a:p>
          <a:p>
            <a:pPr lvl="1">
              <a:lnSpc>
                <a:spcPct val="130000"/>
              </a:lnSpc>
              <a:buClr>
                <a:schemeClr val="tx2"/>
              </a:buClr>
              <a:buFontTx/>
              <a:buChar char="•"/>
              <a:defRPr/>
            </a:pPr>
            <a:r>
              <a:rPr lang="zh-CN" altLang="en-US" sz="2400" dirty="0">
                <a:effectLst>
                  <a:outerShdw blurRad="38100" dist="38100" dir="2700000" algn="tl">
                    <a:srgbClr val="C0C0C0"/>
                  </a:outerShdw>
                </a:effectLst>
                <a:latin typeface="+mj-ea"/>
                <a:ea typeface="+mj-ea"/>
              </a:rPr>
              <a:t>  一维数组也叫做</a:t>
            </a:r>
            <a:r>
              <a:rPr lang="zh-CN" altLang="en-US" sz="2400" dirty="0">
                <a:solidFill>
                  <a:srgbClr val="0000CC"/>
                </a:solidFill>
                <a:effectLst>
                  <a:outerShdw blurRad="38100" dist="38100" dir="2700000" algn="tl">
                    <a:srgbClr val="C0C0C0"/>
                  </a:outerShdw>
                </a:effectLst>
                <a:latin typeface="+mj-ea"/>
                <a:ea typeface="+mj-ea"/>
              </a:rPr>
              <a:t>向量</a:t>
            </a:r>
            <a:r>
              <a:rPr lang="zh-CN" altLang="en-US" sz="2400" dirty="0">
                <a:effectLst>
                  <a:outerShdw blurRad="38100" dist="38100" dir="2700000" algn="tl">
                    <a:srgbClr val="C0C0C0"/>
                  </a:outerShdw>
                </a:effectLst>
                <a:latin typeface="+mj-ea"/>
                <a:ea typeface="+mj-ea"/>
              </a:rPr>
              <a:t>。</a:t>
            </a:r>
          </a:p>
        </p:txBody>
      </p:sp>
      <p:sp>
        <p:nvSpPr>
          <p:cNvPr id="5" name="Text Box 3"/>
          <p:cNvSpPr txBox="1">
            <a:spLocks noChangeArrowheads="1"/>
          </p:cNvSpPr>
          <p:nvPr/>
        </p:nvSpPr>
        <p:spPr bwMode="auto">
          <a:xfrm>
            <a:off x="1847850" y="1104328"/>
            <a:ext cx="8280400" cy="652486"/>
          </a:xfrm>
          <a:prstGeom prst="rect">
            <a:avLst/>
          </a:prstGeom>
          <a:noFill/>
          <a:ln w="9525">
            <a:noFill/>
            <a:miter lim="800000"/>
            <a:headEnd/>
            <a:tailEnd/>
          </a:ln>
          <a:effectLst/>
        </p:spPr>
        <p:txBody>
          <a:bodyPr>
            <a:spAutoFit/>
          </a:bodyPr>
          <a:lstStyle/>
          <a:p>
            <a:pPr>
              <a:lnSpc>
                <a:spcPct val="130000"/>
              </a:lnSpc>
              <a:buClr>
                <a:schemeClr val="folHlink"/>
              </a:buClr>
              <a:buFont typeface="Wingdings" pitchFamily="2" charset="2"/>
              <a:buNone/>
              <a:defRPr/>
            </a:pPr>
            <a:r>
              <a:rPr lang="zh-CN" altLang="en-US" sz="2800" dirty="0">
                <a:effectLst>
                  <a:outerShdw blurRad="38100" dist="38100" dir="2700000" algn="tl">
                    <a:srgbClr val="C0C0C0"/>
                  </a:outerShdw>
                </a:effectLst>
                <a:latin typeface="+mj-ea"/>
                <a:ea typeface="+mj-ea"/>
              </a:rPr>
              <a:t>一维数组的</a:t>
            </a:r>
            <a:r>
              <a:rPr lang="zh-CN" altLang="en-US" sz="2800" dirty="0">
                <a:solidFill>
                  <a:srgbClr val="0000CC"/>
                </a:solidFill>
                <a:effectLst>
                  <a:outerShdw blurRad="38100" dist="38100" dir="2700000" algn="tl">
                    <a:srgbClr val="C0C0C0"/>
                  </a:outerShdw>
                </a:effectLst>
                <a:latin typeface="+mj-ea"/>
                <a:ea typeface="+mj-ea"/>
              </a:rPr>
              <a:t>特点</a:t>
            </a:r>
          </a:p>
        </p:txBody>
      </p:sp>
      <p:sp>
        <p:nvSpPr>
          <p:cNvPr id="6" name="Text Box 4"/>
          <p:cNvSpPr txBox="1">
            <a:spLocks noChangeArrowheads="1"/>
          </p:cNvSpPr>
          <p:nvPr/>
        </p:nvSpPr>
        <p:spPr bwMode="auto">
          <a:xfrm>
            <a:off x="1774825" y="3716338"/>
            <a:ext cx="8280400" cy="652486"/>
          </a:xfrm>
          <a:prstGeom prst="rect">
            <a:avLst/>
          </a:prstGeom>
          <a:noFill/>
          <a:ln w="9525">
            <a:noFill/>
            <a:miter lim="800000"/>
            <a:headEnd/>
            <a:tailEnd/>
          </a:ln>
          <a:effectLst/>
        </p:spPr>
        <p:txBody>
          <a:bodyPr>
            <a:spAutoFit/>
          </a:bodyPr>
          <a:lstStyle/>
          <a:p>
            <a:pPr>
              <a:lnSpc>
                <a:spcPct val="130000"/>
              </a:lnSpc>
              <a:buClr>
                <a:schemeClr val="folHlink"/>
              </a:buClr>
              <a:buFont typeface="Wingdings" pitchFamily="2" charset="2"/>
              <a:buNone/>
              <a:defRPr/>
            </a:pPr>
            <a:r>
              <a:rPr lang="zh-CN" altLang="en-US" sz="2800" dirty="0">
                <a:solidFill>
                  <a:srgbClr val="0000CC"/>
                </a:solidFill>
                <a:effectLst>
                  <a:outerShdw blurRad="38100" dist="38100" dir="2700000" algn="tl">
                    <a:srgbClr val="C0C0C0"/>
                  </a:outerShdw>
                </a:effectLst>
                <a:latin typeface="+mj-ea"/>
                <a:ea typeface="+mj-ea"/>
              </a:rPr>
              <a:t>二维数组</a:t>
            </a:r>
          </a:p>
        </p:txBody>
      </p:sp>
      <p:sp>
        <p:nvSpPr>
          <p:cNvPr id="7" name="Text Box 5"/>
          <p:cNvSpPr txBox="1">
            <a:spLocks noChangeArrowheads="1"/>
          </p:cNvSpPr>
          <p:nvPr/>
        </p:nvSpPr>
        <p:spPr bwMode="auto">
          <a:xfrm>
            <a:off x="1848048" y="4292600"/>
            <a:ext cx="8280400" cy="2012950"/>
          </a:xfrm>
          <a:prstGeom prst="rect">
            <a:avLst/>
          </a:prstGeom>
          <a:noFill/>
          <a:ln w="9525">
            <a:noFill/>
            <a:miter lim="800000"/>
            <a:headEnd/>
            <a:tailEnd/>
          </a:ln>
          <a:effectLst/>
        </p:spPr>
        <p:txBody>
          <a:bodyPr>
            <a:spAutoFit/>
          </a:bodyPr>
          <a:lstStyle/>
          <a:p>
            <a:pPr marL="800100" lvl="1" indent="-342900">
              <a:lnSpc>
                <a:spcPct val="130000"/>
              </a:lnSpc>
              <a:buClr>
                <a:schemeClr val="folHlink"/>
              </a:buClr>
              <a:buFont typeface="Arial" panose="020B0604020202020204" pitchFamily="34" charset="0"/>
              <a:buChar char="•"/>
              <a:defRPr/>
            </a:pPr>
            <a:r>
              <a:rPr lang="zh-CN" altLang="en-US" sz="2400" dirty="0">
                <a:effectLst>
                  <a:outerShdw blurRad="38100" dist="38100" dir="2700000" algn="tl">
                    <a:srgbClr val="C0C0C0"/>
                  </a:outerShdw>
                </a:effectLst>
                <a:latin typeface="+mj-ea"/>
                <a:ea typeface="+mj-ea"/>
              </a:rPr>
              <a:t>当每一个</a:t>
            </a:r>
            <a:r>
              <a:rPr lang="zh-CN" altLang="en-US" sz="2400">
                <a:effectLst>
                  <a:outerShdw blurRad="38100" dist="38100" dir="2700000" algn="tl">
                    <a:srgbClr val="C0C0C0"/>
                  </a:outerShdw>
                </a:effectLst>
                <a:latin typeface="+mj-ea"/>
                <a:ea typeface="+mj-ea"/>
              </a:rPr>
              <a:t>数组</a:t>
            </a:r>
            <a:r>
              <a:rPr lang="zh-CN" altLang="en-US" sz="2400" smtClean="0">
                <a:effectLst>
                  <a:outerShdw blurRad="38100" dist="38100" dir="2700000" algn="tl">
                    <a:srgbClr val="C0C0C0"/>
                  </a:outerShdw>
                </a:effectLst>
                <a:latin typeface="+mj-ea"/>
                <a:ea typeface="+mj-ea"/>
              </a:rPr>
              <a:t>元素 </a:t>
            </a:r>
            <a:r>
              <a:rPr lang="en-US" altLang="zh-CN" sz="2400" smtClean="0">
                <a:effectLst>
                  <a:outerShdw blurRad="38100" dist="38100" dir="2700000" algn="tl">
                    <a:srgbClr val="C0C0C0"/>
                  </a:outerShdw>
                </a:effectLst>
                <a:latin typeface="+mj-ea"/>
                <a:ea typeface="+mj-ea"/>
              </a:rPr>
              <a:t>a</a:t>
            </a:r>
            <a:r>
              <a:rPr lang="en-US" altLang="zh-CN" sz="2400" baseline="-25000" smtClean="0">
                <a:effectLst>
                  <a:outerShdw blurRad="38100" dist="38100" dir="2700000" algn="tl">
                    <a:srgbClr val="C0C0C0"/>
                  </a:outerShdw>
                </a:effectLst>
                <a:latin typeface="+mj-ea"/>
                <a:ea typeface="+mj-ea"/>
              </a:rPr>
              <a:t>i</a:t>
            </a:r>
            <a:r>
              <a:rPr lang="zh-CN" altLang="en-US" sz="2400" dirty="0">
                <a:effectLst>
                  <a:outerShdw blurRad="38100" dist="38100" dir="2700000" algn="tl">
                    <a:srgbClr val="C0C0C0"/>
                  </a:outerShdw>
                </a:effectLst>
                <a:latin typeface="+mj-ea"/>
                <a:ea typeface="+mj-ea"/>
              </a:rPr>
              <a:t>（</a:t>
            </a:r>
            <a:r>
              <a:rPr lang="en-US" altLang="zh-CN" sz="2400" dirty="0">
                <a:effectLst>
                  <a:outerShdw blurRad="38100" dist="38100" dir="2700000" algn="tl">
                    <a:srgbClr val="C0C0C0"/>
                  </a:outerShdw>
                </a:effectLst>
                <a:latin typeface="+mj-ea"/>
                <a:ea typeface="+mj-ea"/>
              </a:rPr>
              <a:t>0</a:t>
            </a:r>
            <a:r>
              <a:rPr lang="en-US" altLang="zh-CN" sz="2400" dirty="0">
                <a:effectLst>
                  <a:outerShdw blurRad="38100" dist="38100" dir="2700000" algn="tl">
                    <a:srgbClr val="C0C0C0"/>
                  </a:outerShdw>
                </a:effectLst>
                <a:latin typeface="+mj-ea"/>
                <a:ea typeface="+mj-ea"/>
                <a:cs typeface="Times New Roman" pitchFamily="18" charset="0"/>
              </a:rPr>
              <a:t>≤</a:t>
            </a:r>
            <a:r>
              <a:rPr lang="en-US" altLang="zh-CN" sz="2400" dirty="0">
                <a:effectLst>
                  <a:outerShdw blurRad="38100" dist="38100" dir="2700000" algn="tl">
                    <a:srgbClr val="C0C0C0"/>
                  </a:outerShdw>
                </a:effectLst>
                <a:latin typeface="+mj-ea"/>
                <a:ea typeface="+mj-ea"/>
              </a:rPr>
              <a:t>i≤n</a:t>
            </a:r>
            <a:r>
              <a:rPr lang="zh-CN" altLang="en-US" sz="2400" dirty="0">
                <a:effectLst>
                  <a:outerShdw blurRad="38100" dist="38100" dir="2700000" algn="tl">
                    <a:srgbClr val="C0C0C0"/>
                  </a:outerShdw>
                </a:effectLst>
                <a:latin typeface="+mj-ea"/>
                <a:ea typeface="+mj-ea"/>
              </a:rPr>
              <a:t>－</a:t>
            </a:r>
            <a:r>
              <a:rPr lang="en-US" altLang="zh-CN" sz="2400" dirty="0">
                <a:effectLst>
                  <a:outerShdw blurRad="38100" dist="38100" dir="2700000" algn="tl">
                    <a:srgbClr val="C0C0C0"/>
                  </a:outerShdw>
                </a:effectLst>
                <a:latin typeface="+mj-ea"/>
                <a:ea typeface="+mj-ea"/>
              </a:rPr>
              <a:t>1</a:t>
            </a:r>
            <a:r>
              <a:rPr lang="zh-CN" altLang="en-US" sz="2400" dirty="0">
                <a:effectLst>
                  <a:outerShdw blurRad="38100" dist="38100" dir="2700000" algn="tl">
                    <a:srgbClr val="C0C0C0"/>
                  </a:outerShdw>
                </a:effectLst>
                <a:latin typeface="+mj-ea"/>
                <a:ea typeface="+mj-ea"/>
              </a:rPr>
              <a:t>）</a:t>
            </a:r>
            <a:r>
              <a:rPr lang="zh-CN" altLang="en-US" sz="2400" dirty="0">
                <a:solidFill>
                  <a:srgbClr val="0000CC"/>
                </a:solidFill>
                <a:effectLst>
                  <a:outerShdw blurRad="38100" dist="38100" dir="2700000" algn="tl">
                    <a:srgbClr val="C0C0C0"/>
                  </a:outerShdw>
                </a:effectLst>
                <a:latin typeface="+mj-ea"/>
                <a:ea typeface="+mj-ea"/>
              </a:rPr>
              <a:t>本身又是一个一维数组</a:t>
            </a:r>
            <a:r>
              <a:rPr lang="zh-CN" altLang="en-US" sz="2400" dirty="0">
                <a:effectLst>
                  <a:outerShdw blurRad="38100" dist="38100" dir="2700000" algn="tl">
                    <a:srgbClr val="C0C0C0"/>
                  </a:outerShdw>
                </a:effectLst>
                <a:latin typeface="+mj-ea"/>
                <a:ea typeface="+mj-ea"/>
              </a:rPr>
              <a:t>时，一维数组扩充为二维数组。</a:t>
            </a:r>
          </a:p>
          <a:p>
            <a:pPr marL="800100" lvl="1" indent="-342900">
              <a:lnSpc>
                <a:spcPct val="130000"/>
              </a:lnSpc>
              <a:buClr>
                <a:schemeClr val="folHlink"/>
              </a:buClr>
              <a:buFont typeface="Arial" panose="020B0604020202020204" pitchFamily="34" charset="0"/>
              <a:buChar char="•"/>
              <a:defRPr/>
            </a:pPr>
            <a:r>
              <a:rPr lang="zh-CN" altLang="en-US" sz="2400" dirty="0">
                <a:effectLst>
                  <a:outerShdw blurRad="38100" dist="38100" dir="2700000" algn="tl">
                    <a:srgbClr val="C0C0C0"/>
                  </a:outerShdw>
                </a:effectLst>
                <a:latin typeface="+mj-ea"/>
                <a:ea typeface="+mj-ea"/>
              </a:rPr>
              <a:t>二维数组也叫做</a:t>
            </a:r>
            <a:r>
              <a:rPr lang="zh-CN" altLang="en-US" sz="2400" dirty="0">
                <a:solidFill>
                  <a:srgbClr val="0000CC"/>
                </a:solidFill>
                <a:effectLst>
                  <a:outerShdw blurRad="38100" dist="38100" dir="2700000" algn="tl">
                    <a:srgbClr val="C0C0C0"/>
                  </a:outerShdw>
                </a:effectLst>
                <a:latin typeface="+mj-ea"/>
                <a:ea typeface="+mj-ea"/>
              </a:rPr>
              <a:t>矩阵</a:t>
            </a:r>
            <a:r>
              <a:rPr lang="zh-CN" altLang="en-US" sz="2400">
                <a:effectLst>
                  <a:outerShdw blurRad="38100" dist="38100" dir="2700000" algn="tl">
                    <a:srgbClr val="C0C0C0"/>
                  </a:outerShdw>
                </a:effectLst>
                <a:latin typeface="+mj-ea"/>
                <a:ea typeface="+mj-ea"/>
              </a:rPr>
              <a:t>，</a:t>
            </a:r>
            <a:r>
              <a:rPr lang="zh-CN" altLang="en-US" sz="2400" smtClean="0">
                <a:effectLst>
                  <a:outerShdw blurRad="38100" dist="38100" dir="2700000" algn="tl">
                    <a:srgbClr val="C0C0C0"/>
                  </a:outerShdw>
                </a:effectLst>
                <a:latin typeface="+mj-ea"/>
                <a:ea typeface="+mj-ea"/>
              </a:rPr>
              <a:t>如 </a:t>
            </a:r>
            <a:r>
              <a:rPr lang="en-US" altLang="zh-CN" sz="2400" smtClean="0">
                <a:effectLst>
                  <a:outerShdw blurRad="38100" dist="38100" dir="2700000" algn="tl">
                    <a:srgbClr val="C0C0C0"/>
                  </a:outerShdw>
                </a:effectLst>
                <a:latin typeface="+mj-ea"/>
              </a:rPr>
              <a:t>a</a:t>
            </a:r>
            <a:r>
              <a:rPr lang="en-US" altLang="zh-CN" sz="2400" baseline="-25000" smtClean="0">
                <a:effectLst>
                  <a:outerShdw blurRad="38100" dist="38100" dir="2700000" algn="tl">
                    <a:srgbClr val="C0C0C0"/>
                  </a:outerShdw>
                </a:effectLst>
                <a:latin typeface="+mj-ea"/>
              </a:rPr>
              <a:t>nm </a:t>
            </a:r>
            <a:r>
              <a:rPr lang="zh-CN" altLang="en-US" sz="2400" smtClean="0">
                <a:effectLst>
                  <a:outerShdw blurRad="38100" dist="38100" dir="2700000" algn="tl">
                    <a:srgbClr val="C0C0C0"/>
                  </a:outerShdw>
                </a:effectLst>
                <a:latin typeface="+mj-ea"/>
                <a:ea typeface="+mj-ea"/>
              </a:rPr>
              <a:t>可以</a:t>
            </a:r>
            <a:r>
              <a:rPr lang="zh-CN" altLang="en-US" sz="2400" dirty="0">
                <a:effectLst>
                  <a:outerShdw blurRad="38100" dist="38100" dir="2700000" algn="tl">
                    <a:srgbClr val="C0C0C0"/>
                  </a:outerShdw>
                </a:effectLst>
                <a:latin typeface="+mj-ea"/>
                <a:ea typeface="+mj-ea"/>
              </a:rPr>
              <a:t>看作是由</a:t>
            </a:r>
            <a:r>
              <a:rPr lang="en-US" altLang="zh-CN" sz="2400" dirty="0">
                <a:effectLst>
                  <a:outerShdw blurRad="38100" dist="38100" dir="2700000" algn="tl">
                    <a:srgbClr val="C0C0C0"/>
                  </a:outerShdw>
                </a:effectLst>
                <a:latin typeface="+mj-ea"/>
                <a:ea typeface="+mj-ea"/>
              </a:rPr>
              <a:t>n</a:t>
            </a:r>
            <a:r>
              <a:rPr lang="zh-CN" altLang="en-US" sz="2400" dirty="0">
                <a:effectLst>
                  <a:outerShdw blurRad="38100" dist="38100" dir="2700000" algn="tl">
                    <a:srgbClr val="C0C0C0"/>
                  </a:outerShdw>
                </a:effectLst>
                <a:latin typeface="+mj-ea"/>
                <a:ea typeface="+mj-ea"/>
              </a:rPr>
              <a:t>个行向量和</a:t>
            </a:r>
            <a:r>
              <a:rPr lang="en-US" altLang="zh-CN" sz="2400" dirty="0">
                <a:effectLst>
                  <a:outerShdw blurRad="38100" dist="38100" dir="2700000" algn="tl">
                    <a:srgbClr val="C0C0C0"/>
                  </a:outerShdw>
                </a:effectLst>
                <a:latin typeface="+mj-ea"/>
                <a:ea typeface="+mj-ea"/>
              </a:rPr>
              <a:t>m</a:t>
            </a:r>
            <a:r>
              <a:rPr lang="zh-CN" altLang="en-US" sz="2400" dirty="0">
                <a:effectLst>
                  <a:outerShdw blurRad="38100" dist="38100" dir="2700000" algn="tl">
                    <a:srgbClr val="C0C0C0"/>
                  </a:outerShdw>
                </a:effectLst>
                <a:latin typeface="+mj-ea"/>
                <a:ea typeface="+mj-ea"/>
              </a:rPr>
              <a:t>个列向量所组成的向量。</a:t>
            </a:r>
          </a:p>
        </p:txBody>
      </p:sp>
      <p:pic>
        <p:nvPicPr>
          <p:cNvPr id="2" name="图片 1"/>
          <p:cNvPicPr>
            <a:picLocks noChangeAspect="1"/>
          </p:cNvPicPr>
          <p:nvPr/>
        </p:nvPicPr>
        <p:blipFill>
          <a:blip r:embed="rId3"/>
          <a:stretch>
            <a:fillRect/>
          </a:stretch>
        </p:blipFill>
        <p:spPr>
          <a:xfrm>
            <a:off x="6600056" y="-27287"/>
            <a:ext cx="5591944" cy="1711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vertical)">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vertic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搜索引擎</a:t>
            </a:r>
            <a:endParaRPr lang="zh-CN" altLang="en-US" dirty="0"/>
          </a:p>
        </p:txBody>
      </p:sp>
      <p:pic>
        <p:nvPicPr>
          <p:cNvPr id="146434" name="Picture 2" descr="https://timgsa.baidu.com/timg?image&amp;quality=80&amp;size=b9999_10000&amp;sec=1569472018095&amp;di=eaa8dc709c4779399724d2aa9d1ff517&amp;imgtype=jpg&amp;src=http%3A%2F%2Fimg.shangxueba.cn%2Fjyimg%2F20130306%2Fjzjc%2F2013022014%2Fe85be6774b8fef0f0c28e5cd9c492e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124744"/>
            <a:ext cx="8165921" cy="515960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273" y="3809667"/>
            <a:ext cx="3761813" cy="238875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6" y="836712"/>
            <a:ext cx="3270474" cy="2821585"/>
          </a:xfrm>
          <a:prstGeom prst="rect">
            <a:avLst/>
          </a:prstGeom>
        </p:spPr>
      </p:pic>
      <p:sp>
        <p:nvSpPr>
          <p:cNvPr id="5" name="文本框 4"/>
          <p:cNvSpPr txBox="1"/>
          <p:nvPr/>
        </p:nvSpPr>
        <p:spPr>
          <a:xfrm>
            <a:off x="8883365" y="6093595"/>
            <a:ext cx="3024336" cy="646331"/>
          </a:xfrm>
          <a:prstGeom prst="rect">
            <a:avLst/>
          </a:prstGeom>
          <a:noFill/>
        </p:spPr>
        <p:txBody>
          <a:bodyPr wrap="square" rtlCol="0">
            <a:spAutoFit/>
          </a:bodyPr>
          <a:lstStyle/>
          <a:p>
            <a:pPr algn="ctr"/>
            <a:r>
              <a:rPr lang="en-US" altLang="zh-CN" sz="1800" b="0" smtClean="0"/>
              <a:t>ChatGPT</a:t>
            </a:r>
            <a:r>
              <a:rPr lang="zh-CN" altLang="en-US" sz="1800" b="0" smtClean="0"/>
              <a:t>背后的</a:t>
            </a:r>
            <a:r>
              <a:rPr lang="en-US" altLang="zh-CN" sz="1800" b="0" smtClean="0"/>
              <a:t>Transformer</a:t>
            </a:r>
            <a:r>
              <a:rPr lang="zh-CN" altLang="en-US" sz="1800" b="0" smtClean="0"/>
              <a:t>和自注意力模型</a:t>
            </a:r>
            <a:endParaRPr lang="zh-CN" altLang="en-US" sz="1800" b="0" dirty="0" smtClean="0"/>
          </a:p>
        </p:txBody>
      </p:sp>
    </p:spTree>
    <p:extLst>
      <p:ext uri="{BB962C8B-B14F-4D97-AF65-F5344CB8AC3E}">
        <p14:creationId xmlns:p14="http://schemas.microsoft.com/office/powerpoint/2010/main" val="9819328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07368" y="0"/>
            <a:ext cx="5975350" cy="762000"/>
          </a:xfrm>
        </p:spPr>
        <p:txBody>
          <a:bodyPr/>
          <a:lstStyle/>
          <a:p>
            <a:pPr algn="ctr"/>
            <a:r>
              <a:rPr lang="zh-CN" altLang="en-US" sz="4000" b="1" dirty="0">
                <a:latin typeface="华文新魏" panose="02010800040101010101" pitchFamily="2" charset="-122"/>
                <a:ea typeface="华文新魏" panose="02010800040101010101" pitchFamily="2" charset="-122"/>
              </a:rPr>
              <a:t>广义表 </a:t>
            </a:r>
            <a:r>
              <a:rPr lang="en-US" altLang="zh-CN" sz="4000" b="1" dirty="0">
                <a:latin typeface="华文新魏" panose="02010800040101010101" pitchFamily="2" charset="-122"/>
                <a:ea typeface="华文新魏" panose="02010800040101010101" pitchFamily="2" charset="-122"/>
              </a:rPr>
              <a:t>(General Lists )</a:t>
            </a:r>
          </a:p>
        </p:txBody>
      </p:sp>
      <p:sp>
        <p:nvSpPr>
          <p:cNvPr id="622595" name="Rectangle 3"/>
          <p:cNvSpPr>
            <a:spLocks noGrp="1" noChangeArrowheads="1"/>
          </p:cNvSpPr>
          <p:nvPr>
            <p:ph idx="1"/>
          </p:nvPr>
        </p:nvSpPr>
        <p:spPr>
          <a:xfrm>
            <a:off x="1487488" y="1196752"/>
            <a:ext cx="8986068" cy="5029200"/>
          </a:xfrm>
        </p:spPr>
        <p:txBody>
          <a:bodyPr/>
          <a:lstStyle/>
          <a:p>
            <a:pPr>
              <a:lnSpc>
                <a:spcPct val="105000"/>
              </a:lnSpc>
              <a:buClr>
                <a:srgbClr val="990099"/>
              </a:buClr>
              <a:buSzPct val="50000"/>
              <a:defRPr/>
            </a:pPr>
            <a:r>
              <a:rPr lang="zh-CN" altLang="en-US" sz="3000" b="1" dirty="0">
                <a:latin typeface="Times New Roman" panose="02020603050405020304" pitchFamily="18" charset="0"/>
                <a:ea typeface="仿宋_GB2312" pitchFamily="49" charset="-122"/>
              </a:rPr>
              <a:t>广义表是 </a:t>
            </a:r>
            <a:r>
              <a:rPr lang="en-US" altLang="zh-CN" sz="3000" b="1" i="1" dirty="0">
                <a:latin typeface="Times New Roman" panose="02020603050405020304" pitchFamily="18" charset="0"/>
                <a:ea typeface="仿宋_GB2312" pitchFamily="49" charset="-122"/>
              </a:rPr>
              <a:t>n</a:t>
            </a:r>
            <a:r>
              <a:rPr lang="en-US" altLang="zh-CN" sz="3000" b="1" dirty="0">
                <a:latin typeface="Times New Roman" panose="02020603050405020304" pitchFamily="18" charset="0"/>
                <a:ea typeface="仿宋_GB2312" pitchFamily="49" charset="-122"/>
              </a:rPr>
              <a:t> ( </a:t>
            </a:r>
            <a:r>
              <a:rPr lang="en-US" altLang="zh-CN" sz="3000" b="1" dirty="0">
                <a:latin typeface="宋体" panose="02010600030101010101" pitchFamily="2" charset="-122"/>
              </a:rPr>
              <a:t>≥</a:t>
            </a:r>
            <a:r>
              <a:rPr lang="en-US" altLang="zh-CN" sz="3000" b="1" dirty="0">
                <a:latin typeface="Times New Roman" panose="02020603050405020304" pitchFamily="18" charset="0"/>
                <a:ea typeface="仿宋_GB2312" pitchFamily="49" charset="-122"/>
                <a:sym typeface="Symbol" panose="05050102010706020507" pitchFamily="18" charset="2"/>
              </a:rPr>
              <a:t>0 </a:t>
            </a:r>
            <a:r>
              <a:rPr lang="en-US" altLang="zh-CN" sz="3000" b="1" dirty="0">
                <a:latin typeface="Times New Roman" panose="02020603050405020304" pitchFamily="18" charset="0"/>
                <a:ea typeface="仿宋_GB2312" pitchFamily="49" charset="-122"/>
              </a:rPr>
              <a:t>) </a:t>
            </a:r>
            <a:r>
              <a:rPr lang="zh-CN" altLang="en-US" sz="3000" b="1" dirty="0">
                <a:latin typeface="Times New Roman" panose="02020603050405020304" pitchFamily="18" charset="0"/>
                <a:ea typeface="仿宋_GB2312" pitchFamily="49" charset="-122"/>
              </a:rPr>
              <a:t>个</a:t>
            </a:r>
            <a:r>
              <a:rPr lang="zh-CN" altLang="en-US" sz="3000" b="1" dirty="0">
                <a:solidFill>
                  <a:schemeClr val="tx2"/>
                </a:solidFill>
                <a:latin typeface="Times New Roman" panose="02020603050405020304" pitchFamily="18" charset="0"/>
                <a:ea typeface="仿宋_GB2312" pitchFamily="49" charset="-122"/>
              </a:rPr>
              <a:t>表元素</a:t>
            </a:r>
            <a:r>
              <a:rPr lang="zh-CN" altLang="en-US" sz="3000" b="1" dirty="0">
                <a:latin typeface="Times New Roman" panose="02020603050405020304" pitchFamily="18" charset="0"/>
                <a:ea typeface="仿宋_GB2312" pitchFamily="49" charset="-122"/>
              </a:rPr>
              <a:t>组成的有限序列，记作</a:t>
            </a:r>
            <a:endParaRPr lang="zh-CN" altLang="en-US" sz="3000" dirty="0">
              <a:latin typeface="Times New Roman" panose="02020603050405020304" pitchFamily="18" charset="0"/>
              <a:ea typeface="仿宋_GB2312" pitchFamily="49" charset="-122"/>
            </a:endParaRPr>
          </a:p>
          <a:p>
            <a:pPr>
              <a:lnSpc>
                <a:spcPct val="105000"/>
              </a:lnSpc>
              <a:buClr>
                <a:srgbClr val="990099"/>
              </a:buClr>
              <a:buSzPct val="50000"/>
              <a:buFont typeface="Wingdings" panose="05000000000000000000" pitchFamily="2" charset="2"/>
              <a:buNone/>
              <a:defRPr/>
            </a:pPr>
            <a:r>
              <a:rPr lang="zh-CN" altLang="en-US" sz="3000" i="1" dirty="0">
                <a:latin typeface="Times New Roman" panose="02020603050405020304" pitchFamily="18" charset="0"/>
                <a:ea typeface="仿宋_GB2312" pitchFamily="49" charset="-122"/>
              </a:rPr>
              <a:t>             </a:t>
            </a:r>
            <a:r>
              <a:rPr lang="en-US" altLang="zh-CN" sz="3000" b="1" i="1" dirty="0">
                <a:latin typeface="Times New Roman" panose="02020603050405020304" pitchFamily="18" charset="0"/>
                <a:ea typeface="仿宋_GB2312" pitchFamily="49" charset="-122"/>
              </a:rPr>
              <a:t>LS</a:t>
            </a:r>
            <a:r>
              <a:rPr lang="en-US" altLang="zh-CN" sz="3000" b="1" dirty="0">
                <a:latin typeface="Times New Roman" panose="02020603050405020304" pitchFamily="18" charset="0"/>
                <a:ea typeface="仿宋_GB2312" pitchFamily="49" charset="-122"/>
              </a:rPr>
              <a:t> (</a:t>
            </a:r>
            <a:r>
              <a:rPr lang="en-US" altLang="zh-CN" sz="3000" b="1" i="1" dirty="0">
                <a:latin typeface="Times New Roman" panose="02020603050405020304" pitchFamily="18" charset="0"/>
                <a:ea typeface="仿宋_GB2312" pitchFamily="49" charset="-122"/>
              </a:rPr>
              <a:t>a</a:t>
            </a:r>
            <a:r>
              <a:rPr lang="en-US" altLang="zh-CN" sz="3000" b="1" baseline="-25000" dirty="0">
                <a:latin typeface="Times New Roman" panose="02020603050405020304" pitchFamily="18" charset="0"/>
                <a:ea typeface="仿宋_GB2312" pitchFamily="49" charset="-122"/>
              </a:rPr>
              <a:t>1</a:t>
            </a:r>
            <a:r>
              <a:rPr lang="en-US" altLang="zh-CN" sz="3000" b="1" dirty="0">
                <a:latin typeface="Times New Roman" panose="02020603050405020304" pitchFamily="18" charset="0"/>
                <a:ea typeface="仿宋_GB2312" pitchFamily="49" charset="-122"/>
              </a:rPr>
              <a:t>, </a:t>
            </a:r>
            <a:r>
              <a:rPr lang="en-US" altLang="zh-CN" sz="3000" b="1" i="1" dirty="0">
                <a:latin typeface="Times New Roman" panose="02020603050405020304" pitchFamily="18" charset="0"/>
                <a:ea typeface="仿宋_GB2312" pitchFamily="49" charset="-122"/>
              </a:rPr>
              <a:t>a</a:t>
            </a:r>
            <a:r>
              <a:rPr lang="en-US" altLang="zh-CN" sz="3000" b="1" baseline="-25000" dirty="0">
                <a:latin typeface="Times New Roman" panose="02020603050405020304" pitchFamily="18" charset="0"/>
                <a:ea typeface="仿宋_GB2312" pitchFamily="49" charset="-122"/>
              </a:rPr>
              <a:t>2</a:t>
            </a:r>
            <a:r>
              <a:rPr lang="en-US" altLang="zh-CN" sz="3000" b="1" dirty="0">
                <a:latin typeface="Times New Roman" panose="02020603050405020304" pitchFamily="18" charset="0"/>
                <a:ea typeface="仿宋_GB2312" pitchFamily="49" charset="-122"/>
              </a:rPr>
              <a:t>, </a:t>
            </a:r>
            <a:r>
              <a:rPr lang="en-US" altLang="zh-CN" sz="3000" b="1" i="1" dirty="0">
                <a:latin typeface="Times New Roman" panose="02020603050405020304" pitchFamily="18" charset="0"/>
                <a:ea typeface="仿宋_GB2312" pitchFamily="49" charset="-122"/>
              </a:rPr>
              <a:t>a</a:t>
            </a:r>
            <a:r>
              <a:rPr lang="en-US" altLang="zh-CN" sz="3000" b="1" baseline="-25000" dirty="0">
                <a:latin typeface="Times New Roman" panose="02020603050405020304" pitchFamily="18" charset="0"/>
                <a:ea typeface="仿宋_GB2312" pitchFamily="49" charset="-122"/>
              </a:rPr>
              <a:t>3</a:t>
            </a:r>
            <a:r>
              <a:rPr lang="en-US" altLang="zh-CN" sz="3000" b="1" dirty="0">
                <a:latin typeface="Times New Roman" panose="02020603050405020304" pitchFamily="18" charset="0"/>
                <a:ea typeface="仿宋_GB2312" pitchFamily="49" charset="-122"/>
              </a:rPr>
              <a:t>, …, </a:t>
            </a:r>
            <a:r>
              <a:rPr lang="en-US" altLang="zh-CN" sz="3000" b="1" i="1" dirty="0">
                <a:latin typeface="Times New Roman" panose="02020603050405020304" pitchFamily="18" charset="0"/>
                <a:ea typeface="仿宋_GB2312" pitchFamily="49" charset="-122"/>
              </a:rPr>
              <a:t>a</a:t>
            </a:r>
            <a:r>
              <a:rPr lang="en-US" altLang="zh-CN" sz="3000" b="1" i="1" baseline="-25000" dirty="0">
                <a:latin typeface="Times New Roman" panose="02020603050405020304" pitchFamily="18" charset="0"/>
                <a:ea typeface="仿宋_GB2312" pitchFamily="49" charset="-122"/>
              </a:rPr>
              <a:t>n</a:t>
            </a:r>
            <a:r>
              <a:rPr lang="en-US" altLang="zh-CN" sz="3000" b="1" dirty="0">
                <a:latin typeface="Times New Roman" panose="02020603050405020304" pitchFamily="18" charset="0"/>
                <a:ea typeface="仿宋_GB2312" pitchFamily="49" charset="-122"/>
              </a:rPr>
              <a:t>)</a:t>
            </a:r>
          </a:p>
          <a:p>
            <a:pPr>
              <a:lnSpc>
                <a:spcPct val="105000"/>
              </a:lnSpc>
              <a:buClr>
                <a:srgbClr val="990099"/>
              </a:buClr>
              <a:buSzPct val="50000"/>
              <a:defRPr/>
            </a:pPr>
            <a:r>
              <a:rPr lang="en-US" altLang="zh-CN" sz="3000" b="1" i="1" dirty="0">
                <a:latin typeface="Times New Roman" panose="02020603050405020304" pitchFamily="18" charset="0"/>
                <a:ea typeface="仿宋_GB2312" pitchFamily="49" charset="-122"/>
              </a:rPr>
              <a:t>LS </a:t>
            </a:r>
            <a:r>
              <a:rPr lang="zh-CN" altLang="zh-CN" sz="3000" b="1" dirty="0">
                <a:latin typeface="Times New Roman" panose="02020603050405020304" pitchFamily="18" charset="0"/>
                <a:ea typeface="仿宋_GB2312" pitchFamily="49" charset="-122"/>
              </a:rPr>
              <a:t>是表名，</a:t>
            </a:r>
            <a:r>
              <a:rPr lang="en-US" altLang="zh-CN" sz="3000" b="1" i="1" dirty="0" err="1">
                <a:latin typeface="Times New Roman" panose="02020603050405020304" pitchFamily="18" charset="0"/>
                <a:ea typeface="仿宋_GB2312" pitchFamily="49" charset="-122"/>
              </a:rPr>
              <a:t>a</a:t>
            </a:r>
            <a:r>
              <a:rPr lang="en-US" altLang="zh-CN" sz="3000" b="1" i="1" baseline="-25000" dirty="0" err="1">
                <a:latin typeface="Times New Roman" panose="02020603050405020304" pitchFamily="18" charset="0"/>
                <a:ea typeface="仿宋_GB2312" pitchFamily="49" charset="-122"/>
              </a:rPr>
              <a:t>i</a:t>
            </a:r>
            <a:r>
              <a:rPr lang="en-US" altLang="zh-CN" sz="3000" b="1" i="1" baseline="-25000" dirty="0">
                <a:latin typeface="Times New Roman" panose="02020603050405020304" pitchFamily="18" charset="0"/>
                <a:ea typeface="仿宋_GB2312" pitchFamily="49" charset="-122"/>
              </a:rPr>
              <a:t> </a:t>
            </a:r>
            <a:r>
              <a:rPr lang="zh-CN" altLang="zh-CN" sz="3000" b="1" dirty="0">
                <a:latin typeface="Times New Roman" panose="02020603050405020304" pitchFamily="18" charset="0"/>
                <a:ea typeface="仿宋_GB2312" pitchFamily="49" charset="-122"/>
              </a:rPr>
              <a:t>是表元素，可以是表（</a:t>
            </a:r>
            <a:r>
              <a:rPr lang="zh-CN" altLang="en-US" sz="3000" b="1" dirty="0">
                <a:latin typeface="Times New Roman" panose="02020603050405020304" pitchFamily="18" charset="0"/>
                <a:ea typeface="仿宋_GB2312" pitchFamily="49" charset="-122"/>
              </a:rPr>
              <a:t>称为子表），可以是数据元素（称为原子）。</a:t>
            </a:r>
          </a:p>
          <a:p>
            <a:pPr>
              <a:lnSpc>
                <a:spcPct val="105000"/>
              </a:lnSpc>
              <a:buClr>
                <a:srgbClr val="990099"/>
              </a:buClr>
              <a:buSzPct val="50000"/>
              <a:defRPr/>
            </a:pPr>
            <a:r>
              <a:rPr lang="en-US" altLang="zh-CN" sz="3000" b="1" i="1" dirty="0">
                <a:latin typeface="Times New Roman" panose="02020603050405020304" pitchFamily="18" charset="0"/>
                <a:ea typeface="仿宋_GB2312" pitchFamily="49" charset="-122"/>
              </a:rPr>
              <a:t>n</a:t>
            </a:r>
            <a:r>
              <a:rPr lang="zh-CN" altLang="zh-CN" sz="3000" b="1" dirty="0">
                <a:latin typeface="Times New Roman" panose="02020603050405020304" pitchFamily="18" charset="0"/>
                <a:ea typeface="仿宋_GB2312" pitchFamily="49" charset="-122"/>
              </a:rPr>
              <a:t>为表的长度。</a:t>
            </a:r>
            <a:r>
              <a:rPr lang="en-US" altLang="zh-CN" sz="3000" b="1" i="1" dirty="0">
                <a:latin typeface="Times New Roman" panose="02020603050405020304" pitchFamily="18" charset="0"/>
                <a:ea typeface="仿宋_GB2312" pitchFamily="49" charset="-122"/>
              </a:rPr>
              <a:t>n</a:t>
            </a:r>
            <a:r>
              <a:rPr lang="en-US" altLang="zh-CN" sz="3000" b="1" dirty="0">
                <a:latin typeface="Times New Roman" panose="02020603050405020304" pitchFamily="18" charset="0"/>
                <a:ea typeface="仿宋_GB2312" pitchFamily="49" charset="-122"/>
              </a:rPr>
              <a:t> = 0 </a:t>
            </a:r>
            <a:r>
              <a:rPr lang="zh-CN" altLang="zh-CN" sz="3000" b="1" dirty="0">
                <a:latin typeface="Times New Roman" panose="02020603050405020304" pitchFamily="18" charset="0"/>
                <a:ea typeface="仿宋_GB2312" pitchFamily="49" charset="-122"/>
              </a:rPr>
              <a:t>的广义表为空表。</a:t>
            </a:r>
            <a:endParaRPr lang="zh-CN" altLang="en-US" sz="3000" b="1" dirty="0">
              <a:latin typeface="Times New Roman" panose="02020603050405020304" pitchFamily="18" charset="0"/>
              <a:ea typeface="仿宋_GB2312" pitchFamily="49" charset="-122"/>
            </a:endParaRPr>
          </a:p>
          <a:p>
            <a:pPr>
              <a:lnSpc>
                <a:spcPct val="105000"/>
              </a:lnSpc>
              <a:buClr>
                <a:srgbClr val="990099"/>
              </a:buClr>
              <a:buSzPct val="50000"/>
              <a:defRPr/>
            </a:pPr>
            <a:r>
              <a:rPr lang="en-US" altLang="zh-CN" sz="3000" b="1" i="1" dirty="0">
                <a:latin typeface="Times New Roman" panose="02020603050405020304" pitchFamily="18" charset="0"/>
                <a:ea typeface="仿宋_GB2312" pitchFamily="49" charset="-122"/>
              </a:rPr>
              <a:t>n</a:t>
            </a:r>
            <a:r>
              <a:rPr lang="en-US" altLang="zh-CN" sz="3000" b="1" dirty="0">
                <a:latin typeface="Times New Roman" panose="02020603050405020304" pitchFamily="18" charset="0"/>
                <a:ea typeface="仿宋_GB2312" pitchFamily="49" charset="-122"/>
              </a:rPr>
              <a:t> &gt; 0</a:t>
            </a:r>
            <a:r>
              <a:rPr lang="zh-CN" altLang="zh-CN" sz="3000" b="1" dirty="0">
                <a:latin typeface="Times New Roman" panose="02020603050405020304" pitchFamily="18" charset="0"/>
                <a:ea typeface="仿宋_GB2312" pitchFamily="49" charset="-122"/>
              </a:rPr>
              <a:t>时，</a:t>
            </a:r>
            <a:r>
              <a:rPr lang="zh-CN" altLang="en-US" sz="3000" b="1" dirty="0">
                <a:latin typeface="Times New Roman" panose="02020603050405020304" pitchFamily="18" charset="0"/>
                <a:ea typeface="仿宋_GB2312" pitchFamily="49" charset="-122"/>
              </a:rPr>
              <a:t>表的第一个表元素称为广义表 的表头（</a:t>
            </a:r>
            <a:r>
              <a:rPr lang="en-US" altLang="zh-CN" sz="3000" b="1" dirty="0">
                <a:latin typeface="Times New Roman" panose="02020603050405020304" pitchFamily="18" charset="0"/>
                <a:ea typeface="仿宋_GB2312" pitchFamily="49" charset="-122"/>
              </a:rPr>
              <a:t>head</a:t>
            </a:r>
            <a:r>
              <a:rPr lang="zh-CN" altLang="en-US" sz="3000" b="1" dirty="0">
                <a:latin typeface="Times New Roman" panose="02020603050405020304" pitchFamily="18" charset="0"/>
                <a:ea typeface="仿宋_GB2312" pitchFamily="49" charset="-122"/>
              </a:rPr>
              <a:t>），除此之外，其它表元素组成的表称为广义表的表尾（</a:t>
            </a:r>
            <a:r>
              <a:rPr lang="en-US" altLang="zh-CN" sz="3000" b="1" dirty="0">
                <a:latin typeface="Times New Roman" panose="02020603050405020304" pitchFamily="18" charset="0"/>
                <a:ea typeface="仿宋_GB2312" pitchFamily="49" charset="-122"/>
              </a:rPr>
              <a:t>tail</a:t>
            </a:r>
            <a:r>
              <a:rPr lang="zh-CN" altLang="en-US" sz="3000" b="1" dirty="0">
                <a:latin typeface="Times New Roman" panose="02020603050405020304" pitchFamily="18" charset="0"/>
                <a:ea typeface="仿宋_GB2312" pitchFamily="49" charset="-122"/>
              </a:rPr>
              <a:t>）。</a:t>
            </a:r>
            <a:endParaRPr lang="zh-CN" altLang="en-US" sz="3000" dirty="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79376" y="-10070"/>
            <a:ext cx="5554662" cy="831850"/>
          </a:xfrm>
        </p:spPr>
        <p:txBody>
          <a:bodyPr/>
          <a:lstStyle/>
          <a:p>
            <a:r>
              <a:rPr lang="zh-CN" altLang="en-US" sz="4000" b="1" dirty="0">
                <a:ea typeface="华文新魏" panose="02010800040101010101" pitchFamily="2" charset="-122"/>
              </a:rPr>
              <a:t>广义表的特性</a:t>
            </a:r>
            <a:endParaRPr lang="zh-CN" altLang="en-US" dirty="0" smtClean="0">
              <a:ea typeface="华文新魏" panose="02010800040101010101" pitchFamily="2" charset="-122"/>
            </a:endParaRPr>
          </a:p>
        </p:txBody>
      </p:sp>
      <p:sp>
        <p:nvSpPr>
          <p:cNvPr id="623619" name="Rectangle 3"/>
          <p:cNvSpPr>
            <a:spLocks noGrp="1" noChangeArrowheads="1"/>
          </p:cNvSpPr>
          <p:nvPr>
            <p:ph idx="1"/>
          </p:nvPr>
        </p:nvSpPr>
        <p:spPr>
          <a:xfrm>
            <a:off x="2415084" y="911895"/>
            <a:ext cx="2344738" cy="1249363"/>
          </a:xfrm>
        </p:spPr>
        <p:txBody>
          <a:bodyPr/>
          <a:lstStyle/>
          <a:p>
            <a:pPr>
              <a:buClr>
                <a:srgbClr val="990099"/>
              </a:buClr>
              <a:buSzPct val="50000"/>
              <a:defRPr/>
            </a:pPr>
            <a:r>
              <a:rPr lang="zh-CN" altLang="en-US" sz="3000" b="1" dirty="0">
                <a:ea typeface="仿宋_GB2312" pitchFamily="49" charset="-122"/>
              </a:rPr>
              <a:t>有次序性</a:t>
            </a:r>
          </a:p>
          <a:p>
            <a:pPr>
              <a:buClr>
                <a:srgbClr val="990099"/>
              </a:buClr>
              <a:buSzPct val="50000"/>
              <a:defRPr/>
            </a:pPr>
            <a:r>
              <a:rPr lang="zh-CN" altLang="en-US" sz="3000" b="1" dirty="0">
                <a:ea typeface="仿宋_GB2312" pitchFamily="49" charset="-122"/>
              </a:rPr>
              <a:t>有长度</a:t>
            </a:r>
            <a:endParaRPr lang="zh-CN" altLang="en-US" sz="3000" dirty="0">
              <a:ea typeface="仿宋_GB2312" pitchFamily="49" charset="-122"/>
            </a:endParaRPr>
          </a:p>
        </p:txBody>
      </p:sp>
      <p:sp>
        <p:nvSpPr>
          <p:cNvPr id="131076" name="Rectangle 4"/>
          <p:cNvSpPr>
            <a:spLocks noChangeArrowheads="1"/>
          </p:cNvSpPr>
          <p:nvPr/>
        </p:nvSpPr>
        <p:spPr bwMode="auto">
          <a:xfrm>
            <a:off x="4929684" y="934119"/>
            <a:ext cx="2590800"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90000"/>
              </a:lnSpc>
              <a:buClr>
                <a:srgbClr val="990099"/>
              </a:buClr>
              <a:buSzPct val="50000"/>
            </a:pPr>
            <a:r>
              <a:rPr lang="zh-CN" altLang="en-US" sz="3000" dirty="0">
                <a:latin typeface="Arial" panose="020B0604020202020204" pitchFamily="34" charset="0"/>
                <a:ea typeface="仿宋_GB2312" pitchFamily="49" charset="-122"/>
              </a:rPr>
              <a:t>有深度</a:t>
            </a:r>
          </a:p>
          <a:p>
            <a:pPr>
              <a:lnSpc>
                <a:spcPct val="90000"/>
              </a:lnSpc>
              <a:buClr>
                <a:srgbClr val="990099"/>
              </a:buClr>
              <a:buSzPct val="50000"/>
            </a:pPr>
            <a:r>
              <a:rPr lang="zh-CN" altLang="en-US" sz="3000" dirty="0">
                <a:latin typeface="Arial" panose="020B0604020202020204" pitchFamily="34" charset="0"/>
                <a:ea typeface="仿宋_GB2312" pitchFamily="49" charset="-122"/>
              </a:rPr>
              <a:t>可共享</a:t>
            </a:r>
            <a:endParaRPr lang="zh-CN" altLang="en-US" sz="3000" b="0" dirty="0">
              <a:latin typeface="Arial" panose="020B0604020202020204" pitchFamily="34" charset="0"/>
              <a:ea typeface="仿宋_GB2312" pitchFamily="49" charset="-122"/>
            </a:endParaRPr>
          </a:p>
        </p:txBody>
      </p:sp>
      <p:sp>
        <p:nvSpPr>
          <p:cNvPr id="131077" name="Rectangle 5"/>
          <p:cNvSpPr>
            <a:spLocks noChangeArrowheads="1"/>
          </p:cNvSpPr>
          <p:nvPr/>
        </p:nvSpPr>
        <p:spPr bwMode="auto">
          <a:xfrm>
            <a:off x="7317284" y="908720"/>
            <a:ext cx="259080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90000"/>
              </a:lnSpc>
              <a:buClr>
                <a:srgbClr val="990099"/>
              </a:buClr>
              <a:buSzPct val="50000"/>
            </a:pPr>
            <a:r>
              <a:rPr lang="zh-CN" altLang="en-US" sz="3000">
                <a:latin typeface="Arial" panose="020B0604020202020204" pitchFamily="34" charset="0"/>
                <a:ea typeface="仿宋_GB2312" pitchFamily="49" charset="-122"/>
              </a:rPr>
              <a:t>可递归</a:t>
            </a:r>
            <a:endParaRPr lang="zh-CN" altLang="en-US" sz="3000" b="0">
              <a:latin typeface="Arial" panose="020B0604020202020204" pitchFamily="34" charset="0"/>
              <a:ea typeface="仿宋_GB2312" pitchFamily="49" charset="-122"/>
            </a:endParaRPr>
          </a:p>
        </p:txBody>
      </p:sp>
      <p:sp>
        <p:nvSpPr>
          <p:cNvPr id="131078" name="Text Box 6"/>
          <p:cNvSpPr txBox="1">
            <a:spLocks noChangeArrowheads="1"/>
          </p:cNvSpPr>
          <p:nvPr/>
        </p:nvSpPr>
        <p:spPr bwMode="auto">
          <a:xfrm>
            <a:off x="2351584" y="2159124"/>
            <a:ext cx="77470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buClrTx/>
              <a:buSzTx/>
              <a:buFontTx/>
              <a:buNone/>
            </a:pPr>
            <a:r>
              <a:rPr lang="en-US" altLang="zh-CN" sz="3000" dirty="0">
                <a:latin typeface="Times New Roman" panose="02020603050405020304" pitchFamily="18" charset="0"/>
                <a:ea typeface="黑体" panose="02010609060101010101" pitchFamily="49" charset="-122"/>
              </a:rPr>
              <a:t>A( )                              </a:t>
            </a:r>
            <a:r>
              <a:rPr lang="en-US" altLang="zh-CN" sz="3000" dirty="0">
                <a:solidFill>
                  <a:srgbClr val="006600"/>
                </a:solidFill>
                <a:latin typeface="Times New Roman" panose="02020603050405020304" pitchFamily="18" charset="0"/>
                <a:ea typeface="黑体" panose="02010609060101010101" pitchFamily="49" charset="-122"/>
              </a:rPr>
              <a:t>A</a:t>
            </a:r>
            <a:r>
              <a:rPr lang="zh-CN" altLang="en-US" sz="3000" dirty="0">
                <a:solidFill>
                  <a:srgbClr val="006600"/>
                </a:solidFill>
                <a:latin typeface="Times New Roman" panose="02020603050405020304" pitchFamily="18" charset="0"/>
                <a:ea typeface="仿宋_GB2312" pitchFamily="49" charset="-122"/>
              </a:rPr>
              <a:t>长度为</a:t>
            </a:r>
            <a:r>
              <a:rPr lang="en-US" altLang="zh-CN" sz="3000" dirty="0">
                <a:solidFill>
                  <a:srgbClr val="006600"/>
                </a:solidFill>
                <a:latin typeface="Times New Roman" panose="02020603050405020304" pitchFamily="18" charset="0"/>
                <a:ea typeface="仿宋_GB2312" pitchFamily="49" charset="-122"/>
              </a:rPr>
              <a:t>0</a:t>
            </a:r>
            <a:r>
              <a:rPr lang="zh-CN" altLang="en-US" sz="3000" dirty="0">
                <a:solidFill>
                  <a:srgbClr val="006600"/>
                </a:solidFill>
                <a:latin typeface="Times New Roman" panose="02020603050405020304" pitchFamily="18" charset="0"/>
                <a:ea typeface="仿宋_GB2312" pitchFamily="49" charset="-122"/>
              </a:rPr>
              <a:t>，深度为</a:t>
            </a:r>
            <a:r>
              <a:rPr lang="en-US" altLang="zh-CN" sz="3000" dirty="0">
                <a:solidFill>
                  <a:srgbClr val="006600"/>
                </a:solidFill>
                <a:latin typeface="Times New Roman" panose="02020603050405020304" pitchFamily="18" charset="0"/>
                <a:ea typeface="仿宋_GB2312" pitchFamily="49" charset="-122"/>
              </a:rPr>
              <a:t>1</a:t>
            </a:r>
          </a:p>
          <a:p>
            <a:pPr>
              <a:buClrTx/>
              <a:buSzTx/>
              <a:buFontTx/>
              <a:buNone/>
            </a:pPr>
            <a:r>
              <a:rPr lang="en-US" altLang="zh-CN" sz="3000" dirty="0">
                <a:latin typeface="Times New Roman" panose="02020603050405020304" pitchFamily="18" charset="0"/>
                <a:ea typeface="黑体" panose="02010609060101010101" pitchFamily="49" charset="-122"/>
              </a:rPr>
              <a:t>B( 6, 2 )                       </a:t>
            </a:r>
            <a:r>
              <a:rPr lang="en-US" altLang="zh-CN" sz="3000" dirty="0">
                <a:solidFill>
                  <a:srgbClr val="006600"/>
                </a:solidFill>
                <a:latin typeface="Times New Roman" panose="02020603050405020304" pitchFamily="18" charset="0"/>
                <a:ea typeface="黑体" panose="02010609060101010101" pitchFamily="49" charset="-122"/>
              </a:rPr>
              <a:t>B</a:t>
            </a:r>
            <a:r>
              <a:rPr lang="zh-CN" altLang="en-US" sz="3000" dirty="0">
                <a:solidFill>
                  <a:srgbClr val="006600"/>
                </a:solidFill>
                <a:latin typeface="Times New Roman" panose="02020603050405020304" pitchFamily="18" charset="0"/>
                <a:ea typeface="仿宋_GB2312" pitchFamily="49" charset="-122"/>
              </a:rPr>
              <a:t>长度为</a:t>
            </a:r>
            <a:r>
              <a:rPr lang="en-US" altLang="zh-CN" sz="3000" dirty="0">
                <a:solidFill>
                  <a:srgbClr val="006600"/>
                </a:solidFill>
                <a:latin typeface="Times New Roman" panose="02020603050405020304" pitchFamily="18" charset="0"/>
                <a:ea typeface="仿宋_GB2312" pitchFamily="49" charset="-122"/>
              </a:rPr>
              <a:t>2</a:t>
            </a:r>
            <a:r>
              <a:rPr lang="zh-CN" altLang="en-US" sz="3000" dirty="0">
                <a:solidFill>
                  <a:srgbClr val="006600"/>
                </a:solidFill>
                <a:latin typeface="Times New Roman" panose="02020603050405020304" pitchFamily="18" charset="0"/>
                <a:ea typeface="仿宋_GB2312" pitchFamily="49" charset="-122"/>
              </a:rPr>
              <a:t>，深度为</a:t>
            </a:r>
            <a:r>
              <a:rPr lang="en-US" altLang="zh-CN" sz="3000" dirty="0">
                <a:solidFill>
                  <a:srgbClr val="006600"/>
                </a:solidFill>
                <a:latin typeface="Times New Roman" panose="02020603050405020304" pitchFamily="18" charset="0"/>
                <a:ea typeface="仿宋_GB2312" pitchFamily="49" charset="-122"/>
              </a:rPr>
              <a:t>1</a:t>
            </a:r>
          </a:p>
          <a:p>
            <a:pPr>
              <a:buClrTx/>
              <a:buSzTx/>
              <a:buFontTx/>
              <a:buNone/>
            </a:pPr>
            <a:r>
              <a:rPr lang="en-US" altLang="zh-CN" sz="3000" dirty="0">
                <a:latin typeface="Times New Roman" panose="02020603050405020304" pitchFamily="18" charset="0"/>
                <a:ea typeface="黑体" panose="02010609060101010101" pitchFamily="49" charset="-122"/>
              </a:rPr>
              <a:t>C( ‘</a:t>
            </a:r>
            <a:r>
              <a:rPr lang="en-US" altLang="zh-CN" sz="3000" i="1" dirty="0">
                <a:latin typeface="Times New Roman" panose="02020603050405020304" pitchFamily="18" charset="0"/>
                <a:ea typeface="黑体" panose="02010609060101010101" pitchFamily="49" charset="-122"/>
              </a:rPr>
              <a:t>a</a:t>
            </a:r>
            <a:r>
              <a:rPr lang="en-US" altLang="zh-CN" sz="3000" dirty="0">
                <a:latin typeface="Times New Roman" panose="02020603050405020304" pitchFamily="18" charset="0"/>
                <a:ea typeface="黑体" panose="02010609060101010101" pitchFamily="49" charset="-122"/>
              </a:rPr>
              <a:t>’, ( 5,  3,  ‘</a:t>
            </a:r>
            <a:r>
              <a:rPr lang="en-US" altLang="zh-CN" sz="3000" i="1" dirty="0">
                <a:latin typeface="Times New Roman" panose="02020603050405020304" pitchFamily="18" charset="0"/>
                <a:ea typeface="黑体" panose="02010609060101010101" pitchFamily="49" charset="-122"/>
              </a:rPr>
              <a:t>x</a:t>
            </a:r>
            <a:r>
              <a:rPr lang="en-US" altLang="zh-CN" sz="3000" dirty="0">
                <a:latin typeface="Times New Roman" panose="02020603050405020304" pitchFamily="18" charset="0"/>
                <a:ea typeface="黑体" panose="02010609060101010101" pitchFamily="49" charset="-122"/>
              </a:rPr>
              <a:t>’ ) )   </a:t>
            </a:r>
            <a:r>
              <a:rPr lang="en-US" altLang="zh-CN" sz="3000" dirty="0">
                <a:solidFill>
                  <a:srgbClr val="006600"/>
                </a:solidFill>
                <a:latin typeface="Times New Roman" panose="02020603050405020304" pitchFamily="18" charset="0"/>
                <a:ea typeface="黑体" panose="02010609060101010101" pitchFamily="49" charset="-122"/>
              </a:rPr>
              <a:t>C</a:t>
            </a:r>
            <a:r>
              <a:rPr lang="zh-CN" altLang="en-US" sz="3000" dirty="0">
                <a:solidFill>
                  <a:srgbClr val="006600"/>
                </a:solidFill>
                <a:latin typeface="Times New Roman" panose="02020603050405020304" pitchFamily="18" charset="0"/>
                <a:ea typeface="仿宋_GB2312" pitchFamily="49" charset="-122"/>
              </a:rPr>
              <a:t>长度为</a:t>
            </a:r>
            <a:r>
              <a:rPr lang="en-US" altLang="zh-CN" sz="3000" dirty="0">
                <a:solidFill>
                  <a:srgbClr val="006600"/>
                </a:solidFill>
                <a:latin typeface="Times New Roman" panose="02020603050405020304" pitchFamily="18" charset="0"/>
                <a:ea typeface="仿宋_GB2312" pitchFamily="49" charset="-122"/>
              </a:rPr>
              <a:t>2</a:t>
            </a:r>
            <a:r>
              <a:rPr lang="zh-CN" altLang="en-US" sz="3000" dirty="0">
                <a:solidFill>
                  <a:srgbClr val="006600"/>
                </a:solidFill>
                <a:latin typeface="Times New Roman" panose="02020603050405020304" pitchFamily="18" charset="0"/>
                <a:ea typeface="仿宋_GB2312" pitchFamily="49" charset="-122"/>
              </a:rPr>
              <a:t>，深度为</a:t>
            </a:r>
            <a:r>
              <a:rPr lang="en-US" altLang="zh-CN" sz="3000" dirty="0">
                <a:solidFill>
                  <a:srgbClr val="006600"/>
                </a:solidFill>
                <a:latin typeface="Times New Roman" panose="02020603050405020304" pitchFamily="18" charset="0"/>
                <a:ea typeface="仿宋_GB2312" pitchFamily="49" charset="-122"/>
              </a:rPr>
              <a:t>2</a:t>
            </a:r>
          </a:p>
          <a:p>
            <a:pPr>
              <a:buClrTx/>
              <a:buSzTx/>
              <a:buFontTx/>
              <a:buNone/>
            </a:pPr>
            <a:r>
              <a:rPr lang="en-US" altLang="zh-CN" sz="3000" dirty="0">
                <a:latin typeface="Times New Roman" panose="02020603050405020304" pitchFamily="18" charset="0"/>
                <a:ea typeface="黑体" panose="02010609060101010101" pitchFamily="49" charset="-122"/>
              </a:rPr>
              <a:t>D( B, C, A )                 </a:t>
            </a:r>
            <a:r>
              <a:rPr lang="en-US" altLang="zh-CN" sz="3000" dirty="0">
                <a:solidFill>
                  <a:srgbClr val="006600"/>
                </a:solidFill>
                <a:latin typeface="Times New Roman" panose="02020603050405020304" pitchFamily="18" charset="0"/>
                <a:ea typeface="黑体" panose="02010609060101010101" pitchFamily="49" charset="-122"/>
              </a:rPr>
              <a:t>D</a:t>
            </a:r>
            <a:r>
              <a:rPr lang="zh-CN" altLang="en-US" sz="3000" dirty="0">
                <a:solidFill>
                  <a:srgbClr val="006600"/>
                </a:solidFill>
                <a:latin typeface="Times New Roman" panose="02020603050405020304" pitchFamily="18" charset="0"/>
                <a:ea typeface="仿宋_GB2312" pitchFamily="49" charset="-122"/>
              </a:rPr>
              <a:t>长度为</a:t>
            </a:r>
            <a:r>
              <a:rPr lang="en-US" altLang="zh-CN" sz="3000" dirty="0">
                <a:solidFill>
                  <a:srgbClr val="006600"/>
                </a:solidFill>
                <a:latin typeface="Times New Roman" panose="02020603050405020304" pitchFamily="18" charset="0"/>
                <a:ea typeface="仿宋_GB2312" pitchFamily="49" charset="-122"/>
              </a:rPr>
              <a:t>3</a:t>
            </a:r>
            <a:r>
              <a:rPr lang="zh-CN" altLang="en-US" sz="3000" dirty="0">
                <a:solidFill>
                  <a:srgbClr val="006600"/>
                </a:solidFill>
                <a:latin typeface="Times New Roman" panose="02020603050405020304" pitchFamily="18" charset="0"/>
                <a:ea typeface="仿宋_GB2312" pitchFamily="49" charset="-122"/>
              </a:rPr>
              <a:t>，深度为</a:t>
            </a:r>
            <a:r>
              <a:rPr lang="en-US" altLang="zh-CN" sz="3000" dirty="0">
                <a:solidFill>
                  <a:srgbClr val="006600"/>
                </a:solidFill>
                <a:latin typeface="Times New Roman" panose="02020603050405020304" pitchFamily="18" charset="0"/>
                <a:ea typeface="仿宋_GB2312" pitchFamily="49" charset="-122"/>
              </a:rPr>
              <a:t>3</a:t>
            </a:r>
          </a:p>
          <a:p>
            <a:pPr>
              <a:buClrTx/>
              <a:buSzTx/>
              <a:buFontTx/>
              <a:buNone/>
            </a:pPr>
            <a:r>
              <a:rPr lang="en-US" altLang="zh-CN" sz="3000" dirty="0">
                <a:latin typeface="Times New Roman" panose="02020603050405020304" pitchFamily="18" charset="0"/>
                <a:ea typeface="黑体" panose="02010609060101010101" pitchFamily="49" charset="-122"/>
              </a:rPr>
              <a:t>E( B, D )                      </a:t>
            </a:r>
            <a:r>
              <a:rPr lang="en-US" altLang="zh-CN" sz="3000" dirty="0">
                <a:solidFill>
                  <a:schemeClr val="tx2"/>
                </a:solidFill>
                <a:latin typeface="Times New Roman" panose="02020603050405020304" pitchFamily="18" charset="0"/>
                <a:ea typeface="黑体" panose="02010609060101010101" pitchFamily="49" charset="-122"/>
              </a:rPr>
              <a:t>E</a:t>
            </a:r>
            <a:r>
              <a:rPr lang="zh-CN" altLang="en-US" sz="3000" dirty="0">
                <a:solidFill>
                  <a:schemeClr val="tx2"/>
                </a:solidFill>
                <a:latin typeface="Times New Roman" panose="02020603050405020304" pitchFamily="18" charset="0"/>
                <a:ea typeface="仿宋_GB2312" pitchFamily="49" charset="-122"/>
              </a:rPr>
              <a:t>长度为？  深度为？</a:t>
            </a:r>
          </a:p>
          <a:p>
            <a:pPr>
              <a:buClrTx/>
              <a:buSzTx/>
              <a:buFontTx/>
              <a:buNone/>
            </a:pPr>
            <a:r>
              <a:rPr lang="en-US" altLang="zh-CN" sz="3000" dirty="0">
                <a:latin typeface="Times New Roman" panose="02020603050405020304" pitchFamily="18" charset="0"/>
                <a:ea typeface="黑体" panose="02010609060101010101" pitchFamily="49" charset="-122"/>
              </a:rPr>
              <a:t>F( 4, F )                       </a:t>
            </a:r>
            <a:r>
              <a:rPr lang="en-US" altLang="zh-CN" sz="3000" dirty="0">
                <a:solidFill>
                  <a:schemeClr val="tx2"/>
                </a:solidFill>
                <a:latin typeface="Times New Roman" panose="02020603050405020304" pitchFamily="18" charset="0"/>
                <a:ea typeface="黑体" panose="02010609060101010101" pitchFamily="49" charset="-122"/>
              </a:rPr>
              <a:t>F</a:t>
            </a:r>
            <a:r>
              <a:rPr lang="zh-CN" altLang="en-US" sz="3000" dirty="0">
                <a:solidFill>
                  <a:schemeClr val="tx2"/>
                </a:solidFill>
                <a:latin typeface="Times New Roman" panose="02020603050405020304" pitchFamily="18" charset="0"/>
                <a:ea typeface="仿宋_GB2312" pitchFamily="49" charset="-122"/>
              </a:rPr>
              <a:t>长度为？ 深度为？</a:t>
            </a:r>
          </a:p>
        </p:txBody>
      </p:sp>
      <p:pic>
        <p:nvPicPr>
          <p:cNvPr id="7"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2544" y="5661248"/>
            <a:ext cx="1196752"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云形标注 1"/>
          <p:cNvSpPr/>
          <p:nvPr/>
        </p:nvSpPr>
        <p:spPr bwMode="auto">
          <a:xfrm>
            <a:off x="9264352" y="3284984"/>
            <a:ext cx="2232248" cy="720080"/>
          </a:xfrm>
          <a:prstGeom prst="cloudCallout">
            <a:avLst>
              <a:gd name="adj1" fmla="val -42089"/>
              <a:gd name="adj2" fmla="val 57569"/>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zh-CN" altLang="en-US" sz="1400" dirty="0" smtClean="0">
                <a:solidFill>
                  <a:schemeClr val="bg1"/>
                </a:solidFill>
                <a:ea typeface="黑体" panose="02010609060101010101" pitchFamily="49" charset="-122"/>
              </a:rPr>
              <a:t>广义表中最大括号的</a:t>
            </a:r>
            <a:r>
              <a:rPr lang="zh-CN" altLang="en-US" sz="1400" dirty="0">
                <a:solidFill>
                  <a:schemeClr val="bg1"/>
                </a:solidFill>
                <a:ea typeface="黑体" panose="02010609060101010101" pitchFamily="49" charset="-122"/>
              </a:rPr>
              <a:t>重</a:t>
            </a:r>
            <a:r>
              <a:rPr lang="zh-CN" altLang="en-US" sz="1400" dirty="0" smtClean="0">
                <a:solidFill>
                  <a:schemeClr val="bg1"/>
                </a:solidFill>
                <a:ea typeface="黑体" panose="02010609060101010101" pitchFamily="49" charset="-122"/>
              </a:rPr>
              <a:t>数（嵌套次数）</a:t>
            </a:r>
            <a:endParaRPr lang="zh-CN" altLang="en-US" sz="1400" dirty="0">
              <a:solidFill>
                <a:schemeClr val="bg1"/>
              </a:solidFill>
              <a:ea typeface="黑体" panose="02010609060101010101" pitchFamily="49" charset="-122"/>
            </a:endParaRPr>
          </a:p>
        </p:txBody>
      </p:sp>
      <p:sp>
        <p:nvSpPr>
          <p:cNvPr id="3" name="矩形 2"/>
          <p:cNvSpPr/>
          <p:nvPr/>
        </p:nvSpPr>
        <p:spPr>
          <a:xfrm>
            <a:off x="2279576" y="5651634"/>
            <a:ext cx="8819506" cy="523220"/>
          </a:xfrm>
          <a:prstGeom prst="rect">
            <a:avLst/>
          </a:prstGeom>
        </p:spPr>
        <p:txBody>
          <a:bodyPr wrap="square">
            <a:spAutoFit/>
          </a:bodyPr>
          <a:lstStyle/>
          <a:p>
            <a:pPr>
              <a:spcBef>
                <a:spcPct val="50000"/>
              </a:spcBef>
            </a:pPr>
            <a:r>
              <a:rPr lang="zh-CN" altLang="en-US" sz="2800" dirty="0" smtClean="0">
                <a:latin typeface="Times New Roman" panose="02020603050405020304" pitchFamily="18" charset="0"/>
              </a:rPr>
              <a:t>广义</a:t>
            </a:r>
            <a:r>
              <a:rPr lang="zh-CN" altLang="en-US" sz="2800" dirty="0">
                <a:latin typeface="Times New Roman" panose="02020603050405020304" pitchFamily="18" charset="0"/>
              </a:rPr>
              <a:t>表</a:t>
            </a:r>
            <a:r>
              <a:rPr lang="en-US" altLang="zh-CN" sz="2800" dirty="0">
                <a:latin typeface="Times New Roman" panose="02020603050405020304" pitchFamily="18" charset="0"/>
              </a:rPr>
              <a:t>(a,(</a:t>
            </a:r>
            <a:r>
              <a:rPr lang="en-US" altLang="zh-CN" sz="2800" dirty="0" err="1">
                <a:latin typeface="Times New Roman" panose="02020603050405020304" pitchFamily="18" charset="0"/>
              </a:rPr>
              <a:t>a,b</a:t>
            </a:r>
            <a:r>
              <a:rPr lang="en-US" altLang="zh-CN" sz="2800" dirty="0">
                <a:latin typeface="Times New Roman" panose="02020603050405020304" pitchFamily="18" charset="0"/>
              </a:rPr>
              <a:t>),</a:t>
            </a:r>
            <a:r>
              <a:rPr lang="en-US" altLang="zh-CN" sz="2800" dirty="0" err="1">
                <a:latin typeface="Times New Roman" panose="02020603050405020304" pitchFamily="18" charset="0"/>
              </a:rPr>
              <a:t>d,e</a:t>
            </a:r>
            <a:r>
              <a:rPr lang="en-US" altLang="zh-CN" sz="2800" dirty="0">
                <a:latin typeface="Times New Roman" panose="02020603050405020304" pitchFamily="18" charset="0"/>
              </a:rPr>
              <a:t>,((</a:t>
            </a:r>
            <a:r>
              <a:rPr lang="en-US" altLang="zh-CN" sz="2800" dirty="0" err="1">
                <a:latin typeface="Times New Roman" panose="02020603050405020304" pitchFamily="18" charset="0"/>
              </a:rPr>
              <a:t>i,j</a:t>
            </a:r>
            <a:r>
              <a:rPr lang="en-US" altLang="zh-CN" sz="2800" dirty="0">
                <a:latin typeface="Times New Roman" panose="02020603050405020304" pitchFamily="18" charset="0"/>
              </a:rPr>
              <a:t>),k))</a:t>
            </a:r>
            <a:r>
              <a:rPr lang="zh-CN" altLang="en-US" sz="2800" dirty="0">
                <a:latin typeface="Times New Roman" panose="02020603050405020304" pitchFamily="18" charset="0"/>
              </a:rPr>
              <a:t>的长度是（ ），深度是（ ）</a:t>
            </a:r>
            <a:endParaRPr lang="en-US" altLang="zh-CN" sz="2800" dirty="0">
              <a:latin typeface="Times New Roman" panose="02020603050405020304" pitchFamily="18" charset="0"/>
            </a:endParaRPr>
          </a:p>
        </p:txBody>
      </p:sp>
      <p:sp>
        <p:nvSpPr>
          <p:cNvPr id="10" name="云形标注 9"/>
          <p:cNvSpPr/>
          <p:nvPr/>
        </p:nvSpPr>
        <p:spPr bwMode="auto">
          <a:xfrm>
            <a:off x="6816080" y="1401217"/>
            <a:ext cx="2736304" cy="720080"/>
          </a:xfrm>
          <a:prstGeom prst="cloudCallout">
            <a:avLst>
              <a:gd name="adj1" fmla="val -24077"/>
              <a:gd name="adj2" fmla="val 71130"/>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zh-CN" altLang="en-US" sz="1400" dirty="0">
                <a:solidFill>
                  <a:schemeClr val="bg1"/>
                </a:solidFill>
                <a:ea typeface="黑体" panose="02010609060101010101" pitchFamily="49" charset="-122"/>
              </a:rPr>
              <a:t>第一层的</a:t>
            </a:r>
            <a:r>
              <a:rPr lang="zh-CN" altLang="en-US" sz="1400" dirty="0" smtClean="0">
                <a:solidFill>
                  <a:schemeClr val="bg1"/>
                </a:solidFill>
                <a:ea typeface="黑体" panose="02010609060101010101" pitchFamily="49" charset="-122"/>
              </a:rPr>
              <a:t>元素</a:t>
            </a:r>
            <a:r>
              <a:rPr lang="zh-CN" altLang="en-US" sz="1400" dirty="0">
                <a:solidFill>
                  <a:schemeClr val="bg1"/>
                </a:solidFill>
                <a:ea typeface="黑体" panose="02010609060101010101" pitchFamily="49" charset="-122"/>
              </a:rPr>
              <a:t>个数（原子和子表都只算一个</a:t>
            </a:r>
            <a:r>
              <a:rPr lang="zh-CN" altLang="en-US" sz="1400" dirty="0" smtClean="0">
                <a:solidFill>
                  <a:schemeClr val="bg1"/>
                </a:solidFill>
                <a:ea typeface="黑体" panose="02010609060101010101" pitchFamily="49" charset="-122"/>
              </a:rPr>
              <a:t>）</a:t>
            </a:r>
            <a:endParaRPr lang="zh-CN" altLang="en-US" sz="1400" dirty="0">
              <a:solidFill>
                <a:schemeClr val="bg1"/>
              </a:solidFill>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1078">
                                            <p:txEl>
                                              <p:pRg st="4" end="4"/>
                                            </p:txEl>
                                          </p:spTgt>
                                        </p:tgtEl>
                                        <p:attrNameLst>
                                          <p:attrName>style.visibility</p:attrName>
                                        </p:attrNameLst>
                                      </p:cBhvr>
                                      <p:to>
                                        <p:strVal val="visible"/>
                                      </p:to>
                                    </p:set>
                                    <p:animEffect transition="in" filter="wipe(down)">
                                      <p:cBhvr>
                                        <p:cTn id="7" dur="500"/>
                                        <p:tgtEl>
                                          <p:spTgt spid="131078">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1078">
                                            <p:txEl>
                                              <p:pRg st="5" end="5"/>
                                            </p:txEl>
                                          </p:spTgt>
                                        </p:tgtEl>
                                        <p:attrNameLst>
                                          <p:attrName>style.visibility</p:attrName>
                                        </p:attrNameLst>
                                      </p:cBhvr>
                                      <p:to>
                                        <p:strVal val="visible"/>
                                      </p:to>
                                    </p:set>
                                    <p:animEffect transition="in" filter="wipe(down)">
                                      <p:cBhvr>
                                        <p:cTn id="10" dur="500"/>
                                        <p:tgtEl>
                                          <p:spTgt spid="131078">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ppt_x"/>
                                          </p:val>
                                        </p:tav>
                                        <p:tav tm="100000">
                                          <p:val>
                                            <p:strVal val="#ppt_x"/>
                                          </p:val>
                                        </p:tav>
                                      </p:tavLst>
                                    </p:anim>
                                    <p:anim calcmode="lin" valueType="num">
                                      <p:cBhvr additive="base">
                                        <p:cTn id="16"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6421" y="-11657"/>
            <a:ext cx="5986462" cy="666750"/>
          </a:xfrm>
        </p:spPr>
        <p:txBody>
          <a:bodyPr>
            <a:normAutofit fontScale="90000"/>
          </a:bodyPr>
          <a:lstStyle/>
          <a:p>
            <a:r>
              <a:rPr lang="zh-CN" altLang="en-US" b="1" dirty="0" smtClean="0">
                <a:ea typeface="华文新魏" panose="02010800040101010101" pitchFamily="2" charset="-122"/>
              </a:rPr>
              <a:t>广义表的表头与表尾</a:t>
            </a:r>
            <a:endParaRPr lang="zh-CN" altLang="en-US" sz="3200" dirty="0">
              <a:ea typeface="华文新魏" panose="02010800040101010101" pitchFamily="2" charset="-122"/>
            </a:endParaRPr>
          </a:p>
        </p:txBody>
      </p:sp>
      <p:sp>
        <p:nvSpPr>
          <p:cNvPr id="661507" name="Rectangle 3"/>
          <p:cNvSpPr>
            <a:spLocks noGrp="1" noChangeArrowheads="1"/>
          </p:cNvSpPr>
          <p:nvPr>
            <p:ph idx="1"/>
          </p:nvPr>
        </p:nvSpPr>
        <p:spPr>
          <a:xfrm>
            <a:off x="1991544" y="1052736"/>
            <a:ext cx="8998768" cy="1581150"/>
          </a:xfrm>
        </p:spPr>
        <p:txBody>
          <a:bodyPr/>
          <a:lstStyle/>
          <a:p>
            <a:pPr>
              <a:buClr>
                <a:srgbClr val="990099"/>
              </a:buClr>
              <a:buSzPct val="50000"/>
              <a:defRPr/>
            </a:pPr>
            <a:r>
              <a:rPr lang="zh-CN" altLang="en-US" sz="3000" b="1" dirty="0">
                <a:ea typeface="仿宋_GB2312" pitchFamily="49" charset="-122"/>
              </a:rPr>
              <a:t>广义表的第一个表元素即为该表的</a:t>
            </a:r>
            <a:r>
              <a:rPr lang="zh-CN" altLang="en-US" sz="3000" b="1" dirty="0">
                <a:solidFill>
                  <a:schemeClr val="tx2"/>
                </a:solidFill>
                <a:ea typeface="仿宋_GB2312" pitchFamily="49" charset="-122"/>
              </a:rPr>
              <a:t>表头</a:t>
            </a:r>
            <a:r>
              <a:rPr lang="zh-CN" altLang="en-US" sz="3000" b="1" dirty="0">
                <a:ea typeface="仿宋_GB2312" pitchFamily="49" charset="-122"/>
              </a:rPr>
              <a:t>，除表头元素外其他表元素组成的表即为该表的</a:t>
            </a:r>
            <a:r>
              <a:rPr lang="zh-CN" altLang="en-US" sz="3000" b="1" dirty="0">
                <a:solidFill>
                  <a:schemeClr val="tx2"/>
                </a:solidFill>
                <a:ea typeface="仿宋_GB2312" pitchFamily="49" charset="-122"/>
              </a:rPr>
              <a:t>表尾</a:t>
            </a:r>
            <a:r>
              <a:rPr lang="zh-CN" altLang="en-US" sz="3000" b="1" dirty="0">
                <a:ea typeface="仿宋_GB2312" pitchFamily="49" charset="-122"/>
              </a:rPr>
              <a:t>。</a:t>
            </a:r>
            <a:endParaRPr lang="zh-CN" altLang="en-US" sz="3000" dirty="0">
              <a:ea typeface="仿宋_GB2312" pitchFamily="49" charset="-122"/>
            </a:endParaRPr>
          </a:p>
        </p:txBody>
      </p:sp>
      <p:sp>
        <p:nvSpPr>
          <p:cNvPr id="132100" name="Text Box 6"/>
          <p:cNvSpPr txBox="1">
            <a:spLocks noChangeArrowheads="1"/>
          </p:cNvSpPr>
          <p:nvPr/>
        </p:nvSpPr>
        <p:spPr bwMode="auto">
          <a:xfrm>
            <a:off x="2711624" y="2708920"/>
            <a:ext cx="6991350" cy="32956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buClrTx/>
              <a:buSzTx/>
              <a:buFontTx/>
              <a:buNone/>
            </a:pPr>
            <a:r>
              <a:rPr lang="en-US" altLang="zh-CN" sz="3000">
                <a:latin typeface="Times New Roman" panose="02020603050405020304" pitchFamily="18" charset="0"/>
                <a:ea typeface="黑体" panose="02010609060101010101" pitchFamily="49" charset="-122"/>
              </a:rPr>
              <a:t>A( )                  </a:t>
            </a:r>
            <a:r>
              <a:rPr lang="en-US" altLang="zh-CN" sz="3000">
                <a:solidFill>
                  <a:srgbClr val="006600"/>
                </a:solidFill>
                <a:latin typeface="Times New Roman" panose="02020603050405020304" pitchFamily="18" charset="0"/>
                <a:ea typeface="仿宋_GB2312" pitchFamily="49" charset="-122"/>
              </a:rPr>
              <a:t>head(A) </a:t>
            </a:r>
            <a:r>
              <a:rPr lang="zh-CN" altLang="en-US" sz="3000">
                <a:solidFill>
                  <a:srgbClr val="006600"/>
                </a:solidFill>
                <a:latin typeface="Times New Roman" panose="02020603050405020304" pitchFamily="18" charset="0"/>
                <a:ea typeface="仿宋_GB2312" pitchFamily="49" charset="-122"/>
              </a:rPr>
              <a:t>和 </a:t>
            </a:r>
            <a:r>
              <a:rPr lang="en-US" altLang="zh-CN" sz="3000">
                <a:solidFill>
                  <a:srgbClr val="006600"/>
                </a:solidFill>
                <a:latin typeface="Times New Roman" panose="02020603050405020304" pitchFamily="18" charset="0"/>
                <a:ea typeface="仿宋_GB2312" pitchFamily="49" charset="-122"/>
              </a:rPr>
              <a:t>tail(A) </a:t>
            </a:r>
            <a:r>
              <a:rPr lang="zh-CN" altLang="en-US" sz="3000">
                <a:solidFill>
                  <a:srgbClr val="006600"/>
                </a:solidFill>
                <a:latin typeface="Times New Roman" panose="02020603050405020304" pitchFamily="18" charset="0"/>
                <a:ea typeface="仿宋_GB2312" pitchFamily="49" charset="-122"/>
              </a:rPr>
              <a:t>不存在</a:t>
            </a:r>
          </a:p>
          <a:p>
            <a:pPr>
              <a:buClrTx/>
              <a:buSzTx/>
              <a:buFontTx/>
              <a:buNone/>
            </a:pPr>
            <a:r>
              <a:rPr lang="en-US" altLang="zh-CN" sz="3000">
                <a:latin typeface="Times New Roman" panose="02020603050405020304" pitchFamily="18" charset="0"/>
                <a:ea typeface="黑体" panose="02010609060101010101" pitchFamily="49" charset="-122"/>
              </a:rPr>
              <a:t>B( 6, 2 )           </a:t>
            </a:r>
            <a:r>
              <a:rPr lang="en-US" altLang="zh-CN" sz="3000">
                <a:solidFill>
                  <a:srgbClr val="800080"/>
                </a:solidFill>
                <a:latin typeface="Times New Roman" panose="02020603050405020304" pitchFamily="18" charset="0"/>
                <a:ea typeface="黑体" panose="02010609060101010101" pitchFamily="49" charset="-122"/>
              </a:rPr>
              <a:t>head(B) = 6, tail(B) = (2)</a:t>
            </a:r>
            <a:endParaRPr lang="en-US" altLang="zh-CN" sz="3000">
              <a:latin typeface="Times New Roman" panose="02020603050405020304" pitchFamily="18" charset="0"/>
              <a:ea typeface="黑体" panose="02010609060101010101" pitchFamily="49" charset="-122"/>
            </a:endParaRPr>
          </a:p>
          <a:p>
            <a:pPr>
              <a:buClrTx/>
              <a:buSzTx/>
              <a:buFontTx/>
              <a:buNone/>
            </a:pPr>
            <a:r>
              <a:rPr lang="en-US" altLang="zh-CN" sz="3000">
                <a:latin typeface="Times New Roman" panose="02020603050405020304" pitchFamily="18" charset="0"/>
                <a:ea typeface="黑体" panose="02010609060101010101" pitchFamily="49" charset="-122"/>
              </a:rPr>
              <a:t>C( ‘</a:t>
            </a:r>
            <a:r>
              <a:rPr lang="en-US" altLang="zh-CN" sz="3000" i="1">
                <a:latin typeface="Times New Roman" panose="02020603050405020304" pitchFamily="18" charset="0"/>
                <a:ea typeface="黑体" panose="02010609060101010101" pitchFamily="49" charset="-122"/>
              </a:rPr>
              <a:t>a</a:t>
            </a:r>
            <a:r>
              <a:rPr lang="en-US" altLang="zh-CN" sz="3000">
                <a:latin typeface="Times New Roman" panose="02020603050405020304" pitchFamily="18" charset="0"/>
                <a:ea typeface="黑体" panose="02010609060101010101" pitchFamily="49" charset="-122"/>
              </a:rPr>
              <a:t>’, ( 5,  3,  ‘</a:t>
            </a:r>
            <a:r>
              <a:rPr lang="en-US" altLang="zh-CN" sz="3000" i="1">
                <a:latin typeface="Times New Roman" panose="02020603050405020304" pitchFamily="18" charset="0"/>
                <a:ea typeface="黑体" panose="02010609060101010101" pitchFamily="49" charset="-122"/>
              </a:rPr>
              <a:t>x</a:t>
            </a:r>
            <a:r>
              <a:rPr lang="en-US" altLang="zh-CN" sz="3000">
                <a:latin typeface="Times New Roman" panose="02020603050405020304" pitchFamily="18" charset="0"/>
                <a:ea typeface="黑体" panose="02010609060101010101" pitchFamily="49" charset="-122"/>
              </a:rPr>
              <a:t>’ ) )      </a:t>
            </a:r>
            <a:r>
              <a:rPr lang="en-US" altLang="zh-CN" sz="3000">
                <a:solidFill>
                  <a:schemeClr val="tx2"/>
                </a:solidFill>
                <a:latin typeface="Times New Roman" panose="02020603050405020304" pitchFamily="18" charset="0"/>
                <a:ea typeface="黑体" panose="02010609060101010101" pitchFamily="49" charset="-122"/>
              </a:rPr>
              <a:t>head(C) =‘</a:t>
            </a:r>
            <a:r>
              <a:rPr lang="en-US" altLang="zh-CN" sz="3000" i="1">
                <a:solidFill>
                  <a:schemeClr val="tx2"/>
                </a:solidFill>
                <a:latin typeface="Times New Roman" panose="02020603050405020304" pitchFamily="18" charset="0"/>
                <a:ea typeface="黑体" panose="02010609060101010101" pitchFamily="49" charset="-122"/>
              </a:rPr>
              <a:t>a</a:t>
            </a:r>
            <a:r>
              <a:rPr lang="en-US" altLang="zh-CN" sz="3000">
                <a:solidFill>
                  <a:schemeClr val="tx2"/>
                </a:solidFill>
                <a:latin typeface="Times New Roman" panose="02020603050405020304" pitchFamily="18" charset="0"/>
                <a:ea typeface="黑体" panose="02010609060101010101" pitchFamily="49" charset="-122"/>
              </a:rPr>
              <a:t>’</a:t>
            </a:r>
            <a:endParaRPr lang="en-US" altLang="zh-CN" sz="3000">
              <a:latin typeface="Times New Roman" panose="02020603050405020304" pitchFamily="18" charset="0"/>
              <a:ea typeface="黑体" panose="02010609060101010101" pitchFamily="49" charset="-122"/>
            </a:endParaRPr>
          </a:p>
          <a:p>
            <a:pPr>
              <a:buClrTx/>
              <a:buSzTx/>
              <a:buFontTx/>
              <a:buNone/>
            </a:pPr>
            <a:r>
              <a:rPr lang="en-US" altLang="zh-CN" sz="3000">
                <a:latin typeface="Times New Roman" panose="02020603050405020304" pitchFamily="18" charset="0"/>
                <a:ea typeface="黑体" panose="02010609060101010101" pitchFamily="49" charset="-122"/>
              </a:rPr>
              <a:t>D( B,  C, A )      </a:t>
            </a:r>
            <a:r>
              <a:rPr lang="en-US" altLang="zh-CN" sz="3000">
                <a:solidFill>
                  <a:schemeClr val="tx2"/>
                </a:solidFill>
                <a:latin typeface="Times New Roman" panose="02020603050405020304" pitchFamily="18" charset="0"/>
                <a:ea typeface="黑体" panose="02010609060101010101" pitchFamily="49" charset="-122"/>
              </a:rPr>
              <a:t>tail(C) = ((5,3,’x’))</a:t>
            </a:r>
          </a:p>
          <a:p>
            <a:pPr>
              <a:buClrTx/>
              <a:buSzTx/>
              <a:buFontTx/>
              <a:buNone/>
            </a:pPr>
            <a:r>
              <a:rPr lang="en-US" altLang="zh-CN" sz="3000">
                <a:latin typeface="Times New Roman" panose="02020603050405020304" pitchFamily="18" charset="0"/>
                <a:ea typeface="黑体" panose="02010609060101010101" pitchFamily="49" charset="-122"/>
              </a:rPr>
              <a:t>E( B, D )          </a:t>
            </a:r>
            <a:r>
              <a:rPr lang="en-US" altLang="zh-CN" sz="3000">
                <a:solidFill>
                  <a:schemeClr val="tx2"/>
                </a:solidFill>
                <a:latin typeface="Times New Roman" panose="02020603050405020304" pitchFamily="18" charset="0"/>
                <a:ea typeface="黑体" panose="02010609060101010101" pitchFamily="49" charset="-122"/>
              </a:rPr>
              <a:t>head( </a:t>
            </a:r>
            <a:r>
              <a:rPr lang="en-US" altLang="zh-CN" sz="3000">
                <a:solidFill>
                  <a:srgbClr val="006666"/>
                </a:solidFill>
                <a:latin typeface="Times New Roman" panose="02020603050405020304" pitchFamily="18" charset="0"/>
                <a:ea typeface="黑体" panose="02010609060101010101" pitchFamily="49" charset="-122"/>
              </a:rPr>
              <a:t>((5,3,’x’))</a:t>
            </a:r>
            <a:r>
              <a:rPr lang="en-US" altLang="zh-CN" sz="3000">
                <a:solidFill>
                  <a:schemeClr val="tx2"/>
                </a:solidFill>
                <a:latin typeface="Times New Roman" panose="02020603050405020304" pitchFamily="18" charset="0"/>
                <a:ea typeface="黑体" panose="02010609060101010101" pitchFamily="49" charset="-122"/>
              </a:rPr>
              <a:t> ) = (5,3,’x’)</a:t>
            </a:r>
          </a:p>
          <a:p>
            <a:pPr>
              <a:buClrTx/>
              <a:buSzTx/>
              <a:buFontTx/>
              <a:buNone/>
            </a:pPr>
            <a:r>
              <a:rPr lang="en-US" altLang="zh-CN" sz="3000">
                <a:latin typeface="Times New Roman" panose="02020603050405020304" pitchFamily="18" charset="0"/>
                <a:ea typeface="黑体" panose="02010609060101010101" pitchFamily="49" charset="-122"/>
              </a:rPr>
              <a:t>F( 4, F )           </a:t>
            </a:r>
            <a:r>
              <a:rPr lang="en-US" altLang="zh-CN" sz="3000">
                <a:solidFill>
                  <a:schemeClr val="tx2"/>
                </a:solidFill>
                <a:latin typeface="Times New Roman" panose="02020603050405020304" pitchFamily="18" charset="0"/>
                <a:ea typeface="黑体" panose="02010609060101010101" pitchFamily="49" charset="-122"/>
              </a:rPr>
              <a:t>tail( </a:t>
            </a:r>
            <a:r>
              <a:rPr lang="en-US" altLang="zh-CN" sz="3000">
                <a:solidFill>
                  <a:srgbClr val="006666"/>
                </a:solidFill>
                <a:latin typeface="Times New Roman" panose="02020603050405020304" pitchFamily="18" charset="0"/>
                <a:ea typeface="黑体" panose="02010609060101010101" pitchFamily="49" charset="-122"/>
              </a:rPr>
              <a:t>((5,3,’x’))</a:t>
            </a:r>
            <a:r>
              <a:rPr lang="en-US" altLang="zh-CN" sz="3000">
                <a:solidFill>
                  <a:schemeClr val="tx2"/>
                </a:solidFill>
                <a:latin typeface="Times New Roman" panose="02020603050405020304" pitchFamily="18" charset="0"/>
                <a:ea typeface="黑体" panose="02010609060101010101" pitchFamily="49" charset="-122"/>
              </a:rPr>
              <a:t> ) = ( )                        </a:t>
            </a:r>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2" name="Group 2"/>
          <p:cNvGrpSpPr>
            <a:grpSpLocks/>
          </p:cNvGrpSpPr>
          <p:nvPr/>
        </p:nvGrpSpPr>
        <p:grpSpPr bwMode="auto">
          <a:xfrm>
            <a:off x="2135560" y="692696"/>
            <a:ext cx="7945437" cy="5765800"/>
            <a:chOff x="343" y="222"/>
            <a:chExt cx="5005" cy="3632"/>
          </a:xfrm>
        </p:grpSpPr>
        <p:sp>
          <p:nvSpPr>
            <p:cNvPr id="133123" name="Line 3"/>
            <p:cNvSpPr>
              <a:spLocks noChangeShapeType="1"/>
            </p:cNvSpPr>
            <p:nvPr/>
          </p:nvSpPr>
          <p:spPr bwMode="auto">
            <a:xfrm flipH="1">
              <a:off x="3682" y="2867"/>
              <a:ext cx="199" cy="33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24" name="Oval 4"/>
            <p:cNvSpPr>
              <a:spLocks noChangeArrowheads="1"/>
            </p:cNvSpPr>
            <p:nvPr/>
          </p:nvSpPr>
          <p:spPr bwMode="auto">
            <a:xfrm>
              <a:off x="549" y="53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624645" name="Text Box 5"/>
            <p:cNvSpPr txBox="1">
              <a:spLocks noChangeArrowheads="1"/>
            </p:cNvSpPr>
            <p:nvPr/>
          </p:nvSpPr>
          <p:spPr bwMode="auto">
            <a:xfrm>
              <a:off x="495" y="226"/>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A</a:t>
              </a:r>
              <a:endParaRPr lang="en-US" altLang="zh-CN" sz="2400">
                <a:latin typeface="Times New Roman" panose="02020603050405020304" pitchFamily="18" charset="0"/>
              </a:endParaRPr>
            </a:p>
          </p:txBody>
        </p:sp>
        <p:grpSp>
          <p:nvGrpSpPr>
            <p:cNvPr id="133126" name="Group 6"/>
            <p:cNvGrpSpPr>
              <a:grpSpLocks/>
            </p:cNvGrpSpPr>
            <p:nvPr/>
          </p:nvGrpSpPr>
          <p:grpSpPr bwMode="auto">
            <a:xfrm>
              <a:off x="1167" y="535"/>
              <a:ext cx="417" cy="494"/>
              <a:chOff x="949" y="465"/>
              <a:chExt cx="417" cy="494"/>
            </a:xfrm>
          </p:grpSpPr>
          <p:sp>
            <p:nvSpPr>
              <p:cNvPr id="133220" name="Line 7"/>
              <p:cNvSpPr>
                <a:spLocks noChangeShapeType="1"/>
              </p:cNvSpPr>
              <p:nvPr/>
            </p:nvSpPr>
            <p:spPr bwMode="auto">
              <a:xfrm>
                <a:off x="1187" y="568"/>
                <a:ext cx="125" cy="27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21" name="Line 8"/>
              <p:cNvSpPr>
                <a:spLocks noChangeShapeType="1"/>
              </p:cNvSpPr>
              <p:nvPr/>
            </p:nvSpPr>
            <p:spPr bwMode="auto">
              <a:xfrm flipH="1">
                <a:off x="1014" y="570"/>
                <a:ext cx="126" cy="26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22" name="Oval 9"/>
              <p:cNvSpPr>
                <a:spLocks noChangeArrowheads="1"/>
              </p:cNvSpPr>
              <p:nvPr/>
            </p:nvSpPr>
            <p:spPr bwMode="auto">
              <a:xfrm>
                <a:off x="1093" y="46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23" name="Rectangle 10"/>
              <p:cNvSpPr>
                <a:spLocks noChangeArrowheads="1"/>
              </p:cNvSpPr>
              <p:nvPr/>
            </p:nvSpPr>
            <p:spPr bwMode="auto">
              <a:xfrm>
                <a:off x="949" y="842"/>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24" name="Rectangle 11"/>
              <p:cNvSpPr>
                <a:spLocks noChangeArrowheads="1"/>
              </p:cNvSpPr>
              <p:nvPr/>
            </p:nvSpPr>
            <p:spPr bwMode="auto">
              <a:xfrm>
                <a:off x="1262" y="847"/>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624652" name="Text Box 12"/>
            <p:cNvSpPr txBox="1">
              <a:spLocks noChangeArrowheads="1"/>
            </p:cNvSpPr>
            <p:nvPr/>
          </p:nvSpPr>
          <p:spPr bwMode="auto">
            <a:xfrm>
              <a:off x="1266" y="224"/>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B</a:t>
              </a:r>
              <a:endParaRPr lang="en-US" altLang="zh-CN" sz="2400">
                <a:latin typeface="Times New Roman" panose="02020603050405020304" pitchFamily="18" charset="0"/>
              </a:endParaRPr>
            </a:p>
          </p:txBody>
        </p:sp>
        <p:sp>
          <p:nvSpPr>
            <p:cNvPr id="624653" name="Text Box 13"/>
            <p:cNvSpPr txBox="1">
              <a:spLocks noChangeArrowheads="1"/>
            </p:cNvSpPr>
            <p:nvPr/>
          </p:nvSpPr>
          <p:spPr bwMode="auto">
            <a:xfrm>
              <a:off x="2365" y="222"/>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C</a:t>
              </a:r>
              <a:endParaRPr lang="en-US" altLang="zh-CN" sz="2400">
                <a:latin typeface="Times New Roman" panose="02020603050405020304" pitchFamily="18" charset="0"/>
              </a:endParaRPr>
            </a:p>
          </p:txBody>
        </p:sp>
        <p:sp>
          <p:nvSpPr>
            <p:cNvPr id="133129" name="Text Box 14"/>
            <p:cNvSpPr txBox="1">
              <a:spLocks noChangeArrowheads="1"/>
            </p:cNvSpPr>
            <p:nvPr/>
          </p:nvSpPr>
          <p:spPr bwMode="auto">
            <a:xfrm>
              <a:off x="1111" y="973"/>
              <a:ext cx="5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u   v</a:t>
              </a:r>
              <a:endParaRPr lang="en-US" altLang="zh-CN" sz="2400" b="0">
                <a:latin typeface="Times New Roman" panose="02020603050405020304" pitchFamily="18" charset="0"/>
                <a:ea typeface="黑体" panose="02010609060101010101" pitchFamily="49" charset="-122"/>
              </a:endParaRPr>
            </a:p>
          </p:txBody>
        </p:sp>
        <p:grpSp>
          <p:nvGrpSpPr>
            <p:cNvPr id="133130" name="Group 15"/>
            <p:cNvGrpSpPr>
              <a:grpSpLocks/>
            </p:cNvGrpSpPr>
            <p:nvPr/>
          </p:nvGrpSpPr>
          <p:grpSpPr bwMode="auto">
            <a:xfrm>
              <a:off x="2181" y="533"/>
              <a:ext cx="791" cy="1144"/>
              <a:chOff x="2160" y="463"/>
              <a:chExt cx="791" cy="1144"/>
            </a:xfrm>
          </p:grpSpPr>
          <p:sp>
            <p:nvSpPr>
              <p:cNvPr id="133207" name="Line 16"/>
              <p:cNvSpPr>
                <a:spLocks noChangeShapeType="1"/>
              </p:cNvSpPr>
              <p:nvPr/>
            </p:nvSpPr>
            <p:spPr bwMode="auto">
              <a:xfrm flipH="1">
                <a:off x="2635" y="885"/>
                <a:ext cx="0" cy="36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08" name="Line 17"/>
              <p:cNvSpPr>
                <a:spLocks noChangeShapeType="1"/>
              </p:cNvSpPr>
              <p:nvPr/>
            </p:nvSpPr>
            <p:spPr bwMode="auto">
              <a:xfrm>
                <a:off x="2499" y="566"/>
                <a:ext cx="125" cy="27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09" name="Line 18"/>
              <p:cNvSpPr>
                <a:spLocks noChangeShapeType="1"/>
              </p:cNvSpPr>
              <p:nvPr/>
            </p:nvSpPr>
            <p:spPr bwMode="auto">
              <a:xfrm flipH="1">
                <a:off x="2311" y="568"/>
                <a:ext cx="141" cy="26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10" name="Oval 19"/>
              <p:cNvSpPr>
                <a:spLocks noChangeArrowheads="1"/>
              </p:cNvSpPr>
              <p:nvPr/>
            </p:nvSpPr>
            <p:spPr bwMode="auto">
              <a:xfrm>
                <a:off x="2405" y="46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11" name="Rectangle 20"/>
              <p:cNvSpPr>
                <a:spLocks noChangeArrowheads="1"/>
              </p:cNvSpPr>
              <p:nvPr/>
            </p:nvSpPr>
            <p:spPr bwMode="auto">
              <a:xfrm>
                <a:off x="2233" y="840"/>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12" name="Rectangle 21"/>
              <p:cNvSpPr>
                <a:spLocks noChangeArrowheads="1"/>
              </p:cNvSpPr>
              <p:nvPr/>
            </p:nvSpPr>
            <p:spPr bwMode="auto">
              <a:xfrm>
                <a:off x="2781" y="1230"/>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13" name="Line 22"/>
              <p:cNvSpPr>
                <a:spLocks noChangeShapeType="1"/>
              </p:cNvSpPr>
              <p:nvPr/>
            </p:nvSpPr>
            <p:spPr bwMode="auto">
              <a:xfrm>
                <a:off x="2672" y="931"/>
                <a:ext cx="154" cy="29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14" name="Line 23"/>
              <p:cNvSpPr>
                <a:spLocks noChangeShapeType="1"/>
              </p:cNvSpPr>
              <p:nvPr/>
            </p:nvSpPr>
            <p:spPr bwMode="auto">
              <a:xfrm flipH="1">
                <a:off x="2441" y="933"/>
                <a:ext cx="163" cy="29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15" name="Oval 24"/>
              <p:cNvSpPr>
                <a:spLocks noChangeArrowheads="1"/>
              </p:cNvSpPr>
              <p:nvPr/>
            </p:nvSpPr>
            <p:spPr bwMode="auto">
              <a:xfrm>
                <a:off x="2564" y="82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16" name="Rectangle 25"/>
              <p:cNvSpPr>
                <a:spLocks noChangeArrowheads="1"/>
              </p:cNvSpPr>
              <p:nvPr/>
            </p:nvSpPr>
            <p:spPr bwMode="auto">
              <a:xfrm>
                <a:off x="2388" y="1228"/>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17" name="Rectangle 26"/>
              <p:cNvSpPr>
                <a:spLocks noChangeArrowheads="1"/>
              </p:cNvSpPr>
              <p:nvPr/>
            </p:nvSpPr>
            <p:spPr bwMode="auto">
              <a:xfrm>
                <a:off x="2578" y="1233"/>
                <a:ext cx="104" cy="1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18" name="Text Box 27"/>
              <p:cNvSpPr txBox="1">
                <a:spLocks noChangeArrowheads="1"/>
              </p:cNvSpPr>
              <p:nvPr/>
            </p:nvSpPr>
            <p:spPr bwMode="auto">
              <a:xfrm>
                <a:off x="2160" y="881"/>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a</a:t>
                </a:r>
                <a:endParaRPr lang="en-US" altLang="zh-CN" sz="2400" b="0">
                  <a:latin typeface="Times New Roman" panose="02020603050405020304" pitchFamily="18" charset="0"/>
                  <a:ea typeface="黑体" panose="02010609060101010101" pitchFamily="49" charset="-122"/>
                </a:endParaRPr>
              </a:p>
            </p:txBody>
          </p:sp>
          <p:sp>
            <p:nvSpPr>
              <p:cNvPr id="133219" name="Text Box 28"/>
              <p:cNvSpPr txBox="1">
                <a:spLocks noChangeArrowheads="1"/>
              </p:cNvSpPr>
              <p:nvPr/>
            </p:nvSpPr>
            <p:spPr bwMode="auto">
              <a:xfrm>
                <a:off x="2313" y="1280"/>
                <a:ext cx="63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x  y  z</a:t>
                </a:r>
                <a:endParaRPr lang="en-US" altLang="zh-CN" sz="2400" b="0">
                  <a:latin typeface="Times New Roman" panose="02020603050405020304" pitchFamily="18" charset="0"/>
                  <a:ea typeface="黑体" panose="02010609060101010101" pitchFamily="49" charset="-122"/>
                </a:endParaRPr>
              </a:p>
            </p:txBody>
          </p:sp>
        </p:grpSp>
        <p:sp>
          <p:nvSpPr>
            <p:cNvPr id="624669" name="Text Box 29"/>
            <p:cNvSpPr txBox="1">
              <a:spLocks noChangeArrowheads="1"/>
            </p:cNvSpPr>
            <p:nvPr/>
          </p:nvSpPr>
          <p:spPr bwMode="auto">
            <a:xfrm>
              <a:off x="4180" y="248"/>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D</a:t>
              </a:r>
              <a:endParaRPr lang="en-US" altLang="zh-CN" sz="2400">
                <a:latin typeface="Times New Roman" panose="02020603050405020304" pitchFamily="18" charset="0"/>
              </a:endParaRPr>
            </a:p>
          </p:txBody>
        </p:sp>
        <p:grpSp>
          <p:nvGrpSpPr>
            <p:cNvPr id="133132" name="Group 30"/>
            <p:cNvGrpSpPr>
              <a:grpSpLocks/>
            </p:cNvGrpSpPr>
            <p:nvPr/>
          </p:nvGrpSpPr>
          <p:grpSpPr bwMode="auto">
            <a:xfrm>
              <a:off x="3478" y="544"/>
              <a:ext cx="1870" cy="1510"/>
              <a:chOff x="3457" y="474"/>
              <a:chExt cx="1870" cy="1510"/>
            </a:xfrm>
          </p:grpSpPr>
          <p:sp>
            <p:nvSpPr>
              <p:cNvPr id="133178" name="Line 31"/>
              <p:cNvSpPr>
                <a:spLocks noChangeShapeType="1"/>
              </p:cNvSpPr>
              <p:nvPr/>
            </p:nvSpPr>
            <p:spPr bwMode="auto">
              <a:xfrm flipH="1">
                <a:off x="3822" y="585"/>
                <a:ext cx="437" cy="274"/>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79" name="Line 32"/>
              <p:cNvSpPr>
                <a:spLocks noChangeShapeType="1"/>
              </p:cNvSpPr>
              <p:nvPr/>
            </p:nvSpPr>
            <p:spPr bwMode="auto">
              <a:xfrm>
                <a:off x="4340" y="578"/>
                <a:ext cx="608" cy="29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80" name="Line 33"/>
              <p:cNvSpPr>
                <a:spLocks noChangeShapeType="1"/>
              </p:cNvSpPr>
              <p:nvPr/>
            </p:nvSpPr>
            <p:spPr bwMode="auto">
              <a:xfrm>
                <a:off x="4296" y="593"/>
                <a:ext cx="81" cy="237"/>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81" name="Oval 34"/>
              <p:cNvSpPr>
                <a:spLocks noChangeArrowheads="1"/>
              </p:cNvSpPr>
              <p:nvPr/>
            </p:nvSpPr>
            <p:spPr bwMode="auto">
              <a:xfrm>
                <a:off x="4223" y="47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nvGrpSpPr>
              <p:cNvPr id="133182" name="Group 35"/>
              <p:cNvGrpSpPr>
                <a:grpSpLocks/>
              </p:cNvGrpSpPr>
              <p:nvPr/>
            </p:nvGrpSpPr>
            <p:grpSpPr bwMode="auto">
              <a:xfrm>
                <a:off x="3546" y="835"/>
                <a:ext cx="417" cy="494"/>
                <a:chOff x="949" y="465"/>
                <a:chExt cx="417" cy="494"/>
              </a:xfrm>
            </p:grpSpPr>
            <p:sp>
              <p:nvSpPr>
                <p:cNvPr id="133202" name="Line 36"/>
                <p:cNvSpPr>
                  <a:spLocks noChangeShapeType="1"/>
                </p:cNvSpPr>
                <p:nvPr/>
              </p:nvSpPr>
              <p:spPr bwMode="auto">
                <a:xfrm>
                  <a:off x="1187" y="568"/>
                  <a:ext cx="125" cy="27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03" name="Line 37"/>
                <p:cNvSpPr>
                  <a:spLocks noChangeShapeType="1"/>
                </p:cNvSpPr>
                <p:nvPr/>
              </p:nvSpPr>
              <p:spPr bwMode="auto">
                <a:xfrm flipH="1">
                  <a:off x="1014" y="570"/>
                  <a:ext cx="126" cy="26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204" name="Oval 38"/>
                <p:cNvSpPr>
                  <a:spLocks noChangeArrowheads="1"/>
                </p:cNvSpPr>
                <p:nvPr/>
              </p:nvSpPr>
              <p:spPr bwMode="auto">
                <a:xfrm>
                  <a:off x="1093" y="46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05" name="Rectangle 39"/>
                <p:cNvSpPr>
                  <a:spLocks noChangeArrowheads="1"/>
                </p:cNvSpPr>
                <p:nvPr/>
              </p:nvSpPr>
              <p:spPr bwMode="auto">
                <a:xfrm>
                  <a:off x="949" y="842"/>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06" name="Rectangle 40"/>
                <p:cNvSpPr>
                  <a:spLocks noChangeArrowheads="1"/>
                </p:cNvSpPr>
                <p:nvPr/>
              </p:nvSpPr>
              <p:spPr bwMode="auto">
                <a:xfrm>
                  <a:off x="1262" y="847"/>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33183" name="Text Box 41"/>
              <p:cNvSpPr txBox="1">
                <a:spLocks noChangeArrowheads="1"/>
              </p:cNvSpPr>
              <p:nvPr/>
            </p:nvSpPr>
            <p:spPr bwMode="auto">
              <a:xfrm>
                <a:off x="3490" y="1273"/>
                <a:ext cx="5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u   v</a:t>
                </a:r>
                <a:endParaRPr lang="en-US" altLang="zh-CN" sz="2400" b="0">
                  <a:latin typeface="Times New Roman" panose="02020603050405020304" pitchFamily="18" charset="0"/>
                  <a:ea typeface="黑体" panose="02010609060101010101" pitchFamily="49" charset="-122"/>
                </a:endParaRPr>
              </a:p>
            </p:txBody>
          </p:sp>
          <p:grpSp>
            <p:nvGrpSpPr>
              <p:cNvPr id="133184" name="Group 42"/>
              <p:cNvGrpSpPr>
                <a:grpSpLocks/>
              </p:cNvGrpSpPr>
              <p:nvPr/>
            </p:nvGrpSpPr>
            <p:grpSpPr bwMode="auto">
              <a:xfrm>
                <a:off x="4071" y="840"/>
                <a:ext cx="791" cy="1144"/>
                <a:chOff x="2160" y="463"/>
                <a:chExt cx="791" cy="1144"/>
              </a:xfrm>
            </p:grpSpPr>
            <p:sp>
              <p:nvSpPr>
                <p:cNvPr id="133189" name="Line 43"/>
                <p:cNvSpPr>
                  <a:spLocks noChangeShapeType="1"/>
                </p:cNvSpPr>
                <p:nvPr/>
              </p:nvSpPr>
              <p:spPr bwMode="auto">
                <a:xfrm flipH="1">
                  <a:off x="2635" y="885"/>
                  <a:ext cx="0" cy="36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90" name="Line 44"/>
                <p:cNvSpPr>
                  <a:spLocks noChangeShapeType="1"/>
                </p:cNvSpPr>
                <p:nvPr/>
              </p:nvSpPr>
              <p:spPr bwMode="auto">
                <a:xfrm>
                  <a:off x="2499" y="566"/>
                  <a:ext cx="125" cy="27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91" name="Line 45"/>
                <p:cNvSpPr>
                  <a:spLocks noChangeShapeType="1"/>
                </p:cNvSpPr>
                <p:nvPr/>
              </p:nvSpPr>
              <p:spPr bwMode="auto">
                <a:xfrm flipH="1">
                  <a:off x="2311" y="568"/>
                  <a:ext cx="141" cy="26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92" name="Oval 46"/>
                <p:cNvSpPr>
                  <a:spLocks noChangeArrowheads="1"/>
                </p:cNvSpPr>
                <p:nvPr/>
              </p:nvSpPr>
              <p:spPr bwMode="auto">
                <a:xfrm>
                  <a:off x="2405" y="46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93" name="Rectangle 47"/>
                <p:cNvSpPr>
                  <a:spLocks noChangeArrowheads="1"/>
                </p:cNvSpPr>
                <p:nvPr/>
              </p:nvSpPr>
              <p:spPr bwMode="auto">
                <a:xfrm>
                  <a:off x="2233" y="840"/>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94" name="Rectangle 48"/>
                <p:cNvSpPr>
                  <a:spLocks noChangeArrowheads="1"/>
                </p:cNvSpPr>
                <p:nvPr/>
              </p:nvSpPr>
              <p:spPr bwMode="auto">
                <a:xfrm>
                  <a:off x="2781" y="1230"/>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95" name="Line 49"/>
                <p:cNvSpPr>
                  <a:spLocks noChangeShapeType="1"/>
                </p:cNvSpPr>
                <p:nvPr/>
              </p:nvSpPr>
              <p:spPr bwMode="auto">
                <a:xfrm>
                  <a:off x="2672" y="931"/>
                  <a:ext cx="154" cy="29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96" name="Line 50"/>
                <p:cNvSpPr>
                  <a:spLocks noChangeShapeType="1"/>
                </p:cNvSpPr>
                <p:nvPr/>
              </p:nvSpPr>
              <p:spPr bwMode="auto">
                <a:xfrm flipH="1">
                  <a:off x="2441" y="933"/>
                  <a:ext cx="163" cy="29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97" name="Oval 51"/>
                <p:cNvSpPr>
                  <a:spLocks noChangeArrowheads="1"/>
                </p:cNvSpPr>
                <p:nvPr/>
              </p:nvSpPr>
              <p:spPr bwMode="auto">
                <a:xfrm>
                  <a:off x="2564" y="82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98" name="Rectangle 52"/>
                <p:cNvSpPr>
                  <a:spLocks noChangeArrowheads="1"/>
                </p:cNvSpPr>
                <p:nvPr/>
              </p:nvSpPr>
              <p:spPr bwMode="auto">
                <a:xfrm>
                  <a:off x="2388" y="1228"/>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99" name="Rectangle 53"/>
                <p:cNvSpPr>
                  <a:spLocks noChangeArrowheads="1"/>
                </p:cNvSpPr>
                <p:nvPr/>
              </p:nvSpPr>
              <p:spPr bwMode="auto">
                <a:xfrm>
                  <a:off x="2578" y="1233"/>
                  <a:ext cx="104" cy="1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200" name="Text Box 54"/>
                <p:cNvSpPr txBox="1">
                  <a:spLocks noChangeArrowheads="1"/>
                </p:cNvSpPr>
                <p:nvPr/>
              </p:nvSpPr>
              <p:spPr bwMode="auto">
                <a:xfrm>
                  <a:off x="2160" y="881"/>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a</a:t>
                  </a:r>
                  <a:endParaRPr lang="en-US" altLang="zh-CN" sz="2400" b="0">
                    <a:latin typeface="Times New Roman" panose="02020603050405020304" pitchFamily="18" charset="0"/>
                    <a:ea typeface="黑体" panose="02010609060101010101" pitchFamily="49" charset="-122"/>
                  </a:endParaRPr>
                </a:p>
              </p:txBody>
            </p:sp>
            <p:sp>
              <p:nvSpPr>
                <p:cNvPr id="133201" name="Text Box 55"/>
                <p:cNvSpPr txBox="1">
                  <a:spLocks noChangeArrowheads="1"/>
                </p:cNvSpPr>
                <p:nvPr/>
              </p:nvSpPr>
              <p:spPr bwMode="auto">
                <a:xfrm>
                  <a:off x="2313" y="1280"/>
                  <a:ext cx="63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x  y  z</a:t>
                  </a:r>
                  <a:endParaRPr lang="en-US" altLang="zh-CN" sz="2400" b="0">
                    <a:latin typeface="Times New Roman" panose="02020603050405020304" pitchFamily="18" charset="0"/>
                    <a:ea typeface="黑体" panose="02010609060101010101" pitchFamily="49" charset="-122"/>
                  </a:endParaRPr>
                </a:p>
              </p:txBody>
            </p:sp>
          </p:grpSp>
          <p:sp>
            <p:nvSpPr>
              <p:cNvPr id="133185" name="Oval 56"/>
              <p:cNvSpPr>
                <a:spLocks noChangeArrowheads="1"/>
              </p:cNvSpPr>
              <p:nvPr/>
            </p:nvSpPr>
            <p:spPr bwMode="auto">
              <a:xfrm>
                <a:off x="4926" y="83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624697" name="Text Box 57"/>
              <p:cNvSpPr txBox="1">
                <a:spLocks noChangeArrowheads="1"/>
              </p:cNvSpPr>
              <p:nvPr/>
            </p:nvSpPr>
            <p:spPr bwMode="auto">
              <a:xfrm>
                <a:off x="3457" y="647"/>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B</a:t>
                </a:r>
                <a:endParaRPr lang="en-US" altLang="zh-CN" sz="2400">
                  <a:latin typeface="Times New Roman" panose="02020603050405020304" pitchFamily="18" charset="0"/>
                </a:endParaRPr>
              </a:p>
            </p:txBody>
          </p:sp>
          <p:sp>
            <p:nvSpPr>
              <p:cNvPr id="624698" name="Text Box 58"/>
              <p:cNvSpPr txBox="1">
                <a:spLocks noChangeArrowheads="1"/>
              </p:cNvSpPr>
              <p:nvPr/>
            </p:nvSpPr>
            <p:spPr bwMode="auto">
              <a:xfrm>
                <a:off x="4080" y="657"/>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C</a:t>
                </a:r>
                <a:endParaRPr lang="en-US" altLang="zh-CN" sz="2400">
                  <a:latin typeface="Times New Roman" panose="02020603050405020304" pitchFamily="18" charset="0"/>
                </a:endParaRPr>
              </a:p>
            </p:txBody>
          </p:sp>
          <p:sp>
            <p:nvSpPr>
              <p:cNvPr id="624699" name="Text Box 59"/>
              <p:cNvSpPr txBox="1">
                <a:spLocks noChangeArrowheads="1"/>
              </p:cNvSpPr>
              <p:nvPr/>
            </p:nvSpPr>
            <p:spPr bwMode="auto">
              <a:xfrm>
                <a:off x="5049" y="673"/>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A</a:t>
                </a:r>
                <a:endParaRPr lang="en-US" altLang="zh-CN" sz="2400">
                  <a:latin typeface="Times New Roman" panose="02020603050405020304" pitchFamily="18" charset="0"/>
                </a:endParaRPr>
              </a:p>
            </p:txBody>
          </p:sp>
        </p:grpSp>
        <p:grpSp>
          <p:nvGrpSpPr>
            <p:cNvPr id="133133" name="Group 60"/>
            <p:cNvGrpSpPr>
              <a:grpSpLocks/>
            </p:cNvGrpSpPr>
            <p:nvPr/>
          </p:nvGrpSpPr>
          <p:grpSpPr bwMode="auto">
            <a:xfrm>
              <a:off x="647" y="1657"/>
              <a:ext cx="2094" cy="2197"/>
              <a:chOff x="612" y="1496"/>
              <a:chExt cx="2094" cy="2197"/>
            </a:xfrm>
          </p:grpSpPr>
          <p:sp>
            <p:nvSpPr>
              <p:cNvPr id="133144" name="Line 61"/>
              <p:cNvSpPr>
                <a:spLocks noChangeShapeType="1"/>
              </p:cNvSpPr>
              <p:nvPr/>
            </p:nvSpPr>
            <p:spPr bwMode="auto">
              <a:xfrm>
                <a:off x="1325" y="1904"/>
                <a:ext cx="326" cy="289"/>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45" name="Line 62"/>
              <p:cNvSpPr>
                <a:spLocks noChangeShapeType="1"/>
              </p:cNvSpPr>
              <p:nvPr/>
            </p:nvSpPr>
            <p:spPr bwMode="auto">
              <a:xfrm flipH="1">
                <a:off x="955" y="1904"/>
                <a:ext cx="326" cy="289"/>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46" name="Line 63"/>
              <p:cNvSpPr>
                <a:spLocks noChangeShapeType="1"/>
              </p:cNvSpPr>
              <p:nvPr/>
            </p:nvSpPr>
            <p:spPr bwMode="auto">
              <a:xfrm flipH="1" flipV="1">
                <a:off x="994" y="2250"/>
                <a:ext cx="644" cy="7"/>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47" name="Line 64"/>
              <p:cNvSpPr>
                <a:spLocks noChangeShapeType="1"/>
              </p:cNvSpPr>
              <p:nvPr/>
            </p:nvSpPr>
            <p:spPr bwMode="auto">
              <a:xfrm>
                <a:off x="1719" y="2287"/>
                <a:ext cx="608" cy="29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48" name="Line 65"/>
              <p:cNvSpPr>
                <a:spLocks noChangeShapeType="1"/>
              </p:cNvSpPr>
              <p:nvPr/>
            </p:nvSpPr>
            <p:spPr bwMode="auto">
              <a:xfrm>
                <a:off x="1675" y="2302"/>
                <a:ext cx="81" cy="237"/>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49" name="Oval 66"/>
              <p:cNvSpPr>
                <a:spLocks noChangeArrowheads="1"/>
              </p:cNvSpPr>
              <p:nvPr/>
            </p:nvSpPr>
            <p:spPr bwMode="auto">
              <a:xfrm>
                <a:off x="1602" y="2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nvGrpSpPr>
              <p:cNvPr id="133150" name="Group 67"/>
              <p:cNvGrpSpPr>
                <a:grpSpLocks/>
              </p:cNvGrpSpPr>
              <p:nvPr/>
            </p:nvGrpSpPr>
            <p:grpSpPr bwMode="auto">
              <a:xfrm>
                <a:off x="701" y="2180"/>
                <a:ext cx="417" cy="494"/>
                <a:chOff x="949" y="465"/>
                <a:chExt cx="417" cy="494"/>
              </a:xfrm>
            </p:grpSpPr>
            <p:sp>
              <p:nvSpPr>
                <p:cNvPr id="133173" name="Line 68"/>
                <p:cNvSpPr>
                  <a:spLocks noChangeShapeType="1"/>
                </p:cNvSpPr>
                <p:nvPr/>
              </p:nvSpPr>
              <p:spPr bwMode="auto">
                <a:xfrm>
                  <a:off x="1187" y="568"/>
                  <a:ext cx="125" cy="27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74" name="Line 69"/>
                <p:cNvSpPr>
                  <a:spLocks noChangeShapeType="1"/>
                </p:cNvSpPr>
                <p:nvPr/>
              </p:nvSpPr>
              <p:spPr bwMode="auto">
                <a:xfrm flipH="1">
                  <a:off x="1014" y="570"/>
                  <a:ext cx="126" cy="26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75" name="Oval 70"/>
                <p:cNvSpPr>
                  <a:spLocks noChangeArrowheads="1"/>
                </p:cNvSpPr>
                <p:nvPr/>
              </p:nvSpPr>
              <p:spPr bwMode="auto">
                <a:xfrm>
                  <a:off x="1093" y="46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76" name="Rectangle 71"/>
                <p:cNvSpPr>
                  <a:spLocks noChangeArrowheads="1"/>
                </p:cNvSpPr>
                <p:nvPr/>
              </p:nvSpPr>
              <p:spPr bwMode="auto">
                <a:xfrm>
                  <a:off x="949" y="842"/>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77" name="Rectangle 72"/>
                <p:cNvSpPr>
                  <a:spLocks noChangeArrowheads="1"/>
                </p:cNvSpPr>
                <p:nvPr/>
              </p:nvSpPr>
              <p:spPr bwMode="auto">
                <a:xfrm>
                  <a:off x="1262" y="847"/>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33151" name="Text Box 73"/>
              <p:cNvSpPr txBox="1">
                <a:spLocks noChangeArrowheads="1"/>
              </p:cNvSpPr>
              <p:nvPr/>
            </p:nvSpPr>
            <p:spPr bwMode="auto">
              <a:xfrm>
                <a:off x="645" y="2618"/>
                <a:ext cx="5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u   v</a:t>
                </a:r>
                <a:endParaRPr lang="en-US" altLang="zh-CN" sz="2400" b="0" i="1">
                  <a:latin typeface="Times New Roman" panose="02020603050405020304" pitchFamily="18" charset="0"/>
                  <a:ea typeface="黑体" panose="02010609060101010101" pitchFamily="49" charset="-122"/>
                </a:endParaRPr>
              </a:p>
            </p:txBody>
          </p:sp>
          <p:grpSp>
            <p:nvGrpSpPr>
              <p:cNvPr id="133152" name="Group 74"/>
              <p:cNvGrpSpPr>
                <a:grpSpLocks/>
              </p:cNvGrpSpPr>
              <p:nvPr/>
            </p:nvGrpSpPr>
            <p:grpSpPr bwMode="auto">
              <a:xfrm>
                <a:off x="1450" y="2549"/>
                <a:ext cx="791" cy="1144"/>
                <a:chOff x="2160" y="463"/>
                <a:chExt cx="791" cy="1144"/>
              </a:xfrm>
            </p:grpSpPr>
            <p:sp>
              <p:nvSpPr>
                <p:cNvPr id="133160" name="Line 75"/>
                <p:cNvSpPr>
                  <a:spLocks noChangeShapeType="1"/>
                </p:cNvSpPr>
                <p:nvPr/>
              </p:nvSpPr>
              <p:spPr bwMode="auto">
                <a:xfrm flipH="1">
                  <a:off x="2635" y="885"/>
                  <a:ext cx="0" cy="36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61" name="Line 76"/>
                <p:cNvSpPr>
                  <a:spLocks noChangeShapeType="1"/>
                </p:cNvSpPr>
                <p:nvPr/>
              </p:nvSpPr>
              <p:spPr bwMode="auto">
                <a:xfrm>
                  <a:off x="2499" y="566"/>
                  <a:ext cx="125" cy="273"/>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62" name="Line 77"/>
                <p:cNvSpPr>
                  <a:spLocks noChangeShapeType="1"/>
                </p:cNvSpPr>
                <p:nvPr/>
              </p:nvSpPr>
              <p:spPr bwMode="auto">
                <a:xfrm flipH="1">
                  <a:off x="2311" y="568"/>
                  <a:ext cx="141" cy="26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63" name="Oval 78"/>
                <p:cNvSpPr>
                  <a:spLocks noChangeArrowheads="1"/>
                </p:cNvSpPr>
                <p:nvPr/>
              </p:nvSpPr>
              <p:spPr bwMode="auto">
                <a:xfrm>
                  <a:off x="2405" y="46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64" name="Rectangle 79"/>
                <p:cNvSpPr>
                  <a:spLocks noChangeArrowheads="1"/>
                </p:cNvSpPr>
                <p:nvPr/>
              </p:nvSpPr>
              <p:spPr bwMode="auto">
                <a:xfrm>
                  <a:off x="2233" y="840"/>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65" name="Rectangle 80"/>
                <p:cNvSpPr>
                  <a:spLocks noChangeArrowheads="1"/>
                </p:cNvSpPr>
                <p:nvPr/>
              </p:nvSpPr>
              <p:spPr bwMode="auto">
                <a:xfrm>
                  <a:off x="2781" y="1230"/>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66" name="Line 81"/>
                <p:cNvSpPr>
                  <a:spLocks noChangeShapeType="1"/>
                </p:cNvSpPr>
                <p:nvPr/>
              </p:nvSpPr>
              <p:spPr bwMode="auto">
                <a:xfrm>
                  <a:off x="2672" y="931"/>
                  <a:ext cx="154" cy="29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67" name="Line 82"/>
                <p:cNvSpPr>
                  <a:spLocks noChangeShapeType="1"/>
                </p:cNvSpPr>
                <p:nvPr/>
              </p:nvSpPr>
              <p:spPr bwMode="auto">
                <a:xfrm flipH="1">
                  <a:off x="2441" y="933"/>
                  <a:ext cx="163" cy="296"/>
                </a:xfrm>
                <a:prstGeom prst="line">
                  <a:avLst/>
                </a:prstGeom>
                <a:noFill/>
                <a:ln w="19050">
                  <a:solidFill>
                    <a:srgbClr val="00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68" name="Oval 83"/>
                <p:cNvSpPr>
                  <a:spLocks noChangeArrowheads="1"/>
                </p:cNvSpPr>
                <p:nvPr/>
              </p:nvSpPr>
              <p:spPr bwMode="auto">
                <a:xfrm>
                  <a:off x="2564" y="82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69" name="Rectangle 84"/>
                <p:cNvSpPr>
                  <a:spLocks noChangeArrowheads="1"/>
                </p:cNvSpPr>
                <p:nvPr/>
              </p:nvSpPr>
              <p:spPr bwMode="auto">
                <a:xfrm>
                  <a:off x="2388" y="1228"/>
                  <a:ext cx="104" cy="1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70" name="Rectangle 85"/>
                <p:cNvSpPr>
                  <a:spLocks noChangeArrowheads="1"/>
                </p:cNvSpPr>
                <p:nvPr/>
              </p:nvSpPr>
              <p:spPr bwMode="auto">
                <a:xfrm>
                  <a:off x="2578" y="1233"/>
                  <a:ext cx="104" cy="10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71" name="Text Box 86"/>
                <p:cNvSpPr txBox="1">
                  <a:spLocks noChangeArrowheads="1"/>
                </p:cNvSpPr>
                <p:nvPr/>
              </p:nvSpPr>
              <p:spPr bwMode="auto">
                <a:xfrm>
                  <a:off x="2160" y="881"/>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a</a:t>
                  </a:r>
                  <a:endParaRPr lang="en-US" altLang="zh-CN" sz="2400" b="0">
                    <a:latin typeface="Times New Roman" panose="02020603050405020304" pitchFamily="18" charset="0"/>
                    <a:ea typeface="黑体" panose="02010609060101010101" pitchFamily="49" charset="-122"/>
                  </a:endParaRPr>
                </a:p>
              </p:txBody>
            </p:sp>
            <p:sp>
              <p:nvSpPr>
                <p:cNvPr id="133172" name="Text Box 87"/>
                <p:cNvSpPr txBox="1">
                  <a:spLocks noChangeArrowheads="1"/>
                </p:cNvSpPr>
                <p:nvPr/>
              </p:nvSpPr>
              <p:spPr bwMode="auto">
                <a:xfrm>
                  <a:off x="2313" y="1280"/>
                  <a:ext cx="63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x  y  z</a:t>
                  </a:r>
                  <a:endParaRPr lang="en-US" altLang="zh-CN" sz="2400" b="0">
                    <a:latin typeface="Times New Roman" panose="02020603050405020304" pitchFamily="18" charset="0"/>
                    <a:ea typeface="黑体" panose="02010609060101010101" pitchFamily="49" charset="-122"/>
                  </a:endParaRPr>
                </a:p>
              </p:txBody>
            </p:sp>
          </p:grpSp>
          <p:sp>
            <p:nvSpPr>
              <p:cNvPr id="133153" name="Oval 88"/>
              <p:cNvSpPr>
                <a:spLocks noChangeArrowheads="1"/>
              </p:cNvSpPr>
              <p:nvPr/>
            </p:nvSpPr>
            <p:spPr bwMode="auto">
              <a:xfrm>
                <a:off x="2305" y="254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624729" name="Text Box 89"/>
              <p:cNvSpPr txBox="1">
                <a:spLocks noChangeArrowheads="1"/>
              </p:cNvSpPr>
              <p:nvPr/>
            </p:nvSpPr>
            <p:spPr bwMode="auto">
              <a:xfrm>
                <a:off x="612" y="1992"/>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B</a:t>
                </a:r>
                <a:endParaRPr lang="en-US" altLang="zh-CN" sz="2400">
                  <a:latin typeface="Times New Roman" panose="02020603050405020304" pitchFamily="18" charset="0"/>
                </a:endParaRPr>
              </a:p>
            </p:txBody>
          </p:sp>
          <p:sp>
            <p:nvSpPr>
              <p:cNvPr id="624730" name="Text Box 90"/>
              <p:cNvSpPr txBox="1">
                <a:spLocks noChangeArrowheads="1"/>
              </p:cNvSpPr>
              <p:nvPr/>
            </p:nvSpPr>
            <p:spPr bwMode="auto">
              <a:xfrm>
                <a:off x="1459" y="2366"/>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C</a:t>
                </a:r>
                <a:endParaRPr lang="en-US" altLang="zh-CN" sz="2400">
                  <a:latin typeface="Times New Roman" panose="02020603050405020304" pitchFamily="18" charset="0"/>
                </a:endParaRPr>
              </a:p>
            </p:txBody>
          </p:sp>
          <p:sp>
            <p:nvSpPr>
              <p:cNvPr id="624731" name="Text Box 91"/>
              <p:cNvSpPr txBox="1">
                <a:spLocks noChangeArrowheads="1"/>
              </p:cNvSpPr>
              <p:nvPr/>
            </p:nvSpPr>
            <p:spPr bwMode="auto">
              <a:xfrm>
                <a:off x="2428" y="2382"/>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A</a:t>
                </a:r>
                <a:endParaRPr lang="en-US" altLang="zh-CN" sz="2400">
                  <a:latin typeface="Times New Roman" panose="02020603050405020304" pitchFamily="18" charset="0"/>
                </a:endParaRPr>
              </a:p>
            </p:txBody>
          </p:sp>
          <p:sp>
            <p:nvSpPr>
              <p:cNvPr id="133157" name="Oval 92"/>
              <p:cNvSpPr>
                <a:spLocks noChangeArrowheads="1"/>
              </p:cNvSpPr>
              <p:nvPr/>
            </p:nvSpPr>
            <p:spPr bwMode="auto">
              <a:xfrm>
                <a:off x="1247" y="180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624733" name="Text Box 93"/>
              <p:cNvSpPr txBox="1">
                <a:spLocks noChangeArrowheads="1"/>
              </p:cNvSpPr>
              <p:nvPr/>
            </p:nvSpPr>
            <p:spPr bwMode="auto">
              <a:xfrm>
                <a:off x="1193" y="1496"/>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E</a:t>
                </a:r>
                <a:endParaRPr lang="en-US" altLang="zh-CN" sz="2400">
                  <a:latin typeface="Times New Roman" panose="02020603050405020304" pitchFamily="18" charset="0"/>
                </a:endParaRPr>
              </a:p>
            </p:txBody>
          </p:sp>
          <p:sp>
            <p:nvSpPr>
              <p:cNvPr id="624734" name="Text Box 94"/>
              <p:cNvSpPr txBox="1">
                <a:spLocks noChangeArrowheads="1"/>
              </p:cNvSpPr>
              <p:nvPr/>
            </p:nvSpPr>
            <p:spPr bwMode="auto">
              <a:xfrm>
                <a:off x="1726" y="1982"/>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a:solidFill>
                      <a:srgbClr val="0000CC"/>
                    </a:solidFill>
                    <a:effectLst>
                      <a:outerShdw blurRad="38100" dist="38100" dir="2700000" algn="tl">
                        <a:srgbClr val="C0C0C0"/>
                      </a:outerShdw>
                    </a:effectLst>
                    <a:latin typeface="Times New Roman" panose="02020603050405020304" pitchFamily="18" charset="0"/>
                  </a:rPr>
                  <a:t>D</a:t>
                </a:r>
                <a:endParaRPr lang="en-US" altLang="zh-CN" sz="2400">
                  <a:latin typeface="Times New Roman" panose="02020603050405020304" pitchFamily="18" charset="0"/>
                </a:endParaRPr>
              </a:p>
            </p:txBody>
          </p:sp>
        </p:grpSp>
        <p:sp>
          <p:nvSpPr>
            <p:cNvPr id="624735" name="Text Box 95"/>
            <p:cNvSpPr txBox="1">
              <a:spLocks noChangeArrowheads="1"/>
            </p:cNvSpPr>
            <p:nvPr/>
          </p:nvSpPr>
          <p:spPr bwMode="auto">
            <a:xfrm>
              <a:off x="343" y="697"/>
              <a:ext cx="56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zh-CN" sz="2800">
                  <a:solidFill>
                    <a:schemeClr val="tx2"/>
                  </a:solidFill>
                  <a:effectLst>
                    <a:outerShdw blurRad="38100" dist="38100" dir="2700000" algn="tl">
                      <a:srgbClr val="C0C0C0"/>
                    </a:outerShdw>
                  </a:effectLst>
                  <a:latin typeface="Times New Roman" panose="02020603050405020304" pitchFamily="18" charset="0"/>
                  <a:ea typeface="仿宋_GB2312" pitchFamily="49" charset="-122"/>
                </a:rPr>
                <a:t>空表</a:t>
              </a:r>
              <a:endParaRPr lang="zh-CN" altLang="en-US" sz="2400" b="0">
                <a:solidFill>
                  <a:schemeClr val="tx2"/>
                </a:solidFill>
                <a:latin typeface="Times New Roman" panose="02020603050405020304" pitchFamily="18" charset="0"/>
                <a:ea typeface="仿宋_GB2312" pitchFamily="49" charset="-122"/>
              </a:endParaRPr>
            </a:p>
          </p:txBody>
        </p:sp>
        <p:sp>
          <p:nvSpPr>
            <p:cNvPr id="624736" name="Text Box 96"/>
            <p:cNvSpPr txBox="1">
              <a:spLocks noChangeArrowheads="1"/>
            </p:cNvSpPr>
            <p:nvPr/>
          </p:nvSpPr>
          <p:spPr bwMode="auto">
            <a:xfrm>
              <a:off x="1052" y="1219"/>
              <a:ext cx="7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en-US" sz="2800">
                  <a:solidFill>
                    <a:schemeClr val="tx2"/>
                  </a:solidFill>
                  <a:effectLst>
                    <a:outerShdw blurRad="38100" dist="38100" dir="2700000" algn="tl">
                      <a:srgbClr val="C0C0C0"/>
                    </a:outerShdw>
                  </a:effectLst>
                  <a:latin typeface="Times New Roman" panose="02020603050405020304" pitchFamily="18" charset="0"/>
                  <a:ea typeface="仿宋_GB2312" pitchFamily="49" charset="-122"/>
                </a:rPr>
                <a:t>线性表</a:t>
              </a:r>
              <a:endParaRPr lang="zh-CN" altLang="en-US" sz="2400" b="0">
                <a:solidFill>
                  <a:schemeClr val="tx2"/>
                </a:solidFill>
                <a:latin typeface="Times New Roman" panose="02020603050405020304" pitchFamily="18" charset="0"/>
                <a:ea typeface="仿宋_GB2312" pitchFamily="49" charset="-122"/>
              </a:endParaRPr>
            </a:p>
          </p:txBody>
        </p:sp>
        <p:sp>
          <p:nvSpPr>
            <p:cNvPr id="624737" name="Text Box 97"/>
            <p:cNvSpPr txBox="1">
              <a:spLocks noChangeArrowheads="1"/>
            </p:cNvSpPr>
            <p:nvPr/>
          </p:nvSpPr>
          <p:spPr bwMode="auto">
            <a:xfrm>
              <a:off x="593" y="3156"/>
              <a:ext cx="7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en-US" sz="2800">
                  <a:solidFill>
                    <a:schemeClr val="tx2"/>
                  </a:solidFill>
                  <a:effectLst>
                    <a:outerShdw blurRad="38100" dist="38100" dir="2700000" algn="tl">
                      <a:srgbClr val="C0C0C0"/>
                    </a:outerShdw>
                  </a:effectLst>
                  <a:latin typeface="Times New Roman" panose="02020603050405020304" pitchFamily="18" charset="0"/>
                  <a:ea typeface="仿宋_GB2312" pitchFamily="49" charset="-122"/>
                </a:rPr>
                <a:t>再入表</a:t>
              </a:r>
              <a:endParaRPr lang="zh-CN" altLang="en-US" sz="2400" b="0">
                <a:solidFill>
                  <a:schemeClr val="tx2"/>
                </a:solidFill>
                <a:latin typeface="Times New Roman" panose="02020603050405020304" pitchFamily="18" charset="0"/>
                <a:ea typeface="仿宋_GB2312" pitchFamily="49" charset="-122"/>
              </a:endParaRPr>
            </a:p>
          </p:txBody>
        </p:sp>
        <p:sp>
          <p:nvSpPr>
            <p:cNvPr id="624738" name="Text Box 98"/>
            <p:cNvSpPr txBox="1">
              <a:spLocks noChangeArrowheads="1"/>
            </p:cNvSpPr>
            <p:nvPr/>
          </p:nvSpPr>
          <p:spPr bwMode="auto">
            <a:xfrm>
              <a:off x="2386" y="1614"/>
              <a:ext cx="56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en-US" sz="2800">
                  <a:solidFill>
                    <a:schemeClr val="tx2"/>
                  </a:solidFill>
                  <a:effectLst>
                    <a:outerShdw blurRad="38100" dist="38100" dir="2700000" algn="tl">
                      <a:srgbClr val="C0C0C0"/>
                    </a:outerShdw>
                  </a:effectLst>
                  <a:latin typeface="Times New Roman" panose="02020603050405020304" pitchFamily="18" charset="0"/>
                  <a:ea typeface="仿宋_GB2312" pitchFamily="49" charset="-122"/>
                </a:rPr>
                <a:t>纯表</a:t>
              </a:r>
              <a:endParaRPr lang="zh-CN" altLang="en-US" sz="2400" b="0">
                <a:solidFill>
                  <a:schemeClr val="tx2"/>
                </a:solidFill>
                <a:latin typeface="Times New Roman" panose="02020603050405020304" pitchFamily="18" charset="0"/>
                <a:ea typeface="仿宋_GB2312" pitchFamily="49" charset="-122"/>
              </a:endParaRPr>
            </a:p>
          </p:txBody>
        </p:sp>
        <p:sp>
          <p:nvSpPr>
            <p:cNvPr id="133138" name="Oval 99"/>
            <p:cNvSpPr>
              <a:spLocks noChangeArrowheads="1"/>
            </p:cNvSpPr>
            <p:nvPr/>
          </p:nvSpPr>
          <p:spPr bwMode="auto">
            <a:xfrm>
              <a:off x="3844" y="276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624740" name="Text Box 100"/>
            <p:cNvSpPr txBox="1">
              <a:spLocks noChangeArrowheads="1"/>
            </p:cNvSpPr>
            <p:nvPr/>
          </p:nvSpPr>
          <p:spPr bwMode="auto">
            <a:xfrm>
              <a:off x="3769" y="2456"/>
              <a:ext cx="25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dirty="0">
                  <a:solidFill>
                    <a:srgbClr val="0000CC"/>
                  </a:solidFill>
                  <a:effectLst>
                    <a:outerShdw blurRad="38100" dist="38100" dir="2700000" algn="tl">
                      <a:srgbClr val="C0C0C0"/>
                    </a:outerShdw>
                  </a:effectLst>
                  <a:latin typeface="Times New Roman" panose="02020603050405020304" pitchFamily="18" charset="0"/>
                </a:rPr>
                <a:t>F</a:t>
              </a:r>
              <a:endParaRPr lang="en-US" altLang="zh-CN" sz="2400" dirty="0">
                <a:latin typeface="Times New Roman" panose="02020603050405020304" pitchFamily="18" charset="0"/>
              </a:endParaRPr>
            </a:p>
          </p:txBody>
        </p:sp>
        <p:sp>
          <p:nvSpPr>
            <p:cNvPr id="624741" name="Text Box 101"/>
            <p:cNvSpPr txBox="1">
              <a:spLocks noChangeArrowheads="1"/>
            </p:cNvSpPr>
            <p:nvPr/>
          </p:nvSpPr>
          <p:spPr bwMode="auto">
            <a:xfrm>
              <a:off x="4077" y="3137"/>
              <a:ext cx="7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zh-CN" sz="2800" dirty="0">
                  <a:solidFill>
                    <a:schemeClr val="tx2"/>
                  </a:solidFill>
                  <a:effectLst>
                    <a:outerShdw blurRad="38100" dist="38100" dir="2700000" algn="tl">
                      <a:srgbClr val="C0C0C0"/>
                    </a:outerShdw>
                  </a:effectLst>
                  <a:latin typeface="Times New Roman" panose="02020603050405020304" pitchFamily="18" charset="0"/>
                  <a:ea typeface="仿宋_GB2312" pitchFamily="49" charset="-122"/>
                </a:rPr>
                <a:t>递归表</a:t>
              </a:r>
              <a:endParaRPr lang="zh-CN" altLang="en-US" sz="2400" b="0" dirty="0">
                <a:solidFill>
                  <a:schemeClr val="tx2"/>
                </a:solidFill>
                <a:latin typeface="Times New Roman" panose="02020603050405020304" pitchFamily="18" charset="0"/>
                <a:ea typeface="仿宋_GB2312" pitchFamily="49" charset="-122"/>
              </a:endParaRPr>
            </a:p>
          </p:txBody>
        </p:sp>
        <p:sp>
          <p:nvSpPr>
            <p:cNvPr id="133141" name="Rectangle 102"/>
            <p:cNvSpPr>
              <a:spLocks noChangeArrowheads="1"/>
            </p:cNvSpPr>
            <p:nvPr/>
          </p:nvSpPr>
          <p:spPr bwMode="auto">
            <a:xfrm>
              <a:off x="3624" y="3200"/>
              <a:ext cx="111" cy="13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3142" name="Freeform 103"/>
            <p:cNvSpPr>
              <a:spLocks/>
            </p:cNvSpPr>
            <p:nvPr/>
          </p:nvSpPr>
          <p:spPr bwMode="auto">
            <a:xfrm>
              <a:off x="3963" y="2666"/>
              <a:ext cx="233" cy="301"/>
            </a:xfrm>
            <a:custGeom>
              <a:avLst/>
              <a:gdLst>
                <a:gd name="T0" fmla="*/ 0 w 233"/>
                <a:gd name="T1" fmla="*/ 230 h 301"/>
                <a:gd name="T2" fmla="*/ 89 w 233"/>
                <a:gd name="T3" fmla="*/ 297 h 301"/>
                <a:gd name="T4" fmla="*/ 200 w 233"/>
                <a:gd name="T5" fmla="*/ 253 h 301"/>
                <a:gd name="T6" fmla="*/ 229 w 233"/>
                <a:gd name="T7" fmla="*/ 112 h 301"/>
                <a:gd name="T8" fmla="*/ 177 w 233"/>
                <a:gd name="T9" fmla="*/ 16 h 301"/>
                <a:gd name="T10" fmla="*/ 59 w 233"/>
                <a:gd name="T11" fmla="*/ 16 h 301"/>
                <a:gd name="T12" fmla="*/ 0 w 233"/>
                <a:gd name="T13" fmla="*/ 97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 h="301">
                  <a:moveTo>
                    <a:pt x="0" y="230"/>
                  </a:moveTo>
                  <a:cubicBezTo>
                    <a:pt x="28" y="261"/>
                    <a:pt x="56" y="293"/>
                    <a:pt x="89" y="297"/>
                  </a:cubicBezTo>
                  <a:cubicBezTo>
                    <a:pt x="122" y="301"/>
                    <a:pt x="177" y="284"/>
                    <a:pt x="200" y="253"/>
                  </a:cubicBezTo>
                  <a:cubicBezTo>
                    <a:pt x="223" y="222"/>
                    <a:pt x="233" y="151"/>
                    <a:pt x="229" y="112"/>
                  </a:cubicBezTo>
                  <a:cubicBezTo>
                    <a:pt x="225" y="73"/>
                    <a:pt x="205" y="32"/>
                    <a:pt x="177" y="16"/>
                  </a:cubicBezTo>
                  <a:cubicBezTo>
                    <a:pt x="149" y="0"/>
                    <a:pt x="89" y="2"/>
                    <a:pt x="59" y="16"/>
                  </a:cubicBezTo>
                  <a:cubicBezTo>
                    <a:pt x="29" y="30"/>
                    <a:pt x="10" y="84"/>
                    <a:pt x="0" y="97"/>
                  </a:cubicBezTo>
                </a:path>
              </a:pathLst>
            </a:custGeom>
            <a:noFill/>
            <a:ln w="19050">
              <a:solidFill>
                <a:srgbClr val="0000CC"/>
              </a:solidFill>
              <a:round/>
              <a:headEn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143" name="Text Box 104"/>
            <p:cNvSpPr txBox="1">
              <a:spLocks noChangeArrowheads="1"/>
            </p:cNvSpPr>
            <p:nvPr/>
          </p:nvSpPr>
          <p:spPr bwMode="auto">
            <a:xfrm>
              <a:off x="3541" y="3293"/>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00CC"/>
                  </a:solidFill>
                  <a:latin typeface="Times New Roman" panose="02020603050405020304" pitchFamily="18" charset="0"/>
                  <a:ea typeface="黑体" panose="02010609060101010101" pitchFamily="49" charset="-122"/>
                </a:rPr>
                <a:t>d</a:t>
              </a:r>
              <a:endParaRPr lang="en-US" altLang="zh-CN" sz="2400" b="0">
                <a:latin typeface="Times New Roman" panose="02020603050405020304" pitchFamily="18" charset="0"/>
                <a:ea typeface="黑体" panose="02010609060101010101" pitchFamily="49" charset="-122"/>
              </a:endParaRPr>
            </a:p>
          </p:txBody>
        </p:sp>
      </p:grpSp>
      <p:pic>
        <p:nvPicPr>
          <p:cNvPr id="2" name="图片 1"/>
          <p:cNvPicPr>
            <a:picLocks noChangeAspect="1"/>
          </p:cNvPicPr>
          <p:nvPr/>
        </p:nvPicPr>
        <p:blipFill>
          <a:blip r:embed="rId2"/>
          <a:stretch>
            <a:fillRect/>
          </a:stretch>
        </p:blipFill>
        <p:spPr>
          <a:xfrm>
            <a:off x="9384083" y="3656511"/>
            <a:ext cx="1751598" cy="1693911"/>
          </a:xfrm>
          <a:prstGeom prst="rect">
            <a:avLst/>
          </a:prstGeom>
        </p:spPr>
      </p:pic>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381001" y="0"/>
            <a:ext cx="3810000" cy="701675"/>
          </a:xfrm>
          <a:prstGeom prst="rect">
            <a:avLst/>
          </a:prstGeom>
          <a:noFill/>
          <a:ln>
            <a:noFill/>
          </a:ln>
          <a:effectLst/>
        </p:spPr>
        <p:txBody>
          <a:bodyPr>
            <a:spAutoFit/>
          </a:bodyPr>
          <a:lstStyle/>
          <a:p>
            <a:pPr>
              <a:spcBef>
                <a:spcPct val="50000"/>
              </a:spcBef>
              <a:defRPr/>
            </a:pPr>
            <a:r>
              <a:rPr lang="zh-CN" altLang="en-US" dirty="0">
                <a:solidFill>
                  <a:srgbClr val="0000CC"/>
                </a:solidFill>
                <a:latin typeface="仿宋_GB2312" pitchFamily="49" charset="-122"/>
                <a:ea typeface="华文新魏" panose="02010800040101010101" pitchFamily="2" charset="-122"/>
              </a:rPr>
              <a:t>广义表的表示</a:t>
            </a:r>
            <a:endParaRPr lang="zh-CN" altLang="en-US" sz="2400" b="0" dirty="0">
              <a:solidFill>
                <a:srgbClr val="0000CC"/>
              </a:solidFill>
              <a:latin typeface="黑体" panose="02010609060101010101" pitchFamily="49" charset="-122"/>
              <a:ea typeface="华文新魏" panose="02010800040101010101" pitchFamily="2" charset="-122"/>
            </a:endParaRPr>
          </a:p>
        </p:txBody>
      </p:sp>
      <p:sp>
        <p:nvSpPr>
          <p:cNvPr id="134147" name="Text Box 3"/>
          <p:cNvSpPr txBox="1">
            <a:spLocks noChangeArrowheads="1"/>
          </p:cNvSpPr>
          <p:nvPr/>
        </p:nvSpPr>
        <p:spPr bwMode="auto">
          <a:xfrm>
            <a:off x="2095500" y="1871664"/>
            <a:ext cx="81915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50000"/>
              </a:spcBef>
              <a:buClrTx/>
              <a:buSzTx/>
              <a:buFontTx/>
              <a:buNone/>
            </a:pPr>
            <a:r>
              <a:rPr lang="en-US" altLang="zh-CN" sz="3000" i="1">
                <a:latin typeface="Times New Roman" panose="02020603050405020304" pitchFamily="18" charset="0"/>
                <a:ea typeface="黑体" panose="02010609060101010101" pitchFamily="49" charset="-122"/>
              </a:rPr>
              <a:t>list</a:t>
            </a:r>
            <a:r>
              <a:rPr lang="en-US" altLang="zh-CN" sz="3000">
                <a:latin typeface="Times New Roman" panose="02020603050405020304" pitchFamily="18" charset="0"/>
                <a:ea typeface="黑体" panose="02010609060101010101" pitchFamily="49" charset="-122"/>
              </a:rPr>
              <a:t>1 = (</a:t>
            </a:r>
            <a:r>
              <a:rPr lang="en-US" altLang="zh-CN" sz="3000" i="1">
                <a:latin typeface="Times New Roman" panose="02020603050405020304" pitchFamily="18" charset="0"/>
                <a:ea typeface="黑体" panose="02010609060101010101" pitchFamily="49" charset="-122"/>
              </a:rPr>
              <a:t>a</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b</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c</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d</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e</a:t>
            </a:r>
            <a:r>
              <a:rPr lang="en-US" altLang="zh-CN" sz="3000">
                <a:latin typeface="Times New Roman" panose="02020603050405020304" pitchFamily="18" charset="0"/>
                <a:ea typeface="黑体" panose="02010609060101010101" pitchFamily="49" charset="-122"/>
              </a:rPr>
              <a:t>)</a:t>
            </a:r>
            <a:endParaRPr lang="en-US" altLang="zh-CN" sz="1900" b="0">
              <a:latin typeface="Times New Roman" panose="02020603050405020304" pitchFamily="18" charset="0"/>
              <a:ea typeface="黑体" panose="02010609060101010101" pitchFamily="49" charset="-122"/>
            </a:endParaRPr>
          </a:p>
        </p:txBody>
      </p:sp>
      <p:sp>
        <p:nvSpPr>
          <p:cNvPr id="134148" name="Text Box 4"/>
          <p:cNvSpPr txBox="1">
            <a:spLocks noChangeArrowheads="1"/>
          </p:cNvSpPr>
          <p:nvPr/>
        </p:nvSpPr>
        <p:spPr bwMode="auto">
          <a:xfrm>
            <a:off x="2933700" y="5702301"/>
            <a:ext cx="65913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latin typeface="Times New Roman" panose="02020603050405020304" pitchFamily="18" charset="0"/>
                <a:ea typeface="黑体" panose="02010609060101010101" pitchFamily="49" charset="-122"/>
              </a:rPr>
              <a:t>list</a:t>
            </a:r>
            <a:r>
              <a:rPr lang="en-US" altLang="zh-CN" sz="3000">
                <a:latin typeface="Times New Roman" panose="02020603050405020304" pitchFamily="18" charset="0"/>
                <a:ea typeface="黑体" panose="02010609060101010101" pitchFamily="49" charset="-122"/>
              </a:rPr>
              <a:t>2 = (</a:t>
            </a:r>
            <a:r>
              <a:rPr lang="en-US" altLang="zh-CN" sz="3000" i="1">
                <a:latin typeface="Times New Roman" panose="02020603050405020304" pitchFamily="18" charset="0"/>
                <a:ea typeface="黑体" panose="02010609060101010101" pitchFamily="49" charset="-122"/>
              </a:rPr>
              <a:t>a</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b</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c</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d</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e</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f</a:t>
            </a:r>
            <a:r>
              <a:rPr lang="en-US" altLang="zh-CN" sz="3000">
                <a:latin typeface="Times New Roman" panose="02020603050405020304" pitchFamily="18" charset="0"/>
                <a:ea typeface="黑体" panose="02010609060101010101" pitchFamily="49" charset="-122"/>
              </a:rPr>
              <a:t>), (), </a:t>
            </a:r>
            <a:r>
              <a:rPr lang="en-US" altLang="zh-CN" sz="3000" i="1">
                <a:latin typeface="Times New Roman" panose="02020603050405020304" pitchFamily="18" charset="0"/>
                <a:ea typeface="黑体" panose="02010609060101010101" pitchFamily="49" charset="-122"/>
              </a:rPr>
              <a:t>g</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h</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r</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s</a:t>
            </a:r>
            <a:r>
              <a:rPr lang="en-US" altLang="zh-CN" sz="3000">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t</a:t>
            </a:r>
            <a:r>
              <a:rPr lang="en-US" altLang="zh-CN" sz="3000">
                <a:latin typeface="Times New Roman" panose="02020603050405020304" pitchFamily="18" charset="0"/>
                <a:ea typeface="黑体" panose="02010609060101010101" pitchFamily="49" charset="-122"/>
              </a:rPr>
              <a:t>))</a:t>
            </a:r>
            <a:endParaRPr lang="en-US" altLang="zh-CN">
              <a:solidFill>
                <a:srgbClr val="008000"/>
              </a:solidFill>
              <a:latin typeface="隶书" panose="02010509060101010101" pitchFamily="49" charset="-122"/>
              <a:ea typeface="隶书" panose="02010509060101010101" pitchFamily="49" charset="-122"/>
            </a:endParaRPr>
          </a:p>
        </p:txBody>
      </p:sp>
      <p:grpSp>
        <p:nvGrpSpPr>
          <p:cNvPr id="134149" name="Group 100"/>
          <p:cNvGrpSpPr>
            <a:grpSpLocks/>
          </p:cNvGrpSpPr>
          <p:nvPr/>
        </p:nvGrpSpPr>
        <p:grpSpPr bwMode="auto">
          <a:xfrm>
            <a:off x="1905000" y="2582864"/>
            <a:ext cx="8432800" cy="3121025"/>
            <a:chOff x="240" y="1627"/>
            <a:chExt cx="5312" cy="1966"/>
          </a:xfrm>
        </p:grpSpPr>
        <p:sp>
          <p:nvSpPr>
            <p:cNvPr id="134174" name="Rectangle 5"/>
            <p:cNvSpPr>
              <a:spLocks noChangeArrowheads="1"/>
            </p:cNvSpPr>
            <p:nvPr/>
          </p:nvSpPr>
          <p:spPr bwMode="auto">
            <a:xfrm>
              <a:off x="1056" y="1704"/>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75" name="Line 6"/>
            <p:cNvSpPr>
              <a:spLocks noChangeShapeType="1"/>
            </p:cNvSpPr>
            <p:nvPr/>
          </p:nvSpPr>
          <p:spPr bwMode="auto">
            <a:xfrm>
              <a:off x="1344" y="170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76" name="Line 7"/>
            <p:cNvSpPr>
              <a:spLocks noChangeShapeType="1"/>
            </p:cNvSpPr>
            <p:nvPr/>
          </p:nvSpPr>
          <p:spPr bwMode="auto">
            <a:xfrm>
              <a:off x="1440" y="1848"/>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77" name="Rectangle 8"/>
            <p:cNvSpPr>
              <a:spLocks noChangeArrowheads="1"/>
            </p:cNvSpPr>
            <p:nvPr/>
          </p:nvSpPr>
          <p:spPr bwMode="auto">
            <a:xfrm>
              <a:off x="1776" y="1704"/>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78" name="Line 9"/>
            <p:cNvSpPr>
              <a:spLocks noChangeShapeType="1"/>
            </p:cNvSpPr>
            <p:nvPr/>
          </p:nvSpPr>
          <p:spPr bwMode="auto">
            <a:xfrm>
              <a:off x="2064" y="170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79" name="Line 10"/>
            <p:cNvSpPr>
              <a:spLocks noChangeShapeType="1"/>
            </p:cNvSpPr>
            <p:nvPr/>
          </p:nvSpPr>
          <p:spPr bwMode="auto">
            <a:xfrm>
              <a:off x="2160" y="1848"/>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80" name="Rectangle 11"/>
            <p:cNvSpPr>
              <a:spLocks noChangeArrowheads="1"/>
            </p:cNvSpPr>
            <p:nvPr/>
          </p:nvSpPr>
          <p:spPr bwMode="auto">
            <a:xfrm>
              <a:off x="2496" y="1704"/>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81" name="Line 12"/>
            <p:cNvSpPr>
              <a:spLocks noChangeShapeType="1"/>
            </p:cNvSpPr>
            <p:nvPr/>
          </p:nvSpPr>
          <p:spPr bwMode="auto">
            <a:xfrm>
              <a:off x="2784" y="170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82" name="Line 13"/>
            <p:cNvSpPr>
              <a:spLocks noChangeShapeType="1"/>
            </p:cNvSpPr>
            <p:nvPr/>
          </p:nvSpPr>
          <p:spPr bwMode="auto">
            <a:xfrm>
              <a:off x="2880" y="1848"/>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83" name="Rectangle 14"/>
            <p:cNvSpPr>
              <a:spLocks noChangeArrowheads="1"/>
            </p:cNvSpPr>
            <p:nvPr/>
          </p:nvSpPr>
          <p:spPr bwMode="auto">
            <a:xfrm>
              <a:off x="3216" y="1704"/>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84" name="Line 15"/>
            <p:cNvSpPr>
              <a:spLocks noChangeShapeType="1"/>
            </p:cNvSpPr>
            <p:nvPr/>
          </p:nvSpPr>
          <p:spPr bwMode="auto">
            <a:xfrm>
              <a:off x="3504" y="170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85" name="Line 16"/>
            <p:cNvSpPr>
              <a:spLocks noChangeShapeType="1"/>
            </p:cNvSpPr>
            <p:nvPr/>
          </p:nvSpPr>
          <p:spPr bwMode="auto">
            <a:xfrm>
              <a:off x="720" y="1848"/>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86" name="Rectangle 17"/>
            <p:cNvSpPr>
              <a:spLocks noChangeArrowheads="1"/>
            </p:cNvSpPr>
            <p:nvPr/>
          </p:nvSpPr>
          <p:spPr bwMode="auto">
            <a:xfrm>
              <a:off x="5040" y="2232"/>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87" name="Line 18"/>
            <p:cNvSpPr>
              <a:spLocks noChangeShapeType="1"/>
            </p:cNvSpPr>
            <p:nvPr/>
          </p:nvSpPr>
          <p:spPr bwMode="auto">
            <a:xfrm>
              <a:off x="5328" y="223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88" name="Rectangle 19"/>
            <p:cNvSpPr>
              <a:spLocks noChangeArrowheads="1"/>
            </p:cNvSpPr>
            <p:nvPr/>
          </p:nvSpPr>
          <p:spPr bwMode="auto">
            <a:xfrm>
              <a:off x="4320" y="2232"/>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89" name="Line 20"/>
            <p:cNvSpPr>
              <a:spLocks noChangeShapeType="1"/>
            </p:cNvSpPr>
            <p:nvPr/>
          </p:nvSpPr>
          <p:spPr bwMode="auto">
            <a:xfrm>
              <a:off x="4608" y="223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90" name="Rectangle 21"/>
            <p:cNvSpPr>
              <a:spLocks noChangeArrowheads="1"/>
            </p:cNvSpPr>
            <p:nvPr/>
          </p:nvSpPr>
          <p:spPr bwMode="auto">
            <a:xfrm>
              <a:off x="3600" y="2232"/>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91" name="Line 22"/>
            <p:cNvSpPr>
              <a:spLocks noChangeShapeType="1"/>
            </p:cNvSpPr>
            <p:nvPr/>
          </p:nvSpPr>
          <p:spPr bwMode="auto">
            <a:xfrm>
              <a:off x="3888" y="223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92" name="Line 23"/>
            <p:cNvSpPr>
              <a:spLocks noChangeShapeType="1"/>
            </p:cNvSpPr>
            <p:nvPr/>
          </p:nvSpPr>
          <p:spPr bwMode="auto">
            <a:xfrm>
              <a:off x="3360" y="2376"/>
              <a:ext cx="240"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93" name="Line 24"/>
            <p:cNvSpPr>
              <a:spLocks noChangeShapeType="1"/>
            </p:cNvSpPr>
            <p:nvPr/>
          </p:nvSpPr>
          <p:spPr bwMode="auto">
            <a:xfrm flipV="1">
              <a:off x="3360" y="1848"/>
              <a:ext cx="0" cy="52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94" name="Line 25"/>
            <p:cNvSpPr>
              <a:spLocks noChangeShapeType="1"/>
            </p:cNvSpPr>
            <p:nvPr/>
          </p:nvSpPr>
          <p:spPr bwMode="auto">
            <a:xfrm>
              <a:off x="3984" y="2376"/>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95" name="Line 26"/>
            <p:cNvSpPr>
              <a:spLocks noChangeShapeType="1"/>
            </p:cNvSpPr>
            <p:nvPr/>
          </p:nvSpPr>
          <p:spPr bwMode="auto">
            <a:xfrm>
              <a:off x="4704" y="2376"/>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96" name="Rectangle 27"/>
            <p:cNvSpPr>
              <a:spLocks noChangeArrowheads="1"/>
            </p:cNvSpPr>
            <p:nvPr/>
          </p:nvSpPr>
          <p:spPr bwMode="auto">
            <a:xfrm>
              <a:off x="1344" y="2760"/>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97" name="Line 28"/>
            <p:cNvSpPr>
              <a:spLocks noChangeShapeType="1"/>
            </p:cNvSpPr>
            <p:nvPr/>
          </p:nvSpPr>
          <p:spPr bwMode="auto">
            <a:xfrm>
              <a:off x="1632" y="276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98" name="Line 29"/>
            <p:cNvSpPr>
              <a:spLocks noChangeShapeType="1"/>
            </p:cNvSpPr>
            <p:nvPr/>
          </p:nvSpPr>
          <p:spPr bwMode="auto">
            <a:xfrm>
              <a:off x="1728" y="2904"/>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99" name="Rectangle 30"/>
            <p:cNvSpPr>
              <a:spLocks noChangeArrowheads="1"/>
            </p:cNvSpPr>
            <p:nvPr/>
          </p:nvSpPr>
          <p:spPr bwMode="auto">
            <a:xfrm>
              <a:off x="2064" y="2760"/>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200" name="Line 31"/>
            <p:cNvSpPr>
              <a:spLocks noChangeShapeType="1"/>
            </p:cNvSpPr>
            <p:nvPr/>
          </p:nvSpPr>
          <p:spPr bwMode="auto">
            <a:xfrm>
              <a:off x="2352" y="276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01" name="Line 32"/>
            <p:cNvSpPr>
              <a:spLocks noChangeShapeType="1"/>
            </p:cNvSpPr>
            <p:nvPr/>
          </p:nvSpPr>
          <p:spPr bwMode="auto">
            <a:xfrm>
              <a:off x="2448" y="2904"/>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02" name="Rectangle 33"/>
            <p:cNvSpPr>
              <a:spLocks noChangeArrowheads="1"/>
            </p:cNvSpPr>
            <p:nvPr/>
          </p:nvSpPr>
          <p:spPr bwMode="auto">
            <a:xfrm>
              <a:off x="2784" y="2760"/>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203" name="Line 34"/>
            <p:cNvSpPr>
              <a:spLocks noChangeShapeType="1"/>
            </p:cNvSpPr>
            <p:nvPr/>
          </p:nvSpPr>
          <p:spPr bwMode="auto">
            <a:xfrm>
              <a:off x="3072" y="276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04" name="Line 35"/>
            <p:cNvSpPr>
              <a:spLocks noChangeShapeType="1"/>
            </p:cNvSpPr>
            <p:nvPr/>
          </p:nvSpPr>
          <p:spPr bwMode="auto">
            <a:xfrm>
              <a:off x="3168" y="2904"/>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05" name="Rectangle 36"/>
            <p:cNvSpPr>
              <a:spLocks noChangeArrowheads="1"/>
            </p:cNvSpPr>
            <p:nvPr/>
          </p:nvSpPr>
          <p:spPr bwMode="auto">
            <a:xfrm>
              <a:off x="3504" y="2760"/>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206" name="Line 37"/>
            <p:cNvSpPr>
              <a:spLocks noChangeShapeType="1"/>
            </p:cNvSpPr>
            <p:nvPr/>
          </p:nvSpPr>
          <p:spPr bwMode="auto">
            <a:xfrm>
              <a:off x="3792" y="276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07" name="Line 38"/>
            <p:cNvSpPr>
              <a:spLocks noChangeShapeType="1"/>
            </p:cNvSpPr>
            <p:nvPr/>
          </p:nvSpPr>
          <p:spPr bwMode="auto">
            <a:xfrm>
              <a:off x="3888" y="2904"/>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08" name="Rectangle 39"/>
            <p:cNvSpPr>
              <a:spLocks noChangeArrowheads="1"/>
            </p:cNvSpPr>
            <p:nvPr/>
          </p:nvSpPr>
          <p:spPr bwMode="auto">
            <a:xfrm>
              <a:off x="4224" y="2760"/>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209" name="Line 40"/>
            <p:cNvSpPr>
              <a:spLocks noChangeShapeType="1"/>
            </p:cNvSpPr>
            <p:nvPr/>
          </p:nvSpPr>
          <p:spPr bwMode="auto">
            <a:xfrm>
              <a:off x="4512" y="276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10" name="Rectangle 41"/>
            <p:cNvSpPr>
              <a:spLocks noChangeArrowheads="1"/>
            </p:cNvSpPr>
            <p:nvPr/>
          </p:nvSpPr>
          <p:spPr bwMode="auto">
            <a:xfrm>
              <a:off x="3504" y="3288"/>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211" name="Line 42"/>
            <p:cNvSpPr>
              <a:spLocks noChangeShapeType="1"/>
            </p:cNvSpPr>
            <p:nvPr/>
          </p:nvSpPr>
          <p:spPr bwMode="auto">
            <a:xfrm>
              <a:off x="3792" y="328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12" name="Line 43"/>
            <p:cNvSpPr>
              <a:spLocks noChangeShapeType="1"/>
            </p:cNvSpPr>
            <p:nvPr/>
          </p:nvSpPr>
          <p:spPr bwMode="auto">
            <a:xfrm>
              <a:off x="3888" y="3432"/>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13" name="Rectangle 44"/>
            <p:cNvSpPr>
              <a:spLocks noChangeArrowheads="1"/>
            </p:cNvSpPr>
            <p:nvPr/>
          </p:nvSpPr>
          <p:spPr bwMode="auto">
            <a:xfrm>
              <a:off x="4224" y="3288"/>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214" name="Line 45"/>
            <p:cNvSpPr>
              <a:spLocks noChangeShapeType="1"/>
            </p:cNvSpPr>
            <p:nvPr/>
          </p:nvSpPr>
          <p:spPr bwMode="auto">
            <a:xfrm>
              <a:off x="4512" y="328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15" name="Line 46"/>
            <p:cNvSpPr>
              <a:spLocks noChangeShapeType="1"/>
            </p:cNvSpPr>
            <p:nvPr/>
          </p:nvSpPr>
          <p:spPr bwMode="auto">
            <a:xfrm>
              <a:off x="4608" y="3432"/>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16" name="Rectangle 47"/>
            <p:cNvSpPr>
              <a:spLocks noChangeArrowheads="1"/>
            </p:cNvSpPr>
            <p:nvPr/>
          </p:nvSpPr>
          <p:spPr bwMode="auto">
            <a:xfrm>
              <a:off x="4944" y="3288"/>
              <a:ext cx="480" cy="288"/>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217" name="Line 48"/>
            <p:cNvSpPr>
              <a:spLocks noChangeShapeType="1"/>
            </p:cNvSpPr>
            <p:nvPr/>
          </p:nvSpPr>
          <p:spPr bwMode="auto">
            <a:xfrm>
              <a:off x="5232" y="328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18" name="Text Box 49"/>
            <p:cNvSpPr txBox="1">
              <a:spLocks noChangeArrowheads="1"/>
            </p:cNvSpPr>
            <p:nvPr/>
          </p:nvSpPr>
          <p:spPr bwMode="auto">
            <a:xfrm>
              <a:off x="1100" y="1649"/>
              <a:ext cx="2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a</a:t>
              </a:r>
            </a:p>
          </p:txBody>
        </p:sp>
        <p:sp>
          <p:nvSpPr>
            <p:cNvPr id="134219" name="Text Box 50"/>
            <p:cNvSpPr txBox="1">
              <a:spLocks noChangeArrowheads="1"/>
            </p:cNvSpPr>
            <p:nvPr/>
          </p:nvSpPr>
          <p:spPr bwMode="auto">
            <a:xfrm>
              <a:off x="2548" y="1666"/>
              <a:ext cx="249"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h</a:t>
              </a:r>
              <a:endParaRPr lang="en-US" altLang="zh-CN" sz="3000" b="0" i="1">
                <a:latin typeface="Times New Roman" panose="02020603050405020304" pitchFamily="18" charset="0"/>
                <a:ea typeface="黑体" panose="02010609060101010101" pitchFamily="49" charset="-122"/>
              </a:endParaRPr>
            </a:p>
          </p:txBody>
        </p:sp>
        <p:sp>
          <p:nvSpPr>
            <p:cNvPr id="134220" name="Text Box 51"/>
            <p:cNvSpPr txBox="1">
              <a:spLocks noChangeArrowheads="1"/>
            </p:cNvSpPr>
            <p:nvPr/>
          </p:nvSpPr>
          <p:spPr bwMode="auto">
            <a:xfrm>
              <a:off x="1388" y="2730"/>
              <a:ext cx="2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b</a:t>
              </a:r>
              <a:endParaRPr lang="en-US" altLang="zh-CN" sz="3000" b="0" i="1">
                <a:latin typeface="Times New Roman" panose="02020603050405020304" pitchFamily="18" charset="0"/>
                <a:ea typeface="黑体" panose="02010609060101010101" pitchFamily="49" charset="-122"/>
              </a:endParaRPr>
            </a:p>
          </p:txBody>
        </p:sp>
        <p:sp>
          <p:nvSpPr>
            <p:cNvPr id="134221" name="Text Box 52"/>
            <p:cNvSpPr txBox="1">
              <a:spLocks noChangeArrowheads="1"/>
            </p:cNvSpPr>
            <p:nvPr/>
          </p:nvSpPr>
          <p:spPr bwMode="auto">
            <a:xfrm>
              <a:off x="2092" y="2714"/>
              <a:ext cx="22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c</a:t>
              </a:r>
              <a:endParaRPr lang="en-US" altLang="zh-CN" sz="3000" b="0" i="1">
                <a:latin typeface="Times New Roman" panose="02020603050405020304" pitchFamily="18" charset="0"/>
                <a:ea typeface="黑体" panose="02010609060101010101" pitchFamily="49" charset="-122"/>
              </a:endParaRPr>
            </a:p>
          </p:txBody>
        </p:sp>
        <p:sp>
          <p:nvSpPr>
            <p:cNvPr id="134222" name="Text Box 53"/>
            <p:cNvSpPr txBox="1">
              <a:spLocks noChangeArrowheads="1"/>
            </p:cNvSpPr>
            <p:nvPr/>
          </p:nvSpPr>
          <p:spPr bwMode="auto">
            <a:xfrm>
              <a:off x="4276" y="2690"/>
              <a:ext cx="2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g</a:t>
              </a:r>
              <a:endParaRPr lang="en-US" altLang="zh-CN" sz="3000" b="0" i="1">
                <a:latin typeface="Times New Roman" panose="02020603050405020304" pitchFamily="18" charset="0"/>
                <a:ea typeface="黑体" panose="02010609060101010101" pitchFamily="49" charset="-122"/>
              </a:endParaRPr>
            </a:p>
          </p:txBody>
        </p:sp>
        <p:sp>
          <p:nvSpPr>
            <p:cNvPr id="134223" name="Text Box 54"/>
            <p:cNvSpPr txBox="1">
              <a:spLocks noChangeArrowheads="1"/>
            </p:cNvSpPr>
            <p:nvPr/>
          </p:nvSpPr>
          <p:spPr bwMode="auto">
            <a:xfrm>
              <a:off x="4372" y="2183"/>
              <a:ext cx="209"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s</a:t>
              </a:r>
              <a:endParaRPr lang="en-US" altLang="zh-CN" sz="3000" b="0" i="1">
                <a:latin typeface="Times New Roman" panose="02020603050405020304" pitchFamily="18" charset="0"/>
                <a:ea typeface="黑体" panose="02010609060101010101" pitchFamily="49" charset="-122"/>
              </a:endParaRPr>
            </a:p>
          </p:txBody>
        </p:sp>
        <p:sp>
          <p:nvSpPr>
            <p:cNvPr id="134224" name="Text Box 55"/>
            <p:cNvSpPr txBox="1">
              <a:spLocks noChangeArrowheads="1"/>
            </p:cNvSpPr>
            <p:nvPr/>
          </p:nvSpPr>
          <p:spPr bwMode="auto">
            <a:xfrm>
              <a:off x="3648" y="2183"/>
              <a:ext cx="209"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r</a:t>
              </a:r>
              <a:endParaRPr lang="en-US" altLang="zh-CN" sz="3000" b="0" i="1">
                <a:latin typeface="Times New Roman" panose="02020603050405020304" pitchFamily="18" charset="0"/>
                <a:ea typeface="黑体" panose="02010609060101010101" pitchFamily="49" charset="-122"/>
              </a:endParaRPr>
            </a:p>
          </p:txBody>
        </p:sp>
        <p:sp>
          <p:nvSpPr>
            <p:cNvPr id="134225" name="Text Box 56"/>
            <p:cNvSpPr txBox="1">
              <a:spLocks noChangeArrowheads="1"/>
            </p:cNvSpPr>
            <p:nvPr/>
          </p:nvSpPr>
          <p:spPr bwMode="auto">
            <a:xfrm>
              <a:off x="5088" y="2191"/>
              <a:ext cx="1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t</a:t>
              </a:r>
              <a:endParaRPr lang="en-US" altLang="zh-CN" sz="3000" b="0" i="1">
                <a:latin typeface="Times New Roman" panose="02020603050405020304" pitchFamily="18" charset="0"/>
                <a:ea typeface="黑体" panose="02010609060101010101" pitchFamily="49" charset="-122"/>
              </a:endParaRPr>
            </a:p>
          </p:txBody>
        </p:sp>
        <p:sp>
          <p:nvSpPr>
            <p:cNvPr id="134226" name="Text Box 57"/>
            <p:cNvSpPr txBox="1">
              <a:spLocks noChangeArrowheads="1"/>
            </p:cNvSpPr>
            <p:nvPr/>
          </p:nvSpPr>
          <p:spPr bwMode="auto">
            <a:xfrm>
              <a:off x="5004" y="3231"/>
              <a:ext cx="19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f</a:t>
              </a:r>
              <a:endParaRPr lang="en-US" altLang="zh-CN" sz="3000" b="0" i="1">
                <a:latin typeface="Times New Roman" panose="02020603050405020304" pitchFamily="18" charset="0"/>
                <a:ea typeface="黑体" panose="02010609060101010101" pitchFamily="49" charset="-122"/>
              </a:endParaRPr>
            </a:p>
          </p:txBody>
        </p:sp>
        <p:sp>
          <p:nvSpPr>
            <p:cNvPr id="134227" name="Text Box 58"/>
            <p:cNvSpPr txBox="1">
              <a:spLocks noChangeArrowheads="1"/>
            </p:cNvSpPr>
            <p:nvPr/>
          </p:nvSpPr>
          <p:spPr bwMode="auto">
            <a:xfrm>
              <a:off x="4268" y="3239"/>
              <a:ext cx="22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e</a:t>
              </a:r>
              <a:endParaRPr lang="en-US" altLang="zh-CN" sz="3000" b="0" i="1">
                <a:latin typeface="Times New Roman" panose="02020603050405020304" pitchFamily="18" charset="0"/>
                <a:ea typeface="黑体" panose="02010609060101010101" pitchFamily="49" charset="-122"/>
              </a:endParaRPr>
            </a:p>
          </p:txBody>
        </p:sp>
        <p:sp>
          <p:nvSpPr>
            <p:cNvPr id="134228" name="Text Box 59"/>
            <p:cNvSpPr txBox="1">
              <a:spLocks noChangeArrowheads="1"/>
            </p:cNvSpPr>
            <p:nvPr/>
          </p:nvSpPr>
          <p:spPr bwMode="auto">
            <a:xfrm>
              <a:off x="3528" y="3247"/>
              <a:ext cx="2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d</a:t>
              </a:r>
              <a:endParaRPr lang="en-US" altLang="zh-CN" sz="3000" b="0" i="1">
                <a:latin typeface="Times New Roman" panose="02020603050405020304" pitchFamily="18" charset="0"/>
                <a:ea typeface="黑体" panose="02010609060101010101" pitchFamily="49" charset="-122"/>
              </a:endParaRPr>
            </a:p>
          </p:txBody>
        </p:sp>
        <p:sp>
          <p:nvSpPr>
            <p:cNvPr id="134229" name="Text Box 60"/>
            <p:cNvSpPr txBox="1">
              <a:spLocks noChangeArrowheads="1"/>
            </p:cNvSpPr>
            <p:nvPr/>
          </p:nvSpPr>
          <p:spPr bwMode="auto">
            <a:xfrm>
              <a:off x="3512" y="2687"/>
              <a:ext cx="2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chemeClr val="tx2"/>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4230" name="Text Box 61"/>
            <p:cNvSpPr txBox="1">
              <a:spLocks noChangeArrowheads="1"/>
            </p:cNvSpPr>
            <p:nvPr/>
          </p:nvSpPr>
          <p:spPr bwMode="auto">
            <a:xfrm>
              <a:off x="5281" y="2163"/>
              <a:ext cx="2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4231" name="Text Box 62"/>
            <p:cNvSpPr txBox="1">
              <a:spLocks noChangeArrowheads="1"/>
            </p:cNvSpPr>
            <p:nvPr/>
          </p:nvSpPr>
          <p:spPr bwMode="auto">
            <a:xfrm>
              <a:off x="5193" y="3211"/>
              <a:ext cx="2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4232" name="Text Box 63"/>
            <p:cNvSpPr txBox="1">
              <a:spLocks noChangeArrowheads="1"/>
            </p:cNvSpPr>
            <p:nvPr/>
          </p:nvSpPr>
          <p:spPr bwMode="auto">
            <a:xfrm>
              <a:off x="4473" y="2696"/>
              <a:ext cx="2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4233" name="Text Box 64"/>
            <p:cNvSpPr txBox="1">
              <a:spLocks noChangeArrowheads="1"/>
            </p:cNvSpPr>
            <p:nvPr/>
          </p:nvSpPr>
          <p:spPr bwMode="auto">
            <a:xfrm>
              <a:off x="3465" y="1627"/>
              <a:ext cx="2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4234" name="Line 65"/>
            <p:cNvSpPr>
              <a:spLocks noChangeShapeType="1"/>
            </p:cNvSpPr>
            <p:nvPr/>
          </p:nvSpPr>
          <p:spPr bwMode="auto">
            <a:xfrm>
              <a:off x="2928" y="3432"/>
              <a:ext cx="57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35" name="Line 66"/>
            <p:cNvSpPr>
              <a:spLocks noChangeShapeType="1"/>
            </p:cNvSpPr>
            <p:nvPr/>
          </p:nvSpPr>
          <p:spPr bwMode="auto">
            <a:xfrm>
              <a:off x="2928" y="2904"/>
              <a:ext cx="0" cy="52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36" name="Line 67"/>
            <p:cNvSpPr>
              <a:spLocks noChangeShapeType="1"/>
            </p:cNvSpPr>
            <p:nvPr/>
          </p:nvSpPr>
          <p:spPr bwMode="auto">
            <a:xfrm>
              <a:off x="1056" y="2904"/>
              <a:ext cx="288"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37" name="Line 68"/>
            <p:cNvSpPr>
              <a:spLocks noChangeShapeType="1"/>
            </p:cNvSpPr>
            <p:nvPr/>
          </p:nvSpPr>
          <p:spPr bwMode="auto">
            <a:xfrm flipH="1">
              <a:off x="1056" y="2328"/>
              <a:ext cx="864"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38" name="Line 69"/>
            <p:cNvSpPr>
              <a:spLocks noChangeShapeType="1"/>
            </p:cNvSpPr>
            <p:nvPr/>
          </p:nvSpPr>
          <p:spPr bwMode="auto">
            <a:xfrm>
              <a:off x="1920" y="1848"/>
              <a:ext cx="0" cy="48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39" name="Line 70"/>
            <p:cNvSpPr>
              <a:spLocks noChangeShapeType="1"/>
            </p:cNvSpPr>
            <p:nvPr/>
          </p:nvSpPr>
          <p:spPr bwMode="auto">
            <a:xfrm>
              <a:off x="1056" y="2328"/>
              <a:ext cx="0" cy="576"/>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240" name="Text Box 71"/>
            <p:cNvSpPr txBox="1">
              <a:spLocks noChangeArrowheads="1"/>
            </p:cNvSpPr>
            <p:nvPr/>
          </p:nvSpPr>
          <p:spPr bwMode="auto">
            <a:xfrm>
              <a:off x="240" y="1665"/>
              <a:ext cx="5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9900"/>
                  </a:solidFill>
                  <a:latin typeface="Times New Roman" panose="02020603050405020304" pitchFamily="18" charset="0"/>
                  <a:ea typeface="黑体" panose="02010609060101010101" pitchFamily="49" charset="-122"/>
                </a:rPr>
                <a:t>list</a:t>
              </a:r>
              <a:r>
                <a:rPr lang="en-US" altLang="zh-CN" sz="2800">
                  <a:solidFill>
                    <a:srgbClr val="009900"/>
                  </a:solidFill>
                  <a:latin typeface="Times New Roman" panose="02020603050405020304" pitchFamily="18" charset="0"/>
                  <a:ea typeface="黑体" panose="02010609060101010101" pitchFamily="49" charset="-122"/>
                </a:rPr>
                <a:t>2</a:t>
              </a:r>
              <a:endParaRPr lang="en-US" altLang="zh-CN" sz="2400" b="0">
                <a:latin typeface="Times New Roman" panose="02020603050405020304" pitchFamily="18" charset="0"/>
                <a:ea typeface="黑体" panose="02010609060101010101" pitchFamily="49" charset="-122"/>
              </a:endParaRPr>
            </a:p>
          </p:txBody>
        </p:sp>
      </p:grpSp>
      <p:grpSp>
        <p:nvGrpSpPr>
          <p:cNvPr id="134150" name="Group 99"/>
          <p:cNvGrpSpPr>
            <a:grpSpLocks/>
          </p:cNvGrpSpPr>
          <p:nvPr/>
        </p:nvGrpSpPr>
        <p:grpSpPr bwMode="auto">
          <a:xfrm>
            <a:off x="1905001" y="1262064"/>
            <a:ext cx="7796213" cy="623887"/>
            <a:chOff x="240" y="723"/>
            <a:chExt cx="4911" cy="393"/>
          </a:xfrm>
        </p:grpSpPr>
        <p:grpSp>
          <p:nvGrpSpPr>
            <p:cNvPr id="134151" name="Group 98"/>
            <p:cNvGrpSpPr>
              <a:grpSpLocks/>
            </p:cNvGrpSpPr>
            <p:nvPr/>
          </p:nvGrpSpPr>
          <p:grpSpPr bwMode="auto">
            <a:xfrm>
              <a:off x="240" y="741"/>
              <a:ext cx="4896" cy="375"/>
              <a:chOff x="240" y="741"/>
              <a:chExt cx="4896" cy="375"/>
            </a:xfrm>
          </p:grpSpPr>
          <p:sp>
            <p:nvSpPr>
              <p:cNvPr id="134153" name="Rectangle 72"/>
              <p:cNvSpPr>
                <a:spLocks noChangeArrowheads="1"/>
              </p:cNvSpPr>
              <p:nvPr/>
            </p:nvSpPr>
            <p:spPr bwMode="auto">
              <a:xfrm>
                <a:off x="1056" y="809"/>
                <a:ext cx="624" cy="271"/>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54" name="Line 74"/>
              <p:cNvSpPr>
                <a:spLocks noChangeShapeType="1"/>
              </p:cNvSpPr>
              <p:nvPr/>
            </p:nvSpPr>
            <p:spPr bwMode="auto">
              <a:xfrm>
                <a:off x="720" y="937"/>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55" name="Text Box 75"/>
              <p:cNvSpPr txBox="1">
                <a:spLocks noChangeArrowheads="1"/>
              </p:cNvSpPr>
              <p:nvPr/>
            </p:nvSpPr>
            <p:spPr bwMode="auto">
              <a:xfrm>
                <a:off x="1148" y="744"/>
                <a:ext cx="2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a</a:t>
                </a:r>
              </a:p>
            </p:txBody>
          </p:sp>
          <p:sp>
            <p:nvSpPr>
              <p:cNvPr id="134156" name="Text Box 76"/>
              <p:cNvSpPr txBox="1">
                <a:spLocks noChangeArrowheads="1"/>
              </p:cNvSpPr>
              <p:nvPr/>
            </p:nvSpPr>
            <p:spPr bwMode="auto">
              <a:xfrm>
                <a:off x="240" y="754"/>
                <a:ext cx="5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rgbClr val="009900"/>
                    </a:solidFill>
                    <a:latin typeface="Times New Roman" panose="02020603050405020304" pitchFamily="18" charset="0"/>
                    <a:ea typeface="黑体" panose="02010609060101010101" pitchFamily="49" charset="-122"/>
                  </a:rPr>
                  <a:t>list</a:t>
                </a:r>
                <a:r>
                  <a:rPr lang="en-US" altLang="zh-CN" sz="2800">
                    <a:solidFill>
                      <a:srgbClr val="009900"/>
                    </a:solidFill>
                    <a:latin typeface="Times New Roman" panose="02020603050405020304" pitchFamily="18" charset="0"/>
                    <a:ea typeface="黑体" panose="02010609060101010101" pitchFamily="49" charset="-122"/>
                  </a:rPr>
                  <a:t>1</a:t>
                </a:r>
                <a:endParaRPr lang="en-US" altLang="zh-CN" sz="2400" b="0">
                  <a:latin typeface="Times New Roman" panose="02020603050405020304" pitchFamily="18" charset="0"/>
                  <a:ea typeface="黑体" panose="02010609060101010101" pitchFamily="49" charset="-122"/>
                </a:endParaRPr>
              </a:p>
            </p:txBody>
          </p:sp>
          <p:sp>
            <p:nvSpPr>
              <p:cNvPr id="134157" name="Rectangle 77"/>
              <p:cNvSpPr>
                <a:spLocks noChangeArrowheads="1"/>
              </p:cNvSpPr>
              <p:nvPr/>
            </p:nvSpPr>
            <p:spPr bwMode="auto">
              <a:xfrm>
                <a:off x="1929" y="808"/>
                <a:ext cx="624" cy="27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58" name="Line 79"/>
              <p:cNvSpPr>
                <a:spLocks noChangeShapeType="1"/>
              </p:cNvSpPr>
              <p:nvPr/>
            </p:nvSpPr>
            <p:spPr bwMode="auto">
              <a:xfrm>
                <a:off x="1584" y="937"/>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59" name="Rectangle 80"/>
              <p:cNvSpPr>
                <a:spLocks noChangeArrowheads="1"/>
              </p:cNvSpPr>
              <p:nvPr/>
            </p:nvSpPr>
            <p:spPr bwMode="auto">
              <a:xfrm>
                <a:off x="2784" y="809"/>
                <a:ext cx="624" cy="271"/>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60" name="Line 82"/>
              <p:cNvSpPr>
                <a:spLocks noChangeShapeType="1"/>
              </p:cNvSpPr>
              <p:nvPr/>
            </p:nvSpPr>
            <p:spPr bwMode="auto">
              <a:xfrm>
                <a:off x="2448" y="937"/>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61" name="Rectangle 83"/>
              <p:cNvSpPr>
                <a:spLocks noChangeArrowheads="1"/>
              </p:cNvSpPr>
              <p:nvPr/>
            </p:nvSpPr>
            <p:spPr bwMode="auto">
              <a:xfrm>
                <a:off x="3648" y="809"/>
                <a:ext cx="624" cy="271"/>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62" name="Line 85"/>
              <p:cNvSpPr>
                <a:spLocks noChangeShapeType="1"/>
              </p:cNvSpPr>
              <p:nvPr/>
            </p:nvSpPr>
            <p:spPr bwMode="auto">
              <a:xfrm>
                <a:off x="3312" y="937"/>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63" name="Rectangle 86"/>
              <p:cNvSpPr>
                <a:spLocks noChangeArrowheads="1"/>
              </p:cNvSpPr>
              <p:nvPr/>
            </p:nvSpPr>
            <p:spPr bwMode="auto">
              <a:xfrm>
                <a:off x="4512" y="808"/>
                <a:ext cx="624" cy="27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4164" name="Line 87"/>
              <p:cNvSpPr>
                <a:spLocks noChangeShapeType="1"/>
              </p:cNvSpPr>
              <p:nvPr/>
            </p:nvSpPr>
            <p:spPr bwMode="auto">
              <a:xfrm>
                <a:off x="4896" y="808"/>
                <a:ext cx="0" cy="2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65" name="Line 88"/>
              <p:cNvSpPr>
                <a:spLocks noChangeShapeType="1"/>
              </p:cNvSpPr>
              <p:nvPr/>
            </p:nvSpPr>
            <p:spPr bwMode="auto">
              <a:xfrm>
                <a:off x="4176" y="937"/>
                <a:ext cx="336" cy="0"/>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66" name="Text Box 90"/>
              <p:cNvSpPr txBox="1">
                <a:spLocks noChangeArrowheads="1"/>
              </p:cNvSpPr>
              <p:nvPr/>
            </p:nvSpPr>
            <p:spPr bwMode="auto">
              <a:xfrm>
                <a:off x="2008" y="770"/>
                <a:ext cx="2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b</a:t>
                </a:r>
                <a:endParaRPr lang="en-US" altLang="zh-CN" sz="3000" b="0" i="1">
                  <a:latin typeface="Times New Roman" panose="02020603050405020304" pitchFamily="18" charset="0"/>
                  <a:ea typeface="黑体" panose="02010609060101010101" pitchFamily="49" charset="-122"/>
                </a:endParaRPr>
              </a:p>
            </p:txBody>
          </p:sp>
          <p:sp>
            <p:nvSpPr>
              <p:cNvPr id="134167" name="Text Box 91"/>
              <p:cNvSpPr txBox="1">
                <a:spLocks noChangeArrowheads="1"/>
              </p:cNvSpPr>
              <p:nvPr/>
            </p:nvSpPr>
            <p:spPr bwMode="auto">
              <a:xfrm>
                <a:off x="3724" y="762"/>
                <a:ext cx="23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d</a:t>
                </a:r>
                <a:endParaRPr lang="en-US" altLang="zh-CN" sz="3000" b="0" i="1">
                  <a:latin typeface="Times New Roman" panose="02020603050405020304" pitchFamily="18" charset="0"/>
                  <a:ea typeface="黑体" panose="02010609060101010101" pitchFamily="49" charset="-122"/>
                </a:endParaRPr>
              </a:p>
            </p:txBody>
          </p:sp>
          <p:sp>
            <p:nvSpPr>
              <p:cNvPr id="134168" name="Text Box 92"/>
              <p:cNvSpPr txBox="1">
                <a:spLocks noChangeArrowheads="1"/>
              </p:cNvSpPr>
              <p:nvPr/>
            </p:nvSpPr>
            <p:spPr bwMode="auto">
              <a:xfrm>
                <a:off x="4580" y="746"/>
                <a:ext cx="22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e</a:t>
                </a:r>
                <a:endParaRPr lang="en-US" altLang="zh-CN" sz="3000" b="0" i="1">
                  <a:latin typeface="Times New Roman" panose="02020603050405020304" pitchFamily="18" charset="0"/>
                  <a:ea typeface="黑体" panose="02010609060101010101" pitchFamily="49" charset="-122"/>
                </a:endParaRPr>
              </a:p>
            </p:txBody>
          </p:sp>
          <p:sp>
            <p:nvSpPr>
              <p:cNvPr id="134169" name="Text Box 93"/>
              <p:cNvSpPr txBox="1">
                <a:spLocks noChangeArrowheads="1"/>
              </p:cNvSpPr>
              <p:nvPr/>
            </p:nvSpPr>
            <p:spPr bwMode="auto">
              <a:xfrm>
                <a:off x="2860" y="741"/>
                <a:ext cx="22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i="1">
                    <a:solidFill>
                      <a:schemeClr val="tx2"/>
                    </a:solidFill>
                    <a:latin typeface="Times New Roman" panose="02020603050405020304" pitchFamily="18" charset="0"/>
                    <a:ea typeface="黑体" panose="02010609060101010101" pitchFamily="49" charset="-122"/>
                  </a:rPr>
                  <a:t>c</a:t>
                </a:r>
                <a:endParaRPr lang="en-US" altLang="zh-CN" sz="3000" b="0" i="1">
                  <a:latin typeface="Times New Roman" panose="02020603050405020304" pitchFamily="18" charset="0"/>
                  <a:ea typeface="黑体" panose="02010609060101010101" pitchFamily="49" charset="-122"/>
                </a:endParaRPr>
              </a:p>
            </p:txBody>
          </p:sp>
          <p:sp>
            <p:nvSpPr>
              <p:cNvPr id="134170" name="Line 94"/>
              <p:cNvSpPr>
                <a:spLocks noChangeShapeType="1"/>
              </p:cNvSpPr>
              <p:nvPr/>
            </p:nvSpPr>
            <p:spPr bwMode="auto">
              <a:xfrm>
                <a:off x="1428" y="805"/>
                <a:ext cx="0" cy="2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71" name="Line 95"/>
              <p:cNvSpPr>
                <a:spLocks noChangeShapeType="1"/>
              </p:cNvSpPr>
              <p:nvPr/>
            </p:nvSpPr>
            <p:spPr bwMode="auto">
              <a:xfrm>
                <a:off x="2296" y="804"/>
                <a:ext cx="0" cy="2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72" name="Line 96"/>
              <p:cNvSpPr>
                <a:spLocks noChangeShapeType="1"/>
              </p:cNvSpPr>
              <p:nvPr/>
            </p:nvSpPr>
            <p:spPr bwMode="auto">
              <a:xfrm>
                <a:off x="3154" y="805"/>
                <a:ext cx="0" cy="2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173" name="Line 97"/>
              <p:cNvSpPr>
                <a:spLocks noChangeShapeType="1"/>
              </p:cNvSpPr>
              <p:nvPr/>
            </p:nvSpPr>
            <p:spPr bwMode="auto">
              <a:xfrm>
                <a:off x="4033" y="804"/>
                <a:ext cx="0" cy="2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4152" name="Text Box 89"/>
            <p:cNvSpPr txBox="1">
              <a:spLocks noChangeArrowheads="1"/>
            </p:cNvSpPr>
            <p:nvPr/>
          </p:nvSpPr>
          <p:spPr bwMode="auto">
            <a:xfrm>
              <a:off x="4880" y="723"/>
              <a:ext cx="2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gr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623392" y="0"/>
            <a:ext cx="3886200" cy="714375"/>
          </a:xfrm>
          <a:noFill/>
        </p:spPr>
        <p:txBody>
          <a:bodyPr>
            <a:normAutofit fontScale="90000"/>
          </a:bodyPr>
          <a:lstStyle/>
          <a:p>
            <a:pPr algn="ctr">
              <a:defRPr/>
            </a:pPr>
            <a:r>
              <a:rPr lang="zh-CN" altLang="en-US" b="1" dirty="0">
                <a:ea typeface="华文新魏" panose="02010800040101010101" pitchFamily="2" charset="-122"/>
              </a:rPr>
              <a:t>广义表结点定义</a:t>
            </a:r>
            <a:endParaRPr lang="zh-CN" altLang="en-US" dirty="0">
              <a:ea typeface="华文新魏" panose="02010800040101010101" pitchFamily="2" charset="-122"/>
            </a:endParaRPr>
          </a:p>
        </p:txBody>
      </p:sp>
      <p:sp>
        <p:nvSpPr>
          <p:cNvPr id="626691" name="Rectangle 3"/>
          <p:cNvSpPr>
            <a:spLocks noGrp="1" noChangeArrowheads="1"/>
          </p:cNvSpPr>
          <p:nvPr>
            <p:ph idx="1"/>
          </p:nvPr>
        </p:nvSpPr>
        <p:spPr>
          <a:xfrm>
            <a:off x="839416" y="2636912"/>
            <a:ext cx="10824368" cy="3833813"/>
          </a:xfrm>
        </p:spPr>
        <p:txBody>
          <a:bodyPr/>
          <a:lstStyle/>
          <a:p>
            <a:pPr algn="just">
              <a:lnSpc>
                <a:spcPct val="105000"/>
              </a:lnSpc>
              <a:spcBef>
                <a:spcPct val="15000"/>
              </a:spcBef>
              <a:buClr>
                <a:srgbClr val="800080"/>
              </a:buClr>
              <a:buSzPct val="50000"/>
              <a:defRPr/>
            </a:pPr>
            <a:r>
              <a:rPr lang="zh-CN" altLang="en-US" sz="3000" b="1" dirty="0">
                <a:latin typeface="Times New Roman" panose="02020603050405020304" pitchFamily="18" charset="0"/>
                <a:ea typeface="仿宋_GB2312" pitchFamily="49" charset="-122"/>
              </a:rPr>
              <a:t>结点类型 </a:t>
            </a:r>
            <a:r>
              <a:rPr lang="en-US" altLang="zh-CN" sz="3000" b="1" dirty="0" err="1">
                <a:latin typeface="Times New Roman" panose="02020603050405020304" pitchFamily="18" charset="0"/>
                <a:ea typeface="仿宋_GB2312" pitchFamily="49" charset="-122"/>
              </a:rPr>
              <a:t>utype</a:t>
            </a:r>
            <a:r>
              <a:rPr lang="zh-CN" altLang="en-US" sz="3000" b="1" dirty="0">
                <a:latin typeface="Times New Roman" panose="02020603050405020304" pitchFamily="18" charset="0"/>
                <a:ea typeface="仿宋_GB2312" pitchFamily="49" charset="-122"/>
              </a:rPr>
              <a:t>：</a:t>
            </a:r>
            <a:r>
              <a:rPr lang="en-US" altLang="zh-CN" sz="3000" b="1" dirty="0">
                <a:latin typeface="Times New Roman" panose="02020603050405020304" pitchFamily="18" charset="0"/>
                <a:ea typeface="仿宋_GB2312" pitchFamily="49" charset="-122"/>
              </a:rPr>
              <a:t>= 0, </a:t>
            </a:r>
            <a:r>
              <a:rPr lang="zh-CN" altLang="en-US" sz="3000" b="1" dirty="0">
                <a:latin typeface="Times New Roman" panose="02020603050405020304" pitchFamily="18" charset="0"/>
                <a:ea typeface="仿宋_GB2312" pitchFamily="49" charset="-122"/>
              </a:rPr>
              <a:t>表头；</a:t>
            </a:r>
            <a:r>
              <a:rPr lang="en-US" altLang="zh-CN" sz="3000" b="1" dirty="0">
                <a:latin typeface="Times New Roman" panose="02020603050405020304" pitchFamily="18" charset="0"/>
                <a:ea typeface="仿宋_GB2312" pitchFamily="49" charset="-122"/>
              </a:rPr>
              <a:t>= 1, </a:t>
            </a:r>
            <a:r>
              <a:rPr lang="zh-CN" altLang="en-US" sz="3000" b="1" dirty="0">
                <a:latin typeface="Times New Roman" panose="02020603050405020304" pitchFamily="18" charset="0"/>
                <a:ea typeface="仿宋_GB2312" pitchFamily="49" charset="-122"/>
              </a:rPr>
              <a:t>原子数据；</a:t>
            </a:r>
          </a:p>
          <a:p>
            <a:pPr algn="just">
              <a:lnSpc>
                <a:spcPct val="105000"/>
              </a:lnSpc>
              <a:spcBef>
                <a:spcPct val="15000"/>
              </a:spcBef>
              <a:buClr>
                <a:srgbClr val="800080"/>
              </a:buClr>
              <a:buSzPct val="50000"/>
              <a:buFont typeface="Wingdings" panose="05000000000000000000" pitchFamily="2" charset="2"/>
              <a:buNone/>
              <a:defRPr/>
            </a:pPr>
            <a:r>
              <a:rPr lang="zh-CN" altLang="en-US" sz="3000" b="1" dirty="0">
                <a:latin typeface="Times New Roman" panose="02020603050405020304" pitchFamily="18" charset="0"/>
                <a:ea typeface="仿宋_GB2312" pitchFamily="49" charset="-122"/>
              </a:rPr>
              <a:t>			               </a:t>
            </a:r>
            <a:r>
              <a:rPr lang="en-US" altLang="zh-CN" sz="3000" b="1" dirty="0">
                <a:latin typeface="Times New Roman" panose="02020603050405020304" pitchFamily="18" charset="0"/>
                <a:ea typeface="仿宋_GB2312" pitchFamily="49" charset="-122"/>
              </a:rPr>
              <a:t>= 2, </a:t>
            </a:r>
            <a:r>
              <a:rPr lang="zh-CN" altLang="en-US" sz="3000" b="1" dirty="0">
                <a:latin typeface="Times New Roman" panose="02020603050405020304" pitchFamily="18" charset="0"/>
                <a:ea typeface="仿宋_GB2312" pitchFamily="49" charset="-122"/>
              </a:rPr>
              <a:t>子表</a:t>
            </a:r>
          </a:p>
          <a:p>
            <a:pPr algn="just">
              <a:lnSpc>
                <a:spcPct val="105000"/>
              </a:lnSpc>
              <a:spcBef>
                <a:spcPct val="15000"/>
              </a:spcBef>
              <a:buClr>
                <a:srgbClr val="800080"/>
              </a:buClr>
              <a:buSzPct val="50000"/>
              <a:defRPr/>
            </a:pPr>
            <a:r>
              <a:rPr lang="zh-CN" altLang="en-US" sz="3000" b="1" dirty="0">
                <a:latin typeface="Times New Roman" panose="02020603050405020304" pitchFamily="18" charset="0"/>
                <a:ea typeface="仿宋_GB2312" pitchFamily="49" charset="-122"/>
              </a:rPr>
              <a:t>信息</a:t>
            </a:r>
            <a:r>
              <a:rPr lang="en-US" altLang="zh-CN" sz="3000" b="1" dirty="0">
                <a:latin typeface="Times New Roman" panose="02020603050405020304" pitchFamily="18" charset="0"/>
                <a:ea typeface="仿宋_GB2312" pitchFamily="49" charset="-122"/>
              </a:rPr>
              <a:t>info</a:t>
            </a:r>
            <a:r>
              <a:rPr lang="zh-CN" altLang="en-US" sz="3000" b="1" dirty="0">
                <a:latin typeface="Times New Roman" panose="02020603050405020304" pitchFamily="18" charset="0"/>
                <a:ea typeface="仿宋_GB2312" pitchFamily="49" charset="-122"/>
              </a:rPr>
              <a:t>：</a:t>
            </a:r>
            <a:r>
              <a:rPr lang="en-US" altLang="zh-CN" sz="3000" b="1" dirty="0" err="1">
                <a:latin typeface="Times New Roman" panose="02020603050405020304" pitchFamily="18" charset="0"/>
                <a:ea typeface="仿宋_GB2312" pitchFamily="49" charset="-122"/>
              </a:rPr>
              <a:t>utype</a:t>
            </a:r>
            <a:r>
              <a:rPr lang="en-US" altLang="zh-CN" sz="3000" b="1" dirty="0">
                <a:latin typeface="Times New Roman" panose="02020603050405020304" pitchFamily="18" charset="0"/>
                <a:ea typeface="仿宋_GB2312" pitchFamily="49" charset="-122"/>
              </a:rPr>
              <a:t> = 0</a:t>
            </a:r>
            <a:r>
              <a:rPr lang="zh-CN" altLang="en-US" sz="3000" b="1" dirty="0">
                <a:latin typeface="Times New Roman" panose="02020603050405020304" pitchFamily="18" charset="0"/>
                <a:ea typeface="仿宋_GB2312" pitchFamily="49" charset="-122"/>
              </a:rPr>
              <a:t>时</a:t>
            </a:r>
            <a:r>
              <a:rPr lang="en-US" altLang="zh-CN" sz="3000" b="1" dirty="0">
                <a:latin typeface="Times New Roman" panose="02020603050405020304" pitchFamily="18" charset="0"/>
                <a:ea typeface="仿宋_GB2312" pitchFamily="49" charset="-122"/>
              </a:rPr>
              <a:t>, </a:t>
            </a:r>
            <a:r>
              <a:rPr lang="zh-CN" altLang="en-US" sz="3000" b="1" dirty="0">
                <a:latin typeface="Times New Roman" panose="02020603050405020304" pitchFamily="18" charset="0"/>
                <a:ea typeface="仿宋_GB2312" pitchFamily="49" charset="-122"/>
              </a:rPr>
              <a:t>存放引用计数</a:t>
            </a:r>
            <a:r>
              <a:rPr lang="en-US" altLang="zh-CN" sz="3000" b="1" dirty="0">
                <a:latin typeface="Times New Roman" panose="02020603050405020304" pitchFamily="18" charset="0"/>
                <a:ea typeface="仿宋_GB2312" pitchFamily="49" charset="-122"/>
              </a:rPr>
              <a:t>(ref)</a:t>
            </a:r>
            <a:r>
              <a:rPr lang="zh-CN" altLang="en-US" sz="3000" b="1" dirty="0">
                <a:latin typeface="Times New Roman" panose="02020603050405020304" pitchFamily="18" charset="0"/>
                <a:ea typeface="仿宋_GB2312" pitchFamily="49" charset="-122"/>
              </a:rPr>
              <a:t>；</a:t>
            </a:r>
            <a:r>
              <a:rPr lang="en-US" altLang="zh-CN" sz="3000" b="1" dirty="0" err="1">
                <a:latin typeface="Times New Roman" panose="02020603050405020304" pitchFamily="18" charset="0"/>
                <a:ea typeface="仿宋_GB2312" pitchFamily="49" charset="-122"/>
              </a:rPr>
              <a:t>utype</a:t>
            </a:r>
            <a:r>
              <a:rPr lang="en-US" altLang="zh-CN" sz="3000" b="1" dirty="0">
                <a:latin typeface="Times New Roman" panose="02020603050405020304" pitchFamily="18" charset="0"/>
                <a:ea typeface="仿宋_GB2312" pitchFamily="49" charset="-122"/>
              </a:rPr>
              <a:t> = 1</a:t>
            </a:r>
            <a:r>
              <a:rPr lang="zh-CN" altLang="en-US" sz="3000" b="1" dirty="0">
                <a:latin typeface="Times New Roman" panose="02020603050405020304" pitchFamily="18" charset="0"/>
                <a:ea typeface="仿宋_GB2312" pitchFamily="49" charset="-122"/>
              </a:rPr>
              <a:t>时</a:t>
            </a:r>
            <a:r>
              <a:rPr lang="en-US" altLang="zh-CN" sz="3000" b="1" dirty="0">
                <a:latin typeface="Times New Roman" panose="02020603050405020304" pitchFamily="18" charset="0"/>
                <a:ea typeface="仿宋_GB2312" pitchFamily="49" charset="-122"/>
              </a:rPr>
              <a:t>, </a:t>
            </a:r>
            <a:r>
              <a:rPr lang="zh-CN" altLang="en-US" sz="3000" b="1" dirty="0">
                <a:latin typeface="Times New Roman" panose="02020603050405020304" pitchFamily="18" charset="0"/>
                <a:ea typeface="仿宋_GB2312" pitchFamily="49" charset="-122"/>
              </a:rPr>
              <a:t>存放数据值</a:t>
            </a:r>
            <a:r>
              <a:rPr lang="en-US" altLang="zh-CN" sz="3000" b="1" dirty="0">
                <a:latin typeface="Times New Roman" panose="02020603050405020304" pitchFamily="18" charset="0"/>
                <a:ea typeface="仿宋_GB2312" pitchFamily="49" charset="-122"/>
              </a:rPr>
              <a:t>(value)</a:t>
            </a:r>
            <a:r>
              <a:rPr lang="zh-CN" altLang="en-US" sz="3000" b="1" dirty="0">
                <a:latin typeface="Times New Roman" panose="02020603050405020304" pitchFamily="18" charset="0"/>
                <a:ea typeface="仿宋_GB2312" pitchFamily="49" charset="-122"/>
              </a:rPr>
              <a:t>；</a:t>
            </a:r>
            <a:r>
              <a:rPr lang="en-US" altLang="zh-CN" sz="3000" b="1" dirty="0" err="1">
                <a:latin typeface="Times New Roman" panose="02020603050405020304" pitchFamily="18" charset="0"/>
                <a:ea typeface="仿宋_GB2312" pitchFamily="49" charset="-122"/>
              </a:rPr>
              <a:t>utype</a:t>
            </a:r>
            <a:r>
              <a:rPr lang="en-US" altLang="zh-CN" sz="3000" b="1" dirty="0">
                <a:latin typeface="Times New Roman" panose="02020603050405020304" pitchFamily="18" charset="0"/>
                <a:ea typeface="仿宋_GB2312" pitchFamily="49" charset="-122"/>
              </a:rPr>
              <a:t> = 2</a:t>
            </a:r>
            <a:r>
              <a:rPr lang="zh-CN" altLang="en-US" sz="3000" b="1" dirty="0">
                <a:latin typeface="Times New Roman" panose="02020603050405020304" pitchFamily="18" charset="0"/>
                <a:ea typeface="仿宋_GB2312" pitchFamily="49" charset="-122"/>
              </a:rPr>
              <a:t>时</a:t>
            </a:r>
            <a:r>
              <a:rPr lang="en-US" altLang="zh-CN" sz="3000" b="1" dirty="0">
                <a:latin typeface="Times New Roman" panose="02020603050405020304" pitchFamily="18" charset="0"/>
                <a:ea typeface="仿宋_GB2312" pitchFamily="49" charset="-122"/>
              </a:rPr>
              <a:t>, </a:t>
            </a:r>
            <a:r>
              <a:rPr lang="zh-CN" altLang="en-US" sz="3000" b="1" dirty="0">
                <a:latin typeface="Times New Roman" panose="02020603050405020304" pitchFamily="18" charset="0"/>
                <a:ea typeface="仿宋_GB2312" pitchFamily="49" charset="-122"/>
              </a:rPr>
              <a:t>存放指向子表表头的指针</a:t>
            </a:r>
            <a:r>
              <a:rPr lang="en-US" altLang="zh-CN" sz="3000" b="1" dirty="0">
                <a:latin typeface="Times New Roman" panose="02020603050405020304" pitchFamily="18" charset="0"/>
                <a:ea typeface="仿宋_GB2312" pitchFamily="49" charset="-122"/>
              </a:rPr>
              <a:t>(</a:t>
            </a:r>
            <a:r>
              <a:rPr lang="en-US" altLang="zh-CN" sz="3000" b="1" dirty="0" err="1">
                <a:latin typeface="Times New Roman" panose="02020603050405020304" pitchFamily="18" charset="0"/>
                <a:ea typeface="仿宋_GB2312" pitchFamily="49" charset="-122"/>
              </a:rPr>
              <a:t>hlink</a:t>
            </a:r>
            <a:r>
              <a:rPr lang="en-US" altLang="zh-CN" sz="3000" b="1" dirty="0">
                <a:latin typeface="Times New Roman" panose="02020603050405020304" pitchFamily="18" charset="0"/>
                <a:ea typeface="仿宋_GB2312" pitchFamily="49" charset="-122"/>
              </a:rPr>
              <a:t>)</a:t>
            </a:r>
          </a:p>
          <a:p>
            <a:pPr>
              <a:lnSpc>
                <a:spcPct val="105000"/>
              </a:lnSpc>
              <a:spcBef>
                <a:spcPct val="15000"/>
              </a:spcBef>
              <a:buClr>
                <a:srgbClr val="800080"/>
              </a:buClr>
              <a:buSzPct val="50000"/>
              <a:defRPr/>
            </a:pPr>
            <a:r>
              <a:rPr lang="zh-CN" altLang="en-US" sz="3000" b="1" dirty="0">
                <a:latin typeface="Times New Roman" panose="02020603050405020304" pitchFamily="18" charset="0"/>
                <a:ea typeface="仿宋_GB2312" pitchFamily="49" charset="-122"/>
              </a:rPr>
              <a:t>尾指针</a:t>
            </a:r>
            <a:r>
              <a:rPr lang="en-US" altLang="zh-CN" sz="3000" b="1" dirty="0" err="1">
                <a:latin typeface="Times New Roman" panose="02020603050405020304" pitchFamily="18" charset="0"/>
                <a:ea typeface="仿宋_GB2312" pitchFamily="49" charset="-122"/>
              </a:rPr>
              <a:t>tlink</a:t>
            </a:r>
            <a:r>
              <a:rPr lang="zh-CN" altLang="en-US" sz="3000" b="1" dirty="0">
                <a:latin typeface="Times New Roman" panose="02020603050405020304" pitchFamily="18" charset="0"/>
                <a:ea typeface="仿宋_GB2312" pitchFamily="49" charset="-122"/>
              </a:rPr>
              <a:t>：</a:t>
            </a:r>
            <a:r>
              <a:rPr lang="en-US" altLang="zh-CN" sz="3000" b="1" dirty="0" err="1">
                <a:latin typeface="Times New Roman" panose="02020603050405020304" pitchFamily="18" charset="0"/>
                <a:ea typeface="仿宋_GB2312" pitchFamily="49" charset="-122"/>
              </a:rPr>
              <a:t>utype</a:t>
            </a:r>
            <a:r>
              <a:rPr lang="en-US" altLang="zh-CN" sz="3000" b="1" dirty="0">
                <a:latin typeface="Times New Roman" panose="02020603050405020304" pitchFamily="18" charset="0"/>
                <a:ea typeface="仿宋_GB2312" pitchFamily="49" charset="-122"/>
              </a:rPr>
              <a:t> = 0</a:t>
            </a:r>
            <a:r>
              <a:rPr lang="zh-CN" altLang="en-US" sz="3000" b="1" dirty="0">
                <a:latin typeface="Times New Roman" panose="02020603050405020304" pitchFamily="18" charset="0"/>
                <a:ea typeface="仿宋_GB2312" pitchFamily="49" charset="-122"/>
              </a:rPr>
              <a:t>时</a:t>
            </a:r>
            <a:r>
              <a:rPr lang="en-US" altLang="zh-CN" sz="3000" b="1" dirty="0">
                <a:latin typeface="Times New Roman" panose="02020603050405020304" pitchFamily="18" charset="0"/>
                <a:ea typeface="仿宋_GB2312" pitchFamily="49" charset="-122"/>
              </a:rPr>
              <a:t>, </a:t>
            </a:r>
            <a:r>
              <a:rPr lang="zh-CN" altLang="en-US" sz="3000" b="1" dirty="0">
                <a:latin typeface="Times New Roman" panose="02020603050405020304" pitchFamily="18" charset="0"/>
                <a:ea typeface="仿宋_GB2312" pitchFamily="49" charset="-122"/>
              </a:rPr>
              <a:t>指向该表第一个结点；</a:t>
            </a:r>
            <a:r>
              <a:rPr lang="en-US" altLang="zh-CN" sz="3000" b="1" dirty="0" err="1">
                <a:latin typeface="Times New Roman" panose="02020603050405020304" pitchFamily="18" charset="0"/>
                <a:ea typeface="仿宋_GB2312" pitchFamily="49" charset="-122"/>
              </a:rPr>
              <a:t>utype</a:t>
            </a:r>
            <a:r>
              <a:rPr lang="en-US" altLang="zh-CN" sz="3000" b="1" dirty="0">
                <a:latin typeface="Times New Roman" panose="02020603050405020304" pitchFamily="18" charset="0"/>
                <a:ea typeface="仿宋_GB2312" pitchFamily="49" charset="-122"/>
              </a:rPr>
              <a:t> </a:t>
            </a:r>
            <a:r>
              <a:rPr lang="en-US" altLang="zh-CN" sz="3000" b="1" dirty="0">
                <a:latin typeface="Times New Roman" panose="02020603050405020304" pitchFamily="18" charset="0"/>
                <a:ea typeface="仿宋_GB2312" pitchFamily="49" charset="-122"/>
                <a:sym typeface="Symbol" panose="05050102010706020507" pitchFamily="18" charset="2"/>
              </a:rPr>
              <a:t> </a:t>
            </a:r>
            <a:r>
              <a:rPr lang="en-US" altLang="zh-CN" sz="3000" b="1" dirty="0">
                <a:latin typeface="Times New Roman" panose="02020603050405020304" pitchFamily="18" charset="0"/>
                <a:ea typeface="仿宋_GB2312" pitchFamily="49" charset="-122"/>
              </a:rPr>
              <a:t>0</a:t>
            </a:r>
            <a:r>
              <a:rPr lang="zh-CN" altLang="en-US" sz="3000" b="1" dirty="0">
                <a:latin typeface="Times New Roman" panose="02020603050405020304" pitchFamily="18" charset="0"/>
                <a:ea typeface="仿宋_GB2312" pitchFamily="49" charset="-122"/>
              </a:rPr>
              <a:t>时</a:t>
            </a:r>
            <a:r>
              <a:rPr lang="en-US" altLang="zh-CN" sz="3000" b="1" dirty="0">
                <a:latin typeface="Times New Roman" panose="02020603050405020304" pitchFamily="18" charset="0"/>
                <a:ea typeface="仿宋_GB2312" pitchFamily="49" charset="-122"/>
              </a:rPr>
              <a:t>, </a:t>
            </a:r>
            <a:r>
              <a:rPr lang="zh-CN" altLang="en-US" sz="3000" b="1" dirty="0">
                <a:latin typeface="Times New Roman" panose="02020603050405020304" pitchFamily="18" charset="0"/>
                <a:ea typeface="仿宋_GB2312" pitchFamily="49" charset="-122"/>
                <a:sym typeface="Symbol" panose="05050102010706020507" pitchFamily="18" charset="2"/>
              </a:rPr>
              <a:t>指向同一层下一个结点</a:t>
            </a:r>
          </a:p>
        </p:txBody>
      </p:sp>
      <p:grpSp>
        <p:nvGrpSpPr>
          <p:cNvPr id="135172" name="Group 9"/>
          <p:cNvGrpSpPr>
            <a:grpSpLocks/>
          </p:cNvGrpSpPr>
          <p:nvPr/>
        </p:nvGrpSpPr>
        <p:grpSpPr bwMode="auto">
          <a:xfrm>
            <a:off x="1559496" y="1340768"/>
            <a:ext cx="5264150" cy="549275"/>
            <a:chOff x="1292" y="819"/>
            <a:chExt cx="3316" cy="346"/>
          </a:xfrm>
        </p:grpSpPr>
        <p:grpSp>
          <p:nvGrpSpPr>
            <p:cNvPr id="135173" name="Group 8"/>
            <p:cNvGrpSpPr>
              <a:grpSpLocks/>
            </p:cNvGrpSpPr>
            <p:nvPr/>
          </p:nvGrpSpPr>
          <p:grpSpPr bwMode="auto">
            <a:xfrm>
              <a:off x="1292" y="849"/>
              <a:ext cx="3316" cy="311"/>
              <a:chOff x="1292" y="849"/>
              <a:chExt cx="3316" cy="311"/>
            </a:xfrm>
          </p:grpSpPr>
          <p:sp>
            <p:nvSpPr>
              <p:cNvPr id="135175" name="Rectangle 4"/>
              <p:cNvSpPr>
                <a:spLocks noChangeArrowheads="1"/>
              </p:cNvSpPr>
              <p:nvPr/>
            </p:nvSpPr>
            <p:spPr bwMode="auto">
              <a:xfrm>
                <a:off x="1292" y="850"/>
                <a:ext cx="3316" cy="302"/>
              </a:xfrm>
              <a:prstGeom prst="rect">
                <a:avLst/>
              </a:prstGeom>
              <a:solidFill>
                <a:srgbClr val="FFFF99"/>
              </a:solidFill>
              <a:ln w="19050">
                <a:solidFill>
                  <a:srgbClr val="339966"/>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 </a:t>
                </a:r>
                <a:endParaRPr lang="en-US" altLang="zh-CN" sz="2400" b="0">
                  <a:latin typeface="Times New Roman" panose="02020603050405020304" pitchFamily="18" charset="0"/>
                  <a:ea typeface="黑体" panose="02010609060101010101" pitchFamily="49" charset="-122"/>
                </a:endParaRPr>
              </a:p>
            </p:txBody>
          </p:sp>
          <p:sp>
            <p:nvSpPr>
              <p:cNvPr id="135176" name="Line 5"/>
              <p:cNvSpPr>
                <a:spLocks noChangeShapeType="1"/>
              </p:cNvSpPr>
              <p:nvPr/>
            </p:nvSpPr>
            <p:spPr bwMode="auto">
              <a:xfrm>
                <a:off x="2416" y="850"/>
                <a:ext cx="0" cy="31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5177" name="Line 6"/>
              <p:cNvSpPr>
                <a:spLocks noChangeShapeType="1"/>
              </p:cNvSpPr>
              <p:nvPr/>
            </p:nvSpPr>
            <p:spPr bwMode="auto">
              <a:xfrm flipH="1" flipV="1">
                <a:off x="3528" y="849"/>
                <a:ext cx="0" cy="30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5174" name="Text Box 7"/>
            <p:cNvSpPr txBox="1">
              <a:spLocks noChangeArrowheads="1"/>
            </p:cNvSpPr>
            <p:nvPr/>
          </p:nvSpPr>
          <p:spPr bwMode="auto">
            <a:xfrm>
              <a:off x="1511" y="819"/>
              <a:ext cx="293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3000">
                  <a:solidFill>
                    <a:schemeClr val="tx2"/>
                  </a:solidFill>
                  <a:latin typeface="Times New Roman" panose="02020603050405020304" pitchFamily="18" charset="0"/>
                  <a:ea typeface="黑体" panose="02010609060101010101" pitchFamily="49" charset="-122"/>
                </a:rPr>
                <a:t>utype           info           tlink</a:t>
              </a:r>
              <a:r>
                <a:rPr lang="en-US" altLang="zh-CN" sz="2400" b="0">
                  <a:latin typeface="Times New Roman" panose="02020603050405020304" pitchFamily="18" charset="0"/>
                  <a:ea typeface="黑体" panose="02010609060101010101" pitchFamily="49" charset="-122"/>
                </a:rPr>
                <a:t> </a:t>
              </a:r>
            </a:p>
          </p:txBody>
        </p:sp>
      </p:grpSp>
      <p:pic>
        <p:nvPicPr>
          <p:cNvPr id="10" name="Picture 2" descr="这里写图片描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915114"/>
            <a:ext cx="4289016" cy="1686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Text Box 2"/>
          <p:cNvSpPr txBox="1">
            <a:spLocks noChangeArrowheads="1"/>
          </p:cNvSpPr>
          <p:nvPr/>
        </p:nvSpPr>
        <p:spPr bwMode="auto">
          <a:xfrm>
            <a:off x="419100" y="53976"/>
            <a:ext cx="4038600" cy="641350"/>
          </a:xfrm>
          <a:prstGeom prst="rect">
            <a:avLst/>
          </a:prstGeom>
          <a:noFill/>
          <a:ln>
            <a:noFill/>
          </a:ln>
          <a:effectLst/>
        </p:spPr>
        <p:txBody>
          <a:bodyPr>
            <a:spAutoFit/>
          </a:bodyPr>
          <a:lstStyle/>
          <a:p>
            <a:pPr>
              <a:spcBef>
                <a:spcPct val="50000"/>
              </a:spcBef>
              <a:defRPr/>
            </a:pPr>
            <a:r>
              <a:rPr lang="zh-CN" altLang="en-US" sz="3600" dirty="0">
                <a:solidFill>
                  <a:srgbClr val="0000CC"/>
                </a:solidFill>
                <a:latin typeface="华文新魏" panose="02010800040101010101" pitchFamily="2" charset="-122"/>
                <a:ea typeface="华文新魏" panose="02010800040101010101" pitchFamily="2" charset="-122"/>
              </a:rPr>
              <a:t>广义表的存储表示</a:t>
            </a:r>
          </a:p>
        </p:txBody>
      </p:sp>
      <p:sp>
        <p:nvSpPr>
          <p:cNvPr id="136195" name="Rectangle 3"/>
          <p:cNvSpPr>
            <a:spLocks noChangeArrowheads="1"/>
          </p:cNvSpPr>
          <p:nvPr/>
        </p:nvSpPr>
        <p:spPr bwMode="auto">
          <a:xfrm>
            <a:off x="1681808" y="62071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196" name="Line 4"/>
          <p:cNvSpPr>
            <a:spLocks noChangeShapeType="1"/>
          </p:cNvSpPr>
          <p:nvPr/>
        </p:nvSpPr>
        <p:spPr bwMode="auto">
          <a:xfrm>
            <a:off x="2062808" y="62071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197" name="Line 5"/>
          <p:cNvSpPr>
            <a:spLocks noChangeShapeType="1"/>
          </p:cNvSpPr>
          <p:nvPr/>
        </p:nvSpPr>
        <p:spPr bwMode="auto">
          <a:xfrm>
            <a:off x="2443808" y="62071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198" name="Rectangle 6"/>
          <p:cNvSpPr>
            <a:spLocks noChangeArrowheads="1"/>
          </p:cNvSpPr>
          <p:nvPr/>
        </p:nvSpPr>
        <p:spPr bwMode="auto">
          <a:xfrm>
            <a:off x="3129608" y="62071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199" name="Line 7"/>
          <p:cNvSpPr>
            <a:spLocks noChangeShapeType="1"/>
          </p:cNvSpPr>
          <p:nvPr/>
        </p:nvSpPr>
        <p:spPr bwMode="auto">
          <a:xfrm>
            <a:off x="3510608" y="61944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00" name="Line 8"/>
          <p:cNvSpPr>
            <a:spLocks noChangeShapeType="1"/>
          </p:cNvSpPr>
          <p:nvPr/>
        </p:nvSpPr>
        <p:spPr bwMode="auto">
          <a:xfrm>
            <a:off x="3891608" y="62071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01" name="Rectangle 9"/>
          <p:cNvSpPr>
            <a:spLocks noChangeArrowheads="1"/>
          </p:cNvSpPr>
          <p:nvPr/>
        </p:nvSpPr>
        <p:spPr bwMode="auto">
          <a:xfrm>
            <a:off x="4577408" y="62071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02" name="Line 10"/>
          <p:cNvSpPr>
            <a:spLocks noChangeShapeType="1"/>
          </p:cNvSpPr>
          <p:nvPr/>
        </p:nvSpPr>
        <p:spPr bwMode="auto">
          <a:xfrm>
            <a:off x="4958408" y="62071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03" name="Line 11"/>
          <p:cNvSpPr>
            <a:spLocks noChangeShapeType="1"/>
          </p:cNvSpPr>
          <p:nvPr/>
        </p:nvSpPr>
        <p:spPr bwMode="auto">
          <a:xfrm>
            <a:off x="5339408" y="62071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04" name="Line 12"/>
          <p:cNvSpPr>
            <a:spLocks noChangeShapeType="1"/>
          </p:cNvSpPr>
          <p:nvPr/>
        </p:nvSpPr>
        <p:spPr bwMode="auto">
          <a:xfrm>
            <a:off x="2672408" y="64738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05" name="Line 13"/>
          <p:cNvSpPr>
            <a:spLocks noChangeShapeType="1"/>
          </p:cNvSpPr>
          <p:nvPr/>
        </p:nvSpPr>
        <p:spPr bwMode="auto">
          <a:xfrm>
            <a:off x="1453208" y="6283300"/>
            <a:ext cx="2286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06" name="Line 14"/>
          <p:cNvSpPr>
            <a:spLocks noChangeShapeType="1"/>
          </p:cNvSpPr>
          <p:nvPr/>
        </p:nvSpPr>
        <p:spPr bwMode="auto">
          <a:xfrm>
            <a:off x="4120208" y="64738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07" name="Rectangle 15"/>
          <p:cNvSpPr>
            <a:spLocks noChangeArrowheads="1"/>
          </p:cNvSpPr>
          <p:nvPr/>
        </p:nvSpPr>
        <p:spPr bwMode="auto">
          <a:xfrm>
            <a:off x="1681808" y="53689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08" name="Line 16"/>
          <p:cNvSpPr>
            <a:spLocks noChangeShapeType="1"/>
          </p:cNvSpPr>
          <p:nvPr/>
        </p:nvSpPr>
        <p:spPr bwMode="auto">
          <a:xfrm>
            <a:off x="2062808" y="53816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09" name="Line 17"/>
          <p:cNvSpPr>
            <a:spLocks noChangeShapeType="1"/>
          </p:cNvSpPr>
          <p:nvPr/>
        </p:nvSpPr>
        <p:spPr bwMode="auto">
          <a:xfrm>
            <a:off x="2443808" y="53816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10" name="Rectangle 18"/>
          <p:cNvSpPr>
            <a:spLocks noChangeArrowheads="1"/>
          </p:cNvSpPr>
          <p:nvPr/>
        </p:nvSpPr>
        <p:spPr bwMode="auto">
          <a:xfrm>
            <a:off x="3129608" y="53689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11" name="Line 19"/>
          <p:cNvSpPr>
            <a:spLocks noChangeShapeType="1"/>
          </p:cNvSpPr>
          <p:nvPr/>
        </p:nvSpPr>
        <p:spPr bwMode="auto">
          <a:xfrm>
            <a:off x="3510608" y="53689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12" name="Line 20"/>
          <p:cNvSpPr>
            <a:spLocks noChangeShapeType="1"/>
          </p:cNvSpPr>
          <p:nvPr/>
        </p:nvSpPr>
        <p:spPr bwMode="auto">
          <a:xfrm>
            <a:off x="3891608" y="53689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13" name="Rectangle 21"/>
          <p:cNvSpPr>
            <a:spLocks noChangeArrowheads="1"/>
          </p:cNvSpPr>
          <p:nvPr/>
        </p:nvSpPr>
        <p:spPr bwMode="auto">
          <a:xfrm>
            <a:off x="4577408" y="53689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14" name="Line 22"/>
          <p:cNvSpPr>
            <a:spLocks noChangeShapeType="1"/>
          </p:cNvSpPr>
          <p:nvPr/>
        </p:nvSpPr>
        <p:spPr bwMode="auto">
          <a:xfrm>
            <a:off x="4958408" y="53689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15" name="Line 23"/>
          <p:cNvSpPr>
            <a:spLocks noChangeShapeType="1"/>
          </p:cNvSpPr>
          <p:nvPr/>
        </p:nvSpPr>
        <p:spPr bwMode="auto">
          <a:xfrm>
            <a:off x="5339408" y="53689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16" name="Line 24"/>
          <p:cNvSpPr>
            <a:spLocks noChangeShapeType="1"/>
          </p:cNvSpPr>
          <p:nvPr/>
        </p:nvSpPr>
        <p:spPr bwMode="auto">
          <a:xfrm>
            <a:off x="2672408" y="55594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17" name="Line 25"/>
          <p:cNvSpPr>
            <a:spLocks noChangeShapeType="1"/>
          </p:cNvSpPr>
          <p:nvPr/>
        </p:nvSpPr>
        <p:spPr bwMode="auto">
          <a:xfrm>
            <a:off x="4120208" y="55594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18" name="Rectangle 26"/>
          <p:cNvSpPr>
            <a:spLocks noChangeArrowheads="1"/>
          </p:cNvSpPr>
          <p:nvPr/>
        </p:nvSpPr>
        <p:spPr bwMode="auto">
          <a:xfrm>
            <a:off x="4958408" y="42640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19" name="Line 27"/>
          <p:cNvSpPr>
            <a:spLocks noChangeShapeType="1"/>
          </p:cNvSpPr>
          <p:nvPr/>
        </p:nvSpPr>
        <p:spPr bwMode="auto">
          <a:xfrm>
            <a:off x="5339408" y="42640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20" name="Line 28"/>
          <p:cNvSpPr>
            <a:spLocks noChangeShapeType="1"/>
          </p:cNvSpPr>
          <p:nvPr/>
        </p:nvSpPr>
        <p:spPr bwMode="auto">
          <a:xfrm>
            <a:off x="5720408" y="42640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21" name="Rectangle 29"/>
          <p:cNvSpPr>
            <a:spLocks noChangeArrowheads="1"/>
          </p:cNvSpPr>
          <p:nvPr/>
        </p:nvSpPr>
        <p:spPr bwMode="auto">
          <a:xfrm>
            <a:off x="6406208" y="42640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22" name="Line 30"/>
          <p:cNvSpPr>
            <a:spLocks noChangeShapeType="1"/>
          </p:cNvSpPr>
          <p:nvPr/>
        </p:nvSpPr>
        <p:spPr bwMode="auto">
          <a:xfrm>
            <a:off x="6787208" y="42640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23" name="Line 31"/>
          <p:cNvSpPr>
            <a:spLocks noChangeShapeType="1"/>
          </p:cNvSpPr>
          <p:nvPr/>
        </p:nvSpPr>
        <p:spPr bwMode="auto">
          <a:xfrm>
            <a:off x="7168208" y="42640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24" name="Rectangle 32"/>
          <p:cNvSpPr>
            <a:spLocks noChangeArrowheads="1"/>
          </p:cNvSpPr>
          <p:nvPr/>
        </p:nvSpPr>
        <p:spPr bwMode="auto">
          <a:xfrm>
            <a:off x="7854008" y="4264000"/>
            <a:ext cx="12192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25" name="Line 33"/>
          <p:cNvSpPr>
            <a:spLocks noChangeShapeType="1"/>
          </p:cNvSpPr>
          <p:nvPr/>
        </p:nvSpPr>
        <p:spPr bwMode="auto">
          <a:xfrm>
            <a:off x="8235008" y="42640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26" name="Line 34"/>
          <p:cNvSpPr>
            <a:spLocks noChangeShapeType="1"/>
          </p:cNvSpPr>
          <p:nvPr/>
        </p:nvSpPr>
        <p:spPr bwMode="auto">
          <a:xfrm>
            <a:off x="8692208" y="42640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27" name="Line 35"/>
          <p:cNvSpPr>
            <a:spLocks noChangeShapeType="1"/>
          </p:cNvSpPr>
          <p:nvPr/>
        </p:nvSpPr>
        <p:spPr bwMode="auto">
          <a:xfrm>
            <a:off x="5936308" y="44418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28" name="Line 36"/>
          <p:cNvSpPr>
            <a:spLocks noChangeShapeType="1"/>
          </p:cNvSpPr>
          <p:nvPr/>
        </p:nvSpPr>
        <p:spPr bwMode="auto">
          <a:xfrm>
            <a:off x="7384108" y="44418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29" name="Rectangle 37"/>
          <p:cNvSpPr>
            <a:spLocks noChangeArrowheads="1"/>
          </p:cNvSpPr>
          <p:nvPr/>
        </p:nvSpPr>
        <p:spPr bwMode="auto">
          <a:xfrm>
            <a:off x="3510608" y="42640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30" name="Line 38"/>
          <p:cNvSpPr>
            <a:spLocks noChangeShapeType="1"/>
          </p:cNvSpPr>
          <p:nvPr/>
        </p:nvSpPr>
        <p:spPr bwMode="auto">
          <a:xfrm>
            <a:off x="3891608" y="42640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31" name="Line 39"/>
          <p:cNvSpPr>
            <a:spLocks noChangeShapeType="1"/>
          </p:cNvSpPr>
          <p:nvPr/>
        </p:nvSpPr>
        <p:spPr bwMode="auto">
          <a:xfrm>
            <a:off x="4272608" y="42640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32" name="Line 40"/>
          <p:cNvSpPr>
            <a:spLocks noChangeShapeType="1"/>
          </p:cNvSpPr>
          <p:nvPr/>
        </p:nvSpPr>
        <p:spPr bwMode="auto">
          <a:xfrm>
            <a:off x="4488508" y="44418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33" name="Line 41"/>
          <p:cNvSpPr>
            <a:spLocks noChangeShapeType="1"/>
          </p:cNvSpPr>
          <p:nvPr/>
        </p:nvSpPr>
        <p:spPr bwMode="auto">
          <a:xfrm>
            <a:off x="1377008" y="5559400"/>
            <a:ext cx="3048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754" name="Text Box 42"/>
          <p:cNvSpPr txBox="1">
            <a:spLocks noChangeArrowheads="1"/>
          </p:cNvSpPr>
          <p:nvPr/>
        </p:nvSpPr>
        <p:spPr bwMode="auto">
          <a:xfrm>
            <a:off x="996008" y="53450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i="1">
                <a:solidFill>
                  <a:schemeClr val="tx2"/>
                </a:solidFill>
                <a:effectLst>
                  <a:outerShdw blurRad="38100" dist="38100" dir="2700000" algn="tl">
                    <a:srgbClr val="C0C0C0"/>
                  </a:outerShdw>
                </a:effectLst>
                <a:latin typeface="Times New Roman" panose="02020603050405020304" pitchFamily="18" charset="0"/>
              </a:rPr>
              <a:t>E</a:t>
            </a:r>
            <a:endParaRPr lang="en-US" altLang="zh-CN" sz="2400" b="0">
              <a:latin typeface="Times New Roman" panose="02020603050405020304" pitchFamily="18" charset="0"/>
            </a:endParaRPr>
          </a:p>
        </p:txBody>
      </p:sp>
      <p:sp>
        <p:nvSpPr>
          <p:cNvPr id="136235" name="Rectangle 43"/>
          <p:cNvSpPr>
            <a:spLocks noChangeArrowheads="1"/>
          </p:cNvSpPr>
          <p:nvPr/>
        </p:nvSpPr>
        <p:spPr bwMode="auto">
          <a:xfrm>
            <a:off x="2062808" y="53689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333399"/>
              </a:solidFill>
              <a:latin typeface="Times New Roman" panose="02020603050405020304" pitchFamily="18" charset="0"/>
              <a:ea typeface="黑体" panose="02010609060101010101" pitchFamily="49" charset="-122"/>
            </a:endParaRPr>
          </a:p>
        </p:txBody>
      </p:sp>
      <p:sp>
        <p:nvSpPr>
          <p:cNvPr id="136236" name="Text Box 44"/>
          <p:cNvSpPr txBox="1">
            <a:spLocks noChangeArrowheads="1"/>
          </p:cNvSpPr>
          <p:nvPr/>
        </p:nvSpPr>
        <p:spPr bwMode="auto">
          <a:xfrm>
            <a:off x="3732858" y="4937101"/>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chemeClr val="tx2"/>
                </a:solidFill>
                <a:latin typeface="Times New Roman" panose="02020603050405020304" pitchFamily="18" charset="0"/>
                <a:ea typeface="黑体" panose="02010609060101010101" pitchFamily="49" charset="-122"/>
              </a:rPr>
              <a:t>B</a:t>
            </a:r>
            <a:endParaRPr lang="en-US" altLang="zh-CN" sz="2400" b="0">
              <a:latin typeface="Times New Roman" panose="02020603050405020304" pitchFamily="18" charset="0"/>
              <a:ea typeface="黑体" panose="02010609060101010101" pitchFamily="49" charset="-122"/>
            </a:endParaRPr>
          </a:p>
        </p:txBody>
      </p:sp>
      <p:sp>
        <p:nvSpPr>
          <p:cNvPr id="136237" name="Line 45"/>
          <p:cNvSpPr>
            <a:spLocks noChangeShapeType="1"/>
          </p:cNvSpPr>
          <p:nvPr/>
        </p:nvSpPr>
        <p:spPr bwMode="auto">
          <a:xfrm flipV="1">
            <a:off x="5187008" y="5978500"/>
            <a:ext cx="0" cy="3810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38" name="Line 46"/>
          <p:cNvSpPr>
            <a:spLocks noChangeShapeType="1"/>
          </p:cNvSpPr>
          <p:nvPr/>
        </p:nvSpPr>
        <p:spPr bwMode="auto">
          <a:xfrm>
            <a:off x="1453208" y="5978500"/>
            <a:ext cx="3733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39" name="Line 47"/>
          <p:cNvSpPr>
            <a:spLocks noChangeShapeType="1"/>
          </p:cNvSpPr>
          <p:nvPr/>
        </p:nvSpPr>
        <p:spPr bwMode="auto">
          <a:xfrm>
            <a:off x="1377008" y="6435700"/>
            <a:ext cx="3048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760" name="Text Box 48"/>
          <p:cNvSpPr txBox="1">
            <a:spLocks noChangeArrowheads="1"/>
          </p:cNvSpPr>
          <p:nvPr/>
        </p:nvSpPr>
        <p:spPr bwMode="auto">
          <a:xfrm>
            <a:off x="996008" y="6130901"/>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i="1">
                <a:solidFill>
                  <a:schemeClr val="tx2"/>
                </a:solidFill>
                <a:effectLst>
                  <a:outerShdw blurRad="38100" dist="38100" dir="2700000" algn="tl">
                    <a:srgbClr val="C0C0C0"/>
                  </a:outerShdw>
                </a:effectLst>
                <a:latin typeface="Times New Roman" panose="02020603050405020304" pitchFamily="18" charset="0"/>
              </a:rPr>
              <a:t>F</a:t>
            </a:r>
            <a:endParaRPr lang="en-US" altLang="zh-CN" sz="2400" b="0">
              <a:latin typeface="Times New Roman" panose="02020603050405020304" pitchFamily="18" charset="0"/>
            </a:endParaRPr>
          </a:p>
        </p:txBody>
      </p:sp>
      <p:sp>
        <p:nvSpPr>
          <p:cNvPr id="136241" name="Line 49"/>
          <p:cNvSpPr>
            <a:spLocks noChangeShapeType="1"/>
          </p:cNvSpPr>
          <p:nvPr/>
        </p:nvSpPr>
        <p:spPr bwMode="auto">
          <a:xfrm>
            <a:off x="1453208" y="5978500"/>
            <a:ext cx="0" cy="3048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42" name="Rectangle 50"/>
          <p:cNvSpPr>
            <a:spLocks noChangeArrowheads="1"/>
          </p:cNvSpPr>
          <p:nvPr/>
        </p:nvSpPr>
        <p:spPr bwMode="auto">
          <a:xfrm>
            <a:off x="2062808" y="62071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43" name="Text Box 51"/>
          <p:cNvSpPr txBox="1">
            <a:spLocks noChangeArrowheads="1"/>
          </p:cNvSpPr>
          <p:nvPr/>
        </p:nvSpPr>
        <p:spPr bwMode="auto">
          <a:xfrm>
            <a:off x="1681808" y="6121376"/>
            <a:ext cx="7302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a:t>
            </a:r>
            <a:r>
              <a:rPr lang="en-US" altLang="zh-CN" sz="3000">
                <a:solidFill>
                  <a:schemeClr val="hlink"/>
                </a:solidFill>
                <a:latin typeface="Times New Roman" panose="02020603050405020304" pitchFamily="18" charset="0"/>
                <a:ea typeface="黑体" panose="02010609060101010101" pitchFamily="49" charset="-122"/>
              </a:rPr>
              <a:t>  </a:t>
            </a:r>
            <a:r>
              <a:rPr lang="en-US" altLang="zh-CN" sz="2800">
                <a:solidFill>
                  <a:schemeClr val="hlink"/>
                </a:solidFill>
                <a:latin typeface="Times New Roman" panose="02020603050405020304" pitchFamily="18" charset="0"/>
                <a:ea typeface="黑体" panose="02010609060101010101" pitchFamily="49" charset="-122"/>
              </a:rPr>
              <a:t>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44" name="Text Box 52"/>
          <p:cNvSpPr txBox="1">
            <a:spLocks noChangeArrowheads="1"/>
          </p:cNvSpPr>
          <p:nvPr/>
        </p:nvSpPr>
        <p:spPr bwMode="auto">
          <a:xfrm>
            <a:off x="3129608" y="6108676"/>
            <a:ext cx="7508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3000" i="1">
                <a:latin typeface="Times New Roman" panose="02020603050405020304" pitchFamily="18" charset="0"/>
                <a:ea typeface="黑体" panose="02010609060101010101" pitchFamily="49" charset="-122"/>
              </a:rPr>
              <a:t>h</a:t>
            </a:r>
            <a:endParaRPr lang="en-US" altLang="zh-CN" sz="3000" b="0" i="1">
              <a:latin typeface="Times New Roman" panose="02020603050405020304" pitchFamily="18" charset="0"/>
              <a:ea typeface="黑体" panose="02010609060101010101" pitchFamily="49" charset="-122"/>
            </a:endParaRPr>
          </a:p>
        </p:txBody>
      </p:sp>
      <p:sp>
        <p:nvSpPr>
          <p:cNvPr id="136245" name="Text Box 53"/>
          <p:cNvSpPr txBox="1">
            <a:spLocks noChangeArrowheads="1"/>
          </p:cNvSpPr>
          <p:nvPr/>
        </p:nvSpPr>
        <p:spPr bwMode="auto">
          <a:xfrm>
            <a:off x="4590108" y="61324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46" name="Text Box 54"/>
          <p:cNvSpPr txBox="1">
            <a:spLocks noChangeArrowheads="1"/>
          </p:cNvSpPr>
          <p:nvPr/>
        </p:nvSpPr>
        <p:spPr bwMode="auto">
          <a:xfrm>
            <a:off x="1681808" y="5268889"/>
            <a:ext cx="7302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a:t>
            </a:r>
            <a:r>
              <a:rPr lang="en-US" altLang="zh-CN" sz="3000">
                <a:solidFill>
                  <a:schemeClr val="hlink"/>
                </a:solidFill>
                <a:latin typeface="Times New Roman" panose="02020603050405020304" pitchFamily="18" charset="0"/>
                <a:ea typeface="黑体" panose="02010609060101010101" pitchFamily="49" charset="-122"/>
              </a:rPr>
              <a:t>  </a:t>
            </a:r>
            <a:r>
              <a:rPr lang="en-US" altLang="zh-CN" sz="2800">
                <a:solidFill>
                  <a:schemeClr val="hlink"/>
                </a:solidFill>
                <a:latin typeface="Times New Roman" panose="02020603050405020304" pitchFamily="18" charset="0"/>
                <a:ea typeface="黑体" panose="02010609060101010101" pitchFamily="49" charset="-122"/>
              </a:rPr>
              <a:t>0</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47" name="Text Box 55"/>
          <p:cNvSpPr txBox="1">
            <a:spLocks noChangeArrowheads="1"/>
          </p:cNvSpPr>
          <p:nvPr/>
        </p:nvSpPr>
        <p:spPr bwMode="auto">
          <a:xfrm>
            <a:off x="4590108" y="529270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48" name="Text Box 56"/>
          <p:cNvSpPr txBox="1">
            <a:spLocks noChangeArrowheads="1"/>
          </p:cNvSpPr>
          <p:nvPr/>
        </p:nvSpPr>
        <p:spPr bwMode="auto">
          <a:xfrm>
            <a:off x="3129608" y="529270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49" name="Line 57"/>
          <p:cNvSpPr>
            <a:spLocks noChangeShapeType="1"/>
          </p:cNvSpPr>
          <p:nvPr/>
        </p:nvSpPr>
        <p:spPr bwMode="auto">
          <a:xfrm flipV="1">
            <a:off x="3726508" y="5102200"/>
            <a:ext cx="0" cy="457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50" name="Line 58"/>
          <p:cNvSpPr>
            <a:spLocks noChangeShapeType="1"/>
          </p:cNvSpPr>
          <p:nvPr/>
        </p:nvSpPr>
        <p:spPr bwMode="auto">
          <a:xfrm flipH="1">
            <a:off x="767408" y="5114900"/>
            <a:ext cx="2971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51" name="Line 59"/>
          <p:cNvSpPr>
            <a:spLocks noChangeShapeType="1"/>
          </p:cNvSpPr>
          <p:nvPr/>
        </p:nvSpPr>
        <p:spPr bwMode="auto">
          <a:xfrm>
            <a:off x="1224608" y="4949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52" name="Line 60"/>
          <p:cNvSpPr>
            <a:spLocks noChangeShapeType="1"/>
          </p:cNvSpPr>
          <p:nvPr/>
        </p:nvSpPr>
        <p:spPr bwMode="auto">
          <a:xfrm>
            <a:off x="996008" y="4873600"/>
            <a:ext cx="41910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53" name="Line 61"/>
          <p:cNvSpPr>
            <a:spLocks noChangeShapeType="1"/>
          </p:cNvSpPr>
          <p:nvPr/>
        </p:nvSpPr>
        <p:spPr bwMode="auto">
          <a:xfrm>
            <a:off x="5174308" y="4860901"/>
            <a:ext cx="0" cy="7080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54" name="Text Box 62"/>
          <p:cNvSpPr txBox="1">
            <a:spLocks noChangeArrowheads="1"/>
          </p:cNvSpPr>
          <p:nvPr/>
        </p:nvSpPr>
        <p:spPr bwMode="auto">
          <a:xfrm>
            <a:off x="5223522" y="4913288"/>
            <a:ext cx="441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chemeClr val="tx2"/>
                </a:solidFill>
                <a:latin typeface="Times New Roman" panose="02020603050405020304" pitchFamily="18" charset="0"/>
                <a:ea typeface="黑体" panose="02010609060101010101" pitchFamily="49" charset="-122"/>
              </a:rPr>
              <a:t>D</a:t>
            </a:r>
            <a:endParaRPr lang="en-US" altLang="zh-CN" sz="2400" b="0">
              <a:latin typeface="Times New Roman" panose="02020603050405020304" pitchFamily="18" charset="0"/>
              <a:ea typeface="黑体" panose="02010609060101010101" pitchFamily="49" charset="-122"/>
            </a:endParaRPr>
          </a:p>
        </p:txBody>
      </p:sp>
      <p:sp>
        <p:nvSpPr>
          <p:cNvPr id="136255" name="Text Box 63"/>
          <p:cNvSpPr txBox="1">
            <a:spLocks noChangeArrowheads="1"/>
          </p:cNvSpPr>
          <p:nvPr/>
        </p:nvSpPr>
        <p:spPr bwMode="auto">
          <a:xfrm>
            <a:off x="5339409" y="6068988"/>
            <a:ext cx="39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6256" name="Text Box 64"/>
          <p:cNvSpPr txBox="1">
            <a:spLocks noChangeArrowheads="1"/>
          </p:cNvSpPr>
          <p:nvPr/>
        </p:nvSpPr>
        <p:spPr bwMode="auto">
          <a:xfrm>
            <a:off x="5339409" y="5230788"/>
            <a:ext cx="39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6257" name="Rectangle 65"/>
          <p:cNvSpPr>
            <a:spLocks noChangeArrowheads="1"/>
          </p:cNvSpPr>
          <p:nvPr/>
        </p:nvSpPr>
        <p:spPr bwMode="auto">
          <a:xfrm>
            <a:off x="3891608" y="42640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58" name="Text Box 66"/>
          <p:cNvSpPr txBox="1">
            <a:spLocks noChangeArrowheads="1"/>
          </p:cNvSpPr>
          <p:nvPr/>
        </p:nvSpPr>
        <p:spPr bwMode="auto">
          <a:xfrm>
            <a:off x="3510608" y="4202088"/>
            <a:ext cx="717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0  1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59" name="Text Box 67"/>
          <p:cNvSpPr txBox="1">
            <a:spLocks noChangeArrowheads="1"/>
          </p:cNvSpPr>
          <p:nvPr/>
        </p:nvSpPr>
        <p:spPr bwMode="auto">
          <a:xfrm>
            <a:off x="5002858" y="4178276"/>
            <a:ext cx="7302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3000" i="1">
                <a:latin typeface="Times New Roman" panose="02020603050405020304" pitchFamily="18" charset="0"/>
                <a:ea typeface="黑体" panose="02010609060101010101" pitchFamily="49" charset="-122"/>
              </a:rPr>
              <a:t>d</a:t>
            </a:r>
            <a:endParaRPr lang="en-US" altLang="zh-CN" sz="3000" b="0" i="1">
              <a:latin typeface="Times New Roman" panose="02020603050405020304" pitchFamily="18" charset="0"/>
              <a:ea typeface="黑体" panose="02010609060101010101" pitchFamily="49" charset="-122"/>
            </a:endParaRPr>
          </a:p>
        </p:txBody>
      </p:sp>
      <p:sp>
        <p:nvSpPr>
          <p:cNvPr id="136260" name="Text Box 68"/>
          <p:cNvSpPr txBox="1">
            <a:spLocks noChangeArrowheads="1"/>
          </p:cNvSpPr>
          <p:nvPr/>
        </p:nvSpPr>
        <p:spPr bwMode="auto">
          <a:xfrm>
            <a:off x="6406209" y="4152876"/>
            <a:ext cx="7096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3000" i="1">
                <a:latin typeface="Times New Roman" panose="02020603050405020304" pitchFamily="18" charset="0"/>
                <a:ea typeface="黑体" panose="02010609060101010101" pitchFamily="49" charset="-122"/>
              </a:rPr>
              <a:t>e</a:t>
            </a:r>
            <a:endParaRPr lang="en-US" altLang="zh-CN" sz="3000" b="0" i="1">
              <a:latin typeface="Times New Roman" panose="02020603050405020304" pitchFamily="18" charset="0"/>
              <a:ea typeface="黑体" panose="02010609060101010101" pitchFamily="49" charset="-122"/>
            </a:endParaRPr>
          </a:p>
        </p:txBody>
      </p:sp>
      <p:sp>
        <p:nvSpPr>
          <p:cNvPr id="136261" name="Text Box 69"/>
          <p:cNvSpPr txBox="1">
            <a:spLocks noChangeArrowheads="1"/>
          </p:cNvSpPr>
          <p:nvPr/>
        </p:nvSpPr>
        <p:spPr bwMode="auto">
          <a:xfrm>
            <a:off x="7901633" y="4163989"/>
            <a:ext cx="6667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3000" i="1">
                <a:latin typeface="Times New Roman" panose="02020603050405020304" pitchFamily="18" charset="0"/>
                <a:ea typeface="黑体" panose="02010609060101010101" pitchFamily="49" charset="-122"/>
              </a:rPr>
              <a:t>f</a:t>
            </a:r>
            <a:endParaRPr lang="en-US" altLang="zh-CN" sz="3000" b="0" i="1">
              <a:latin typeface="Times New Roman" panose="02020603050405020304" pitchFamily="18" charset="0"/>
              <a:ea typeface="黑体" panose="02010609060101010101" pitchFamily="49" charset="-122"/>
            </a:endParaRPr>
          </a:p>
        </p:txBody>
      </p:sp>
      <p:sp>
        <p:nvSpPr>
          <p:cNvPr id="136262" name="Text Box 70"/>
          <p:cNvSpPr txBox="1">
            <a:spLocks noChangeArrowheads="1"/>
          </p:cNvSpPr>
          <p:nvPr/>
        </p:nvSpPr>
        <p:spPr bwMode="auto">
          <a:xfrm>
            <a:off x="8674746" y="4138588"/>
            <a:ext cx="398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6263" name="Line 71"/>
          <p:cNvSpPr>
            <a:spLocks noChangeShapeType="1"/>
          </p:cNvSpPr>
          <p:nvPr/>
        </p:nvSpPr>
        <p:spPr bwMode="auto">
          <a:xfrm>
            <a:off x="3193108" y="4441800"/>
            <a:ext cx="3048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64" name="Rectangle 72"/>
          <p:cNvSpPr>
            <a:spLocks noChangeArrowheads="1"/>
          </p:cNvSpPr>
          <p:nvPr/>
        </p:nvSpPr>
        <p:spPr bwMode="auto">
          <a:xfrm>
            <a:off x="3129608" y="34258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65" name="Line 73"/>
          <p:cNvSpPr>
            <a:spLocks noChangeShapeType="1"/>
          </p:cNvSpPr>
          <p:nvPr/>
        </p:nvSpPr>
        <p:spPr bwMode="auto">
          <a:xfrm>
            <a:off x="3510608" y="34258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66" name="Rectangle 74"/>
          <p:cNvSpPr>
            <a:spLocks noChangeArrowheads="1"/>
          </p:cNvSpPr>
          <p:nvPr/>
        </p:nvSpPr>
        <p:spPr bwMode="auto">
          <a:xfrm>
            <a:off x="4577408" y="34258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67" name="Line 75"/>
          <p:cNvSpPr>
            <a:spLocks noChangeShapeType="1"/>
          </p:cNvSpPr>
          <p:nvPr/>
        </p:nvSpPr>
        <p:spPr bwMode="auto">
          <a:xfrm>
            <a:off x="4107508" y="36036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68" name="Rectangle 76"/>
          <p:cNvSpPr>
            <a:spLocks noChangeArrowheads="1"/>
          </p:cNvSpPr>
          <p:nvPr/>
        </p:nvSpPr>
        <p:spPr bwMode="auto">
          <a:xfrm>
            <a:off x="1681808" y="34258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69" name="Line 77"/>
          <p:cNvSpPr>
            <a:spLocks noChangeShapeType="1"/>
          </p:cNvSpPr>
          <p:nvPr/>
        </p:nvSpPr>
        <p:spPr bwMode="auto">
          <a:xfrm>
            <a:off x="2443808" y="3425800"/>
            <a:ext cx="0" cy="38100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70" name="Line 78"/>
          <p:cNvSpPr>
            <a:spLocks noChangeShapeType="1"/>
          </p:cNvSpPr>
          <p:nvPr/>
        </p:nvSpPr>
        <p:spPr bwMode="auto">
          <a:xfrm>
            <a:off x="2659708" y="36036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71" name="Rectangle 79"/>
          <p:cNvSpPr>
            <a:spLocks noChangeArrowheads="1"/>
          </p:cNvSpPr>
          <p:nvPr/>
        </p:nvSpPr>
        <p:spPr bwMode="auto">
          <a:xfrm>
            <a:off x="2062808" y="34258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72" name="Text Box 80"/>
          <p:cNvSpPr txBox="1">
            <a:spLocks noChangeArrowheads="1"/>
          </p:cNvSpPr>
          <p:nvPr/>
        </p:nvSpPr>
        <p:spPr bwMode="auto">
          <a:xfrm>
            <a:off x="1694508" y="3314676"/>
            <a:ext cx="7302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a:t>
            </a:r>
            <a:r>
              <a:rPr lang="en-US" altLang="zh-CN" sz="3000">
                <a:solidFill>
                  <a:schemeClr val="hlink"/>
                </a:solidFill>
                <a:latin typeface="Times New Roman" panose="02020603050405020304" pitchFamily="18" charset="0"/>
                <a:ea typeface="黑体" panose="02010609060101010101" pitchFamily="49" charset="-122"/>
              </a:rPr>
              <a:t>  </a:t>
            </a:r>
            <a:r>
              <a:rPr lang="en-US" altLang="zh-CN" sz="2800">
                <a:solidFill>
                  <a:schemeClr val="hlink"/>
                </a:solidFill>
                <a:latin typeface="Times New Roman" panose="02020603050405020304" pitchFamily="18" charset="0"/>
                <a:ea typeface="黑体" panose="02010609060101010101" pitchFamily="49" charset="-122"/>
              </a:rPr>
              <a:t>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73" name="Text Box 81"/>
          <p:cNvSpPr txBox="1">
            <a:spLocks noChangeArrowheads="1"/>
          </p:cNvSpPr>
          <p:nvPr/>
        </p:nvSpPr>
        <p:spPr bwMode="auto">
          <a:xfrm>
            <a:off x="3177234" y="3340076"/>
            <a:ext cx="7223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a:t>
            </a:r>
            <a:r>
              <a:rPr lang="en-US" altLang="zh-CN" sz="3000">
                <a:solidFill>
                  <a:schemeClr val="hlink"/>
                </a:solidFill>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c</a:t>
            </a:r>
            <a:endParaRPr lang="en-US" altLang="zh-CN" sz="3000" b="0" i="1">
              <a:latin typeface="Times New Roman" panose="02020603050405020304" pitchFamily="18" charset="0"/>
              <a:ea typeface="黑体" panose="02010609060101010101" pitchFamily="49" charset="-122"/>
            </a:endParaRPr>
          </a:p>
        </p:txBody>
      </p:sp>
      <p:sp>
        <p:nvSpPr>
          <p:cNvPr id="136274" name="Text Box 82"/>
          <p:cNvSpPr txBox="1">
            <a:spLocks noChangeArrowheads="1"/>
          </p:cNvSpPr>
          <p:nvPr/>
        </p:nvSpPr>
        <p:spPr bwMode="auto">
          <a:xfrm>
            <a:off x="4590108" y="33384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75" name="Line 83"/>
          <p:cNvSpPr>
            <a:spLocks noChangeShapeType="1"/>
          </p:cNvSpPr>
          <p:nvPr/>
        </p:nvSpPr>
        <p:spPr bwMode="auto">
          <a:xfrm>
            <a:off x="1377008" y="3668688"/>
            <a:ext cx="3048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76" name="Line 84"/>
          <p:cNvSpPr>
            <a:spLocks noChangeShapeType="1"/>
          </p:cNvSpPr>
          <p:nvPr/>
        </p:nvSpPr>
        <p:spPr bwMode="auto">
          <a:xfrm>
            <a:off x="3967808" y="34258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77" name="Line 85"/>
          <p:cNvSpPr>
            <a:spLocks noChangeShapeType="1"/>
          </p:cNvSpPr>
          <p:nvPr/>
        </p:nvSpPr>
        <p:spPr bwMode="auto">
          <a:xfrm>
            <a:off x="4958408" y="34258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78" name="Line 86"/>
          <p:cNvSpPr>
            <a:spLocks noChangeShapeType="1"/>
          </p:cNvSpPr>
          <p:nvPr/>
        </p:nvSpPr>
        <p:spPr bwMode="auto">
          <a:xfrm>
            <a:off x="5339408" y="34258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79" name="Text Box 87"/>
          <p:cNvSpPr txBox="1">
            <a:spLocks noChangeArrowheads="1"/>
          </p:cNvSpPr>
          <p:nvPr/>
        </p:nvSpPr>
        <p:spPr bwMode="auto">
          <a:xfrm>
            <a:off x="5339409" y="3287688"/>
            <a:ext cx="39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6280" name="Line 88"/>
          <p:cNvSpPr>
            <a:spLocks noChangeShapeType="1"/>
          </p:cNvSpPr>
          <p:nvPr/>
        </p:nvSpPr>
        <p:spPr bwMode="auto">
          <a:xfrm>
            <a:off x="3205808" y="4048101"/>
            <a:ext cx="0" cy="384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81" name="Line 89"/>
          <p:cNvSpPr>
            <a:spLocks noChangeShapeType="1"/>
          </p:cNvSpPr>
          <p:nvPr/>
        </p:nvSpPr>
        <p:spPr bwMode="auto">
          <a:xfrm>
            <a:off x="3193108" y="4060800"/>
            <a:ext cx="1981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82" name="Line 90"/>
          <p:cNvSpPr>
            <a:spLocks noChangeShapeType="1"/>
          </p:cNvSpPr>
          <p:nvPr/>
        </p:nvSpPr>
        <p:spPr bwMode="auto">
          <a:xfrm>
            <a:off x="5174308" y="3603600"/>
            <a:ext cx="0" cy="457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803" name="Text Box 91"/>
          <p:cNvSpPr txBox="1">
            <a:spLocks noChangeArrowheads="1"/>
          </p:cNvSpPr>
          <p:nvPr/>
        </p:nvSpPr>
        <p:spPr bwMode="auto">
          <a:xfrm>
            <a:off x="996008" y="33638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i="1">
                <a:solidFill>
                  <a:schemeClr val="tx2"/>
                </a:solidFill>
                <a:effectLst>
                  <a:outerShdw blurRad="38100" dist="38100" dir="2700000" algn="tl">
                    <a:srgbClr val="C0C0C0"/>
                  </a:outerShdw>
                </a:effectLst>
                <a:latin typeface="Times New Roman" panose="02020603050405020304" pitchFamily="18" charset="0"/>
              </a:rPr>
              <a:t>C</a:t>
            </a:r>
            <a:endParaRPr lang="en-US" altLang="zh-CN" sz="2400" b="0">
              <a:latin typeface="Times New Roman" panose="02020603050405020304" pitchFamily="18" charset="0"/>
            </a:endParaRPr>
          </a:p>
        </p:txBody>
      </p:sp>
      <p:sp>
        <p:nvSpPr>
          <p:cNvPr id="136284" name="Line 92"/>
          <p:cNvSpPr>
            <a:spLocks noChangeShapeType="1"/>
          </p:cNvSpPr>
          <p:nvPr/>
        </p:nvSpPr>
        <p:spPr bwMode="auto">
          <a:xfrm>
            <a:off x="1453208" y="3502000"/>
            <a:ext cx="2286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85" name="Line 93"/>
          <p:cNvSpPr>
            <a:spLocks noChangeShapeType="1"/>
          </p:cNvSpPr>
          <p:nvPr/>
        </p:nvSpPr>
        <p:spPr bwMode="auto">
          <a:xfrm>
            <a:off x="1453208" y="3197200"/>
            <a:ext cx="0" cy="3048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86" name="Rectangle 94"/>
          <p:cNvSpPr>
            <a:spLocks noChangeArrowheads="1"/>
          </p:cNvSpPr>
          <p:nvPr/>
        </p:nvSpPr>
        <p:spPr bwMode="auto">
          <a:xfrm>
            <a:off x="3129608" y="25876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87" name="Rectangle 95"/>
          <p:cNvSpPr>
            <a:spLocks noChangeArrowheads="1"/>
          </p:cNvSpPr>
          <p:nvPr/>
        </p:nvSpPr>
        <p:spPr bwMode="auto">
          <a:xfrm>
            <a:off x="4577408" y="25876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88" name="Rectangle 96"/>
          <p:cNvSpPr>
            <a:spLocks noChangeArrowheads="1"/>
          </p:cNvSpPr>
          <p:nvPr/>
        </p:nvSpPr>
        <p:spPr bwMode="auto">
          <a:xfrm>
            <a:off x="6025208" y="25876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89" name="Line 97"/>
          <p:cNvSpPr>
            <a:spLocks noChangeShapeType="1"/>
          </p:cNvSpPr>
          <p:nvPr/>
        </p:nvSpPr>
        <p:spPr bwMode="auto">
          <a:xfrm>
            <a:off x="4120208" y="27654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90" name="Line 98"/>
          <p:cNvSpPr>
            <a:spLocks noChangeShapeType="1"/>
          </p:cNvSpPr>
          <p:nvPr/>
        </p:nvSpPr>
        <p:spPr bwMode="auto">
          <a:xfrm>
            <a:off x="5568008" y="27654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91" name="Rectangle 99"/>
          <p:cNvSpPr>
            <a:spLocks noChangeArrowheads="1"/>
          </p:cNvSpPr>
          <p:nvPr/>
        </p:nvSpPr>
        <p:spPr bwMode="auto">
          <a:xfrm>
            <a:off x="1681808" y="25876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92" name="Line 100"/>
          <p:cNvSpPr>
            <a:spLocks noChangeShapeType="1"/>
          </p:cNvSpPr>
          <p:nvPr/>
        </p:nvSpPr>
        <p:spPr bwMode="auto">
          <a:xfrm>
            <a:off x="2672408" y="27654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93" name="Text Box 101"/>
          <p:cNvSpPr txBox="1">
            <a:spLocks noChangeArrowheads="1"/>
          </p:cNvSpPr>
          <p:nvPr/>
        </p:nvSpPr>
        <p:spPr bwMode="auto">
          <a:xfrm>
            <a:off x="6787209" y="2449488"/>
            <a:ext cx="39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6294" name="Rectangle 102"/>
          <p:cNvSpPr>
            <a:spLocks noChangeArrowheads="1"/>
          </p:cNvSpPr>
          <p:nvPr/>
        </p:nvSpPr>
        <p:spPr bwMode="auto">
          <a:xfrm>
            <a:off x="2062808" y="25876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295" name="Text Box 103"/>
          <p:cNvSpPr txBox="1">
            <a:spLocks noChangeArrowheads="1"/>
          </p:cNvSpPr>
          <p:nvPr/>
        </p:nvSpPr>
        <p:spPr bwMode="auto">
          <a:xfrm>
            <a:off x="1694508" y="2489176"/>
            <a:ext cx="7302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a:t>
            </a:r>
            <a:r>
              <a:rPr lang="en-US" altLang="zh-CN" sz="3000">
                <a:solidFill>
                  <a:schemeClr val="hlink"/>
                </a:solidFill>
                <a:latin typeface="Times New Roman" panose="02020603050405020304" pitchFamily="18" charset="0"/>
                <a:ea typeface="黑体" panose="02010609060101010101" pitchFamily="49" charset="-122"/>
              </a:rPr>
              <a:t>  </a:t>
            </a:r>
            <a:r>
              <a:rPr lang="en-US" altLang="zh-CN" sz="2800">
                <a:solidFill>
                  <a:schemeClr val="hlink"/>
                </a:solidFill>
                <a:latin typeface="Times New Roman" panose="02020603050405020304" pitchFamily="18" charset="0"/>
                <a:ea typeface="黑体" panose="02010609060101010101" pitchFamily="49" charset="-122"/>
              </a:rPr>
              <a:t>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296" name="Line 104"/>
          <p:cNvSpPr>
            <a:spLocks noChangeShapeType="1"/>
          </p:cNvSpPr>
          <p:nvPr/>
        </p:nvSpPr>
        <p:spPr bwMode="auto">
          <a:xfrm>
            <a:off x="3510608" y="25876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97" name="Line 105"/>
          <p:cNvSpPr>
            <a:spLocks noChangeShapeType="1"/>
          </p:cNvSpPr>
          <p:nvPr/>
        </p:nvSpPr>
        <p:spPr bwMode="auto">
          <a:xfrm>
            <a:off x="3891608" y="25876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98" name="Line 106"/>
          <p:cNvSpPr>
            <a:spLocks noChangeShapeType="1"/>
          </p:cNvSpPr>
          <p:nvPr/>
        </p:nvSpPr>
        <p:spPr bwMode="auto">
          <a:xfrm>
            <a:off x="4958408" y="25876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299" name="Line 107"/>
          <p:cNvSpPr>
            <a:spLocks noChangeShapeType="1"/>
          </p:cNvSpPr>
          <p:nvPr/>
        </p:nvSpPr>
        <p:spPr bwMode="auto">
          <a:xfrm>
            <a:off x="5339408" y="25876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00" name="Line 108"/>
          <p:cNvSpPr>
            <a:spLocks noChangeShapeType="1"/>
          </p:cNvSpPr>
          <p:nvPr/>
        </p:nvSpPr>
        <p:spPr bwMode="auto">
          <a:xfrm>
            <a:off x="6406208" y="25876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01" name="Line 109"/>
          <p:cNvSpPr>
            <a:spLocks noChangeShapeType="1"/>
          </p:cNvSpPr>
          <p:nvPr/>
        </p:nvSpPr>
        <p:spPr bwMode="auto">
          <a:xfrm>
            <a:off x="6787208" y="25876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02" name="Text Box 110"/>
          <p:cNvSpPr txBox="1">
            <a:spLocks noChangeArrowheads="1"/>
          </p:cNvSpPr>
          <p:nvPr/>
        </p:nvSpPr>
        <p:spPr bwMode="auto">
          <a:xfrm>
            <a:off x="3129608" y="251140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303" name="Text Box 111"/>
          <p:cNvSpPr txBox="1">
            <a:spLocks noChangeArrowheads="1"/>
          </p:cNvSpPr>
          <p:nvPr/>
        </p:nvSpPr>
        <p:spPr bwMode="auto">
          <a:xfrm>
            <a:off x="4596458" y="251140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304" name="Text Box 112"/>
          <p:cNvSpPr txBox="1">
            <a:spLocks noChangeArrowheads="1"/>
          </p:cNvSpPr>
          <p:nvPr/>
        </p:nvSpPr>
        <p:spPr bwMode="auto">
          <a:xfrm>
            <a:off x="6044258" y="251140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305" name="Line 113"/>
          <p:cNvSpPr>
            <a:spLocks noChangeShapeType="1"/>
          </p:cNvSpPr>
          <p:nvPr/>
        </p:nvSpPr>
        <p:spPr bwMode="auto">
          <a:xfrm>
            <a:off x="1453208" y="3197200"/>
            <a:ext cx="3733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06" name="Line 114"/>
          <p:cNvSpPr>
            <a:spLocks noChangeShapeType="1"/>
          </p:cNvSpPr>
          <p:nvPr/>
        </p:nvSpPr>
        <p:spPr bwMode="auto">
          <a:xfrm>
            <a:off x="5187008" y="2740000"/>
            <a:ext cx="0" cy="457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07" name="Line 115"/>
          <p:cNvSpPr>
            <a:spLocks noChangeShapeType="1"/>
          </p:cNvSpPr>
          <p:nvPr/>
        </p:nvSpPr>
        <p:spPr bwMode="auto">
          <a:xfrm flipV="1">
            <a:off x="3739208" y="2359000"/>
            <a:ext cx="0" cy="3810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08" name="Line 116"/>
          <p:cNvSpPr>
            <a:spLocks noChangeShapeType="1"/>
          </p:cNvSpPr>
          <p:nvPr/>
        </p:nvSpPr>
        <p:spPr bwMode="auto">
          <a:xfrm flipV="1">
            <a:off x="6634808" y="1520800"/>
            <a:ext cx="0" cy="1219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09" name="Rectangle 117"/>
          <p:cNvSpPr>
            <a:spLocks noChangeArrowheads="1"/>
          </p:cNvSpPr>
          <p:nvPr/>
        </p:nvSpPr>
        <p:spPr bwMode="auto">
          <a:xfrm>
            <a:off x="3129608" y="17494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310" name="Rectangle 118"/>
          <p:cNvSpPr>
            <a:spLocks noChangeArrowheads="1"/>
          </p:cNvSpPr>
          <p:nvPr/>
        </p:nvSpPr>
        <p:spPr bwMode="auto">
          <a:xfrm>
            <a:off x="4577408" y="17494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311" name="Line 119"/>
          <p:cNvSpPr>
            <a:spLocks noChangeShapeType="1"/>
          </p:cNvSpPr>
          <p:nvPr/>
        </p:nvSpPr>
        <p:spPr bwMode="auto">
          <a:xfrm>
            <a:off x="4120208" y="19272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12" name="Rectangle 120"/>
          <p:cNvSpPr>
            <a:spLocks noChangeArrowheads="1"/>
          </p:cNvSpPr>
          <p:nvPr/>
        </p:nvSpPr>
        <p:spPr bwMode="auto">
          <a:xfrm>
            <a:off x="1681808" y="17494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313" name="Line 121"/>
          <p:cNvSpPr>
            <a:spLocks noChangeShapeType="1"/>
          </p:cNvSpPr>
          <p:nvPr/>
        </p:nvSpPr>
        <p:spPr bwMode="auto">
          <a:xfrm>
            <a:off x="2672408" y="1927200"/>
            <a:ext cx="4572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14" name="Rectangle 122"/>
          <p:cNvSpPr>
            <a:spLocks noChangeArrowheads="1"/>
          </p:cNvSpPr>
          <p:nvPr/>
        </p:nvSpPr>
        <p:spPr bwMode="auto">
          <a:xfrm>
            <a:off x="2062808" y="17494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315" name="Text Box 123"/>
          <p:cNvSpPr txBox="1">
            <a:spLocks noChangeArrowheads="1"/>
          </p:cNvSpPr>
          <p:nvPr/>
        </p:nvSpPr>
        <p:spPr bwMode="auto">
          <a:xfrm>
            <a:off x="1694508" y="1674788"/>
            <a:ext cx="768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a:t>
            </a:r>
            <a:r>
              <a:rPr lang="en-US" altLang="zh-CN" sz="2400">
                <a:solidFill>
                  <a:schemeClr val="hlink"/>
                </a:solidFill>
                <a:latin typeface="Times New Roman" panose="02020603050405020304" pitchFamily="18" charset="0"/>
                <a:ea typeface="黑体" panose="02010609060101010101" pitchFamily="49" charset="-122"/>
              </a:rPr>
              <a:t>   </a:t>
            </a: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316" name="Line 124"/>
          <p:cNvSpPr>
            <a:spLocks noChangeShapeType="1"/>
          </p:cNvSpPr>
          <p:nvPr/>
        </p:nvSpPr>
        <p:spPr bwMode="auto">
          <a:xfrm>
            <a:off x="3510608" y="17494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17" name="Line 125"/>
          <p:cNvSpPr>
            <a:spLocks noChangeShapeType="1"/>
          </p:cNvSpPr>
          <p:nvPr/>
        </p:nvSpPr>
        <p:spPr bwMode="auto">
          <a:xfrm>
            <a:off x="3891608" y="17494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18" name="Line 126"/>
          <p:cNvSpPr>
            <a:spLocks noChangeShapeType="1"/>
          </p:cNvSpPr>
          <p:nvPr/>
        </p:nvSpPr>
        <p:spPr bwMode="auto">
          <a:xfrm>
            <a:off x="4958408" y="17494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19" name="Line 127"/>
          <p:cNvSpPr>
            <a:spLocks noChangeShapeType="1"/>
          </p:cNvSpPr>
          <p:nvPr/>
        </p:nvSpPr>
        <p:spPr bwMode="auto">
          <a:xfrm>
            <a:off x="5339408" y="1749400"/>
            <a:ext cx="0" cy="38100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20" name="Text Box 128"/>
          <p:cNvSpPr txBox="1">
            <a:spLocks noChangeArrowheads="1"/>
          </p:cNvSpPr>
          <p:nvPr/>
        </p:nvSpPr>
        <p:spPr bwMode="auto">
          <a:xfrm>
            <a:off x="3129608" y="1649389"/>
            <a:ext cx="742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a:t>
            </a:r>
            <a:r>
              <a:rPr lang="en-US" altLang="zh-CN" sz="3000">
                <a:solidFill>
                  <a:schemeClr val="hlink"/>
                </a:solidFill>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a</a:t>
            </a:r>
            <a:endParaRPr lang="en-US" altLang="zh-CN" sz="3000" b="0" i="1">
              <a:latin typeface="Times New Roman" panose="02020603050405020304" pitchFamily="18" charset="0"/>
              <a:ea typeface="黑体" panose="02010609060101010101" pitchFamily="49" charset="-122"/>
            </a:endParaRPr>
          </a:p>
        </p:txBody>
      </p:sp>
      <p:sp>
        <p:nvSpPr>
          <p:cNvPr id="136321" name="Line 129"/>
          <p:cNvSpPr>
            <a:spLocks noChangeShapeType="1"/>
          </p:cNvSpPr>
          <p:nvPr/>
        </p:nvSpPr>
        <p:spPr bwMode="auto">
          <a:xfrm>
            <a:off x="1377008" y="2663800"/>
            <a:ext cx="3048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842" name="Text Box 130"/>
          <p:cNvSpPr txBox="1">
            <a:spLocks noChangeArrowheads="1"/>
          </p:cNvSpPr>
          <p:nvPr/>
        </p:nvSpPr>
        <p:spPr bwMode="auto">
          <a:xfrm>
            <a:off x="996009" y="2359001"/>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i="1">
                <a:solidFill>
                  <a:schemeClr val="tx2"/>
                </a:solidFill>
                <a:effectLst>
                  <a:outerShdw blurRad="38100" dist="38100" dir="2700000" algn="tl">
                    <a:srgbClr val="C0C0C0"/>
                  </a:outerShdw>
                </a:effectLst>
                <a:latin typeface="Times New Roman" panose="02020603050405020304" pitchFamily="18" charset="0"/>
              </a:rPr>
              <a:t>D</a:t>
            </a:r>
            <a:endParaRPr lang="en-US" altLang="zh-CN" sz="2400" b="0">
              <a:latin typeface="Times New Roman" panose="02020603050405020304" pitchFamily="18" charset="0"/>
            </a:endParaRPr>
          </a:p>
        </p:txBody>
      </p:sp>
      <p:sp>
        <p:nvSpPr>
          <p:cNvPr id="136323" name="Line 131"/>
          <p:cNvSpPr>
            <a:spLocks noChangeShapeType="1"/>
          </p:cNvSpPr>
          <p:nvPr/>
        </p:nvSpPr>
        <p:spPr bwMode="auto">
          <a:xfrm>
            <a:off x="996008" y="2892400"/>
            <a:ext cx="6858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24" name="Line 132"/>
          <p:cNvSpPr>
            <a:spLocks noChangeShapeType="1"/>
          </p:cNvSpPr>
          <p:nvPr/>
        </p:nvSpPr>
        <p:spPr bwMode="auto">
          <a:xfrm flipV="1">
            <a:off x="996008" y="2892400"/>
            <a:ext cx="0" cy="1981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25" name="Line 133"/>
          <p:cNvSpPr>
            <a:spLocks noChangeShapeType="1"/>
          </p:cNvSpPr>
          <p:nvPr/>
        </p:nvSpPr>
        <p:spPr bwMode="auto">
          <a:xfrm>
            <a:off x="780108" y="1939900"/>
            <a:ext cx="0" cy="31750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26" name="Line 134"/>
          <p:cNvSpPr>
            <a:spLocks noChangeShapeType="1"/>
          </p:cNvSpPr>
          <p:nvPr/>
        </p:nvSpPr>
        <p:spPr bwMode="auto">
          <a:xfrm>
            <a:off x="1377008" y="1825600"/>
            <a:ext cx="3048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27" name="Line 135"/>
          <p:cNvSpPr>
            <a:spLocks noChangeShapeType="1"/>
          </p:cNvSpPr>
          <p:nvPr/>
        </p:nvSpPr>
        <p:spPr bwMode="auto">
          <a:xfrm>
            <a:off x="767408" y="1952600"/>
            <a:ext cx="9144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28" name="Line 136"/>
          <p:cNvSpPr>
            <a:spLocks noChangeShapeType="1"/>
          </p:cNvSpPr>
          <p:nvPr/>
        </p:nvSpPr>
        <p:spPr bwMode="auto">
          <a:xfrm>
            <a:off x="1453208" y="2054200"/>
            <a:ext cx="2286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29" name="Line 137"/>
          <p:cNvSpPr>
            <a:spLocks noChangeShapeType="1"/>
          </p:cNvSpPr>
          <p:nvPr/>
        </p:nvSpPr>
        <p:spPr bwMode="auto">
          <a:xfrm>
            <a:off x="1453208" y="2054200"/>
            <a:ext cx="0" cy="3048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30" name="Line 138"/>
          <p:cNvSpPr>
            <a:spLocks noChangeShapeType="1"/>
          </p:cNvSpPr>
          <p:nvPr/>
        </p:nvSpPr>
        <p:spPr bwMode="auto">
          <a:xfrm>
            <a:off x="1453208" y="2359000"/>
            <a:ext cx="22860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851" name="Text Box 139"/>
          <p:cNvSpPr txBox="1">
            <a:spLocks noChangeArrowheads="1"/>
          </p:cNvSpPr>
          <p:nvPr/>
        </p:nvSpPr>
        <p:spPr bwMode="auto">
          <a:xfrm>
            <a:off x="996008" y="14588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i="1">
                <a:solidFill>
                  <a:schemeClr val="tx2"/>
                </a:solidFill>
                <a:effectLst>
                  <a:outerShdw blurRad="38100" dist="38100" dir="2700000" algn="tl">
                    <a:srgbClr val="C0C0C0"/>
                  </a:outerShdw>
                </a:effectLst>
                <a:latin typeface="Times New Roman" panose="02020603050405020304" pitchFamily="18" charset="0"/>
              </a:rPr>
              <a:t>B</a:t>
            </a:r>
            <a:endParaRPr lang="en-US" altLang="zh-CN" sz="2400" b="0">
              <a:latin typeface="Times New Roman" panose="02020603050405020304" pitchFamily="18" charset="0"/>
            </a:endParaRPr>
          </a:p>
        </p:txBody>
      </p:sp>
      <p:sp>
        <p:nvSpPr>
          <p:cNvPr id="136332" name="Text Box 140"/>
          <p:cNvSpPr txBox="1">
            <a:spLocks noChangeArrowheads="1"/>
          </p:cNvSpPr>
          <p:nvPr/>
        </p:nvSpPr>
        <p:spPr bwMode="auto">
          <a:xfrm>
            <a:off x="3739208" y="2130401"/>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chemeClr val="tx2"/>
                </a:solidFill>
                <a:latin typeface="Times New Roman" panose="02020603050405020304" pitchFamily="18" charset="0"/>
                <a:ea typeface="黑体" panose="02010609060101010101" pitchFamily="49" charset="-122"/>
              </a:rPr>
              <a:t>B</a:t>
            </a:r>
            <a:endParaRPr lang="en-US" altLang="zh-CN" sz="2400" b="0">
              <a:latin typeface="Times New Roman" panose="02020603050405020304" pitchFamily="18" charset="0"/>
              <a:ea typeface="黑体" panose="02010609060101010101" pitchFamily="49" charset="-122"/>
            </a:endParaRPr>
          </a:p>
        </p:txBody>
      </p:sp>
      <p:sp>
        <p:nvSpPr>
          <p:cNvPr id="136333" name="Text Box 141"/>
          <p:cNvSpPr txBox="1">
            <a:spLocks noChangeArrowheads="1"/>
          </p:cNvSpPr>
          <p:nvPr/>
        </p:nvSpPr>
        <p:spPr bwMode="auto">
          <a:xfrm>
            <a:off x="5223522" y="2130401"/>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chemeClr val="tx2"/>
                </a:solidFill>
                <a:latin typeface="Times New Roman" panose="02020603050405020304" pitchFamily="18" charset="0"/>
                <a:ea typeface="黑体" panose="02010609060101010101" pitchFamily="49" charset="-122"/>
              </a:rPr>
              <a:t>C</a:t>
            </a:r>
            <a:endParaRPr lang="en-US" altLang="zh-CN" sz="2400" b="0">
              <a:latin typeface="Times New Roman" panose="02020603050405020304" pitchFamily="18" charset="0"/>
              <a:ea typeface="黑体" panose="02010609060101010101" pitchFamily="49" charset="-122"/>
            </a:endParaRPr>
          </a:p>
        </p:txBody>
      </p:sp>
      <p:sp>
        <p:nvSpPr>
          <p:cNvPr id="136334" name="Text Box 142"/>
          <p:cNvSpPr txBox="1">
            <a:spLocks noChangeArrowheads="1"/>
          </p:cNvSpPr>
          <p:nvPr/>
        </p:nvSpPr>
        <p:spPr bwMode="auto">
          <a:xfrm>
            <a:off x="6671322" y="2130401"/>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i="1">
                <a:solidFill>
                  <a:schemeClr val="tx2"/>
                </a:solidFill>
                <a:latin typeface="Times New Roman" panose="02020603050405020304" pitchFamily="18" charset="0"/>
                <a:ea typeface="黑体" panose="02010609060101010101" pitchFamily="49" charset="-122"/>
              </a:rPr>
              <a:t>A</a:t>
            </a:r>
            <a:endParaRPr lang="en-US" altLang="zh-CN" sz="2400" b="0">
              <a:latin typeface="Times New Roman" panose="02020603050405020304" pitchFamily="18" charset="0"/>
              <a:ea typeface="黑体" panose="02010609060101010101" pitchFamily="49" charset="-122"/>
            </a:endParaRPr>
          </a:p>
        </p:txBody>
      </p:sp>
      <p:sp>
        <p:nvSpPr>
          <p:cNvPr id="136335" name="Text Box 143"/>
          <p:cNvSpPr txBox="1">
            <a:spLocks noChangeArrowheads="1"/>
          </p:cNvSpPr>
          <p:nvPr/>
        </p:nvSpPr>
        <p:spPr bwMode="auto">
          <a:xfrm>
            <a:off x="4577408" y="1649389"/>
            <a:ext cx="742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a:t>
            </a:r>
            <a:r>
              <a:rPr lang="en-US" altLang="zh-CN" sz="3000" i="1">
                <a:solidFill>
                  <a:schemeClr val="hlink"/>
                </a:solidFill>
                <a:latin typeface="Times New Roman" panose="02020603050405020304" pitchFamily="18" charset="0"/>
                <a:ea typeface="黑体" panose="02010609060101010101" pitchFamily="49" charset="-122"/>
              </a:rPr>
              <a:t>  </a:t>
            </a:r>
            <a:r>
              <a:rPr lang="en-US" altLang="zh-CN" sz="3000" i="1">
                <a:latin typeface="Times New Roman" panose="02020603050405020304" pitchFamily="18" charset="0"/>
                <a:ea typeface="黑体" panose="02010609060101010101" pitchFamily="49" charset="-122"/>
              </a:rPr>
              <a:t>b</a:t>
            </a:r>
            <a:endParaRPr lang="en-US" altLang="zh-CN" sz="3000" b="0" i="1">
              <a:latin typeface="Times New Roman" panose="02020603050405020304" pitchFamily="18" charset="0"/>
              <a:ea typeface="黑体" panose="02010609060101010101" pitchFamily="49" charset="-122"/>
            </a:endParaRPr>
          </a:p>
        </p:txBody>
      </p:sp>
      <p:sp>
        <p:nvSpPr>
          <p:cNvPr id="136336" name="Text Box 144"/>
          <p:cNvSpPr txBox="1">
            <a:spLocks noChangeArrowheads="1"/>
          </p:cNvSpPr>
          <p:nvPr/>
        </p:nvSpPr>
        <p:spPr bwMode="auto">
          <a:xfrm>
            <a:off x="5339409" y="1611288"/>
            <a:ext cx="39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6337" name="Rectangle 145"/>
          <p:cNvSpPr>
            <a:spLocks noChangeArrowheads="1"/>
          </p:cNvSpPr>
          <p:nvPr/>
        </p:nvSpPr>
        <p:spPr bwMode="auto">
          <a:xfrm>
            <a:off x="1681808" y="911200"/>
            <a:ext cx="1143000" cy="38100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338" name="Rectangle 146"/>
          <p:cNvSpPr>
            <a:spLocks noChangeArrowheads="1"/>
          </p:cNvSpPr>
          <p:nvPr/>
        </p:nvSpPr>
        <p:spPr bwMode="auto">
          <a:xfrm>
            <a:off x="2062808" y="9112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6339" name="Text Box 147"/>
          <p:cNvSpPr txBox="1">
            <a:spLocks noChangeArrowheads="1"/>
          </p:cNvSpPr>
          <p:nvPr/>
        </p:nvSpPr>
        <p:spPr bwMode="auto">
          <a:xfrm>
            <a:off x="1719908" y="823888"/>
            <a:ext cx="717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0  1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36340" name="Line 148"/>
          <p:cNvSpPr>
            <a:spLocks noChangeShapeType="1"/>
          </p:cNvSpPr>
          <p:nvPr/>
        </p:nvSpPr>
        <p:spPr bwMode="auto">
          <a:xfrm>
            <a:off x="1377008" y="987400"/>
            <a:ext cx="3048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7861" name="Text Box 149"/>
          <p:cNvSpPr txBox="1">
            <a:spLocks noChangeArrowheads="1"/>
          </p:cNvSpPr>
          <p:nvPr/>
        </p:nvSpPr>
        <p:spPr bwMode="auto">
          <a:xfrm>
            <a:off x="996008" y="6206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2800" i="1">
                <a:solidFill>
                  <a:schemeClr val="tx2"/>
                </a:solidFill>
                <a:effectLst>
                  <a:outerShdw blurRad="38100" dist="38100" dir="2700000" algn="tl">
                    <a:srgbClr val="C0C0C0"/>
                  </a:outerShdw>
                </a:effectLst>
                <a:latin typeface="Times New Roman" panose="02020603050405020304" pitchFamily="18" charset="0"/>
              </a:rPr>
              <a:t>A</a:t>
            </a:r>
            <a:endParaRPr lang="en-US" altLang="zh-CN" sz="2400" b="0">
              <a:latin typeface="Times New Roman" panose="02020603050405020304" pitchFamily="18" charset="0"/>
            </a:endParaRPr>
          </a:p>
        </p:txBody>
      </p:sp>
      <p:sp>
        <p:nvSpPr>
          <p:cNvPr id="136342" name="Text Box 150"/>
          <p:cNvSpPr txBox="1">
            <a:spLocks noChangeArrowheads="1"/>
          </p:cNvSpPr>
          <p:nvPr/>
        </p:nvSpPr>
        <p:spPr bwMode="auto">
          <a:xfrm>
            <a:off x="2443809" y="773088"/>
            <a:ext cx="398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36343" name="Line 151"/>
          <p:cNvSpPr>
            <a:spLocks noChangeShapeType="1"/>
          </p:cNvSpPr>
          <p:nvPr/>
        </p:nvSpPr>
        <p:spPr bwMode="auto">
          <a:xfrm>
            <a:off x="1453208" y="1139800"/>
            <a:ext cx="22860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44" name="Line 152"/>
          <p:cNvSpPr>
            <a:spLocks noChangeShapeType="1"/>
          </p:cNvSpPr>
          <p:nvPr/>
        </p:nvSpPr>
        <p:spPr bwMode="auto">
          <a:xfrm>
            <a:off x="1453208" y="1139800"/>
            <a:ext cx="0" cy="3810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345" name="Line 153"/>
          <p:cNvSpPr>
            <a:spLocks noChangeShapeType="1"/>
          </p:cNvSpPr>
          <p:nvPr/>
        </p:nvSpPr>
        <p:spPr bwMode="auto">
          <a:xfrm>
            <a:off x="1453208" y="1520800"/>
            <a:ext cx="51816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4" name="图片 3"/>
          <p:cNvPicPr>
            <a:picLocks noChangeAspect="1"/>
          </p:cNvPicPr>
          <p:nvPr/>
        </p:nvPicPr>
        <p:blipFill>
          <a:blip r:embed="rId2"/>
          <a:stretch>
            <a:fillRect/>
          </a:stretch>
        </p:blipFill>
        <p:spPr>
          <a:xfrm>
            <a:off x="9340817" y="779811"/>
            <a:ext cx="2769630" cy="2910333"/>
          </a:xfrm>
          <a:prstGeom prst="rect">
            <a:avLst/>
          </a:prstGeom>
        </p:spPr>
      </p:pic>
      <p:sp>
        <p:nvSpPr>
          <p:cNvPr id="2" name="圆角矩形 1"/>
          <p:cNvSpPr/>
          <p:nvPr/>
        </p:nvSpPr>
        <p:spPr bwMode="auto">
          <a:xfrm>
            <a:off x="9424177" y="2425724"/>
            <a:ext cx="290480" cy="211188"/>
          </a:xfrm>
          <a:prstGeom prst="roundRect">
            <a:avLst/>
          </a:pr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en-US" altLang="zh-CN" sz="1800" smtClean="0">
                <a:solidFill>
                  <a:schemeClr val="tx1"/>
                </a:solidFill>
                <a:ea typeface="黑体" panose="02010609060101010101" pitchFamily="49" charset="-122"/>
              </a:rPr>
              <a:t>a</a:t>
            </a:r>
            <a:endParaRPr lang="zh-CN" altLang="en-US" sz="1800" dirty="0">
              <a:solidFill>
                <a:schemeClr val="tx1"/>
              </a:solidFill>
              <a:ea typeface="黑体" panose="02010609060101010101" pitchFamily="49" charset="-122"/>
            </a:endParaRPr>
          </a:p>
        </p:txBody>
      </p:sp>
      <p:sp>
        <p:nvSpPr>
          <p:cNvPr id="174" name="圆角矩形 173"/>
          <p:cNvSpPr/>
          <p:nvPr/>
        </p:nvSpPr>
        <p:spPr bwMode="auto">
          <a:xfrm>
            <a:off x="9837968" y="2425724"/>
            <a:ext cx="290480" cy="211188"/>
          </a:xfrm>
          <a:prstGeom prst="roundRect">
            <a:avLst/>
          </a:pr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en-US" altLang="zh-CN" sz="1800" smtClean="0">
                <a:solidFill>
                  <a:schemeClr val="tx1"/>
                </a:solidFill>
                <a:ea typeface="黑体" panose="02010609060101010101" pitchFamily="49" charset="-122"/>
              </a:rPr>
              <a:t>b</a:t>
            </a:r>
            <a:endParaRPr lang="zh-CN" altLang="en-US" sz="1800" dirty="0">
              <a:solidFill>
                <a:schemeClr val="tx1"/>
              </a:solidFill>
              <a:ea typeface="黑体" panose="02010609060101010101" pitchFamily="49" charset="-122"/>
            </a:endParaRPr>
          </a:p>
        </p:txBody>
      </p:sp>
      <p:sp>
        <p:nvSpPr>
          <p:cNvPr id="175" name="圆角矩形 174"/>
          <p:cNvSpPr/>
          <p:nvPr/>
        </p:nvSpPr>
        <p:spPr bwMode="auto">
          <a:xfrm>
            <a:off x="10522759" y="2882900"/>
            <a:ext cx="290480" cy="211188"/>
          </a:xfrm>
          <a:prstGeom prst="roundRect">
            <a:avLst/>
          </a:pr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en-US" altLang="zh-CN" sz="1800" smtClean="0">
                <a:solidFill>
                  <a:schemeClr val="tx1"/>
                </a:solidFill>
                <a:ea typeface="黑体" panose="02010609060101010101" pitchFamily="49" charset="-122"/>
              </a:rPr>
              <a:t>c</a:t>
            </a:r>
            <a:endParaRPr lang="zh-CN" altLang="en-US" sz="1800" dirty="0">
              <a:solidFill>
                <a:schemeClr val="tx1"/>
              </a:solidFill>
              <a:ea typeface="黑体" panose="02010609060101010101" pitchFamily="49" charset="-122"/>
            </a:endParaRPr>
          </a:p>
        </p:txBody>
      </p:sp>
      <p:sp>
        <p:nvSpPr>
          <p:cNvPr id="176" name="圆角矩形 175"/>
          <p:cNvSpPr/>
          <p:nvPr/>
        </p:nvSpPr>
        <p:spPr bwMode="auto">
          <a:xfrm>
            <a:off x="10719578" y="3430588"/>
            <a:ext cx="290480" cy="211188"/>
          </a:xfrm>
          <a:prstGeom prst="roundRect">
            <a:avLst/>
          </a:pr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en-US" altLang="zh-CN" sz="1800" smtClean="0">
                <a:solidFill>
                  <a:schemeClr val="tx1"/>
                </a:solidFill>
                <a:ea typeface="黑体" panose="02010609060101010101" pitchFamily="49" charset="-122"/>
              </a:rPr>
              <a:t>d</a:t>
            </a:r>
            <a:endParaRPr lang="zh-CN" altLang="en-US" sz="1800" dirty="0">
              <a:solidFill>
                <a:schemeClr val="tx1"/>
              </a:solidFill>
              <a:ea typeface="黑体" panose="02010609060101010101" pitchFamily="49" charset="-122"/>
            </a:endParaRPr>
          </a:p>
        </p:txBody>
      </p:sp>
      <p:sp>
        <p:nvSpPr>
          <p:cNvPr id="177" name="圆角矩形 176"/>
          <p:cNvSpPr/>
          <p:nvPr/>
        </p:nvSpPr>
        <p:spPr bwMode="auto">
          <a:xfrm>
            <a:off x="10992544" y="3430588"/>
            <a:ext cx="290480" cy="211188"/>
          </a:xfrm>
          <a:prstGeom prst="roundRect">
            <a:avLst/>
          </a:pr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en-US" altLang="zh-CN" sz="1800" smtClean="0">
                <a:solidFill>
                  <a:schemeClr val="tx1"/>
                </a:solidFill>
                <a:ea typeface="黑体" panose="02010609060101010101" pitchFamily="49" charset="-122"/>
              </a:rPr>
              <a:t>e</a:t>
            </a:r>
            <a:endParaRPr lang="zh-CN" altLang="en-US" sz="1800" dirty="0">
              <a:solidFill>
                <a:schemeClr val="tx1"/>
              </a:solidFill>
              <a:ea typeface="黑体" panose="02010609060101010101" pitchFamily="49" charset="-122"/>
            </a:endParaRPr>
          </a:p>
        </p:txBody>
      </p:sp>
      <p:sp>
        <p:nvSpPr>
          <p:cNvPr id="178" name="圆角矩形 177"/>
          <p:cNvSpPr/>
          <p:nvPr/>
        </p:nvSpPr>
        <p:spPr bwMode="auto">
          <a:xfrm>
            <a:off x="11278529" y="3430588"/>
            <a:ext cx="290480" cy="211188"/>
          </a:xfrm>
          <a:prstGeom prst="roundRect">
            <a:avLst/>
          </a:pr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en-US" altLang="zh-CN" sz="1800" smtClean="0">
                <a:solidFill>
                  <a:schemeClr val="tx1"/>
                </a:solidFill>
                <a:ea typeface="黑体" panose="02010609060101010101" pitchFamily="49" charset="-122"/>
              </a:rPr>
              <a:t>f</a:t>
            </a:r>
            <a:endParaRPr lang="zh-CN" altLang="en-US" sz="1800" dirty="0">
              <a:solidFill>
                <a:schemeClr val="tx1"/>
              </a:solidFill>
              <a:ea typeface="黑体" panose="02010609060101010101" pitchFamily="49" charset="-122"/>
            </a:endParaRPr>
          </a:p>
        </p:txBody>
      </p:sp>
      <p:pic>
        <p:nvPicPr>
          <p:cNvPr id="148482" name="Picture 2" descr="这里写图片描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126" y="4914901"/>
            <a:ext cx="3617699" cy="1422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2"/>
          <p:cNvSpPr txBox="1">
            <a:spLocks noChangeArrowheads="1"/>
          </p:cNvSpPr>
          <p:nvPr/>
        </p:nvSpPr>
        <p:spPr bwMode="auto">
          <a:xfrm>
            <a:off x="479376" y="44624"/>
            <a:ext cx="4114800" cy="641350"/>
          </a:xfrm>
          <a:prstGeom prst="rect">
            <a:avLst/>
          </a:prstGeom>
          <a:noFill/>
          <a:ln>
            <a:noFill/>
          </a:ln>
          <a:effectLst/>
        </p:spPr>
        <p:txBody>
          <a:bodyPr>
            <a:spAutoFit/>
          </a:bodyPr>
          <a:lstStyle/>
          <a:p>
            <a:pPr>
              <a:defRPr/>
            </a:pPr>
            <a:r>
              <a:rPr lang="zh-CN" altLang="en-US" sz="3600" dirty="0">
                <a:solidFill>
                  <a:srgbClr val="0000CC"/>
                </a:solidFill>
                <a:latin typeface="Times New Roman" panose="02020603050405020304" pitchFamily="18" charset="0"/>
                <a:ea typeface="华文新魏" panose="02010800040101010101" pitchFamily="2" charset="-122"/>
              </a:rPr>
              <a:t>广义表的类定义</a:t>
            </a:r>
          </a:p>
        </p:txBody>
      </p:sp>
      <p:sp>
        <p:nvSpPr>
          <p:cNvPr id="137219" name="Text Box 3"/>
          <p:cNvSpPr txBox="1">
            <a:spLocks noChangeArrowheads="1"/>
          </p:cNvSpPr>
          <p:nvPr/>
        </p:nvSpPr>
        <p:spPr bwMode="auto">
          <a:xfrm>
            <a:off x="119336" y="1484784"/>
            <a:ext cx="800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#include &lt;</a:t>
            </a:r>
            <a:r>
              <a:rPr lang="en-US" altLang="zh-CN" sz="1800" dirty="0" err="1">
                <a:latin typeface="Times New Roman" panose="02020603050405020304" pitchFamily="18" charset="0"/>
                <a:ea typeface="隶书" panose="02010509060101010101" pitchFamily="49" charset="-122"/>
              </a:rPr>
              <a:t>iostream.h</a:t>
            </a:r>
            <a:r>
              <a:rPr lang="en-US" altLang="zh-CN" sz="1800" dirty="0">
                <a:latin typeface="Times New Roman" panose="02020603050405020304" pitchFamily="18" charset="0"/>
                <a:ea typeface="隶书" panose="02010509060101010101" pitchFamily="49" charset="-122"/>
              </a:rPr>
              <a:t>&gt;</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#include &lt;</a:t>
            </a:r>
            <a:r>
              <a:rPr lang="en-US" altLang="zh-CN" sz="1800" dirty="0" err="1">
                <a:latin typeface="Times New Roman" panose="02020603050405020304" pitchFamily="18" charset="0"/>
                <a:ea typeface="隶书" panose="02010509060101010101" pitchFamily="49" charset="-122"/>
              </a:rPr>
              <a:t>stdlib.h</a:t>
            </a:r>
            <a:r>
              <a:rPr lang="en-US" altLang="zh-CN" sz="1800" dirty="0">
                <a:latin typeface="Times New Roman" panose="02020603050405020304" pitchFamily="18" charset="0"/>
                <a:ea typeface="隶书" panose="02010509060101010101" pitchFamily="49" charset="-122"/>
              </a:rPr>
              <a:t>&gt;</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template &lt;class</a:t>
            </a:r>
            <a:r>
              <a:rPr lang="en-US" altLang="zh-CN" sz="1800" b="0" dirty="0">
                <a:latin typeface="Times New Roman" panose="02020603050405020304" pitchFamily="18" charset="0"/>
                <a:ea typeface="隶书" panose="02010509060101010101" pitchFamily="49" charset="-122"/>
              </a:rPr>
              <a:t> T</a:t>
            </a:r>
            <a:r>
              <a:rPr lang="en-US" altLang="zh-CN" sz="1800" dirty="0">
                <a:latin typeface="Times New Roman" panose="02020603050405020304" pitchFamily="18" charset="0"/>
                <a:ea typeface="隶书" panose="02010509060101010101" pitchFamily="49" charset="-122"/>
              </a:rPr>
              <a:t>&gt;</a:t>
            </a:r>
          </a:p>
          <a:p>
            <a:pPr>
              <a:spcBef>
                <a:spcPct val="0"/>
              </a:spcBef>
              <a:buClrTx/>
              <a:buSzTx/>
              <a:buFontTx/>
              <a:buNone/>
            </a:pPr>
            <a:r>
              <a:rPr lang="en-US" altLang="zh-CN" sz="1800" dirty="0" err="1">
                <a:latin typeface="Times New Roman" panose="02020603050405020304" pitchFamily="18" charset="0"/>
                <a:ea typeface="隶书" panose="02010509060101010101" pitchFamily="49" charset="-122"/>
              </a:rPr>
              <a:t>struct</a:t>
            </a:r>
            <a:r>
              <a:rPr lang="en-US" altLang="zh-CN" sz="180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Items </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返回值的类结构定义</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utype</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结点类型＝</a:t>
            </a:r>
            <a:r>
              <a:rPr lang="en-US" altLang="zh-CN" sz="1800" b="0" dirty="0">
                <a:solidFill>
                  <a:schemeClr val="tx2"/>
                </a:solidFill>
                <a:latin typeface="Times New Roman" panose="02020603050405020304" pitchFamily="18" charset="0"/>
                <a:ea typeface="隶书" panose="02010509060101010101" pitchFamily="49" charset="-122"/>
              </a:rPr>
              <a:t>0/1/2</a:t>
            </a:r>
          </a:p>
          <a:p>
            <a:pPr>
              <a:spcBef>
                <a:spcPct val="0"/>
              </a:spcBef>
              <a:buClrTx/>
              <a:buSzTx/>
              <a:buFontTx/>
              <a:buNone/>
            </a:pPr>
            <a:r>
              <a:rPr lang="en-US" altLang="zh-CN" sz="1800" b="0" dirty="0">
                <a:latin typeface="Times New Roman" panose="02020603050405020304" pitchFamily="18" charset="0"/>
                <a:ea typeface="隶书" panose="02010509060101010101" pitchFamily="49" charset="-122"/>
              </a:rPr>
              <a:t>     </a:t>
            </a:r>
            <a:r>
              <a:rPr lang="en-US" altLang="zh-CN" sz="1800" dirty="0">
                <a:solidFill>
                  <a:srgbClr val="0000CC"/>
                </a:solidFill>
                <a:latin typeface="Times New Roman" panose="02020603050405020304" pitchFamily="18" charset="0"/>
                <a:ea typeface="隶书" panose="02010509060101010101" pitchFamily="49" charset="-122"/>
              </a:rPr>
              <a:t>union {</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联合</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ref</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en-US" altLang="zh-CN" sz="1800" b="0" dirty="0" err="1">
                <a:solidFill>
                  <a:schemeClr val="tx2"/>
                </a:solidFill>
                <a:latin typeface="Times New Roman" panose="02020603050405020304" pitchFamily="18" charset="0"/>
                <a:ea typeface="隶书" panose="02010509060101010101" pitchFamily="49" charset="-122"/>
              </a:rPr>
              <a:t>utype</a:t>
            </a:r>
            <a:r>
              <a:rPr lang="en-US" altLang="zh-CN" sz="1800" b="0" dirty="0">
                <a:solidFill>
                  <a:schemeClr val="tx2"/>
                </a:solidFill>
                <a:latin typeface="Times New Roman" panose="02020603050405020304" pitchFamily="18" charset="0"/>
                <a:ea typeface="隶书" panose="02010509060101010101" pitchFamily="49" charset="-122"/>
              </a:rPr>
              <a:t>=0,</a:t>
            </a:r>
            <a:r>
              <a:rPr lang="zh-CN" altLang="en-US" sz="1800" b="0" dirty="0">
                <a:solidFill>
                  <a:schemeClr val="tx2"/>
                </a:solidFill>
                <a:latin typeface="Times New Roman" panose="02020603050405020304" pitchFamily="18" charset="0"/>
                <a:ea typeface="隶书" panose="02010509060101010101" pitchFamily="49" charset="-122"/>
              </a:rPr>
              <a:t>存放引用计数</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T value</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en-US" altLang="zh-CN" sz="1800" b="0" dirty="0" err="1">
                <a:solidFill>
                  <a:schemeClr val="tx2"/>
                </a:solidFill>
                <a:latin typeface="Times New Roman" panose="02020603050405020304" pitchFamily="18" charset="0"/>
                <a:ea typeface="隶书" panose="02010509060101010101" pitchFamily="49" charset="-122"/>
              </a:rPr>
              <a:t>utype</a:t>
            </a:r>
            <a:r>
              <a:rPr lang="en-US" altLang="zh-CN" sz="1800" b="0" dirty="0">
                <a:solidFill>
                  <a:schemeClr val="tx2"/>
                </a:solidFill>
                <a:latin typeface="Times New Roman" panose="02020603050405020304" pitchFamily="18" charset="0"/>
                <a:ea typeface="隶书" panose="02010509060101010101" pitchFamily="49" charset="-122"/>
              </a:rPr>
              <a:t>=1,</a:t>
            </a:r>
            <a:r>
              <a:rPr lang="zh-CN" altLang="en-US" sz="1800" b="0" dirty="0">
                <a:solidFill>
                  <a:schemeClr val="tx2"/>
                </a:solidFill>
                <a:latin typeface="Times New Roman" panose="02020603050405020304" pitchFamily="18" charset="0"/>
                <a:ea typeface="隶书" panose="02010509060101010101" pitchFamily="49" charset="-122"/>
              </a:rPr>
              <a:t>存放数值</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a:t>
            </a:r>
            <a:r>
              <a:rPr lang="en-US" altLang="zh-CN" sz="1800" b="0">
                <a:latin typeface="Times New Roman" panose="02020603050405020304" pitchFamily="18" charset="0"/>
                <a:ea typeface="隶书" panose="02010509060101010101" pitchFamily="49" charset="-122"/>
              </a:rPr>
              <a:t>&gt; </a:t>
            </a:r>
            <a:r>
              <a:rPr lang="en-US" altLang="zh-CN" sz="1800" b="0" smtClean="0">
                <a:latin typeface="Times New Roman" panose="02020603050405020304" pitchFamily="18" charset="0"/>
                <a:ea typeface="隶书" panose="02010509060101010101" pitchFamily="49" charset="-122"/>
              </a:rPr>
              <a:t>*tlink</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p>
          <a:p>
            <a:pPr>
              <a:spcBef>
                <a:spcPct val="0"/>
              </a:spcBef>
              <a:buClrTx/>
              <a:buSzTx/>
              <a:buFontTx/>
              <a:buNone/>
            </a:pP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en-US" altLang="zh-CN" sz="1800" b="0" dirty="0" err="1">
                <a:solidFill>
                  <a:schemeClr val="tx2"/>
                </a:solidFill>
                <a:latin typeface="Times New Roman" panose="02020603050405020304" pitchFamily="18" charset="0"/>
                <a:ea typeface="隶书" panose="02010509060101010101" pitchFamily="49" charset="-122"/>
              </a:rPr>
              <a:t>utype</a:t>
            </a:r>
            <a:r>
              <a:rPr lang="en-US" altLang="zh-CN" sz="1800" b="0" dirty="0">
                <a:solidFill>
                  <a:schemeClr val="tx2"/>
                </a:solidFill>
                <a:latin typeface="Times New Roman" panose="02020603050405020304" pitchFamily="18" charset="0"/>
                <a:ea typeface="隶书" panose="02010509060101010101" pitchFamily="49" charset="-122"/>
              </a:rPr>
              <a:t>=2,</a:t>
            </a:r>
            <a:r>
              <a:rPr lang="zh-CN" altLang="en-US" sz="1800" b="0" dirty="0">
                <a:solidFill>
                  <a:schemeClr val="tx2"/>
                </a:solidFill>
                <a:latin typeface="Times New Roman" panose="02020603050405020304" pitchFamily="18" charset="0"/>
                <a:ea typeface="隶书" panose="02010509060101010101" pitchFamily="49" charset="-122"/>
              </a:rPr>
              <a:t>存放指向子表的指针</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info</a:t>
            </a:r>
            <a:r>
              <a:rPr lang="en-US" altLang="zh-CN" sz="1800" dirty="0">
                <a:latin typeface="Times New Roman" panose="02020603050405020304" pitchFamily="18" charset="0"/>
                <a:ea typeface="隶书" panose="02010509060101010101" pitchFamily="49" charset="-122"/>
              </a:rPr>
              <a:t>;</a:t>
            </a:r>
          </a:p>
          <a:p>
            <a:pPr>
              <a:spcBef>
                <a:spcPct val="0"/>
              </a:spcBef>
              <a:buClrTx/>
              <a:buSzTx/>
              <a:buFontTx/>
              <a:buNone/>
            </a:pPr>
            <a:endParaRPr lang="en-US" altLang="zh-CN" sz="1800" dirty="0">
              <a:latin typeface="Times New Roman" panose="02020603050405020304" pitchFamily="18" charset="0"/>
              <a:ea typeface="隶书" panose="02010509060101010101" pitchFamily="49" charset="-122"/>
            </a:endParaRPr>
          </a:p>
          <a:p>
            <a:pPr>
              <a:spcBef>
                <a:spcPct val="0"/>
              </a:spcBef>
              <a:buClrTx/>
              <a:buSzTx/>
              <a:buFontTx/>
              <a:buNone/>
            </a:pPr>
            <a:r>
              <a:rPr lang="en-US" altLang="zh-CN" sz="1800" b="0" dirty="0">
                <a:latin typeface="Times New Roman" panose="02020603050405020304" pitchFamily="18" charset="0"/>
                <a:ea typeface="隶书" panose="02010509060101010101" pitchFamily="49" charset="-122"/>
              </a:rPr>
              <a:t>     Items() </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utype</a:t>
            </a:r>
            <a:r>
              <a:rPr lang="en-US" altLang="zh-CN" sz="1800" b="0" dirty="0">
                <a:latin typeface="Times New Roman" panose="02020603050405020304" pitchFamily="18" charset="0"/>
                <a:ea typeface="隶书" panose="02010509060101010101" pitchFamily="49" charset="-122"/>
              </a:rPr>
              <a:t>(0)</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info.ref</a:t>
            </a:r>
            <a:r>
              <a:rPr lang="en-US" altLang="zh-CN" sz="1800" b="0" dirty="0">
                <a:latin typeface="Times New Roman" panose="02020603050405020304" pitchFamily="18" charset="0"/>
                <a:ea typeface="隶书" panose="02010509060101010101" pitchFamily="49" charset="-122"/>
              </a:rPr>
              <a:t>(0) </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构造函数</a:t>
            </a:r>
            <a:r>
              <a:rPr lang="zh-CN" altLang="en-US" sz="1800" b="0" dirty="0">
                <a:latin typeface="Times New Roman" panose="02020603050405020304" pitchFamily="18" charset="0"/>
                <a:ea typeface="隶书" panose="02010509060101010101" pitchFamily="49" charset="-122"/>
              </a:rPr>
              <a:t>	</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Items(Items&lt;T&gt;</a:t>
            </a:r>
            <a:r>
              <a:rPr lang="en-US" altLang="zh-CN" sz="1800" dirty="0">
                <a:latin typeface="Times New Roman" panose="02020603050405020304" pitchFamily="18" charset="0"/>
                <a:ea typeface="隶书" panose="02010509060101010101" pitchFamily="49" charset="-122"/>
              </a:rPr>
              <a:t>&amp;</a:t>
            </a:r>
            <a:r>
              <a:rPr lang="en-US" altLang="zh-CN" sz="1800" b="0" dirty="0">
                <a:latin typeface="Times New Roman" panose="02020603050405020304" pitchFamily="18" charset="0"/>
                <a:ea typeface="隶书" panose="02010509060101010101" pitchFamily="49" charset="-122"/>
              </a:rPr>
              <a:t> R)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复制构造函数</a:t>
            </a:r>
            <a:endParaRPr lang="zh-CN" altLang="en-US" sz="1800" dirty="0">
              <a:latin typeface="Times New Roman" panose="02020603050405020304" pitchFamily="18" charset="0"/>
              <a:ea typeface="隶书" panose="02010509060101010101" pitchFamily="49" charset="-122"/>
            </a:endParaRP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黑体" panose="02010609060101010101" pitchFamily="49" charset="-122"/>
              </a:rPr>
              <a:t>{ </a:t>
            </a:r>
            <a:r>
              <a:rPr lang="en-US" altLang="zh-CN" sz="1800" b="0" dirty="0" err="1">
                <a:latin typeface="Times New Roman" panose="02020603050405020304" pitchFamily="18" charset="0"/>
                <a:ea typeface="隶书" panose="02010509060101010101" pitchFamily="49" charset="-122"/>
              </a:rPr>
              <a:t>utype</a:t>
            </a:r>
            <a:r>
              <a:rPr lang="en-US" altLang="zh-CN" sz="1800" b="0" dirty="0">
                <a:latin typeface="Times New Roman" panose="02020603050405020304" pitchFamily="18" charset="0"/>
                <a:ea typeface="隶书" panose="02010509060101010101" pitchFamily="49" charset="-122"/>
              </a:rPr>
              <a:t> = </a:t>
            </a:r>
            <a:r>
              <a:rPr lang="en-US" altLang="zh-CN" sz="1800" b="0" dirty="0" err="1">
                <a:latin typeface="Times New Roman" panose="02020603050405020304" pitchFamily="18" charset="0"/>
                <a:ea typeface="隶书" panose="02010509060101010101" pitchFamily="49" charset="-122"/>
              </a:rPr>
              <a:t>R.utype</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info = R.info</a:t>
            </a:r>
            <a:r>
              <a:rPr lang="en-US" altLang="zh-CN" sz="180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	</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a:t>
            </a:r>
          </a:p>
        </p:txBody>
      </p:sp>
      <p:sp>
        <p:nvSpPr>
          <p:cNvPr id="4" name="Text Box 3"/>
          <p:cNvSpPr txBox="1">
            <a:spLocks noChangeArrowheads="1"/>
          </p:cNvSpPr>
          <p:nvPr/>
        </p:nvSpPr>
        <p:spPr bwMode="auto">
          <a:xfrm>
            <a:off x="6023992" y="1268760"/>
            <a:ext cx="590465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template &lt;class </a:t>
            </a:r>
            <a:r>
              <a:rPr lang="en-US" altLang="zh-CN" sz="1800" b="0" dirty="0">
                <a:latin typeface="Times New Roman" panose="02020603050405020304" pitchFamily="18" charset="0"/>
                <a:ea typeface="隶书" panose="02010509060101010101" pitchFamily="49" charset="-122"/>
              </a:rPr>
              <a:t>T</a:t>
            </a:r>
            <a:r>
              <a:rPr lang="en-US" altLang="zh-CN" sz="1800" dirty="0">
                <a:latin typeface="Times New Roman" panose="02020603050405020304" pitchFamily="18" charset="0"/>
                <a:ea typeface="隶书" panose="02010509060101010101" pitchFamily="49" charset="-122"/>
              </a:rPr>
              <a:t>&gt;</a:t>
            </a:r>
          </a:p>
          <a:p>
            <a:pPr>
              <a:spcBef>
                <a:spcPct val="0"/>
              </a:spcBef>
              <a:buClrTx/>
              <a:buSzTx/>
              <a:buFontTx/>
              <a:buNone/>
            </a:pPr>
            <a:r>
              <a:rPr lang="en-US" altLang="zh-CN" sz="1800" dirty="0" err="1">
                <a:latin typeface="Times New Roman" panose="02020603050405020304" pitchFamily="18" charset="0"/>
                <a:ea typeface="隶书" panose="02010509060101010101" pitchFamily="49" charset="-122"/>
              </a:rPr>
              <a:t>struct</a:t>
            </a:r>
            <a:r>
              <a:rPr lang="en-US" altLang="zh-CN"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广义表结点类定义</a:t>
            </a:r>
          </a:p>
          <a:p>
            <a:pPr>
              <a:spcBef>
                <a:spcPct val="0"/>
              </a:spcBef>
              <a:buClrTx/>
              <a:buSzTx/>
              <a:buFontTx/>
              <a:buNone/>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utype</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a:t>
            </a:r>
            <a:r>
              <a:rPr lang="en-US" altLang="zh-CN" sz="1800" dirty="0">
                <a:solidFill>
                  <a:schemeClr val="tx2"/>
                </a:solidFill>
                <a:latin typeface="Times New Roman" panose="02020603050405020304" pitchFamily="18" charset="0"/>
                <a:ea typeface="隶书" panose="02010509060101010101" pitchFamily="49" charset="-122"/>
              </a:rPr>
              <a:t>0 / 1 / 2</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dirty="0">
                <a:latin typeface="Times New Roman" panose="02020603050405020304" pitchFamily="18" charset="0"/>
                <a:ea typeface="隶书" panose="02010509060101010101" pitchFamily="49" charset="-122"/>
              </a:rPr>
              <a:t>&lt;</a:t>
            </a:r>
            <a:r>
              <a:rPr lang="en-US" altLang="zh-CN" sz="1800" b="0" dirty="0">
                <a:latin typeface="Times New Roman" panose="02020603050405020304" pitchFamily="18" charset="0"/>
                <a:ea typeface="隶书" panose="02010509060101010101" pitchFamily="49" charset="-122"/>
              </a:rPr>
              <a:t>T</a:t>
            </a:r>
            <a:r>
              <a:rPr lang="en-US" altLang="zh-CN" sz="1800" dirty="0">
                <a:latin typeface="Times New Roman" panose="02020603050405020304" pitchFamily="18" charset="0"/>
                <a:ea typeface="隶书" panose="02010509060101010101" pitchFamily="49" charset="-122"/>
              </a:rPr>
              <a:t>&gt; *</a:t>
            </a:r>
            <a:r>
              <a:rPr lang="en-US" altLang="zh-CN" sz="1800" b="0" dirty="0" err="1">
                <a:latin typeface="Times New Roman" panose="02020603050405020304" pitchFamily="18" charset="0"/>
                <a:ea typeface="隶书" panose="02010509060101010101" pitchFamily="49" charset="-122"/>
              </a:rPr>
              <a:t>tlink</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同层下一结点指针</a:t>
            </a:r>
          </a:p>
          <a:p>
            <a:pPr>
              <a:spcBef>
                <a:spcPct val="0"/>
              </a:spcBef>
              <a:buClrTx/>
              <a:buSzTx/>
              <a:buFontTx/>
              <a:buNone/>
            </a:pPr>
            <a:r>
              <a:rPr lang="zh-CN" altLang="en-US" sz="1800" dirty="0">
                <a:latin typeface="Times New Roman" panose="02020603050405020304" pitchFamily="18" charset="0"/>
                <a:ea typeface="隶书" panose="02010509060101010101" pitchFamily="49" charset="-122"/>
              </a:rPr>
              <a:t>     </a:t>
            </a:r>
            <a:r>
              <a:rPr lang="en-US" altLang="zh-CN" sz="1800" dirty="0">
                <a:solidFill>
                  <a:srgbClr val="0000CC"/>
                </a:solidFill>
                <a:latin typeface="Times New Roman" panose="02020603050405020304" pitchFamily="18" charset="0"/>
                <a:ea typeface="隶书" panose="02010509060101010101" pitchFamily="49" charset="-122"/>
              </a:rPr>
              <a:t>union {</a:t>
            </a:r>
            <a:r>
              <a:rPr lang="en-US" altLang="zh-CN" sz="1800" dirty="0">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等价变量</a:t>
            </a:r>
          </a:p>
          <a:p>
            <a:pPr>
              <a:spcBef>
                <a:spcPct val="0"/>
              </a:spcBef>
              <a:buClrTx/>
              <a:buSzTx/>
              <a:buFontTx/>
              <a:buNone/>
            </a:pPr>
            <a:r>
              <a:rPr lang="zh-CN" altLang="en-US"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a:t>
            </a:r>
            <a:r>
              <a:rPr lang="en-US" altLang="zh-CN" sz="1800" dirty="0" err="1" smtClean="0">
                <a:latin typeface="Times New Roman" panose="02020603050405020304" pitchFamily="18" charset="0"/>
                <a:ea typeface="隶书" panose="02010509060101010101" pitchFamily="49" charset="-122"/>
              </a:rPr>
              <a:t>int</a:t>
            </a:r>
            <a:r>
              <a:rPr lang="en-US" altLang="zh-CN" sz="1800" dirty="0" smtClean="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ref</a:t>
            </a: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存放引用计数</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	</a:t>
            </a:r>
            <a:r>
              <a:rPr lang="en-US" altLang="zh-CN" sz="1800" b="0" dirty="0" smtClean="0">
                <a:latin typeface="Times New Roman" panose="02020603050405020304" pitchFamily="18" charset="0"/>
                <a:ea typeface="隶书" panose="02010509060101010101" pitchFamily="49" charset="-122"/>
              </a:rPr>
              <a:t>T </a:t>
            </a:r>
            <a:r>
              <a:rPr lang="en-US" altLang="zh-CN" sz="1800" b="0" dirty="0">
                <a:latin typeface="Times New Roman" panose="02020603050405020304" pitchFamily="18" charset="0"/>
                <a:ea typeface="隶书" panose="02010509060101010101" pitchFamily="49" charset="-122"/>
              </a:rPr>
              <a:t>value</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存放数值</a:t>
            </a:r>
          </a:p>
          <a:p>
            <a:pPr>
              <a:spcBef>
                <a:spcPct val="0"/>
              </a:spcBef>
              <a:buClrTx/>
              <a:buSzTx/>
              <a:buFontTx/>
              <a:buNone/>
            </a:pPr>
            <a:r>
              <a:rPr lang="zh-CN" altLang="en-US"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dirty="0">
                <a:latin typeface="Times New Roman" panose="02020603050405020304" pitchFamily="18" charset="0"/>
                <a:ea typeface="隶书" panose="02010509060101010101" pitchFamily="49" charset="-122"/>
              </a:rPr>
              <a:t>&lt;</a:t>
            </a:r>
            <a:r>
              <a:rPr lang="en-US" altLang="zh-CN" sz="1800" b="0" dirty="0">
                <a:latin typeface="Times New Roman" panose="02020603050405020304" pitchFamily="18" charset="0"/>
                <a:ea typeface="隶书" panose="02010509060101010101" pitchFamily="49" charset="-122"/>
              </a:rPr>
              <a:t>T</a:t>
            </a:r>
            <a:r>
              <a:rPr lang="en-US" altLang="zh-CN" sz="1800">
                <a:latin typeface="Times New Roman" panose="02020603050405020304" pitchFamily="18" charset="0"/>
                <a:ea typeface="隶书" panose="02010509060101010101" pitchFamily="49" charset="-122"/>
              </a:rPr>
              <a:t>&gt; </a:t>
            </a:r>
            <a:r>
              <a:rPr lang="en-US" altLang="zh-CN" sz="1800" smtClean="0">
                <a:latin typeface="Times New Roman" panose="02020603050405020304" pitchFamily="18" charset="0"/>
                <a:ea typeface="隶书" panose="02010509060101010101" pitchFamily="49" charset="-122"/>
              </a:rPr>
              <a:t>*</a:t>
            </a:r>
            <a:r>
              <a:rPr lang="en-US" altLang="zh-CN" sz="1800" b="0" smtClean="0">
                <a:latin typeface="Times New Roman" panose="02020603050405020304" pitchFamily="18" charset="0"/>
                <a:ea typeface="隶书" panose="02010509060101010101" pitchFamily="49" charset="-122"/>
              </a:rPr>
              <a:t>tlink</a:t>
            </a:r>
            <a:r>
              <a:rPr lang="en-US" altLang="zh-CN" sz="1800" dirty="0">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存放子表指针</a:t>
            </a:r>
            <a:endParaRPr lang="en-US" altLang="zh-CN" sz="1800" b="0" dirty="0">
              <a:solidFill>
                <a:schemeClr val="tx2"/>
              </a:solidFill>
              <a:latin typeface="Times New Roman" panose="02020603050405020304" pitchFamily="18" charset="0"/>
              <a:ea typeface="隶书" panose="02010509060101010101" pitchFamily="49" charset="-122"/>
            </a:endParaRP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 </a:t>
            </a:r>
            <a:r>
              <a:rPr lang="en-US" altLang="zh-CN" sz="1800" b="0" dirty="0">
                <a:latin typeface="Times New Roman" panose="02020603050405020304" pitchFamily="18" charset="0"/>
                <a:ea typeface="隶书" panose="02010509060101010101" pitchFamily="49" charset="-122"/>
              </a:rPr>
              <a:t>info</a:t>
            </a:r>
            <a:r>
              <a:rPr lang="en-US" altLang="zh-CN" sz="1800" dirty="0">
                <a:latin typeface="Times New Roman" panose="02020603050405020304" pitchFamily="18" charset="0"/>
                <a:ea typeface="隶书" panose="02010509060101010101" pitchFamily="49" charset="-122"/>
              </a:rPr>
              <a:t>;</a:t>
            </a:r>
          </a:p>
          <a:p>
            <a:pPr>
              <a:spcBef>
                <a:spcPct val="0"/>
              </a:spcBef>
              <a:buClrTx/>
              <a:buSzTx/>
              <a:buNone/>
            </a:pPr>
            <a:r>
              <a:rPr lang="en-US" altLang="zh-CN" sz="1800" dirty="0" smtClean="0">
                <a:solidFill>
                  <a:schemeClr val="tx2"/>
                </a:solidFill>
                <a:latin typeface="Times New Roman" panose="02020603050405020304" pitchFamily="18" charset="0"/>
                <a:ea typeface="隶书" panose="02010509060101010101" pitchFamily="49" charset="-122"/>
              </a:rPr>
              <a:t>    //</a:t>
            </a:r>
            <a:r>
              <a:rPr lang="zh-CN" altLang="en-US" sz="1800" b="0" dirty="0">
                <a:solidFill>
                  <a:schemeClr val="tx2"/>
                </a:solidFill>
                <a:latin typeface="Times New Roman" panose="02020603050405020304" pitchFamily="18" charset="0"/>
                <a:ea typeface="隶书" panose="02010509060101010101" pitchFamily="49" charset="-122"/>
              </a:rPr>
              <a:t>构造函数</a:t>
            </a:r>
          </a:p>
          <a:p>
            <a:pPr>
              <a:spcBef>
                <a:spcPct val="0"/>
              </a:spcBef>
              <a:buClrTx/>
              <a:buSzTx/>
              <a:buFontTx/>
              <a:buNone/>
            </a:pPr>
            <a:r>
              <a:rPr lang="en-US" altLang="zh-CN" sz="1800" dirty="0" smtClean="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 </a:t>
            </a:r>
            <a:r>
              <a:rPr lang="en-US" altLang="zh-CN" sz="1800" b="0" dirty="0" err="1">
                <a:latin typeface="Times New Roman" panose="02020603050405020304" pitchFamily="18" charset="0"/>
                <a:ea typeface="隶书" panose="02010509060101010101" pitchFamily="49" charset="-122"/>
              </a:rPr>
              <a:t>utype</a:t>
            </a:r>
            <a:r>
              <a:rPr lang="en-US" altLang="zh-CN" sz="1800" b="0" dirty="0">
                <a:latin typeface="Times New Roman" panose="02020603050405020304" pitchFamily="18" charset="0"/>
                <a:ea typeface="隶书" panose="02010509060101010101" pitchFamily="49" charset="-122"/>
              </a:rPr>
              <a:t>(0)</a:t>
            </a:r>
            <a:r>
              <a:rPr lang="en-US" altLang="zh-CN"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tlink</a:t>
            </a:r>
            <a:r>
              <a:rPr lang="en-US" altLang="zh-CN" sz="1800" b="0" dirty="0">
                <a:latin typeface="Times New Roman" panose="02020603050405020304" pitchFamily="18" charset="0"/>
                <a:ea typeface="隶书" panose="02010509060101010101" pitchFamily="49" charset="-122"/>
              </a:rPr>
              <a:t>(NULL)</a:t>
            </a:r>
            <a:r>
              <a:rPr lang="en-US" altLang="zh-CN"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info.ref</a:t>
            </a:r>
            <a:r>
              <a:rPr lang="en-US" altLang="zh-CN" sz="1800" b="0" dirty="0">
                <a:latin typeface="Times New Roman" panose="02020603050405020304" pitchFamily="18" charset="0"/>
                <a:ea typeface="隶书" panose="02010509060101010101" pitchFamily="49" charset="-122"/>
              </a:rPr>
              <a:t>(0)</a:t>
            </a: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a:t>
            </a:r>
            <a:r>
              <a:rPr lang="en-US" altLang="zh-CN" sz="1800" dirty="0" smtClean="0">
                <a:solidFill>
                  <a:schemeClr val="tx2"/>
                </a:solidFill>
                <a:latin typeface="Times New Roman" panose="02020603050405020304" pitchFamily="18" charset="0"/>
                <a:ea typeface="隶书" panose="02010509060101010101" pitchFamily="49" charset="-122"/>
              </a:rPr>
              <a:t>    </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a:t>
            </a:r>
            <a:r>
              <a:rPr lang="en-US" altLang="zh-CN" sz="1800" dirty="0" smtClean="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复制构造函数</a:t>
            </a:r>
            <a:r>
              <a:rPr lang="en-US" altLang="zh-CN" sz="1800" dirty="0" smtClean="0">
                <a:solidFill>
                  <a:schemeClr val="tx2"/>
                </a:solidFill>
                <a:latin typeface="Times New Roman" panose="02020603050405020304" pitchFamily="18" charset="0"/>
                <a:ea typeface="隶书" panose="02010509060101010101" pitchFamily="49" charset="-122"/>
              </a:rPr>
              <a:t> </a:t>
            </a:r>
          </a:p>
          <a:p>
            <a:pPr>
              <a:spcBef>
                <a:spcPct val="0"/>
              </a:spcBef>
              <a:buClrTx/>
              <a:buSzTx/>
              <a:buFontTx/>
              <a:buNone/>
            </a:pPr>
            <a:r>
              <a:rPr lang="en-US" altLang="zh-CN" sz="1800" b="0" dirty="0">
                <a:solidFill>
                  <a:schemeClr val="tx2"/>
                </a:solidFill>
                <a:latin typeface="Times New Roman" panose="02020603050405020304" pitchFamily="18" charset="0"/>
                <a:ea typeface="隶书" panose="02010509060101010101" pitchFamily="49" charset="-122"/>
              </a:rPr>
              <a:t> </a:t>
            </a:r>
            <a:r>
              <a:rPr lang="en-US" altLang="zh-CN" sz="1800" b="0" dirty="0" smtClean="0">
                <a:solidFill>
                  <a:schemeClr val="tx2"/>
                </a:solidFill>
                <a:latin typeface="Times New Roman" panose="02020603050405020304" pitchFamily="18" charset="0"/>
                <a:ea typeface="隶书" panose="02010509060101010101" pitchFamily="49" charset="-122"/>
              </a:rPr>
              <a:t>    </a:t>
            </a:r>
            <a:r>
              <a:rPr lang="en-US" altLang="zh-CN" sz="1800" b="0" dirty="0" err="1" smtClean="0">
                <a:latin typeface="Times New Roman" panose="02020603050405020304" pitchFamily="18" charset="0"/>
                <a:ea typeface="隶书" panose="02010509060101010101" pitchFamily="49" charset="-122"/>
              </a:rPr>
              <a:t>GenListNode</a:t>
            </a:r>
            <a:r>
              <a:rPr lang="en-US" altLang="zh-CN" sz="1800" b="0" dirty="0" smtClean="0">
                <a:latin typeface="Times New Roman" panose="02020603050405020304" pitchFamily="18" charset="0"/>
                <a:ea typeface="隶书" panose="02010509060101010101" pitchFamily="49" charset="-122"/>
              </a:rPr>
              <a:t>(</a:t>
            </a:r>
            <a:r>
              <a:rPr lang="en-US" altLang="zh-CN" sz="1800" b="0" dirty="0" err="1" smtClean="0">
                <a:latin typeface="Times New Roman" panose="02020603050405020304" pitchFamily="18" charset="0"/>
                <a:ea typeface="隶书" panose="02010509060101010101" pitchFamily="49" charset="-122"/>
              </a:rPr>
              <a:t>GenListNode</a:t>
            </a:r>
            <a:r>
              <a:rPr lang="en-US" altLang="zh-CN" sz="1800" dirty="0" smtClean="0">
                <a:latin typeface="Times New Roman" panose="02020603050405020304" pitchFamily="18" charset="0"/>
                <a:ea typeface="隶书" panose="02010509060101010101" pitchFamily="49" charset="-122"/>
              </a:rPr>
              <a:t>&lt;</a:t>
            </a:r>
            <a:r>
              <a:rPr lang="en-US" altLang="zh-CN" sz="1800" b="0" dirty="0" smtClean="0">
                <a:latin typeface="Times New Roman" panose="02020603050405020304" pitchFamily="18" charset="0"/>
                <a:ea typeface="隶书" panose="02010509060101010101" pitchFamily="49" charset="-122"/>
              </a:rPr>
              <a:t>T</a:t>
            </a:r>
            <a:r>
              <a:rPr lang="en-US" altLang="zh-CN" sz="1800" dirty="0" smtClean="0">
                <a:latin typeface="Times New Roman" panose="02020603050405020304" pitchFamily="18" charset="0"/>
                <a:ea typeface="隶书" panose="02010509060101010101" pitchFamily="49" charset="-122"/>
              </a:rPr>
              <a:t>&gt;&amp; </a:t>
            </a:r>
            <a:r>
              <a:rPr lang="en-US" altLang="zh-CN" sz="1800" b="0" dirty="0" smtClean="0">
                <a:latin typeface="Times New Roman" panose="02020603050405020304" pitchFamily="18" charset="0"/>
                <a:ea typeface="隶书" panose="02010509060101010101" pitchFamily="49" charset="-122"/>
              </a:rPr>
              <a:t>R)</a:t>
            </a:r>
            <a:r>
              <a:rPr lang="en-US" altLang="zh-CN" sz="1800" dirty="0" smtClean="0">
                <a:latin typeface="Times New Roman" panose="02020603050405020304" pitchFamily="18" charset="0"/>
                <a:ea typeface="隶书" panose="02010509060101010101" pitchFamily="49" charset="-122"/>
              </a:rPr>
              <a:t> {</a:t>
            </a:r>
          </a:p>
          <a:p>
            <a:pPr>
              <a:spcBef>
                <a:spcPct val="0"/>
              </a:spcBef>
              <a:buClrTx/>
              <a:buSzTx/>
              <a:buFontTx/>
              <a:buNone/>
            </a:pPr>
            <a:r>
              <a:rPr lang="en-US" altLang="zh-CN" sz="1800" b="0" dirty="0" smtClean="0">
                <a:latin typeface="Times New Roman" panose="02020603050405020304" pitchFamily="18" charset="0"/>
                <a:ea typeface="隶书" panose="02010509060101010101" pitchFamily="49" charset="-122"/>
              </a:rPr>
              <a:t>          	</a:t>
            </a:r>
            <a:r>
              <a:rPr lang="en-US" altLang="zh-CN" sz="1800" b="0" dirty="0" err="1" smtClean="0">
                <a:latin typeface="Times New Roman" panose="02020603050405020304" pitchFamily="18" charset="0"/>
                <a:ea typeface="隶书" panose="02010509060101010101" pitchFamily="49" charset="-122"/>
              </a:rPr>
              <a:t>utype</a:t>
            </a:r>
            <a:r>
              <a:rPr lang="en-US" altLang="zh-CN" sz="1800" b="0" dirty="0" smtClean="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R.utype</a:t>
            </a:r>
            <a:r>
              <a:rPr lang="en-US" altLang="zh-CN"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tlink</a:t>
            </a:r>
            <a:r>
              <a:rPr lang="en-US" altLang="zh-CN" sz="1800" b="0" dirty="0">
                <a:latin typeface="Times New Roman" panose="02020603050405020304" pitchFamily="18" charset="0"/>
                <a:ea typeface="隶书" panose="02010509060101010101" pitchFamily="49" charset="-122"/>
              </a:rPr>
              <a:t> = </a:t>
            </a:r>
            <a:r>
              <a:rPr lang="en-US" altLang="zh-CN" sz="1800" b="0" dirty="0" err="1">
                <a:latin typeface="Times New Roman" panose="02020603050405020304" pitchFamily="18" charset="0"/>
                <a:ea typeface="隶书" panose="02010509060101010101" pitchFamily="49" charset="-122"/>
              </a:rPr>
              <a:t>R.tlink</a:t>
            </a:r>
            <a:r>
              <a:rPr lang="en-US" altLang="zh-CN" sz="1800" dirty="0">
                <a:latin typeface="Times New Roman" panose="02020603050405020304" pitchFamily="18" charset="0"/>
                <a:ea typeface="隶书" panose="02010509060101010101" pitchFamily="49" charset="-122"/>
              </a:rPr>
              <a:t>; </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a:t>
            </a:r>
            <a:r>
              <a:rPr lang="en-US" altLang="zh-CN" sz="1800" b="0" dirty="0" smtClean="0">
                <a:latin typeface="Times New Roman" panose="02020603050405020304" pitchFamily="18" charset="0"/>
                <a:ea typeface="隶书" panose="02010509060101010101" pitchFamily="49" charset="-122"/>
              </a:rPr>
              <a:t>info </a:t>
            </a:r>
            <a:r>
              <a:rPr lang="en-US" altLang="zh-CN" sz="1800" b="0" dirty="0">
                <a:latin typeface="Times New Roman" panose="02020603050405020304" pitchFamily="18" charset="0"/>
                <a:ea typeface="隶书" panose="02010509060101010101" pitchFamily="49" charset="-122"/>
              </a:rPr>
              <a:t>= R.info</a:t>
            </a:r>
            <a:r>
              <a:rPr lang="en-US" altLang="zh-CN" sz="1800" dirty="0">
                <a:latin typeface="Times New Roman" panose="02020603050405020304" pitchFamily="18" charset="0"/>
                <a:ea typeface="隶书" panose="02010509060101010101" pitchFamily="49" charset="-122"/>
              </a:rPr>
              <a:t>;</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     }</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a:t>
            </a:r>
            <a:r>
              <a:rPr lang="zh-CN" altLang="en-US" sz="1800" dirty="0">
                <a:latin typeface="Times New Roman" panose="02020603050405020304" pitchFamily="18" charset="0"/>
                <a:ea typeface="隶书" panose="02010509060101010101" pitchFamily="49" charset="-122"/>
              </a:rPr>
              <a:t>	</a:t>
            </a:r>
          </a:p>
        </p:txBody>
      </p:sp>
      <p:cxnSp>
        <p:nvCxnSpPr>
          <p:cNvPr id="3" name="直接连接符 2"/>
          <p:cNvCxnSpPr/>
          <p:nvPr/>
        </p:nvCxnSpPr>
        <p:spPr>
          <a:xfrm>
            <a:off x="5735960" y="1124744"/>
            <a:ext cx="0" cy="5400600"/>
          </a:xfrm>
          <a:prstGeom prst="line">
            <a:avLst/>
          </a:prstGeom>
        </p:spPr>
        <p:style>
          <a:lnRef idx="1">
            <a:schemeClr val="accent1"/>
          </a:lnRef>
          <a:fillRef idx="0">
            <a:schemeClr val="accent1"/>
          </a:fillRef>
          <a:effectRef idx="0">
            <a:schemeClr val="accent1"/>
          </a:effectRef>
          <a:fontRef idx="minor">
            <a:schemeClr val="tx1"/>
          </a:fontRef>
        </p:style>
      </p:cxnSp>
      <p:sp>
        <p:nvSpPr>
          <p:cNvPr id="6" name="云形标注 5"/>
          <p:cNvSpPr/>
          <p:nvPr/>
        </p:nvSpPr>
        <p:spPr bwMode="auto">
          <a:xfrm>
            <a:off x="3003712" y="1628800"/>
            <a:ext cx="1508112" cy="360040"/>
          </a:xfrm>
          <a:prstGeom prst="cloudCallout">
            <a:avLst>
              <a:gd name="adj1" fmla="val -63869"/>
              <a:gd name="adj2" fmla="val 158665"/>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en-US" altLang="zh-CN" sz="1400" dirty="0" smtClean="0">
                <a:solidFill>
                  <a:schemeClr val="bg1"/>
                </a:solidFill>
                <a:ea typeface="黑体" panose="02010609060101010101" pitchFamily="49" charset="-122"/>
              </a:rPr>
              <a:t>Why union?</a:t>
            </a:r>
            <a:endParaRPr lang="zh-CN" altLang="en-US" sz="1400" dirty="0">
              <a:solidFill>
                <a:schemeClr val="bg1"/>
              </a:solidFill>
              <a:ea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524000" y="-26988"/>
            <a:ext cx="9144000" cy="682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template &lt;class </a:t>
            </a:r>
            <a:r>
              <a:rPr lang="en-US" altLang="zh-CN" sz="1800" b="0" dirty="0">
                <a:latin typeface="Times New Roman" panose="02020603050405020304" pitchFamily="18" charset="0"/>
                <a:ea typeface="隶书" panose="02010509060101010101" pitchFamily="49" charset="-122"/>
              </a:rPr>
              <a:t>T</a:t>
            </a:r>
            <a:r>
              <a:rPr lang="en-US" altLang="zh-CN" sz="1800" dirty="0">
                <a:latin typeface="Times New Roman" panose="02020603050405020304" pitchFamily="18" charset="0"/>
                <a:ea typeface="隶书" panose="02010509060101010101" pitchFamily="49" charset="-122"/>
              </a:rPr>
              <a:t>&gt;</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class </a:t>
            </a:r>
            <a:r>
              <a:rPr lang="en-US" altLang="zh-CN" sz="1800" b="0" dirty="0" err="1">
                <a:latin typeface="Times New Roman" panose="02020603050405020304" pitchFamily="18" charset="0"/>
                <a:ea typeface="隶书" panose="02010509060101010101" pitchFamily="49" charset="-122"/>
              </a:rPr>
              <a:t>GenList</a:t>
            </a:r>
            <a:r>
              <a:rPr lang="en-US" altLang="zh-CN" sz="1800" dirty="0">
                <a:latin typeface="Times New Roman" panose="02020603050405020304" pitchFamily="18" charset="0"/>
                <a:ea typeface="隶书" panose="02010509060101010101" pitchFamily="49" charset="-122"/>
              </a:rPr>
              <a:t> {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广义表类定义</a:t>
            </a: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public:</a:t>
            </a:r>
          </a:p>
          <a:p>
            <a:pPr>
              <a:lnSpc>
                <a:spcPct val="105000"/>
              </a:lnSpc>
              <a:spcBef>
                <a:spcPct val="5000"/>
              </a:spcBef>
              <a:buClrTx/>
              <a:buSzTx/>
              <a:buFontTx/>
              <a:buNone/>
            </a:pPr>
            <a:r>
              <a:rPr lang="en-US" altLang="zh-CN" sz="1800">
                <a:solidFill>
                  <a:srgbClr val="CC3300"/>
                </a:solidFill>
                <a:latin typeface="Times New Roman" panose="02020603050405020304" pitchFamily="18" charset="0"/>
                <a:ea typeface="黑体" panose="02010609060101010101" pitchFamily="49" charset="-122"/>
              </a:rPr>
              <a:t> </a:t>
            </a:r>
            <a:r>
              <a:rPr lang="en-US" altLang="zh-CN" sz="1800" smtClean="0">
                <a:solidFill>
                  <a:srgbClr val="CC3300"/>
                </a:solidFill>
                <a:latin typeface="Times New Roman" panose="02020603050405020304" pitchFamily="18" charset="0"/>
                <a:ea typeface="黑体" panose="02010609060101010101" pitchFamily="49" charset="-122"/>
              </a:rPr>
              <a:t>    </a:t>
            </a:r>
            <a:r>
              <a:rPr lang="en-US" altLang="zh-CN" sz="1800" b="0" smtClean="0">
                <a:latin typeface="Times New Roman" panose="02020603050405020304" pitchFamily="18" charset="0"/>
                <a:ea typeface="隶书" panose="02010509060101010101" pitchFamily="49" charset="-122"/>
              </a:rPr>
              <a:t>Genlist</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构造函数</a:t>
            </a:r>
          </a:p>
          <a:p>
            <a:pPr>
              <a:lnSpc>
                <a:spcPct val="105000"/>
              </a:lnSpc>
              <a:spcBef>
                <a:spcPct val="5000"/>
              </a:spcBef>
              <a:buClrTx/>
              <a:buSzTx/>
              <a:buFontTx/>
              <a:buNone/>
            </a:pPr>
            <a:r>
              <a:rPr lang="zh-CN" altLang="en-US" sz="1800" dirty="0">
                <a:latin typeface="Times New Roman" panose="02020603050405020304" pitchFamily="18" charset="0"/>
                <a:ea typeface="黑体" panose="02010609060101010101" pitchFamily="49" charset="-122"/>
              </a:rPr>
              <a:t>     ～</a:t>
            </a:r>
            <a:r>
              <a:rPr lang="en-US" altLang="zh-CN" sz="1800" b="0" dirty="0" err="1">
                <a:latin typeface="Times New Roman" panose="02020603050405020304" pitchFamily="18" charset="0"/>
                <a:ea typeface="隶书" panose="02010509060101010101" pitchFamily="49" charset="-122"/>
              </a:rPr>
              <a:t>GenList</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析构函数</a:t>
            </a:r>
            <a:r>
              <a:rPr lang="zh-CN" altLang="en-US" sz="1800" b="0" dirty="0">
                <a:latin typeface="Times New Roman" panose="02020603050405020304" pitchFamily="18" charset="0"/>
                <a:ea typeface="隶书" panose="02010509060101010101" pitchFamily="49" charset="-122"/>
              </a:rPr>
              <a:t> </a:t>
            </a:r>
          </a:p>
          <a:p>
            <a:pPr>
              <a:lnSpc>
                <a:spcPct val="105000"/>
              </a:lnSpc>
              <a:spcBef>
                <a:spcPct val="500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b="0" dirty="0">
                <a:latin typeface="Times New Roman" panose="02020603050405020304" pitchFamily="18" charset="0"/>
                <a:ea typeface="隶书" panose="02010509060101010101" pitchFamily="49" charset="-122"/>
              </a:rPr>
              <a:t> Head (Items&lt;T&gt;</a:t>
            </a:r>
            <a:r>
              <a:rPr lang="en-US" altLang="zh-CN" sz="1800" dirty="0">
                <a:latin typeface="Times New Roman" panose="02020603050405020304" pitchFamily="18" charset="0"/>
                <a:ea typeface="隶书" panose="02010509060101010101" pitchFamily="49" charset="-122"/>
              </a:rPr>
              <a:t>&amp;</a:t>
            </a:r>
            <a:r>
              <a:rPr lang="en-US" altLang="zh-CN" sz="1800" b="0" dirty="0">
                <a:latin typeface="Times New Roman" panose="02020603050405020304" pitchFamily="18" charset="0"/>
                <a:ea typeface="隶书" panose="02010509060101010101" pitchFamily="49" charset="-122"/>
              </a:rPr>
              <a:t> x)</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en-US" altLang="zh-CN" sz="1800" dirty="0">
                <a:solidFill>
                  <a:schemeClr val="tx2"/>
                </a:solidFill>
                <a:latin typeface="Times New Roman" panose="02020603050405020304" pitchFamily="18" charset="0"/>
                <a:ea typeface="黑体" panose="02010609060101010101" pitchFamily="49" charset="-122"/>
              </a:rPr>
              <a:t>x </a:t>
            </a:r>
            <a:r>
              <a:rPr lang="zh-CN" altLang="en-US" sz="1800" b="0" dirty="0">
                <a:solidFill>
                  <a:schemeClr val="tx2"/>
                </a:solidFill>
                <a:latin typeface="Times New Roman" panose="02020603050405020304" pitchFamily="18" charset="0"/>
                <a:ea typeface="隶书" panose="02010509060101010101" pitchFamily="49" charset="-122"/>
              </a:rPr>
              <a:t>返回表头元素</a:t>
            </a:r>
            <a:endParaRPr lang="zh-CN" altLang="en-US" sz="1800"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ClrTx/>
              <a:buSzTx/>
              <a:buFontTx/>
              <a:buNone/>
            </a:pPr>
            <a:r>
              <a:rPr lang="zh-CN" altLang="en-US" sz="1800" b="0" dirty="0">
                <a:latin typeface="Times New Roman" panose="02020603050405020304" pitchFamily="18" charset="0"/>
                <a:ea typeface="隶书" panose="02010509060101010101" pitchFamily="49" charset="-122"/>
              </a:rPr>
              <a:t>    </a:t>
            </a: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b="0" dirty="0">
                <a:latin typeface="Times New Roman" panose="02020603050405020304" pitchFamily="18" charset="0"/>
                <a:ea typeface="隶书" panose="02010509060101010101" pitchFamily="49" charset="-122"/>
              </a:rPr>
              <a:t> Tail (</a:t>
            </a:r>
            <a:r>
              <a:rPr lang="en-US" altLang="zh-CN" sz="1800" b="0" dirty="0" err="1">
                <a:latin typeface="Times New Roman" panose="02020603050405020304" pitchFamily="18" charset="0"/>
                <a:ea typeface="隶书" panose="02010509060101010101" pitchFamily="49" charset="-122"/>
              </a:rPr>
              <a:t>GenList</a:t>
            </a:r>
            <a:r>
              <a:rPr lang="en-US" altLang="zh-CN" sz="1800" b="0" dirty="0">
                <a:latin typeface="Times New Roman" panose="02020603050405020304" pitchFamily="18" charset="0"/>
                <a:ea typeface="隶书" panose="02010509060101010101" pitchFamily="49" charset="-122"/>
              </a:rPr>
              <a:t>&lt;T&gt;</a:t>
            </a:r>
            <a:r>
              <a:rPr lang="en-US" altLang="zh-CN" sz="1800" dirty="0">
                <a:latin typeface="Times New Roman" panose="02020603050405020304" pitchFamily="18" charset="0"/>
                <a:ea typeface="隶书" panose="02010509060101010101" pitchFamily="49" charset="-122"/>
              </a:rPr>
              <a:t>&amp;</a:t>
            </a:r>
            <a:r>
              <a:rPr lang="en-US" altLang="zh-CN"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lt</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en-US" altLang="zh-CN" sz="1800" dirty="0" err="1">
                <a:solidFill>
                  <a:schemeClr val="tx2"/>
                </a:solidFill>
                <a:latin typeface="Times New Roman" panose="02020603050405020304" pitchFamily="18" charset="0"/>
                <a:ea typeface="黑体" panose="02010609060101010101" pitchFamily="49" charset="-122"/>
              </a:rPr>
              <a:t>lt</a:t>
            </a:r>
            <a:r>
              <a:rPr lang="en-US" altLang="zh-CN" sz="1800" dirty="0">
                <a:solidFill>
                  <a:schemeClr val="tx2"/>
                </a:solidFill>
                <a:latin typeface="Times New Roman" panose="02020603050405020304" pitchFamily="18" charset="0"/>
                <a:ea typeface="黑体" panose="02010609060101010101" pitchFamily="49" charset="-122"/>
              </a:rPr>
              <a:t> </a:t>
            </a:r>
            <a:r>
              <a:rPr lang="zh-CN" altLang="en-US" sz="1800" b="0" dirty="0">
                <a:solidFill>
                  <a:schemeClr val="tx2"/>
                </a:solidFill>
                <a:latin typeface="Times New Roman" panose="02020603050405020304" pitchFamily="18" charset="0"/>
                <a:ea typeface="隶书" panose="02010509060101010101" pitchFamily="49" charset="-122"/>
              </a:rPr>
              <a:t>返回表尾</a:t>
            </a:r>
            <a:endParaRPr lang="zh-CN" altLang="en-US" sz="1800"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*First()</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返回第一个元素</a:t>
            </a:r>
          </a:p>
          <a:p>
            <a:pPr>
              <a:lnSpc>
                <a:spcPct val="105000"/>
              </a:lnSpc>
              <a:spcBef>
                <a:spcPct val="500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*Next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a:t>
            </a:r>
            <a:r>
              <a:rPr lang="en-US" altLang="zh-CN" sz="1800" b="0" dirty="0" err="1">
                <a:latin typeface="Times New Roman" panose="02020603050405020304" pitchFamily="18" charset="0"/>
                <a:ea typeface="隶书" panose="02010509060101010101" pitchFamily="49" charset="-122"/>
              </a:rPr>
              <a:t>elem</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返回表元素</a:t>
            </a:r>
            <a:r>
              <a:rPr lang="en-US" altLang="zh-CN" sz="1800" b="0" dirty="0" err="1">
                <a:solidFill>
                  <a:schemeClr val="tx2"/>
                </a:solidFill>
                <a:latin typeface="Times New Roman" panose="02020603050405020304" pitchFamily="18" charset="0"/>
                <a:ea typeface="隶书" panose="02010509060101010101" pitchFamily="49" charset="-122"/>
              </a:rPr>
              <a:t>elem</a:t>
            </a:r>
            <a:r>
              <a:rPr lang="zh-CN" altLang="en-US" sz="1800" b="0" dirty="0">
                <a:solidFill>
                  <a:schemeClr val="tx2"/>
                </a:solidFill>
                <a:latin typeface="Times New Roman" panose="02020603050405020304" pitchFamily="18" charset="0"/>
                <a:ea typeface="隶书" panose="02010509060101010101" pitchFamily="49" charset="-122"/>
              </a:rPr>
              <a:t>的直接后继元素</a:t>
            </a:r>
          </a:p>
          <a:p>
            <a:pPr>
              <a:lnSpc>
                <a:spcPct val="105000"/>
              </a:lnSpc>
              <a:spcBef>
                <a:spcPct val="500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void</a:t>
            </a:r>
            <a:r>
              <a:rPr lang="en-US" altLang="zh-CN" sz="1800" b="0" dirty="0">
                <a:latin typeface="Times New Roman" panose="02020603050405020304" pitchFamily="18" charset="0"/>
                <a:ea typeface="隶书" panose="02010509060101010101" pitchFamily="49" charset="-122"/>
              </a:rPr>
              <a:t> Copy ( </a:t>
            </a:r>
            <a:r>
              <a:rPr lang="en-US" altLang="zh-CN" sz="1800" dirty="0" err="1">
                <a:latin typeface="Times New Roman" panose="02020603050405020304" pitchFamily="18" charset="0"/>
                <a:ea typeface="隶书" panose="02010509060101010101" pitchFamily="49" charset="-122"/>
              </a:rPr>
              <a:t>const</a:t>
            </a:r>
            <a:r>
              <a:rPr lang="en-US" altLang="zh-CN"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a:t>
            </a:r>
            <a:r>
              <a:rPr lang="en-US" altLang="zh-CN" sz="1800" b="0" dirty="0">
                <a:latin typeface="Times New Roman" panose="02020603050405020304" pitchFamily="18" charset="0"/>
                <a:ea typeface="隶书" panose="02010509060101010101" pitchFamily="49" charset="-122"/>
              </a:rPr>
              <a:t>&lt;T&gt;</a:t>
            </a:r>
            <a:r>
              <a:rPr lang="en-US" altLang="zh-CN" sz="1800" dirty="0">
                <a:latin typeface="Times New Roman" panose="02020603050405020304" pitchFamily="18" charset="0"/>
                <a:ea typeface="隶书" panose="02010509060101010101" pitchFamily="49" charset="-122"/>
              </a:rPr>
              <a:t>&amp;</a:t>
            </a:r>
            <a:r>
              <a:rPr lang="en-US" altLang="zh-CN" sz="1800" b="0" dirty="0">
                <a:latin typeface="Times New Roman" panose="02020603050405020304" pitchFamily="18" charset="0"/>
                <a:ea typeface="隶书" panose="02010509060101010101" pitchFamily="49" charset="-122"/>
              </a:rPr>
              <a:t> R)</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广义表的复制</a:t>
            </a:r>
          </a:p>
          <a:p>
            <a:pPr>
              <a:lnSpc>
                <a:spcPct val="105000"/>
              </a:lnSpc>
              <a:spcBef>
                <a:spcPct val="500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Length()</a:t>
            </a:r>
            <a:r>
              <a:rPr lang="en-US" altLang="zh-CN" sz="180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计算广义表长度</a:t>
            </a:r>
          </a:p>
          <a:p>
            <a:pPr>
              <a:lnSpc>
                <a:spcPct val="105000"/>
              </a:lnSpc>
              <a:spcBef>
                <a:spcPct val="500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depth()</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计算非递归表深度</a:t>
            </a:r>
            <a:endParaRPr lang="en-US" altLang="zh-CN" sz="1800" b="0" dirty="0">
              <a:solidFill>
                <a:schemeClr val="tx2"/>
              </a:solidFill>
              <a:latin typeface="Times New Roman" panose="02020603050405020304" pitchFamily="18" charset="0"/>
              <a:ea typeface="隶书" panose="02010509060101010101" pitchFamily="49" charset="-122"/>
            </a:endParaRPr>
          </a:p>
          <a:p>
            <a:pPr>
              <a:spcBef>
                <a:spcPct val="0"/>
              </a:spcBef>
              <a:buClrTx/>
              <a:buSzTx/>
              <a:buFontTx/>
              <a:buNone/>
            </a:pPr>
            <a:r>
              <a:rPr lang="en-US" altLang="zh-CN" sz="1800" dirty="0">
                <a:latin typeface="Times New Roman" panose="02020603050405020304" pitchFamily="18" charset="0"/>
                <a:ea typeface="隶书" panose="02010509060101010101" pitchFamily="49" charset="-122"/>
              </a:rPr>
              <a:t>private:</a:t>
            </a:r>
          </a:p>
          <a:p>
            <a:pPr>
              <a:spcBef>
                <a:spcPct val="0"/>
              </a:spcBef>
              <a:buClrTx/>
              <a:buSzTx/>
              <a:buFontTx/>
              <a:buNone/>
            </a:pPr>
            <a:r>
              <a:rPr lang="en-US" altLang="zh-CN"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*first</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广义表头指针</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*Copy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a:t>
            </a:r>
            <a:r>
              <a:rPr lang="en-US" altLang="zh-CN" sz="1800" b="0" dirty="0" err="1">
                <a:latin typeface="Times New Roman" panose="02020603050405020304" pitchFamily="18" charset="0"/>
                <a:ea typeface="隶书" panose="02010509060101010101" pitchFamily="49" charset="-122"/>
              </a:rPr>
              <a:t>ls</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复制一个</a:t>
            </a:r>
            <a:r>
              <a:rPr lang="en-US" altLang="zh-CN" sz="1800" b="0" dirty="0" err="1">
                <a:solidFill>
                  <a:schemeClr val="tx2"/>
                </a:solidFill>
                <a:latin typeface="Times New Roman" panose="02020603050405020304" pitchFamily="18" charset="0"/>
                <a:ea typeface="隶书" panose="02010509060101010101" pitchFamily="49" charset="-122"/>
              </a:rPr>
              <a:t>ls</a:t>
            </a:r>
            <a:r>
              <a:rPr lang="zh-CN" altLang="en-US" sz="1800" b="0" dirty="0">
                <a:solidFill>
                  <a:schemeClr val="tx2"/>
                </a:solidFill>
                <a:latin typeface="Times New Roman" panose="02020603050405020304" pitchFamily="18" charset="0"/>
                <a:ea typeface="隶书" panose="02010509060101010101" pitchFamily="49" charset="-122"/>
              </a:rPr>
              <a:t>指示的无共享非递归表</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Length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a:t>
            </a:r>
            <a:r>
              <a:rPr lang="en-US" altLang="zh-CN" sz="1800" b="0" dirty="0" err="1">
                <a:latin typeface="Times New Roman" panose="02020603050405020304" pitchFamily="18" charset="0"/>
                <a:ea typeface="隶书" panose="02010509060101010101" pitchFamily="49" charset="-122"/>
              </a:rPr>
              <a:t>ls</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求由</a:t>
            </a:r>
            <a:r>
              <a:rPr lang="en-US" altLang="zh-CN" sz="1800" b="0" dirty="0" err="1">
                <a:solidFill>
                  <a:schemeClr val="tx2"/>
                </a:solidFill>
                <a:latin typeface="Times New Roman" panose="02020603050405020304" pitchFamily="18" charset="0"/>
                <a:ea typeface="隶书" panose="02010509060101010101" pitchFamily="49" charset="-122"/>
              </a:rPr>
              <a:t>ls</a:t>
            </a:r>
            <a:r>
              <a:rPr lang="zh-CN" altLang="en-US" sz="1800" b="0" dirty="0">
                <a:solidFill>
                  <a:schemeClr val="tx2"/>
                </a:solidFill>
                <a:latin typeface="Times New Roman" panose="02020603050405020304" pitchFamily="18" charset="0"/>
                <a:ea typeface="隶书" panose="02010509060101010101" pitchFamily="49" charset="-122"/>
              </a:rPr>
              <a:t>指示的广义表的长度</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b="0" dirty="0">
                <a:latin typeface="Times New Roman" panose="02020603050405020304" pitchFamily="18" charset="0"/>
                <a:ea typeface="隶书" panose="02010509060101010101" pitchFamily="49" charset="-122"/>
              </a:rPr>
              <a:t>depth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a:t>
            </a:r>
            <a:r>
              <a:rPr lang="en-US" altLang="zh-CN" sz="1800" b="0" dirty="0" err="1">
                <a:latin typeface="Times New Roman" panose="02020603050405020304" pitchFamily="18" charset="0"/>
                <a:ea typeface="隶书" panose="02010509060101010101" pitchFamily="49" charset="-122"/>
              </a:rPr>
              <a:t>ls</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a:t>
            </a: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计算由</a:t>
            </a:r>
            <a:r>
              <a:rPr lang="en-US" altLang="zh-CN" sz="1800" b="0" dirty="0" err="1">
                <a:solidFill>
                  <a:schemeClr val="tx2"/>
                </a:solidFill>
                <a:latin typeface="Times New Roman" panose="02020603050405020304" pitchFamily="18" charset="0"/>
                <a:ea typeface="隶书" panose="02010509060101010101" pitchFamily="49" charset="-122"/>
              </a:rPr>
              <a:t>ls</a:t>
            </a:r>
            <a:r>
              <a:rPr lang="zh-CN" altLang="en-US" sz="1800" b="0" dirty="0">
                <a:solidFill>
                  <a:schemeClr val="tx2"/>
                </a:solidFill>
                <a:latin typeface="Times New Roman" panose="02020603050405020304" pitchFamily="18" charset="0"/>
                <a:ea typeface="隶书" panose="02010509060101010101" pitchFamily="49" charset="-122"/>
              </a:rPr>
              <a:t>指示的非递归表的深度</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bool</a:t>
            </a:r>
            <a:r>
              <a:rPr lang="en-US" altLang="zh-CN" sz="1800" b="0" dirty="0">
                <a:latin typeface="Times New Roman" panose="02020603050405020304" pitchFamily="18" charset="0"/>
                <a:ea typeface="隶书" panose="02010509060101010101" pitchFamily="49" charset="-122"/>
              </a:rPr>
              <a:t> equal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*s,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*t)</a:t>
            </a:r>
            <a:r>
              <a:rPr lang="en-US" altLang="zh-CN" sz="1800" dirty="0">
                <a:latin typeface="Times New Roman" panose="02020603050405020304" pitchFamily="18" charset="0"/>
                <a:ea typeface="隶书" panose="02010509060101010101" pitchFamily="49" charset="-122"/>
              </a:rPr>
              <a:t>;</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判以</a:t>
            </a:r>
            <a:r>
              <a:rPr lang="en-US" altLang="zh-CN" sz="1800" b="0" dirty="0">
                <a:solidFill>
                  <a:schemeClr val="tx2"/>
                </a:solidFill>
                <a:latin typeface="Times New Roman" panose="02020603050405020304" pitchFamily="18" charset="0"/>
                <a:ea typeface="隶书" panose="02010509060101010101" pitchFamily="49" charset="-122"/>
              </a:rPr>
              <a:t>s</a:t>
            </a:r>
            <a:r>
              <a:rPr lang="zh-CN" altLang="en-US" sz="1800" b="0" dirty="0">
                <a:solidFill>
                  <a:schemeClr val="tx2"/>
                </a:solidFill>
                <a:latin typeface="Times New Roman" panose="02020603050405020304" pitchFamily="18" charset="0"/>
                <a:ea typeface="隶书" panose="02010509060101010101" pitchFamily="49" charset="-122"/>
              </a:rPr>
              <a:t>和</a:t>
            </a:r>
            <a:r>
              <a:rPr lang="en-US" altLang="zh-CN" sz="1800" b="0" dirty="0">
                <a:solidFill>
                  <a:schemeClr val="tx2"/>
                </a:solidFill>
                <a:latin typeface="Times New Roman" panose="02020603050405020304" pitchFamily="18" charset="0"/>
                <a:ea typeface="隶书" panose="02010509060101010101" pitchFamily="49" charset="-122"/>
              </a:rPr>
              <a:t>t</a:t>
            </a:r>
            <a:r>
              <a:rPr lang="zh-CN" altLang="en-US" sz="1800" b="0" dirty="0">
                <a:solidFill>
                  <a:schemeClr val="tx2"/>
                </a:solidFill>
                <a:latin typeface="Times New Roman" panose="02020603050405020304" pitchFamily="18" charset="0"/>
                <a:ea typeface="隶书" panose="02010509060101010101" pitchFamily="49" charset="-122"/>
              </a:rPr>
              <a:t>为表头的两个表是否相等</a:t>
            </a:r>
          </a:p>
          <a:p>
            <a:pPr>
              <a:spcBef>
                <a:spcPct val="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void</a:t>
            </a:r>
            <a:r>
              <a:rPr lang="en-US" altLang="zh-CN" sz="1800" b="0" dirty="0">
                <a:latin typeface="Times New Roman" panose="02020603050405020304" pitchFamily="18" charset="0"/>
                <a:ea typeface="隶书" panose="02010509060101010101" pitchFamily="49" charset="-122"/>
              </a:rPr>
              <a:t> Remove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a:t>
            </a:r>
            <a:r>
              <a:rPr lang="en-US" altLang="zh-CN" sz="1800" b="0" dirty="0" err="1">
                <a:latin typeface="Times New Roman" panose="02020603050405020304" pitchFamily="18" charset="0"/>
                <a:ea typeface="隶书" panose="02010509060101010101" pitchFamily="49" charset="-122"/>
              </a:rPr>
              <a:t>ls</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释放以</a:t>
            </a:r>
            <a:r>
              <a:rPr lang="en-US" altLang="zh-CN" sz="1800" b="0" dirty="0" err="1">
                <a:solidFill>
                  <a:schemeClr val="tx2"/>
                </a:solidFill>
                <a:latin typeface="Times New Roman" panose="02020603050405020304" pitchFamily="18" charset="0"/>
                <a:ea typeface="隶书" panose="02010509060101010101" pitchFamily="49" charset="-122"/>
              </a:rPr>
              <a:t>ls</a:t>
            </a:r>
            <a:r>
              <a:rPr lang="zh-CN" altLang="en-US" sz="1800" b="0" dirty="0">
                <a:solidFill>
                  <a:schemeClr val="tx2"/>
                </a:solidFill>
                <a:latin typeface="Times New Roman" panose="02020603050405020304" pitchFamily="18" charset="0"/>
                <a:ea typeface="隶书" panose="02010509060101010101" pitchFamily="49" charset="-122"/>
              </a:rPr>
              <a:t>为附加头结点的广义表</a:t>
            </a:r>
          </a:p>
          <a:p>
            <a:pPr>
              <a:lnSpc>
                <a:spcPct val="105000"/>
              </a:lnSpc>
              <a:spcBef>
                <a:spcPct val="5000"/>
              </a:spcBef>
              <a:buClrTx/>
              <a:buSzTx/>
              <a:buFontTx/>
              <a:buNone/>
            </a:pPr>
            <a:r>
              <a:rPr lang="zh-CN" altLang="en-US" sz="1800" b="0"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void</a:t>
            </a:r>
            <a:r>
              <a:rPr lang="en-US" altLang="zh-CN" sz="1800" b="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Createlist</a:t>
            </a:r>
            <a:r>
              <a:rPr lang="en-US" altLang="zh-CN"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istream</a:t>
            </a:r>
            <a:r>
              <a:rPr lang="en-US" altLang="zh-CN" sz="1800" dirty="0">
                <a:latin typeface="Times New Roman" panose="02020603050405020304" pitchFamily="18" charset="0"/>
                <a:ea typeface="隶书" panose="02010509060101010101" pitchFamily="49" charset="-122"/>
              </a:rPr>
              <a:t>&amp;</a:t>
            </a:r>
            <a:r>
              <a:rPr lang="en-US" altLang="zh-CN" sz="1800" b="0" dirty="0">
                <a:latin typeface="Times New Roman" panose="02020603050405020304" pitchFamily="18" charset="0"/>
                <a:ea typeface="隶书" panose="02010509060101010101" pitchFamily="49" charset="-122"/>
              </a:rPr>
              <a:t> in</a:t>
            </a:r>
            <a:r>
              <a:rPr lang="en-US" altLang="zh-CN"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GenListNode</a:t>
            </a:r>
            <a:r>
              <a:rPr lang="en-US" altLang="zh-CN" sz="1800" b="0" dirty="0">
                <a:latin typeface="Times New Roman" panose="02020603050405020304" pitchFamily="18" charset="0"/>
                <a:ea typeface="隶书" panose="02010509060101010101" pitchFamily="49" charset="-122"/>
              </a:rPr>
              <a:t>&lt;T&gt; *</a:t>
            </a:r>
            <a:r>
              <a:rPr lang="en-US" altLang="zh-CN" sz="1800" dirty="0">
                <a:latin typeface="Times New Roman" panose="02020603050405020304" pitchFamily="18" charset="0"/>
                <a:ea typeface="隶书" panose="02010509060101010101" pitchFamily="49" charset="-122"/>
              </a:rPr>
              <a:t>&amp;</a:t>
            </a:r>
            <a:r>
              <a:rPr lang="en-US" altLang="zh-CN" sz="1800" b="0" dirty="0" err="1">
                <a:latin typeface="Times New Roman" panose="02020603050405020304" pitchFamily="18" charset="0"/>
                <a:ea typeface="隶书" panose="02010509060101010101" pitchFamily="49" charset="-122"/>
              </a:rPr>
              <a:t>ls</a:t>
            </a:r>
            <a:r>
              <a:rPr lang="en-US" altLang="zh-CN" sz="1800" b="0"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a:t>
            </a:r>
          </a:p>
          <a:p>
            <a:pPr>
              <a:lnSpc>
                <a:spcPct val="105000"/>
              </a:lnSpc>
              <a:spcBef>
                <a:spcPct val="5000"/>
              </a:spcBef>
              <a:buClrTx/>
              <a:buSzTx/>
              <a:buFontTx/>
              <a:buNone/>
            </a:pPr>
            <a:r>
              <a:rPr lang="en-US" altLang="zh-CN" sz="1800" b="0" dirty="0">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a:t>
            </a:r>
            <a:r>
              <a:rPr lang="zh-CN" altLang="en-US" sz="1800" b="0" dirty="0">
                <a:solidFill>
                  <a:schemeClr val="tx2"/>
                </a:solidFill>
                <a:latin typeface="Times New Roman" panose="02020603050405020304" pitchFamily="18" charset="0"/>
                <a:ea typeface="隶书" panose="02010509060101010101" pitchFamily="49" charset="-122"/>
              </a:rPr>
              <a:t>从输入流对象输入广义表的字符串描述</a:t>
            </a:r>
            <a:r>
              <a:rPr lang="en-US" altLang="zh-CN" sz="1800" b="0" dirty="0">
                <a:solidFill>
                  <a:schemeClr val="tx2"/>
                </a:solidFill>
                <a:latin typeface="Times New Roman" panose="02020603050405020304" pitchFamily="18" charset="0"/>
                <a:ea typeface="隶书" panose="02010509060101010101" pitchFamily="49" charset="-122"/>
              </a:rPr>
              <a:t>, </a:t>
            </a:r>
            <a:r>
              <a:rPr lang="zh-CN" altLang="en-US" sz="1800" b="0" dirty="0">
                <a:solidFill>
                  <a:schemeClr val="tx2"/>
                </a:solidFill>
                <a:latin typeface="Times New Roman" panose="02020603050405020304" pitchFamily="18" charset="0"/>
                <a:ea typeface="隶书" panose="02010509060101010101" pitchFamily="49" charset="-122"/>
              </a:rPr>
              <a:t>建立一个带头结点的广义表结构</a:t>
            </a:r>
          </a:p>
          <a:p>
            <a:pPr>
              <a:lnSpc>
                <a:spcPct val="105000"/>
              </a:lnSpc>
              <a:spcBef>
                <a:spcPct val="5000"/>
              </a:spcBef>
              <a:buClrTx/>
              <a:buSzTx/>
              <a:buFontTx/>
              <a:buNone/>
            </a:pPr>
            <a:r>
              <a:rPr lang="en-US" altLang="zh-CN" sz="1800" dirty="0">
                <a:latin typeface="Times New Roman" panose="02020603050405020304" pitchFamily="18" charset="0"/>
                <a:ea typeface="隶书" panose="02010509060101010101" pitchFamily="49" charset="-122"/>
              </a:rPr>
              <a:t>     friend </a:t>
            </a:r>
            <a:r>
              <a:rPr lang="en-US" altLang="zh-CN" sz="1800" dirty="0" err="1">
                <a:latin typeface="Times New Roman" panose="02020603050405020304" pitchFamily="18" charset="0"/>
                <a:ea typeface="隶书" panose="02010509060101010101" pitchFamily="49" charset="-122"/>
              </a:rPr>
              <a:t>istream</a:t>
            </a:r>
            <a:r>
              <a:rPr lang="en-US" altLang="zh-CN" sz="1800" dirty="0">
                <a:latin typeface="Times New Roman" panose="02020603050405020304" pitchFamily="18" charset="0"/>
                <a:ea typeface="隶书" panose="02010509060101010101" pitchFamily="49" charset="-122"/>
              </a:rPr>
              <a:t>&amp; operator &gt;&gt;</a:t>
            </a:r>
            <a:r>
              <a:rPr lang="en-US" altLang="zh-CN" sz="1800" b="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istream</a:t>
            </a:r>
            <a:r>
              <a:rPr lang="en-US" altLang="zh-CN" sz="1800" dirty="0">
                <a:latin typeface="Times New Roman" panose="02020603050405020304" pitchFamily="18" charset="0"/>
                <a:ea typeface="隶书" panose="02010509060101010101" pitchFamily="49" charset="-122"/>
              </a:rPr>
              <a:t>&amp;</a:t>
            </a:r>
            <a:r>
              <a:rPr lang="en-US" altLang="zh-CN" sz="1800" b="0" dirty="0">
                <a:latin typeface="Times New Roman" panose="02020603050405020304" pitchFamily="18" charset="0"/>
                <a:ea typeface="隶书" panose="02010509060101010101" pitchFamily="49" charset="-122"/>
              </a:rPr>
              <a:t> in</a:t>
            </a:r>
            <a:r>
              <a:rPr lang="en-US" altLang="zh-CN" sz="1800" dirty="0">
                <a:latin typeface="Times New Roman" panose="02020603050405020304" pitchFamily="18" charset="0"/>
                <a:ea typeface="隶书" panose="02010509060101010101" pitchFamily="49" charset="-122"/>
              </a:rPr>
              <a:t>, </a:t>
            </a:r>
            <a:r>
              <a:rPr lang="en-US" altLang="zh-CN" sz="1800" b="0" dirty="0" err="1">
                <a:latin typeface="Times New Roman" panose="02020603050405020304" pitchFamily="18" charset="0"/>
                <a:ea typeface="隶书" panose="02010509060101010101" pitchFamily="49" charset="-122"/>
              </a:rPr>
              <a:t>GenList</a:t>
            </a:r>
            <a:r>
              <a:rPr lang="en-US" altLang="zh-CN" sz="1800" b="0" dirty="0">
                <a:latin typeface="Times New Roman" panose="02020603050405020304" pitchFamily="18" charset="0"/>
                <a:ea typeface="隶书" panose="02010509060101010101" pitchFamily="49" charset="-122"/>
              </a:rPr>
              <a:t>&lt;T&gt;</a:t>
            </a:r>
            <a:r>
              <a:rPr lang="en-US" altLang="zh-CN" sz="1800" dirty="0">
                <a:latin typeface="Times New Roman" panose="02020603050405020304" pitchFamily="18" charset="0"/>
                <a:ea typeface="隶书" panose="02010509060101010101" pitchFamily="49" charset="-122"/>
              </a:rPr>
              <a:t>&amp;</a:t>
            </a:r>
            <a:r>
              <a:rPr lang="en-US" altLang="zh-CN" sz="1800" b="0" dirty="0">
                <a:latin typeface="Times New Roman" panose="02020603050405020304" pitchFamily="18" charset="0"/>
                <a:ea typeface="隶书" panose="02010509060101010101" pitchFamily="49" charset="-122"/>
              </a:rPr>
              <a:t> L)</a:t>
            </a:r>
            <a:r>
              <a:rPr lang="en-US" altLang="zh-CN" sz="1800" dirty="0">
                <a:latin typeface="Times New Roman" panose="02020603050405020304" pitchFamily="18" charset="0"/>
                <a:ea typeface="隶书" panose="02010509060101010101" pitchFamily="49" charset="-122"/>
              </a:rPr>
              <a:t>;           </a:t>
            </a:r>
          </a:p>
          <a:p>
            <a:pPr>
              <a:lnSpc>
                <a:spcPct val="105000"/>
              </a:lnSpc>
              <a:spcBef>
                <a:spcPct val="5000"/>
              </a:spcBef>
              <a:buClrTx/>
              <a:buSzTx/>
              <a:buFontTx/>
              <a:buNone/>
            </a:pPr>
            <a:r>
              <a:rPr lang="en-US" altLang="zh-CN" sz="1800" dirty="0">
                <a:latin typeface="Times New Roman" panose="02020603050405020304" pitchFamily="18" charset="0"/>
                <a:ea typeface="隶书" panose="02010509060101010101" pitchFamily="49" charset="-122"/>
              </a:rPr>
              <a:t>};</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35360" y="116632"/>
            <a:ext cx="6130925" cy="649287"/>
          </a:xfrm>
        </p:spPr>
        <p:txBody>
          <a:bodyPr/>
          <a:lstStyle/>
          <a:p>
            <a:r>
              <a:rPr lang="zh-CN" altLang="en-US" sz="4000" b="1" dirty="0">
                <a:ea typeface="华文新魏" panose="02010800040101010101" pitchFamily="2" charset="-122"/>
              </a:rPr>
              <a:t>二维数组</a:t>
            </a:r>
            <a:r>
              <a:rPr lang="en-US" altLang="zh-CN" sz="2400" b="1" dirty="0">
                <a:ea typeface="华文新魏" panose="02010800040101010101" pitchFamily="2" charset="-122"/>
              </a:rPr>
              <a:t>(Cont.)</a:t>
            </a:r>
            <a:endParaRPr lang="zh-CN" altLang="en-US" sz="2400" b="1" dirty="0">
              <a:ea typeface="华文新魏" panose="02010800040101010101" pitchFamily="2" charset="-122"/>
            </a:endParaRPr>
          </a:p>
        </p:txBody>
      </p:sp>
      <p:sp>
        <p:nvSpPr>
          <p:cNvPr id="539651" name="Rectangle 3"/>
          <p:cNvSpPr>
            <a:spLocks noGrp="1" noChangeArrowheads="1"/>
          </p:cNvSpPr>
          <p:nvPr>
            <p:ph idx="1"/>
          </p:nvPr>
        </p:nvSpPr>
        <p:spPr>
          <a:xfrm>
            <a:off x="1343472" y="1340768"/>
            <a:ext cx="9505056" cy="4960937"/>
          </a:xfrm>
        </p:spPr>
        <p:txBody>
          <a:bodyPr>
            <a:normAutofit/>
          </a:bodyPr>
          <a:lstStyle/>
          <a:p>
            <a:pPr>
              <a:spcBef>
                <a:spcPct val="10000"/>
              </a:spcBef>
              <a:buClr>
                <a:srgbClr val="990099"/>
              </a:buClr>
              <a:buSzPct val="50000"/>
              <a:defRPr/>
            </a:pPr>
            <a:r>
              <a:rPr lang="zh-CN" altLang="en-US" b="1" dirty="0">
                <a:latin typeface="Times New Roman" panose="02020603050405020304" pitchFamily="18" charset="0"/>
                <a:ea typeface="仿宋_GB2312" pitchFamily="49" charset="-122"/>
              </a:rPr>
              <a:t>同理，一个</a:t>
            </a:r>
            <a:r>
              <a:rPr lang="zh-CN" altLang="en-US" b="1" dirty="0">
                <a:solidFill>
                  <a:srgbClr val="0000CC"/>
                </a:solidFill>
                <a:latin typeface="Times New Roman" panose="02020603050405020304" pitchFamily="18" charset="0"/>
                <a:ea typeface="仿宋_GB2312" pitchFamily="49" charset="-122"/>
              </a:rPr>
              <a:t>三维数组</a:t>
            </a:r>
            <a:r>
              <a:rPr lang="zh-CN" altLang="en-US" b="1" dirty="0">
                <a:latin typeface="Times New Roman" panose="02020603050405020304" pitchFamily="18" charset="0"/>
                <a:ea typeface="仿宋_GB2312" pitchFamily="49" charset="-122"/>
              </a:rPr>
              <a:t>类型可以定义为其数据元素为二维数组类型的一维数组类型。</a:t>
            </a:r>
          </a:p>
          <a:p>
            <a:pPr>
              <a:spcBef>
                <a:spcPct val="10000"/>
              </a:spcBef>
              <a:buClr>
                <a:srgbClr val="990099"/>
              </a:buClr>
              <a:buSzPct val="50000"/>
              <a:defRPr/>
            </a:pPr>
            <a:r>
              <a:rPr lang="zh-CN" altLang="en-US" b="1" dirty="0">
                <a:solidFill>
                  <a:srgbClr val="0000CC"/>
                </a:solidFill>
                <a:latin typeface="Times New Roman" panose="02020603050405020304" pitchFamily="18" charset="0"/>
                <a:ea typeface="仿宋_GB2312" pitchFamily="49" charset="-122"/>
              </a:rPr>
              <a:t>静态定义的数组</a:t>
            </a:r>
            <a:r>
              <a:rPr lang="zh-CN" altLang="en-US" b="1" dirty="0">
                <a:latin typeface="Times New Roman" panose="02020603050405020304" pitchFamily="18" charset="0"/>
                <a:ea typeface="仿宋_GB2312" pitchFamily="49" charset="-122"/>
              </a:rPr>
              <a:t>，其维数和维界不再改变，在编译时静态分配存储空间。一旦数组空间用完则不能扩充。</a:t>
            </a:r>
          </a:p>
          <a:p>
            <a:pPr>
              <a:spcBef>
                <a:spcPct val="10000"/>
              </a:spcBef>
              <a:buClr>
                <a:srgbClr val="990099"/>
              </a:buClr>
              <a:buSzPct val="50000"/>
              <a:defRPr/>
            </a:pPr>
            <a:r>
              <a:rPr lang="zh-CN" altLang="en-US" b="1" dirty="0">
                <a:solidFill>
                  <a:srgbClr val="0000CC"/>
                </a:solidFill>
                <a:latin typeface="Times New Roman" panose="02020603050405020304" pitchFamily="18" charset="0"/>
                <a:ea typeface="仿宋_GB2312" pitchFamily="49" charset="-122"/>
              </a:rPr>
              <a:t>动态定义的数组</a:t>
            </a:r>
            <a:r>
              <a:rPr lang="zh-CN" altLang="en-US" b="1" dirty="0">
                <a:latin typeface="Times New Roman" panose="02020603050405020304" pitchFamily="18" charset="0"/>
                <a:ea typeface="仿宋_GB2312" pitchFamily="49" charset="-122"/>
              </a:rPr>
              <a:t>，其维界不在说明语句中显式定义，而是在程序运行中创建数组对象时通过 </a:t>
            </a:r>
            <a:r>
              <a:rPr lang="en-US" altLang="zh-CN" b="1" dirty="0">
                <a:latin typeface="Times New Roman" panose="02020603050405020304" pitchFamily="18" charset="0"/>
                <a:ea typeface="仿宋_GB2312" pitchFamily="49" charset="-122"/>
              </a:rPr>
              <a:t>new </a:t>
            </a:r>
            <a:r>
              <a:rPr lang="zh-CN" altLang="en-US" b="1" dirty="0">
                <a:latin typeface="Times New Roman" panose="02020603050405020304" pitchFamily="18" charset="0"/>
                <a:ea typeface="仿宋_GB2312" pitchFamily="49" charset="-122"/>
              </a:rPr>
              <a:t>动态分配和初始化，在对象销毁时通过 </a:t>
            </a:r>
            <a:r>
              <a:rPr lang="en-US" altLang="zh-CN" b="1" dirty="0">
                <a:latin typeface="Times New Roman" panose="02020603050405020304" pitchFamily="18" charset="0"/>
                <a:ea typeface="仿宋_GB2312" pitchFamily="49" charset="-122"/>
              </a:rPr>
              <a:t>delete </a:t>
            </a:r>
            <a:r>
              <a:rPr lang="zh-CN" altLang="en-US" b="1" dirty="0">
                <a:latin typeface="Times New Roman" panose="02020603050405020304" pitchFamily="18" charset="0"/>
                <a:ea typeface="仿宋_GB2312" pitchFamily="49" charset="-122"/>
              </a:rPr>
              <a:t>动态释放。</a:t>
            </a:r>
          </a:p>
          <a:p>
            <a:pPr>
              <a:spcBef>
                <a:spcPct val="10000"/>
              </a:spcBef>
              <a:buClr>
                <a:srgbClr val="990099"/>
              </a:buClr>
              <a:buSzPct val="50000"/>
              <a:defRPr/>
            </a:pPr>
            <a:r>
              <a:rPr lang="zh-CN" altLang="en-US" b="1" dirty="0">
                <a:latin typeface="Times New Roman" panose="02020603050405020304" pitchFamily="18" charset="0"/>
                <a:ea typeface="仿宋_GB2312" pitchFamily="49" charset="-122"/>
              </a:rPr>
              <a:t>用</a:t>
            </a:r>
            <a:r>
              <a:rPr lang="zh-CN" altLang="en-US" b="1" dirty="0">
                <a:solidFill>
                  <a:srgbClr val="0000CC"/>
                </a:solidFill>
                <a:latin typeface="Times New Roman" panose="02020603050405020304" pitchFamily="18" charset="0"/>
                <a:ea typeface="仿宋_GB2312" pitchFamily="49" charset="-122"/>
              </a:rPr>
              <a:t>一维内存</a:t>
            </a:r>
            <a:r>
              <a:rPr lang="zh-CN" altLang="en-US" b="1" dirty="0">
                <a:latin typeface="Times New Roman" panose="02020603050405020304" pitchFamily="18" charset="0"/>
                <a:ea typeface="仿宋_GB2312" pitchFamily="49" charset="-122"/>
              </a:rPr>
              <a:t>来表示多维数组，就必须按某种次序将数组元素排列到一个序列中。</a:t>
            </a:r>
          </a:p>
        </p:txBody>
      </p:sp>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title"/>
          </p:nvPr>
        </p:nvSpPr>
        <p:spPr>
          <a:xfrm>
            <a:off x="479376" y="0"/>
            <a:ext cx="6346825" cy="666750"/>
          </a:xfrm>
        </p:spPr>
        <p:txBody>
          <a:bodyPr/>
          <a:lstStyle/>
          <a:p>
            <a:pPr algn="ctr"/>
            <a:r>
              <a:rPr lang="zh-CN" altLang="en-US" sz="3200" b="1" dirty="0">
                <a:ea typeface="华文新魏" panose="02010800040101010101" pitchFamily="2" charset="-122"/>
              </a:rPr>
              <a:t>广义表类的构造和访问成员函数</a:t>
            </a:r>
          </a:p>
        </p:txBody>
      </p:sp>
      <p:sp>
        <p:nvSpPr>
          <p:cNvPr id="636932" name="Rectangle 4"/>
          <p:cNvSpPr>
            <a:spLocks noGrp="1" noChangeArrowheads="1"/>
          </p:cNvSpPr>
          <p:nvPr>
            <p:ph idx="1"/>
          </p:nvPr>
        </p:nvSpPr>
        <p:spPr>
          <a:xfrm>
            <a:off x="1919288" y="981076"/>
            <a:ext cx="8229600" cy="4892675"/>
          </a:xfrm>
        </p:spPr>
        <p:txBody>
          <a:bodyPr>
            <a:normAutofit lnSpcReduction="10000"/>
          </a:bodyPr>
          <a:lstStyle/>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 &lt;class </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p>
          <a:p>
            <a:pPr>
              <a:spcBef>
                <a:spcPct val="0"/>
              </a:spcBef>
              <a:buFont typeface="Wingdings" panose="05000000000000000000" pitchFamily="2" charset="2"/>
              <a:buNone/>
              <a:defRPr/>
            </a:pPr>
            <a:r>
              <a:rPr lang="en-US" altLang="zh-CN" sz="2000" dirty="0" err="1">
                <a:latin typeface="Times New Roman" panose="02020603050405020304" pitchFamily="18" charset="0"/>
                <a:ea typeface="隶书" panose="02010509060101010101" pitchFamily="49" charset="-122"/>
              </a:rPr>
              <a:t>Genlist</a:t>
            </a:r>
            <a:r>
              <a:rPr lang="en-US" altLang="zh-CN" sz="2000" dirty="0">
                <a:latin typeface="Times New Roman" panose="02020603050405020304" pitchFamily="18" charset="0"/>
                <a:ea typeface="隶书" panose="02010509060101010101" pitchFamily="49" charset="-122"/>
              </a:rPr>
              <a:t>&lt;T&gt;</a:t>
            </a:r>
            <a:r>
              <a:rPr lang="en-US" altLang="zh-CN" sz="2000" b="1"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GenList</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 {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构造函数</a:t>
            </a:r>
          </a:p>
          <a:p>
            <a:pPr>
              <a:spcBef>
                <a:spcPct val="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dirty="0" err="1">
                <a:solidFill>
                  <a:schemeClr val="tx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隶书" panose="02010509060101010101" pitchFamily="49" charset="-122"/>
              </a:rPr>
              <a:t>GenListNode</a:t>
            </a:r>
            <a:r>
              <a:rPr lang="en-US" altLang="zh-CN" sz="2000" b="1" dirty="0">
                <a:solidFill>
                  <a:schemeClr val="tx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隶书" panose="02010509060101010101" pitchFamily="49" charset="-122"/>
              </a:rPr>
              <a:t>&lt;</a:t>
            </a:r>
            <a:r>
              <a:rPr lang="en-US" altLang="zh-CN" sz="2000" dirty="0">
                <a:solidFill>
                  <a:schemeClr val="tx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隶书" panose="02010509060101010101" pitchFamily="49" charset="-122"/>
              </a:rPr>
              <a:t>T</a:t>
            </a:r>
            <a:r>
              <a:rPr lang="en-US" altLang="zh-CN" sz="2000" b="1" dirty="0">
                <a:solidFill>
                  <a:schemeClr val="tx2"/>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隶书" panose="02010509060101010101" pitchFamily="49" charset="-122"/>
              </a:rPr>
              <a:t>&gt; *</a:t>
            </a:r>
            <a:r>
              <a:rPr lang="en-US" altLang="zh-CN" sz="2000" dirty="0">
                <a:latin typeface="Times New Roman" panose="02020603050405020304" pitchFamily="18" charset="0"/>
                <a:ea typeface="隶书" panose="02010509060101010101" pitchFamily="49" charset="-122"/>
              </a:rPr>
              <a:t>first =</a:t>
            </a:r>
            <a:r>
              <a:rPr lang="en-US" altLang="zh-CN" sz="2000" b="1" dirty="0">
                <a:latin typeface="Times New Roman" panose="02020603050405020304" pitchFamily="18" charset="0"/>
                <a:ea typeface="隶书" panose="02010509060101010101" pitchFamily="49" charset="-122"/>
              </a:rPr>
              <a:t> new </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if </a:t>
            </a:r>
            <a:r>
              <a:rPr lang="en-US" altLang="zh-CN" sz="2000" dirty="0">
                <a:latin typeface="Times New Roman" panose="02020603050405020304" pitchFamily="18" charset="0"/>
                <a:ea typeface="隶书" panose="02010509060101010101" pitchFamily="49" charset="-122"/>
              </a:rPr>
              <a:t>(first == NULL)</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cerr</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&lt;&lt;</a:t>
            </a:r>
            <a:r>
              <a:rPr lang="en-US" altLang="zh-CN" sz="2000" dirty="0">
                <a:latin typeface="Times New Roman" panose="02020603050405020304" pitchFamily="18" charset="0"/>
                <a:ea typeface="隶书" panose="02010509060101010101" pitchFamily="49" charset="-122"/>
              </a:rPr>
              <a:t> “</a:t>
            </a:r>
            <a:r>
              <a:rPr lang="zh-CN" altLang="en-US" sz="2000" dirty="0">
                <a:latin typeface="Times New Roman" panose="02020603050405020304" pitchFamily="18" charset="0"/>
                <a:ea typeface="隶书" panose="02010509060101010101" pitchFamily="49" charset="-122"/>
              </a:rPr>
              <a:t>存储分配失败！</a:t>
            </a:r>
            <a:r>
              <a:rPr lang="en-US" altLang="zh-CN" sz="2000" dirty="0">
                <a:latin typeface="Times New Roman" panose="02020603050405020304" pitchFamily="18" charset="0"/>
                <a:ea typeface="隶书" panose="02010509060101010101" pitchFamily="49" charset="-122"/>
              </a:rPr>
              <a:t>\n”</a:t>
            </a:r>
            <a:r>
              <a:rPr lang="en-US" altLang="zh-CN" sz="2000" b="1" dirty="0">
                <a:latin typeface="Times New Roman" panose="02020603050405020304" pitchFamily="18" charset="0"/>
                <a:ea typeface="隶书" panose="02010509060101010101" pitchFamily="49" charset="-122"/>
              </a:rPr>
              <a:t>;  exit</a:t>
            </a:r>
            <a:r>
              <a:rPr lang="en-US" altLang="zh-CN" sz="2000" dirty="0">
                <a:latin typeface="Times New Roman" panose="02020603050405020304" pitchFamily="18" charset="0"/>
                <a:ea typeface="隶书" panose="02010509060101010101" pitchFamily="49" charset="-122"/>
              </a:rPr>
              <a:t>(1)</a:t>
            </a:r>
            <a:r>
              <a:rPr lang="en-US" altLang="zh-CN" sz="2000" b="1" dirty="0">
                <a:latin typeface="Times New Roman" panose="02020603050405020304" pitchFamily="18" charset="0"/>
                <a:ea typeface="隶书" panose="02010509060101010101" pitchFamily="49" charset="-122"/>
              </a:rPr>
              <a:t>; }	</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endParaRPr lang="en-US" altLang="zh-CN" sz="2000" b="1" dirty="0">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 &lt;class </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p>
          <a:p>
            <a:pPr>
              <a:spcBef>
                <a:spcPct val="0"/>
              </a:spcBef>
              <a:buFont typeface="Wingdings" panose="05000000000000000000" pitchFamily="2" charset="2"/>
              <a:buNone/>
              <a:defRPr/>
            </a:pPr>
            <a:r>
              <a:rPr lang="en-US" altLang="zh-CN" sz="2000" b="1" dirty="0" err="1">
                <a:latin typeface="Times New Roman" panose="02020603050405020304" pitchFamily="18" charset="0"/>
                <a:ea typeface="隶书" panose="02010509060101010101" pitchFamily="49" charset="-122"/>
              </a:rPr>
              <a:t>bool</a:t>
            </a:r>
            <a:r>
              <a:rPr lang="en-US" altLang="zh-CN"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Head (Items</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&gt;&amp; </a:t>
            </a:r>
            <a:r>
              <a:rPr lang="en-US" altLang="zh-CN" sz="2000" dirty="0">
                <a:latin typeface="Times New Roman" panose="02020603050405020304" pitchFamily="18" charset="0"/>
                <a:ea typeface="隶书" panose="02010509060101010101" pitchFamily="49" charset="-122"/>
              </a:rPr>
              <a:t>x)</a:t>
            </a:r>
            <a:r>
              <a:rPr lang="en-US" altLang="zh-CN" sz="2000"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若广义表非空，则通过</a:t>
            </a:r>
            <a:r>
              <a:rPr lang="en-US" altLang="zh-CN" sz="2000" dirty="0">
                <a:solidFill>
                  <a:schemeClr val="tx2"/>
                </a:solidFill>
                <a:latin typeface="Times New Roman" panose="02020603050405020304" pitchFamily="18" charset="0"/>
                <a:ea typeface="隶书" panose="02010509060101010101" pitchFamily="49" charset="-122"/>
              </a:rPr>
              <a:t>x</a:t>
            </a:r>
            <a:r>
              <a:rPr lang="zh-CN" altLang="en-US" sz="2000" dirty="0">
                <a:solidFill>
                  <a:schemeClr val="tx2"/>
                </a:solidFill>
                <a:latin typeface="Times New Roman" panose="02020603050405020304" pitchFamily="18" charset="0"/>
                <a:ea typeface="隶书" panose="02010509060101010101" pitchFamily="49" charset="-122"/>
              </a:rPr>
              <a:t>返回其第一个元素的值否则函数没有定义</a:t>
            </a:r>
            <a:endParaRPr lang="en-US" altLang="zh-CN" sz="2000" b="1" dirty="0">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if </a:t>
            </a:r>
            <a:r>
              <a:rPr lang="en-US" altLang="zh-CN" sz="2000" dirty="0">
                <a:latin typeface="Times New Roman" panose="02020603050405020304" pitchFamily="18" charset="0"/>
                <a:ea typeface="隶书" panose="02010509060101010101" pitchFamily="49" charset="-122"/>
              </a:rPr>
              <a:t>(first</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 NULL)</a:t>
            </a:r>
            <a:r>
              <a:rPr lang="en-US" altLang="zh-CN" sz="2000" b="1" dirty="0">
                <a:latin typeface="Times New Roman" panose="02020603050405020304" pitchFamily="18" charset="0"/>
                <a:ea typeface="隶书" panose="02010509060101010101" pitchFamily="49" charset="-122"/>
              </a:rPr>
              <a:t> return </a:t>
            </a:r>
            <a:r>
              <a:rPr lang="en-US" altLang="zh-CN" sz="2000" dirty="0">
                <a:latin typeface="Times New Roman" panose="02020603050405020304" pitchFamily="18" charset="0"/>
                <a:ea typeface="隶书" panose="02010509060101010101" pitchFamily="49" charset="-122"/>
              </a:rPr>
              <a:t>false</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空表</a:t>
            </a:r>
            <a:endParaRPr lang="zh-CN" altLang="en-US" sz="2000" b="1" dirty="0">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else {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非空表</a:t>
            </a:r>
          </a:p>
          <a:p>
            <a:pPr>
              <a:spcBef>
                <a:spcPct val="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x.utype</a:t>
            </a:r>
            <a:r>
              <a:rPr lang="en-US" altLang="zh-CN" sz="2000" dirty="0">
                <a:latin typeface="Times New Roman" panose="02020603050405020304" pitchFamily="18" charset="0"/>
                <a:ea typeface="隶书" panose="02010509060101010101" pitchFamily="49" charset="-122"/>
              </a:rPr>
              <a:t> = first</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utype</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x.info = first</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楷体_GB2312" pitchFamily="49" charset="-122"/>
              </a:rPr>
              <a:t>-&gt;</a:t>
            </a:r>
            <a:r>
              <a:rPr lang="en-US" altLang="zh-CN" sz="2000" dirty="0">
                <a:latin typeface="Times New Roman" panose="02020603050405020304" pitchFamily="18" charset="0"/>
                <a:ea typeface="隶书" panose="02010509060101010101" pitchFamily="49" charset="-122"/>
              </a:rPr>
              <a:t>info</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return </a:t>
            </a:r>
            <a:r>
              <a:rPr lang="en-US" altLang="zh-CN" sz="2000" dirty="0">
                <a:latin typeface="Times New Roman" panose="02020603050405020304" pitchFamily="18" charset="0"/>
                <a:ea typeface="隶书" panose="02010509060101010101" pitchFamily="49" charset="-122"/>
              </a:rPr>
              <a:t>true</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//x</a:t>
            </a:r>
            <a:r>
              <a:rPr lang="zh-CN" altLang="en-US" sz="2000" dirty="0">
                <a:solidFill>
                  <a:schemeClr val="tx2"/>
                </a:solidFill>
                <a:latin typeface="Times New Roman" panose="02020603050405020304" pitchFamily="18" charset="0"/>
                <a:ea typeface="隶书" panose="02010509060101010101" pitchFamily="49" charset="-122"/>
              </a:rPr>
              <a:t>返回表头的值</a:t>
            </a:r>
          </a:p>
          <a:p>
            <a:pPr>
              <a:spcBef>
                <a:spcPct val="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r>
              <a:rPr lang="zh-CN" altLang="en-US" sz="2000" b="1" dirty="0">
                <a:latin typeface="Times New Roman" panose="02020603050405020304" pitchFamily="18" charset="0"/>
                <a:ea typeface="隶书" panose="02010509060101010101" pitchFamily="49" charset="-122"/>
              </a:rPr>
              <a:t>	</a:t>
            </a:r>
            <a:endParaRPr lang="zh-CN" altLang="en-US" sz="2000" b="1" dirty="0"/>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7" name="Rectangle 3"/>
          <p:cNvSpPr>
            <a:spLocks noGrp="1" noChangeArrowheads="1"/>
          </p:cNvSpPr>
          <p:nvPr>
            <p:ph idx="1"/>
          </p:nvPr>
        </p:nvSpPr>
        <p:spPr>
          <a:xfrm>
            <a:off x="119336" y="769423"/>
            <a:ext cx="5256584" cy="5675313"/>
          </a:xfrm>
        </p:spPr>
        <p:txBody>
          <a:bodyPr>
            <a:normAutofit/>
          </a:bodyPr>
          <a:lstStyle/>
          <a:p>
            <a:pPr>
              <a:spcBef>
                <a:spcPct val="0"/>
              </a:spcBef>
              <a:buFont typeface="Wingdings" panose="05000000000000000000" pitchFamily="2" charset="2"/>
              <a:buNone/>
              <a:defRPr/>
            </a:pPr>
            <a:r>
              <a:rPr lang="en-US" altLang="zh-CN" sz="1800" b="1" dirty="0" smtClean="0">
                <a:latin typeface="Times New Roman" panose="02020603050405020304" pitchFamily="18" charset="0"/>
                <a:ea typeface="隶书" panose="02010509060101010101" pitchFamily="49" charset="-122"/>
              </a:rPr>
              <a:t>template </a:t>
            </a:r>
            <a:r>
              <a:rPr lang="en-US" altLang="zh-CN" sz="1800" b="1" dirty="0">
                <a:latin typeface="Times New Roman" panose="02020603050405020304" pitchFamily="18" charset="0"/>
                <a:ea typeface="隶书" panose="02010509060101010101" pitchFamily="49" charset="-122"/>
              </a:rPr>
              <a:t>&lt;class</a:t>
            </a:r>
            <a:r>
              <a:rPr lang="en-US" altLang="zh-CN" sz="1800" dirty="0">
                <a:latin typeface="Times New Roman" panose="02020603050405020304" pitchFamily="18" charset="0"/>
                <a:ea typeface="隶书" panose="02010509060101010101" pitchFamily="49" charset="-122"/>
              </a:rPr>
              <a:t> T</a:t>
            </a:r>
            <a:r>
              <a:rPr lang="en-US" altLang="zh-CN" sz="1800" b="1" dirty="0">
                <a:latin typeface="Times New Roman" panose="02020603050405020304" pitchFamily="18" charset="0"/>
                <a:ea typeface="隶书" panose="02010509060101010101" pitchFamily="49" charset="-122"/>
              </a:rPr>
              <a:t>&gt;</a:t>
            </a:r>
          </a:p>
          <a:p>
            <a:pPr>
              <a:spcBef>
                <a:spcPct val="0"/>
              </a:spcBef>
              <a:buFont typeface="Wingdings" panose="05000000000000000000" pitchFamily="2" charset="2"/>
              <a:buNone/>
              <a:defRPr/>
            </a:pPr>
            <a:r>
              <a:rPr lang="en-US" altLang="zh-CN" sz="1800" b="1" dirty="0" err="1">
                <a:latin typeface="Times New Roman" panose="02020603050405020304" pitchFamily="18" charset="0"/>
                <a:ea typeface="隶书" panose="02010509060101010101" pitchFamily="49" charset="-122"/>
              </a:rPr>
              <a:t>bool</a:t>
            </a:r>
            <a:r>
              <a:rPr lang="en-US" altLang="zh-CN" sz="1800" b="1"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GenList</a:t>
            </a:r>
            <a:r>
              <a:rPr lang="en-US" altLang="zh-CN" sz="1800" b="1" dirty="0">
                <a:latin typeface="Times New Roman" panose="02020603050405020304" pitchFamily="18" charset="0"/>
                <a:ea typeface="隶书" panose="02010509060101010101" pitchFamily="49" charset="-122"/>
              </a:rPr>
              <a:t>&lt;</a:t>
            </a:r>
            <a:r>
              <a:rPr lang="en-US" altLang="zh-CN" sz="1800" dirty="0">
                <a:latin typeface="Times New Roman" panose="02020603050405020304" pitchFamily="18" charset="0"/>
                <a:ea typeface="隶书" panose="02010509060101010101" pitchFamily="49" charset="-122"/>
              </a:rPr>
              <a:t>T</a:t>
            </a:r>
            <a:r>
              <a:rPr lang="en-US" altLang="zh-CN" sz="1800" b="1" dirty="0">
                <a:latin typeface="Times New Roman" panose="02020603050405020304" pitchFamily="18" charset="0"/>
                <a:ea typeface="隶书" panose="02010509060101010101" pitchFamily="49" charset="-122"/>
              </a:rPr>
              <a:t>&gt;::</a:t>
            </a:r>
            <a:r>
              <a:rPr lang="en-US" altLang="zh-CN" sz="1800" dirty="0">
                <a:latin typeface="Times New Roman" panose="02020603050405020304" pitchFamily="18" charset="0"/>
                <a:ea typeface="隶书" panose="02010509060101010101" pitchFamily="49" charset="-122"/>
              </a:rPr>
              <a:t>Tail(</a:t>
            </a:r>
            <a:r>
              <a:rPr lang="en-US" altLang="zh-CN" sz="1800" dirty="0" err="1">
                <a:latin typeface="Times New Roman" panose="02020603050405020304" pitchFamily="18" charset="0"/>
                <a:ea typeface="隶书" panose="02010509060101010101" pitchFamily="49" charset="-122"/>
              </a:rPr>
              <a:t>GenList</a:t>
            </a:r>
            <a:r>
              <a:rPr lang="en-US" altLang="zh-CN" sz="1800" b="1" dirty="0">
                <a:latin typeface="Times New Roman" panose="02020603050405020304" pitchFamily="18" charset="0"/>
                <a:ea typeface="隶书" panose="02010509060101010101" pitchFamily="49" charset="-122"/>
              </a:rPr>
              <a:t>&lt;</a:t>
            </a:r>
            <a:r>
              <a:rPr lang="en-US" altLang="zh-CN" sz="1800" dirty="0">
                <a:latin typeface="Times New Roman" panose="02020603050405020304" pitchFamily="18" charset="0"/>
                <a:ea typeface="隶书" panose="02010509060101010101" pitchFamily="49" charset="-122"/>
              </a:rPr>
              <a:t>T</a:t>
            </a:r>
            <a:r>
              <a:rPr lang="en-US" altLang="zh-CN" sz="1800" b="1" dirty="0">
                <a:latin typeface="Times New Roman" panose="02020603050405020304" pitchFamily="18" charset="0"/>
                <a:ea typeface="隶书" panose="02010509060101010101" pitchFamily="49" charset="-122"/>
              </a:rPr>
              <a:t>&gt;&amp; </a:t>
            </a:r>
            <a:r>
              <a:rPr lang="en-US" altLang="zh-CN" sz="1800" dirty="0" err="1">
                <a:latin typeface="Times New Roman" panose="02020603050405020304" pitchFamily="18" charset="0"/>
                <a:ea typeface="隶书" panose="02010509060101010101" pitchFamily="49" charset="-122"/>
              </a:rPr>
              <a:t>lt</a:t>
            </a:r>
            <a:r>
              <a:rPr lang="en-US" altLang="zh-CN" sz="1800" dirty="0">
                <a:latin typeface="Times New Roman" panose="02020603050405020304" pitchFamily="18" charset="0"/>
                <a:ea typeface="隶书" panose="02010509060101010101" pitchFamily="49" charset="-122"/>
              </a:rPr>
              <a:t>)</a:t>
            </a:r>
            <a:r>
              <a:rPr lang="en-US" altLang="zh-CN" sz="1800"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sz="1800" b="1"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若广义表非空，则通过</a:t>
            </a:r>
            <a:r>
              <a:rPr lang="en-US" altLang="zh-CN" sz="1800" dirty="0" err="1">
                <a:solidFill>
                  <a:schemeClr val="tx2"/>
                </a:solidFill>
                <a:latin typeface="Times New Roman" panose="02020603050405020304" pitchFamily="18" charset="0"/>
                <a:ea typeface="隶书" panose="02010509060101010101" pitchFamily="49" charset="-122"/>
              </a:rPr>
              <a:t>lt</a:t>
            </a:r>
            <a:r>
              <a:rPr lang="zh-CN" altLang="en-US" sz="1800" dirty="0">
                <a:solidFill>
                  <a:schemeClr val="tx2"/>
                </a:solidFill>
                <a:latin typeface="Times New Roman" panose="02020603050405020304" pitchFamily="18" charset="0"/>
                <a:ea typeface="隶书" panose="02010509060101010101" pitchFamily="49" charset="-122"/>
              </a:rPr>
              <a:t>返回广义表除表头元素</a:t>
            </a:r>
          </a:p>
          <a:p>
            <a:pPr>
              <a:spcBef>
                <a:spcPct val="0"/>
              </a:spcBef>
              <a:buFont typeface="Wingdings" panose="05000000000000000000" pitchFamily="2" charset="2"/>
              <a:buNone/>
              <a:defRPr/>
            </a:pPr>
            <a:r>
              <a:rPr lang="en-US" altLang="zh-CN" sz="1800" b="1"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以外其他元素组成的表，否则函数没有定义</a:t>
            </a:r>
          </a:p>
          <a:p>
            <a:pPr>
              <a:spcBef>
                <a:spcPct val="0"/>
              </a:spcBef>
              <a:buFont typeface="Wingdings" panose="05000000000000000000" pitchFamily="2" charset="2"/>
              <a:buNone/>
              <a:defRPr/>
            </a:pPr>
            <a:r>
              <a:rPr lang="zh-CN" altLang="en-US" sz="1800" b="1" dirty="0">
                <a:latin typeface="Times New Roman" panose="02020603050405020304" pitchFamily="18" charset="0"/>
                <a:ea typeface="隶书" panose="02010509060101010101" pitchFamily="49" charset="-122"/>
              </a:rPr>
              <a:t>     </a:t>
            </a:r>
            <a:r>
              <a:rPr lang="en-US" altLang="zh-CN" sz="1800" b="1" dirty="0">
                <a:latin typeface="Times New Roman" panose="02020603050405020304" pitchFamily="18" charset="0"/>
                <a:ea typeface="隶书" panose="02010509060101010101" pitchFamily="49" charset="-122"/>
              </a:rPr>
              <a:t>if </a:t>
            </a:r>
            <a:r>
              <a:rPr lang="en-US" altLang="zh-CN" sz="1800" dirty="0">
                <a:latin typeface="Times New Roman" panose="02020603050405020304" pitchFamily="18" charset="0"/>
                <a:ea typeface="隶书" panose="02010509060101010101" pitchFamily="49" charset="-122"/>
              </a:rPr>
              <a:t>(first</a:t>
            </a:r>
            <a:r>
              <a:rPr lang="en-US" altLang="zh-CN" sz="1800" dirty="0">
                <a:latin typeface="楷体_GB2312" pitchFamily="49" charset="-122"/>
              </a:rPr>
              <a:t>-&gt;</a:t>
            </a:r>
            <a:r>
              <a:rPr lang="en-US" altLang="zh-CN" sz="1800" dirty="0" err="1">
                <a:latin typeface="Times New Roman" panose="02020603050405020304" pitchFamily="18" charset="0"/>
                <a:ea typeface="隶书" panose="02010509060101010101" pitchFamily="49" charset="-122"/>
              </a:rPr>
              <a:t>tlink</a:t>
            </a:r>
            <a:r>
              <a:rPr lang="en-US" altLang="zh-CN" sz="1800" dirty="0">
                <a:latin typeface="Times New Roman" panose="02020603050405020304" pitchFamily="18" charset="0"/>
                <a:ea typeface="隶书" panose="02010509060101010101" pitchFamily="49" charset="-122"/>
              </a:rPr>
              <a:t> == NULL)</a:t>
            </a:r>
            <a:r>
              <a:rPr lang="en-US" altLang="zh-CN" sz="1800" b="1" dirty="0">
                <a:latin typeface="Times New Roman" panose="02020603050405020304" pitchFamily="18" charset="0"/>
                <a:ea typeface="隶书" panose="02010509060101010101" pitchFamily="49" charset="-122"/>
              </a:rPr>
              <a:t> return </a:t>
            </a:r>
            <a:r>
              <a:rPr lang="en-US" altLang="zh-CN" sz="1800" dirty="0" smtClean="0">
                <a:latin typeface="Times New Roman" panose="02020603050405020304" pitchFamily="18" charset="0"/>
                <a:ea typeface="隶书" panose="02010509060101010101" pitchFamily="49" charset="-122"/>
              </a:rPr>
              <a:t>false</a:t>
            </a:r>
            <a:r>
              <a:rPr lang="en-US" altLang="zh-CN" sz="1800" b="1" dirty="0" smtClean="0">
                <a:latin typeface="Times New Roman" panose="02020603050405020304" pitchFamily="18" charset="0"/>
                <a:ea typeface="隶书" panose="02010509060101010101" pitchFamily="49" charset="-122"/>
              </a:rPr>
              <a:t>;</a:t>
            </a:r>
            <a:r>
              <a:rPr lang="en-US" altLang="zh-CN" sz="1800" b="1" dirty="0">
                <a:latin typeface="Times New Roman" panose="02020603050405020304" pitchFamily="18" charset="0"/>
                <a:ea typeface="隶书" panose="02010509060101010101" pitchFamily="49" charset="-122"/>
              </a:rPr>
              <a:t> </a:t>
            </a:r>
            <a:r>
              <a:rPr lang="en-US" altLang="zh-CN" sz="1800" b="1" dirty="0" smtClean="0">
                <a:latin typeface="Times New Roman" panose="02020603050405020304" pitchFamily="18" charset="0"/>
                <a:ea typeface="隶书" panose="02010509060101010101" pitchFamily="49" charset="-122"/>
              </a:rPr>
              <a:t>  </a:t>
            </a:r>
            <a:r>
              <a:rPr lang="en-US" altLang="zh-CN" sz="1800" b="1" dirty="0" smtClean="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空表</a:t>
            </a:r>
            <a:endParaRPr lang="en-US" altLang="zh-CN" sz="1800" dirty="0">
              <a:solidFill>
                <a:schemeClr val="tx2"/>
              </a:solidFill>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     else { 				</a:t>
            </a:r>
            <a:r>
              <a:rPr lang="en-US" altLang="zh-CN" sz="1800" b="1"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非空表</a:t>
            </a:r>
          </a:p>
          <a:p>
            <a:pPr>
              <a:spcBef>
                <a:spcPct val="0"/>
              </a:spcBef>
              <a:buFont typeface="Wingdings" panose="05000000000000000000" pitchFamily="2" charset="2"/>
              <a:buNone/>
              <a:defRPr/>
            </a:pPr>
            <a:r>
              <a:rPr lang="zh-CN" altLang="en-US" sz="1800" b="1"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lt.first</a:t>
            </a:r>
            <a:r>
              <a:rPr lang="en-US" altLang="zh-CN" sz="1800" dirty="0">
                <a:latin typeface="楷体_GB2312" pitchFamily="49" charset="-122"/>
              </a:rPr>
              <a:t>-&gt;</a:t>
            </a:r>
            <a:r>
              <a:rPr lang="en-US" altLang="zh-CN" sz="1800" dirty="0" err="1">
                <a:latin typeface="Times New Roman" panose="02020603050405020304" pitchFamily="18" charset="0"/>
                <a:ea typeface="隶书" panose="02010509060101010101" pitchFamily="49" charset="-122"/>
              </a:rPr>
              <a:t>utype</a:t>
            </a:r>
            <a:r>
              <a:rPr lang="en-US" altLang="zh-CN" sz="1800" dirty="0">
                <a:latin typeface="Times New Roman" panose="02020603050405020304" pitchFamily="18" charset="0"/>
                <a:ea typeface="隶书" panose="02010509060101010101" pitchFamily="49" charset="-122"/>
              </a:rPr>
              <a:t> = 0</a:t>
            </a:r>
            <a:r>
              <a:rPr lang="en-US" altLang="zh-CN" sz="1800" b="1" dirty="0">
                <a:latin typeface="Times New Roman" panose="02020603050405020304" pitchFamily="18" charset="0"/>
                <a:ea typeface="隶书" panose="02010509060101010101" pitchFamily="49" charset="-122"/>
              </a:rPr>
              <a:t>;		</a:t>
            </a:r>
            <a:r>
              <a:rPr lang="en-US" altLang="zh-CN" sz="1800" b="1"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设置头结点</a:t>
            </a:r>
          </a:p>
          <a:p>
            <a:pPr>
              <a:spcBef>
                <a:spcPct val="0"/>
              </a:spcBef>
              <a:buFont typeface="Wingdings" panose="05000000000000000000" pitchFamily="2" charset="2"/>
              <a:buNone/>
              <a:defRPr/>
            </a:pPr>
            <a:r>
              <a:rPr lang="zh-CN" altLang="en-US" sz="1800" b="1"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lt.first</a:t>
            </a:r>
            <a:r>
              <a:rPr lang="en-US" altLang="zh-CN" sz="1800" dirty="0">
                <a:latin typeface="楷体_GB2312" pitchFamily="49" charset="-122"/>
              </a:rPr>
              <a:t>-&gt;</a:t>
            </a:r>
            <a:r>
              <a:rPr lang="en-US" altLang="zh-CN" sz="1800" dirty="0" err="1">
                <a:latin typeface="Times New Roman" panose="02020603050405020304" pitchFamily="18" charset="0"/>
                <a:ea typeface="隶书" panose="02010509060101010101" pitchFamily="49" charset="-122"/>
              </a:rPr>
              <a:t>info.ref</a:t>
            </a:r>
            <a:r>
              <a:rPr lang="en-US" altLang="zh-CN" sz="1800" dirty="0">
                <a:latin typeface="Times New Roman" panose="02020603050405020304" pitchFamily="18" charset="0"/>
                <a:ea typeface="隶书" panose="02010509060101010101" pitchFamily="49" charset="-122"/>
              </a:rPr>
              <a:t> = 0</a:t>
            </a:r>
            <a:r>
              <a:rPr lang="en-US" altLang="zh-CN" sz="18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lt.first</a:t>
            </a:r>
            <a:r>
              <a:rPr lang="en-US" altLang="zh-CN" sz="1800" dirty="0">
                <a:latin typeface="楷体_GB2312" pitchFamily="49" charset="-122"/>
              </a:rPr>
              <a:t>-&gt;</a:t>
            </a:r>
            <a:r>
              <a:rPr lang="en-US" altLang="zh-CN" sz="1800" dirty="0" err="1">
                <a:latin typeface="Times New Roman" panose="02020603050405020304" pitchFamily="18" charset="0"/>
                <a:ea typeface="隶书" panose="02010509060101010101" pitchFamily="49" charset="-122"/>
              </a:rPr>
              <a:t>tlink</a:t>
            </a:r>
            <a:r>
              <a:rPr lang="en-US" altLang="zh-CN" sz="1800" dirty="0">
                <a:latin typeface="Times New Roman" panose="02020603050405020304" pitchFamily="18" charset="0"/>
                <a:ea typeface="隶书" panose="02010509060101010101" pitchFamily="49" charset="-122"/>
              </a:rPr>
              <a:t> = Copy(first</a:t>
            </a:r>
            <a:r>
              <a:rPr lang="en-US" altLang="zh-CN" sz="1800" dirty="0">
                <a:latin typeface="楷体_GB2312" pitchFamily="49" charset="-122"/>
              </a:rPr>
              <a:t>-&gt;</a:t>
            </a:r>
            <a:r>
              <a:rPr lang="en-US" altLang="zh-CN" sz="1800" dirty="0" err="1">
                <a:latin typeface="Times New Roman" panose="02020603050405020304" pitchFamily="18" charset="0"/>
                <a:ea typeface="隶书" panose="02010509060101010101" pitchFamily="49" charset="-122"/>
              </a:rPr>
              <a:t>tlink</a:t>
            </a:r>
            <a:r>
              <a:rPr lang="en-US" altLang="zh-CN" sz="1800" dirty="0">
                <a:latin typeface="楷体_GB2312" pitchFamily="49" charset="-122"/>
              </a:rPr>
              <a:t>-&gt;</a:t>
            </a:r>
            <a:r>
              <a:rPr lang="en-US" altLang="zh-CN" sz="1800" dirty="0" err="1">
                <a:latin typeface="Times New Roman" panose="02020603050405020304" pitchFamily="18" charset="0"/>
                <a:ea typeface="隶书" panose="02010509060101010101" pitchFamily="49" charset="-122"/>
              </a:rPr>
              <a:t>tlink</a:t>
            </a:r>
            <a:r>
              <a:rPr lang="en-US" altLang="zh-CN" sz="1800" dirty="0">
                <a:latin typeface="Times New Roman" panose="02020603050405020304" pitchFamily="18" charset="0"/>
                <a:ea typeface="隶书" panose="02010509060101010101" pitchFamily="49" charset="-122"/>
              </a:rPr>
              <a:t>)</a:t>
            </a:r>
            <a:r>
              <a:rPr lang="en-US" altLang="zh-CN" sz="18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          return </a:t>
            </a:r>
            <a:r>
              <a:rPr lang="en-US" altLang="zh-CN" sz="1800" dirty="0">
                <a:latin typeface="Times New Roman" panose="02020603050405020304" pitchFamily="18" charset="0"/>
                <a:ea typeface="隶书" panose="02010509060101010101" pitchFamily="49" charset="-122"/>
              </a:rPr>
              <a:t>true</a:t>
            </a:r>
            <a:r>
              <a:rPr lang="en-US" altLang="zh-CN" sz="1800"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a:t>
            </a:r>
            <a:endParaRPr lang="zh-CN" altLang="en-US" sz="1800" b="1" dirty="0">
              <a:latin typeface="Times New Roman" panose="02020603050405020304" pitchFamily="18" charset="0"/>
              <a:ea typeface="隶书" panose="02010509060101010101" pitchFamily="49" charset="-122"/>
            </a:endParaRPr>
          </a:p>
        </p:txBody>
      </p:sp>
      <p:sp>
        <p:nvSpPr>
          <p:cNvPr id="3" name="Rectangle 2"/>
          <p:cNvSpPr txBox="1">
            <a:spLocks noChangeArrowheads="1"/>
          </p:cNvSpPr>
          <p:nvPr/>
        </p:nvSpPr>
        <p:spPr>
          <a:xfrm>
            <a:off x="5951984" y="778023"/>
            <a:ext cx="6120680" cy="56753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0"/>
              </a:spcBef>
              <a:spcAft>
                <a:spcPts val="0"/>
              </a:spcAft>
              <a:buFont typeface="Wingdings" panose="05000000000000000000" pitchFamily="2" charset="2"/>
              <a:buNone/>
              <a:defRPr/>
            </a:pPr>
            <a:r>
              <a:rPr kumimoji="0" lang="en-US" altLang="zh-CN" sz="1800" b="1" dirty="0" smtClean="0">
                <a:latin typeface="Times New Roman" panose="02020603050405020304" pitchFamily="18" charset="0"/>
                <a:ea typeface="隶书" panose="02010509060101010101" pitchFamily="49" charset="-122"/>
              </a:rPr>
              <a:t>template &lt;class </a:t>
            </a:r>
            <a:r>
              <a:rPr kumimoji="0" lang="en-US" altLang="zh-CN" sz="1800" b="0" dirty="0" smtClean="0">
                <a:latin typeface="Times New Roman" panose="02020603050405020304" pitchFamily="18" charset="0"/>
                <a:ea typeface="隶书" panose="02010509060101010101" pitchFamily="49" charset="-122"/>
              </a:rPr>
              <a:t>T</a:t>
            </a:r>
            <a:r>
              <a:rPr kumimoji="0" lang="en-US" altLang="zh-CN" sz="1800" b="1" dirty="0" smtClean="0">
                <a:latin typeface="Times New Roman" panose="02020603050405020304" pitchFamily="18" charset="0"/>
                <a:ea typeface="隶书" panose="02010509060101010101" pitchFamily="49" charset="-122"/>
              </a:rPr>
              <a:t>&gt;</a:t>
            </a:r>
          </a:p>
          <a:p>
            <a:pPr fontAlgn="auto">
              <a:spcBef>
                <a:spcPct val="0"/>
              </a:spcBef>
              <a:spcAft>
                <a:spcPts val="0"/>
              </a:spcAft>
              <a:buFont typeface="Wingdings" panose="05000000000000000000" pitchFamily="2" charset="2"/>
              <a:buNone/>
              <a:defRPr/>
            </a:pPr>
            <a:r>
              <a:rPr kumimoji="0" lang="en-US" altLang="zh-CN" sz="1800" b="0" dirty="0" err="1" smtClean="0">
                <a:latin typeface="Times New Roman" panose="02020603050405020304" pitchFamily="18" charset="0"/>
                <a:ea typeface="隶书" panose="02010509060101010101" pitchFamily="49" charset="-122"/>
              </a:rPr>
              <a:t>GenListNode</a:t>
            </a:r>
            <a:r>
              <a:rPr kumimoji="0" lang="en-US" altLang="zh-CN" sz="1800" b="1" dirty="0" smtClean="0">
                <a:latin typeface="Times New Roman" panose="02020603050405020304" pitchFamily="18" charset="0"/>
                <a:ea typeface="隶书" panose="02010509060101010101" pitchFamily="49" charset="-122"/>
              </a:rPr>
              <a:t>&lt;</a:t>
            </a:r>
            <a:r>
              <a:rPr kumimoji="0" lang="en-US" altLang="zh-CN" sz="1800" b="0" dirty="0" smtClean="0">
                <a:latin typeface="Times New Roman" panose="02020603050405020304" pitchFamily="18" charset="0"/>
                <a:ea typeface="隶书" panose="02010509060101010101" pitchFamily="49" charset="-122"/>
              </a:rPr>
              <a:t>T</a:t>
            </a:r>
            <a:r>
              <a:rPr kumimoji="0" lang="en-US" altLang="zh-CN" sz="1800" b="1" dirty="0" smtClean="0">
                <a:latin typeface="Times New Roman" panose="02020603050405020304" pitchFamily="18" charset="0"/>
                <a:ea typeface="隶书" panose="02010509060101010101" pitchFamily="49" charset="-122"/>
              </a:rPr>
              <a:t>&gt; *</a:t>
            </a:r>
            <a:r>
              <a:rPr kumimoji="0" lang="en-US" altLang="zh-CN" sz="1800" b="0" dirty="0" err="1" smtClean="0">
                <a:latin typeface="Times New Roman" panose="02020603050405020304" pitchFamily="18" charset="0"/>
                <a:ea typeface="隶书" panose="02010509060101010101" pitchFamily="49" charset="-122"/>
              </a:rPr>
              <a:t>GenList</a:t>
            </a:r>
            <a:r>
              <a:rPr kumimoji="0" lang="en-US" altLang="zh-CN" sz="1800" b="1" dirty="0" smtClean="0">
                <a:latin typeface="Times New Roman" panose="02020603050405020304" pitchFamily="18" charset="0"/>
                <a:ea typeface="隶书" panose="02010509060101010101" pitchFamily="49" charset="-122"/>
              </a:rPr>
              <a:t>&lt;</a:t>
            </a:r>
            <a:r>
              <a:rPr kumimoji="0" lang="en-US" altLang="zh-CN" sz="1800" b="0" dirty="0" smtClean="0">
                <a:latin typeface="Times New Roman" panose="02020603050405020304" pitchFamily="18" charset="0"/>
                <a:ea typeface="隶书" panose="02010509060101010101" pitchFamily="49" charset="-122"/>
              </a:rPr>
              <a:t>T</a:t>
            </a:r>
            <a:r>
              <a:rPr kumimoji="0" lang="en-US" altLang="zh-CN" sz="1800" b="1" dirty="0" smtClean="0">
                <a:latin typeface="Times New Roman" panose="02020603050405020304" pitchFamily="18" charset="0"/>
                <a:ea typeface="隶书" panose="02010509060101010101" pitchFamily="49" charset="-122"/>
              </a:rPr>
              <a:t>&gt;::</a:t>
            </a:r>
            <a:r>
              <a:rPr kumimoji="0" lang="en-US" altLang="zh-CN" sz="1800" b="0" dirty="0" smtClean="0">
                <a:latin typeface="Times New Roman" panose="02020603050405020304" pitchFamily="18" charset="0"/>
                <a:ea typeface="隶书" panose="02010509060101010101" pitchFamily="49" charset="-122"/>
              </a:rPr>
              <a:t>First()</a:t>
            </a:r>
            <a:r>
              <a:rPr kumimoji="0" lang="en-US" altLang="zh-CN" sz="1800" b="1" dirty="0" smtClean="0">
                <a:latin typeface="Times New Roman" panose="02020603050405020304" pitchFamily="18" charset="0"/>
                <a:ea typeface="隶书" panose="02010509060101010101" pitchFamily="49" charset="-122"/>
              </a:rPr>
              <a:t> {</a:t>
            </a:r>
          </a:p>
          <a:p>
            <a:pPr fontAlgn="auto">
              <a:spcBef>
                <a:spcPct val="0"/>
              </a:spcBef>
              <a:spcAft>
                <a:spcPts val="0"/>
              </a:spcAft>
              <a:buFont typeface="Wingdings" panose="05000000000000000000" pitchFamily="2" charset="2"/>
              <a:buNone/>
              <a:defRPr/>
            </a:pPr>
            <a:r>
              <a:rPr kumimoji="0" lang="en-US" altLang="zh-CN" sz="1800" b="1" dirty="0" smtClean="0">
                <a:solidFill>
                  <a:schemeClr val="tx2"/>
                </a:solidFill>
                <a:latin typeface="Times New Roman" panose="02020603050405020304" pitchFamily="18" charset="0"/>
                <a:ea typeface="隶书" panose="02010509060101010101" pitchFamily="49" charset="-122"/>
              </a:rPr>
              <a:t>//</a:t>
            </a:r>
            <a:r>
              <a:rPr kumimoji="0" lang="zh-CN" altLang="en-US" sz="1800" b="0" dirty="0" smtClean="0">
                <a:solidFill>
                  <a:schemeClr val="tx2"/>
                </a:solidFill>
                <a:latin typeface="Times New Roman" panose="02020603050405020304" pitchFamily="18" charset="0"/>
                <a:ea typeface="隶书" panose="02010509060101010101" pitchFamily="49" charset="-122"/>
              </a:rPr>
              <a:t>返回广义表的第一个元素（若表空，则返回一个</a:t>
            </a:r>
          </a:p>
          <a:p>
            <a:pPr fontAlgn="auto">
              <a:spcBef>
                <a:spcPct val="0"/>
              </a:spcBef>
              <a:spcAft>
                <a:spcPts val="0"/>
              </a:spcAft>
              <a:buFont typeface="Wingdings" panose="05000000000000000000" pitchFamily="2" charset="2"/>
              <a:buNone/>
              <a:defRPr/>
            </a:pPr>
            <a:r>
              <a:rPr kumimoji="0" lang="en-US" altLang="zh-CN" sz="1800" b="1" dirty="0" smtClean="0">
                <a:solidFill>
                  <a:schemeClr val="tx2"/>
                </a:solidFill>
                <a:latin typeface="Times New Roman" panose="02020603050405020304" pitchFamily="18" charset="0"/>
                <a:ea typeface="隶书" panose="02010509060101010101" pitchFamily="49" charset="-122"/>
              </a:rPr>
              <a:t>//</a:t>
            </a:r>
            <a:r>
              <a:rPr kumimoji="0" lang="zh-CN" altLang="en-US" sz="1800" b="0" dirty="0" smtClean="0">
                <a:solidFill>
                  <a:schemeClr val="tx2"/>
                </a:solidFill>
                <a:latin typeface="Times New Roman" panose="02020603050405020304" pitchFamily="18" charset="0"/>
                <a:ea typeface="隶书" panose="02010509060101010101" pitchFamily="49" charset="-122"/>
              </a:rPr>
              <a:t>特定的空值</a:t>
            </a:r>
            <a:r>
              <a:rPr kumimoji="0" lang="en-US" altLang="zh-CN" sz="1800" b="0" dirty="0" smtClean="0">
                <a:solidFill>
                  <a:schemeClr val="tx2"/>
                </a:solidFill>
                <a:latin typeface="Times New Roman" panose="02020603050405020304" pitchFamily="18" charset="0"/>
                <a:ea typeface="隶书" panose="02010509060101010101" pitchFamily="49" charset="-122"/>
              </a:rPr>
              <a:t>NULL</a:t>
            </a:r>
            <a:r>
              <a:rPr kumimoji="0" lang="zh-CN" altLang="en-US" sz="1800" b="0" dirty="0" smtClean="0">
                <a:solidFill>
                  <a:schemeClr val="tx2"/>
                </a:solidFill>
                <a:latin typeface="Times New Roman" panose="02020603050405020304" pitchFamily="18" charset="0"/>
                <a:ea typeface="隶书" panose="02010509060101010101" pitchFamily="49" charset="-122"/>
              </a:rPr>
              <a:t>）</a:t>
            </a:r>
            <a:r>
              <a:rPr kumimoji="0" lang="zh-CN" altLang="en-US" sz="1800" b="1" dirty="0" smtClean="0">
                <a:latin typeface="Times New Roman" panose="02020603050405020304" pitchFamily="18" charset="0"/>
                <a:ea typeface="隶书" panose="02010509060101010101" pitchFamily="49" charset="-122"/>
              </a:rPr>
              <a:t>	</a:t>
            </a:r>
          </a:p>
          <a:p>
            <a:pPr fontAlgn="auto">
              <a:spcBef>
                <a:spcPct val="0"/>
              </a:spcBef>
              <a:spcAft>
                <a:spcPts val="0"/>
              </a:spcAft>
              <a:buFont typeface="Wingdings" panose="05000000000000000000" pitchFamily="2" charset="2"/>
              <a:buNone/>
              <a:defRPr/>
            </a:pPr>
            <a:r>
              <a:rPr kumimoji="0" lang="zh-CN" altLang="en-US" sz="1800" b="1" dirty="0" smtClean="0">
                <a:latin typeface="Times New Roman" panose="02020603050405020304" pitchFamily="18" charset="0"/>
                <a:ea typeface="隶书" panose="02010509060101010101" pitchFamily="49" charset="-122"/>
              </a:rPr>
              <a:t>     </a:t>
            </a:r>
            <a:r>
              <a:rPr kumimoji="0" lang="en-US" altLang="zh-CN" sz="1800" b="1" dirty="0" smtClean="0">
                <a:latin typeface="Times New Roman" panose="02020603050405020304" pitchFamily="18" charset="0"/>
                <a:ea typeface="隶书" panose="02010509060101010101" pitchFamily="49" charset="-122"/>
              </a:rPr>
              <a:t>if </a:t>
            </a:r>
            <a:r>
              <a:rPr kumimoji="0" lang="en-US" altLang="zh-CN" sz="1800" b="0" dirty="0" smtClean="0">
                <a:latin typeface="Times New Roman" panose="02020603050405020304" pitchFamily="18" charset="0"/>
                <a:ea typeface="隶书" panose="02010509060101010101" pitchFamily="49" charset="-122"/>
              </a:rPr>
              <a:t>(first</a:t>
            </a:r>
            <a:r>
              <a:rPr kumimoji="0" lang="en-US" altLang="zh-CN" sz="1800" b="0" dirty="0" smtClean="0">
                <a:latin typeface="楷体_GB2312" pitchFamily="49" charset="-122"/>
              </a:rPr>
              <a:t>-&gt;</a:t>
            </a:r>
            <a:r>
              <a:rPr kumimoji="0" lang="en-US" altLang="zh-CN" sz="1800" b="0" dirty="0" err="1" smtClean="0">
                <a:latin typeface="Times New Roman" panose="02020603050405020304" pitchFamily="18" charset="0"/>
                <a:ea typeface="隶书" panose="02010509060101010101" pitchFamily="49" charset="-122"/>
              </a:rPr>
              <a:t>tlink</a:t>
            </a:r>
            <a:r>
              <a:rPr kumimoji="0" lang="en-US" altLang="zh-CN" sz="1800" b="0" dirty="0" smtClean="0">
                <a:latin typeface="Times New Roman" panose="02020603050405020304" pitchFamily="18" charset="0"/>
                <a:ea typeface="隶书" panose="02010509060101010101" pitchFamily="49" charset="-122"/>
              </a:rPr>
              <a:t> == NULL)</a:t>
            </a:r>
            <a:r>
              <a:rPr kumimoji="0" lang="en-US" altLang="zh-CN" sz="1800" b="1" dirty="0" smtClean="0">
                <a:latin typeface="Times New Roman" panose="02020603050405020304" pitchFamily="18" charset="0"/>
                <a:ea typeface="隶书" panose="02010509060101010101" pitchFamily="49" charset="-122"/>
              </a:rPr>
              <a:t> return </a:t>
            </a:r>
            <a:r>
              <a:rPr kumimoji="0" lang="en-US" altLang="zh-CN" sz="1800" b="0" dirty="0" smtClean="0">
                <a:latin typeface="Times New Roman" panose="02020603050405020304" pitchFamily="18" charset="0"/>
                <a:ea typeface="隶书" panose="02010509060101010101" pitchFamily="49" charset="-122"/>
              </a:rPr>
              <a:t>NULL</a:t>
            </a:r>
            <a:r>
              <a:rPr kumimoji="0" lang="en-US" altLang="zh-CN" sz="1800" b="1" dirty="0" smtClean="0">
                <a:latin typeface="Times New Roman" panose="02020603050405020304" pitchFamily="18" charset="0"/>
                <a:ea typeface="隶书" panose="02010509060101010101" pitchFamily="49" charset="-122"/>
              </a:rPr>
              <a:t>;    </a:t>
            </a:r>
            <a:r>
              <a:rPr kumimoji="0" lang="en-US" altLang="zh-CN" sz="1800" b="1" dirty="0" smtClean="0">
                <a:solidFill>
                  <a:schemeClr val="tx2"/>
                </a:solidFill>
                <a:latin typeface="Times New Roman" panose="02020603050405020304" pitchFamily="18" charset="0"/>
                <a:ea typeface="隶书" panose="02010509060101010101" pitchFamily="49" charset="-122"/>
              </a:rPr>
              <a:t>//</a:t>
            </a:r>
            <a:r>
              <a:rPr kumimoji="0" lang="zh-CN" altLang="en-US" sz="1800" b="0" dirty="0" smtClean="0">
                <a:solidFill>
                  <a:schemeClr val="tx2"/>
                </a:solidFill>
                <a:latin typeface="Times New Roman" panose="02020603050405020304" pitchFamily="18" charset="0"/>
                <a:ea typeface="隶书" panose="02010509060101010101" pitchFamily="49" charset="-122"/>
              </a:rPr>
              <a:t>空表</a:t>
            </a:r>
            <a:endParaRPr kumimoji="0" lang="en-US" altLang="zh-CN" sz="1800" b="0" dirty="0" smtClean="0">
              <a:solidFill>
                <a:schemeClr val="tx2"/>
              </a:solidFill>
              <a:latin typeface="Times New Roman" panose="02020603050405020304" pitchFamily="18" charset="0"/>
              <a:ea typeface="隶书" panose="02010509060101010101" pitchFamily="49" charset="-122"/>
            </a:endParaRPr>
          </a:p>
          <a:p>
            <a:pPr fontAlgn="auto">
              <a:lnSpc>
                <a:spcPct val="105000"/>
              </a:lnSpc>
              <a:spcBef>
                <a:spcPct val="10000"/>
              </a:spcBef>
              <a:spcAft>
                <a:spcPts val="0"/>
              </a:spcAft>
              <a:buFont typeface="Wingdings" panose="05000000000000000000" pitchFamily="2" charset="2"/>
              <a:buNone/>
              <a:defRPr/>
            </a:pPr>
            <a:r>
              <a:rPr kumimoji="0" lang="en-US" altLang="zh-CN" sz="1800" b="1" dirty="0" smtClean="0">
                <a:latin typeface="Times New Roman" panose="02020603050405020304" pitchFamily="18" charset="0"/>
                <a:ea typeface="隶书" panose="02010509060101010101" pitchFamily="49" charset="-122"/>
              </a:rPr>
              <a:t>     else return </a:t>
            </a:r>
            <a:r>
              <a:rPr kumimoji="0" lang="en-US" altLang="zh-CN" sz="1800" b="0" dirty="0" smtClean="0">
                <a:latin typeface="Times New Roman" panose="02020603050405020304" pitchFamily="18" charset="0"/>
                <a:ea typeface="隶书" panose="02010509060101010101" pitchFamily="49" charset="-122"/>
              </a:rPr>
              <a:t>first</a:t>
            </a:r>
            <a:r>
              <a:rPr kumimoji="0" lang="en-US" altLang="zh-CN" sz="1800" b="0" dirty="0" smtClean="0">
                <a:latin typeface="楷体_GB2312" pitchFamily="49" charset="-122"/>
              </a:rPr>
              <a:t>-&gt;</a:t>
            </a:r>
            <a:r>
              <a:rPr kumimoji="0" lang="en-US" altLang="zh-CN" sz="1800" b="0" dirty="0" err="1" smtClean="0">
                <a:latin typeface="Times New Roman" panose="02020603050405020304" pitchFamily="18" charset="0"/>
                <a:ea typeface="隶书" panose="02010509060101010101" pitchFamily="49" charset="-122"/>
              </a:rPr>
              <a:t>tlink</a:t>
            </a:r>
            <a:r>
              <a:rPr kumimoji="0" lang="en-US" altLang="zh-CN" sz="1800" b="1" dirty="0" smtClean="0">
                <a:latin typeface="Times New Roman" panose="02020603050405020304" pitchFamily="18" charset="0"/>
                <a:ea typeface="隶书" panose="02010509060101010101" pitchFamily="49" charset="-122"/>
              </a:rPr>
              <a:t>;	 	</a:t>
            </a:r>
            <a:r>
              <a:rPr kumimoji="0" lang="en-US" altLang="zh-CN" sz="1800" b="0" dirty="0" smtClean="0">
                <a:solidFill>
                  <a:schemeClr val="tx2"/>
                </a:solidFill>
                <a:latin typeface="Times New Roman" panose="02020603050405020304" pitchFamily="18" charset="0"/>
                <a:ea typeface="隶书" panose="02010509060101010101" pitchFamily="49" charset="-122"/>
              </a:rPr>
              <a:t> //</a:t>
            </a:r>
            <a:r>
              <a:rPr kumimoji="0" lang="zh-CN" altLang="en-US" sz="1800" b="0" dirty="0" smtClean="0">
                <a:solidFill>
                  <a:schemeClr val="tx2"/>
                </a:solidFill>
                <a:latin typeface="Times New Roman" panose="02020603050405020304" pitchFamily="18" charset="0"/>
                <a:ea typeface="隶书" panose="02010509060101010101" pitchFamily="49" charset="-122"/>
              </a:rPr>
              <a:t>非空表</a:t>
            </a:r>
          </a:p>
          <a:p>
            <a:pPr fontAlgn="auto">
              <a:lnSpc>
                <a:spcPct val="105000"/>
              </a:lnSpc>
              <a:spcBef>
                <a:spcPct val="10000"/>
              </a:spcBef>
              <a:spcAft>
                <a:spcPts val="0"/>
              </a:spcAft>
              <a:buFont typeface="Wingdings" panose="05000000000000000000" pitchFamily="2" charset="2"/>
              <a:buNone/>
              <a:defRPr/>
            </a:pPr>
            <a:r>
              <a:rPr kumimoji="0" lang="en-US" altLang="zh-CN" sz="1800" b="1" dirty="0" smtClean="0">
                <a:latin typeface="Times New Roman" panose="02020603050405020304" pitchFamily="18" charset="0"/>
                <a:ea typeface="隶书" panose="02010509060101010101" pitchFamily="49" charset="-122"/>
              </a:rPr>
              <a:t>};</a:t>
            </a:r>
          </a:p>
          <a:p>
            <a:pPr fontAlgn="auto">
              <a:lnSpc>
                <a:spcPct val="105000"/>
              </a:lnSpc>
              <a:spcBef>
                <a:spcPct val="10000"/>
              </a:spcBef>
              <a:spcAft>
                <a:spcPts val="0"/>
              </a:spcAft>
              <a:buFont typeface="Wingdings" panose="05000000000000000000" pitchFamily="2" charset="2"/>
              <a:buNone/>
              <a:defRPr/>
            </a:pPr>
            <a:endParaRPr kumimoji="0" lang="en-US" altLang="zh-CN" sz="1800" b="1" dirty="0" smtClean="0">
              <a:latin typeface="Times New Roman" panose="02020603050405020304" pitchFamily="18" charset="0"/>
              <a:ea typeface="隶书" panose="02010509060101010101" pitchFamily="49" charset="-122"/>
            </a:endParaRPr>
          </a:p>
          <a:p>
            <a:pPr fontAlgn="auto">
              <a:lnSpc>
                <a:spcPct val="105000"/>
              </a:lnSpc>
              <a:spcBef>
                <a:spcPct val="10000"/>
              </a:spcBef>
              <a:spcAft>
                <a:spcPts val="0"/>
              </a:spcAft>
              <a:buFont typeface="Wingdings" panose="05000000000000000000" pitchFamily="2" charset="2"/>
              <a:buNone/>
              <a:defRPr/>
            </a:pPr>
            <a:r>
              <a:rPr kumimoji="0" lang="en-US" altLang="zh-CN" sz="1800" b="1" dirty="0" smtClean="0">
                <a:latin typeface="Times New Roman" panose="02020603050405020304" pitchFamily="18" charset="0"/>
                <a:ea typeface="隶书" panose="02010509060101010101" pitchFamily="49" charset="-122"/>
              </a:rPr>
              <a:t>template &lt;class </a:t>
            </a:r>
            <a:r>
              <a:rPr kumimoji="0" lang="en-US" altLang="zh-CN" sz="1800" b="0" dirty="0" smtClean="0">
                <a:latin typeface="Times New Roman" panose="02020603050405020304" pitchFamily="18" charset="0"/>
                <a:ea typeface="隶书" panose="02010509060101010101" pitchFamily="49" charset="-122"/>
              </a:rPr>
              <a:t>T</a:t>
            </a:r>
            <a:r>
              <a:rPr kumimoji="0" lang="en-US" altLang="zh-CN" sz="1800" b="1" dirty="0" smtClean="0">
                <a:latin typeface="Times New Roman" panose="02020603050405020304" pitchFamily="18" charset="0"/>
                <a:ea typeface="隶书" panose="02010509060101010101" pitchFamily="49" charset="-122"/>
              </a:rPr>
              <a:t>&gt;</a:t>
            </a:r>
          </a:p>
          <a:p>
            <a:pPr fontAlgn="auto">
              <a:lnSpc>
                <a:spcPct val="105000"/>
              </a:lnSpc>
              <a:spcBef>
                <a:spcPct val="10000"/>
              </a:spcBef>
              <a:spcAft>
                <a:spcPts val="0"/>
              </a:spcAft>
              <a:buFont typeface="Wingdings" panose="05000000000000000000" pitchFamily="2" charset="2"/>
              <a:buNone/>
              <a:defRPr/>
            </a:pPr>
            <a:r>
              <a:rPr kumimoji="0" lang="en-US" altLang="zh-CN" sz="1800" b="0" dirty="0" err="1" smtClean="0">
                <a:latin typeface="Times New Roman" panose="02020603050405020304" pitchFamily="18" charset="0"/>
                <a:ea typeface="隶书" panose="02010509060101010101" pitchFamily="49" charset="-122"/>
              </a:rPr>
              <a:t>GenListNode</a:t>
            </a:r>
            <a:r>
              <a:rPr kumimoji="0" lang="en-US" altLang="zh-CN" sz="1800" b="1" dirty="0" smtClean="0">
                <a:latin typeface="Times New Roman" panose="02020603050405020304" pitchFamily="18" charset="0"/>
                <a:ea typeface="隶书" panose="02010509060101010101" pitchFamily="49" charset="-122"/>
              </a:rPr>
              <a:t>&lt;</a:t>
            </a:r>
            <a:r>
              <a:rPr kumimoji="0" lang="en-US" altLang="zh-CN" sz="1800" b="0" dirty="0" smtClean="0">
                <a:latin typeface="Times New Roman" panose="02020603050405020304" pitchFamily="18" charset="0"/>
                <a:ea typeface="隶书" panose="02010509060101010101" pitchFamily="49" charset="-122"/>
              </a:rPr>
              <a:t>T</a:t>
            </a:r>
            <a:r>
              <a:rPr kumimoji="0" lang="en-US" altLang="zh-CN" sz="1800" b="1" dirty="0" smtClean="0">
                <a:latin typeface="Times New Roman" panose="02020603050405020304" pitchFamily="18" charset="0"/>
                <a:ea typeface="隶书" panose="02010509060101010101" pitchFamily="49" charset="-122"/>
              </a:rPr>
              <a:t>&gt; *</a:t>
            </a:r>
            <a:r>
              <a:rPr kumimoji="0" lang="en-US" altLang="zh-CN" sz="1800" b="0" dirty="0" err="1" smtClean="0">
                <a:latin typeface="Times New Roman" panose="02020603050405020304" pitchFamily="18" charset="0"/>
                <a:ea typeface="隶书" panose="02010509060101010101" pitchFamily="49" charset="-122"/>
              </a:rPr>
              <a:t>GenList</a:t>
            </a:r>
            <a:r>
              <a:rPr kumimoji="0" lang="en-US" altLang="zh-CN" sz="1800" b="1" dirty="0" smtClean="0">
                <a:latin typeface="Times New Roman" panose="02020603050405020304" pitchFamily="18" charset="0"/>
                <a:ea typeface="隶书" panose="02010509060101010101" pitchFamily="49" charset="-122"/>
              </a:rPr>
              <a:t>&lt;</a:t>
            </a:r>
            <a:r>
              <a:rPr kumimoji="0" lang="en-US" altLang="zh-CN" sz="1800" b="0" dirty="0" smtClean="0">
                <a:latin typeface="Times New Roman" panose="02020603050405020304" pitchFamily="18" charset="0"/>
                <a:ea typeface="隶书" panose="02010509060101010101" pitchFamily="49" charset="-122"/>
              </a:rPr>
              <a:t>T</a:t>
            </a:r>
            <a:r>
              <a:rPr kumimoji="0" lang="en-US" altLang="zh-CN" sz="1800" b="1" dirty="0" smtClean="0">
                <a:latin typeface="Times New Roman" panose="02020603050405020304" pitchFamily="18" charset="0"/>
                <a:ea typeface="隶书" panose="02010509060101010101" pitchFamily="49" charset="-122"/>
              </a:rPr>
              <a:t>&gt;::</a:t>
            </a:r>
            <a:r>
              <a:rPr kumimoji="0" lang="en-US" altLang="zh-CN" sz="1800" b="0" dirty="0" smtClean="0">
                <a:latin typeface="Times New Roman" panose="02020603050405020304" pitchFamily="18" charset="0"/>
                <a:ea typeface="隶书" panose="02010509060101010101" pitchFamily="49" charset="-122"/>
              </a:rPr>
              <a:t>Next(</a:t>
            </a:r>
            <a:r>
              <a:rPr kumimoji="0" lang="en-US" altLang="zh-CN" sz="1800" b="0" dirty="0" err="1" smtClean="0">
                <a:latin typeface="Times New Roman" panose="02020603050405020304" pitchFamily="18" charset="0"/>
                <a:ea typeface="隶书" panose="02010509060101010101" pitchFamily="49" charset="-122"/>
              </a:rPr>
              <a:t>GenListNode</a:t>
            </a:r>
            <a:r>
              <a:rPr kumimoji="0" lang="en-US" altLang="zh-CN" sz="1800" b="1" dirty="0" smtClean="0">
                <a:latin typeface="Times New Roman" panose="02020603050405020304" pitchFamily="18" charset="0"/>
                <a:ea typeface="隶书" panose="02010509060101010101" pitchFamily="49" charset="-122"/>
              </a:rPr>
              <a:t>&lt;</a:t>
            </a:r>
            <a:r>
              <a:rPr kumimoji="0" lang="en-US" altLang="zh-CN" sz="1800" b="0" dirty="0" smtClean="0">
                <a:latin typeface="Times New Roman" panose="02020603050405020304" pitchFamily="18" charset="0"/>
                <a:ea typeface="隶书" panose="02010509060101010101" pitchFamily="49" charset="-122"/>
              </a:rPr>
              <a:t>T</a:t>
            </a:r>
            <a:r>
              <a:rPr kumimoji="0" lang="en-US" altLang="zh-CN" sz="1800" b="1" dirty="0" smtClean="0">
                <a:latin typeface="Times New Roman" panose="02020603050405020304" pitchFamily="18" charset="0"/>
                <a:ea typeface="隶书" panose="02010509060101010101" pitchFamily="49" charset="-122"/>
              </a:rPr>
              <a:t>&gt; *</a:t>
            </a:r>
            <a:r>
              <a:rPr kumimoji="0" lang="en-US" altLang="zh-CN" sz="1800" b="0" dirty="0" err="1" smtClean="0">
                <a:latin typeface="Times New Roman" panose="02020603050405020304" pitchFamily="18" charset="0"/>
                <a:ea typeface="隶书" panose="02010509060101010101" pitchFamily="49" charset="-122"/>
              </a:rPr>
              <a:t>elem</a:t>
            </a:r>
            <a:r>
              <a:rPr kumimoji="0" lang="en-US" altLang="zh-CN" sz="1800" b="0" dirty="0" smtClean="0">
                <a:latin typeface="Times New Roman" panose="02020603050405020304" pitchFamily="18" charset="0"/>
                <a:ea typeface="隶书" panose="02010509060101010101" pitchFamily="49" charset="-122"/>
              </a:rPr>
              <a:t>)</a:t>
            </a:r>
            <a:r>
              <a:rPr kumimoji="0" lang="en-US" altLang="zh-CN" sz="1800" b="1" dirty="0" smtClean="0">
                <a:latin typeface="Times New Roman" panose="02020603050405020304" pitchFamily="18" charset="0"/>
                <a:ea typeface="隶书" panose="02010509060101010101" pitchFamily="49" charset="-122"/>
              </a:rPr>
              <a:t> </a:t>
            </a:r>
          </a:p>
          <a:p>
            <a:pPr fontAlgn="auto">
              <a:lnSpc>
                <a:spcPct val="105000"/>
              </a:lnSpc>
              <a:spcBef>
                <a:spcPct val="10000"/>
              </a:spcBef>
              <a:spcAft>
                <a:spcPts val="0"/>
              </a:spcAft>
              <a:buFont typeface="Wingdings" panose="05000000000000000000" pitchFamily="2" charset="2"/>
              <a:buNone/>
              <a:defRPr/>
            </a:pPr>
            <a:r>
              <a:rPr kumimoji="0" lang="en-US" altLang="zh-CN" sz="1800" b="1" dirty="0" smtClean="0">
                <a:latin typeface="Times New Roman" panose="02020603050405020304" pitchFamily="18" charset="0"/>
                <a:ea typeface="隶书" panose="02010509060101010101" pitchFamily="49" charset="-122"/>
              </a:rPr>
              <a:t>{</a:t>
            </a:r>
          </a:p>
          <a:p>
            <a:pPr fontAlgn="auto">
              <a:lnSpc>
                <a:spcPct val="105000"/>
              </a:lnSpc>
              <a:spcBef>
                <a:spcPct val="10000"/>
              </a:spcBef>
              <a:spcAft>
                <a:spcPts val="0"/>
              </a:spcAft>
              <a:buFont typeface="Wingdings" panose="05000000000000000000" pitchFamily="2" charset="2"/>
              <a:buNone/>
              <a:defRPr/>
            </a:pPr>
            <a:r>
              <a:rPr kumimoji="0" lang="en-US" altLang="zh-CN" sz="1800" b="1" dirty="0" smtClean="0">
                <a:solidFill>
                  <a:schemeClr val="tx2"/>
                </a:solidFill>
                <a:latin typeface="Times New Roman" panose="02020603050405020304" pitchFamily="18" charset="0"/>
                <a:ea typeface="隶书" panose="02010509060101010101" pitchFamily="49" charset="-122"/>
              </a:rPr>
              <a:t>//</a:t>
            </a:r>
            <a:r>
              <a:rPr kumimoji="0" lang="zh-CN" altLang="en-US" sz="1800" b="0" dirty="0" smtClean="0">
                <a:solidFill>
                  <a:schemeClr val="tx2"/>
                </a:solidFill>
                <a:latin typeface="Times New Roman" panose="02020603050405020304" pitchFamily="18" charset="0"/>
                <a:ea typeface="隶书" panose="02010509060101010101" pitchFamily="49" charset="-122"/>
              </a:rPr>
              <a:t>返回表元素</a:t>
            </a:r>
            <a:r>
              <a:rPr kumimoji="0" lang="en-US" altLang="zh-CN" sz="1800" b="0" dirty="0" err="1" smtClean="0">
                <a:solidFill>
                  <a:schemeClr val="tx2"/>
                </a:solidFill>
                <a:latin typeface="Times New Roman" panose="02020603050405020304" pitchFamily="18" charset="0"/>
                <a:ea typeface="隶书" panose="02010509060101010101" pitchFamily="49" charset="-122"/>
              </a:rPr>
              <a:t>elem</a:t>
            </a:r>
            <a:r>
              <a:rPr kumimoji="0" lang="zh-CN" altLang="en-US" sz="1800" b="0" dirty="0" smtClean="0">
                <a:solidFill>
                  <a:schemeClr val="tx2"/>
                </a:solidFill>
                <a:latin typeface="Times New Roman" panose="02020603050405020304" pitchFamily="18" charset="0"/>
                <a:ea typeface="隶书" panose="02010509060101010101" pitchFamily="49" charset="-122"/>
              </a:rPr>
              <a:t>的直接后继元素</a:t>
            </a:r>
          </a:p>
          <a:p>
            <a:pPr fontAlgn="auto">
              <a:lnSpc>
                <a:spcPct val="105000"/>
              </a:lnSpc>
              <a:spcBef>
                <a:spcPct val="10000"/>
              </a:spcBef>
              <a:spcAft>
                <a:spcPts val="0"/>
              </a:spcAft>
              <a:buFont typeface="Wingdings" panose="05000000000000000000" pitchFamily="2" charset="2"/>
              <a:buNone/>
              <a:defRPr/>
            </a:pPr>
            <a:r>
              <a:rPr kumimoji="0" lang="zh-CN" altLang="en-US" sz="1800" b="1" dirty="0" smtClean="0">
                <a:latin typeface="Times New Roman" panose="02020603050405020304" pitchFamily="18" charset="0"/>
                <a:ea typeface="隶书" panose="02010509060101010101" pitchFamily="49" charset="-122"/>
              </a:rPr>
              <a:t>      </a:t>
            </a:r>
            <a:r>
              <a:rPr kumimoji="0" lang="en-US" altLang="zh-CN" sz="1800" b="1" dirty="0" smtClean="0">
                <a:latin typeface="Times New Roman" panose="02020603050405020304" pitchFamily="18" charset="0"/>
                <a:ea typeface="隶书" panose="02010509060101010101" pitchFamily="49" charset="-122"/>
              </a:rPr>
              <a:t>if </a:t>
            </a:r>
            <a:r>
              <a:rPr kumimoji="0" lang="en-US" altLang="zh-CN" sz="1800" b="0" dirty="0" smtClean="0">
                <a:latin typeface="Times New Roman" panose="02020603050405020304" pitchFamily="18" charset="0"/>
                <a:ea typeface="隶书" panose="02010509060101010101" pitchFamily="49" charset="-122"/>
              </a:rPr>
              <a:t>(</a:t>
            </a:r>
            <a:r>
              <a:rPr kumimoji="0" lang="en-US" altLang="zh-CN" sz="1800" b="0" dirty="0" err="1" smtClean="0">
                <a:latin typeface="Times New Roman" panose="02020603050405020304" pitchFamily="18" charset="0"/>
                <a:ea typeface="隶书" panose="02010509060101010101" pitchFamily="49" charset="-122"/>
              </a:rPr>
              <a:t>elem</a:t>
            </a:r>
            <a:r>
              <a:rPr kumimoji="0" lang="en-US" altLang="zh-CN" sz="1800" b="0" dirty="0" smtClean="0">
                <a:latin typeface="楷体_GB2312" pitchFamily="49" charset="-122"/>
              </a:rPr>
              <a:t>-&gt;</a:t>
            </a:r>
            <a:r>
              <a:rPr kumimoji="0" lang="en-US" altLang="zh-CN" sz="1800" b="0" dirty="0" err="1" smtClean="0">
                <a:latin typeface="Times New Roman" panose="02020603050405020304" pitchFamily="18" charset="0"/>
                <a:ea typeface="隶书" panose="02010509060101010101" pitchFamily="49" charset="-122"/>
              </a:rPr>
              <a:t>tlink</a:t>
            </a:r>
            <a:r>
              <a:rPr kumimoji="0" lang="en-US" altLang="zh-CN" sz="1800" b="0" dirty="0" smtClean="0">
                <a:latin typeface="Times New Roman" panose="02020603050405020304" pitchFamily="18" charset="0"/>
                <a:ea typeface="隶书" panose="02010509060101010101" pitchFamily="49" charset="-122"/>
              </a:rPr>
              <a:t> == NULL)</a:t>
            </a:r>
            <a:r>
              <a:rPr kumimoji="0" lang="en-US" altLang="zh-CN" sz="1800" b="1" dirty="0" smtClean="0">
                <a:latin typeface="Times New Roman" panose="02020603050405020304" pitchFamily="18" charset="0"/>
                <a:ea typeface="隶书" panose="02010509060101010101" pitchFamily="49" charset="-122"/>
              </a:rPr>
              <a:t> return </a:t>
            </a:r>
            <a:r>
              <a:rPr kumimoji="0" lang="en-US" altLang="zh-CN" sz="1800" b="0" dirty="0" smtClean="0">
                <a:latin typeface="Times New Roman" panose="02020603050405020304" pitchFamily="18" charset="0"/>
                <a:ea typeface="隶书" panose="02010509060101010101" pitchFamily="49" charset="-122"/>
              </a:rPr>
              <a:t>NULL</a:t>
            </a:r>
            <a:r>
              <a:rPr kumimoji="0" lang="en-US" altLang="zh-CN" sz="1800" b="1" dirty="0" smtClean="0">
                <a:latin typeface="Times New Roman" panose="02020603050405020304" pitchFamily="18" charset="0"/>
                <a:ea typeface="隶书" panose="02010509060101010101" pitchFamily="49" charset="-122"/>
              </a:rPr>
              <a:t>;</a:t>
            </a:r>
          </a:p>
          <a:p>
            <a:pPr fontAlgn="auto">
              <a:lnSpc>
                <a:spcPct val="105000"/>
              </a:lnSpc>
              <a:spcBef>
                <a:spcPct val="10000"/>
              </a:spcBef>
              <a:spcAft>
                <a:spcPts val="0"/>
              </a:spcAft>
              <a:buFont typeface="Wingdings" panose="05000000000000000000" pitchFamily="2" charset="2"/>
              <a:buNone/>
              <a:defRPr/>
            </a:pPr>
            <a:r>
              <a:rPr kumimoji="0" lang="en-US" altLang="zh-CN" sz="1800" b="1" dirty="0" smtClean="0">
                <a:latin typeface="Times New Roman" panose="02020603050405020304" pitchFamily="18" charset="0"/>
                <a:ea typeface="隶书" panose="02010509060101010101" pitchFamily="49" charset="-122"/>
              </a:rPr>
              <a:t>	 else return </a:t>
            </a:r>
            <a:r>
              <a:rPr kumimoji="0" lang="en-US" altLang="zh-CN" sz="1800" b="0" dirty="0" err="1" smtClean="0">
                <a:latin typeface="Times New Roman" panose="02020603050405020304" pitchFamily="18" charset="0"/>
                <a:ea typeface="隶书" panose="02010509060101010101" pitchFamily="49" charset="-122"/>
              </a:rPr>
              <a:t>elem</a:t>
            </a:r>
            <a:r>
              <a:rPr kumimoji="0" lang="en-US" altLang="zh-CN" sz="1800" b="0" dirty="0" smtClean="0">
                <a:latin typeface="楷体_GB2312" pitchFamily="49" charset="-122"/>
              </a:rPr>
              <a:t>-&gt;</a:t>
            </a:r>
            <a:r>
              <a:rPr kumimoji="0" lang="en-US" altLang="zh-CN" sz="1800" b="0" dirty="0" err="1" smtClean="0">
                <a:latin typeface="Times New Roman" panose="02020603050405020304" pitchFamily="18" charset="0"/>
                <a:ea typeface="隶书" panose="02010509060101010101" pitchFamily="49" charset="-122"/>
              </a:rPr>
              <a:t>tlink</a:t>
            </a:r>
            <a:r>
              <a:rPr kumimoji="0" lang="en-US" altLang="zh-CN" sz="1800" b="1" dirty="0" smtClean="0">
                <a:latin typeface="Times New Roman" panose="02020603050405020304" pitchFamily="18" charset="0"/>
                <a:ea typeface="隶书" panose="02010509060101010101" pitchFamily="49" charset="-122"/>
              </a:rPr>
              <a:t>;</a:t>
            </a:r>
          </a:p>
          <a:p>
            <a:pPr fontAlgn="auto">
              <a:lnSpc>
                <a:spcPct val="105000"/>
              </a:lnSpc>
              <a:spcBef>
                <a:spcPct val="10000"/>
              </a:spcBef>
              <a:spcAft>
                <a:spcPts val="0"/>
              </a:spcAft>
              <a:buFont typeface="Wingdings" panose="05000000000000000000" pitchFamily="2" charset="2"/>
              <a:buNone/>
              <a:defRPr/>
            </a:pPr>
            <a:r>
              <a:rPr kumimoji="0" lang="en-US" altLang="zh-CN" sz="1800" b="1" dirty="0" smtClean="0">
                <a:latin typeface="Times New Roman" panose="02020603050405020304" pitchFamily="18" charset="0"/>
                <a:ea typeface="隶书" panose="02010509060101010101" pitchFamily="49" charset="-122"/>
              </a:rPr>
              <a:t>};</a:t>
            </a:r>
            <a:endParaRPr kumimoji="0" lang="zh-CN" altLang="en-US" sz="1800" b="1" dirty="0">
              <a:latin typeface="Times New Roman" panose="02020603050405020304" pitchFamily="18" charset="0"/>
              <a:ea typeface="隶书" panose="02010509060101010101" pitchFamily="49" charset="-122"/>
            </a:endParaRPr>
          </a:p>
        </p:txBody>
      </p:sp>
      <p:cxnSp>
        <p:nvCxnSpPr>
          <p:cNvPr id="4" name="直接连接符 3"/>
          <p:cNvCxnSpPr/>
          <p:nvPr/>
        </p:nvCxnSpPr>
        <p:spPr>
          <a:xfrm>
            <a:off x="5519936" y="778023"/>
            <a:ext cx="0" cy="581932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277813" y="69057"/>
            <a:ext cx="5759450" cy="649287"/>
          </a:xfrm>
        </p:spPr>
        <p:txBody>
          <a:bodyPr/>
          <a:lstStyle/>
          <a:p>
            <a:r>
              <a:rPr lang="zh-CN" altLang="en-US" sz="3200" b="1" dirty="0">
                <a:ea typeface="华文新魏" panose="02010800040101010101" pitchFamily="2" charset="-122"/>
              </a:rPr>
              <a:t>广义表的递归算法</a:t>
            </a:r>
          </a:p>
        </p:txBody>
      </p:sp>
      <p:sp>
        <p:nvSpPr>
          <p:cNvPr id="643077" name="Rectangle 5"/>
          <p:cNvSpPr>
            <a:spLocks noGrp="1" noChangeArrowheads="1"/>
          </p:cNvSpPr>
          <p:nvPr>
            <p:ph idx="1"/>
          </p:nvPr>
        </p:nvSpPr>
        <p:spPr>
          <a:xfrm>
            <a:off x="1524769" y="1247358"/>
            <a:ext cx="9523461" cy="2109788"/>
          </a:xfrm>
        </p:spPr>
        <p:txBody>
          <a:bodyPr/>
          <a:lstStyle/>
          <a:p>
            <a:pPr>
              <a:lnSpc>
                <a:spcPct val="105000"/>
              </a:lnSpc>
              <a:spcBef>
                <a:spcPct val="15000"/>
              </a:spcBef>
              <a:buClr>
                <a:srgbClr val="990099"/>
              </a:buClr>
              <a:buSzPct val="50000"/>
              <a:defRPr/>
            </a:pPr>
            <a:r>
              <a:rPr lang="zh-CN" altLang="en-US" sz="3000" b="1" dirty="0">
                <a:latin typeface="Times New Roman" panose="02020603050405020304" pitchFamily="18" charset="0"/>
                <a:ea typeface="仿宋_GB2312" pitchFamily="49" charset="-122"/>
              </a:rPr>
              <a:t>一个递归算法有两种：一个是递归函数的外部调用；另一个是递归函数的内部调用。</a:t>
            </a:r>
          </a:p>
          <a:p>
            <a:pPr>
              <a:lnSpc>
                <a:spcPct val="105000"/>
              </a:lnSpc>
              <a:spcBef>
                <a:spcPct val="15000"/>
              </a:spcBef>
              <a:buClr>
                <a:srgbClr val="990099"/>
              </a:buClr>
              <a:buSzPct val="50000"/>
              <a:defRPr/>
            </a:pPr>
            <a:r>
              <a:rPr lang="zh-CN" altLang="en-US" sz="3000" b="1" dirty="0">
                <a:latin typeface="Times New Roman" panose="02020603050405020304" pitchFamily="18" charset="0"/>
                <a:ea typeface="仿宋_GB2312" pitchFamily="49" charset="-122"/>
              </a:rPr>
              <a:t>通常，把外部调用设置为共有函数，把内部调用设置为私有函数。 </a:t>
            </a:r>
          </a:p>
        </p:txBody>
      </p:sp>
      <p:sp>
        <p:nvSpPr>
          <p:cNvPr id="143364" name="Rectangle 7"/>
          <p:cNvSpPr>
            <a:spLocks noChangeArrowheads="1"/>
          </p:cNvSpPr>
          <p:nvPr/>
        </p:nvSpPr>
        <p:spPr bwMode="auto">
          <a:xfrm>
            <a:off x="1922463" y="3438525"/>
            <a:ext cx="82296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r>
              <a:rPr lang="zh-CN" altLang="en-US" sz="3600" u="sng">
                <a:solidFill>
                  <a:schemeClr val="tx2"/>
                </a:solidFill>
                <a:latin typeface="Arial" panose="020B0604020202020204" pitchFamily="34" charset="0"/>
                <a:ea typeface="华文新魏" panose="02010800040101010101" pitchFamily="2" charset="-122"/>
              </a:rPr>
              <a:t>广义表的复制算法</a:t>
            </a:r>
          </a:p>
        </p:txBody>
      </p:sp>
      <p:sp>
        <p:nvSpPr>
          <p:cNvPr id="143365" name="Rectangle 8"/>
          <p:cNvSpPr>
            <a:spLocks noChangeArrowheads="1"/>
          </p:cNvSpPr>
          <p:nvPr/>
        </p:nvSpPr>
        <p:spPr bwMode="auto">
          <a:xfrm>
            <a:off x="2171700" y="4224338"/>
            <a:ext cx="8229600"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buClr>
                <a:schemeClr val="bg2"/>
              </a:buClr>
              <a:buSzPct val="75000"/>
              <a:buFont typeface="Wingdings" panose="05000000000000000000" pitchFamily="2" charset="2"/>
              <a:buNone/>
            </a:pPr>
            <a:r>
              <a:rPr lang="en-US" altLang="zh-CN" sz="2800">
                <a:latin typeface="Times New Roman" panose="02020603050405020304" pitchFamily="18" charset="0"/>
                <a:ea typeface="隶书" panose="02010509060101010101" pitchFamily="49" charset="-122"/>
              </a:rPr>
              <a:t>template &lt;class</a:t>
            </a:r>
            <a:r>
              <a:rPr lang="en-US" altLang="zh-CN" sz="2800" b="0">
                <a:latin typeface="Times New Roman" panose="02020603050405020304" pitchFamily="18" charset="0"/>
                <a:ea typeface="隶书" panose="02010509060101010101" pitchFamily="49" charset="-122"/>
              </a:rPr>
              <a:t> T</a:t>
            </a:r>
            <a:r>
              <a:rPr lang="en-US" altLang="zh-CN" sz="2800">
                <a:latin typeface="Times New Roman" panose="02020603050405020304" pitchFamily="18" charset="0"/>
                <a:ea typeface="隶书" panose="02010509060101010101" pitchFamily="49" charset="-122"/>
              </a:rPr>
              <a:t>&gt;</a:t>
            </a:r>
            <a:r>
              <a:rPr lang="en-US" altLang="zh-CN" sz="2800" b="0">
                <a:latin typeface="Times New Roman" panose="02020603050405020304" pitchFamily="18" charset="0"/>
                <a:ea typeface="隶书" panose="02010509060101010101" pitchFamily="49" charset="-122"/>
              </a:rPr>
              <a:t>                 </a:t>
            </a:r>
            <a:r>
              <a:rPr lang="en-US" altLang="zh-CN" sz="2800">
                <a:solidFill>
                  <a:schemeClr val="tx2"/>
                </a:solidFill>
                <a:latin typeface="Times New Roman" panose="02020603050405020304" pitchFamily="18" charset="0"/>
                <a:ea typeface="隶书" panose="02010509060101010101" pitchFamily="49" charset="-122"/>
              </a:rPr>
              <a:t>//</a:t>
            </a:r>
            <a:r>
              <a:rPr lang="zh-CN" altLang="en-US" sz="2800" b="0">
                <a:solidFill>
                  <a:schemeClr val="tx2"/>
                </a:solidFill>
                <a:latin typeface="Times New Roman" panose="02020603050405020304" pitchFamily="18" charset="0"/>
                <a:ea typeface="隶书" panose="02010509060101010101" pitchFamily="49" charset="-122"/>
              </a:rPr>
              <a:t>公有函数</a:t>
            </a:r>
          </a:p>
          <a:p>
            <a:pPr>
              <a:buClr>
                <a:schemeClr val="bg2"/>
              </a:buClr>
              <a:buSzPct val="75000"/>
              <a:buFont typeface="Wingdings" panose="05000000000000000000" pitchFamily="2" charset="2"/>
              <a:buNone/>
            </a:pPr>
            <a:r>
              <a:rPr lang="en-US" altLang="zh-CN" sz="2800">
                <a:latin typeface="Times New Roman" panose="02020603050405020304" pitchFamily="18" charset="0"/>
                <a:ea typeface="隶书" panose="02010509060101010101" pitchFamily="49" charset="-122"/>
              </a:rPr>
              <a:t>void</a:t>
            </a:r>
            <a:r>
              <a:rPr lang="en-US" altLang="zh-CN" sz="2800" b="0">
                <a:latin typeface="Times New Roman" panose="02020603050405020304" pitchFamily="18" charset="0"/>
                <a:ea typeface="隶书" panose="02010509060101010101" pitchFamily="49" charset="-122"/>
              </a:rPr>
              <a:t> GenList&lt;T&gt;</a:t>
            </a:r>
            <a:r>
              <a:rPr lang="en-US" altLang="zh-CN" sz="2800">
                <a:latin typeface="Times New Roman" panose="02020603050405020304" pitchFamily="18" charset="0"/>
                <a:ea typeface="隶书" panose="02010509060101010101" pitchFamily="49" charset="-122"/>
              </a:rPr>
              <a:t>::</a:t>
            </a:r>
            <a:r>
              <a:rPr lang="en-US" altLang="zh-CN" sz="2800" b="0">
                <a:latin typeface="Times New Roman" panose="02020603050405020304" pitchFamily="18" charset="0"/>
                <a:ea typeface="隶书" panose="02010509060101010101" pitchFamily="49" charset="-122"/>
              </a:rPr>
              <a:t>Copy(</a:t>
            </a:r>
            <a:r>
              <a:rPr lang="en-US" altLang="zh-CN" sz="2800">
                <a:latin typeface="Times New Roman" panose="02020603050405020304" pitchFamily="18" charset="0"/>
                <a:ea typeface="隶书" panose="02010509060101010101" pitchFamily="49" charset="-122"/>
              </a:rPr>
              <a:t>const</a:t>
            </a:r>
            <a:r>
              <a:rPr lang="en-US" altLang="zh-CN" sz="2800" b="0">
                <a:latin typeface="Times New Roman" panose="02020603050405020304" pitchFamily="18" charset="0"/>
                <a:ea typeface="隶书" panose="02010509060101010101" pitchFamily="49" charset="-122"/>
              </a:rPr>
              <a:t> GenList</a:t>
            </a:r>
            <a:r>
              <a:rPr lang="en-US" altLang="zh-CN" sz="2800">
                <a:latin typeface="Times New Roman" panose="02020603050405020304" pitchFamily="18" charset="0"/>
                <a:ea typeface="隶书" panose="02010509060101010101" pitchFamily="49" charset="-122"/>
              </a:rPr>
              <a:t>&lt;</a:t>
            </a:r>
            <a:r>
              <a:rPr lang="en-US" altLang="zh-CN" sz="2800" b="0">
                <a:latin typeface="Times New Roman" panose="02020603050405020304" pitchFamily="18" charset="0"/>
                <a:ea typeface="隶书" panose="02010509060101010101" pitchFamily="49" charset="-122"/>
              </a:rPr>
              <a:t>T</a:t>
            </a:r>
            <a:r>
              <a:rPr lang="en-US" altLang="zh-CN" sz="2800">
                <a:latin typeface="Times New Roman" panose="02020603050405020304" pitchFamily="18" charset="0"/>
                <a:ea typeface="隶书" panose="02010509060101010101" pitchFamily="49" charset="-122"/>
              </a:rPr>
              <a:t>&gt;&amp;</a:t>
            </a:r>
            <a:r>
              <a:rPr lang="en-US" altLang="zh-CN" sz="2800" b="0">
                <a:latin typeface="Times New Roman" panose="02020603050405020304" pitchFamily="18" charset="0"/>
                <a:ea typeface="隶书" panose="02010509060101010101" pitchFamily="49" charset="-122"/>
              </a:rPr>
              <a:t> R) </a:t>
            </a:r>
            <a:endParaRPr lang="en-US" altLang="zh-CN" sz="2800">
              <a:latin typeface="Times New Roman" panose="02020603050405020304" pitchFamily="18" charset="0"/>
              <a:ea typeface="隶书" panose="02010509060101010101" pitchFamily="49" charset="-122"/>
            </a:endParaRPr>
          </a:p>
          <a:p>
            <a:pPr>
              <a:buClr>
                <a:schemeClr val="bg2"/>
              </a:buClr>
              <a:buSzPct val="75000"/>
              <a:buFont typeface="Wingdings" panose="05000000000000000000" pitchFamily="2" charset="2"/>
              <a:buNone/>
            </a:pPr>
            <a:r>
              <a:rPr lang="en-US" altLang="zh-CN" sz="2800" b="0">
                <a:latin typeface="Times New Roman" panose="02020603050405020304" pitchFamily="18" charset="0"/>
                <a:ea typeface="隶书" panose="02010509060101010101" pitchFamily="49" charset="-122"/>
              </a:rPr>
              <a:t>     first = Copy(R.first)</a:t>
            </a:r>
            <a:r>
              <a:rPr lang="en-US" altLang="zh-CN" sz="2800">
                <a:latin typeface="Times New Roman" panose="02020603050405020304" pitchFamily="18" charset="0"/>
                <a:ea typeface="隶书" panose="02010509060101010101" pitchFamily="49" charset="-122"/>
              </a:rPr>
              <a:t>;</a:t>
            </a:r>
            <a:r>
              <a:rPr lang="en-US" altLang="zh-CN" sz="2800" b="0">
                <a:latin typeface="Times New Roman" panose="02020603050405020304" pitchFamily="18" charset="0"/>
                <a:ea typeface="隶书" panose="02010509060101010101" pitchFamily="49" charset="-122"/>
              </a:rPr>
              <a:t>          </a:t>
            </a:r>
            <a:r>
              <a:rPr lang="en-US" altLang="zh-CN" sz="2800">
                <a:solidFill>
                  <a:schemeClr val="tx2"/>
                </a:solidFill>
                <a:latin typeface="Times New Roman" panose="02020603050405020304" pitchFamily="18" charset="0"/>
                <a:ea typeface="隶书" panose="02010509060101010101" pitchFamily="49" charset="-122"/>
              </a:rPr>
              <a:t>//</a:t>
            </a:r>
            <a:r>
              <a:rPr lang="zh-CN" altLang="en-US" sz="2800" b="0">
                <a:solidFill>
                  <a:schemeClr val="tx2"/>
                </a:solidFill>
                <a:latin typeface="Times New Roman" panose="02020603050405020304" pitchFamily="18" charset="0"/>
                <a:ea typeface="隶书" panose="02010509060101010101" pitchFamily="49" charset="-122"/>
              </a:rPr>
              <a:t>调用私有函数</a:t>
            </a:r>
          </a:p>
          <a:p>
            <a:pPr>
              <a:buClr>
                <a:schemeClr val="bg2"/>
              </a:buClr>
              <a:buSzPct val="75000"/>
              <a:buFont typeface="Wingdings" panose="05000000000000000000" pitchFamily="2" charset="2"/>
              <a:buNone/>
            </a:pPr>
            <a:r>
              <a:rPr lang="en-US" altLang="zh-CN" sz="2800">
                <a:latin typeface="Times New Roman" panose="02020603050405020304" pitchFamily="18" charset="0"/>
                <a:ea typeface="隶书" panose="02010509060101010101" pitchFamily="49" charset="-122"/>
              </a:rPr>
              <a:t>};</a:t>
            </a:r>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9" name="Rectangle 3"/>
          <p:cNvSpPr>
            <a:spLocks noGrp="1" noChangeArrowheads="1"/>
          </p:cNvSpPr>
          <p:nvPr>
            <p:ph idx="1"/>
          </p:nvPr>
        </p:nvSpPr>
        <p:spPr>
          <a:xfrm>
            <a:off x="1558925" y="2600325"/>
            <a:ext cx="5773738" cy="4248150"/>
          </a:xfrm>
          <a:solidFill>
            <a:schemeClr val="bg1">
              <a:lumMod val="95000"/>
            </a:schemeClr>
          </a:solidFill>
        </p:spPr>
        <p:txBody>
          <a:bodyPr>
            <a:normAutofit lnSpcReduction="10000"/>
          </a:bodyPr>
          <a:lstStyle/>
          <a:p>
            <a:pPr>
              <a:spcBef>
                <a:spcPct val="0"/>
              </a:spcBef>
              <a:buFont typeface="Wingdings" panose="05000000000000000000" pitchFamily="2" charset="2"/>
              <a:buNone/>
              <a:defRPr/>
            </a:pPr>
            <a:r>
              <a:rPr lang="en-US" altLang="zh-CN" sz="1600" b="1" dirty="0">
                <a:latin typeface="Times New Roman" panose="02020603050405020304" pitchFamily="18" charset="0"/>
                <a:ea typeface="隶书" panose="02010509060101010101" pitchFamily="49" charset="-122"/>
              </a:rPr>
              <a:t>template &lt;class</a:t>
            </a:r>
            <a:r>
              <a:rPr lang="en-US" altLang="zh-CN" sz="1600" dirty="0">
                <a:latin typeface="Times New Roman" panose="02020603050405020304" pitchFamily="18" charset="0"/>
                <a:ea typeface="隶书" panose="02010509060101010101" pitchFamily="49" charset="-122"/>
              </a:rPr>
              <a:t> T</a:t>
            </a:r>
            <a:r>
              <a:rPr lang="en-US" altLang="zh-CN" sz="1600" b="1" dirty="0">
                <a:latin typeface="Times New Roman" panose="02020603050405020304" pitchFamily="18" charset="0"/>
                <a:ea typeface="隶书" panose="02010509060101010101" pitchFamily="49" charset="-122"/>
              </a:rPr>
              <a:t>&gt;</a:t>
            </a:r>
            <a:r>
              <a:rPr lang="en-US" altLang="zh-CN" sz="1600" dirty="0">
                <a:latin typeface="Times New Roman" panose="02020603050405020304" pitchFamily="18" charset="0"/>
                <a:ea typeface="隶书" panose="02010509060101010101" pitchFamily="49" charset="-122"/>
              </a:rPr>
              <a:t>                 </a:t>
            </a:r>
            <a:r>
              <a:rPr lang="en-US" altLang="zh-CN" sz="1600" b="1"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私有函数</a:t>
            </a:r>
          </a:p>
          <a:p>
            <a:pPr>
              <a:spcBef>
                <a:spcPct val="0"/>
              </a:spcBef>
              <a:buFont typeface="Wingdings" panose="05000000000000000000" pitchFamily="2" charset="2"/>
              <a:buNone/>
              <a:defRPr/>
            </a:pPr>
            <a:r>
              <a:rPr lang="en-US" altLang="zh-CN" sz="1600" dirty="0" err="1">
                <a:latin typeface="Times New Roman" panose="02020603050405020304" pitchFamily="18" charset="0"/>
                <a:ea typeface="隶书" panose="02010509060101010101" pitchFamily="49" charset="-122"/>
              </a:rPr>
              <a:t>GenListNode</a:t>
            </a:r>
            <a:r>
              <a:rPr lang="en-US" altLang="zh-CN" sz="1600" b="1" dirty="0">
                <a:latin typeface="Times New Roman" panose="02020603050405020304" pitchFamily="18" charset="0"/>
                <a:ea typeface="隶书" panose="02010509060101010101" pitchFamily="49" charset="-122"/>
              </a:rPr>
              <a:t>&lt;</a:t>
            </a:r>
            <a:r>
              <a:rPr lang="en-US" altLang="zh-CN" sz="1600" dirty="0">
                <a:latin typeface="Times New Roman" panose="02020603050405020304" pitchFamily="18" charset="0"/>
                <a:ea typeface="隶书" panose="02010509060101010101" pitchFamily="49" charset="-122"/>
              </a:rPr>
              <a:t>T</a:t>
            </a:r>
            <a:r>
              <a:rPr lang="en-US" altLang="zh-CN" sz="1600" b="1" dirty="0">
                <a:latin typeface="Times New Roman" panose="02020603050405020304" pitchFamily="18" charset="0"/>
                <a:ea typeface="隶书" panose="02010509060101010101" pitchFamily="49" charset="-122"/>
              </a:rPr>
              <a:t>&gt;* </a:t>
            </a:r>
            <a:r>
              <a:rPr lang="en-US" altLang="zh-CN" sz="1600" dirty="0" err="1">
                <a:latin typeface="Times New Roman" panose="02020603050405020304" pitchFamily="18" charset="0"/>
                <a:ea typeface="隶书" panose="02010509060101010101" pitchFamily="49" charset="-122"/>
              </a:rPr>
              <a:t>GenList</a:t>
            </a:r>
            <a:r>
              <a:rPr lang="en-US" altLang="zh-CN" sz="1600" b="1" dirty="0">
                <a:latin typeface="Times New Roman" panose="02020603050405020304" pitchFamily="18" charset="0"/>
                <a:ea typeface="隶书" panose="02010509060101010101" pitchFamily="49" charset="-122"/>
              </a:rPr>
              <a:t>&lt;</a:t>
            </a:r>
            <a:r>
              <a:rPr lang="en-US" altLang="zh-CN" sz="1600" dirty="0">
                <a:latin typeface="Times New Roman" panose="02020603050405020304" pitchFamily="18" charset="0"/>
                <a:ea typeface="隶书" panose="02010509060101010101" pitchFamily="49" charset="-122"/>
              </a:rPr>
              <a:t>T</a:t>
            </a:r>
            <a:r>
              <a:rPr lang="en-US" altLang="zh-CN" sz="1600" b="1" dirty="0">
                <a:latin typeface="Times New Roman" panose="02020603050405020304" pitchFamily="18" charset="0"/>
                <a:ea typeface="隶书" panose="02010509060101010101" pitchFamily="49" charset="-122"/>
              </a:rPr>
              <a:t>&gt;::</a:t>
            </a:r>
            <a:r>
              <a:rPr lang="en-US" altLang="zh-CN" sz="1600" dirty="0">
                <a:latin typeface="Times New Roman" panose="02020603050405020304" pitchFamily="18" charset="0"/>
                <a:ea typeface="隶书" panose="02010509060101010101" pitchFamily="49" charset="-122"/>
              </a:rPr>
              <a:t>Copy(</a:t>
            </a:r>
            <a:r>
              <a:rPr lang="en-US" altLang="zh-CN" sz="1600" dirty="0" err="1">
                <a:latin typeface="Times New Roman" panose="02020603050405020304" pitchFamily="18" charset="0"/>
                <a:ea typeface="隶书" panose="02010509060101010101" pitchFamily="49" charset="-122"/>
              </a:rPr>
              <a:t>GenListNode</a:t>
            </a:r>
            <a:r>
              <a:rPr lang="en-US" altLang="zh-CN" sz="1600" b="1" dirty="0">
                <a:latin typeface="Times New Roman" panose="02020603050405020304" pitchFamily="18" charset="0"/>
                <a:ea typeface="隶书" panose="02010509060101010101" pitchFamily="49" charset="-122"/>
              </a:rPr>
              <a:t> &lt;</a:t>
            </a:r>
            <a:r>
              <a:rPr lang="en-US" altLang="zh-CN" sz="1600" dirty="0">
                <a:latin typeface="Times New Roman" panose="02020603050405020304" pitchFamily="18" charset="0"/>
                <a:ea typeface="隶书" panose="02010509060101010101" pitchFamily="49" charset="-122"/>
              </a:rPr>
              <a:t>T</a:t>
            </a:r>
            <a:r>
              <a:rPr lang="en-US" altLang="zh-CN" sz="1600" b="1" dirty="0">
                <a:latin typeface="Times New Roman" panose="02020603050405020304" pitchFamily="18" charset="0"/>
                <a:ea typeface="隶书" panose="02010509060101010101" pitchFamily="49" charset="-122"/>
              </a:rPr>
              <a:t>&gt; *</a:t>
            </a:r>
            <a:r>
              <a:rPr lang="en-US" altLang="zh-CN" sz="1600" dirty="0" err="1">
                <a:latin typeface="Times New Roman" panose="02020603050405020304" pitchFamily="18" charset="0"/>
                <a:ea typeface="隶书" panose="02010509060101010101" pitchFamily="49" charset="-122"/>
              </a:rPr>
              <a:t>ls</a:t>
            </a:r>
            <a:r>
              <a:rPr lang="en-US" altLang="zh-CN" sz="1600" dirty="0">
                <a:latin typeface="Times New Roman" panose="02020603050405020304" pitchFamily="18" charset="0"/>
                <a:ea typeface="隶书" panose="02010509060101010101" pitchFamily="49" charset="-122"/>
              </a:rPr>
              <a:t>)</a:t>
            </a:r>
            <a:r>
              <a:rPr lang="en-US" altLang="zh-CN" sz="1600"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sz="1600" b="1"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复制一个 </a:t>
            </a:r>
            <a:r>
              <a:rPr lang="en-US" altLang="zh-CN" sz="1600" dirty="0" err="1">
                <a:solidFill>
                  <a:schemeClr val="tx2"/>
                </a:solidFill>
                <a:latin typeface="Times New Roman" panose="02020603050405020304" pitchFamily="18" charset="0"/>
                <a:ea typeface="隶书" panose="02010509060101010101" pitchFamily="49" charset="-122"/>
              </a:rPr>
              <a:t>ls</a:t>
            </a:r>
            <a:r>
              <a:rPr lang="en-US" altLang="zh-CN" sz="1600" dirty="0">
                <a:solidFill>
                  <a:schemeClr val="tx2"/>
                </a:solidFill>
                <a:latin typeface="Times New Roman" panose="02020603050405020304" pitchFamily="18" charset="0"/>
                <a:ea typeface="隶书" panose="02010509060101010101" pitchFamily="49" charset="-122"/>
              </a:rPr>
              <a:t> </a:t>
            </a:r>
            <a:r>
              <a:rPr lang="zh-CN" altLang="en-US" sz="1600" dirty="0">
                <a:solidFill>
                  <a:schemeClr val="tx2"/>
                </a:solidFill>
                <a:latin typeface="Times New Roman" panose="02020603050405020304" pitchFamily="18" charset="0"/>
                <a:ea typeface="隶书" panose="02010509060101010101" pitchFamily="49" charset="-122"/>
              </a:rPr>
              <a:t>指示的无共享子表的非递归表</a:t>
            </a:r>
          </a:p>
          <a:p>
            <a:pPr>
              <a:spcBef>
                <a:spcPct val="0"/>
              </a:spcBef>
              <a:buFont typeface="Wingdings" panose="05000000000000000000" pitchFamily="2" charset="2"/>
              <a:buNone/>
              <a:defRPr/>
            </a:pPr>
            <a:r>
              <a:rPr lang="zh-CN" altLang="en-US" sz="1600" b="1" dirty="0">
                <a:latin typeface="Times New Roman" panose="02020603050405020304" pitchFamily="18" charset="0"/>
                <a:ea typeface="隶书" panose="02010509060101010101" pitchFamily="49" charset="-122"/>
              </a:rPr>
              <a:t>     </a:t>
            </a:r>
            <a:r>
              <a:rPr lang="en-US" altLang="zh-CN" sz="1600" dirty="0" err="1">
                <a:latin typeface="Times New Roman" panose="02020603050405020304" pitchFamily="18" charset="0"/>
                <a:ea typeface="隶书" panose="02010509060101010101" pitchFamily="49" charset="-122"/>
              </a:rPr>
              <a:t>GenListNode</a:t>
            </a:r>
            <a:r>
              <a:rPr lang="en-US" altLang="zh-CN" sz="1600" b="1" dirty="0">
                <a:latin typeface="Times New Roman" panose="02020603050405020304" pitchFamily="18" charset="0"/>
                <a:ea typeface="隶书" panose="02010509060101010101" pitchFamily="49" charset="-122"/>
              </a:rPr>
              <a:t>&lt;</a:t>
            </a:r>
            <a:r>
              <a:rPr lang="en-US" altLang="zh-CN" sz="1600" dirty="0">
                <a:latin typeface="Times New Roman" panose="02020603050405020304" pitchFamily="18" charset="0"/>
                <a:ea typeface="隶书" panose="02010509060101010101" pitchFamily="49" charset="-122"/>
              </a:rPr>
              <a:t>T</a:t>
            </a:r>
            <a:r>
              <a:rPr lang="en-US" altLang="zh-CN" sz="1600" b="1" dirty="0">
                <a:latin typeface="Times New Roman" panose="02020603050405020304" pitchFamily="18" charset="0"/>
                <a:ea typeface="隶书" panose="02010509060101010101" pitchFamily="49" charset="-122"/>
              </a:rPr>
              <a:t>&gt; *</a:t>
            </a:r>
            <a:r>
              <a:rPr lang="en-US" altLang="zh-CN" sz="1600" dirty="0">
                <a:latin typeface="Times New Roman" panose="02020603050405020304" pitchFamily="18" charset="0"/>
                <a:ea typeface="隶书" panose="02010509060101010101" pitchFamily="49" charset="-122"/>
              </a:rPr>
              <a:t>q = NULL</a:t>
            </a:r>
            <a:r>
              <a:rPr lang="en-US" altLang="zh-CN" sz="16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1600" b="1" dirty="0">
                <a:latin typeface="Times New Roman" panose="02020603050405020304" pitchFamily="18" charset="0"/>
                <a:ea typeface="隶书" panose="02010509060101010101" pitchFamily="49" charset="-122"/>
              </a:rPr>
              <a:t>     if </a:t>
            </a:r>
            <a:r>
              <a:rPr lang="en-US" altLang="zh-CN" sz="1600" dirty="0">
                <a:latin typeface="Times New Roman" panose="02020603050405020304" pitchFamily="18" charset="0"/>
                <a:ea typeface="隶书" panose="02010509060101010101" pitchFamily="49" charset="-122"/>
              </a:rPr>
              <a:t>(</a:t>
            </a:r>
            <a:r>
              <a:rPr lang="en-US" altLang="zh-CN" sz="1600" dirty="0" err="1">
                <a:latin typeface="Times New Roman" panose="02020603050405020304" pitchFamily="18" charset="0"/>
                <a:ea typeface="隶书" panose="02010509060101010101" pitchFamily="49" charset="-122"/>
              </a:rPr>
              <a:t>ls</a:t>
            </a:r>
            <a:r>
              <a:rPr lang="en-US" altLang="zh-CN" sz="1600" dirty="0">
                <a:latin typeface="Times New Roman" panose="02020603050405020304" pitchFamily="18" charset="0"/>
                <a:ea typeface="隶书" panose="02010509060101010101" pitchFamily="49" charset="-122"/>
              </a:rPr>
              <a:t> != NULL)</a:t>
            </a:r>
            <a:r>
              <a:rPr lang="en-US" altLang="zh-CN" sz="1600" b="1"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sz="1600" b="1"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q =</a:t>
            </a:r>
            <a:r>
              <a:rPr lang="en-US" altLang="zh-CN" sz="1600" b="1" dirty="0">
                <a:latin typeface="Times New Roman" panose="02020603050405020304" pitchFamily="18" charset="0"/>
                <a:ea typeface="隶书" panose="02010509060101010101" pitchFamily="49" charset="-122"/>
              </a:rPr>
              <a:t> new </a:t>
            </a:r>
            <a:r>
              <a:rPr lang="en-US" altLang="zh-CN" sz="1600" dirty="0" err="1">
                <a:latin typeface="Times New Roman" panose="02020603050405020304" pitchFamily="18" charset="0"/>
                <a:ea typeface="隶书" panose="02010509060101010101" pitchFamily="49" charset="-122"/>
              </a:rPr>
              <a:t>GenListNode</a:t>
            </a:r>
            <a:r>
              <a:rPr lang="en-US" altLang="zh-CN" sz="1600" b="1" dirty="0">
                <a:latin typeface="Times New Roman" panose="02020603050405020304" pitchFamily="18" charset="0"/>
                <a:ea typeface="隶书" panose="02010509060101010101" pitchFamily="49" charset="-122"/>
              </a:rPr>
              <a:t>&lt;</a:t>
            </a:r>
            <a:r>
              <a:rPr lang="en-US" altLang="zh-CN" sz="1600" dirty="0">
                <a:latin typeface="Times New Roman" panose="02020603050405020304" pitchFamily="18" charset="0"/>
                <a:ea typeface="隶书" panose="02010509060101010101" pitchFamily="49" charset="-122"/>
              </a:rPr>
              <a:t>T</a:t>
            </a:r>
            <a:r>
              <a:rPr lang="en-US" altLang="zh-CN" sz="1600" b="1" dirty="0">
                <a:latin typeface="Times New Roman" panose="02020603050405020304" pitchFamily="18" charset="0"/>
                <a:ea typeface="隶书" panose="02010509060101010101" pitchFamily="49" charset="-122"/>
              </a:rPr>
              <a:t>&gt;;  </a:t>
            </a:r>
            <a:r>
              <a:rPr lang="en-US" altLang="zh-CN" sz="1600" b="1"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处理当前的结点</a:t>
            </a:r>
            <a:r>
              <a:rPr lang="en-US" altLang="zh-CN" sz="1600" b="1" dirty="0">
                <a:solidFill>
                  <a:schemeClr val="tx2"/>
                </a:solidFill>
                <a:latin typeface="Times New Roman" panose="02020603050405020304" pitchFamily="18" charset="0"/>
                <a:ea typeface="隶书" panose="02010509060101010101" pitchFamily="49" charset="-122"/>
              </a:rPr>
              <a:t>q</a:t>
            </a:r>
          </a:p>
          <a:p>
            <a:pPr>
              <a:spcBef>
                <a:spcPct val="0"/>
              </a:spcBef>
              <a:buFont typeface="Wingdings" panose="05000000000000000000" pitchFamily="2" charset="2"/>
              <a:buNone/>
              <a:defRPr/>
            </a:pPr>
            <a:r>
              <a:rPr lang="en-US" altLang="zh-CN" sz="1600" b="1"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q</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utype</a:t>
            </a:r>
            <a:r>
              <a:rPr lang="en-US" altLang="zh-CN" sz="1600" dirty="0">
                <a:latin typeface="Times New Roman" panose="02020603050405020304" pitchFamily="18" charset="0"/>
                <a:ea typeface="隶书" panose="02010509060101010101" pitchFamily="49" charset="-122"/>
              </a:rPr>
              <a:t> = </a:t>
            </a:r>
            <a:r>
              <a:rPr lang="en-US" altLang="zh-CN" sz="1600" dirty="0" err="1">
                <a:latin typeface="Times New Roman" panose="02020603050405020304" pitchFamily="18" charset="0"/>
                <a:ea typeface="隶书" panose="02010509060101010101" pitchFamily="49" charset="-122"/>
              </a:rPr>
              <a:t>ls</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utype</a:t>
            </a:r>
            <a:r>
              <a:rPr lang="en-US" altLang="zh-CN" sz="1600" b="1" dirty="0">
                <a:latin typeface="Times New Roman" panose="02020603050405020304" pitchFamily="18" charset="0"/>
                <a:ea typeface="隶书" panose="02010509060101010101" pitchFamily="49" charset="-122"/>
              </a:rPr>
              <a:t>;	  </a:t>
            </a:r>
            <a:r>
              <a:rPr lang="en-US" altLang="zh-CN" sz="1600" b="1"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复制结点类型</a:t>
            </a:r>
          </a:p>
          <a:p>
            <a:pPr>
              <a:spcBef>
                <a:spcPct val="0"/>
              </a:spcBef>
              <a:buFont typeface="Wingdings" panose="05000000000000000000" pitchFamily="2" charset="2"/>
              <a:buNone/>
              <a:defRPr/>
            </a:pPr>
            <a:r>
              <a:rPr lang="zh-CN" altLang="en-US" sz="1600" b="1" dirty="0">
                <a:latin typeface="Times New Roman" panose="02020603050405020304" pitchFamily="18" charset="0"/>
                <a:ea typeface="隶书" panose="02010509060101010101" pitchFamily="49" charset="-122"/>
              </a:rPr>
              <a:t>	    </a:t>
            </a:r>
            <a:r>
              <a:rPr lang="en-US" altLang="zh-CN" sz="1600" b="1" dirty="0">
                <a:latin typeface="Times New Roman" panose="02020603050405020304" pitchFamily="18" charset="0"/>
                <a:ea typeface="隶书" panose="02010509060101010101" pitchFamily="49" charset="-122"/>
              </a:rPr>
              <a:t>switch </a:t>
            </a:r>
            <a:r>
              <a:rPr lang="en-US" altLang="zh-CN" sz="1600" dirty="0">
                <a:latin typeface="Times New Roman" panose="02020603050405020304" pitchFamily="18" charset="0"/>
                <a:ea typeface="隶书" panose="02010509060101010101" pitchFamily="49" charset="-122"/>
              </a:rPr>
              <a:t>(</a:t>
            </a:r>
            <a:r>
              <a:rPr lang="en-US" altLang="zh-CN" sz="1600" dirty="0" err="1">
                <a:latin typeface="Times New Roman" panose="02020603050405020304" pitchFamily="18" charset="0"/>
                <a:ea typeface="隶书" panose="02010509060101010101" pitchFamily="49" charset="-122"/>
              </a:rPr>
              <a:t>ls</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utype</a:t>
            </a:r>
            <a:r>
              <a:rPr lang="en-US" altLang="zh-CN" sz="1600" dirty="0">
                <a:latin typeface="Times New Roman" panose="02020603050405020304" pitchFamily="18" charset="0"/>
                <a:ea typeface="隶书" panose="02010509060101010101" pitchFamily="49" charset="-122"/>
              </a:rPr>
              <a:t>)</a:t>
            </a:r>
            <a:r>
              <a:rPr lang="en-US" altLang="zh-CN" sz="1600" b="1" dirty="0">
                <a:latin typeface="Times New Roman" panose="02020603050405020304" pitchFamily="18" charset="0"/>
                <a:ea typeface="隶书" panose="02010509060101010101" pitchFamily="49" charset="-122"/>
              </a:rPr>
              <a:t> {	  </a:t>
            </a:r>
            <a:r>
              <a:rPr lang="en-US" altLang="zh-CN" sz="1600" b="1"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根据</a:t>
            </a:r>
            <a:r>
              <a:rPr lang="en-US" altLang="zh-CN" sz="1600" dirty="0" err="1">
                <a:solidFill>
                  <a:schemeClr val="tx2"/>
                </a:solidFill>
                <a:latin typeface="Times New Roman" panose="02020603050405020304" pitchFamily="18" charset="0"/>
                <a:ea typeface="隶书" panose="02010509060101010101" pitchFamily="49" charset="-122"/>
              </a:rPr>
              <a:t>utype</a:t>
            </a:r>
            <a:r>
              <a:rPr lang="zh-CN" altLang="en-US" sz="1600" dirty="0">
                <a:solidFill>
                  <a:schemeClr val="tx2"/>
                </a:solidFill>
                <a:latin typeface="Times New Roman" panose="02020603050405020304" pitchFamily="18" charset="0"/>
                <a:ea typeface="隶书" panose="02010509060101010101" pitchFamily="49" charset="-122"/>
              </a:rPr>
              <a:t>传送信息</a:t>
            </a:r>
          </a:p>
          <a:p>
            <a:pPr>
              <a:spcBef>
                <a:spcPct val="0"/>
              </a:spcBef>
              <a:buFont typeface="Wingdings" panose="05000000000000000000" pitchFamily="2" charset="2"/>
              <a:buNone/>
              <a:defRPr/>
            </a:pPr>
            <a:r>
              <a:rPr lang="zh-CN" altLang="en-US" sz="1600" b="1" dirty="0">
                <a:latin typeface="Times New Roman" panose="02020603050405020304" pitchFamily="18" charset="0"/>
                <a:ea typeface="隶书" panose="02010509060101010101" pitchFamily="49" charset="-122"/>
              </a:rPr>
              <a:t>              </a:t>
            </a:r>
            <a:r>
              <a:rPr lang="en-US" altLang="zh-CN" sz="1600" b="1" dirty="0">
                <a:latin typeface="Times New Roman" panose="02020603050405020304" pitchFamily="18" charset="0"/>
                <a:ea typeface="隶书" panose="02010509060101010101" pitchFamily="49" charset="-122"/>
              </a:rPr>
              <a:t>	case </a:t>
            </a:r>
            <a:r>
              <a:rPr lang="en-US" altLang="zh-CN" sz="1600" dirty="0">
                <a:latin typeface="Times New Roman" panose="02020603050405020304" pitchFamily="18" charset="0"/>
                <a:ea typeface="隶书" panose="02010509060101010101" pitchFamily="49" charset="-122"/>
              </a:rPr>
              <a:t>0</a:t>
            </a:r>
            <a:r>
              <a:rPr lang="en-US" altLang="zh-CN" sz="1600" b="1"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q</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info.ref</a:t>
            </a:r>
            <a:r>
              <a:rPr lang="en-US" altLang="zh-CN" sz="1600" dirty="0">
                <a:latin typeface="Times New Roman" panose="02020603050405020304" pitchFamily="18" charset="0"/>
                <a:ea typeface="隶书" panose="02010509060101010101" pitchFamily="49" charset="-122"/>
              </a:rPr>
              <a:t> = </a:t>
            </a:r>
            <a:r>
              <a:rPr lang="en-US" altLang="zh-CN" sz="1600" dirty="0" err="1">
                <a:latin typeface="Times New Roman" panose="02020603050405020304" pitchFamily="18" charset="0"/>
                <a:ea typeface="隶书" panose="02010509060101010101" pitchFamily="49" charset="-122"/>
              </a:rPr>
              <a:t>ls</a:t>
            </a:r>
            <a:r>
              <a:rPr lang="en-US" altLang="zh-CN" sz="1600" dirty="0">
                <a:latin typeface="楷体_GB2312" pitchFamily="49" charset="-122"/>
              </a:rPr>
              <a:t>-</a:t>
            </a:r>
            <a:r>
              <a:rPr lang="en-US" altLang="zh-CN" sz="1600" dirty="0">
                <a:latin typeface="Times New Roman" panose="02020603050405020304" pitchFamily="18" charset="0"/>
                <a:ea typeface="隶书" panose="02010509060101010101" pitchFamily="49" charset="-122"/>
              </a:rPr>
              <a:t>&gt;</a:t>
            </a:r>
            <a:r>
              <a:rPr lang="en-US" altLang="zh-CN" sz="1600" dirty="0" err="1">
                <a:latin typeface="Times New Roman" panose="02020603050405020304" pitchFamily="18" charset="0"/>
                <a:ea typeface="隶书" panose="02010509060101010101" pitchFamily="49" charset="-122"/>
              </a:rPr>
              <a:t>info.ref</a:t>
            </a:r>
            <a:r>
              <a:rPr lang="en-US" altLang="zh-CN" sz="1600" b="1" dirty="0">
                <a:latin typeface="Times New Roman" panose="02020603050405020304" pitchFamily="18" charset="0"/>
                <a:ea typeface="隶书" panose="02010509060101010101" pitchFamily="49" charset="-122"/>
              </a:rPr>
              <a:t>;  break;	        	    </a:t>
            </a:r>
          </a:p>
          <a:p>
            <a:pPr>
              <a:spcBef>
                <a:spcPct val="0"/>
              </a:spcBef>
              <a:buFont typeface="Wingdings" panose="05000000000000000000" pitchFamily="2" charset="2"/>
              <a:buNone/>
              <a:defRPr/>
            </a:pPr>
            <a:r>
              <a:rPr lang="en-US" altLang="zh-CN" sz="1600" b="1" dirty="0">
                <a:latin typeface="Times New Roman" panose="02020603050405020304" pitchFamily="18" charset="0"/>
                <a:ea typeface="隶书" panose="02010509060101010101" pitchFamily="49" charset="-122"/>
              </a:rPr>
              <a:t>		case </a:t>
            </a:r>
            <a:r>
              <a:rPr lang="en-US" altLang="zh-CN" sz="1600" dirty="0">
                <a:latin typeface="Times New Roman" panose="02020603050405020304" pitchFamily="18" charset="0"/>
                <a:ea typeface="隶书" panose="02010509060101010101" pitchFamily="49" charset="-122"/>
              </a:rPr>
              <a:t>1</a:t>
            </a:r>
            <a:r>
              <a:rPr lang="en-US" altLang="zh-CN" sz="1600" b="1"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q</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info.value</a:t>
            </a:r>
            <a:r>
              <a:rPr lang="en-US" altLang="zh-CN" sz="1600" dirty="0">
                <a:latin typeface="Times New Roman" panose="02020603050405020304" pitchFamily="18" charset="0"/>
                <a:ea typeface="隶书" panose="02010509060101010101" pitchFamily="49" charset="-122"/>
              </a:rPr>
              <a:t> = </a:t>
            </a:r>
            <a:r>
              <a:rPr lang="en-US" altLang="zh-CN" sz="1600" dirty="0" err="1">
                <a:latin typeface="Times New Roman" panose="02020603050405020304" pitchFamily="18" charset="0"/>
                <a:ea typeface="隶书" panose="02010509060101010101" pitchFamily="49" charset="-122"/>
              </a:rPr>
              <a:t>ls</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info.value</a:t>
            </a:r>
            <a:r>
              <a:rPr lang="en-US" altLang="zh-CN" sz="1600" b="1" dirty="0">
                <a:latin typeface="Times New Roman" panose="02020603050405020304" pitchFamily="18" charset="0"/>
                <a:ea typeface="隶书" panose="02010509060101010101" pitchFamily="49" charset="-122"/>
              </a:rPr>
              <a:t>;  break;         	    </a:t>
            </a:r>
          </a:p>
          <a:p>
            <a:pPr>
              <a:spcBef>
                <a:spcPct val="0"/>
              </a:spcBef>
              <a:buFont typeface="Wingdings" panose="05000000000000000000" pitchFamily="2" charset="2"/>
              <a:buNone/>
              <a:defRPr/>
            </a:pPr>
            <a:r>
              <a:rPr lang="en-US" altLang="zh-CN" sz="1600" b="1" dirty="0">
                <a:latin typeface="Times New Roman" panose="02020603050405020304" pitchFamily="18" charset="0"/>
                <a:ea typeface="隶书" panose="02010509060101010101" pitchFamily="49" charset="-122"/>
              </a:rPr>
              <a:t>		case </a:t>
            </a:r>
            <a:r>
              <a:rPr lang="en-US" altLang="zh-CN" sz="1600" dirty="0">
                <a:latin typeface="Times New Roman" panose="02020603050405020304" pitchFamily="18" charset="0"/>
                <a:ea typeface="隶书" panose="02010509060101010101" pitchFamily="49" charset="-122"/>
              </a:rPr>
              <a:t>2</a:t>
            </a:r>
            <a:r>
              <a:rPr lang="en-US" altLang="zh-CN" sz="1600" b="1"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q</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info.hlink</a:t>
            </a:r>
            <a:r>
              <a:rPr lang="en-US" altLang="zh-CN" sz="1600" dirty="0">
                <a:latin typeface="Times New Roman" panose="02020603050405020304" pitchFamily="18" charset="0"/>
                <a:ea typeface="隶书" panose="02010509060101010101" pitchFamily="49" charset="-122"/>
              </a:rPr>
              <a:t> = Copy(</a:t>
            </a:r>
            <a:r>
              <a:rPr lang="en-US" altLang="zh-CN" sz="1600" dirty="0" err="1">
                <a:latin typeface="Times New Roman" panose="02020603050405020304" pitchFamily="18" charset="0"/>
                <a:ea typeface="隶书" panose="02010509060101010101" pitchFamily="49" charset="-122"/>
              </a:rPr>
              <a:t>ls</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info.hlink</a:t>
            </a:r>
            <a:r>
              <a:rPr lang="en-US" altLang="zh-CN" sz="1600" dirty="0">
                <a:latin typeface="Times New Roman" panose="02020603050405020304" pitchFamily="18" charset="0"/>
                <a:ea typeface="隶书" panose="02010509060101010101" pitchFamily="49" charset="-122"/>
              </a:rPr>
              <a:t>)</a:t>
            </a:r>
            <a:r>
              <a:rPr lang="en-US" altLang="zh-CN" sz="1600" b="1" dirty="0">
                <a:latin typeface="Times New Roman" panose="02020603050405020304" pitchFamily="18" charset="0"/>
                <a:ea typeface="隶书" panose="02010509060101010101" pitchFamily="49" charset="-122"/>
              </a:rPr>
              <a:t>;   break;</a:t>
            </a:r>
          </a:p>
          <a:p>
            <a:pPr marL="0" indent="0">
              <a:buNone/>
              <a:defRPr/>
            </a:pPr>
            <a:r>
              <a:rPr lang="en-US" altLang="zh-CN" sz="1600" i="1" dirty="0">
                <a:solidFill>
                  <a:schemeClr val="hlink"/>
                </a:solidFill>
                <a:latin typeface="Times New Roman" panose="02020603050405020304" pitchFamily="18" charset="0"/>
              </a:rPr>
              <a:t> </a:t>
            </a:r>
            <a:r>
              <a:rPr lang="en-US" altLang="zh-CN" sz="1600" dirty="0"/>
              <a:t>        </a:t>
            </a:r>
            <a:r>
              <a:rPr lang="en-US" altLang="zh-CN" sz="1600" dirty="0">
                <a:latin typeface="Times New Roman" panose="02020603050405020304" pitchFamily="18" charset="0"/>
                <a:ea typeface="隶书" panose="02010509060101010101" pitchFamily="49" charset="-122"/>
              </a:rPr>
              <a:t>}</a:t>
            </a:r>
          </a:p>
          <a:p>
            <a:pPr marL="0" indent="0">
              <a:buNone/>
              <a:defRPr/>
            </a:pPr>
            <a:r>
              <a:rPr lang="en-US" altLang="zh-CN" sz="1600" dirty="0">
                <a:latin typeface="Times New Roman" panose="02020603050405020304" pitchFamily="18" charset="0"/>
                <a:ea typeface="隶书" panose="02010509060101010101" pitchFamily="49" charset="-122"/>
              </a:rPr>
              <a:t>          q</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tlink</a:t>
            </a:r>
            <a:r>
              <a:rPr lang="en-US" altLang="zh-CN" sz="1600" dirty="0">
                <a:latin typeface="Times New Roman" panose="02020603050405020304" pitchFamily="18" charset="0"/>
                <a:ea typeface="隶书" panose="02010509060101010101" pitchFamily="49" charset="-122"/>
              </a:rPr>
              <a:t> = Copy(</a:t>
            </a:r>
            <a:r>
              <a:rPr lang="en-US" altLang="zh-CN" sz="1600" dirty="0" err="1">
                <a:latin typeface="Times New Roman" panose="02020603050405020304" pitchFamily="18" charset="0"/>
                <a:ea typeface="隶书" panose="02010509060101010101" pitchFamily="49" charset="-122"/>
              </a:rPr>
              <a:t>ls</a:t>
            </a:r>
            <a:r>
              <a:rPr lang="en-US" altLang="zh-CN" sz="1600" dirty="0">
                <a:latin typeface="楷体_GB2312" pitchFamily="49" charset="-122"/>
              </a:rPr>
              <a:t>-&gt;</a:t>
            </a:r>
            <a:r>
              <a:rPr lang="en-US" altLang="zh-CN" sz="1600" dirty="0" err="1">
                <a:latin typeface="Times New Roman" panose="02020603050405020304" pitchFamily="18" charset="0"/>
                <a:ea typeface="隶书" panose="02010509060101010101" pitchFamily="49" charset="-122"/>
              </a:rPr>
              <a:t>tlink</a:t>
            </a:r>
            <a:r>
              <a:rPr lang="en-US" altLang="zh-CN" sz="1600" dirty="0">
                <a:latin typeface="Times New Roman" panose="02020603050405020304" pitchFamily="18" charset="0"/>
                <a:ea typeface="隶书" panose="02010509060101010101" pitchFamily="49" charset="-122"/>
              </a:rPr>
              <a:t>);  </a:t>
            </a:r>
            <a:r>
              <a:rPr lang="en-US" altLang="zh-CN" sz="1600" dirty="0">
                <a:solidFill>
                  <a:schemeClr val="tx2"/>
                </a:solidFill>
                <a:latin typeface="Times New Roman" panose="02020603050405020304" pitchFamily="18" charset="0"/>
                <a:ea typeface="隶书" panose="02010509060101010101" pitchFamily="49" charset="-122"/>
              </a:rPr>
              <a:t>//</a:t>
            </a:r>
            <a:r>
              <a:rPr lang="zh-CN" altLang="en-US" sz="1600" dirty="0">
                <a:solidFill>
                  <a:schemeClr val="tx2"/>
                </a:solidFill>
                <a:latin typeface="Times New Roman" panose="02020603050405020304" pitchFamily="18" charset="0"/>
                <a:ea typeface="隶书" panose="02010509060101010101" pitchFamily="49" charset="-122"/>
              </a:rPr>
              <a:t>处理同层下一结点</a:t>
            </a:r>
          </a:p>
          <a:p>
            <a:pPr marL="0" indent="0">
              <a:buNone/>
              <a:defRPr/>
            </a:pPr>
            <a:r>
              <a:rPr lang="zh-CN" altLang="en-US" sz="1600" dirty="0">
                <a:latin typeface="Times New Roman" panose="02020603050405020304" pitchFamily="18" charset="0"/>
                <a:ea typeface="隶书" panose="02010509060101010101" pitchFamily="49" charset="-122"/>
              </a:rPr>
              <a:t>     </a:t>
            </a:r>
            <a:r>
              <a:rPr lang="en-US" altLang="zh-CN" sz="1600" dirty="0">
                <a:latin typeface="Times New Roman" panose="02020603050405020304" pitchFamily="18" charset="0"/>
                <a:ea typeface="隶书" panose="02010509060101010101" pitchFamily="49" charset="-122"/>
              </a:rPr>
              <a:t>}</a:t>
            </a:r>
          </a:p>
          <a:p>
            <a:pPr marL="0" indent="0">
              <a:buNone/>
              <a:defRPr/>
            </a:pPr>
            <a:r>
              <a:rPr lang="en-US" altLang="zh-CN" sz="1600" dirty="0">
                <a:latin typeface="Times New Roman" panose="02020603050405020304" pitchFamily="18" charset="0"/>
                <a:ea typeface="隶书" panose="02010509060101010101" pitchFamily="49" charset="-122"/>
              </a:rPr>
              <a:t>     return q;</a:t>
            </a:r>
          </a:p>
          <a:p>
            <a:pPr marL="0" indent="0">
              <a:buNone/>
              <a:defRPr/>
            </a:pPr>
            <a:r>
              <a:rPr lang="en-US" altLang="zh-CN" sz="1600" dirty="0">
                <a:latin typeface="Times New Roman" panose="02020603050405020304" pitchFamily="18" charset="0"/>
                <a:ea typeface="隶书" panose="02010509060101010101" pitchFamily="49" charset="-122"/>
              </a:rPr>
              <a:t>};</a:t>
            </a:r>
            <a:endParaRPr lang="en-US" altLang="zh-CN" sz="1600" b="1" dirty="0">
              <a:latin typeface="Times New Roman" panose="02020603050405020304" pitchFamily="18" charset="0"/>
              <a:ea typeface="隶书" panose="02010509060101010101" pitchFamily="49" charset="-122"/>
            </a:endParaRPr>
          </a:p>
        </p:txBody>
      </p:sp>
      <p:grpSp>
        <p:nvGrpSpPr>
          <p:cNvPr id="144387" name="Group 128"/>
          <p:cNvGrpSpPr>
            <a:grpSpLocks/>
          </p:cNvGrpSpPr>
          <p:nvPr/>
        </p:nvGrpSpPr>
        <p:grpSpPr bwMode="auto">
          <a:xfrm>
            <a:off x="3909740" y="638597"/>
            <a:ext cx="8162924" cy="2779713"/>
            <a:chOff x="398" y="1952"/>
            <a:chExt cx="5142" cy="1751"/>
          </a:xfrm>
        </p:grpSpPr>
        <p:sp>
          <p:nvSpPr>
            <p:cNvPr id="144398" name="Line 41"/>
            <p:cNvSpPr>
              <a:spLocks noChangeShapeType="1"/>
            </p:cNvSpPr>
            <p:nvPr/>
          </p:nvSpPr>
          <p:spPr bwMode="auto">
            <a:xfrm>
              <a:off x="398" y="2110"/>
              <a:ext cx="158" cy="0"/>
            </a:xfrm>
            <a:prstGeom prst="line">
              <a:avLst/>
            </a:prstGeom>
            <a:ln>
              <a:headEnd/>
              <a:tailEnd type="stealth" w="lg" len="med"/>
            </a:ln>
            <a:extLst/>
          </p:spPr>
          <p:style>
            <a:lnRef idx="1">
              <a:schemeClr val="dk1"/>
            </a:lnRef>
            <a:fillRef idx="0">
              <a:schemeClr val="dk1"/>
            </a:fillRef>
            <a:effectRef idx="0">
              <a:schemeClr val="dk1"/>
            </a:effectRef>
            <a:fontRef idx="minor">
              <a:schemeClr val="tx1"/>
            </a:fontRef>
          </p:style>
          <p:txBody>
            <a:bodyPr/>
            <a:lstStyle/>
            <a:p>
              <a:endParaRPr lang="zh-CN" altLang="en-US"/>
            </a:p>
          </p:txBody>
        </p:sp>
        <p:grpSp>
          <p:nvGrpSpPr>
            <p:cNvPr id="144399" name="Group 42"/>
            <p:cNvGrpSpPr>
              <a:grpSpLocks/>
            </p:cNvGrpSpPr>
            <p:nvPr/>
          </p:nvGrpSpPr>
          <p:grpSpPr bwMode="auto">
            <a:xfrm>
              <a:off x="580" y="1971"/>
              <a:ext cx="483" cy="255"/>
              <a:chOff x="2034" y="8805"/>
              <a:chExt cx="720" cy="285"/>
            </a:xfrm>
          </p:grpSpPr>
          <p:sp>
            <p:nvSpPr>
              <p:cNvPr id="144467" name="Rectangle 43"/>
              <p:cNvSpPr>
                <a:spLocks noChangeArrowheads="1"/>
              </p:cNvSpPr>
              <p:nvPr/>
            </p:nvSpPr>
            <p:spPr bwMode="auto">
              <a:xfrm>
                <a:off x="2034" y="8805"/>
                <a:ext cx="72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68" name="Rectangle 44"/>
              <p:cNvSpPr>
                <a:spLocks noChangeArrowheads="1"/>
              </p:cNvSpPr>
              <p:nvPr/>
            </p:nvSpPr>
            <p:spPr bwMode="auto">
              <a:xfrm>
                <a:off x="2274" y="8805"/>
                <a:ext cx="240" cy="285"/>
              </a:xfrm>
              <a:prstGeom prst="rect">
                <a:avLst/>
              </a:prstGeom>
              <a:solidFill>
                <a:srgbClr val="66FFFF"/>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grpSp>
          <p:nvGrpSpPr>
            <p:cNvPr id="144400" name="Group 45"/>
            <p:cNvGrpSpPr>
              <a:grpSpLocks/>
            </p:cNvGrpSpPr>
            <p:nvPr/>
          </p:nvGrpSpPr>
          <p:grpSpPr bwMode="auto">
            <a:xfrm>
              <a:off x="1208" y="1976"/>
              <a:ext cx="483" cy="255"/>
              <a:chOff x="3074" y="8805"/>
              <a:chExt cx="800" cy="285"/>
            </a:xfrm>
          </p:grpSpPr>
          <p:sp>
            <p:nvSpPr>
              <p:cNvPr id="144465" name="Rectangle 46"/>
              <p:cNvSpPr>
                <a:spLocks noChangeArrowheads="1"/>
              </p:cNvSpPr>
              <p:nvPr/>
            </p:nvSpPr>
            <p:spPr bwMode="auto">
              <a:xfrm>
                <a:off x="3074" y="8805"/>
                <a:ext cx="80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66" name="Rectangle 47"/>
              <p:cNvSpPr>
                <a:spLocks noChangeArrowheads="1"/>
              </p:cNvSpPr>
              <p:nvPr/>
            </p:nvSpPr>
            <p:spPr bwMode="auto">
              <a:xfrm>
                <a:off x="3341" y="8805"/>
                <a:ext cx="266" cy="28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grpSp>
          <p:nvGrpSpPr>
            <p:cNvPr id="144401" name="Group 127"/>
            <p:cNvGrpSpPr>
              <a:grpSpLocks/>
            </p:cNvGrpSpPr>
            <p:nvPr/>
          </p:nvGrpSpPr>
          <p:grpSpPr bwMode="auto">
            <a:xfrm>
              <a:off x="1181" y="2654"/>
              <a:ext cx="1851" cy="380"/>
              <a:chOff x="1181" y="2654"/>
              <a:chExt cx="1851" cy="380"/>
            </a:xfrm>
          </p:grpSpPr>
          <p:grpSp>
            <p:nvGrpSpPr>
              <p:cNvPr id="144449" name="Group 126"/>
              <p:cNvGrpSpPr>
                <a:grpSpLocks/>
              </p:cNvGrpSpPr>
              <p:nvPr/>
            </p:nvGrpSpPr>
            <p:grpSpPr bwMode="auto">
              <a:xfrm>
                <a:off x="1208" y="2670"/>
                <a:ext cx="1739" cy="260"/>
                <a:chOff x="1208" y="2670"/>
                <a:chExt cx="1739" cy="260"/>
              </a:xfrm>
            </p:grpSpPr>
            <p:grpSp>
              <p:nvGrpSpPr>
                <p:cNvPr id="144454" name="Group 50"/>
                <p:cNvGrpSpPr>
                  <a:grpSpLocks/>
                </p:cNvGrpSpPr>
                <p:nvPr/>
              </p:nvGrpSpPr>
              <p:grpSpPr bwMode="auto">
                <a:xfrm>
                  <a:off x="1208" y="2675"/>
                  <a:ext cx="483" cy="255"/>
                  <a:chOff x="2034" y="8805"/>
                  <a:chExt cx="720" cy="285"/>
                </a:xfrm>
              </p:grpSpPr>
              <p:sp>
                <p:nvSpPr>
                  <p:cNvPr id="144463" name="Rectangle 51"/>
                  <p:cNvSpPr>
                    <a:spLocks noChangeArrowheads="1"/>
                  </p:cNvSpPr>
                  <p:nvPr/>
                </p:nvSpPr>
                <p:spPr bwMode="auto">
                  <a:xfrm>
                    <a:off x="2034" y="8805"/>
                    <a:ext cx="72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64" name="Rectangle 52"/>
                  <p:cNvSpPr>
                    <a:spLocks noChangeArrowheads="1"/>
                  </p:cNvSpPr>
                  <p:nvPr/>
                </p:nvSpPr>
                <p:spPr bwMode="auto">
                  <a:xfrm>
                    <a:off x="2274" y="8805"/>
                    <a:ext cx="240" cy="285"/>
                  </a:xfrm>
                  <a:prstGeom prst="rect">
                    <a:avLst/>
                  </a:prstGeom>
                  <a:solidFill>
                    <a:srgbClr val="66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44455" name="Line 53"/>
                <p:cNvSpPr>
                  <a:spLocks noChangeShapeType="1"/>
                </p:cNvSpPr>
                <p:nvPr/>
              </p:nvSpPr>
              <p:spPr bwMode="auto">
                <a:xfrm>
                  <a:off x="1619" y="2801"/>
                  <a:ext cx="205" cy="0"/>
                </a:xfrm>
                <a:prstGeom prst="line">
                  <a:avLst/>
                </a:prstGeom>
                <a:ln>
                  <a:headEnd/>
                  <a:tailEnd type="stealth" w="lg" len="med"/>
                </a:ln>
                <a:extLst/>
              </p:spPr>
              <p:style>
                <a:lnRef idx="1">
                  <a:schemeClr val="dk1"/>
                </a:lnRef>
                <a:fillRef idx="0">
                  <a:schemeClr val="dk1"/>
                </a:fillRef>
                <a:effectRef idx="0">
                  <a:schemeClr val="dk1"/>
                </a:effectRef>
                <a:fontRef idx="minor">
                  <a:schemeClr val="tx1"/>
                </a:fontRef>
              </p:style>
              <p:txBody>
                <a:bodyPr/>
                <a:lstStyle/>
                <a:p>
                  <a:endParaRPr lang="zh-CN" altLang="en-US"/>
                </a:p>
              </p:txBody>
            </p:sp>
            <p:grpSp>
              <p:nvGrpSpPr>
                <p:cNvPr id="144456" name="Group 54"/>
                <p:cNvGrpSpPr>
                  <a:grpSpLocks/>
                </p:cNvGrpSpPr>
                <p:nvPr/>
              </p:nvGrpSpPr>
              <p:grpSpPr bwMode="auto">
                <a:xfrm>
                  <a:off x="1836" y="2675"/>
                  <a:ext cx="483" cy="255"/>
                  <a:chOff x="3074" y="8805"/>
                  <a:chExt cx="800" cy="285"/>
                </a:xfrm>
              </p:grpSpPr>
              <p:sp>
                <p:nvSpPr>
                  <p:cNvPr id="144461" name="Rectangle 55"/>
                  <p:cNvSpPr>
                    <a:spLocks noChangeArrowheads="1"/>
                  </p:cNvSpPr>
                  <p:nvPr/>
                </p:nvSpPr>
                <p:spPr bwMode="auto">
                  <a:xfrm>
                    <a:off x="3074" y="8805"/>
                    <a:ext cx="80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62" name="Rectangle 56"/>
                  <p:cNvSpPr>
                    <a:spLocks noChangeArrowheads="1"/>
                  </p:cNvSpPr>
                  <p:nvPr/>
                </p:nvSpPr>
                <p:spPr bwMode="auto">
                  <a:xfrm>
                    <a:off x="3341" y="8805"/>
                    <a:ext cx="266" cy="28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44457" name="Line 57"/>
                <p:cNvSpPr>
                  <a:spLocks noChangeShapeType="1"/>
                </p:cNvSpPr>
                <p:nvPr/>
              </p:nvSpPr>
              <p:spPr bwMode="auto">
                <a:xfrm>
                  <a:off x="2247" y="2796"/>
                  <a:ext cx="205" cy="0"/>
                </a:xfrm>
                <a:prstGeom prst="line">
                  <a:avLst/>
                </a:prstGeom>
                <a:ln>
                  <a:headEnd/>
                  <a:tailEnd type="stealth" w="lg" len="med"/>
                </a:ln>
                <a:extLst/>
              </p:spPr>
              <p:style>
                <a:lnRef idx="1">
                  <a:schemeClr val="dk1"/>
                </a:lnRef>
                <a:fillRef idx="0">
                  <a:schemeClr val="dk1"/>
                </a:fillRef>
                <a:effectRef idx="0">
                  <a:schemeClr val="dk1"/>
                </a:effectRef>
                <a:fontRef idx="minor">
                  <a:schemeClr val="tx1"/>
                </a:fontRef>
              </p:style>
              <p:txBody>
                <a:bodyPr/>
                <a:lstStyle/>
                <a:p>
                  <a:endParaRPr lang="zh-CN" altLang="en-US"/>
                </a:p>
              </p:txBody>
            </p:sp>
            <p:grpSp>
              <p:nvGrpSpPr>
                <p:cNvPr id="144458" name="Group 58"/>
                <p:cNvGrpSpPr>
                  <a:grpSpLocks/>
                </p:cNvGrpSpPr>
                <p:nvPr/>
              </p:nvGrpSpPr>
              <p:grpSpPr bwMode="auto">
                <a:xfrm>
                  <a:off x="2464" y="2670"/>
                  <a:ext cx="483" cy="255"/>
                  <a:chOff x="3074" y="8805"/>
                  <a:chExt cx="800" cy="285"/>
                </a:xfrm>
              </p:grpSpPr>
              <p:sp>
                <p:nvSpPr>
                  <p:cNvPr id="144459" name="Rectangle 59"/>
                  <p:cNvSpPr>
                    <a:spLocks noChangeArrowheads="1"/>
                  </p:cNvSpPr>
                  <p:nvPr/>
                </p:nvSpPr>
                <p:spPr bwMode="auto">
                  <a:xfrm>
                    <a:off x="3074" y="8805"/>
                    <a:ext cx="80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60" name="Rectangle 60"/>
                  <p:cNvSpPr>
                    <a:spLocks noChangeArrowheads="1"/>
                  </p:cNvSpPr>
                  <p:nvPr/>
                </p:nvSpPr>
                <p:spPr bwMode="auto">
                  <a:xfrm>
                    <a:off x="3341" y="8805"/>
                    <a:ext cx="266" cy="28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grpSp>
          <p:sp>
            <p:nvSpPr>
              <p:cNvPr id="144450" name="Text Box 61"/>
              <p:cNvSpPr txBox="1">
                <a:spLocks noChangeArrowheads="1"/>
              </p:cNvSpPr>
              <p:nvPr/>
            </p:nvSpPr>
            <p:spPr bwMode="auto">
              <a:xfrm>
                <a:off x="1181" y="2659"/>
                <a:ext cx="447"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0  1</a:t>
                </a:r>
                <a:endParaRPr lang="en-US" altLang="zh-CN" sz="2200">
                  <a:ea typeface="黑体" panose="02010609060101010101" pitchFamily="49" charset="-122"/>
                </a:endParaRPr>
              </a:p>
            </p:txBody>
          </p:sp>
          <p:sp>
            <p:nvSpPr>
              <p:cNvPr id="144451" name="Text Box 62"/>
              <p:cNvSpPr txBox="1">
                <a:spLocks noChangeArrowheads="1"/>
              </p:cNvSpPr>
              <p:nvPr/>
            </p:nvSpPr>
            <p:spPr bwMode="auto">
              <a:xfrm>
                <a:off x="1807" y="2654"/>
                <a:ext cx="44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1  a</a:t>
                </a:r>
              </a:p>
            </p:txBody>
          </p:sp>
          <p:sp>
            <p:nvSpPr>
              <p:cNvPr id="144452" name="Text Box 63"/>
              <p:cNvSpPr txBox="1">
                <a:spLocks noChangeArrowheads="1"/>
              </p:cNvSpPr>
              <p:nvPr/>
            </p:nvSpPr>
            <p:spPr bwMode="auto">
              <a:xfrm>
                <a:off x="2432" y="2656"/>
                <a:ext cx="411"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dirty="0">
                    <a:latin typeface="Times New Roman" panose="02020603050405020304" pitchFamily="18" charset="0"/>
                    <a:ea typeface="黑体" panose="02010609060101010101" pitchFamily="49" charset="-122"/>
                  </a:rPr>
                  <a:t>1  b</a:t>
                </a:r>
              </a:p>
            </p:txBody>
          </p:sp>
          <p:sp>
            <p:nvSpPr>
              <p:cNvPr id="144453" name="Text Box 64"/>
              <p:cNvSpPr txBox="1">
                <a:spLocks noChangeArrowheads="1"/>
              </p:cNvSpPr>
              <p:nvPr/>
            </p:nvSpPr>
            <p:spPr bwMode="auto">
              <a:xfrm>
                <a:off x="2730" y="2664"/>
                <a:ext cx="30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000" dirty="0">
                    <a:solidFill>
                      <a:schemeClr val="tx2"/>
                    </a:solidFill>
                    <a:latin typeface="宋体" panose="02010600030101010101" pitchFamily="2" charset="-122"/>
                    <a:ea typeface="黑体" panose="02010609060101010101" pitchFamily="49" charset="-122"/>
                  </a:rPr>
                  <a:t>∧</a:t>
                </a:r>
                <a:endParaRPr lang="en-US" altLang="zh-CN" sz="2000" dirty="0">
                  <a:solidFill>
                    <a:schemeClr val="tx2"/>
                  </a:solidFill>
                  <a:ea typeface="黑体" panose="02010609060101010101" pitchFamily="49" charset="-122"/>
                </a:endParaRPr>
              </a:p>
            </p:txBody>
          </p:sp>
        </p:grpSp>
        <p:sp>
          <p:nvSpPr>
            <p:cNvPr id="144402" name="Line 65"/>
            <p:cNvSpPr>
              <a:spLocks noChangeShapeType="1"/>
            </p:cNvSpPr>
            <p:nvPr/>
          </p:nvSpPr>
          <p:spPr bwMode="auto">
            <a:xfrm>
              <a:off x="1002" y="2110"/>
              <a:ext cx="206" cy="0"/>
            </a:xfrm>
            <a:prstGeom prst="line">
              <a:avLst/>
            </a:prstGeom>
            <a:ln>
              <a:headEnd/>
              <a:tailEnd type="stealth" w="lg" len="med"/>
            </a:ln>
            <a:extLst/>
          </p:spPr>
          <p:style>
            <a:lnRef idx="1">
              <a:schemeClr val="dk1"/>
            </a:lnRef>
            <a:fillRef idx="0">
              <a:schemeClr val="dk1"/>
            </a:fillRef>
            <a:effectRef idx="0">
              <a:schemeClr val="dk1"/>
            </a:effectRef>
            <a:fontRef idx="minor">
              <a:schemeClr val="tx1"/>
            </a:fontRef>
          </p:style>
          <p:txBody>
            <a:bodyPr/>
            <a:lstStyle/>
            <a:p>
              <a:endParaRPr lang="zh-CN" altLang="en-US"/>
            </a:p>
          </p:txBody>
        </p:sp>
        <p:sp>
          <p:nvSpPr>
            <p:cNvPr id="144403" name="Line 66"/>
            <p:cNvSpPr>
              <a:spLocks noChangeShapeType="1"/>
            </p:cNvSpPr>
            <p:nvPr/>
          </p:nvSpPr>
          <p:spPr bwMode="auto">
            <a:xfrm>
              <a:off x="1449" y="2097"/>
              <a:ext cx="0" cy="578"/>
            </a:xfrm>
            <a:prstGeom prst="line">
              <a:avLst/>
            </a:prstGeom>
            <a:ln>
              <a:headEnd/>
              <a:tailEnd type="stealth" w="lg" len="med"/>
            </a:ln>
            <a:extLst/>
          </p:spPr>
          <p:style>
            <a:lnRef idx="1">
              <a:schemeClr val="dk1"/>
            </a:lnRef>
            <a:fillRef idx="0">
              <a:schemeClr val="dk1"/>
            </a:fillRef>
            <a:effectRef idx="0">
              <a:schemeClr val="dk1"/>
            </a:effectRef>
            <a:fontRef idx="minor">
              <a:schemeClr val="tx1"/>
            </a:fontRef>
          </p:style>
          <p:txBody>
            <a:bodyPr/>
            <a:lstStyle/>
            <a:p>
              <a:endParaRPr lang="zh-CN" altLang="en-US"/>
            </a:p>
          </p:txBody>
        </p:sp>
        <p:grpSp>
          <p:nvGrpSpPr>
            <p:cNvPr id="144404" name="Group 67"/>
            <p:cNvGrpSpPr>
              <a:grpSpLocks/>
            </p:cNvGrpSpPr>
            <p:nvPr/>
          </p:nvGrpSpPr>
          <p:grpSpPr bwMode="auto">
            <a:xfrm>
              <a:off x="3080" y="1976"/>
              <a:ext cx="483" cy="255"/>
              <a:chOff x="3074" y="8805"/>
              <a:chExt cx="800" cy="285"/>
            </a:xfrm>
          </p:grpSpPr>
          <p:sp>
            <p:nvSpPr>
              <p:cNvPr id="144447" name="Rectangle 68"/>
              <p:cNvSpPr>
                <a:spLocks noChangeArrowheads="1"/>
              </p:cNvSpPr>
              <p:nvPr/>
            </p:nvSpPr>
            <p:spPr bwMode="auto">
              <a:xfrm>
                <a:off x="3074" y="8805"/>
                <a:ext cx="80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48" name="Rectangle 69"/>
              <p:cNvSpPr>
                <a:spLocks noChangeArrowheads="1"/>
              </p:cNvSpPr>
              <p:nvPr/>
            </p:nvSpPr>
            <p:spPr bwMode="auto">
              <a:xfrm>
                <a:off x="3341" y="8805"/>
                <a:ext cx="266" cy="28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44405" name="Line 70"/>
            <p:cNvSpPr>
              <a:spLocks noChangeShapeType="1"/>
            </p:cNvSpPr>
            <p:nvPr/>
          </p:nvSpPr>
          <p:spPr bwMode="auto">
            <a:xfrm>
              <a:off x="1605" y="2110"/>
              <a:ext cx="1473" cy="0"/>
            </a:xfrm>
            <a:prstGeom prst="line">
              <a:avLst/>
            </a:prstGeom>
            <a:ln>
              <a:headEnd/>
              <a:tailEnd type="stealth" w="lg" len="med"/>
            </a:ln>
            <a:extLst/>
          </p:spPr>
          <p:style>
            <a:lnRef idx="1">
              <a:schemeClr val="dk1"/>
            </a:lnRef>
            <a:fillRef idx="0">
              <a:schemeClr val="dk1"/>
            </a:fillRef>
            <a:effectRef idx="0">
              <a:schemeClr val="dk1"/>
            </a:effectRef>
            <a:fontRef idx="minor">
              <a:schemeClr val="tx1"/>
            </a:fontRef>
          </p:style>
          <p:txBody>
            <a:bodyPr/>
            <a:lstStyle/>
            <a:p>
              <a:endParaRPr lang="zh-CN" altLang="en-US"/>
            </a:p>
          </p:txBody>
        </p:sp>
        <p:grpSp>
          <p:nvGrpSpPr>
            <p:cNvPr id="144406" name="Group 125"/>
            <p:cNvGrpSpPr>
              <a:grpSpLocks/>
            </p:cNvGrpSpPr>
            <p:nvPr/>
          </p:nvGrpSpPr>
          <p:grpSpPr bwMode="auto">
            <a:xfrm>
              <a:off x="3044" y="2645"/>
              <a:ext cx="1861" cy="389"/>
              <a:chOff x="3044" y="2645"/>
              <a:chExt cx="1861" cy="389"/>
            </a:xfrm>
          </p:grpSpPr>
          <p:grpSp>
            <p:nvGrpSpPr>
              <p:cNvPr id="144431" name="Group 124"/>
              <p:cNvGrpSpPr>
                <a:grpSpLocks/>
              </p:cNvGrpSpPr>
              <p:nvPr/>
            </p:nvGrpSpPr>
            <p:grpSpPr bwMode="auto">
              <a:xfrm>
                <a:off x="3080" y="2664"/>
                <a:ext cx="1739" cy="260"/>
                <a:chOff x="3080" y="2664"/>
                <a:chExt cx="1739" cy="260"/>
              </a:xfrm>
            </p:grpSpPr>
            <p:grpSp>
              <p:nvGrpSpPr>
                <p:cNvPr id="144436" name="Group 73"/>
                <p:cNvGrpSpPr>
                  <a:grpSpLocks/>
                </p:cNvGrpSpPr>
                <p:nvPr/>
              </p:nvGrpSpPr>
              <p:grpSpPr bwMode="auto">
                <a:xfrm>
                  <a:off x="3080" y="2669"/>
                  <a:ext cx="483" cy="255"/>
                  <a:chOff x="2034" y="8805"/>
                  <a:chExt cx="720" cy="285"/>
                </a:xfrm>
              </p:grpSpPr>
              <p:sp>
                <p:nvSpPr>
                  <p:cNvPr id="144445" name="Rectangle 74"/>
                  <p:cNvSpPr>
                    <a:spLocks noChangeArrowheads="1"/>
                  </p:cNvSpPr>
                  <p:nvPr/>
                </p:nvSpPr>
                <p:spPr bwMode="auto">
                  <a:xfrm>
                    <a:off x="2034" y="8805"/>
                    <a:ext cx="72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46" name="Rectangle 75"/>
                  <p:cNvSpPr>
                    <a:spLocks noChangeArrowheads="1"/>
                  </p:cNvSpPr>
                  <p:nvPr/>
                </p:nvSpPr>
                <p:spPr bwMode="auto">
                  <a:xfrm>
                    <a:off x="2274" y="8805"/>
                    <a:ext cx="240" cy="285"/>
                  </a:xfrm>
                  <a:prstGeom prst="rect">
                    <a:avLst/>
                  </a:prstGeom>
                  <a:solidFill>
                    <a:srgbClr val="66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44437" name="Line 76"/>
                <p:cNvSpPr>
                  <a:spLocks noChangeShapeType="1"/>
                </p:cNvSpPr>
                <p:nvPr/>
              </p:nvSpPr>
              <p:spPr bwMode="auto">
                <a:xfrm>
                  <a:off x="3491" y="2795"/>
                  <a:ext cx="205"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zh-CN" altLang="en-US"/>
                </a:p>
              </p:txBody>
            </p:sp>
            <p:grpSp>
              <p:nvGrpSpPr>
                <p:cNvPr id="144438" name="Group 77"/>
                <p:cNvGrpSpPr>
                  <a:grpSpLocks/>
                </p:cNvGrpSpPr>
                <p:nvPr/>
              </p:nvGrpSpPr>
              <p:grpSpPr bwMode="auto">
                <a:xfrm>
                  <a:off x="3708" y="2669"/>
                  <a:ext cx="483" cy="255"/>
                  <a:chOff x="3074" y="8805"/>
                  <a:chExt cx="800" cy="285"/>
                </a:xfrm>
              </p:grpSpPr>
              <p:sp>
                <p:nvSpPr>
                  <p:cNvPr id="144443" name="Rectangle 78"/>
                  <p:cNvSpPr>
                    <a:spLocks noChangeArrowheads="1"/>
                  </p:cNvSpPr>
                  <p:nvPr/>
                </p:nvSpPr>
                <p:spPr bwMode="auto">
                  <a:xfrm>
                    <a:off x="3074" y="8805"/>
                    <a:ext cx="80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44" name="Rectangle 79"/>
                  <p:cNvSpPr>
                    <a:spLocks noChangeArrowheads="1"/>
                  </p:cNvSpPr>
                  <p:nvPr/>
                </p:nvSpPr>
                <p:spPr bwMode="auto">
                  <a:xfrm>
                    <a:off x="3341" y="8805"/>
                    <a:ext cx="266" cy="28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44439" name="Line 80"/>
                <p:cNvSpPr>
                  <a:spLocks noChangeShapeType="1"/>
                </p:cNvSpPr>
                <p:nvPr/>
              </p:nvSpPr>
              <p:spPr bwMode="auto">
                <a:xfrm>
                  <a:off x="4119" y="2790"/>
                  <a:ext cx="205"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zh-CN" altLang="en-US"/>
                </a:p>
              </p:txBody>
            </p:sp>
            <p:grpSp>
              <p:nvGrpSpPr>
                <p:cNvPr id="144440" name="Group 81"/>
                <p:cNvGrpSpPr>
                  <a:grpSpLocks/>
                </p:cNvGrpSpPr>
                <p:nvPr/>
              </p:nvGrpSpPr>
              <p:grpSpPr bwMode="auto">
                <a:xfrm>
                  <a:off x="4336" y="2664"/>
                  <a:ext cx="483" cy="255"/>
                  <a:chOff x="3074" y="8805"/>
                  <a:chExt cx="800" cy="285"/>
                </a:xfrm>
              </p:grpSpPr>
              <p:sp>
                <p:nvSpPr>
                  <p:cNvPr id="144441" name="Rectangle 82"/>
                  <p:cNvSpPr>
                    <a:spLocks noChangeArrowheads="1"/>
                  </p:cNvSpPr>
                  <p:nvPr/>
                </p:nvSpPr>
                <p:spPr bwMode="auto">
                  <a:xfrm>
                    <a:off x="3074" y="8805"/>
                    <a:ext cx="80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42" name="Rectangle 83"/>
                  <p:cNvSpPr>
                    <a:spLocks noChangeArrowheads="1"/>
                  </p:cNvSpPr>
                  <p:nvPr/>
                </p:nvSpPr>
                <p:spPr bwMode="auto">
                  <a:xfrm>
                    <a:off x="3341" y="8805"/>
                    <a:ext cx="266" cy="28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grpSp>
          <p:sp>
            <p:nvSpPr>
              <p:cNvPr id="144432" name="Text Box 84"/>
              <p:cNvSpPr txBox="1">
                <a:spLocks noChangeArrowheads="1"/>
              </p:cNvSpPr>
              <p:nvPr/>
            </p:nvSpPr>
            <p:spPr bwMode="auto">
              <a:xfrm>
                <a:off x="3044" y="2645"/>
                <a:ext cx="44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0  1</a:t>
                </a:r>
                <a:endParaRPr lang="en-US" altLang="zh-CN" sz="2200">
                  <a:ea typeface="黑体" panose="02010609060101010101" pitchFamily="49" charset="-122"/>
                </a:endParaRPr>
              </a:p>
            </p:txBody>
          </p:sp>
          <p:sp>
            <p:nvSpPr>
              <p:cNvPr id="144433" name="Text Box 85"/>
              <p:cNvSpPr txBox="1">
                <a:spLocks noChangeArrowheads="1"/>
              </p:cNvSpPr>
              <p:nvPr/>
            </p:nvSpPr>
            <p:spPr bwMode="auto">
              <a:xfrm>
                <a:off x="3688" y="2658"/>
                <a:ext cx="23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2</a:t>
                </a:r>
                <a:endParaRPr lang="en-US" altLang="zh-CN" sz="2200">
                  <a:ea typeface="黑体" panose="02010609060101010101" pitchFamily="49" charset="-122"/>
                </a:endParaRPr>
              </a:p>
            </p:txBody>
          </p:sp>
          <p:sp>
            <p:nvSpPr>
              <p:cNvPr id="144434" name="Text Box 86"/>
              <p:cNvSpPr txBox="1">
                <a:spLocks noChangeArrowheads="1"/>
              </p:cNvSpPr>
              <p:nvPr/>
            </p:nvSpPr>
            <p:spPr bwMode="auto">
              <a:xfrm>
                <a:off x="4312" y="2650"/>
                <a:ext cx="411"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1  e</a:t>
                </a:r>
                <a:endParaRPr lang="en-US" altLang="zh-CN" sz="4000">
                  <a:latin typeface="Times New Roman" panose="02020603050405020304" pitchFamily="18" charset="0"/>
                  <a:ea typeface="黑体" panose="02010609060101010101" pitchFamily="49" charset="-122"/>
                </a:endParaRPr>
              </a:p>
            </p:txBody>
          </p:sp>
          <p:sp>
            <p:nvSpPr>
              <p:cNvPr id="144435" name="Text Box 87"/>
              <p:cNvSpPr txBox="1">
                <a:spLocks noChangeArrowheads="1"/>
              </p:cNvSpPr>
              <p:nvPr/>
            </p:nvSpPr>
            <p:spPr bwMode="auto">
              <a:xfrm>
                <a:off x="4603" y="2658"/>
                <a:ext cx="30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000" dirty="0">
                    <a:solidFill>
                      <a:schemeClr val="tx2"/>
                    </a:solidFill>
                    <a:latin typeface="宋体" panose="02010600030101010101" pitchFamily="2" charset="-122"/>
                    <a:ea typeface="黑体" panose="02010609060101010101" pitchFamily="49" charset="-122"/>
                  </a:rPr>
                  <a:t>∧</a:t>
                </a:r>
                <a:endParaRPr lang="en-US" altLang="zh-CN" sz="2000" dirty="0">
                  <a:solidFill>
                    <a:schemeClr val="tx2"/>
                  </a:solidFill>
                  <a:ea typeface="黑体" panose="02010609060101010101" pitchFamily="49" charset="-122"/>
                </a:endParaRPr>
              </a:p>
            </p:txBody>
          </p:sp>
        </p:grpSp>
        <p:sp>
          <p:nvSpPr>
            <p:cNvPr id="144407" name="Line 88"/>
            <p:cNvSpPr>
              <a:spLocks noChangeShapeType="1"/>
            </p:cNvSpPr>
            <p:nvPr/>
          </p:nvSpPr>
          <p:spPr bwMode="auto">
            <a:xfrm>
              <a:off x="3322" y="2094"/>
              <a:ext cx="0" cy="578"/>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zh-CN" altLang="en-US"/>
            </a:p>
          </p:txBody>
        </p:sp>
        <p:sp>
          <p:nvSpPr>
            <p:cNvPr id="144408" name="Text Box 89"/>
            <p:cNvSpPr txBox="1">
              <a:spLocks noChangeArrowheads="1"/>
            </p:cNvSpPr>
            <p:nvPr/>
          </p:nvSpPr>
          <p:spPr bwMode="auto">
            <a:xfrm>
              <a:off x="3064" y="1960"/>
              <a:ext cx="229"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2</a:t>
              </a:r>
              <a:endParaRPr lang="en-US" altLang="zh-CN" sz="2200">
                <a:ea typeface="黑体" panose="02010609060101010101" pitchFamily="49" charset="-122"/>
              </a:endParaRPr>
            </a:p>
          </p:txBody>
        </p:sp>
        <p:grpSp>
          <p:nvGrpSpPr>
            <p:cNvPr id="144409" name="Group 123"/>
            <p:cNvGrpSpPr>
              <a:grpSpLocks/>
            </p:cNvGrpSpPr>
            <p:nvPr/>
          </p:nvGrpSpPr>
          <p:grpSpPr bwMode="auto">
            <a:xfrm>
              <a:off x="3680" y="3322"/>
              <a:ext cx="1860" cy="381"/>
              <a:chOff x="3680" y="3322"/>
              <a:chExt cx="1860" cy="381"/>
            </a:xfrm>
          </p:grpSpPr>
          <p:grpSp>
            <p:nvGrpSpPr>
              <p:cNvPr id="144415" name="Group 122"/>
              <p:cNvGrpSpPr>
                <a:grpSpLocks/>
              </p:cNvGrpSpPr>
              <p:nvPr/>
            </p:nvGrpSpPr>
            <p:grpSpPr bwMode="auto">
              <a:xfrm>
                <a:off x="3708" y="3341"/>
                <a:ext cx="1739" cy="260"/>
                <a:chOff x="3708" y="3341"/>
                <a:chExt cx="1739" cy="260"/>
              </a:xfrm>
            </p:grpSpPr>
            <p:grpSp>
              <p:nvGrpSpPr>
                <p:cNvPr id="144420" name="Group 92"/>
                <p:cNvGrpSpPr>
                  <a:grpSpLocks/>
                </p:cNvGrpSpPr>
                <p:nvPr/>
              </p:nvGrpSpPr>
              <p:grpSpPr bwMode="auto">
                <a:xfrm>
                  <a:off x="3708" y="3346"/>
                  <a:ext cx="483" cy="255"/>
                  <a:chOff x="2034" y="8805"/>
                  <a:chExt cx="720" cy="285"/>
                </a:xfrm>
              </p:grpSpPr>
              <p:sp>
                <p:nvSpPr>
                  <p:cNvPr id="144429" name="Rectangle 93"/>
                  <p:cNvSpPr>
                    <a:spLocks noChangeArrowheads="1"/>
                  </p:cNvSpPr>
                  <p:nvPr/>
                </p:nvSpPr>
                <p:spPr bwMode="auto">
                  <a:xfrm>
                    <a:off x="2034" y="8805"/>
                    <a:ext cx="72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30" name="Rectangle 94"/>
                  <p:cNvSpPr>
                    <a:spLocks noChangeArrowheads="1"/>
                  </p:cNvSpPr>
                  <p:nvPr/>
                </p:nvSpPr>
                <p:spPr bwMode="auto">
                  <a:xfrm>
                    <a:off x="2274" y="8805"/>
                    <a:ext cx="240" cy="285"/>
                  </a:xfrm>
                  <a:prstGeom prst="rect">
                    <a:avLst/>
                  </a:prstGeom>
                  <a:solidFill>
                    <a:srgbClr val="66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44421" name="Line 95"/>
                <p:cNvSpPr>
                  <a:spLocks noChangeShapeType="1"/>
                </p:cNvSpPr>
                <p:nvPr/>
              </p:nvSpPr>
              <p:spPr bwMode="auto">
                <a:xfrm>
                  <a:off x="4119" y="3472"/>
                  <a:ext cx="205"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zh-CN" altLang="en-US"/>
                </a:p>
              </p:txBody>
            </p:sp>
            <p:grpSp>
              <p:nvGrpSpPr>
                <p:cNvPr id="144422" name="Group 96"/>
                <p:cNvGrpSpPr>
                  <a:grpSpLocks/>
                </p:cNvGrpSpPr>
                <p:nvPr/>
              </p:nvGrpSpPr>
              <p:grpSpPr bwMode="auto">
                <a:xfrm>
                  <a:off x="4336" y="3346"/>
                  <a:ext cx="483" cy="255"/>
                  <a:chOff x="3074" y="8805"/>
                  <a:chExt cx="800" cy="285"/>
                </a:xfrm>
              </p:grpSpPr>
              <p:sp>
                <p:nvSpPr>
                  <p:cNvPr id="144427" name="Rectangle 97"/>
                  <p:cNvSpPr>
                    <a:spLocks noChangeArrowheads="1"/>
                  </p:cNvSpPr>
                  <p:nvPr/>
                </p:nvSpPr>
                <p:spPr bwMode="auto">
                  <a:xfrm>
                    <a:off x="3074" y="8805"/>
                    <a:ext cx="80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28" name="Rectangle 98"/>
                  <p:cNvSpPr>
                    <a:spLocks noChangeArrowheads="1"/>
                  </p:cNvSpPr>
                  <p:nvPr/>
                </p:nvSpPr>
                <p:spPr bwMode="auto">
                  <a:xfrm>
                    <a:off x="3341" y="8805"/>
                    <a:ext cx="266" cy="28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144423" name="Line 99"/>
                <p:cNvSpPr>
                  <a:spLocks noChangeShapeType="1"/>
                </p:cNvSpPr>
                <p:nvPr/>
              </p:nvSpPr>
              <p:spPr bwMode="auto">
                <a:xfrm>
                  <a:off x="4747" y="3467"/>
                  <a:ext cx="205" cy="0"/>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zh-CN" altLang="en-US"/>
                </a:p>
              </p:txBody>
            </p:sp>
            <p:grpSp>
              <p:nvGrpSpPr>
                <p:cNvPr id="144424" name="Group 100"/>
                <p:cNvGrpSpPr>
                  <a:grpSpLocks/>
                </p:cNvGrpSpPr>
                <p:nvPr/>
              </p:nvGrpSpPr>
              <p:grpSpPr bwMode="auto">
                <a:xfrm>
                  <a:off x="4964" y="3341"/>
                  <a:ext cx="483" cy="255"/>
                  <a:chOff x="3074" y="8805"/>
                  <a:chExt cx="800" cy="285"/>
                </a:xfrm>
              </p:grpSpPr>
              <p:sp>
                <p:nvSpPr>
                  <p:cNvPr id="144425" name="Rectangle 101"/>
                  <p:cNvSpPr>
                    <a:spLocks noChangeArrowheads="1"/>
                  </p:cNvSpPr>
                  <p:nvPr/>
                </p:nvSpPr>
                <p:spPr bwMode="auto">
                  <a:xfrm>
                    <a:off x="3074" y="8805"/>
                    <a:ext cx="800" cy="285"/>
                  </a:xfrm>
                  <a:prstGeom prst="rect">
                    <a:avLst/>
                  </a:prstGeom>
                  <a:solidFill>
                    <a:srgbClr val="FFFF99"/>
                  </a:solidFill>
                  <a:ln w="9525">
                    <a:solidFill>
                      <a:schemeClr val="bg2"/>
                    </a:solidFill>
                    <a:miter lim="800000"/>
                    <a:headEnd/>
                    <a:tailEnd/>
                  </a:ln>
                  <a:effectLst>
                    <a:outerShdw dist="35921" dir="2700000" algn="ctr" rotWithShape="0">
                      <a:srgbClr val="808080"/>
                    </a:outerShdw>
                  </a:effec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4426" name="Rectangle 102"/>
                  <p:cNvSpPr>
                    <a:spLocks noChangeArrowheads="1"/>
                  </p:cNvSpPr>
                  <p:nvPr/>
                </p:nvSpPr>
                <p:spPr bwMode="auto">
                  <a:xfrm>
                    <a:off x="3341" y="8805"/>
                    <a:ext cx="266" cy="285"/>
                  </a:xfrm>
                  <a:prstGeom prst="rect">
                    <a:avLst/>
                  </a:prstGeom>
                  <a:solidFill>
                    <a:srgbClr val="FFFF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grpSp>
          <p:sp>
            <p:nvSpPr>
              <p:cNvPr id="144416" name="Text Box 103"/>
              <p:cNvSpPr txBox="1">
                <a:spLocks noChangeArrowheads="1"/>
              </p:cNvSpPr>
              <p:nvPr/>
            </p:nvSpPr>
            <p:spPr bwMode="auto">
              <a:xfrm>
                <a:off x="3680" y="3322"/>
                <a:ext cx="44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0  1</a:t>
                </a:r>
                <a:endParaRPr lang="en-US" altLang="zh-CN" sz="2200">
                  <a:ea typeface="黑体" panose="02010609060101010101" pitchFamily="49" charset="-122"/>
                </a:endParaRPr>
              </a:p>
            </p:txBody>
          </p:sp>
          <p:sp>
            <p:nvSpPr>
              <p:cNvPr id="144417" name="Text Box 104"/>
              <p:cNvSpPr txBox="1">
                <a:spLocks noChangeArrowheads="1"/>
              </p:cNvSpPr>
              <p:nvPr/>
            </p:nvSpPr>
            <p:spPr bwMode="auto">
              <a:xfrm>
                <a:off x="4310" y="3327"/>
                <a:ext cx="44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1  c</a:t>
                </a:r>
              </a:p>
            </p:txBody>
          </p:sp>
          <p:sp>
            <p:nvSpPr>
              <p:cNvPr id="144418" name="Text Box 105"/>
              <p:cNvSpPr txBox="1">
                <a:spLocks noChangeArrowheads="1"/>
              </p:cNvSpPr>
              <p:nvPr/>
            </p:nvSpPr>
            <p:spPr bwMode="auto">
              <a:xfrm>
                <a:off x="4932" y="3327"/>
                <a:ext cx="411"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1  d</a:t>
                </a:r>
              </a:p>
            </p:txBody>
          </p:sp>
          <p:sp>
            <p:nvSpPr>
              <p:cNvPr id="144419" name="Text Box 106"/>
              <p:cNvSpPr txBox="1">
                <a:spLocks noChangeArrowheads="1"/>
              </p:cNvSpPr>
              <p:nvPr/>
            </p:nvSpPr>
            <p:spPr bwMode="auto">
              <a:xfrm>
                <a:off x="5238" y="3335"/>
                <a:ext cx="30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000" dirty="0">
                    <a:solidFill>
                      <a:schemeClr val="tx2"/>
                    </a:solidFill>
                    <a:latin typeface="宋体" panose="02010600030101010101" pitchFamily="2" charset="-122"/>
                    <a:ea typeface="黑体" panose="02010609060101010101" pitchFamily="49" charset="-122"/>
                  </a:rPr>
                  <a:t>∧</a:t>
                </a:r>
                <a:endParaRPr lang="en-US" altLang="zh-CN" sz="2000" dirty="0">
                  <a:solidFill>
                    <a:schemeClr val="tx2"/>
                  </a:solidFill>
                  <a:ea typeface="黑体" panose="02010609060101010101" pitchFamily="49" charset="-122"/>
                </a:endParaRPr>
              </a:p>
            </p:txBody>
          </p:sp>
        </p:grpSp>
        <p:sp>
          <p:nvSpPr>
            <p:cNvPr id="144410" name="Line 107"/>
            <p:cNvSpPr>
              <a:spLocks noChangeShapeType="1"/>
            </p:cNvSpPr>
            <p:nvPr/>
          </p:nvSpPr>
          <p:spPr bwMode="auto">
            <a:xfrm>
              <a:off x="3950" y="2795"/>
              <a:ext cx="0" cy="538"/>
            </a:xfrm>
            <a:prstGeom prst="line">
              <a:avLst/>
            </a:prstGeom>
            <a:noFill/>
            <a:ln w="25400">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endParaRPr lang="zh-CN" altLang="en-US"/>
            </a:p>
          </p:txBody>
        </p:sp>
        <p:sp>
          <p:nvSpPr>
            <p:cNvPr id="144411" name="Text Box 108"/>
            <p:cNvSpPr txBox="1">
              <a:spLocks noChangeArrowheads="1"/>
            </p:cNvSpPr>
            <p:nvPr/>
          </p:nvSpPr>
          <p:spPr bwMode="auto">
            <a:xfrm>
              <a:off x="1184" y="1952"/>
              <a:ext cx="229"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2</a:t>
              </a:r>
              <a:endParaRPr lang="en-US" altLang="zh-CN" sz="2200">
                <a:ea typeface="黑体" panose="02010609060101010101" pitchFamily="49" charset="-122"/>
              </a:endParaRPr>
            </a:p>
          </p:txBody>
        </p:sp>
        <p:sp>
          <p:nvSpPr>
            <p:cNvPr id="144412" name="Text Box 109"/>
            <p:cNvSpPr txBox="1">
              <a:spLocks noChangeArrowheads="1"/>
            </p:cNvSpPr>
            <p:nvPr/>
          </p:nvSpPr>
          <p:spPr bwMode="auto">
            <a:xfrm>
              <a:off x="545" y="1953"/>
              <a:ext cx="42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200">
                  <a:latin typeface="Times New Roman" panose="02020603050405020304" pitchFamily="18" charset="0"/>
                  <a:ea typeface="黑体" panose="02010609060101010101" pitchFamily="49" charset="-122"/>
                </a:rPr>
                <a:t>0  0</a:t>
              </a:r>
              <a:endParaRPr lang="en-US" altLang="zh-CN" sz="2200">
                <a:ea typeface="黑体" panose="02010609060101010101" pitchFamily="49" charset="-122"/>
              </a:endParaRPr>
            </a:p>
          </p:txBody>
        </p:sp>
        <p:sp>
          <p:nvSpPr>
            <p:cNvPr id="144413" name="Text Box 110"/>
            <p:cNvSpPr txBox="1">
              <a:spLocks noChangeArrowheads="1"/>
            </p:cNvSpPr>
            <p:nvPr/>
          </p:nvSpPr>
          <p:spPr bwMode="auto">
            <a:xfrm>
              <a:off x="3346" y="1979"/>
              <a:ext cx="29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en-US" altLang="zh-CN" sz="2000" dirty="0">
                  <a:solidFill>
                    <a:schemeClr val="tx2"/>
                  </a:solidFill>
                  <a:latin typeface="宋体" panose="02010600030101010101" pitchFamily="2" charset="-122"/>
                  <a:ea typeface="黑体" panose="02010609060101010101" pitchFamily="49" charset="-122"/>
                </a:rPr>
                <a:t>∧</a:t>
              </a:r>
              <a:endParaRPr lang="en-US" altLang="zh-CN" sz="2000" dirty="0">
                <a:solidFill>
                  <a:schemeClr val="tx2"/>
                </a:solidFill>
                <a:ea typeface="黑体" panose="02010609060101010101" pitchFamily="49" charset="-122"/>
              </a:endParaRPr>
            </a:p>
          </p:txBody>
        </p:sp>
      </p:grpSp>
      <p:sp>
        <p:nvSpPr>
          <p:cNvPr id="77" name="Freeform 112"/>
          <p:cNvSpPr>
            <a:spLocks/>
          </p:cNvSpPr>
          <p:nvPr/>
        </p:nvSpPr>
        <p:spPr bwMode="auto">
          <a:xfrm>
            <a:off x="4063727" y="1240260"/>
            <a:ext cx="1352550" cy="468312"/>
          </a:xfrm>
          <a:custGeom>
            <a:avLst/>
            <a:gdLst>
              <a:gd name="T0" fmla="*/ 0 w 1410"/>
              <a:gd name="T1" fmla="*/ 0 h 330"/>
              <a:gd name="T2" fmla="*/ 2147483646 w 1410"/>
              <a:gd name="T3" fmla="*/ 2147483646 h 330"/>
              <a:gd name="T4" fmla="*/ 2147483646 w 1410"/>
              <a:gd name="T5" fmla="*/ 2147483646 h 330"/>
              <a:gd name="T6" fmla="*/ 0 60000 65536"/>
              <a:gd name="T7" fmla="*/ 0 60000 65536"/>
              <a:gd name="T8" fmla="*/ 0 60000 65536"/>
            </a:gdLst>
            <a:ahLst/>
            <a:cxnLst>
              <a:cxn ang="T6">
                <a:pos x="T0" y="T1"/>
              </a:cxn>
              <a:cxn ang="T7">
                <a:pos x="T2" y="T3"/>
              </a:cxn>
              <a:cxn ang="T8">
                <a:pos x="T4" y="T5"/>
              </a:cxn>
            </a:cxnLst>
            <a:rect l="0" t="0" r="r" b="b"/>
            <a:pathLst>
              <a:path w="1410" h="330">
                <a:moveTo>
                  <a:pt x="0" y="0"/>
                </a:moveTo>
                <a:cubicBezTo>
                  <a:pt x="475" y="2"/>
                  <a:pt x="950" y="5"/>
                  <a:pt x="1180" y="60"/>
                </a:cubicBezTo>
                <a:cubicBezTo>
                  <a:pt x="1410" y="115"/>
                  <a:pt x="1347" y="283"/>
                  <a:pt x="1380" y="330"/>
                </a:cubicBezTo>
              </a:path>
            </a:pathLst>
          </a:custGeom>
          <a:noFill/>
          <a:ln w="25400" cap="flat">
            <a:solidFill>
              <a:schemeClr val="tx2"/>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 name="Freeform 113"/>
          <p:cNvSpPr>
            <a:spLocks/>
          </p:cNvSpPr>
          <p:nvPr/>
        </p:nvSpPr>
        <p:spPr bwMode="auto">
          <a:xfrm>
            <a:off x="5540103" y="2262610"/>
            <a:ext cx="2224087" cy="188912"/>
          </a:xfrm>
          <a:custGeom>
            <a:avLst/>
            <a:gdLst>
              <a:gd name="T0" fmla="*/ 0 w 2580"/>
              <a:gd name="T1" fmla="*/ 2147483646 h 132"/>
              <a:gd name="T2" fmla="*/ 2147483646 w 2580"/>
              <a:gd name="T3" fmla="*/ 2147483646 h 132"/>
              <a:gd name="T4" fmla="*/ 2147483646 w 2580"/>
              <a:gd name="T5" fmla="*/ 2147483646 h 132"/>
              <a:gd name="T6" fmla="*/ 2147483646 w 2580"/>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80" h="132">
                <a:moveTo>
                  <a:pt x="0" y="30"/>
                </a:moveTo>
                <a:cubicBezTo>
                  <a:pt x="100" y="69"/>
                  <a:pt x="200" y="108"/>
                  <a:pt x="560" y="120"/>
                </a:cubicBezTo>
                <a:cubicBezTo>
                  <a:pt x="920" y="132"/>
                  <a:pt x="1823" y="125"/>
                  <a:pt x="2160" y="105"/>
                </a:cubicBezTo>
                <a:cubicBezTo>
                  <a:pt x="2497" y="85"/>
                  <a:pt x="2510" y="20"/>
                  <a:pt x="2580" y="0"/>
                </a:cubicBezTo>
              </a:path>
            </a:pathLst>
          </a:custGeom>
          <a:noFill/>
          <a:ln w="25400" cap="flat">
            <a:solidFill>
              <a:schemeClr val="tx2"/>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Freeform 114"/>
          <p:cNvSpPr>
            <a:spLocks/>
          </p:cNvSpPr>
          <p:nvPr/>
        </p:nvSpPr>
        <p:spPr bwMode="auto">
          <a:xfrm>
            <a:off x="5732189" y="1154536"/>
            <a:ext cx="1993900" cy="554037"/>
          </a:xfrm>
          <a:custGeom>
            <a:avLst/>
            <a:gdLst>
              <a:gd name="T0" fmla="*/ 2147483646 w 2080"/>
              <a:gd name="T1" fmla="*/ 2147483646 h 390"/>
              <a:gd name="T2" fmla="*/ 2147483646 w 2080"/>
              <a:gd name="T3" fmla="*/ 2147483646 h 390"/>
              <a:gd name="T4" fmla="*/ 2147483646 w 2080"/>
              <a:gd name="T5" fmla="*/ 2147483646 h 390"/>
              <a:gd name="T6" fmla="*/ 0 w 2080"/>
              <a:gd name="T7" fmla="*/ 0 h 3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0" h="390">
                <a:moveTo>
                  <a:pt x="2080" y="390"/>
                </a:moveTo>
                <a:cubicBezTo>
                  <a:pt x="2038" y="351"/>
                  <a:pt x="1997" y="312"/>
                  <a:pt x="1700" y="300"/>
                </a:cubicBezTo>
                <a:cubicBezTo>
                  <a:pt x="1403" y="288"/>
                  <a:pt x="583" y="365"/>
                  <a:pt x="300" y="315"/>
                </a:cubicBezTo>
                <a:cubicBezTo>
                  <a:pt x="17" y="265"/>
                  <a:pt x="50" y="52"/>
                  <a:pt x="0" y="0"/>
                </a:cubicBezTo>
              </a:path>
            </a:pathLst>
          </a:custGeom>
          <a:noFill/>
          <a:ln w="25400" cap="flat">
            <a:solidFill>
              <a:srgbClr val="008000"/>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 name="Freeform 115"/>
          <p:cNvSpPr>
            <a:spLocks/>
          </p:cNvSpPr>
          <p:nvPr/>
        </p:nvSpPr>
        <p:spPr bwMode="auto">
          <a:xfrm>
            <a:off x="6000478" y="1197397"/>
            <a:ext cx="2435225" cy="490538"/>
          </a:xfrm>
          <a:custGeom>
            <a:avLst/>
            <a:gdLst>
              <a:gd name="T0" fmla="*/ 0 w 2540"/>
              <a:gd name="T1" fmla="*/ 0 h 345"/>
              <a:gd name="T2" fmla="*/ 2147483646 w 2540"/>
              <a:gd name="T3" fmla="*/ 2147483646 h 345"/>
              <a:gd name="T4" fmla="*/ 2147483646 w 2540"/>
              <a:gd name="T5" fmla="*/ 2147483646 h 345"/>
              <a:gd name="T6" fmla="*/ 0 60000 65536"/>
              <a:gd name="T7" fmla="*/ 0 60000 65536"/>
              <a:gd name="T8" fmla="*/ 0 60000 65536"/>
            </a:gdLst>
            <a:ahLst/>
            <a:cxnLst>
              <a:cxn ang="T6">
                <a:pos x="T0" y="T1"/>
              </a:cxn>
              <a:cxn ang="T7">
                <a:pos x="T2" y="T3"/>
              </a:cxn>
              <a:cxn ang="T8">
                <a:pos x="T4" y="T5"/>
              </a:cxn>
            </a:cxnLst>
            <a:rect l="0" t="0" r="r" b="b"/>
            <a:pathLst>
              <a:path w="2540" h="345">
                <a:moveTo>
                  <a:pt x="0" y="0"/>
                </a:moveTo>
                <a:cubicBezTo>
                  <a:pt x="798" y="1"/>
                  <a:pt x="1597" y="3"/>
                  <a:pt x="2020" y="60"/>
                </a:cubicBezTo>
                <a:cubicBezTo>
                  <a:pt x="2443" y="117"/>
                  <a:pt x="2453" y="297"/>
                  <a:pt x="2540" y="345"/>
                </a:cubicBezTo>
              </a:path>
            </a:pathLst>
          </a:custGeom>
          <a:noFill/>
          <a:ln w="25400" cap="flat">
            <a:solidFill>
              <a:schemeClr val="tx2"/>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1" name="Freeform 116"/>
          <p:cNvSpPr>
            <a:spLocks/>
          </p:cNvSpPr>
          <p:nvPr/>
        </p:nvSpPr>
        <p:spPr bwMode="auto">
          <a:xfrm>
            <a:off x="8397602" y="2292772"/>
            <a:ext cx="939800" cy="508000"/>
          </a:xfrm>
          <a:custGeom>
            <a:avLst/>
            <a:gdLst>
              <a:gd name="T0" fmla="*/ 0 w 980"/>
              <a:gd name="T1" fmla="*/ 2147483646 h 357"/>
              <a:gd name="T2" fmla="*/ 2147483646 w 980"/>
              <a:gd name="T3" fmla="*/ 2147483646 h 357"/>
              <a:gd name="T4" fmla="*/ 2147483646 w 980"/>
              <a:gd name="T5" fmla="*/ 2147483646 h 357"/>
              <a:gd name="T6" fmla="*/ 0 60000 65536"/>
              <a:gd name="T7" fmla="*/ 0 60000 65536"/>
              <a:gd name="T8" fmla="*/ 0 60000 65536"/>
            </a:gdLst>
            <a:ahLst/>
            <a:cxnLst>
              <a:cxn ang="T6">
                <a:pos x="T0" y="T1"/>
              </a:cxn>
              <a:cxn ang="T7">
                <a:pos x="T2" y="T3"/>
              </a:cxn>
              <a:cxn ang="T8">
                <a:pos x="T4" y="T5"/>
              </a:cxn>
            </a:cxnLst>
            <a:rect l="0" t="0" r="r" b="b"/>
            <a:pathLst>
              <a:path w="980" h="357">
                <a:moveTo>
                  <a:pt x="0" y="12"/>
                </a:moveTo>
                <a:cubicBezTo>
                  <a:pt x="198" y="6"/>
                  <a:pt x="397" y="0"/>
                  <a:pt x="560" y="57"/>
                </a:cubicBezTo>
                <a:cubicBezTo>
                  <a:pt x="723" y="114"/>
                  <a:pt x="910" y="307"/>
                  <a:pt x="980" y="357"/>
                </a:cubicBezTo>
              </a:path>
            </a:pathLst>
          </a:custGeom>
          <a:noFill/>
          <a:ln w="25400" cap="flat">
            <a:solidFill>
              <a:schemeClr val="tx2"/>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 name="Freeform 117"/>
          <p:cNvSpPr>
            <a:spLocks/>
          </p:cNvSpPr>
          <p:nvPr/>
        </p:nvSpPr>
        <p:spPr bwMode="auto">
          <a:xfrm>
            <a:off x="9529489" y="3329411"/>
            <a:ext cx="2224088" cy="187325"/>
          </a:xfrm>
          <a:custGeom>
            <a:avLst/>
            <a:gdLst>
              <a:gd name="T0" fmla="*/ 0 w 2580"/>
              <a:gd name="T1" fmla="*/ 2147483646 h 132"/>
              <a:gd name="T2" fmla="*/ 2147483646 w 2580"/>
              <a:gd name="T3" fmla="*/ 2147483646 h 132"/>
              <a:gd name="T4" fmla="*/ 2147483646 w 2580"/>
              <a:gd name="T5" fmla="*/ 2147483646 h 132"/>
              <a:gd name="T6" fmla="*/ 2147483646 w 2580"/>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80" h="132">
                <a:moveTo>
                  <a:pt x="0" y="30"/>
                </a:moveTo>
                <a:cubicBezTo>
                  <a:pt x="100" y="69"/>
                  <a:pt x="200" y="108"/>
                  <a:pt x="560" y="120"/>
                </a:cubicBezTo>
                <a:cubicBezTo>
                  <a:pt x="920" y="132"/>
                  <a:pt x="1823" y="125"/>
                  <a:pt x="2160" y="105"/>
                </a:cubicBezTo>
                <a:cubicBezTo>
                  <a:pt x="2497" y="85"/>
                  <a:pt x="2510" y="20"/>
                  <a:pt x="2580" y="0"/>
                </a:cubicBezTo>
              </a:path>
            </a:pathLst>
          </a:custGeom>
          <a:noFill/>
          <a:ln w="25400" cap="flat">
            <a:solidFill>
              <a:schemeClr val="tx2"/>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3" name="Freeform 118"/>
          <p:cNvSpPr>
            <a:spLocks/>
          </p:cNvSpPr>
          <p:nvPr/>
        </p:nvSpPr>
        <p:spPr bwMode="auto">
          <a:xfrm>
            <a:off x="9643789" y="2221336"/>
            <a:ext cx="1993900" cy="554037"/>
          </a:xfrm>
          <a:custGeom>
            <a:avLst/>
            <a:gdLst>
              <a:gd name="T0" fmla="*/ 2147483646 w 2080"/>
              <a:gd name="T1" fmla="*/ 2147483646 h 390"/>
              <a:gd name="T2" fmla="*/ 2147483646 w 2080"/>
              <a:gd name="T3" fmla="*/ 2147483646 h 390"/>
              <a:gd name="T4" fmla="*/ 2147483646 w 2080"/>
              <a:gd name="T5" fmla="*/ 2147483646 h 390"/>
              <a:gd name="T6" fmla="*/ 0 w 2080"/>
              <a:gd name="T7" fmla="*/ 0 h 3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0" h="390">
                <a:moveTo>
                  <a:pt x="2080" y="390"/>
                </a:moveTo>
                <a:cubicBezTo>
                  <a:pt x="2038" y="351"/>
                  <a:pt x="1997" y="312"/>
                  <a:pt x="1700" y="300"/>
                </a:cubicBezTo>
                <a:cubicBezTo>
                  <a:pt x="1403" y="288"/>
                  <a:pt x="583" y="365"/>
                  <a:pt x="300" y="315"/>
                </a:cubicBezTo>
                <a:cubicBezTo>
                  <a:pt x="17" y="265"/>
                  <a:pt x="50" y="52"/>
                  <a:pt x="0" y="0"/>
                </a:cubicBezTo>
              </a:path>
            </a:pathLst>
          </a:custGeom>
          <a:noFill/>
          <a:ln w="25400" cap="flat">
            <a:solidFill>
              <a:srgbClr val="008000"/>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4" name="Freeform 119"/>
          <p:cNvSpPr>
            <a:spLocks/>
          </p:cNvSpPr>
          <p:nvPr/>
        </p:nvSpPr>
        <p:spPr bwMode="auto">
          <a:xfrm>
            <a:off x="9893027" y="2262610"/>
            <a:ext cx="977900" cy="114300"/>
          </a:xfrm>
          <a:custGeom>
            <a:avLst/>
            <a:gdLst>
              <a:gd name="T0" fmla="*/ 0 w 1020"/>
              <a:gd name="T1" fmla="*/ 2147483646 h 80"/>
              <a:gd name="T2" fmla="*/ 2147483646 w 1020"/>
              <a:gd name="T3" fmla="*/ 2147483646 h 80"/>
              <a:gd name="T4" fmla="*/ 2147483646 w 1020"/>
              <a:gd name="T5" fmla="*/ 2147483646 h 80"/>
              <a:gd name="T6" fmla="*/ 2147483646 w 1020"/>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0" h="80">
                <a:moveTo>
                  <a:pt x="0" y="30"/>
                </a:moveTo>
                <a:cubicBezTo>
                  <a:pt x="81" y="50"/>
                  <a:pt x="163" y="70"/>
                  <a:pt x="300" y="75"/>
                </a:cubicBezTo>
                <a:cubicBezTo>
                  <a:pt x="437" y="80"/>
                  <a:pt x="700" y="73"/>
                  <a:pt x="820" y="60"/>
                </a:cubicBezTo>
                <a:cubicBezTo>
                  <a:pt x="940" y="47"/>
                  <a:pt x="987" y="10"/>
                  <a:pt x="1020" y="0"/>
                </a:cubicBezTo>
              </a:path>
            </a:pathLst>
          </a:custGeom>
          <a:noFill/>
          <a:ln w="25400" cap="flat">
            <a:solidFill>
              <a:schemeClr val="tx2"/>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5" name="Freeform 120"/>
          <p:cNvSpPr>
            <a:spLocks/>
          </p:cNvSpPr>
          <p:nvPr/>
        </p:nvSpPr>
        <p:spPr bwMode="auto">
          <a:xfrm>
            <a:off x="8703989" y="1218036"/>
            <a:ext cx="2033588" cy="490537"/>
          </a:xfrm>
          <a:custGeom>
            <a:avLst/>
            <a:gdLst>
              <a:gd name="T0" fmla="*/ 2147483646 w 2120"/>
              <a:gd name="T1" fmla="*/ 2147483646 h 345"/>
              <a:gd name="T2" fmla="*/ 2147483646 w 2120"/>
              <a:gd name="T3" fmla="*/ 2147483646 h 345"/>
              <a:gd name="T4" fmla="*/ 2147483646 w 2120"/>
              <a:gd name="T5" fmla="*/ 2147483646 h 345"/>
              <a:gd name="T6" fmla="*/ 0 w 212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0" h="345">
                <a:moveTo>
                  <a:pt x="2120" y="345"/>
                </a:moveTo>
                <a:cubicBezTo>
                  <a:pt x="2098" y="315"/>
                  <a:pt x="2077" y="285"/>
                  <a:pt x="1820" y="270"/>
                </a:cubicBezTo>
                <a:cubicBezTo>
                  <a:pt x="1563" y="255"/>
                  <a:pt x="883" y="300"/>
                  <a:pt x="580" y="255"/>
                </a:cubicBezTo>
                <a:cubicBezTo>
                  <a:pt x="277" y="210"/>
                  <a:pt x="107" y="45"/>
                  <a:pt x="0" y="0"/>
                </a:cubicBezTo>
              </a:path>
            </a:pathLst>
          </a:custGeom>
          <a:noFill/>
          <a:ln w="25400" cap="flat">
            <a:solidFill>
              <a:srgbClr val="008000"/>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 name="Freeform 121"/>
          <p:cNvSpPr>
            <a:spLocks/>
          </p:cNvSpPr>
          <p:nvPr/>
        </p:nvSpPr>
        <p:spPr bwMode="auto">
          <a:xfrm>
            <a:off x="4025627" y="476672"/>
            <a:ext cx="4697412" cy="166688"/>
          </a:xfrm>
          <a:custGeom>
            <a:avLst/>
            <a:gdLst>
              <a:gd name="T0" fmla="*/ 2147483646 w 4900"/>
              <a:gd name="T1" fmla="*/ 2147483646 h 87"/>
              <a:gd name="T2" fmla="*/ 2147483646 w 4900"/>
              <a:gd name="T3" fmla="*/ 2147483646 h 87"/>
              <a:gd name="T4" fmla="*/ 2147483646 w 4900"/>
              <a:gd name="T5" fmla="*/ 2147483646 h 87"/>
              <a:gd name="T6" fmla="*/ 0 w 4900"/>
              <a:gd name="T7" fmla="*/ 2147483646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00" h="87">
                <a:moveTo>
                  <a:pt x="4900" y="87"/>
                </a:moveTo>
                <a:cubicBezTo>
                  <a:pt x="4890" y="55"/>
                  <a:pt x="4880" y="24"/>
                  <a:pt x="4720" y="12"/>
                </a:cubicBezTo>
                <a:cubicBezTo>
                  <a:pt x="4560" y="0"/>
                  <a:pt x="4727" y="12"/>
                  <a:pt x="3940" y="12"/>
                </a:cubicBezTo>
                <a:cubicBezTo>
                  <a:pt x="3153" y="12"/>
                  <a:pt x="657" y="12"/>
                  <a:pt x="0" y="12"/>
                </a:cubicBezTo>
              </a:path>
            </a:pathLst>
          </a:custGeom>
          <a:noFill/>
          <a:ln w="25400" cap="flat">
            <a:solidFill>
              <a:srgbClr val="008000"/>
            </a:solidFill>
            <a:prstDash val="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1000"/>
                                        <p:tgtEl>
                                          <p:spTgt spid="7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left)">
                                      <p:cBhvr>
                                        <p:cTn id="11" dur="1000"/>
                                        <p:tgtEl>
                                          <p:spTgt spid="78"/>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down)">
                                      <p:cBhvr>
                                        <p:cTn id="15" dur="2000"/>
                                        <p:tgtEl>
                                          <p:spTgt spid="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up)">
                                      <p:cBhvr>
                                        <p:cTn id="20" dur="500"/>
                                        <p:tgtEl>
                                          <p:spTgt spid="80"/>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up)">
                                      <p:cBhvr>
                                        <p:cTn id="24" dur="1000"/>
                                        <p:tgtEl>
                                          <p:spTgt spid="81"/>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left)">
                                      <p:cBhvr>
                                        <p:cTn id="28" dur="1000"/>
                                        <p:tgtEl>
                                          <p:spTgt spid="82"/>
                                        </p:tgtEl>
                                      </p:cBhvr>
                                    </p:animEffect>
                                  </p:childTnLst>
                                </p:cTn>
                              </p:par>
                            </p:childTnLst>
                          </p:cTn>
                        </p:par>
                        <p:par>
                          <p:cTn id="29" fill="hold" nodeType="afterGroup">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down)">
                                      <p:cBhvr>
                                        <p:cTn id="32" dur="1000"/>
                                        <p:tgtEl>
                                          <p:spTgt spid="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1000"/>
                                        <p:tgtEl>
                                          <p:spTgt spid="84"/>
                                        </p:tgtEl>
                                      </p:cBhvr>
                                    </p:animEffect>
                                  </p:childTnLst>
                                </p:cTn>
                              </p:par>
                            </p:childTnLst>
                          </p:cTn>
                        </p:par>
                        <p:par>
                          <p:cTn id="38" fill="hold" nodeType="after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down)">
                                      <p:cBhvr>
                                        <p:cTn id="41" dur="1000"/>
                                        <p:tgtEl>
                                          <p:spTgt spid="85"/>
                                        </p:tgtEl>
                                      </p:cBhvr>
                                    </p:animEffect>
                                  </p:childTnLst>
                                </p:cTn>
                              </p:par>
                            </p:childTnLst>
                          </p:cTn>
                        </p:par>
                        <p:par>
                          <p:cTn id="42" fill="hold" nodeType="afterGroup">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ipe(right)">
                                      <p:cBhvr>
                                        <p:cTn id="45"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0" name="Object 3"/>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145619" name="公式" r:id="rId3" imgW="114151" imgH="215619" progId="Equation.3">
                  <p:embed/>
                </p:oleObj>
              </mc:Choice>
              <mc:Fallback>
                <p:oleObj name="公式" r:id="rId3" imgW="114151" imgH="21561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11" name="Object 4"/>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145620" name="公式" r:id="rId5" imgW="114151" imgH="215619" progId="Equation.3">
                  <p:embed/>
                </p:oleObj>
              </mc:Choice>
              <mc:Fallback>
                <p:oleObj name="公式" r:id="rId5"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12" name="AutoShape 7"/>
          <p:cNvSpPr>
            <a:spLocks/>
          </p:cNvSpPr>
          <p:nvPr/>
        </p:nvSpPr>
        <p:spPr bwMode="auto">
          <a:xfrm rot="16200000">
            <a:off x="8953500" y="4127500"/>
            <a:ext cx="152400" cy="685800"/>
          </a:xfrm>
          <a:prstGeom prst="leftBrace">
            <a:avLst>
              <a:gd name="adj1" fmla="val 37500"/>
              <a:gd name="adj2" fmla="val 5000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5413" name="AutoShape 8"/>
          <p:cNvSpPr>
            <a:spLocks/>
          </p:cNvSpPr>
          <p:nvPr/>
        </p:nvSpPr>
        <p:spPr bwMode="auto">
          <a:xfrm rot="16200000">
            <a:off x="3469482" y="3913982"/>
            <a:ext cx="152400" cy="1112837"/>
          </a:xfrm>
          <a:prstGeom prst="leftBrace">
            <a:avLst>
              <a:gd name="adj1" fmla="val 60851"/>
              <a:gd name="adj2" fmla="val 5000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5414" name="AutoShape 9"/>
          <p:cNvSpPr>
            <a:spLocks/>
          </p:cNvSpPr>
          <p:nvPr/>
        </p:nvSpPr>
        <p:spPr bwMode="auto">
          <a:xfrm rot="16200000">
            <a:off x="5418138" y="3932238"/>
            <a:ext cx="139700" cy="1063625"/>
          </a:xfrm>
          <a:prstGeom prst="leftBrace">
            <a:avLst>
              <a:gd name="adj1" fmla="val 63447"/>
              <a:gd name="adj2" fmla="val 5000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5415" name="AutoShape 10"/>
          <p:cNvSpPr>
            <a:spLocks/>
          </p:cNvSpPr>
          <p:nvPr/>
        </p:nvSpPr>
        <p:spPr bwMode="auto">
          <a:xfrm rot="16200000">
            <a:off x="7724776" y="3984626"/>
            <a:ext cx="138113" cy="957263"/>
          </a:xfrm>
          <a:prstGeom prst="leftBrace">
            <a:avLst>
              <a:gd name="adj1" fmla="val 57758"/>
              <a:gd name="adj2" fmla="val 5000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5416" name="AutoShape 11"/>
          <p:cNvSpPr>
            <a:spLocks/>
          </p:cNvSpPr>
          <p:nvPr/>
        </p:nvSpPr>
        <p:spPr bwMode="auto">
          <a:xfrm rot="16200000">
            <a:off x="7389813" y="3900488"/>
            <a:ext cx="152400" cy="2130425"/>
          </a:xfrm>
          <a:prstGeom prst="leftBrace">
            <a:avLst>
              <a:gd name="adj1" fmla="val 116493"/>
              <a:gd name="adj2" fmla="val 5000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5417" name="AutoShape 12"/>
          <p:cNvSpPr>
            <a:spLocks/>
          </p:cNvSpPr>
          <p:nvPr/>
        </p:nvSpPr>
        <p:spPr bwMode="auto">
          <a:xfrm rot="16200000">
            <a:off x="6915150" y="2838450"/>
            <a:ext cx="166688" cy="5157788"/>
          </a:xfrm>
          <a:prstGeom prst="leftBrace">
            <a:avLst>
              <a:gd name="adj1" fmla="val 257856"/>
              <a:gd name="adj2" fmla="val 4994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5418" name="AutoShape 13"/>
          <p:cNvSpPr>
            <a:spLocks/>
          </p:cNvSpPr>
          <p:nvPr/>
        </p:nvSpPr>
        <p:spPr bwMode="auto">
          <a:xfrm rot="16200000">
            <a:off x="6081713" y="2274888"/>
            <a:ext cx="127000" cy="7210425"/>
          </a:xfrm>
          <a:prstGeom prst="leftBrace">
            <a:avLst>
              <a:gd name="adj1" fmla="val 473125"/>
              <a:gd name="adj2" fmla="val 4994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5419" name="Text Box 14"/>
          <p:cNvSpPr txBox="1">
            <a:spLocks noChangeArrowheads="1"/>
          </p:cNvSpPr>
          <p:nvPr/>
        </p:nvSpPr>
        <p:spPr bwMode="auto">
          <a:xfrm>
            <a:off x="3359150" y="44719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latin typeface="Times New Roman" panose="02020603050405020304" pitchFamily="18" charset="0"/>
                <a:ea typeface="黑体" panose="02010609060101010101" pitchFamily="49" charset="-122"/>
              </a:rPr>
              <a:t>1</a:t>
            </a:r>
            <a:endParaRPr lang="en-US" altLang="zh-CN" sz="2800" b="0">
              <a:latin typeface="Times New Roman" panose="02020603050405020304" pitchFamily="18" charset="0"/>
              <a:ea typeface="黑体" panose="02010609060101010101" pitchFamily="49" charset="-122"/>
            </a:endParaRPr>
          </a:p>
        </p:txBody>
      </p:sp>
      <p:sp>
        <p:nvSpPr>
          <p:cNvPr id="145420" name="Text Box 15"/>
          <p:cNvSpPr txBox="1">
            <a:spLocks noChangeArrowheads="1"/>
          </p:cNvSpPr>
          <p:nvPr/>
        </p:nvSpPr>
        <p:spPr bwMode="auto">
          <a:xfrm>
            <a:off x="5302250" y="44719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latin typeface="Times New Roman" panose="02020603050405020304" pitchFamily="18" charset="0"/>
                <a:ea typeface="黑体" panose="02010609060101010101" pitchFamily="49" charset="-122"/>
              </a:rPr>
              <a:t>1</a:t>
            </a:r>
            <a:endParaRPr lang="en-US" altLang="zh-CN" sz="2800" b="0">
              <a:latin typeface="Times New Roman" panose="02020603050405020304" pitchFamily="18" charset="0"/>
              <a:ea typeface="黑体" panose="02010609060101010101" pitchFamily="49" charset="-122"/>
            </a:endParaRPr>
          </a:p>
        </p:txBody>
      </p:sp>
      <p:sp>
        <p:nvSpPr>
          <p:cNvPr id="145421" name="Text Box 16"/>
          <p:cNvSpPr txBox="1">
            <a:spLocks noChangeArrowheads="1"/>
          </p:cNvSpPr>
          <p:nvPr/>
        </p:nvSpPr>
        <p:spPr bwMode="auto">
          <a:xfrm>
            <a:off x="7626350" y="44592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latin typeface="Times New Roman" panose="02020603050405020304" pitchFamily="18" charset="0"/>
                <a:ea typeface="黑体" panose="02010609060101010101" pitchFamily="49" charset="-122"/>
              </a:rPr>
              <a:t>1</a:t>
            </a:r>
            <a:endParaRPr lang="en-US" altLang="zh-CN" sz="2800" b="0">
              <a:latin typeface="Times New Roman" panose="02020603050405020304" pitchFamily="18" charset="0"/>
              <a:ea typeface="黑体" panose="02010609060101010101" pitchFamily="49" charset="-122"/>
            </a:endParaRPr>
          </a:p>
        </p:txBody>
      </p:sp>
      <p:sp>
        <p:nvSpPr>
          <p:cNvPr id="145422" name="Text Box 17"/>
          <p:cNvSpPr txBox="1">
            <a:spLocks noChangeArrowheads="1"/>
          </p:cNvSpPr>
          <p:nvPr/>
        </p:nvSpPr>
        <p:spPr bwMode="auto">
          <a:xfrm>
            <a:off x="8845550" y="44592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latin typeface="Times New Roman" panose="02020603050405020304" pitchFamily="18" charset="0"/>
                <a:ea typeface="黑体" panose="02010609060101010101" pitchFamily="49" charset="-122"/>
              </a:rPr>
              <a:t>1</a:t>
            </a:r>
            <a:endParaRPr lang="en-US" altLang="zh-CN" sz="2800" b="0">
              <a:latin typeface="Times New Roman" panose="02020603050405020304" pitchFamily="18" charset="0"/>
              <a:ea typeface="黑体" panose="02010609060101010101" pitchFamily="49" charset="-122"/>
            </a:endParaRPr>
          </a:p>
        </p:txBody>
      </p:sp>
      <p:sp>
        <p:nvSpPr>
          <p:cNvPr id="145423" name="Text Box 18"/>
          <p:cNvSpPr txBox="1">
            <a:spLocks noChangeArrowheads="1"/>
          </p:cNvSpPr>
          <p:nvPr/>
        </p:nvSpPr>
        <p:spPr bwMode="auto">
          <a:xfrm>
            <a:off x="7283450" y="49545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latin typeface="Times New Roman" panose="02020603050405020304" pitchFamily="18" charset="0"/>
                <a:ea typeface="黑体" panose="02010609060101010101" pitchFamily="49" charset="-122"/>
              </a:rPr>
              <a:t>2</a:t>
            </a:r>
            <a:endParaRPr lang="en-US" altLang="zh-CN" sz="2800" b="0">
              <a:latin typeface="Times New Roman" panose="02020603050405020304" pitchFamily="18" charset="0"/>
              <a:ea typeface="黑体" panose="02010609060101010101" pitchFamily="49" charset="-122"/>
            </a:endParaRPr>
          </a:p>
        </p:txBody>
      </p:sp>
      <p:sp>
        <p:nvSpPr>
          <p:cNvPr id="145424" name="Text Box 19"/>
          <p:cNvSpPr txBox="1">
            <a:spLocks noChangeArrowheads="1"/>
          </p:cNvSpPr>
          <p:nvPr/>
        </p:nvSpPr>
        <p:spPr bwMode="auto">
          <a:xfrm>
            <a:off x="6845300" y="54117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latin typeface="Times New Roman" panose="02020603050405020304" pitchFamily="18" charset="0"/>
                <a:ea typeface="黑体" panose="02010609060101010101" pitchFamily="49" charset="-122"/>
              </a:rPr>
              <a:t>3</a:t>
            </a:r>
            <a:endParaRPr lang="en-US" altLang="zh-CN" sz="2800" b="0">
              <a:latin typeface="Times New Roman" panose="02020603050405020304" pitchFamily="18" charset="0"/>
              <a:ea typeface="黑体" panose="02010609060101010101" pitchFamily="49" charset="-122"/>
            </a:endParaRPr>
          </a:p>
        </p:txBody>
      </p:sp>
      <p:sp>
        <p:nvSpPr>
          <p:cNvPr id="145425" name="Text Box 20"/>
          <p:cNvSpPr txBox="1">
            <a:spLocks noChangeArrowheads="1"/>
          </p:cNvSpPr>
          <p:nvPr/>
        </p:nvSpPr>
        <p:spPr bwMode="auto">
          <a:xfrm>
            <a:off x="5943600" y="5868988"/>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latin typeface="Times New Roman" panose="02020603050405020304" pitchFamily="18" charset="0"/>
                <a:ea typeface="黑体" panose="02010609060101010101" pitchFamily="49" charset="-122"/>
              </a:rPr>
              <a:t>4</a:t>
            </a:r>
            <a:endParaRPr lang="en-US" altLang="zh-CN" sz="2800" b="0">
              <a:latin typeface="Times New Roman" panose="02020603050405020304" pitchFamily="18" charset="0"/>
              <a:ea typeface="黑体" panose="02010609060101010101" pitchFamily="49" charset="-122"/>
            </a:endParaRPr>
          </a:p>
        </p:txBody>
      </p:sp>
      <p:sp>
        <p:nvSpPr>
          <p:cNvPr id="145426" name="Rectangle 21"/>
          <p:cNvSpPr>
            <a:spLocks noGrp="1" noChangeArrowheads="1"/>
          </p:cNvSpPr>
          <p:nvPr>
            <p:ph type="title"/>
          </p:nvPr>
        </p:nvSpPr>
        <p:spPr>
          <a:xfrm>
            <a:off x="150813" y="72232"/>
            <a:ext cx="5676900" cy="666750"/>
          </a:xfrm>
        </p:spPr>
        <p:txBody>
          <a:bodyPr/>
          <a:lstStyle/>
          <a:p>
            <a:r>
              <a:rPr lang="zh-CN" altLang="en-US" sz="3200" b="1" dirty="0">
                <a:ea typeface="华文新魏" panose="02010800040101010101" pitchFamily="2" charset="-122"/>
              </a:rPr>
              <a:t>求广义表深度的算法</a:t>
            </a:r>
          </a:p>
        </p:txBody>
      </p:sp>
      <p:sp>
        <p:nvSpPr>
          <p:cNvPr id="646166" name="Rectangle 22"/>
          <p:cNvSpPr>
            <a:spLocks noGrp="1" noChangeArrowheads="1"/>
          </p:cNvSpPr>
          <p:nvPr>
            <p:ph idx="1"/>
          </p:nvPr>
        </p:nvSpPr>
        <p:spPr>
          <a:xfrm>
            <a:off x="2060575" y="3216275"/>
            <a:ext cx="8229600" cy="1182688"/>
          </a:xfrm>
        </p:spPr>
        <p:txBody>
          <a:bodyPr/>
          <a:lstStyle/>
          <a:p>
            <a:pPr>
              <a:buClr>
                <a:srgbClr val="990099"/>
              </a:buClr>
              <a:buSzPct val="50000"/>
              <a:defRPr/>
            </a:pPr>
            <a:r>
              <a:rPr lang="zh-CN" altLang="en-US" sz="3000" b="1">
                <a:latin typeface="Times New Roman" panose="02020603050405020304" pitchFamily="18" charset="0"/>
                <a:ea typeface="仿宋_GB2312" pitchFamily="49" charset="-122"/>
              </a:rPr>
              <a:t>例如，对于广义表</a:t>
            </a:r>
          </a:p>
          <a:p>
            <a:pPr>
              <a:buClr>
                <a:srgbClr val="990099"/>
              </a:buClr>
              <a:buSzPct val="50000"/>
              <a:buFont typeface="Wingdings" panose="05000000000000000000" pitchFamily="2" charset="2"/>
              <a:buNone/>
              <a:defRPr/>
            </a:pPr>
            <a:r>
              <a:rPr lang="zh-CN" altLang="en-US" sz="3000" b="1" i="1">
                <a:latin typeface="Times New Roman" panose="02020603050405020304" pitchFamily="18" charset="0"/>
                <a:ea typeface="仿宋_GB2312" pitchFamily="49" charset="-122"/>
              </a:rPr>
              <a:t>    </a:t>
            </a:r>
            <a:r>
              <a:rPr lang="en-US" altLang="zh-CN" sz="3000" b="1">
                <a:solidFill>
                  <a:schemeClr val="tx2"/>
                </a:solidFill>
                <a:latin typeface="Times New Roman" panose="02020603050405020304" pitchFamily="18" charset="0"/>
                <a:ea typeface="仿宋_GB2312" pitchFamily="49" charset="-122"/>
              </a:rPr>
              <a:t>E (B (a, b), D (B (a, b), C (u, (x, y, z)), A ( ) ) )</a:t>
            </a:r>
            <a:endParaRPr lang="en-US" altLang="zh-CN" sz="3000">
              <a:latin typeface="Times New Roman" panose="02020603050405020304" pitchFamily="18" charset="0"/>
              <a:ea typeface="仿宋_GB2312" pitchFamily="49" charset="-122"/>
            </a:endParaRPr>
          </a:p>
        </p:txBody>
      </p:sp>
      <p:sp>
        <p:nvSpPr>
          <p:cNvPr id="145428" name="Rectangle 107"/>
          <p:cNvSpPr>
            <a:spLocks noChangeArrowheads="1"/>
          </p:cNvSpPr>
          <p:nvPr/>
        </p:nvSpPr>
        <p:spPr bwMode="auto">
          <a:xfrm>
            <a:off x="1524001" y="27273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aphicFrame>
        <p:nvGraphicFramePr>
          <p:cNvPr id="145429" name="Object 106"/>
          <p:cNvGraphicFramePr>
            <a:graphicFrameLocks noChangeAspect="1"/>
          </p:cNvGraphicFramePr>
          <p:nvPr/>
        </p:nvGraphicFramePr>
        <p:xfrm>
          <a:off x="2289175" y="1230313"/>
          <a:ext cx="7683500" cy="1954212"/>
        </p:xfrm>
        <a:graphic>
          <a:graphicData uri="http://schemas.openxmlformats.org/presentationml/2006/ole">
            <mc:AlternateContent xmlns:mc="http://schemas.openxmlformats.org/markup-compatibility/2006">
              <mc:Choice xmlns:v="urn:schemas-microsoft-com:vml" Requires="v">
                <p:oleObj spid="_x0000_s145621" name="公式" r:id="rId6" imgW="3314700" imgH="812800" progId="Equation.3">
                  <p:embed/>
                </p:oleObj>
              </mc:Choice>
              <mc:Fallback>
                <p:oleObj name="公式" r:id="rId6" imgW="3314700" imgH="812800" progId="Equation.3">
                  <p:embed/>
                  <p:pic>
                    <p:nvPicPr>
                      <p:cNvPr id="0" name="Object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9175" y="1230313"/>
                        <a:ext cx="76835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2" name="Rectangle 4"/>
          <p:cNvSpPr>
            <a:spLocks noGrp="1" noChangeArrowheads="1"/>
          </p:cNvSpPr>
          <p:nvPr>
            <p:ph idx="1"/>
          </p:nvPr>
        </p:nvSpPr>
        <p:spPr>
          <a:xfrm>
            <a:off x="1847528" y="836712"/>
            <a:ext cx="8229600" cy="5754687"/>
          </a:xfrm>
        </p:spPr>
        <p:txBody>
          <a:bodyPr>
            <a:normAutofit fontScale="92500" lnSpcReduction="10000"/>
          </a:bodyPr>
          <a:lstStyle/>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 &lt;class</a:t>
            </a:r>
            <a:r>
              <a:rPr lang="en-US" altLang="zh-CN" sz="2000" dirty="0">
                <a:latin typeface="Times New Roman" panose="02020603050405020304" pitchFamily="18" charset="0"/>
                <a:ea typeface="隶书" panose="02010509060101010101" pitchFamily="49" charset="-122"/>
              </a:rPr>
              <a:t> T</a:t>
            </a:r>
            <a:r>
              <a:rPr lang="en-US" altLang="zh-CN" sz="2000" b="1" dirty="0">
                <a:latin typeface="Times New Roman" panose="02020603050405020304" pitchFamily="18" charset="0"/>
                <a:ea typeface="隶书" panose="02010509060101010101" pitchFamily="49" charset="-122"/>
              </a:rPr>
              <a:t>&gt;</a:t>
            </a:r>
          </a:p>
          <a:p>
            <a:pPr>
              <a:lnSpc>
                <a:spcPct val="105000"/>
              </a:lnSpc>
              <a:spcBef>
                <a:spcPct val="5000"/>
              </a:spcBef>
              <a:buFont typeface="Wingdings" panose="05000000000000000000" pitchFamily="2" charset="2"/>
              <a:buNone/>
              <a:defRPr/>
            </a:pP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depth() </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公有函数</a:t>
            </a:r>
          </a:p>
          <a:p>
            <a:pPr>
              <a:lnSpc>
                <a:spcPct val="105000"/>
              </a:lnSpc>
              <a:spcBef>
                <a:spcPct val="5000"/>
              </a:spcBef>
              <a:buFont typeface="Wingdings" panose="05000000000000000000" pitchFamily="2" charset="2"/>
              <a:buNone/>
              <a:defRPr/>
            </a:pP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计算一个非递归表的深度</a:t>
            </a:r>
          </a:p>
          <a:p>
            <a:pPr>
              <a:lnSpc>
                <a:spcPct val="105000"/>
              </a:lnSpc>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zh-CN" altLang="en-US" sz="2000" b="1"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return </a:t>
            </a:r>
            <a:r>
              <a:rPr lang="en-US" altLang="zh-CN" sz="2000" dirty="0">
                <a:latin typeface="Times New Roman" panose="02020603050405020304" pitchFamily="18" charset="0"/>
                <a:ea typeface="隶书" panose="02010509060101010101" pitchFamily="49" charset="-122"/>
              </a:rPr>
              <a:t>depth(first)</a:t>
            </a:r>
            <a:r>
              <a:rPr lang="en-US" altLang="zh-CN" sz="2000"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endParaRPr lang="en-US" altLang="zh-CN" sz="2000" b="1" dirty="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 &lt;class </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私有函数</a:t>
            </a:r>
            <a:endParaRPr lang="zh-CN" altLang="en-US" sz="2000" b="1" dirty="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en-US" altLang="zh-CN" sz="2000" b="1" dirty="0" err="1">
                <a:latin typeface="Times New Roman" panose="02020603050405020304" pitchFamily="18" charset="0"/>
                <a:ea typeface="隶书" panose="02010509060101010101" pitchFamily="49" charset="-122"/>
              </a:rPr>
              <a:t>int</a:t>
            </a:r>
            <a:r>
              <a:rPr lang="en-US" altLang="zh-CN"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depth(</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if </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a:t>
            </a:r>
            <a:r>
              <a:rPr lang="en-US" altLang="zh-CN" sz="2000" i="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NULL)</a:t>
            </a:r>
            <a:r>
              <a:rPr lang="en-US" altLang="zh-CN" sz="2000" b="1" dirty="0">
                <a:latin typeface="Times New Roman" panose="02020603050405020304" pitchFamily="18" charset="0"/>
                <a:ea typeface="隶书" panose="02010509060101010101" pitchFamily="49" charset="-122"/>
              </a:rPr>
              <a:t> return </a:t>
            </a:r>
            <a:r>
              <a:rPr lang="en-US" altLang="zh-CN" sz="2000" dirty="0">
                <a:latin typeface="Times New Roman" panose="02020603050405020304" pitchFamily="18" charset="0"/>
                <a:ea typeface="隶书" panose="02010509060101010101" pitchFamily="49" charset="-122"/>
              </a:rPr>
              <a:t>1</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 </a:t>
            </a:r>
            <a:r>
              <a:rPr lang="en-US" altLang="zh-CN" sz="2000" dirty="0" err="1">
                <a:solidFill>
                  <a:schemeClr val="tx2"/>
                </a:solidFill>
                <a:latin typeface="Times New Roman" panose="02020603050405020304" pitchFamily="18" charset="0"/>
                <a:ea typeface="隶书" panose="02010509060101010101" pitchFamily="49" charset="-122"/>
              </a:rPr>
              <a:t>ls</a:t>
            </a:r>
            <a:r>
              <a:rPr lang="en-US" altLang="zh-CN" sz="2000" dirty="0">
                <a:solidFill>
                  <a:schemeClr val="tx2"/>
                </a:solidFill>
                <a:latin typeface="楷体_GB2312" pitchFamily="49" charset="-122"/>
              </a:rPr>
              <a:t>-&gt;</a:t>
            </a:r>
            <a:r>
              <a:rPr lang="en-US" altLang="zh-CN" sz="2000" dirty="0" err="1">
                <a:solidFill>
                  <a:schemeClr val="tx2"/>
                </a:solidFill>
                <a:latin typeface="Times New Roman" panose="02020603050405020304" pitchFamily="18" charset="0"/>
                <a:ea typeface="隶书" panose="02010509060101010101" pitchFamily="49" charset="-122"/>
              </a:rPr>
              <a:t>tlink</a:t>
            </a:r>
            <a:r>
              <a:rPr lang="en-US" altLang="zh-CN" sz="2000" dirty="0">
                <a:solidFill>
                  <a:schemeClr val="tx2"/>
                </a:solidFill>
                <a:latin typeface="Times New Roman" panose="02020603050405020304" pitchFamily="18" charset="0"/>
                <a:ea typeface="隶书" panose="02010509060101010101" pitchFamily="49" charset="-122"/>
              </a:rPr>
              <a:t> ==NULL, </a:t>
            </a:r>
            <a:r>
              <a:rPr lang="zh-CN" altLang="en-US" sz="2000" dirty="0">
                <a:solidFill>
                  <a:schemeClr val="tx2"/>
                </a:solidFill>
                <a:latin typeface="Times New Roman" panose="02020603050405020304" pitchFamily="18" charset="0"/>
                <a:ea typeface="隶书" panose="02010509060101010101" pitchFamily="49" charset="-122"/>
              </a:rPr>
              <a:t>空表，深度为</a:t>
            </a:r>
            <a:r>
              <a:rPr lang="en-US" altLang="zh-CN" sz="2000" dirty="0">
                <a:solidFill>
                  <a:schemeClr val="tx2"/>
                </a:solidFill>
                <a:latin typeface="Times New Roman" panose="02020603050405020304" pitchFamily="18" charset="0"/>
                <a:ea typeface="隶书" panose="02010509060101010101" pitchFamily="49" charset="-122"/>
              </a:rPr>
              <a:t>1</a:t>
            </a:r>
          </a:p>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 *</a:t>
            </a:r>
            <a:r>
              <a:rPr lang="en-US" altLang="zh-CN" sz="2000" dirty="0">
                <a:latin typeface="Times New Roman" panose="02020603050405020304" pitchFamily="18" charset="0"/>
                <a:ea typeface="隶书" panose="02010509060101010101" pitchFamily="49" charset="-122"/>
              </a:rPr>
              <a:t>temp =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b="1" dirty="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m = 0</a:t>
            </a: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n</a:t>
            </a:r>
            <a:r>
              <a:rPr lang="en-US" altLang="zh-CN" sz="20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while </a:t>
            </a:r>
            <a:r>
              <a:rPr lang="en-US" altLang="zh-CN" sz="2000" dirty="0">
                <a:latin typeface="Times New Roman" panose="02020603050405020304" pitchFamily="18" charset="0"/>
                <a:ea typeface="隶书" panose="02010509060101010101" pitchFamily="49" charset="-122"/>
              </a:rPr>
              <a:t>(temp != NULL)</a:t>
            </a:r>
            <a:r>
              <a:rPr lang="en-US" altLang="zh-CN" sz="2000" b="1" dirty="0">
                <a:latin typeface="Times New Roman" panose="02020603050405020304" pitchFamily="18" charset="0"/>
                <a:ea typeface="隶书" panose="02010509060101010101" pitchFamily="49" charset="-122"/>
              </a:rPr>
              <a:t> {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在广义表顶层横扫</a:t>
            </a:r>
          </a:p>
          <a:p>
            <a:pPr>
              <a:spcBef>
                <a:spcPct val="500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 </a:t>
            </a:r>
            <a:r>
              <a:rPr lang="en-US" altLang="zh-CN" sz="2000" dirty="0">
                <a:latin typeface="Times New Roman" panose="02020603050405020304" pitchFamily="18" charset="0"/>
                <a:ea typeface="隶书" panose="02010509060101010101" pitchFamily="49" charset="-122"/>
              </a:rPr>
              <a:t>(temp</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utype</a:t>
            </a:r>
            <a:r>
              <a:rPr lang="en-US" altLang="zh-CN" sz="2000" dirty="0">
                <a:latin typeface="Times New Roman" panose="02020603050405020304" pitchFamily="18" charset="0"/>
                <a:ea typeface="隶书" panose="02010509060101010101" pitchFamily="49" charset="-122"/>
              </a:rPr>
              <a:t> == 2)</a:t>
            </a:r>
            <a:r>
              <a:rPr lang="en-US" altLang="zh-CN" sz="2000" b="1" dirty="0">
                <a:latin typeface="Times New Roman" panose="02020603050405020304" pitchFamily="18" charset="0"/>
                <a:ea typeface="隶书" panose="02010509060101010101" pitchFamily="49" charset="-122"/>
              </a:rPr>
              <a:t> {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扫描到表结点</a:t>
            </a:r>
            <a:r>
              <a:rPr lang="zh-CN" altLang="en-US" sz="2000"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zh-CN" altLang="en-US" sz="2000" b="1" dirty="0">
                <a:solidFill>
                  <a:srgbClr val="0000CC"/>
                </a:solidFill>
                <a:latin typeface="Times New Roman" panose="02020603050405020304" pitchFamily="18" charset="0"/>
                <a:ea typeface="隶书" panose="02010509060101010101" pitchFamily="49" charset="-122"/>
              </a:rPr>
              <a:t>              </a:t>
            </a:r>
            <a:r>
              <a:rPr lang="en-US" altLang="zh-CN" sz="2000" dirty="0">
                <a:solidFill>
                  <a:srgbClr val="0000CC"/>
                </a:solidFill>
                <a:latin typeface="Times New Roman" panose="02020603050405020304" pitchFamily="18" charset="0"/>
                <a:ea typeface="隶书" panose="02010509060101010101" pitchFamily="49" charset="-122"/>
              </a:rPr>
              <a:t>n = depth(temp</a:t>
            </a:r>
            <a:r>
              <a:rPr lang="en-US" altLang="zh-CN" sz="2000" dirty="0">
                <a:solidFill>
                  <a:srgbClr val="0000CC"/>
                </a:solidFill>
                <a:latin typeface="楷体_GB2312" pitchFamily="49" charset="-122"/>
              </a:rPr>
              <a:t>-&gt;</a:t>
            </a:r>
            <a:r>
              <a:rPr lang="en-US" altLang="zh-CN" sz="2000" dirty="0" err="1">
                <a:solidFill>
                  <a:srgbClr val="0000CC"/>
                </a:solidFill>
                <a:latin typeface="Times New Roman" panose="02020603050405020304" pitchFamily="18" charset="0"/>
                <a:ea typeface="隶书" panose="02010509060101010101" pitchFamily="49" charset="-122"/>
              </a:rPr>
              <a:t>info.hlink</a:t>
            </a:r>
            <a:r>
              <a:rPr lang="en-US" altLang="zh-CN" sz="2000" dirty="0">
                <a:solidFill>
                  <a:srgbClr val="0000CC"/>
                </a:solidFill>
                <a:latin typeface="Times New Roman" panose="02020603050405020304" pitchFamily="18" charset="0"/>
                <a:ea typeface="隶书" panose="02010509060101010101" pitchFamily="49" charset="-122"/>
              </a:rPr>
              <a:t>)</a:t>
            </a:r>
            <a:r>
              <a:rPr lang="en-US" altLang="zh-CN" sz="2000" b="1" dirty="0">
                <a:solidFill>
                  <a:srgbClr val="0000CC"/>
                </a:solidFill>
                <a:latin typeface="Times New Roman" panose="02020603050405020304" pitchFamily="18" charset="0"/>
                <a:ea typeface="隶书" panose="02010509060101010101" pitchFamily="49" charset="-122"/>
              </a:rPr>
              <a:t>;               //</a:t>
            </a:r>
            <a:r>
              <a:rPr lang="zh-CN" altLang="en-US" sz="2000" dirty="0">
                <a:solidFill>
                  <a:srgbClr val="0000CC"/>
                </a:solidFill>
                <a:latin typeface="Times New Roman" panose="02020603050405020304" pitchFamily="18" charset="0"/>
                <a:ea typeface="隶书" panose="02010509060101010101" pitchFamily="49" charset="-122"/>
              </a:rPr>
              <a:t>递归计算以子表深度</a:t>
            </a:r>
          </a:p>
          <a:p>
            <a:pPr>
              <a:spcBef>
                <a:spcPct val="500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 </a:t>
            </a:r>
            <a:r>
              <a:rPr lang="en-US" altLang="zh-CN" sz="2000" dirty="0">
                <a:latin typeface="Times New Roman" panose="02020603050405020304" pitchFamily="18" charset="0"/>
                <a:ea typeface="隶书" panose="02010509060101010101" pitchFamily="49" charset="-122"/>
              </a:rPr>
              <a:t>(m &lt; n) m = n</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取最大深度</a:t>
            </a:r>
          </a:p>
          <a:p>
            <a:pPr>
              <a:spcBef>
                <a:spcPct val="500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temp = temp</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return</a:t>
            </a:r>
            <a:r>
              <a:rPr lang="en-US" altLang="zh-CN" sz="2000" dirty="0">
                <a:latin typeface="Times New Roman" panose="02020603050405020304" pitchFamily="18" charset="0"/>
                <a:ea typeface="隶书" panose="02010509060101010101" pitchFamily="49" charset="-122"/>
              </a:rPr>
              <a:t> m+1</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返回深度</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p>
        </p:txBody>
      </p:sp>
      <p:sp>
        <p:nvSpPr>
          <p:cNvPr id="3" name="Rectangle 21"/>
          <p:cNvSpPr>
            <a:spLocks noGrp="1" noChangeArrowheads="1"/>
          </p:cNvSpPr>
          <p:nvPr>
            <p:ph type="title"/>
          </p:nvPr>
        </p:nvSpPr>
        <p:spPr>
          <a:xfrm>
            <a:off x="150813" y="72232"/>
            <a:ext cx="5676900" cy="666750"/>
          </a:xfrm>
        </p:spPr>
        <p:txBody>
          <a:bodyPr/>
          <a:lstStyle/>
          <a:p>
            <a:r>
              <a:rPr lang="zh-CN" altLang="en-US" sz="3200" b="1" dirty="0">
                <a:ea typeface="华文新魏" panose="02010800040101010101" pitchFamily="2" charset="-122"/>
              </a:rPr>
              <a:t>求广义表深度的算法</a:t>
            </a:r>
          </a:p>
        </p:txBody>
      </p:sp>
      <p:pic>
        <p:nvPicPr>
          <p:cNvPr id="2" name="图片 1"/>
          <p:cNvPicPr>
            <a:picLocks noChangeAspect="1"/>
          </p:cNvPicPr>
          <p:nvPr/>
        </p:nvPicPr>
        <p:blipFill>
          <a:blip r:embed="rId2"/>
          <a:stretch>
            <a:fillRect/>
          </a:stretch>
        </p:blipFill>
        <p:spPr>
          <a:xfrm>
            <a:off x="7339988" y="836713"/>
            <a:ext cx="4695968" cy="1512168"/>
          </a:xfrm>
          <a:prstGeom prst="rect">
            <a:avLst/>
          </a:prstGeom>
        </p:spPr>
      </p:pic>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458" name="Group 83"/>
          <p:cNvGrpSpPr>
            <a:grpSpLocks/>
          </p:cNvGrpSpPr>
          <p:nvPr/>
        </p:nvGrpSpPr>
        <p:grpSpPr bwMode="auto">
          <a:xfrm>
            <a:off x="1830388" y="1314450"/>
            <a:ext cx="8380412" cy="2343150"/>
            <a:chOff x="193" y="780"/>
            <a:chExt cx="5279" cy="1476"/>
          </a:xfrm>
        </p:grpSpPr>
        <p:sp>
          <p:nvSpPr>
            <p:cNvPr id="147461" name="Rectangle 4"/>
            <p:cNvSpPr>
              <a:spLocks noChangeArrowheads="1"/>
            </p:cNvSpPr>
            <p:nvPr/>
          </p:nvSpPr>
          <p:spPr bwMode="auto">
            <a:xfrm>
              <a:off x="661" y="912"/>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62" name="Line 5"/>
            <p:cNvSpPr>
              <a:spLocks noChangeShapeType="1"/>
            </p:cNvSpPr>
            <p:nvPr/>
          </p:nvSpPr>
          <p:spPr bwMode="auto">
            <a:xfrm>
              <a:off x="469" y="1008"/>
              <a:ext cx="19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63" name="Line 6"/>
            <p:cNvSpPr>
              <a:spLocks noChangeShapeType="1"/>
            </p:cNvSpPr>
            <p:nvPr/>
          </p:nvSpPr>
          <p:spPr bwMode="auto">
            <a:xfrm>
              <a:off x="912" y="912"/>
              <a:ext cx="0" cy="24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64" name="Line 7"/>
            <p:cNvSpPr>
              <a:spLocks noChangeShapeType="1"/>
            </p:cNvSpPr>
            <p:nvPr/>
          </p:nvSpPr>
          <p:spPr bwMode="auto">
            <a:xfrm>
              <a:off x="1152" y="912"/>
              <a:ext cx="0" cy="24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65" name="Rectangle 8"/>
            <p:cNvSpPr>
              <a:spLocks noChangeArrowheads="1"/>
            </p:cNvSpPr>
            <p:nvPr/>
          </p:nvSpPr>
          <p:spPr bwMode="auto">
            <a:xfrm>
              <a:off x="912" y="912"/>
              <a:ext cx="24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66" name="Text Box 9"/>
            <p:cNvSpPr txBox="1">
              <a:spLocks noChangeArrowheads="1"/>
            </p:cNvSpPr>
            <p:nvPr/>
          </p:nvSpPr>
          <p:spPr bwMode="auto">
            <a:xfrm>
              <a:off x="672" y="864"/>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0  1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47467" name="Rectangle 10"/>
            <p:cNvSpPr>
              <a:spLocks noChangeArrowheads="1"/>
            </p:cNvSpPr>
            <p:nvPr/>
          </p:nvSpPr>
          <p:spPr bwMode="auto">
            <a:xfrm>
              <a:off x="1536" y="912"/>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68" name="Line 11"/>
            <p:cNvSpPr>
              <a:spLocks noChangeShapeType="1"/>
            </p:cNvSpPr>
            <p:nvPr/>
          </p:nvSpPr>
          <p:spPr bwMode="auto">
            <a:xfrm>
              <a:off x="1296" y="1008"/>
              <a:ext cx="24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69" name="Text Box 12"/>
            <p:cNvSpPr txBox="1">
              <a:spLocks noChangeArrowheads="1"/>
            </p:cNvSpPr>
            <p:nvPr/>
          </p:nvSpPr>
          <p:spPr bwMode="auto">
            <a:xfrm>
              <a:off x="1547" y="864"/>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2800" i="1">
                  <a:solidFill>
                    <a:schemeClr val="hlink"/>
                  </a:solidFill>
                  <a:latin typeface="Times New Roman" panose="02020603050405020304" pitchFamily="18" charset="0"/>
                  <a:ea typeface="黑体" panose="02010609060101010101" pitchFamily="49" charset="-122"/>
                </a:rPr>
                <a:t>a</a:t>
              </a:r>
              <a:endParaRPr lang="en-US" altLang="zh-CN" sz="2400" b="0" i="1">
                <a:solidFill>
                  <a:schemeClr val="hlink"/>
                </a:solidFill>
                <a:latin typeface="Times New Roman" panose="02020603050405020304" pitchFamily="18" charset="0"/>
                <a:ea typeface="黑体" panose="02010609060101010101" pitchFamily="49" charset="-122"/>
              </a:endParaRPr>
            </a:p>
          </p:txBody>
        </p:sp>
        <p:sp>
          <p:nvSpPr>
            <p:cNvPr id="147470" name="Rectangle 13"/>
            <p:cNvSpPr>
              <a:spLocks noChangeArrowheads="1"/>
            </p:cNvSpPr>
            <p:nvPr/>
          </p:nvSpPr>
          <p:spPr bwMode="auto">
            <a:xfrm>
              <a:off x="2400" y="912"/>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71" name="Line 14"/>
            <p:cNvSpPr>
              <a:spLocks noChangeShapeType="1"/>
            </p:cNvSpPr>
            <p:nvPr/>
          </p:nvSpPr>
          <p:spPr bwMode="auto">
            <a:xfrm>
              <a:off x="2160" y="1008"/>
              <a:ext cx="24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72" name="Text Box 15"/>
            <p:cNvSpPr txBox="1">
              <a:spLocks noChangeArrowheads="1"/>
            </p:cNvSpPr>
            <p:nvPr/>
          </p:nvSpPr>
          <p:spPr bwMode="auto">
            <a:xfrm>
              <a:off x="2411" y="864"/>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47473" name="Rectangle 16"/>
            <p:cNvSpPr>
              <a:spLocks noChangeArrowheads="1"/>
            </p:cNvSpPr>
            <p:nvPr/>
          </p:nvSpPr>
          <p:spPr bwMode="auto">
            <a:xfrm>
              <a:off x="3264" y="912"/>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74" name="Line 17"/>
            <p:cNvSpPr>
              <a:spLocks noChangeShapeType="1"/>
            </p:cNvSpPr>
            <p:nvPr/>
          </p:nvSpPr>
          <p:spPr bwMode="auto">
            <a:xfrm>
              <a:off x="3024" y="1008"/>
              <a:ext cx="24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75" name="Text Box 18"/>
            <p:cNvSpPr txBox="1">
              <a:spLocks noChangeArrowheads="1"/>
            </p:cNvSpPr>
            <p:nvPr/>
          </p:nvSpPr>
          <p:spPr bwMode="auto">
            <a:xfrm>
              <a:off x="3275" y="864"/>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47476" name="Rectangle 19"/>
            <p:cNvSpPr>
              <a:spLocks noChangeArrowheads="1"/>
            </p:cNvSpPr>
            <p:nvPr/>
          </p:nvSpPr>
          <p:spPr bwMode="auto">
            <a:xfrm>
              <a:off x="4128" y="912"/>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77" name="Line 20"/>
            <p:cNvSpPr>
              <a:spLocks noChangeShapeType="1"/>
            </p:cNvSpPr>
            <p:nvPr/>
          </p:nvSpPr>
          <p:spPr bwMode="auto">
            <a:xfrm>
              <a:off x="3888" y="1008"/>
              <a:ext cx="24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78" name="Text Box 21"/>
            <p:cNvSpPr txBox="1">
              <a:spLocks noChangeArrowheads="1"/>
            </p:cNvSpPr>
            <p:nvPr/>
          </p:nvSpPr>
          <p:spPr bwMode="auto">
            <a:xfrm>
              <a:off x="4139" y="864"/>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2800" i="1">
                  <a:solidFill>
                    <a:schemeClr val="hlink"/>
                  </a:solidFill>
                  <a:latin typeface="Times New Roman" panose="02020603050405020304" pitchFamily="18" charset="0"/>
                  <a:ea typeface="黑体" panose="02010609060101010101" pitchFamily="49" charset="-122"/>
                </a:rPr>
                <a:t>b</a:t>
              </a:r>
              <a:endParaRPr lang="en-US" altLang="zh-CN" sz="2400" b="0" i="1">
                <a:solidFill>
                  <a:schemeClr val="hlink"/>
                </a:solidFill>
                <a:latin typeface="Times New Roman" panose="02020603050405020304" pitchFamily="18" charset="0"/>
                <a:ea typeface="黑体" panose="02010609060101010101" pitchFamily="49" charset="-122"/>
              </a:endParaRPr>
            </a:p>
          </p:txBody>
        </p:sp>
        <p:sp>
          <p:nvSpPr>
            <p:cNvPr id="147479" name="Text Box 22"/>
            <p:cNvSpPr txBox="1">
              <a:spLocks noChangeArrowheads="1"/>
            </p:cNvSpPr>
            <p:nvPr/>
          </p:nvSpPr>
          <p:spPr bwMode="auto">
            <a:xfrm>
              <a:off x="4608" y="825"/>
              <a:ext cx="2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47480" name="Line 23"/>
            <p:cNvSpPr>
              <a:spLocks noChangeShapeType="1"/>
            </p:cNvSpPr>
            <p:nvPr/>
          </p:nvSpPr>
          <p:spPr bwMode="auto">
            <a:xfrm>
              <a:off x="1776" y="9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81" name="Line 24"/>
            <p:cNvSpPr>
              <a:spLocks noChangeShapeType="1"/>
            </p:cNvSpPr>
            <p:nvPr/>
          </p:nvSpPr>
          <p:spPr bwMode="auto">
            <a:xfrm>
              <a:off x="2016" y="9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82" name="Line 25"/>
            <p:cNvSpPr>
              <a:spLocks noChangeShapeType="1"/>
            </p:cNvSpPr>
            <p:nvPr/>
          </p:nvSpPr>
          <p:spPr bwMode="auto">
            <a:xfrm>
              <a:off x="2640" y="9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83" name="Line 26"/>
            <p:cNvSpPr>
              <a:spLocks noChangeShapeType="1"/>
            </p:cNvSpPr>
            <p:nvPr/>
          </p:nvSpPr>
          <p:spPr bwMode="auto">
            <a:xfrm>
              <a:off x="2880" y="9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84" name="Line 27"/>
            <p:cNvSpPr>
              <a:spLocks noChangeShapeType="1"/>
            </p:cNvSpPr>
            <p:nvPr/>
          </p:nvSpPr>
          <p:spPr bwMode="auto">
            <a:xfrm>
              <a:off x="3504" y="9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85" name="Line 28"/>
            <p:cNvSpPr>
              <a:spLocks noChangeShapeType="1"/>
            </p:cNvSpPr>
            <p:nvPr/>
          </p:nvSpPr>
          <p:spPr bwMode="auto">
            <a:xfrm>
              <a:off x="3744" y="9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86" name="Line 29"/>
            <p:cNvSpPr>
              <a:spLocks noChangeShapeType="1"/>
            </p:cNvSpPr>
            <p:nvPr/>
          </p:nvSpPr>
          <p:spPr bwMode="auto">
            <a:xfrm>
              <a:off x="4368" y="9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87" name="Line 30"/>
            <p:cNvSpPr>
              <a:spLocks noChangeShapeType="1"/>
            </p:cNvSpPr>
            <p:nvPr/>
          </p:nvSpPr>
          <p:spPr bwMode="auto">
            <a:xfrm>
              <a:off x="4608" y="91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88" name="Rectangle 31"/>
            <p:cNvSpPr>
              <a:spLocks noChangeArrowheads="1"/>
            </p:cNvSpPr>
            <p:nvPr/>
          </p:nvSpPr>
          <p:spPr bwMode="auto">
            <a:xfrm>
              <a:off x="661" y="1449"/>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89" name="Line 32"/>
            <p:cNvSpPr>
              <a:spLocks noChangeShapeType="1"/>
            </p:cNvSpPr>
            <p:nvPr/>
          </p:nvSpPr>
          <p:spPr bwMode="auto">
            <a:xfrm>
              <a:off x="528" y="1536"/>
              <a:ext cx="133" cy="9"/>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90" name="Rectangle 33"/>
            <p:cNvSpPr>
              <a:spLocks noChangeArrowheads="1"/>
            </p:cNvSpPr>
            <p:nvPr/>
          </p:nvSpPr>
          <p:spPr bwMode="auto">
            <a:xfrm>
              <a:off x="912" y="1449"/>
              <a:ext cx="24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91" name="Text Box 34"/>
            <p:cNvSpPr txBox="1">
              <a:spLocks noChangeArrowheads="1"/>
            </p:cNvSpPr>
            <p:nvPr/>
          </p:nvSpPr>
          <p:spPr bwMode="auto">
            <a:xfrm>
              <a:off x="672" y="1401"/>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0  1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47492" name="Rectangle 35"/>
            <p:cNvSpPr>
              <a:spLocks noChangeArrowheads="1"/>
            </p:cNvSpPr>
            <p:nvPr/>
          </p:nvSpPr>
          <p:spPr bwMode="auto">
            <a:xfrm>
              <a:off x="1536" y="1440"/>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93" name="Line 36"/>
            <p:cNvSpPr>
              <a:spLocks noChangeShapeType="1"/>
            </p:cNvSpPr>
            <p:nvPr/>
          </p:nvSpPr>
          <p:spPr bwMode="auto">
            <a:xfrm>
              <a:off x="1296" y="1545"/>
              <a:ext cx="24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94" name="Text Box 37"/>
            <p:cNvSpPr txBox="1">
              <a:spLocks noChangeArrowheads="1"/>
            </p:cNvSpPr>
            <p:nvPr/>
          </p:nvSpPr>
          <p:spPr bwMode="auto">
            <a:xfrm>
              <a:off x="1547" y="1385"/>
              <a:ext cx="4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2800" i="1">
                  <a:solidFill>
                    <a:schemeClr val="hlink"/>
                  </a:solidFill>
                  <a:latin typeface="Times New Roman" panose="02020603050405020304" pitchFamily="18" charset="0"/>
                  <a:ea typeface="黑体" panose="02010609060101010101" pitchFamily="49" charset="-122"/>
                </a:rPr>
                <a:t>c</a:t>
              </a:r>
              <a:endParaRPr lang="en-US" altLang="zh-CN" sz="2400" b="0" i="1">
                <a:solidFill>
                  <a:schemeClr val="hlink"/>
                </a:solidFill>
                <a:latin typeface="Times New Roman" panose="02020603050405020304" pitchFamily="18" charset="0"/>
                <a:ea typeface="黑体" panose="02010609060101010101" pitchFamily="49" charset="-122"/>
              </a:endParaRPr>
            </a:p>
          </p:txBody>
        </p:sp>
        <p:sp>
          <p:nvSpPr>
            <p:cNvPr id="147495" name="Rectangle 38"/>
            <p:cNvSpPr>
              <a:spLocks noChangeArrowheads="1"/>
            </p:cNvSpPr>
            <p:nvPr/>
          </p:nvSpPr>
          <p:spPr bwMode="auto">
            <a:xfrm>
              <a:off x="2400" y="1440"/>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496" name="Line 39"/>
            <p:cNvSpPr>
              <a:spLocks noChangeShapeType="1"/>
            </p:cNvSpPr>
            <p:nvPr/>
          </p:nvSpPr>
          <p:spPr bwMode="auto">
            <a:xfrm>
              <a:off x="2160" y="1545"/>
              <a:ext cx="24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97" name="Line 40"/>
            <p:cNvSpPr>
              <a:spLocks noChangeShapeType="1"/>
            </p:cNvSpPr>
            <p:nvPr/>
          </p:nvSpPr>
          <p:spPr bwMode="auto">
            <a:xfrm>
              <a:off x="2064" y="1449"/>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98" name="Line 41"/>
            <p:cNvSpPr>
              <a:spLocks noChangeShapeType="1"/>
            </p:cNvSpPr>
            <p:nvPr/>
          </p:nvSpPr>
          <p:spPr bwMode="auto">
            <a:xfrm>
              <a:off x="2880" y="1449"/>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499" name="Line 42"/>
            <p:cNvSpPr>
              <a:spLocks noChangeShapeType="1"/>
            </p:cNvSpPr>
            <p:nvPr/>
          </p:nvSpPr>
          <p:spPr bwMode="auto">
            <a:xfrm>
              <a:off x="1776" y="144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00" name="Line 43"/>
            <p:cNvSpPr>
              <a:spLocks noChangeShapeType="1"/>
            </p:cNvSpPr>
            <p:nvPr/>
          </p:nvSpPr>
          <p:spPr bwMode="auto">
            <a:xfrm>
              <a:off x="2640" y="144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01" name="Text Box 44"/>
            <p:cNvSpPr txBox="1">
              <a:spLocks noChangeArrowheads="1"/>
            </p:cNvSpPr>
            <p:nvPr/>
          </p:nvSpPr>
          <p:spPr bwMode="auto">
            <a:xfrm>
              <a:off x="2880" y="1353"/>
              <a:ext cx="2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47502" name="Rectangle 45"/>
            <p:cNvSpPr>
              <a:spLocks noChangeArrowheads="1"/>
            </p:cNvSpPr>
            <p:nvPr/>
          </p:nvSpPr>
          <p:spPr bwMode="auto">
            <a:xfrm>
              <a:off x="3264" y="1449"/>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503" name="Line 46"/>
            <p:cNvSpPr>
              <a:spLocks noChangeShapeType="1"/>
            </p:cNvSpPr>
            <p:nvPr/>
          </p:nvSpPr>
          <p:spPr bwMode="auto">
            <a:xfrm>
              <a:off x="3408" y="1296"/>
              <a:ext cx="0" cy="144"/>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04" name="Rectangle 47"/>
            <p:cNvSpPr>
              <a:spLocks noChangeArrowheads="1"/>
            </p:cNvSpPr>
            <p:nvPr/>
          </p:nvSpPr>
          <p:spPr bwMode="auto">
            <a:xfrm>
              <a:off x="3515" y="1449"/>
              <a:ext cx="24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505" name="Rectangle 48"/>
            <p:cNvSpPr>
              <a:spLocks noChangeArrowheads="1"/>
            </p:cNvSpPr>
            <p:nvPr/>
          </p:nvSpPr>
          <p:spPr bwMode="auto">
            <a:xfrm>
              <a:off x="4139" y="1440"/>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506" name="Line 49"/>
            <p:cNvSpPr>
              <a:spLocks noChangeShapeType="1"/>
            </p:cNvSpPr>
            <p:nvPr/>
          </p:nvSpPr>
          <p:spPr bwMode="auto">
            <a:xfrm>
              <a:off x="3899" y="1545"/>
              <a:ext cx="24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07" name="Line 50"/>
            <p:cNvSpPr>
              <a:spLocks noChangeShapeType="1"/>
            </p:cNvSpPr>
            <p:nvPr/>
          </p:nvSpPr>
          <p:spPr bwMode="auto">
            <a:xfrm>
              <a:off x="4619" y="1449"/>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08" name="Line 51"/>
            <p:cNvSpPr>
              <a:spLocks noChangeShapeType="1"/>
            </p:cNvSpPr>
            <p:nvPr/>
          </p:nvSpPr>
          <p:spPr bwMode="auto">
            <a:xfrm>
              <a:off x="4379" y="144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09" name="Rectangle 52"/>
            <p:cNvSpPr>
              <a:spLocks noChangeArrowheads="1"/>
            </p:cNvSpPr>
            <p:nvPr/>
          </p:nvSpPr>
          <p:spPr bwMode="auto">
            <a:xfrm>
              <a:off x="3829" y="1968"/>
              <a:ext cx="720"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510" name="Line 53"/>
            <p:cNvSpPr>
              <a:spLocks noChangeShapeType="1"/>
            </p:cNvSpPr>
            <p:nvPr/>
          </p:nvSpPr>
          <p:spPr bwMode="auto">
            <a:xfrm>
              <a:off x="3637" y="2064"/>
              <a:ext cx="192"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11" name="Rectangle 54"/>
            <p:cNvSpPr>
              <a:spLocks noChangeArrowheads="1"/>
            </p:cNvSpPr>
            <p:nvPr/>
          </p:nvSpPr>
          <p:spPr bwMode="auto">
            <a:xfrm>
              <a:off x="4080" y="1968"/>
              <a:ext cx="240"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512" name="Rectangle 55"/>
            <p:cNvSpPr>
              <a:spLocks noChangeArrowheads="1"/>
            </p:cNvSpPr>
            <p:nvPr/>
          </p:nvSpPr>
          <p:spPr bwMode="auto">
            <a:xfrm>
              <a:off x="4704" y="1968"/>
              <a:ext cx="768" cy="240"/>
            </a:xfrm>
            <a:prstGeom prst="rect">
              <a:avLst/>
            </a:prstGeom>
            <a:solidFill>
              <a:srgbClr val="FFFF99"/>
            </a:solidFill>
            <a:ln w="9525">
              <a:solidFill>
                <a:srgbClr val="333399"/>
              </a:solidFill>
              <a:miter lim="800000"/>
              <a:headEnd/>
              <a:tailEnd/>
            </a:ln>
            <a:effectLst>
              <a:outerShdw dist="35921"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7513" name="Line 56"/>
            <p:cNvSpPr>
              <a:spLocks noChangeShapeType="1"/>
            </p:cNvSpPr>
            <p:nvPr/>
          </p:nvSpPr>
          <p:spPr bwMode="auto">
            <a:xfrm>
              <a:off x="4464" y="2064"/>
              <a:ext cx="24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14" name="Line 57"/>
            <p:cNvSpPr>
              <a:spLocks noChangeShapeType="1"/>
            </p:cNvSpPr>
            <p:nvPr/>
          </p:nvSpPr>
          <p:spPr bwMode="auto">
            <a:xfrm>
              <a:off x="5232" y="196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15" name="Line 58"/>
            <p:cNvSpPr>
              <a:spLocks noChangeShapeType="1"/>
            </p:cNvSpPr>
            <p:nvPr/>
          </p:nvSpPr>
          <p:spPr bwMode="auto">
            <a:xfrm>
              <a:off x="4944" y="196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16" name="Text Box 59"/>
            <p:cNvSpPr txBox="1">
              <a:spLocks noChangeArrowheads="1"/>
            </p:cNvSpPr>
            <p:nvPr/>
          </p:nvSpPr>
          <p:spPr bwMode="auto">
            <a:xfrm>
              <a:off x="3840" y="1913"/>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0  1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47517" name="Text Box 60"/>
            <p:cNvSpPr txBox="1">
              <a:spLocks noChangeArrowheads="1"/>
            </p:cNvSpPr>
            <p:nvPr/>
          </p:nvSpPr>
          <p:spPr bwMode="auto">
            <a:xfrm>
              <a:off x="3292" y="1401"/>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0  1</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47518" name="Line 61"/>
            <p:cNvSpPr>
              <a:spLocks noChangeShapeType="1"/>
            </p:cNvSpPr>
            <p:nvPr/>
          </p:nvSpPr>
          <p:spPr bwMode="auto">
            <a:xfrm>
              <a:off x="1680" y="1392"/>
              <a:ext cx="288" cy="33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19" name="Line 62"/>
            <p:cNvSpPr>
              <a:spLocks noChangeShapeType="1"/>
            </p:cNvSpPr>
            <p:nvPr/>
          </p:nvSpPr>
          <p:spPr bwMode="auto">
            <a:xfrm flipH="1">
              <a:off x="1680" y="1392"/>
              <a:ext cx="288" cy="33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20" name="Text Box 63"/>
            <p:cNvSpPr txBox="1">
              <a:spLocks noChangeArrowheads="1"/>
            </p:cNvSpPr>
            <p:nvPr/>
          </p:nvSpPr>
          <p:spPr bwMode="auto">
            <a:xfrm>
              <a:off x="2416" y="1392"/>
              <a:ext cx="4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2800" i="1">
                  <a:solidFill>
                    <a:schemeClr val="hlink"/>
                  </a:solidFill>
                  <a:latin typeface="Times New Roman" panose="02020603050405020304" pitchFamily="18" charset="0"/>
                  <a:ea typeface="黑体" panose="02010609060101010101" pitchFamily="49" charset="-122"/>
                </a:rPr>
                <a:t>d</a:t>
              </a:r>
              <a:endParaRPr lang="en-US" altLang="zh-CN" sz="2400" b="0" i="1">
                <a:solidFill>
                  <a:schemeClr val="hlink"/>
                </a:solidFill>
                <a:latin typeface="Times New Roman" panose="02020603050405020304" pitchFamily="18" charset="0"/>
                <a:ea typeface="黑体" panose="02010609060101010101" pitchFamily="49" charset="-122"/>
              </a:endParaRPr>
            </a:p>
          </p:txBody>
        </p:sp>
        <p:sp>
          <p:nvSpPr>
            <p:cNvPr id="147521" name="Line 64"/>
            <p:cNvSpPr>
              <a:spLocks noChangeShapeType="1"/>
            </p:cNvSpPr>
            <p:nvPr/>
          </p:nvSpPr>
          <p:spPr bwMode="auto">
            <a:xfrm>
              <a:off x="528" y="1296"/>
              <a:ext cx="0" cy="24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22" name="Line 65"/>
            <p:cNvSpPr>
              <a:spLocks noChangeShapeType="1"/>
            </p:cNvSpPr>
            <p:nvPr/>
          </p:nvSpPr>
          <p:spPr bwMode="auto">
            <a:xfrm>
              <a:off x="528" y="1296"/>
              <a:ext cx="2256"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23" name="Line 66"/>
            <p:cNvSpPr>
              <a:spLocks noChangeShapeType="1"/>
            </p:cNvSpPr>
            <p:nvPr/>
          </p:nvSpPr>
          <p:spPr bwMode="auto">
            <a:xfrm>
              <a:off x="2784" y="1008"/>
              <a:ext cx="0" cy="28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8259" name="Text Box 67"/>
            <p:cNvSpPr txBox="1">
              <a:spLocks noChangeArrowheads="1"/>
            </p:cNvSpPr>
            <p:nvPr/>
          </p:nvSpPr>
          <p:spPr bwMode="auto">
            <a:xfrm>
              <a:off x="193" y="780"/>
              <a:ext cx="2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sz="3200" i="1">
                  <a:solidFill>
                    <a:schemeClr val="tx2"/>
                  </a:solidFill>
                  <a:effectLst>
                    <a:outerShdw blurRad="38100" dist="38100" dir="2700000" algn="tl">
                      <a:srgbClr val="C0C0C0"/>
                    </a:outerShdw>
                  </a:effectLst>
                  <a:latin typeface="Times New Roman" panose="02020603050405020304" pitchFamily="18" charset="0"/>
                </a:rPr>
                <a:t>ls</a:t>
              </a:r>
              <a:endParaRPr lang="en-US" altLang="zh-CN" sz="2400" b="0">
                <a:latin typeface="Times New Roman" panose="02020603050405020304" pitchFamily="18" charset="0"/>
              </a:endParaRPr>
            </a:p>
          </p:txBody>
        </p:sp>
        <p:sp>
          <p:nvSpPr>
            <p:cNvPr id="147525" name="Line 68"/>
            <p:cNvSpPr>
              <a:spLocks noChangeShapeType="1"/>
            </p:cNvSpPr>
            <p:nvPr/>
          </p:nvSpPr>
          <p:spPr bwMode="auto">
            <a:xfrm>
              <a:off x="3408" y="1296"/>
              <a:ext cx="24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26" name="Line 69"/>
            <p:cNvSpPr>
              <a:spLocks noChangeShapeType="1"/>
            </p:cNvSpPr>
            <p:nvPr/>
          </p:nvSpPr>
          <p:spPr bwMode="auto">
            <a:xfrm>
              <a:off x="3648" y="1008"/>
              <a:ext cx="0" cy="28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27" name="Text Box 70"/>
            <p:cNvSpPr txBox="1">
              <a:spLocks noChangeArrowheads="1"/>
            </p:cNvSpPr>
            <p:nvPr/>
          </p:nvSpPr>
          <p:spPr bwMode="auto">
            <a:xfrm>
              <a:off x="4148" y="1385"/>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2</a:t>
              </a:r>
              <a:endParaRPr lang="en-US" altLang="zh-CN" sz="2400" b="0">
                <a:solidFill>
                  <a:schemeClr val="hlink"/>
                </a:solidFill>
                <a:latin typeface="Times New Roman" panose="02020603050405020304" pitchFamily="18" charset="0"/>
                <a:ea typeface="黑体" panose="02010609060101010101" pitchFamily="49" charset="-122"/>
              </a:endParaRPr>
            </a:p>
          </p:txBody>
        </p:sp>
        <p:sp>
          <p:nvSpPr>
            <p:cNvPr id="147528" name="Line 71"/>
            <p:cNvSpPr>
              <a:spLocks noChangeShapeType="1"/>
            </p:cNvSpPr>
            <p:nvPr/>
          </p:nvSpPr>
          <p:spPr bwMode="auto">
            <a:xfrm>
              <a:off x="4512" y="1536"/>
              <a:ext cx="0" cy="28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29" name="Line 72"/>
            <p:cNvSpPr>
              <a:spLocks noChangeShapeType="1"/>
            </p:cNvSpPr>
            <p:nvPr/>
          </p:nvSpPr>
          <p:spPr bwMode="auto">
            <a:xfrm flipH="1">
              <a:off x="3648" y="1824"/>
              <a:ext cx="864"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30" name="Line 73"/>
            <p:cNvSpPr>
              <a:spLocks noChangeShapeType="1"/>
            </p:cNvSpPr>
            <p:nvPr/>
          </p:nvSpPr>
          <p:spPr bwMode="auto">
            <a:xfrm>
              <a:off x="3648" y="1824"/>
              <a:ext cx="0" cy="24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31" name="Text Box 74"/>
            <p:cNvSpPr txBox="1">
              <a:spLocks noChangeArrowheads="1"/>
            </p:cNvSpPr>
            <p:nvPr/>
          </p:nvSpPr>
          <p:spPr bwMode="auto">
            <a:xfrm>
              <a:off x="4718" y="1912"/>
              <a:ext cx="4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hlink"/>
                  </a:solidFill>
                  <a:latin typeface="Times New Roman" panose="02020603050405020304" pitchFamily="18" charset="0"/>
                  <a:ea typeface="黑体" panose="02010609060101010101" pitchFamily="49" charset="-122"/>
                </a:rPr>
                <a:t>1  </a:t>
              </a:r>
              <a:r>
                <a:rPr lang="en-US" altLang="zh-CN" sz="2800" i="1">
                  <a:solidFill>
                    <a:schemeClr val="hlink"/>
                  </a:solidFill>
                  <a:latin typeface="Times New Roman" panose="02020603050405020304" pitchFamily="18" charset="0"/>
                  <a:ea typeface="黑体" panose="02010609060101010101" pitchFamily="49" charset="-122"/>
                </a:rPr>
                <a:t>c</a:t>
              </a:r>
              <a:endParaRPr lang="en-US" altLang="zh-CN" sz="2400" b="0" i="1">
                <a:solidFill>
                  <a:schemeClr val="hlink"/>
                </a:solidFill>
                <a:latin typeface="Times New Roman" panose="02020603050405020304" pitchFamily="18" charset="0"/>
                <a:ea typeface="黑体" panose="02010609060101010101" pitchFamily="49" charset="-122"/>
              </a:endParaRPr>
            </a:p>
          </p:txBody>
        </p:sp>
        <p:sp>
          <p:nvSpPr>
            <p:cNvPr id="147532" name="Text Box 75"/>
            <p:cNvSpPr txBox="1">
              <a:spLocks noChangeArrowheads="1"/>
            </p:cNvSpPr>
            <p:nvPr/>
          </p:nvSpPr>
          <p:spPr bwMode="auto">
            <a:xfrm>
              <a:off x="4608" y="1353"/>
              <a:ext cx="2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47533" name="Text Box 76"/>
            <p:cNvSpPr txBox="1">
              <a:spLocks noChangeArrowheads="1"/>
            </p:cNvSpPr>
            <p:nvPr/>
          </p:nvSpPr>
          <p:spPr bwMode="auto">
            <a:xfrm>
              <a:off x="5221" y="1881"/>
              <a:ext cx="2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333399"/>
                  </a:solidFill>
                  <a:latin typeface="Times New Roman" panose="02020603050405020304" pitchFamily="18" charset="0"/>
                  <a:ea typeface="黑体" panose="02010609060101010101" pitchFamily="49" charset="-122"/>
                  <a:sym typeface="Symbol" panose="05050102010706020507" pitchFamily="18" charset="2"/>
                </a:rPr>
                <a:t></a:t>
              </a:r>
              <a:endParaRPr lang="en-US" altLang="zh-CN" sz="2400" b="0">
                <a:latin typeface="Times New Roman" panose="02020603050405020304" pitchFamily="18" charset="0"/>
                <a:ea typeface="黑体" panose="02010609060101010101" pitchFamily="49" charset="-122"/>
              </a:endParaRPr>
            </a:p>
          </p:txBody>
        </p:sp>
        <p:sp>
          <p:nvSpPr>
            <p:cNvPr id="147534" name="Line 77"/>
            <p:cNvSpPr>
              <a:spLocks noChangeShapeType="1"/>
            </p:cNvSpPr>
            <p:nvPr/>
          </p:nvSpPr>
          <p:spPr bwMode="auto">
            <a:xfrm>
              <a:off x="4840" y="1920"/>
              <a:ext cx="288" cy="33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535" name="Line 78"/>
            <p:cNvSpPr>
              <a:spLocks noChangeShapeType="1"/>
            </p:cNvSpPr>
            <p:nvPr/>
          </p:nvSpPr>
          <p:spPr bwMode="auto">
            <a:xfrm flipH="1">
              <a:off x="4840" y="1920"/>
              <a:ext cx="288" cy="33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7459" name="Rectangle 80"/>
          <p:cNvSpPr>
            <a:spLocks noGrp="1" noChangeArrowheads="1"/>
          </p:cNvSpPr>
          <p:nvPr>
            <p:ph type="title"/>
          </p:nvPr>
        </p:nvSpPr>
        <p:spPr>
          <a:xfrm>
            <a:off x="252521" y="88107"/>
            <a:ext cx="5867400" cy="635000"/>
          </a:xfrm>
        </p:spPr>
        <p:txBody>
          <a:bodyPr/>
          <a:lstStyle/>
          <a:p>
            <a:r>
              <a:rPr lang="zh-CN" altLang="en-US" sz="3200" b="1" dirty="0">
                <a:ea typeface="华文新魏" panose="02010800040101010101" pitchFamily="2" charset="-122"/>
              </a:rPr>
              <a:t>广义表的删除算法</a:t>
            </a:r>
          </a:p>
        </p:txBody>
      </p:sp>
      <p:sp>
        <p:nvSpPr>
          <p:cNvPr id="648273" name="Rectangle 81"/>
          <p:cNvSpPr>
            <a:spLocks noGrp="1" noChangeArrowheads="1"/>
          </p:cNvSpPr>
          <p:nvPr>
            <p:ph idx="1"/>
          </p:nvPr>
        </p:nvSpPr>
        <p:spPr>
          <a:xfrm>
            <a:off x="2095500" y="3746500"/>
            <a:ext cx="8362950" cy="3886200"/>
          </a:xfrm>
        </p:spPr>
        <p:txBody>
          <a:bodyPr/>
          <a:lstStyle/>
          <a:p>
            <a:pPr>
              <a:buClr>
                <a:srgbClr val="990099"/>
              </a:buClr>
              <a:buSzPct val="50000"/>
              <a:defRPr/>
            </a:pPr>
            <a:r>
              <a:rPr lang="zh-CN" altLang="en-US" sz="3000" b="1">
                <a:latin typeface="Times New Roman" panose="02020603050405020304" pitchFamily="18" charset="0"/>
                <a:ea typeface="仿宋_GB2312" pitchFamily="49" charset="-122"/>
              </a:rPr>
              <a:t>扫描子链表</a:t>
            </a:r>
          </a:p>
          <a:p>
            <a:pPr lvl="1">
              <a:buClr>
                <a:srgbClr val="008000"/>
              </a:buClr>
              <a:buFont typeface="Wingdings" panose="05000000000000000000" pitchFamily="2" charset="2"/>
              <a:buChar char="u"/>
              <a:defRPr/>
            </a:pPr>
            <a:r>
              <a:rPr lang="zh-CN" altLang="en-US" sz="3000" b="1">
                <a:latin typeface="Times New Roman" panose="02020603050405020304" pitchFamily="18" charset="0"/>
                <a:ea typeface="仿宋_GB2312" pitchFamily="49" charset="-122"/>
              </a:rPr>
              <a:t> 若结点数据为</a:t>
            </a:r>
            <a:r>
              <a:rPr lang="en-US" altLang="zh-CN" sz="3000" b="1" i="1">
                <a:latin typeface="Times New Roman" panose="02020603050405020304" pitchFamily="18" charset="0"/>
                <a:ea typeface="仿宋_GB2312" pitchFamily="49" charset="-122"/>
              </a:rPr>
              <a:t>c</a:t>
            </a:r>
            <a:r>
              <a:rPr lang="en-US" altLang="zh-CN" sz="3000" b="1">
                <a:latin typeface="Times New Roman" panose="02020603050405020304" pitchFamily="18" charset="0"/>
                <a:ea typeface="仿宋_GB2312" pitchFamily="49" charset="-122"/>
              </a:rPr>
              <a:t>, </a:t>
            </a:r>
            <a:r>
              <a:rPr lang="zh-CN" altLang="zh-CN" sz="3000" b="1">
                <a:latin typeface="Times New Roman" panose="02020603050405020304" pitchFamily="18" charset="0"/>
                <a:ea typeface="仿宋_GB2312" pitchFamily="49" charset="-122"/>
              </a:rPr>
              <a:t>删除。可能做循环连续删。</a:t>
            </a:r>
          </a:p>
          <a:p>
            <a:pPr lvl="1">
              <a:buClr>
                <a:srgbClr val="008000"/>
              </a:buClr>
              <a:buFont typeface="Wingdings" panose="05000000000000000000" pitchFamily="2" charset="2"/>
              <a:buChar char="u"/>
              <a:defRPr/>
            </a:pPr>
            <a:r>
              <a:rPr lang="zh-CN" altLang="en-US" sz="3000" b="1">
                <a:latin typeface="Times New Roman" panose="02020603050405020304" pitchFamily="18" charset="0"/>
                <a:ea typeface="仿宋_GB2312" pitchFamily="49" charset="-122"/>
              </a:rPr>
              <a:t> 若结点数据不为</a:t>
            </a:r>
            <a:r>
              <a:rPr lang="en-US" altLang="zh-CN" sz="3000" b="1" i="1">
                <a:latin typeface="Times New Roman" panose="02020603050405020304" pitchFamily="18" charset="0"/>
                <a:ea typeface="仿宋_GB2312" pitchFamily="49" charset="-122"/>
              </a:rPr>
              <a:t>c</a:t>
            </a:r>
            <a:r>
              <a:rPr lang="zh-CN" altLang="en-US" sz="3000" b="1">
                <a:latin typeface="Times New Roman" panose="02020603050405020304" pitchFamily="18" charset="0"/>
                <a:ea typeface="仿宋_GB2312" pitchFamily="49" charset="-122"/>
              </a:rPr>
              <a:t>，不执行删除。</a:t>
            </a:r>
          </a:p>
          <a:p>
            <a:pPr lvl="1">
              <a:buClr>
                <a:srgbClr val="008000"/>
              </a:buClr>
              <a:buFont typeface="Wingdings" panose="05000000000000000000" pitchFamily="2" charset="2"/>
              <a:buChar char="u"/>
              <a:defRPr/>
            </a:pPr>
            <a:r>
              <a:rPr lang="zh-CN" altLang="en-US" sz="3000" b="1">
                <a:latin typeface="Times New Roman" panose="02020603050405020304" pitchFamily="18" charset="0"/>
                <a:ea typeface="仿宋_GB2312" pitchFamily="49" charset="-122"/>
              </a:rPr>
              <a:t> 若结点为子表，递归在子表执行删除。</a:t>
            </a:r>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idx="1"/>
          </p:nvPr>
        </p:nvSpPr>
        <p:spPr>
          <a:xfrm>
            <a:off x="1847528" y="764704"/>
            <a:ext cx="8229600" cy="5543550"/>
          </a:xfrm>
        </p:spPr>
        <p:txBody>
          <a:bodyPr>
            <a:normAutofit lnSpcReduction="10000"/>
          </a:bodyPr>
          <a:lstStyle/>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 &lt;class</a:t>
            </a:r>
            <a:r>
              <a:rPr lang="en-US" altLang="zh-CN" sz="2000" dirty="0">
                <a:latin typeface="Times New Roman" panose="02020603050405020304" pitchFamily="18" charset="0"/>
                <a:ea typeface="隶书" panose="02010509060101010101" pitchFamily="49" charset="-122"/>
              </a:rPr>
              <a:t> T</a:t>
            </a:r>
            <a:r>
              <a:rPr lang="en-US" altLang="zh-CN" sz="2000" b="1" dirty="0">
                <a:latin typeface="Times New Roman" panose="02020603050405020304" pitchFamily="18" charset="0"/>
                <a:ea typeface="隶书" panose="02010509060101010101" pitchFamily="49" charset="-122"/>
              </a:rPr>
              <a:t>&gt;</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void</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delvalue</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 T x) </a:t>
            </a:r>
            <a:r>
              <a:rPr lang="en-US" altLang="zh-CN" sz="20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if</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 NULL) </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非空表</a:t>
            </a:r>
            <a:r>
              <a:rPr lang="zh-CN" altLang="en-US" sz="20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GenListNode</a:t>
            </a:r>
            <a:r>
              <a:rPr lang="en-US" altLang="zh-CN" sz="2000" dirty="0">
                <a:latin typeface="Times New Roman" panose="02020603050405020304" pitchFamily="18" charset="0"/>
                <a:ea typeface="隶书" panose="02010509060101010101" pitchFamily="49" charset="-122"/>
              </a:rPr>
              <a:t>&lt;T&gt; * p =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第一个结点</a:t>
            </a:r>
          </a:p>
          <a:p>
            <a:pPr>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while</a:t>
            </a:r>
            <a:r>
              <a:rPr lang="en-US" altLang="zh-CN" sz="2000" dirty="0">
                <a:latin typeface="Times New Roman" panose="02020603050405020304" pitchFamily="18" charset="0"/>
                <a:ea typeface="隶书" panose="02010509060101010101" pitchFamily="49" charset="-122"/>
              </a:rPr>
              <a:t> (p != NULL </a:t>
            </a:r>
            <a:r>
              <a:rPr lang="en-US" altLang="zh-CN" sz="2000" b="1" dirty="0">
                <a:latin typeface="Times New Roman" panose="02020603050405020304" pitchFamily="18" charset="0"/>
                <a:ea typeface="隶书" panose="02010509060101010101" pitchFamily="49" charset="-122"/>
              </a:rPr>
              <a:t>&amp;&amp;</a:t>
            </a:r>
            <a:r>
              <a:rPr lang="en-US" altLang="zh-CN" sz="2000" dirty="0">
                <a:latin typeface="Times New Roman" panose="02020603050405020304" pitchFamily="18" charset="0"/>
                <a:ea typeface="隶书" panose="02010509060101010101" pitchFamily="49" charset="-122"/>
              </a:rPr>
              <a:t> (p</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utype</a:t>
            </a:r>
            <a:r>
              <a:rPr lang="en-US" altLang="zh-CN" sz="2000" dirty="0">
                <a:latin typeface="Times New Roman" panose="02020603050405020304" pitchFamily="18" charset="0"/>
                <a:ea typeface="隶书" panose="02010509060101010101" pitchFamily="49" charset="-122"/>
              </a:rPr>
              <a:t> == 1 </a:t>
            </a:r>
            <a:r>
              <a:rPr lang="en-US" altLang="zh-CN" sz="2000" b="1" dirty="0">
                <a:latin typeface="Times New Roman" panose="02020603050405020304" pitchFamily="18" charset="0"/>
                <a:ea typeface="隶书" panose="02010509060101010101" pitchFamily="49" charset="-122"/>
              </a:rPr>
              <a:t>&amp;&amp;</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   p</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info.value</a:t>
            </a:r>
            <a:r>
              <a:rPr lang="en-US" altLang="zh-CN" sz="2000" dirty="0">
                <a:latin typeface="Times New Roman" panose="02020603050405020304" pitchFamily="18" charset="0"/>
                <a:ea typeface="隶书" panose="02010509060101010101" pitchFamily="49" charset="-122"/>
              </a:rPr>
              <a:t> == x)) </a:t>
            </a:r>
            <a:r>
              <a:rPr lang="en-US" altLang="zh-CN" sz="20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 p</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delete</a:t>
            </a:r>
            <a:r>
              <a:rPr lang="en-US" altLang="zh-CN" sz="2000" dirty="0">
                <a:latin typeface="Times New Roman" panose="02020603050405020304" pitchFamily="18" charset="0"/>
                <a:ea typeface="隶书" panose="02010509060101010101" pitchFamily="49" charset="-122"/>
              </a:rPr>
              <a:t> p</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p =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en-US" altLang="zh-CN" sz="2000" dirty="0">
                <a:solidFill>
                  <a:schemeClr val="tx2"/>
                </a:solidFill>
                <a:latin typeface="Times New Roman" panose="02020603050405020304" pitchFamily="18" charset="0"/>
                <a:ea typeface="隶书" panose="02010509060101010101" pitchFamily="49" charset="-122"/>
              </a:rPr>
              <a:t>p</a:t>
            </a:r>
            <a:r>
              <a:rPr lang="zh-CN" altLang="en-US" sz="2000" dirty="0">
                <a:solidFill>
                  <a:schemeClr val="tx2"/>
                </a:solidFill>
                <a:latin typeface="Times New Roman" panose="02020603050405020304" pitchFamily="18" charset="0"/>
                <a:ea typeface="隶书" panose="02010509060101010101" pitchFamily="49" charset="-122"/>
              </a:rPr>
              <a:t>指向同层下一结点</a:t>
            </a:r>
            <a:endParaRPr lang="zh-CN" altLang="en-US" sz="2000" b="1" dirty="0">
              <a:solidFill>
                <a:schemeClr val="tx2"/>
              </a:solidFill>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a:t>
            </a:r>
            <a:r>
              <a:rPr lang="en-US" altLang="zh-CN" sz="2000" dirty="0">
                <a:latin typeface="Times New Roman" panose="02020603050405020304" pitchFamily="18" charset="0"/>
                <a:ea typeface="隶书" panose="02010509060101010101" pitchFamily="49" charset="-122"/>
              </a:rPr>
              <a:t> (p != NULL) </a:t>
            </a:r>
            <a:r>
              <a:rPr lang="en-US" altLang="zh-CN" sz="20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if</a:t>
            </a:r>
            <a:r>
              <a:rPr lang="en-US" altLang="zh-CN" sz="2000" dirty="0">
                <a:latin typeface="Times New Roman" panose="02020603050405020304" pitchFamily="18" charset="0"/>
                <a:ea typeface="隶书" panose="02010509060101010101" pitchFamily="49" charset="-122"/>
              </a:rPr>
              <a:t> (p</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utype</a:t>
            </a:r>
            <a:r>
              <a:rPr lang="en-US" altLang="zh-CN" sz="2000" dirty="0">
                <a:latin typeface="Times New Roman" panose="02020603050405020304" pitchFamily="18" charset="0"/>
                <a:ea typeface="隶书" panose="02010509060101010101" pitchFamily="49" charset="-122"/>
              </a:rPr>
              <a:t> == 2)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递归在子表中删除</a:t>
            </a:r>
          </a:p>
          <a:p>
            <a:pPr>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delvalue</a:t>
            </a:r>
            <a:r>
              <a:rPr lang="en-US" altLang="zh-CN" sz="2000" dirty="0">
                <a:latin typeface="Times New Roman" panose="02020603050405020304" pitchFamily="18" charset="0"/>
                <a:ea typeface="隶书" panose="02010509060101010101" pitchFamily="49" charset="-122"/>
              </a:rPr>
              <a:t>(p</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info.hlink</a:t>
            </a:r>
            <a:r>
              <a:rPr lang="en-US" altLang="zh-CN" sz="2000" dirty="0">
                <a:latin typeface="Times New Roman" panose="02020603050405020304" pitchFamily="18" charset="0"/>
                <a:ea typeface="隶书" panose="02010509060101010101" pitchFamily="49" charset="-122"/>
              </a:rPr>
              <a:t>, x)</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p>
          <a:p>
            <a:pPr>
              <a:lnSpc>
                <a:spcPct val="80000"/>
              </a:lnSpc>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delvalue</a:t>
            </a:r>
            <a:r>
              <a:rPr lang="en-US" altLang="zh-CN" sz="2000" dirty="0">
                <a:latin typeface="Times New Roman" panose="02020603050405020304" pitchFamily="18" charset="0"/>
                <a:ea typeface="隶书" panose="02010509060101010101" pitchFamily="49" charset="-122"/>
              </a:rPr>
              <a:t>(p, x)</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在以</a:t>
            </a:r>
            <a:r>
              <a:rPr lang="en-US" altLang="zh-CN" sz="2000" dirty="0">
                <a:solidFill>
                  <a:schemeClr val="tx2"/>
                </a:solidFill>
                <a:latin typeface="Times New Roman" panose="02020603050405020304" pitchFamily="18" charset="0"/>
                <a:ea typeface="隶书" panose="02010509060101010101" pitchFamily="49" charset="-122"/>
              </a:rPr>
              <a:t>p</a:t>
            </a:r>
            <a:r>
              <a:rPr lang="zh-CN" altLang="en-US" sz="2000" dirty="0">
                <a:solidFill>
                  <a:schemeClr val="tx2"/>
                </a:solidFill>
                <a:latin typeface="Times New Roman" panose="02020603050405020304" pitchFamily="18" charset="0"/>
                <a:ea typeface="隶书" panose="02010509060101010101" pitchFamily="49" charset="-122"/>
              </a:rPr>
              <a:t>为表头的链表中递归删除</a:t>
            </a:r>
          </a:p>
          <a:p>
            <a:pPr>
              <a:lnSpc>
                <a:spcPct val="80000"/>
              </a:lnSpc>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p>
          <a:p>
            <a:pPr>
              <a:lnSpc>
                <a:spcPct val="8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p>
          <a:p>
            <a:pPr>
              <a:lnSpc>
                <a:spcPct val="8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endParaRPr lang="en-US" altLang="zh-CN" sz="2000" dirty="0">
              <a:latin typeface="Times New Roman" panose="02020603050405020304" pitchFamily="18" charset="0"/>
              <a:ea typeface="隶书" panose="02010509060101010101" pitchFamily="49" charset="-122"/>
            </a:endParaRPr>
          </a:p>
        </p:txBody>
      </p:sp>
      <p:sp>
        <p:nvSpPr>
          <p:cNvPr id="148483" name="矩形 1"/>
          <p:cNvSpPr>
            <a:spLocks noChangeArrowheads="1"/>
          </p:cNvSpPr>
          <p:nvPr/>
        </p:nvSpPr>
        <p:spPr bwMode="auto">
          <a:xfrm>
            <a:off x="3648075" y="5300664"/>
            <a:ext cx="6192838" cy="138588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05000"/>
              </a:lnSpc>
              <a:spcBef>
                <a:spcPct val="0"/>
              </a:spcBef>
              <a:buClr>
                <a:srgbClr val="990099"/>
              </a:buClr>
              <a:buSzPct val="50000"/>
              <a:buFontTx/>
              <a:buNone/>
            </a:pPr>
            <a:r>
              <a:rPr lang="zh-CN" altLang="en-US" sz="2000">
                <a:latin typeface="Times New Roman" panose="02020603050405020304" pitchFamily="18" charset="0"/>
                <a:ea typeface="仿宋_GB2312" pitchFamily="49" charset="-122"/>
              </a:rPr>
              <a:t>对于共享表来说，如果一个表元素有多个地方使用它，贸然删去它会造成其他地方使用出错。因此，当要做删除时，先把该表的头结点中的引用计数 </a:t>
            </a:r>
            <a:r>
              <a:rPr lang="en-US" altLang="zh-CN" sz="2000">
                <a:latin typeface="Times New Roman" panose="02020603050405020304" pitchFamily="18" charset="0"/>
                <a:ea typeface="仿宋_GB2312" pitchFamily="49" charset="-122"/>
              </a:rPr>
              <a:t>ref </a:t>
            </a:r>
            <a:r>
              <a:rPr lang="zh-CN" altLang="en-US" sz="2000">
                <a:latin typeface="Times New Roman" panose="02020603050405020304" pitchFamily="18" charset="0"/>
                <a:ea typeface="仿宋_GB2312" pitchFamily="49" charset="-122"/>
              </a:rPr>
              <a:t>减</a:t>
            </a:r>
            <a:r>
              <a:rPr lang="en-US" altLang="zh-CN" sz="2000">
                <a:latin typeface="Times New Roman" panose="02020603050405020304" pitchFamily="18" charset="0"/>
                <a:ea typeface="仿宋_GB2312" pitchFamily="49" charset="-122"/>
              </a:rPr>
              <a:t>1</a:t>
            </a:r>
            <a:r>
              <a:rPr lang="zh-CN" altLang="en-US" sz="2000">
                <a:latin typeface="Times New Roman" panose="02020603050405020304" pitchFamily="18" charset="0"/>
                <a:ea typeface="仿宋_GB2312" pitchFamily="49" charset="-122"/>
              </a:rPr>
              <a:t>，当引用计数减到 </a:t>
            </a:r>
            <a:r>
              <a:rPr lang="en-US" altLang="zh-CN" sz="2000">
                <a:latin typeface="Times New Roman" panose="02020603050405020304" pitchFamily="18" charset="0"/>
                <a:ea typeface="仿宋_GB2312" pitchFamily="49" charset="-122"/>
              </a:rPr>
              <a:t>0 </a:t>
            </a:r>
            <a:r>
              <a:rPr lang="zh-CN" altLang="en-US" sz="2000">
                <a:latin typeface="Times New Roman" panose="02020603050405020304" pitchFamily="18" charset="0"/>
                <a:ea typeface="仿宋_GB2312" pitchFamily="49" charset="-122"/>
              </a:rPr>
              <a:t>时才能执行结点的真正释放。</a:t>
            </a:r>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idx="1"/>
          </p:nvPr>
        </p:nvSpPr>
        <p:spPr>
          <a:xfrm>
            <a:off x="1703512" y="908720"/>
            <a:ext cx="8640762" cy="5595938"/>
          </a:xfrm>
        </p:spPr>
        <p:txBody>
          <a:bodyPr>
            <a:normAutofit fontScale="85000" lnSpcReduction="20000"/>
          </a:bodyPr>
          <a:lstStyle/>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 &lt;class</a:t>
            </a:r>
            <a:r>
              <a:rPr lang="en-US" altLang="zh-CN" sz="2000" dirty="0">
                <a:latin typeface="Times New Roman" panose="02020603050405020304" pitchFamily="18" charset="0"/>
                <a:ea typeface="隶书" panose="02010509060101010101" pitchFamily="49" charset="-122"/>
              </a:rPr>
              <a:t> T</a:t>
            </a:r>
            <a:r>
              <a:rPr lang="en-US" altLang="zh-CN" sz="2000" b="1" dirty="0">
                <a:latin typeface="Times New Roman" panose="02020603050405020304" pitchFamily="18" charset="0"/>
                <a:ea typeface="隶书" panose="02010509060101010101" pitchFamily="49" charset="-122"/>
              </a:rPr>
              <a:t>&gt;</a:t>
            </a:r>
          </a:p>
          <a:p>
            <a:pPr>
              <a:lnSpc>
                <a:spcPct val="105000"/>
              </a:lnSpc>
              <a:spcBef>
                <a:spcPct val="5000"/>
              </a:spcBef>
              <a:buFont typeface="Wingdings" panose="05000000000000000000" pitchFamily="2" charset="2"/>
              <a:buNone/>
              <a:defRPr/>
            </a:pPr>
            <a:r>
              <a:rPr lang="en-US" altLang="zh-CN" sz="2000" dirty="0" err="1">
                <a:latin typeface="Times New Roman" panose="02020603050405020304" pitchFamily="18" charset="0"/>
                <a:ea typeface="隶书" panose="02010509060101010101" pitchFamily="49" charset="-122"/>
              </a:rPr>
              <a:t>GenList</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zh-CN" altLang="en-US" sz="2000" b="1" dirty="0">
                <a:latin typeface="Times New Roman" panose="02020603050405020304" pitchFamily="18" charset="0"/>
              </a:rPr>
              <a:t>～</a:t>
            </a:r>
            <a:r>
              <a:rPr lang="en-US" altLang="zh-CN" sz="2000" dirty="0" err="1">
                <a:latin typeface="Times New Roman" panose="02020603050405020304" pitchFamily="18" charset="0"/>
                <a:ea typeface="隶书" panose="02010509060101010101" pitchFamily="49" charset="-122"/>
              </a:rPr>
              <a:t>GenList</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广义表的析构函数</a:t>
            </a:r>
            <a:r>
              <a:rPr lang="en-US" altLang="zh-CN" sz="2000" dirty="0">
                <a:solidFill>
                  <a:schemeClr val="tx2"/>
                </a:solidFill>
                <a:latin typeface="Times New Roman" panose="02020603050405020304" pitchFamily="18" charset="0"/>
                <a:ea typeface="隶书" panose="02010509060101010101" pitchFamily="49" charset="-122"/>
              </a:rPr>
              <a:t>, </a:t>
            </a:r>
            <a:r>
              <a:rPr lang="zh-CN" altLang="en-US" sz="2000" dirty="0">
                <a:solidFill>
                  <a:schemeClr val="tx2"/>
                </a:solidFill>
                <a:latin typeface="Times New Roman" panose="02020603050405020304" pitchFamily="18" charset="0"/>
                <a:ea typeface="隶书" panose="02010509060101010101" pitchFamily="49" charset="-122"/>
              </a:rPr>
              <a:t>每个头结点都有引用计数</a:t>
            </a:r>
          </a:p>
          <a:p>
            <a:pPr>
              <a:lnSpc>
                <a:spcPct val="105000"/>
              </a:lnSpc>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Remove(first)</a:t>
            </a:r>
            <a:r>
              <a:rPr lang="en-US" altLang="zh-CN" sz="2000"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 &lt;class</a:t>
            </a:r>
            <a:r>
              <a:rPr lang="en-US" altLang="zh-CN" sz="2000" dirty="0">
                <a:latin typeface="Times New Roman" panose="02020603050405020304" pitchFamily="18" charset="0"/>
                <a:ea typeface="隶书" panose="02010509060101010101" pitchFamily="49" charset="-122"/>
              </a:rPr>
              <a:t> T</a:t>
            </a:r>
            <a:r>
              <a:rPr lang="en-US" altLang="zh-CN" sz="2000" b="1" dirty="0">
                <a:latin typeface="Times New Roman" panose="02020603050405020304" pitchFamily="18" charset="0"/>
                <a:ea typeface="隶书" panose="02010509060101010101" pitchFamily="49" charset="-122"/>
              </a:rPr>
              <a:t>&gt;</a:t>
            </a:r>
          </a:p>
          <a:p>
            <a:pPr>
              <a:lnSpc>
                <a:spcPct val="105000"/>
              </a:lnSpc>
              <a:spcBef>
                <a:spcPct val="500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void</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Remove(</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私有函数：释放以</a:t>
            </a:r>
            <a:r>
              <a:rPr lang="en-US" altLang="zh-CN" sz="2000" dirty="0" err="1">
                <a:solidFill>
                  <a:schemeClr val="tx2"/>
                </a:solidFill>
                <a:latin typeface="Times New Roman" panose="02020603050405020304" pitchFamily="18" charset="0"/>
                <a:ea typeface="隶书" panose="02010509060101010101" pitchFamily="49" charset="-122"/>
              </a:rPr>
              <a:t>ls</a:t>
            </a:r>
            <a:r>
              <a:rPr lang="zh-CN" altLang="en-US" sz="2000" dirty="0">
                <a:solidFill>
                  <a:schemeClr val="tx2"/>
                </a:solidFill>
                <a:latin typeface="Times New Roman" panose="02020603050405020304" pitchFamily="18" charset="0"/>
                <a:ea typeface="隶书" panose="02010509060101010101" pitchFamily="49" charset="-122"/>
              </a:rPr>
              <a:t>为表头指针的广义表</a:t>
            </a:r>
            <a:r>
              <a:rPr lang="zh-CN" altLang="en-US" sz="2000" dirty="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info.ref</a:t>
            </a:r>
            <a:r>
              <a:rPr lang="en-US" altLang="zh-CN" sz="2000" dirty="0">
                <a:latin typeface="Courier New" panose="02070309020205020404" pitchFamily="49"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头结点的引用计数减</a:t>
            </a:r>
            <a:r>
              <a:rPr lang="en-US" altLang="zh-CN" sz="2000" dirty="0">
                <a:solidFill>
                  <a:schemeClr val="tx2"/>
                </a:solidFill>
                <a:latin typeface="Times New Roman" panose="02020603050405020304" pitchFamily="18" charset="0"/>
                <a:ea typeface="隶书" panose="02010509060101010101" pitchFamily="49" charset="-122"/>
              </a:rPr>
              <a:t>1</a:t>
            </a:r>
          </a:p>
          <a:p>
            <a:pPr>
              <a:lnSpc>
                <a:spcPct val="105000"/>
              </a:lnSpc>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 </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info.ref</a:t>
            </a:r>
            <a:r>
              <a:rPr lang="en-US" altLang="zh-CN" sz="2000" dirty="0">
                <a:latin typeface="Times New Roman" panose="02020603050405020304" pitchFamily="18" charset="0"/>
                <a:ea typeface="隶书" panose="02010509060101010101" pitchFamily="49" charset="-122"/>
              </a:rPr>
              <a:t> </a:t>
            </a:r>
            <a:r>
              <a:rPr lang="en-US" altLang="zh-CN" sz="2000" i="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 0) </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如果减到</a:t>
            </a:r>
            <a:r>
              <a:rPr lang="en-US" altLang="zh-CN" sz="2000" dirty="0">
                <a:solidFill>
                  <a:schemeClr val="tx2"/>
                </a:solidFill>
                <a:latin typeface="Times New Roman" panose="02020603050405020304" pitchFamily="18" charset="0"/>
                <a:ea typeface="隶书" panose="02010509060101010101" pitchFamily="49" charset="-122"/>
              </a:rPr>
              <a:t>0</a:t>
            </a:r>
          </a:p>
          <a:p>
            <a:pPr>
              <a:lnSpc>
                <a:spcPct val="105000"/>
              </a:lnSpc>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 *q</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while</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 NULL) </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横扫表顶层</a:t>
            </a:r>
          </a:p>
          <a:p>
            <a:pPr>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q =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到第一个结点</a:t>
            </a:r>
          </a:p>
          <a:p>
            <a:pPr>
              <a:lnSpc>
                <a:spcPct val="80000"/>
              </a:lnSpc>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a:t>
            </a:r>
            <a:r>
              <a:rPr lang="en-US" altLang="zh-CN" sz="2000" dirty="0">
                <a:latin typeface="Times New Roman" panose="02020603050405020304" pitchFamily="18" charset="0"/>
                <a:ea typeface="隶书" panose="02010509060101010101" pitchFamily="49" charset="-122"/>
              </a:rPr>
              <a:t> (q</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utype</a:t>
            </a:r>
            <a:r>
              <a:rPr lang="en-US" altLang="zh-CN" sz="2000" dirty="0">
                <a:latin typeface="Times New Roman" panose="02020603050405020304" pitchFamily="18" charset="0"/>
                <a:ea typeface="隶书" panose="02010509060101010101" pitchFamily="49" charset="-122"/>
              </a:rPr>
              <a:t> </a:t>
            </a:r>
            <a:r>
              <a:rPr lang="en-US" altLang="zh-CN" sz="2000" i="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2) </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递归删除子表</a:t>
            </a:r>
          </a:p>
          <a:p>
            <a:pPr>
              <a:lnSpc>
                <a:spcPct val="80000"/>
              </a:lnSpc>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Remove(q</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info.hlink</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a:t>
            </a:r>
          </a:p>
          <a:p>
            <a:pPr>
              <a:lnSpc>
                <a:spcPct val="80000"/>
              </a:lnSpc>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 if </a:t>
            </a:r>
            <a:r>
              <a:rPr lang="en-US" altLang="zh-CN" sz="2000" dirty="0">
                <a:latin typeface="Times New Roman" panose="02020603050405020304" pitchFamily="18" charset="0"/>
                <a:ea typeface="隶书" panose="02010509060101010101" pitchFamily="49" charset="-122"/>
              </a:rPr>
              <a:t>(q</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info.hlink</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info.ref</a:t>
            </a:r>
            <a:r>
              <a:rPr lang="en-US" altLang="zh-CN" sz="2000" dirty="0">
                <a:latin typeface="Times New Roman" panose="02020603050405020304" pitchFamily="18" charset="0"/>
                <a:ea typeface="隶书" panose="02010509060101010101" pitchFamily="49" charset="-122"/>
              </a:rPr>
              <a:t> </a:t>
            </a:r>
            <a:r>
              <a:rPr lang="en-US" altLang="zh-CN" sz="2000" i="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 0)</a:t>
            </a:r>
          </a:p>
          <a:p>
            <a:pPr>
              <a:lnSpc>
                <a:spcPct val="80000"/>
              </a:lnSpc>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delete q</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info.hlink</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删子表头结点</a:t>
            </a:r>
          </a:p>
          <a:p>
            <a:pPr>
              <a:lnSpc>
                <a:spcPct val="80000"/>
              </a:lnSpc>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endParaRPr lang="en-US" altLang="zh-CN" sz="2000" dirty="0">
              <a:latin typeface="Times New Roman" panose="02020603050405020304" pitchFamily="18" charset="0"/>
              <a:ea typeface="隶书" panose="02010509060101010101" pitchFamily="49" charset="-122"/>
            </a:endParaRPr>
          </a:p>
          <a:p>
            <a:pPr>
              <a:lnSpc>
                <a:spcPct val="80000"/>
              </a:lnSpc>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 q</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b="1" dirty="0">
                <a:latin typeface="Times New Roman" panose="02020603050405020304" pitchFamily="18" charset="0"/>
                <a:ea typeface="隶书" panose="02010509060101010101" pitchFamily="49" charset="-122"/>
              </a:rPr>
              <a:t>;  delete</a:t>
            </a:r>
            <a:r>
              <a:rPr lang="en-US" altLang="zh-CN" sz="2000" dirty="0">
                <a:latin typeface="Times New Roman" panose="02020603050405020304" pitchFamily="18" charset="0"/>
                <a:ea typeface="隶书" panose="02010509060101010101" pitchFamily="49" charset="-122"/>
              </a:rPr>
              <a:t> q</a:t>
            </a:r>
            <a:r>
              <a:rPr lang="en-US" altLang="zh-CN" sz="2000" b="1" dirty="0">
                <a:latin typeface="Times New Roman" panose="02020603050405020304" pitchFamily="18" charset="0"/>
                <a:ea typeface="隶书" panose="02010509060101010101" pitchFamily="49" charset="-122"/>
              </a:rPr>
              <a:t>;</a:t>
            </a:r>
          </a:p>
          <a:p>
            <a:pPr>
              <a:lnSpc>
                <a:spcPct val="8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p>
          <a:p>
            <a:pPr>
              <a:lnSpc>
                <a:spcPct val="8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p>
          <a:p>
            <a:pPr>
              <a:lnSpc>
                <a:spcPct val="8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endParaRPr lang="en-US" altLang="zh-CN" sz="2000" dirty="0">
              <a:latin typeface="Times New Roman" panose="02020603050405020304" pitchFamily="18" charset="0"/>
              <a:ea typeface="隶书" panose="02010509060101010101" pitchFamily="49" charset="-122"/>
            </a:endParaRPr>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79376" y="116632"/>
            <a:ext cx="6346825" cy="595312"/>
          </a:xfrm>
        </p:spPr>
        <p:txBody>
          <a:bodyPr>
            <a:normAutofit fontScale="90000"/>
          </a:bodyPr>
          <a:lstStyle/>
          <a:p>
            <a:pPr algn="ctr"/>
            <a:r>
              <a:rPr lang="zh-CN" altLang="en-US" b="1" dirty="0" smtClean="0">
                <a:ea typeface="华文新魏" panose="02010800040101010101" pitchFamily="2" charset="-122"/>
              </a:rPr>
              <a:t>建立广义表的链表表示</a:t>
            </a:r>
            <a:r>
              <a:rPr lang="zh-CN" altLang="en-US" dirty="0" smtClean="0"/>
              <a:t> </a:t>
            </a:r>
          </a:p>
        </p:txBody>
      </p:sp>
      <p:sp>
        <p:nvSpPr>
          <p:cNvPr id="676867" name="Rectangle 3"/>
          <p:cNvSpPr>
            <a:spLocks noGrp="1" noChangeArrowheads="1"/>
          </p:cNvSpPr>
          <p:nvPr>
            <p:ph idx="1"/>
          </p:nvPr>
        </p:nvSpPr>
        <p:spPr>
          <a:xfrm>
            <a:off x="1127448" y="1196752"/>
            <a:ext cx="10344472" cy="4946650"/>
          </a:xfrm>
        </p:spPr>
        <p:txBody>
          <a:bodyPr>
            <a:normAutofit fontScale="92500" lnSpcReduction="20000"/>
          </a:bodyPr>
          <a:lstStyle/>
          <a:p>
            <a:pPr>
              <a:lnSpc>
                <a:spcPct val="105000"/>
              </a:lnSpc>
              <a:spcBef>
                <a:spcPct val="15000"/>
              </a:spcBef>
              <a:buClr>
                <a:srgbClr val="990099"/>
              </a:buClr>
              <a:buSzPct val="50000"/>
              <a:defRPr/>
            </a:pPr>
            <a:r>
              <a:rPr lang="zh-CN" altLang="en-US" b="1" dirty="0">
                <a:latin typeface="Times New Roman" panose="02020603050405020304" pitchFamily="18" charset="0"/>
                <a:ea typeface="仿宋_GB2312" pitchFamily="49" charset="-122"/>
              </a:rPr>
              <a:t>假设一个广义表的元素类型 </a:t>
            </a:r>
            <a:r>
              <a:rPr lang="en-US" altLang="zh-CN" b="1" dirty="0">
                <a:latin typeface="Times New Roman" panose="02020603050405020304" pitchFamily="18" charset="0"/>
                <a:ea typeface="仿宋_GB2312" pitchFamily="49" charset="-122"/>
              </a:rPr>
              <a:t>T </a:t>
            </a:r>
            <a:r>
              <a:rPr lang="zh-CN" altLang="en-US" b="1" dirty="0">
                <a:latin typeface="Times New Roman" panose="02020603050405020304" pitchFamily="18" charset="0"/>
                <a:ea typeface="仿宋_GB2312" pitchFamily="49" charset="-122"/>
              </a:rPr>
              <a:t>是字符类型</a:t>
            </a:r>
            <a:r>
              <a:rPr lang="en-US" altLang="zh-CN" b="1" dirty="0">
                <a:latin typeface="Times New Roman" panose="02020603050405020304" pitchFamily="18" charset="0"/>
                <a:ea typeface="仿宋_GB2312" pitchFamily="49" charset="-122"/>
              </a:rPr>
              <a:t>char</a:t>
            </a:r>
            <a:r>
              <a:rPr lang="zh-CN" altLang="en-US" b="1" dirty="0">
                <a:latin typeface="Times New Roman" panose="02020603050405020304" pitchFamily="18" charset="0"/>
                <a:ea typeface="仿宋_GB2312" pitchFamily="49" charset="-122"/>
              </a:rPr>
              <a:t>，每一个原子元素的值为英文字母，并假定广义表从输入流对象 </a:t>
            </a:r>
            <a:r>
              <a:rPr lang="en-US" altLang="zh-CN" b="1" dirty="0" err="1">
                <a:latin typeface="Times New Roman" panose="02020603050405020304" pitchFamily="18" charset="0"/>
                <a:ea typeface="仿宋_GB2312" pitchFamily="49" charset="-122"/>
              </a:rPr>
              <a:t>istream</a:t>
            </a:r>
            <a:r>
              <a:rPr lang="en-US" altLang="zh-CN" b="1" dirty="0">
                <a:latin typeface="Times New Roman" panose="02020603050405020304" pitchFamily="18" charset="0"/>
                <a:ea typeface="仿宋_GB2312" pitchFamily="49" charset="-122"/>
              </a:rPr>
              <a:t> </a:t>
            </a:r>
            <a:r>
              <a:rPr lang="zh-CN" altLang="en-US" b="1" dirty="0">
                <a:latin typeface="Times New Roman" panose="02020603050405020304" pitchFamily="18" charset="0"/>
                <a:ea typeface="仿宋_GB2312" pitchFamily="49" charset="-122"/>
              </a:rPr>
              <a:t>输入。</a:t>
            </a:r>
          </a:p>
          <a:p>
            <a:pPr>
              <a:lnSpc>
                <a:spcPct val="105000"/>
              </a:lnSpc>
              <a:spcBef>
                <a:spcPct val="15000"/>
              </a:spcBef>
              <a:buClr>
                <a:srgbClr val="990099"/>
              </a:buClr>
              <a:buSzPct val="50000"/>
              <a:defRPr/>
            </a:pPr>
            <a:r>
              <a:rPr lang="zh-CN" altLang="en-US" b="1" dirty="0">
                <a:latin typeface="Times New Roman" panose="02020603050405020304" pitchFamily="18" charset="0"/>
                <a:ea typeface="仿宋_GB2312" pitchFamily="49" charset="-122"/>
              </a:rPr>
              <a:t>输入形式如</a:t>
            </a:r>
          </a:p>
          <a:p>
            <a:pPr>
              <a:lnSpc>
                <a:spcPct val="105000"/>
              </a:lnSpc>
              <a:spcBef>
                <a:spcPct val="15000"/>
              </a:spcBef>
              <a:buClr>
                <a:srgbClr val="990099"/>
              </a:buClr>
              <a:buSzPct val="50000"/>
              <a:buFont typeface="Wingdings" panose="05000000000000000000" pitchFamily="2" charset="2"/>
              <a:buNone/>
              <a:defRPr/>
            </a:pPr>
            <a:r>
              <a:rPr lang="zh-CN" altLang="en-US" b="1" dirty="0">
                <a:latin typeface="Times New Roman" panose="02020603050405020304" pitchFamily="18" charset="0"/>
                <a:ea typeface="仿宋_GB2312" pitchFamily="49" charset="-122"/>
              </a:rPr>
              <a:t>       </a:t>
            </a:r>
            <a:r>
              <a:rPr lang="en-US" altLang="zh-CN" b="1" dirty="0">
                <a:solidFill>
                  <a:schemeClr val="tx2"/>
                </a:solidFill>
                <a:latin typeface="Times New Roman" panose="02020603050405020304" pitchFamily="18" charset="0"/>
                <a:ea typeface="仿宋_GB2312" pitchFamily="49" charset="-122"/>
              </a:rPr>
              <a:t>"D(B(a, b), C(u, (x, y, z)), A(#)); "</a:t>
            </a:r>
          </a:p>
          <a:p>
            <a:pPr>
              <a:lnSpc>
                <a:spcPct val="105000"/>
              </a:lnSpc>
              <a:spcBef>
                <a:spcPct val="15000"/>
              </a:spcBef>
              <a:buClr>
                <a:srgbClr val="990099"/>
              </a:buClr>
              <a:buSzPct val="50000"/>
              <a:buNone/>
              <a:defRPr/>
            </a:pPr>
            <a:r>
              <a:rPr lang="zh-CN" altLang="en-US" b="1" dirty="0" smtClean="0">
                <a:latin typeface="Times New Roman" panose="02020603050405020304" pitchFamily="18" charset="0"/>
                <a:ea typeface="仿宋_GB2312" pitchFamily="49" charset="-122"/>
              </a:rPr>
              <a:t>   在</a:t>
            </a:r>
            <a:r>
              <a:rPr lang="zh-CN" altLang="en-US" b="1" dirty="0">
                <a:latin typeface="Times New Roman" panose="02020603050405020304" pitchFamily="18" charset="0"/>
                <a:ea typeface="仿宋_GB2312" pitchFamily="49" charset="-122"/>
              </a:rPr>
              <a:t>算法的执行过程中，检测从输入流对象输入的一个字符，如果遇到表名（用大写字母表示），首先检查这个表名是否已经存在，如果是，说明该表是共享表，只要将相应</a:t>
            </a:r>
            <a:r>
              <a:rPr lang="zh-CN" altLang="en-US" b="1" dirty="0" smtClean="0">
                <a:latin typeface="Times New Roman" panose="02020603050405020304" pitchFamily="18" charset="0"/>
                <a:ea typeface="仿宋_GB2312" pitchFamily="49" charset="-122"/>
              </a:rPr>
              <a:t>头结点</a:t>
            </a:r>
            <a:r>
              <a:rPr lang="zh-CN" altLang="en-US" b="1" dirty="0">
                <a:latin typeface="Times New Roman" panose="02020603050405020304" pitchFamily="18" charset="0"/>
                <a:ea typeface="仿宋_GB2312" pitchFamily="49" charset="-122"/>
              </a:rPr>
              <a:t>的引用计数加一即可；如果不是，保存该表名并建立相应广义表。表名后面一定是左括号‘</a:t>
            </a:r>
            <a:r>
              <a:rPr lang="en-US" altLang="zh-CN" b="1" dirty="0">
                <a:latin typeface="Times New Roman" panose="02020603050405020304" pitchFamily="18" charset="0"/>
                <a:ea typeface="仿宋_GB2312" pitchFamily="49" charset="-122"/>
              </a:rPr>
              <a:t>(’</a:t>
            </a:r>
            <a:r>
              <a:rPr lang="zh-CN" altLang="en-US" b="1" dirty="0">
                <a:latin typeface="Times New Roman" panose="02020603050405020304" pitchFamily="18" charset="0"/>
                <a:ea typeface="仿宋_GB2312" pitchFamily="49" charset="-122"/>
              </a:rPr>
              <a:t>，不是则输入错，是则递归建立广义表结构。</a:t>
            </a:r>
          </a:p>
          <a:p>
            <a:pPr>
              <a:lnSpc>
                <a:spcPct val="105000"/>
              </a:lnSpc>
              <a:spcBef>
                <a:spcPct val="15000"/>
              </a:spcBef>
              <a:buClr>
                <a:srgbClr val="990099"/>
              </a:buClr>
              <a:buSzPct val="50000"/>
              <a:defRPr/>
            </a:pPr>
            <a:r>
              <a:rPr lang="zh-CN" altLang="en-US" b="1" dirty="0">
                <a:latin typeface="Times New Roman" panose="02020603050405020304" pitchFamily="18" charset="0"/>
                <a:ea typeface="仿宋_GB2312" pitchFamily="49" charset="-122"/>
              </a:rPr>
              <a:t>如果遇到用小写字母表示的原子，则建立原子结点；如果遇到右括号‘</a:t>
            </a:r>
            <a:r>
              <a:rPr lang="en-US" altLang="zh-CN" b="1" dirty="0">
                <a:latin typeface="Times New Roman" panose="02020603050405020304" pitchFamily="18" charset="0"/>
                <a:ea typeface="仿宋_GB2312" pitchFamily="49" charset="-122"/>
              </a:rPr>
              <a:t>)’</a:t>
            </a:r>
            <a:r>
              <a:rPr lang="zh-CN" altLang="en-US" b="1" dirty="0">
                <a:latin typeface="Times New Roman" panose="02020603050405020304" pitchFamily="18" charset="0"/>
                <a:ea typeface="仿宋_GB2312" pitchFamily="49" charset="-122"/>
              </a:rPr>
              <a:t>，子表链收尾并退出递归。</a:t>
            </a:r>
          </a:p>
          <a:p>
            <a:pPr>
              <a:lnSpc>
                <a:spcPct val="105000"/>
              </a:lnSpc>
              <a:spcBef>
                <a:spcPct val="15000"/>
              </a:spcBef>
              <a:buClr>
                <a:srgbClr val="990099"/>
              </a:buClr>
              <a:buSzPct val="50000"/>
              <a:defRPr/>
            </a:pPr>
            <a:r>
              <a:rPr lang="zh-CN" altLang="en-US" b="1" dirty="0">
                <a:latin typeface="Times New Roman" panose="02020603050405020304" pitchFamily="18" charset="0"/>
                <a:ea typeface="仿宋_GB2312" pitchFamily="49" charset="-122"/>
              </a:rPr>
              <a:t>注意在空表情形括号里应夹入一个非英文字母，如字符</a:t>
            </a:r>
            <a:r>
              <a:rPr lang="en-US" altLang="zh-CN" b="1" dirty="0">
                <a:latin typeface="Times New Roman" panose="02020603050405020304" pitchFamily="18" charset="0"/>
                <a:ea typeface="仿宋_GB2312" pitchFamily="49" charset="-122"/>
              </a:rPr>
              <a:t>'#'</a:t>
            </a:r>
            <a:r>
              <a:rPr lang="zh-CN" altLang="en-US" b="1" dirty="0">
                <a:latin typeface="Times New Roman" panose="02020603050405020304" pitchFamily="18" charset="0"/>
                <a:ea typeface="仿宋_GB2312" pitchFamily="49" charset="-122"/>
              </a:rPr>
              <a:t>，不能一个字符也没有。整个广义表描述字符串以</a:t>
            </a:r>
            <a:r>
              <a:rPr lang="en-US" altLang="zh-CN" b="1" dirty="0">
                <a:latin typeface="Times New Roman" panose="02020603050405020304" pitchFamily="18" charset="0"/>
                <a:ea typeface="仿宋_GB2312" pitchFamily="49" charset="-122"/>
              </a:rPr>
              <a:t>';'</a:t>
            </a:r>
            <a:r>
              <a:rPr lang="zh-CN" altLang="en-US" b="1" dirty="0">
                <a:latin typeface="Times New Roman" panose="02020603050405020304" pitchFamily="18" charset="0"/>
                <a:ea typeface="仿宋_GB2312" pitchFamily="49" charset="-122"/>
              </a:rPr>
              <a:t>结束。 </a:t>
            </a:r>
          </a:p>
          <a:p>
            <a:pPr>
              <a:lnSpc>
                <a:spcPct val="105000"/>
              </a:lnSpc>
              <a:spcBef>
                <a:spcPct val="15000"/>
              </a:spcBef>
              <a:buClr>
                <a:srgbClr val="990099"/>
              </a:buClr>
              <a:buSzPct val="50000"/>
              <a:defRPr/>
            </a:pPr>
            <a:endParaRPr lang="zh-CN" altLang="en-US" b="1" dirty="0">
              <a:latin typeface="Times New Roman" panose="02020603050405020304" pitchFamily="18" charset="0"/>
              <a:ea typeface="仿宋_GB2312" pitchFamily="49" charset="-122"/>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412776"/>
            <a:ext cx="91519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1943100" y="658192"/>
            <a:ext cx="76200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dirty="0">
                <a:latin typeface="Times New Roman" panose="02020603050405020304" pitchFamily="18" charset="0"/>
                <a:ea typeface="黑体" panose="02010609060101010101" pitchFamily="49" charset="-122"/>
              </a:rPr>
              <a:t>    </a:t>
            </a:r>
            <a:r>
              <a:rPr lang="zh-CN" altLang="en-US" sz="3600" dirty="0">
                <a:solidFill>
                  <a:srgbClr val="CC0000"/>
                </a:solidFill>
                <a:latin typeface="Times New Roman" panose="02020603050405020304" pitchFamily="18" charset="0"/>
                <a:ea typeface="华文新魏" panose="02010800040101010101" pitchFamily="2" charset="-122"/>
              </a:rPr>
              <a:t>二维数组                     </a:t>
            </a:r>
            <a:r>
              <a:rPr lang="zh-CN" altLang="en-US" sz="3600" dirty="0" smtClean="0">
                <a:solidFill>
                  <a:srgbClr val="CC0000"/>
                </a:solidFill>
                <a:latin typeface="Times New Roman" panose="02020603050405020304" pitchFamily="18" charset="0"/>
                <a:ea typeface="华文新魏" panose="02010800040101010101" pitchFamily="2" charset="-122"/>
              </a:rPr>
              <a:t>   三维</a:t>
            </a:r>
            <a:r>
              <a:rPr lang="zh-CN" altLang="en-US" sz="3600" dirty="0">
                <a:solidFill>
                  <a:srgbClr val="CC0000"/>
                </a:solidFill>
                <a:latin typeface="Times New Roman" panose="02020603050405020304" pitchFamily="18" charset="0"/>
                <a:ea typeface="华文新魏" panose="02010800040101010101" pitchFamily="2" charset="-122"/>
              </a:rPr>
              <a:t>数组</a:t>
            </a:r>
            <a:endParaRPr lang="zh-CN" altLang="en-US" sz="2400" b="0" dirty="0">
              <a:latin typeface="Times New Roman" panose="02020603050405020304" pitchFamily="18" charset="0"/>
              <a:ea typeface="华文新魏" panose="02010800040101010101" pitchFamily="2" charset="-122"/>
            </a:endParaRPr>
          </a:p>
        </p:txBody>
      </p:sp>
      <p:sp>
        <p:nvSpPr>
          <p:cNvPr id="442372" name="Rectangle 4"/>
          <p:cNvSpPr>
            <a:spLocks noGrp="1" noChangeArrowheads="1"/>
          </p:cNvSpPr>
          <p:nvPr>
            <p:ph type="subTitle" idx="1"/>
          </p:nvPr>
        </p:nvSpPr>
        <p:spPr>
          <a:xfrm>
            <a:off x="2082800" y="4976192"/>
            <a:ext cx="7162800" cy="1693168"/>
          </a:xfrm>
        </p:spPr>
        <p:txBody>
          <a:bodyPr/>
          <a:lstStyle/>
          <a:p>
            <a:pPr>
              <a:spcBef>
                <a:spcPct val="0"/>
              </a:spcBef>
              <a:defRPr/>
            </a:pPr>
            <a:r>
              <a:rPr lang="zh-CN" altLang="en-US" sz="3000" b="1" dirty="0">
                <a:latin typeface="Times New Roman" panose="02020603050405020304" pitchFamily="18" charset="0"/>
                <a:ea typeface="仿宋_GB2312" pitchFamily="49" charset="-122"/>
              </a:rPr>
              <a:t>行向量  下标 </a:t>
            </a:r>
            <a:r>
              <a:rPr lang="en-US" altLang="zh-CN" sz="3000" b="1" i="1" dirty="0" err="1">
                <a:latin typeface="Times New Roman" panose="02020603050405020304" pitchFamily="18" charset="0"/>
                <a:ea typeface="仿宋_GB2312" pitchFamily="49" charset="-122"/>
              </a:rPr>
              <a:t>i</a:t>
            </a:r>
            <a:r>
              <a:rPr lang="en-US" altLang="zh-CN" sz="3000" b="1" i="1" dirty="0">
                <a:latin typeface="Times New Roman" panose="02020603050405020304" pitchFamily="18" charset="0"/>
                <a:ea typeface="仿宋_GB2312" pitchFamily="49" charset="-122"/>
              </a:rPr>
              <a:t>                    </a:t>
            </a:r>
            <a:r>
              <a:rPr lang="zh-CN" altLang="en-US" sz="3000" b="1" dirty="0">
                <a:latin typeface="Times New Roman" panose="02020603050405020304" pitchFamily="18" charset="0"/>
                <a:ea typeface="仿宋_GB2312" pitchFamily="49" charset="-122"/>
              </a:rPr>
              <a:t>页向量  下标</a:t>
            </a:r>
            <a:r>
              <a:rPr lang="zh-CN" altLang="en-US" sz="3000" b="1" i="1" dirty="0">
                <a:latin typeface="Times New Roman" panose="02020603050405020304" pitchFamily="18" charset="0"/>
                <a:ea typeface="仿宋_GB2312" pitchFamily="49" charset="-122"/>
              </a:rPr>
              <a:t> </a:t>
            </a:r>
            <a:r>
              <a:rPr lang="en-US" altLang="zh-CN" sz="3000" b="1" i="1" dirty="0" err="1">
                <a:latin typeface="Times New Roman" panose="02020603050405020304" pitchFamily="18" charset="0"/>
                <a:ea typeface="仿宋_GB2312" pitchFamily="49" charset="-122"/>
              </a:rPr>
              <a:t>i</a:t>
            </a:r>
            <a:endParaRPr lang="en-US" altLang="zh-CN" sz="3000" b="1" dirty="0">
              <a:latin typeface="Times New Roman" panose="02020603050405020304" pitchFamily="18" charset="0"/>
              <a:ea typeface="仿宋_GB2312" pitchFamily="49" charset="-122"/>
            </a:endParaRPr>
          </a:p>
          <a:p>
            <a:pPr>
              <a:spcBef>
                <a:spcPct val="0"/>
              </a:spcBef>
              <a:defRPr/>
            </a:pPr>
            <a:r>
              <a:rPr lang="zh-CN" altLang="zh-CN" sz="3000" b="1" dirty="0">
                <a:latin typeface="Times New Roman" panose="02020603050405020304" pitchFamily="18" charset="0"/>
                <a:ea typeface="仿宋_GB2312" pitchFamily="49" charset="-122"/>
              </a:rPr>
              <a:t>列向量  下标 </a:t>
            </a:r>
            <a:r>
              <a:rPr lang="en-US" altLang="zh-CN" sz="3000" b="1" i="1" dirty="0">
                <a:latin typeface="Times New Roman" panose="02020603050405020304" pitchFamily="18" charset="0"/>
                <a:ea typeface="仿宋_GB2312" pitchFamily="49" charset="-122"/>
              </a:rPr>
              <a:t>j                    </a:t>
            </a:r>
            <a:r>
              <a:rPr lang="zh-CN" altLang="en-US" sz="3000" b="1" dirty="0">
                <a:latin typeface="Times New Roman" panose="02020603050405020304" pitchFamily="18" charset="0"/>
                <a:ea typeface="仿宋_GB2312" pitchFamily="49" charset="-122"/>
              </a:rPr>
              <a:t>行向量  下标</a:t>
            </a:r>
            <a:r>
              <a:rPr lang="zh-CN" altLang="en-US" sz="3000" b="1" i="1" dirty="0">
                <a:latin typeface="Times New Roman" panose="02020603050405020304" pitchFamily="18" charset="0"/>
                <a:ea typeface="仿宋_GB2312" pitchFamily="49" charset="-122"/>
              </a:rPr>
              <a:t> </a:t>
            </a:r>
            <a:r>
              <a:rPr lang="en-US" altLang="zh-CN" sz="3000" b="1" i="1" dirty="0">
                <a:latin typeface="Times New Roman" panose="02020603050405020304" pitchFamily="18" charset="0"/>
                <a:ea typeface="仿宋_GB2312" pitchFamily="49" charset="-122"/>
              </a:rPr>
              <a:t>j</a:t>
            </a:r>
          </a:p>
          <a:p>
            <a:pPr>
              <a:spcBef>
                <a:spcPct val="0"/>
              </a:spcBef>
              <a:defRPr/>
            </a:pPr>
            <a:r>
              <a:rPr lang="en-US" altLang="zh-CN" sz="3000" b="1" i="1" dirty="0">
                <a:latin typeface="Times New Roman" panose="02020603050405020304" pitchFamily="18" charset="0"/>
                <a:ea typeface="仿宋_GB2312" pitchFamily="49" charset="-122"/>
              </a:rPr>
              <a:t>                                            </a:t>
            </a:r>
            <a:r>
              <a:rPr lang="zh-CN" altLang="zh-CN" sz="3000" b="1" dirty="0">
                <a:latin typeface="Times New Roman" panose="02020603050405020304" pitchFamily="18" charset="0"/>
                <a:ea typeface="仿宋_GB2312" pitchFamily="49" charset="-122"/>
              </a:rPr>
              <a:t>列向量  下标</a:t>
            </a:r>
            <a:r>
              <a:rPr lang="zh-CN" altLang="zh-CN" sz="3000" b="1" i="1" dirty="0">
                <a:latin typeface="Times New Roman" panose="02020603050405020304" pitchFamily="18" charset="0"/>
                <a:ea typeface="仿宋_GB2312" pitchFamily="49" charset="-122"/>
              </a:rPr>
              <a:t> </a:t>
            </a:r>
            <a:r>
              <a:rPr lang="en-US" altLang="zh-CN" sz="3000" b="1" i="1" dirty="0">
                <a:latin typeface="Times New Roman" panose="02020603050405020304" pitchFamily="18" charset="0"/>
                <a:ea typeface="仿宋_GB2312" pitchFamily="49" charset="-122"/>
              </a:rPr>
              <a:t>k</a:t>
            </a:r>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35360" y="20838"/>
            <a:ext cx="6418262" cy="681037"/>
          </a:xfrm>
        </p:spPr>
        <p:txBody>
          <a:bodyPr>
            <a:normAutofit fontScale="90000"/>
          </a:bodyPr>
          <a:lstStyle/>
          <a:p>
            <a:pPr algn="ctr"/>
            <a:r>
              <a:rPr lang="zh-CN" altLang="en-US" b="1" smtClean="0">
                <a:ea typeface="华文新魏" panose="02010800040101010101" pitchFamily="2" charset="-122"/>
              </a:rPr>
              <a:t>建立广义表的算法</a:t>
            </a:r>
            <a:r>
              <a:rPr lang="zh-CN" altLang="en-US" smtClean="0"/>
              <a:t> </a:t>
            </a:r>
          </a:p>
        </p:txBody>
      </p:sp>
      <p:sp>
        <p:nvSpPr>
          <p:cNvPr id="677891" name="Rectangle 3"/>
          <p:cNvSpPr>
            <a:spLocks noGrp="1" noChangeArrowheads="1"/>
          </p:cNvSpPr>
          <p:nvPr>
            <p:ph idx="1"/>
          </p:nvPr>
        </p:nvSpPr>
        <p:spPr>
          <a:xfrm>
            <a:off x="1919288" y="981075"/>
            <a:ext cx="8585200" cy="4972050"/>
          </a:xfrm>
        </p:spPr>
        <p:txBody>
          <a:bodyPr>
            <a:normAutofit fontScale="92500" lnSpcReduction="10000"/>
          </a:bodyPr>
          <a:lstStyle/>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#include &lt;</a:t>
            </a:r>
            <a:r>
              <a:rPr lang="en-US" altLang="zh-CN" sz="2000" b="1" dirty="0" err="1">
                <a:latin typeface="Times New Roman" panose="02020603050405020304" pitchFamily="18" charset="0"/>
                <a:ea typeface="隶书" panose="02010509060101010101" pitchFamily="49" charset="-122"/>
              </a:rPr>
              <a:t>string.h</a:t>
            </a:r>
            <a:r>
              <a:rPr lang="en-US" altLang="zh-CN" sz="2000" b="1" dirty="0">
                <a:latin typeface="Times New Roman" panose="02020603050405020304" pitchFamily="18" charset="0"/>
                <a:ea typeface="隶书" panose="02010509060101010101" pitchFamily="49" charset="-122"/>
              </a:rPr>
              <a:t>&gt;</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 &lt;class</a:t>
            </a:r>
            <a:r>
              <a:rPr lang="en-US" altLang="zh-CN" sz="2000" dirty="0">
                <a:latin typeface="Times New Roman" panose="02020603050405020304" pitchFamily="18" charset="0"/>
                <a:ea typeface="隶书" panose="02010509060101010101" pitchFamily="49" charset="-122"/>
              </a:rPr>
              <a:t> T</a:t>
            </a:r>
            <a:r>
              <a:rPr lang="en-US" altLang="zh-CN" sz="2000" b="1" dirty="0">
                <a:latin typeface="Times New Roman" panose="02020603050405020304" pitchFamily="18" charset="0"/>
                <a:ea typeface="隶书" panose="02010509060101010101" pitchFamily="49" charset="-122"/>
              </a:rPr>
              <a:t>&gt;</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void</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err="1">
                <a:latin typeface="Times New Roman" panose="02020603050405020304" pitchFamily="18" charset="0"/>
                <a:ea typeface="隶书" panose="02010509060101010101" pitchFamily="49" charset="-122"/>
              </a:rPr>
              <a:t>CreateList</a:t>
            </a:r>
            <a:r>
              <a:rPr lang="en-US" altLang="zh-CN" sz="2000" dirty="0">
                <a:latin typeface="Times New Roman" panose="02020603050405020304" pitchFamily="18" charset="0"/>
                <a:ea typeface="隶书" panose="02010509060101010101" pitchFamily="49" charset="-122"/>
              </a:rPr>
              <a:t>(</a:t>
            </a:r>
            <a:r>
              <a:rPr lang="en-US" altLang="zh-CN" sz="2000" b="1" dirty="0" err="1">
                <a:latin typeface="Times New Roman" panose="02020603050405020304" pitchFamily="18" charset="0"/>
                <a:ea typeface="隶书" panose="02010509060101010101" pitchFamily="49" charset="-122"/>
              </a:rPr>
              <a:t>istream</a:t>
            </a:r>
            <a:r>
              <a:rPr lang="en-US" altLang="zh-CN" sz="2000" dirty="0">
                <a:latin typeface="Times New Roman" panose="02020603050405020304" pitchFamily="18" charset="0"/>
                <a:ea typeface="隶书" panose="02010509060101010101" pitchFamily="49" charset="-122"/>
              </a:rPr>
              <a:t> in</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&amp;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SeqList</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&gt;&amp;</a:t>
            </a:r>
            <a:r>
              <a:rPr lang="en-US" altLang="zh-CN" sz="2000" dirty="0">
                <a:latin typeface="Times New Roman" panose="02020603050405020304" pitchFamily="18" charset="0"/>
                <a:ea typeface="隶书" panose="02010509060101010101" pitchFamily="49" charset="-122"/>
              </a:rPr>
              <a:t> L1</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SeqList</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&lt;</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&gt;&amp;</a:t>
            </a:r>
            <a:r>
              <a:rPr lang="en-US" altLang="zh-CN" sz="2000" dirty="0">
                <a:latin typeface="Times New Roman" panose="02020603050405020304" pitchFamily="18" charset="0"/>
                <a:ea typeface="隶书" panose="02010509060101010101" pitchFamily="49" charset="-122"/>
              </a:rPr>
              <a:t> L2) </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从广义表的字符串描述 </a:t>
            </a:r>
            <a:r>
              <a:rPr lang="en-US" altLang="zh-CN" sz="2000" dirty="0">
                <a:solidFill>
                  <a:schemeClr val="tx2"/>
                </a:solidFill>
                <a:latin typeface="Times New Roman" panose="02020603050405020304" pitchFamily="18" charset="0"/>
                <a:ea typeface="隶书" panose="02010509060101010101" pitchFamily="49" charset="-122"/>
              </a:rPr>
              <a:t>s </a:t>
            </a:r>
            <a:r>
              <a:rPr lang="zh-CN" altLang="en-US" sz="2000" dirty="0">
                <a:solidFill>
                  <a:schemeClr val="tx2"/>
                </a:solidFill>
                <a:latin typeface="Times New Roman" panose="02020603050405020304" pitchFamily="18" charset="0"/>
                <a:ea typeface="隶书" panose="02010509060101010101" pitchFamily="49" charset="-122"/>
              </a:rPr>
              <a:t>出发</a:t>
            </a:r>
            <a:r>
              <a:rPr lang="en-US" altLang="zh-CN" sz="2000" dirty="0">
                <a:solidFill>
                  <a:schemeClr val="tx2"/>
                </a:solidFill>
                <a:latin typeface="Times New Roman" panose="02020603050405020304" pitchFamily="18" charset="0"/>
                <a:ea typeface="隶书" panose="02010509060101010101" pitchFamily="49" charset="-122"/>
              </a:rPr>
              <a:t>, </a:t>
            </a:r>
            <a:r>
              <a:rPr lang="zh-CN" altLang="en-US" sz="2000" dirty="0">
                <a:solidFill>
                  <a:schemeClr val="tx2"/>
                </a:solidFill>
                <a:latin typeface="Times New Roman" panose="02020603050405020304" pitchFamily="18" charset="0"/>
                <a:ea typeface="隶书" panose="02010509060101010101" pitchFamily="49" charset="-122"/>
              </a:rPr>
              <a:t>建立一个带头结点的广义表，要求</a:t>
            </a:r>
            <a:r>
              <a:rPr lang="en-US" altLang="zh-CN" sz="2000" dirty="0">
                <a:solidFill>
                  <a:schemeClr val="tx2"/>
                </a:solidFill>
                <a:latin typeface="Times New Roman" panose="02020603050405020304" pitchFamily="18" charset="0"/>
                <a:ea typeface="隶书" panose="02010509060101010101" pitchFamily="49" charset="-122"/>
              </a:rPr>
              <a:t>T</a:t>
            </a:r>
            <a:r>
              <a:rPr lang="zh-CN" altLang="en-US" sz="2000" dirty="0">
                <a:solidFill>
                  <a:schemeClr val="tx2"/>
                </a:solidFill>
                <a:latin typeface="Times New Roman" panose="02020603050405020304" pitchFamily="18" charset="0"/>
                <a:ea typeface="隶书" panose="02010509060101010101" pitchFamily="49" charset="-122"/>
              </a:rPr>
              <a:t>为</a:t>
            </a:r>
            <a:r>
              <a:rPr lang="en-US" altLang="zh-CN" sz="2000" b="1" dirty="0">
                <a:solidFill>
                  <a:schemeClr val="tx2"/>
                </a:solidFill>
                <a:latin typeface="Times New Roman" panose="02020603050405020304" pitchFamily="18" charset="0"/>
                <a:ea typeface="隶书" panose="02010509060101010101" pitchFamily="49" charset="-122"/>
              </a:rPr>
              <a:t>char</a:t>
            </a:r>
            <a:r>
              <a:rPr lang="zh-CN" altLang="en-US" sz="2000" dirty="0">
                <a:solidFill>
                  <a:schemeClr val="tx2"/>
                </a:solidFill>
                <a:latin typeface="Times New Roman" panose="02020603050405020304" pitchFamily="18" charset="0"/>
                <a:ea typeface="隶书" panose="02010509060101010101" pitchFamily="49" charset="-122"/>
              </a:rPr>
              <a:t>类型。在表</a:t>
            </a:r>
            <a:r>
              <a:rPr lang="en-US" altLang="zh-CN" sz="2000" dirty="0">
                <a:solidFill>
                  <a:schemeClr val="tx2"/>
                </a:solidFill>
                <a:latin typeface="Times New Roman" panose="02020603050405020304" pitchFamily="18" charset="0"/>
                <a:ea typeface="隶书" panose="02010509060101010101" pitchFamily="49" charset="-122"/>
              </a:rPr>
              <a:t>L1</a:t>
            </a:r>
            <a:r>
              <a:rPr lang="zh-CN" altLang="en-US" sz="2000" dirty="0">
                <a:solidFill>
                  <a:schemeClr val="tx2"/>
                </a:solidFill>
                <a:latin typeface="Times New Roman" panose="02020603050405020304" pitchFamily="18" charset="0"/>
                <a:ea typeface="隶书" panose="02010509060101010101" pitchFamily="49" charset="-122"/>
              </a:rPr>
              <a:t>存储大写字母的表名</a:t>
            </a:r>
            <a:r>
              <a:rPr lang="en-US" altLang="zh-CN" sz="2000" dirty="0">
                <a:solidFill>
                  <a:schemeClr val="tx2"/>
                </a:solidFill>
                <a:latin typeface="Times New Roman" panose="02020603050405020304" pitchFamily="18" charset="0"/>
                <a:ea typeface="隶书" panose="02010509060101010101" pitchFamily="49" charset="-122"/>
              </a:rPr>
              <a:t>, </a:t>
            </a:r>
            <a:r>
              <a:rPr lang="zh-CN" altLang="en-US" sz="2000" dirty="0">
                <a:solidFill>
                  <a:schemeClr val="tx2"/>
                </a:solidFill>
                <a:latin typeface="Times New Roman" panose="02020603050405020304" pitchFamily="18" charset="0"/>
                <a:ea typeface="隶书" panose="02010509060101010101" pitchFamily="49" charset="-122"/>
              </a:rPr>
              <a:t>在表</a:t>
            </a:r>
            <a:r>
              <a:rPr lang="en-US" altLang="zh-CN" sz="2000" dirty="0">
                <a:solidFill>
                  <a:schemeClr val="tx2"/>
                </a:solidFill>
                <a:latin typeface="Times New Roman" panose="02020603050405020304" pitchFamily="18" charset="0"/>
                <a:ea typeface="隶书" panose="02010509060101010101" pitchFamily="49" charset="-122"/>
              </a:rPr>
              <a:t>L2</a:t>
            </a:r>
            <a:r>
              <a:rPr lang="zh-CN" altLang="en-US" sz="2000" dirty="0">
                <a:solidFill>
                  <a:schemeClr val="tx2"/>
                </a:solidFill>
                <a:latin typeface="Times New Roman" panose="02020603050405020304" pitchFamily="18" charset="0"/>
                <a:ea typeface="隶书" panose="02010509060101010101" pitchFamily="49" charset="-122"/>
              </a:rPr>
              <a:t>存储表名对应子表结点的地址</a:t>
            </a: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T </a:t>
            </a:r>
            <a:r>
              <a:rPr lang="en-US" altLang="zh-CN" sz="2000" dirty="0" err="1">
                <a:latin typeface="Times New Roman" panose="02020603050405020304" pitchFamily="18" charset="0"/>
                <a:ea typeface="隶书" panose="02010509060101010101" pitchFamily="49" charset="-122"/>
              </a:rPr>
              <a:t>chr</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in </a:t>
            </a:r>
            <a:r>
              <a:rPr lang="en-US" altLang="zh-CN" sz="2000" b="1" dirty="0">
                <a:latin typeface="Times New Roman" panose="02020603050405020304" pitchFamily="18" charset="0"/>
                <a:ea typeface="隶书" panose="02010509060101010101" pitchFamily="49" charset="-122"/>
              </a:rPr>
              <a:t>&gt;&gt;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chr</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 //</a:t>
            </a:r>
            <a:r>
              <a:rPr lang="zh-CN" altLang="en-US" sz="2000" dirty="0">
                <a:solidFill>
                  <a:schemeClr val="tx2"/>
                </a:solidFill>
                <a:latin typeface="Times New Roman" panose="02020603050405020304" pitchFamily="18" charset="0"/>
                <a:ea typeface="隶书" panose="02010509060101010101" pitchFamily="49" charset="-122"/>
              </a:rPr>
              <a:t>读入一个字符，只可能读入</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、左括号和字母</a:t>
            </a:r>
          </a:p>
          <a:p>
            <a:pPr>
              <a:spcBef>
                <a:spcPct val="0"/>
              </a:spcBef>
              <a:buFont typeface="Wingdings" panose="05000000000000000000" pitchFamily="2" charset="2"/>
              <a:buNone/>
              <a:defRPr/>
            </a:pPr>
            <a:r>
              <a:rPr lang="zh-CN" altLang="en-US" sz="2000" dirty="0">
                <a:solidFill>
                  <a:schemeClr val="tx2"/>
                </a:solidFill>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 </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isalpha</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&amp;&amp;</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isupper</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 '(') </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大写字母或</a:t>
            </a:r>
            <a:r>
              <a:rPr lang="en-US" altLang="zh-CN" sz="2000" dirty="0">
                <a:solidFill>
                  <a:schemeClr val="tx2"/>
                </a:solidFill>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 = </a:t>
            </a:r>
            <a:r>
              <a:rPr lang="en-US" altLang="zh-CN" sz="2000" b="1" dirty="0">
                <a:latin typeface="Times New Roman" panose="02020603050405020304" pitchFamily="18" charset="0"/>
                <a:ea typeface="隶书" panose="02010509060101010101" pitchFamily="49" charset="-122"/>
              </a:rPr>
              <a:t>new</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r>
              <a:rPr lang="en-US" altLang="zh-CN" sz="2000"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建子表结点</a:t>
            </a:r>
            <a:endParaRPr lang="zh-CN" altLang="en-US" sz="2000" dirty="0">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utype</a:t>
            </a:r>
            <a:r>
              <a:rPr lang="en-US" altLang="zh-CN" sz="2000" dirty="0">
                <a:latin typeface="Times New Roman" panose="02020603050405020304" pitchFamily="18" charset="0"/>
                <a:ea typeface="隶书" panose="02010509060101010101" pitchFamily="49" charset="-122"/>
              </a:rPr>
              <a:t> = 2</a:t>
            </a:r>
            <a:r>
              <a:rPr lang="en-US" altLang="zh-CN" sz="2000" b="1" dirty="0">
                <a:latin typeface="Times New Roman" panose="02020603050405020304" pitchFamily="18" charset="0"/>
                <a:ea typeface="隶书" panose="02010509060101010101" pitchFamily="49" charset="-122"/>
              </a:rPr>
              <a:t>;		</a:t>
            </a:r>
            <a:endParaRPr lang="en-US" altLang="zh-CN" sz="2000" dirty="0">
              <a:solidFill>
                <a:schemeClr val="tx2"/>
              </a:solidFill>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 </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isalpha</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&amp;&amp;</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isupper</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表名处理</a:t>
            </a: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n = L1.Length</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m = L1.Search(</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 </a:t>
            </a:r>
            <a:r>
              <a:rPr lang="en-US" altLang="zh-CN" sz="2000" dirty="0">
                <a:latin typeface="Times New Roman" panose="02020603050405020304" pitchFamily="18" charset="0"/>
                <a:ea typeface="隶书" panose="02010509060101010101" pitchFamily="49" charset="-122"/>
              </a:rPr>
              <a:t>(m != 0) </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该表已建立</a:t>
            </a: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GenListNode</a:t>
            </a:r>
            <a:r>
              <a:rPr lang="en-US" altLang="zh-CN" sz="2000" dirty="0">
                <a:latin typeface="Times New Roman" panose="02020603050405020304" pitchFamily="18" charset="0"/>
                <a:ea typeface="隶书" panose="02010509060101010101" pitchFamily="49" charset="-122"/>
              </a:rPr>
              <a:t>&lt;T&gt; *p = L2.Locate(m)</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查子表地址</a:t>
            </a: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p</a:t>
            </a:r>
            <a:r>
              <a:rPr lang="en-US" altLang="zh-CN" sz="2000" dirty="0">
                <a:latin typeface="楷体_GB2312" pitchFamily="49" charset="-122"/>
              </a:rPr>
              <a:t>-&gt;</a:t>
            </a:r>
            <a:r>
              <a:rPr lang="en-US" altLang="zh-CN" sz="2000" dirty="0">
                <a:latin typeface="Times New Roman" panose="02020603050405020304" pitchFamily="18" charset="0"/>
                <a:ea typeface="隶书" panose="02010509060101010101" pitchFamily="49" charset="-122"/>
              </a:rPr>
              <a:t>ref</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引用计数加一</a:t>
            </a: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p>
        </p:txBody>
      </p:sp>
    </p:spTree>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idx="1"/>
          </p:nvPr>
        </p:nvSpPr>
        <p:spPr>
          <a:xfrm>
            <a:off x="1703512" y="908720"/>
            <a:ext cx="8569325" cy="5807075"/>
          </a:xfrm>
        </p:spPr>
        <p:txBody>
          <a:bodyPr>
            <a:normAutofit fontScale="85000" lnSpcReduction="20000"/>
          </a:bodyPr>
          <a:lstStyle/>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else {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该表未建立</a:t>
            </a: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L1.Insert(n, </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L2.Insert(n,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保存表名及地址</a:t>
            </a: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in </a:t>
            </a:r>
            <a:r>
              <a:rPr lang="en-US" altLang="zh-CN" sz="2000" b="1" dirty="0">
                <a:latin typeface="Times New Roman" panose="02020603050405020304" pitchFamily="18" charset="0"/>
                <a:ea typeface="隶书" panose="02010509060101010101" pitchFamily="49" charset="-122"/>
              </a:rPr>
              <a:t>&gt;&gt;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chr</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if</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 '(') </a:t>
            </a:r>
            <a:r>
              <a:rPr lang="en-US" altLang="zh-CN" sz="2000" b="1" dirty="0">
                <a:latin typeface="Times New Roman" panose="02020603050405020304" pitchFamily="18" charset="0"/>
                <a:ea typeface="隶书" panose="02010509060101010101" pitchFamily="49" charset="-122"/>
              </a:rPr>
              <a:t>exit</a:t>
            </a:r>
            <a:r>
              <a:rPr lang="en-US" altLang="zh-CN" sz="2000" dirty="0">
                <a:latin typeface="Times New Roman" panose="02020603050405020304" pitchFamily="18" charset="0"/>
                <a:ea typeface="隶书" panose="02010509060101010101" pitchFamily="49" charset="-122"/>
              </a:rPr>
              <a:t>(1)</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表名后必跟</a:t>
            </a:r>
            <a:r>
              <a:rPr lang="en-US" altLang="zh-CN" sz="2000" dirty="0">
                <a:solidFill>
                  <a:schemeClr val="tx2"/>
                </a:solidFill>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info.hlink</a:t>
            </a:r>
            <a:r>
              <a:rPr lang="en-US" altLang="zh-CN" sz="2000" dirty="0">
                <a:latin typeface="Times New Roman" panose="02020603050405020304" pitchFamily="18" charset="0"/>
                <a:ea typeface="隶书" panose="02010509060101010101" pitchFamily="49" charset="-122"/>
              </a:rPr>
              <a:t> = </a:t>
            </a:r>
            <a:r>
              <a:rPr lang="en-US" altLang="zh-CN" sz="2000" b="1" dirty="0">
                <a:latin typeface="Times New Roman" panose="02020603050405020304" pitchFamily="18" charset="0"/>
                <a:ea typeface="隶书" panose="02010509060101010101" pitchFamily="49" charset="-122"/>
              </a:rPr>
              <a:t>new</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 </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info.hlink</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utype</a:t>
            </a:r>
            <a:r>
              <a:rPr lang="en-US" altLang="zh-CN" sz="2000" dirty="0">
                <a:latin typeface="Times New Roman" panose="02020603050405020304" pitchFamily="18" charset="0"/>
                <a:ea typeface="隶书" panose="02010509060101010101" pitchFamily="49" charset="-122"/>
              </a:rPr>
              <a:t> = 0</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建头结点</a:t>
            </a:r>
            <a:endParaRPr lang="zh-CN" altLang="en-US" sz="2000" b="1" dirty="0">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info.hlink</a:t>
            </a:r>
            <a:r>
              <a:rPr lang="en-US" altLang="zh-CN" sz="2000" dirty="0">
                <a:latin typeface="楷体_GB2312" pitchFamily="49" charset="-122"/>
              </a:rPr>
              <a:t>-&gt;</a:t>
            </a:r>
            <a:r>
              <a:rPr lang="en-US" altLang="zh-CN" sz="2000" dirty="0">
                <a:latin typeface="Times New Roman" panose="02020603050405020304" pitchFamily="18" charset="0"/>
                <a:ea typeface="隶书" panose="02010509060101010101" pitchFamily="49" charset="-122"/>
              </a:rPr>
              <a:t>ref = 1</a:t>
            </a:r>
            <a:r>
              <a:rPr lang="en-US" altLang="zh-CN" sz="20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CreateList</a:t>
            </a:r>
            <a:r>
              <a:rPr lang="en-US" altLang="zh-CN" sz="2000" dirty="0">
                <a:latin typeface="Times New Roman" panose="02020603050405020304" pitchFamily="18" charset="0"/>
                <a:ea typeface="隶书" panose="02010509060101010101" pitchFamily="49" charset="-122"/>
              </a:rPr>
              <a:t>(in,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info.hlink</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L1, L2)</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递归建子表</a:t>
            </a:r>
          </a:p>
          <a:p>
            <a:pPr>
              <a:spcBef>
                <a:spcPct val="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CreateList</a:t>
            </a:r>
            <a:r>
              <a:rPr lang="en-US" altLang="zh-CN" sz="2000" dirty="0">
                <a:latin typeface="Times New Roman" panose="02020603050405020304" pitchFamily="18" charset="0"/>
                <a:ea typeface="隶书" panose="02010509060101010101" pitchFamily="49" charset="-122"/>
              </a:rPr>
              <a:t>(in,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 L1, L2)</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递归建后继表</a:t>
            </a:r>
            <a:endParaRPr lang="en-US" altLang="zh-CN" sz="2000" dirty="0">
              <a:solidFill>
                <a:schemeClr val="tx2"/>
              </a:solidFill>
              <a:latin typeface="Times New Roman" panose="02020603050405020304" pitchFamily="18" charset="0"/>
              <a:ea typeface="隶书" panose="02010509060101010101" pitchFamily="49" charset="-122"/>
            </a:endParaRPr>
          </a:p>
          <a:p>
            <a:pPr>
              <a:lnSpc>
                <a:spcPct val="90000"/>
              </a:lnSpc>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p>
          <a:p>
            <a:pPr>
              <a:lnSpc>
                <a:spcPct val="9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else if</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isalpha</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&amp;&amp;</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islower</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建原子结点</a:t>
            </a:r>
          </a:p>
          <a:p>
            <a:pPr>
              <a:lnSpc>
                <a:spcPct val="90000"/>
              </a:lnSpc>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 = </a:t>
            </a:r>
            <a:r>
              <a:rPr lang="en-US" altLang="zh-CN" sz="2000" b="1" dirty="0">
                <a:latin typeface="Times New Roman" panose="02020603050405020304" pitchFamily="18" charset="0"/>
                <a:ea typeface="隶书" panose="02010509060101010101" pitchFamily="49" charset="-122"/>
              </a:rPr>
              <a:t>new</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GenListNode</a:t>
            </a:r>
            <a:r>
              <a:rPr lang="en-US" altLang="zh-CN" sz="2000" b="1" dirty="0">
                <a:latin typeface="Times New Roman" panose="02020603050405020304" pitchFamily="18" charset="0"/>
                <a:ea typeface="隶书" panose="02010509060101010101" pitchFamily="49" charset="-122"/>
              </a:rPr>
              <a:t>&lt;</a:t>
            </a:r>
            <a:r>
              <a:rPr lang="en-US" altLang="zh-CN" sz="2000" dirty="0">
                <a:latin typeface="Times New Roman" panose="02020603050405020304" pitchFamily="18" charset="0"/>
                <a:ea typeface="隶书" panose="02010509060101010101" pitchFamily="49" charset="-122"/>
              </a:rPr>
              <a:t>T</a:t>
            </a:r>
            <a:r>
              <a:rPr lang="en-US" altLang="zh-CN" sz="2000" b="1" dirty="0">
                <a:latin typeface="Times New Roman" panose="02020603050405020304" pitchFamily="18" charset="0"/>
                <a:ea typeface="隶书" panose="02010509060101010101" pitchFamily="49" charset="-122"/>
              </a:rPr>
              <a:t>&gt;;</a:t>
            </a:r>
          </a:p>
          <a:p>
            <a:pPr>
              <a:lnSpc>
                <a:spcPct val="9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utype</a:t>
            </a:r>
            <a:r>
              <a:rPr lang="en-US" altLang="zh-CN" sz="2000" dirty="0">
                <a:latin typeface="Times New Roman" panose="02020603050405020304" pitchFamily="18" charset="0"/>
                <a:ea typeface="隶书" panose="02010509060101010101" pitchFamily="49" charset="-122"/>
              </a:rPr>
              <a:t> = 1</a:t>
            </a:r>
            <a:r>
              <a:rPr lang="en-US" altLang="zh-CN"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info.value</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chr</a:t>
            </a:r>
            <a:r>
              <a:rPr lang="en-US" altLang="zh-CN" sz="2000" b="1" dirty="0">
                <a:latin typeface="Times New Roman" panose="02020603050405020304" pitchFamily="18" charset="0"/>
                <a:ea typeface="隶书" panose="02010509060101010101" pitchFamily="49" charset="-122"/>
              </a:rPr>
              <a:t>;</a:t>
            </a:r>
          </a:p>
          <a:p>
            <a:pPr>
              <a:lnSpc>
                <a:spcPct val="90000"/>
              </a:lnSpc>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CreateList</a:t>
            </a:r>
            <a:r>
              <a:rPr lang="en-US" altLang="zh-CN" sz="2000" dirty="0">
                <a:latin typeface="Times New Roman" panose="02020603050405020304" pitchFamily="18" charset="0"/>
                <a:ea typeface="隶书" panose="02010509060101010101" pitchFamily="49" charset="-122"/>
              </a:rPr>
              <a:t>(in,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 L1, L2)</a:t>
            </a:r>
            <a:r>
              <a:rPr lang="en-US" altLang="zh-CN" sz="2000" b="1" dirty="0">
                <a:latin typeface="Times New Roman" panose="02020603050405020304" pitchFamily="18" charset="0"/>
                <a:ea typeface="隶书" panose="02010509060101010101" pitchFamily="49" charset="-122"/>
              </a:rPr>
              <a:t>;</a:t>
            </a:r>
          </a:p>
          <a:p>
            <a:pPr>
              <a:lnSpc>
                <a:spcPct val="9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a:t>
            </a:r>
          </a:p>
          <a:p>
            <a:pPr>
              <a:lnSpc>
                <a:spcPct val="9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else if</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 ', ')  </a:t>
            </a:r>
            <a:r>
              <a:rPr lang="en-US" altLang="zh-CN" sz="2000" dirty="0" err="1">
                <a:latin typeface="Times New Roman" panose="02020603050405020304" pitchFamily="18" charset="0"/>
                <a:ea typeface="隶书" panose="02010509060101010101" pitchFamily="49" charset="-122"/>
              </a:rPr>
              <a:t>CreateList</a:t>
            </a:r>
            <a:r>
              <a:rPr lang="en-US" altLang="zh-CN" sz="2000" dirty="0">
                <a:latin typeface="Times New Roman" panose="02020603050405020304" pitchFamily="18" charset="0"/>
                <a:ea typeface="隶书" panose="02010509060101010101" pitchFamily="49" charset="-122"/>
              </a:rPr>
              <a:t>(in,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L1, L2)</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建后继结点</a:t>
            </a:r>
          </a:p>
          <a:p>
            <a:pPr>
              <a:lnSpc>
                <a:spcPct val="9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	else if</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 ')')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楷体_GB2312" pitchFamily="49" charset="-122"/>
              </a:rPr>
              <a:t>-&gt;</a:t>
            </a:r>
            <a:r>
              <a:rPr lang="en-US" altLang="zh-CN" sz="2000" dirty="0" err="1">
                <a:latin typeface="Times New Roman" panose="02020603050405020304" pitchFamily="18" charset="0"/>
                <a:ea typeface="隶书" panose="02010509060101010101" pitchFamily="49" charset="-122"/>
              </a:rPr>
              <a:t>tlink</a:t>
            </a:r>
            <a:r>
              <a:rPr lang="en-US" altLang="zh-CN" sz="2000" dirty="0">
                <a:latin typeface="Times New Roman" panose="02020603050405020304" pitchFamily="18" charset="0"/>
                <a:ea typeface="隶书" panose="02010509060101010101" pitchFamily="49" charset="-122"/>
              </a:rPr>
              <a:t> = NULL</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链收尾</a:t>
            </a:r>
          </a:p>
          <a:p>
            <a:pPr>
              <a:lnSpc>
                <a:spcPct val="90000"/>
              </a:lnSpc>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else if</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chr</a:t>
            </a:r>
            <a:r>
              <a:rPr lang="en-US" altLang="zh-CN" sz="2000" dirty="0">
                <a:latin typeface="Times New Roman" panose="02020603050405020304" pitchFamily="18" charset="0"/>
                <a:ea typeface="隶书" panose="02010509060101010101" pitchFamily="49" charset="-122"/>
              </a:rPr>
              <a:t> == '#') </a:t>
            </a:r>
            <a:r>
              <a:rPr lang="en-US" altLang="zh-CN" sz="2000" dirty="0" err="1">
                <a:latin typeface="Times New Roman" panose="02020603050405020304" pitchFamily="18" charset="0"/>
                <a:ea typeface="隶书" panose="02010509060101010101" pitchFamily="49" charset="-122"/>
              </a:rPr>
              <a:t>ls</a:t>
            </a:r>
            <a:r>
              <a:rPr lang="en-US" altLang="zh-CN" sz="2000" dirty="0">
                <a:latin typeface="Times New Roman" panose="02020603050405020304" pitchFamily="18" charset="0"/>
                <a:ea typeface="隶书" panose="02010509060101010101" pitchFamily="49" charset="-122"/>
              </a:rPr>
              <a:t> == NULL</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空表</a:t>
            </a:r>
            <a:r>
              <a:rPr lang="en-US" altLang="zh-CN" sz="2000" dirty="0">
                <a:solidFill>
                  <a:schemeClr val="tx2"/>
                </a:solidFill>
                <a:latin typeface="Times New Roman" panose="02020603050405020304" pitchFamily="18" charset="0"/>
                <a:ea typeface="隶书" panose="02010509060101010101" pitchFamily="49" charset="-122"/>
              </a:rPr>
              <a:t>, </a:t>
            </a:r>
            <a:r>
              <a:rPr lang="zh-CN" altLang="en-US" sz="2000" dirty="0">
                <a:solidFill>
                  <a:schemeClr val="tx2"/>
                </a:solidFill>
                <a:latin typeface="Times New Roman" panose="02020603050405020304" pitchFamily="18" charset="0"/>
                <a:ea typeface="隶书" panose="02010509060101010101" pitchFamily="49" charset="-122"/>
              </a:rPr>
              <a:t>链收尾</a:t>
            </a:r>
          </a:p>
          <a:p>
            <a:pPr>
              <a:lnSpc>
                <a:spcPct val="9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endParaRPr lang="zh-CN" altLang="en-US" sz="2000" dirty="0">
              <a:solidFill>
                <a:schemeClr val="tx2"/>
              </a:solidFill>
              <a:latin typeface="Times New Roman" panose="02020603050405020304" pitchFamily="18" charset="0"/>
              <a:ea typeface="隶书" panose="02010509060101010101" pitchFamily="49" charset="-122"/>
            </a:endParaRPr>
          </a:p>
        </p:txBody>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5" name="Rectangle 3"/>
          <p:cNvSpPr>
            <a:spLocks noGrp="1" noChangeArrowheads="1"/>
          </p:cNvSpPr>
          <p:nvPr>
            <p:ph idx="1"/>
          </p:nvPr>
        </p:nvSpPr>
        <p:spPr>
          <a:xfrm>
            <a:off x="1127448" y="1052736"/>
            <a:ext cx="10239796" cy="5608638"/>
          </a:xfrm>
        </p:spPr>
        <p:txBody>
          <a:bodyPr/>
          <a:lstStyle/>
          <a:p>
            <a:pPr>
              <a:lnSpc>
                <a:spcPct val="105000"/>
              </a:lnSpc>
              <a:buClr>
                <a:srgbClr val="990099"/>
              </a:buClr>
              <a:buSzPct val="50000"/>
              <a:defRPr/>
            </a:pPr>
            <a:r>
              <a:rPr lang="zh-CN" altLang="en-US" sz="3000" b="1" dirty="0">
                <a:latin typeface="Times New Roman" panose="02020603050405020304" pitchFamily="18" charset="0"/>
                <a:ea typeface="仿宋_GB2312" pitchFamily="49" charset="-122"/>
              </a:rPr>
              <a:t>该算法需要扫描输入广义表中的所有字符，且处理每个字符都是简单比较或赋值操作，其时间复杂度为</a:t>
            </a:r>
            <a:r>
              <a:rPr lang="en-US" altLang="zh-CN" sz="3000" b="1" dirty="0">
                <a:latin typeface="Times New Roman" panose="02020603050405020304" pitchFamily="18" charset="0"/>
                <a:ea typeface="仿宋_GB2312" pitchFamily="49" charset="-122"/>
              </a:rPr>
              <a:t>O(1)</a:t>
            </a:r>
            <a:r>
              <a:rPr lang="zh-CN" altLang="en-US" sz="3000" b="1" dirty="0">
                <a:latin typeface="Times New Roman" panose="02020603050405020304" pitchFamily="18" charset="0"/>
                <a:ea typeface="仿宋_GB2312" pitchFamily="49" charset="-122"/>
              </a:rPr>
              <a:t>，所以整个算法的时间复杂度为</a:t>
            </a:r>
            <a:r>
              <a:rPr lang="en-US" altLang="zh-CN" sz="3000" b="1" dirty="0">
                <a:latin typeface="Times New Roman" panose="02020603050405020304" pitchFamily="18" charset="0"/>
                <a:ea typeface="仿宋_GB2312" pitchFamily="49" charset="-122"/>
              </a:rPr>
              <a:t>O(n)</a:t>
            </a:r>
            <a:r>
              <a:rPr lang="zh-CN" altLang="en-US" sz="3000" b="1" dirty="0">
                <a:latin typeface="Times New Roman" panose="02020603050405020304" pitchFamily="18" charset="0"/>
                <a:ea typeface="仿宋_GB2312" pitchFamily="49" charset="-122"/>
              </a:rPr>
              <a:t>，</a:t>
            </a:r>
            <a:r>
              <a:rPr lang="en-US" altLang="zh-CN" sz="3000" b="1" dirty="0">
                <a:latin typeface="Times New Roman" panose="02020603050405020304" pitchFamily="18" charset="0"/>
                <a:ea typeface="仿宋_GB2312" pitchFamily="49" charset="-122"/>
              </a:rPr>
              <a:t>n</a:t>
            </a:r>
            <a:r>
              <a:rPr lang="zh-CN" altLang="en-US" sz="3000" b="1" dirty="0">
                <a:latin typeface="Times New Roman" panose="02020603050405020304" pitchFamily="18" charset="0"/>
                <a:ea typeface="仿宋_GB2312" pitchFamily="49" charset="-122"/>
              </a:rPr>
              <a:t>是广义表中所有字符数。</a:t>
            </a:r>
          </a:p>
          <a:p>
            <a:pPr>
              <a:lnSpc>
                <a:spcPct val="105000"/>
              </a:lnSpc>
              <a:buClr>
                <a:srgbClr val="990099"/>
              </a:buClr>
              <a:buSzPct val="50000"/>
              <a:defRPr/>
            </a:pPr>
            <a:r>
              <a:rPr lang="zh-CN" altLang="en-US" sz="3000" b="1" dirty="0">
                <a:latin typeface="Times New Roman" panose="02020603050405020304" pitchFamily="18" charset="0"/>
                <a:ea typeface="仿宋_GB2312" pitchFamily="49" charset="-122"/>
              </a:rPr>
              <a:t>算法中既包含向子表的递归调用，也包含向后继表的递归调用，所以递归调用的最大深度不会超过生成的广义表中所有结点数，其空间复杂度也为</a:t>
            </a:r>
            <a:r>
              <a:rPr lang="en-US" altLang="zh-CN" sz="3000" b="1" dirty="0">
                <a:latin typeface="Times New Roman" panose="02020603050405020304" pitchFamily="18" charset="0"/>
                <a:ea typeface="仿宋_GB2312" pitchFamily="49" charset="-122"/>
              </a:rPr>
              <a:t>O(n)</a:t>
            </a:r>
            <a:r>
              <a:rPr lang="zh-CN" altLang="en-US" sz="3000" b="1" dirty="0">
                <a:latin typeface="Times New Roman" panose="02020603050405020304" pitchFamily="18" charset="0"/>
                <a:ea typeface="仿宋_GB2312" pitchFamily="49" charset="-122"/>
              </a:rPr>
              <a:t>。</a:t>
            </a:r>
          </a:p>
        </p:txBody>
      </p:sp>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9" name="Rectangle 3"/>
          <p:cNvSpPr>
            <a:spLocks noGrp="1" noChangeArrowheads="1"/>
          </p:cNvSpPr>
          <p:nvPr>
            <p:ph idx="1"/>
          </p:nvPr>
        </p:nvSpPr>
        <p:spPr>
          <a:xfrm>
            <a:off x="2026616" y="898526"/>
            <a:ext cx="8229600" cy="5648325"/>
          </a:xfrm>
        </p:spPr>
        <p:txBody>
          <a:bodyPr/>
          <a:lstStyle/>
          <a:p>
            <a:pPr>
              <a:spcBef>
                <a:spcPct val="0"/>
              </a:spcBef>
              <a:buFont typeface="Wingdings" panose="05000000000000000000" pitchFamily="2" charset="2"/>
              <a:buNone/>
              <a:defRPr/>
            </a:pPr>
            <a:r>
              <a:rPr lang="en-US" altLang="zh-CN" sz="2400" b="1" dirty="0">
                <a:latin typeface="Times New Roman" panose="02020603050405020304" pitchFamily="18" charset="0"/>
                <a:ea typeface="隶书" panose="02010509060101010101" pitchFamily="49" charset="-122"/>
              </a:rPr>
              <a:t>template &lt;class</a:t>
            </a:r>
            <a:r>
              <a:rPr lang="en-US" altLang="zh-CN" sz="2400" dirty="0">
                <a:latin typeface="Times New Roman" panose="02020603050405020304" pitchFamily="18" charset="0"/>
                <a:ea typeface="隶书" panose="02010509060101010101" pitchFamily="49" charset="-122"/>
              </a:rPr>
              <a:t> T</a:t>
            </a:r>
            <a:r>
              <a:rPr lang="en-US" altLang="zh-CN" sz="2400" b="1" dirty="0">
                <a:latin typeface="Times New Roman" panose="02020603050405020304" pitchFamily="18" charset="0"/>
                <a:ea typeface="隶书" panose="02010509060101010101" pitchFamily="49" charset="-122"/>
              </a:rPr>
              <a:t>&gt;</a:t>
            </a:r>
          </a:p>
          <a:p>
            <a:pPr>
              <a:spcBef>
                <a:spcPct val="0"/>
              </a:spcBef>
              <a:buFont typeface="Wingdings" panose="05000000000000000000" pitchFamily="2" charset="2"/>
              <a:buNone/>
              <a:defRPr/>
            </a:pPr>
            <a:r>
              <a:rPr lang="en-US" altLang="zh-CN" sz="2400" b="1" dirty="0" err="1">
                <a:latin typeface="Times New Roman" panose="02020603050405020304" pitchFamily="18" charset="0"/>
                <a:ea typeface="隶书" panose="02010509060101010101" pitchFamily="49" charset="-122"/>
              </a:rPr>
              <a:t>istream</a:t>
            </a:r>
            <a:r>
              <a:rPr lang="en-US" altLang="zh-CN" sz="2400" b="1" dirty="0">
                <a:latin typeface="Times New Roman" panose="02020603050405020304" pitchFamily="18" charset="0"/>
                <a:ea typeface="隶书" panose="02010509060101010101" pitchFamily="49" charset="-122"/>
              </a:rPr>
              <a:t>&amp; operator &gt;&gt;</a:t>
            </a:r>
            <a:r>
              <a:rPr lang="en-US" altLang="zh-CN" sz="2400" dirty="0">
                <a:latin typeface="Times New Roman" panose="02020603050405020304" pitchFamily="18" charset="0"/>
                <a:ea typeface="隶书" panose="02010509060101010101" pitchFamily="49" charset="-122"/>
              </a:rPr>
              <a:t> (</a:t>
            </a:r>
            <a:r>
              <a:rPr lang="en-US" altLang="zh-CN" sz="2400" b="1" dirty="0" err="1">
                <a:latin typeface="Times New Roman" panose="02020603050405020304" pitchFamily="18" charset="0"/>
                <a:ea typeface="隶书" panose="02010509060101010101" pitchFamily="49" charset="-122"/>
              </a:rPr>
              <a:t>istream</a:t>
            </a:r>
            <a:r>
              <a:rPr lang="en-US" altLang="zh-CN" sz="2400" b="1" dirty="0">
                <a:latin typeface="Times New Roman" panose="02020603050405020304" pitchFamily="18" charset="0"/>
                <a:ea typeface="隶书" panose="02010509060101010101" pitchFamily="49" charset="-122"/>
              </a:rPr>
              <a:t>&amp;</a:t>
            </a:r>
            <a:r>
              <a:rPr lang="en-US" altLang="zh-CN" sz="2400" dirty="0">
                <a:latin typeface="Times New Roman" panose="02020603050405020304" pitchFamily="18" charset="0"/>
                <a:ea typeface="隶书" panose="02010509060101010101" pitchFamily="49" charset="-122"/>
              </a:rPr>
              <a:t> in</a:t>
            </a:r>
            <a:r>
              <a:rPr lang="en-US" altLang="zh-CN" sz="2400" b="1" dirty="0">
                <a:latin typeface="Times New Roman" panose="02020603050405020304" pitchFamily="18" charset="0"/>
                <a:ea typeface="隶书" panose="02010509060101010101" pitchFamily="49" charset="-122"/>
              </a:rPr>
              <a: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GenList</a:t>
            </a:r>
            <a:r>
              <a:rPr lang="en-US" altLang="zh-CN" sz="2400" dirty="0">
                <a:latin typeface="Times New Roman" panose="02020603050405020304" pitchFamily="18" charset="0"/>
                <a:ea typeface="隶书" panose="02010509060101010101" pitchFamily="49" charset="-122"/>
              </a:rPr>
              <a:t>&lt;T&gt;</a:t>
            </a:r>
            <a:r>
              <a:rPr lang="en-US" altLang="zh-CN" sz="2400" b="1" dirty="0">
                <a:latin typeface="Times New Roman" panose="02020603050405020304" pitchFamily="18" charset="0"/>
                <a:ea typeface="隶书" panose="02010509060101010101" pitchFamily="49" charset="-122"/>
              </a:rPr>
              <a:t>&amp;</a:t>
            </a:r>
            <a:r>
              <a:rPr lang="en-US" altLang="zh-CN" sz="2400" dirty="0">
                <a:latin typeface="Times New Roman" panose="02020603050405020304" pitchFamily="18" charset="0"/>
                <a:ea typeface="隶书" panose="02010509060101010101" pitchFamily="49" charset="-122"/>
              </a:rPr>
              <a:t> L)</a:t>
            </a:r>
          </a:p>
          <a:p>
            <a:pPr>
              <a:spcBef>
                <a:spcPct val="0"/>
              </a:spcBef>
              <a:buFont typeface="Wingdings" panose="05000000000000000000" pitchFamily="2" charset="2"/>
              <a:buNone/>
              <a:defRPr/>
            </a:pPr>
            <a:r>
              <a:rPr lang="en-US" altLang="zh-CN" sz="24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400" dirty="0">
                <a:latin typeface="Times New Roman" panose="02020603050405020304" pitchFamily="18" charset="0"/>
                <a:ea typeface="隶书" panose="02010509060101010101" pitchFamily="49" charset="-122"/>
              </a:rPr>
              <a:t>     </a:t>
            </a:r>
            <a:r>
              <a:rPr lang="en-US" altLang="zh-CN" sz="2400" b="1"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n</a:t>
            </a:r>
            <a:r>
              <a:rPr lang="en-US" altLang="zh-CN" sz="24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400" b="1" dirty="0">
                <a:latin typeface="Times New Roman" panose="02020603050405020304" pitchFamily="18" charset="0"/>
                <a:ea typeface="隶书" panose="02010509060101010101" pitchFamily="49" charset="-122"/>
              </a:rPr>
              <a:t>     </a:t>
            </a:r>
            <a:r>
              <a:rPr lang="en-US" altLang="zh-CN" sz="2400" b="1" dirty="0" err="1">
                <a:latin typeface="Times New Roman" panose="02020603050405020304" pitchFamily="18" charset="0"/>
                <a:ea typeface="隶书" panose="02010509060101010101" pitchFamily="49" charset="-122"/>
              </a:rPr>
              <a:t>cout</a:t>
            </a:r>
            <a:r>
              <a:rPr lang="en-US" altLang="zh-CN" sz="2400" b="1" dirty="0">
                <a:latin typeface="Times New Roman" panose="02020603050405020304" pitchFamily="18" charset="0"/>
                <a:ea typeface="隶书" panose="02010509060101010101" pitchFamily="49" charset="-122"/>
              </a:rPr>
              <a:t> &lt;&lt;</a:t>
            </a:r>
            <a:r>
              <a:rPr lang="en-US" altLang="zh-CN" sz="2400" dirty="0">
                <a:latin typeface="Times New Roman" panose="02020603050405020304" pitchFamily="18" charset="0"/>
                <a:ea typeface="隶书" panose="02010509060101010101" pitchFamily="49" charset="-122"/>
              </a:rPr>
              <a:t> “</a:t>
            </a:r>
            <a:r>
              <a:rPr lang="zh-CN" altLang="en-US" sz="2400" dirty="0">
                <a:latin typeface="Times New Roman" panose="02020603050405020304" pitchFamily="18" charset="0"/>
                <a:ea typeface="隶书" panose="02010509060101010101" pitchFamily="49" charset="-122"/>
              </a:rPr>
              <a:t>输入广义表串的字符个数：”</a:t>
            </a:r>
            <a:r>
              <a:rPr lang="en-US" altLang="zh-CN" sz="2400" b="1" dirty="0">
                <a:latin typeface="Times New Roman" panose="02020603050405020304" pitchFamily="18" charset="0"/>
                <a:ea typeface="隶书" panose="02010509060101010101" pitchFamily="49" charset="-122"/>
              </a:rPr>
              <a:t>&lt;&lt; </a:t>
            </a:r>
            <a:r>
              <a:rPr lang="en-US" altLang="zh-CN" sz="2400" b="1" dirty="0" err="1">
                <a:latin typeface="Times New Roman" panose="02020603050405020304" pitchFamily="18" charset="0"/>
                <a:ea typeface="隶书" panose="02010509060101010101" pitchFamily="49" charset="-122"/>
              </a:rPr>
              <a:t>endl</a:t>
            </a:r>
            <a:r>
              <a:rPr lang="en-US" altLang="zh-CN" sz="24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400" dirty="0">
                <a:latin typeface="Times New Roman" panose="02020603050405020304" pitchFamily="18" charset="0"/>
                <a:ea typeface="隶书" panose="02010509060101010101" pitchFamily="49" charset="-122"/>
              </a:rPr>
              <a:t>     in </a:t>
            </a:r>
            <a:r>
              <a:rPr lang="en-US" altLang="zh-CN" sz="2400" b="1" dirty="0">
                <a:latin typeface="Times New Roman" panose="02020603050405020304" pitchFamily="18" charset="0"/>
                <a:ea typeface="隶书" panose="02010509060101010101" pitchFamily="49" charset="-122"/>
              </a:rPr>
              <a:t>&gt;&gt;</a:t>
            </a:r>
            <a:r>
              <a:rPr lang="en-US" altLang="zh-CN" sz="2400" dirty="0">
                <a:latin typeface="Times New Roman" panose="02020603050405020304" pitchFamily="18" charset="0"/>
                <a:ea typeface="隶书" panose="02010509060101010101" pitchFamily="49" charset="-122"/>
              </a:rPr>
              <a:t> n</a:t>
            </a:r>
            <a:r>
              <a:rPr lang="en-US" altLang="zh-CN" sz="24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400" dirty="0">
                <a:latin typeface="Times New Roman" panose="02020603050405020304" pitchFamily="18" charset="0"/>
                <a:ea typeface="隶书" panose="02010509060101010101" pitchFamily="49" charset="-122"/>
              </a:rPr>
              <a:t>     T *Ls1 = </a:t>
            </a:r>
            <a:r>
              <a:rPr lang="en-US" altLang="zh-CN" sz="2400" b="1" dirty="0">
                <a:latin typeface="Times New Roman" panose="02020603050405020304" pitchFamily="18" charset="0"/>
                <a:ea typeface="隶书" panose="02010509060101010101" pitchFamily="49" charset="-122"/>
              </a:rPr>
              <a:t>new</a:t>
            </a:r>
            <a:r>
              <a:rPr lang="en-US" altLang="zh-CN" sz="2400" dirty="0">
                <a:latin typeface="Times New Roman" panose="02020603050405020304" pitchFamily="18" charset="0"/>
                <a:ea typeface="隶书" panose="02010509060101010101" pitchFamily="49" charset="-122"/>
              </a:rPr>
              <a:t> T[n]</a:t>
            </a:r>
            <a:r>
              <a:rPr lang="en-US" altLang="zh-CN" sz="2400" b="1" dirty="0">
                <a:latin typeface="Times New Roman" panose="02020603050405020304" pitchFamily="18" charset="0"/>
                <a:ea typeface="隶书" panose="02010509060101010101" pitchFamily="49" charset="-122"/>
              </a:rPr>
              <a:t>;	    </a:t>
            </a:r>
            <a:r>
              <a:rPr lang="en-US" altLang="zh-CN" sz="2400" b="1"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创建辅助数组并初始化</a:t>
            </a:r>
            <a:r>
              <a:rPr lang="zh-CN" altLang="en-US" sz="2400"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GenListNode</a:t>
            </a:r>
            <a:r>
              <a:rPr lang="en-US" altLang="zh-CN" sz="2400" b="1" dirty="0">
                <a:latin typeface="Times New Roman" panose="02020603050405020304" pitchFamily="18" charset="0"/>
                <a:ea typeface="隶书" panose="02010509060101010101" pitchFamily="49" charset="-122"/>
              </a:rPr>
              <a:t>&lt;</a:t>
            </a:r>
            <a:r>
              <a:rPr lang="en-US" altLang="zh-CN" sz="2400" dirty="0">
                <a:latin typeface="Times New Roman" panose="02020603050405020304" pitchFamily="18" charset="0"/>
                <a:ea typeface="隶书" panose="02010509060101010101" pitchFamily="49" charset="-122"/>
              </a:rPr>
              <a:t>T</a:t>
            </a:r>
            <a:r>
              <a:rPr lang="en-US" altLang="zh-CN" sz="2400" b="1" dirty="0">
                <a:latin typeface="Times New Roman" panose="02020603050405020304" pitchFamily="18" charset="0"/>
                <a:ea typeface="隶书" panose="02010509060101010101" pitchFamily="49" charset="-122"/>
              </a:rPr>
              <a:t>&gt;</a:t>
            </a:r>
            <a:r>
              <a:rPr lang="en-US" altLang="zh-CN" sz="2400" dirty="0">
                <a:latin typeface="Times New Roman" panose="02020603050405020304" pitchFamily="18" charset="0"/>
                <a:ea typeface="隶书" panose="02010509060101010101" pitchFamily="49" charset="-122"/>
              </a:rPr>
              <a:t> *Ls2 = </a:t>
            </a:r>
            <a:r>
              <a:rPr lang="en-US" altLang="zh-CN" sz="2400" b="1" dirty="0">
                <a:latin typeface="Times New Roman" panose="02020603050405020304" pitchFamily="18" charset="0"/>
                <a:ea typeface="隶书" panose="02010509060101010101" pitchFamily="49" charset="-122"/>
              </a:rPr>
              <a:t>new</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GenListNode</a:t>
            </a:r>
            <a:r>
              <a:rPr lang="en-US" altLang="zh-CN" sz="2400" b="1" dirty="0">
                <a:latin typeface="Times New Roman" panose="02020603050405020304" pitchFamily="18" charset="0"/>
                <a:ea typeface="隶书" panose="02010509060101010101" pitchFamily="49" charset="-122"/>
              </a:rPr>
              <a:t>&lt;</a:t>
            </a:r>
            <a:r>
              <a:rPr lang="en-US" altLang="zh-CN" sz="2400" dirty="0">
                <a:latin typeface="Times New Roman" panose="02020603050405020304" pitchFamily="18" charset="0"/>
                <a:ea typeface="隶书" panose="02010509060101010101" pitchFamily="49" charset="-122"/>
              </a:rPr>
              <a:t>T</a:t>
            </a:r>
            <a:r>
              <a:rPr lang="en-US" altLang="zh-CN" sz="2400" b="1" dirty="0">
                <a:latin typeface="Times New Roman" panose="02020603050405020304" pitchFamily="18" charset="0"/>
                <a:ea typeface="隶书" panose="02010509060101010101" pitchFamily="49" charset="-122"/>
              </a:rPr>
              <a:t>&gt;</a:t>
            </a:r>
            <a:r>
              <a:rPr lang="en-US" altLang="zh-CN" sz="2400" dirty="0">
                <a:latin typeface="Times New Roman" panose="02020603050405020304" pitchFamily="18" charset="0"/>
                <a:ea typeface="隶书" panose="02010509060101010101" pitchFamily="49" charset="-122"/>
              </a:rPr>
              <a:t>[n]</a:t>
            </a:r>
            <a:r>
              <a:rPr lang="en-US" altLang="zh-CN" sz="24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CreateList</a:t>
            </a:r>
            <a:r>
              <a:rPr lang="en-US" altLang="zh-CN" sz="2400" dirty="0">
                <a:latin typeface="Times New Roman" panose="02020603050405020304" pitchFamily="18" charset="0"/>
                <a:ea typeface="隶书" panose="02010509060101010101" pitchFamily="49" charset="-122"/>
              </a:rPr>
              <a:t> (in, </a:t>
            </a:r>
            <a:r>
              <a:rPr lang="en-US" altLang="zh-CN" sz="2400" dirty="0" err="1">
                <a:latin typeface="Times New Roman" panose="02020603050405020304" pitchFamily="18" charset="0"/>
                <a:ea typeface="隶书" panose="02010509060101010101" pitchFamily="49" charset="-122"/>
              </a:rPr>
              <a:t>L.first</a:t>
            </a:r>
            <a:r>
              <a:rPr lang="en-US" altLang="zh-CN" sz="2400" dirty="0">
                <a:latin typeface="Times New Roman" panose="02020603050405020304" pitchFamily="18" charset="0"/>
                <a:ea typeface="隶书" panose="02010509060101010101" pitchFamily="49" charset="-122"/>
              </a:rPr>
              <a:t>, Ls1, Ls2)</a:t>
            </a:r>
            <a:r>
              <a:rPr lang="en-US" altLang="zh-CN" sz="2400" b="1" dirty="0">
                <a:latin typeface="Times New Roman" panose="02020603050405020304" pitchFamily="18" charset="0"/>
                <a:ea typeface="隶书" panose="02010509060101010101" pitchFamily="49" charset="-122"/>
              </a:rPr>
              <a:t>;	</a:t>
            </a:r>
            <a:r>
              <a:rPr lang="en-US" altLang="zh-CN" sz="2400" b="1"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建立存储结构</a:t>
            </a:r>
          </a:p>
          <a:p>
            <a:pPr>
              <a:spcBef>
                <a:spcPct val="0"/>
              </a:spcBef>
              <a:buFont typeface="Wingdings" panose="05000000000000000000" pitchFamily="2" charset="2"/>
              <a:buNone/>
              <a:defRPr/>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GenListNode</a:t>
            </a:r>
            <a:r>
              <a:rPr lang="en-US" altLang="zh-CN" sz="2400" b="1" dirty="0">
                <a:latin typeface="Times New Roman" panose="02020603050405020304" pitchFamily="18" charset="0"/>
                <a:ea typeface="隶书" panose="02010509060101010101" pitchFamily="49" charset="-122"/>
              </a:rPr>
              <a:t>&lt;</a:t>
            </a:r>
            <a:r>
              <a:rPr lang="en-US" altLang="zh-CN" sz="2400" dirty="0">
                <a:latin typeface="Times New Roman" panose="02020603050405020304" pitchFamily="18" charset="0"/>
                <a:ea typeface="隶书" panose="02010509060101010101" pitchFamily="49" charset="-122"/>
              </a:rPr>
              <a:t>T</a:t>
            </a:r>
            <a:r>
              <a:rPr lang="en-US" altLang="zh-CN" sz="2400" b="1" dirty="0">
                <a:latin typeface="Times New Roman" panose="02020603050405020304" pitchFamily="18" charset="0"/>
                <a:ea typeface="隶书" panose="02010509060101010101" pitchFamily="49" charset="-122"/>
              </a:rPr>
              <a:t>&gt;</a:t>
            </a:r>
            <a:r>
              <a:rPr lang="en-US" altLang="zh-CN" sz="2400" dirty="0">
                <a:latin typeface="Times New Roman" panose="02020603050405020304" pitchFamily="18" charset="0"/>
                <a:ea typeface="隶书" panose="02010509060101010101" pitchFamily="49" charset="-122"/>
              </a:rPr>
              <a:t> *p = </a:t>
            </a:r>
            <a:r>
              <a:rPr lang="en-US" altLang="zh-CN" sz="2400" dirty="0" err="1">
                <a:latin typeface="Times New Roman" panose="02020603050405020304" pitchFamily="18" charset="0"/>
                <a:ea typeface="隶书" panose="02010509060101010101" pitchFamily="49" charset="-122"/>
              </a:rPr>
              <a:t>L.first</a:t>
            </a:r>
            <a:r>
              <a:rPr lang="en-US" altLang="zh-CN" sz="24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L.first</a:t>
            </a:r>
            <a:r>
              <a:rPr lang="en-US" altLang="zh-CN" sz="2400" dirty="0">
                <a:latin typeface="Times New Roman" panose="02020603050405020304" pitchFamily="18" charset="0"/>
                <a:ea typeface="隶书" panose="02010509060101010101" pitchFamily="49" charset="-122"/>
              </a:rPr>
              <a:t> = </a:t>
            </a:r>
            <a:r>
              <a:rPr lang="en-US" altLang="zh-CN" sz="2400" dirty="0" err="1">
                <a:latin typeface="Times New Roman" panose="02020603050405020304" pitchFamily="18" charset="0"/>
                <a:ea typeface="隶书" panose="02010509060101010101" pitchFamily="49" charset="-122"/>
              </a:rPr>
              <a:t>L.first</a:t>
            </a:r>
            <a:r>
              <a:rPr lang="en-US" altLang="zh-CN" sz="2400" dirty="0">
                <a:latin typeface="楷体_GB2312" pitchFamily="49" charset="-122"/>
              </a:rPr>
              <a:t>-&gt;</a:t>
            </a:r>
            <a:r>
              <a:rPr lang="en-US" altLang="zh-CN" sz="2400" dirty="0" err="1">
                <a:latin typeface="Times New Roman" panose="02020603050405020304" pitchFamily="18" charset="0"/>
                <a:ea typeface="隶书" panose="02010509060101010101" pitchFamily="49" charset="-122"/>
              </a:rPr>
              <a:t>info.hlink</a:t>
            </a:r>
            <a:r>
              <a:rPr lang="en-US" altLang="zh-CN" sz="24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400" b="1" dirty="0">
                <a:latin typeface="Times New Roman" panose="02020603050405020304" pitchFamily="18" charset="0"/>
                <a:ea typeface="隶书" panose="02010509060101010101" pitchFamily="49" charset="-122"/>
              </a:rPr>
              <a:t>     delete</a:t>
            </a:r>
            <a:r>
              <a:rPr lang="en-US" altLang="zh-CN" sz="2400" dirty="0">
                <a:latin typeface="Times New Roman" panose="02020603050405020304" pitchFamily="18" charset="0"/>
                <a:ea typeface="隶书" panose="02010509060101010101" pitchFamily="49" charset="-122"/>
              </a:rPr>
              <a:t> [ ]Ls1</a:t>
            </a:r>
            <a:r>
              <a:rPr lang="en-US" altLang="zh-CN" sz="2400" b="1" dirty="0">
                <a:latin typeface="Times New Roman" panose="02020603050405020304" pitchFamily="18" charset="0"/>
                <a:ea typeface="隶书" panose="02010509060101010101" pitchFamily="49" charset="-122"/>
              </a:rPr>
              <a:t>;  delete</a:t>
            </a:r>
            <a:r>
              <a:rPr lang="en-US" altLang="zh-CN" sz="2400" dirty="0">
                <a:latin typeface="Times New Roman" panose="02020603050405020304" pitchFamily="18" charset="0"/>
                <a:ea typeface="隶书" panose="02010509060101010101" pitchFamily="49" charset="-122"/>
              </a:rPr>
              <a:t> [ ]Ls2</a:t>
            </a:r>
            <a:r>
              <a:rPr lang="en-US" altLang="zh-CN" sz="2400" b="1" dirty="0">
                <a:latin typeface="Times New Roman" panose="02020603050405020304" pitchFamily="18" charset="0"/>
                <a:ea typeface="隶书" panose="02010509060101010101" pitchFamily="49" charset="-122"/>
              </a:rPr>
              <a:t>;  delete</a:t>
            </a:r>
            <a:r>
              <a:rPr lang="en-US" altLang="zh-CN" sz="2400" dirty="0">
                <a:latin typeface="Times New Roman" panose="02020603050405020304" pitchFamily="18" charset="0"/>
                <a:ea typeface="隶书" panose="02010509060101010101" pitchFamily="49" charset="-122"/>
              </a:rPr>
              <a:t> p</a:t>
            </a:r>
            <a:r>
              <a:rPr lang="en-US" altLang="zh-CN" sz="2400"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sz="2400" b="1" dirty="0">
                <a:latin typeface="Times New Roman" panose="02020603050405020304" pitchFamily="18" charset="0"/>
                <a:ea typeface="隶书" panose="02010509060101010101" pitchFamily="49" charset="-122"/>
              </a:rPr>
              <a:t>}; </a:t>
            </a:r>
          </a:p>
        </p:txBody>
      </p:sp>
      <p:sp>
        <p:nvSpPr>
          <p:cNvPr id="155651" name="AutoShape 4">
            <a:hlinkClick r:id="rId2" action="ppaction://hlinksldjump" highlightClick="1"/>
          </p:cNvPr>
          <p:cNvSpPr>
            <a:spLocks noChangeArrowheads="1"/>
          </p:cNvSpPr>
          <p:nvPr/>
        </p:nvSpPr>
        <p:spPr bwMode="auto">
          <a:xfrm>
            <a:off x="9701214" y="6196014"/>
            <a:ext cx="579437" cy="350837"/>
          </a:xfrm>
          <a:prstGeom prst="actionButtonBackPrevious">
            <a:avLst/>
          </a:prstGeom>
          <a:solidFill>
            <a:srgbClr val="C0C0C0"/>
          </a:solidFill>
          <a:ln w="0">
            <a:solidFill>
              <a:srgbClr val="FFFFFF"/>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广义表的应用</a:t>
            </a:r>
            <a:endParaRPr lang="zh-CN" altLang="en-US" dirty="0"/>
          </a:p>
        </p:txBody>
      </p:sp>
      <p:sp>
        <p:nvSpPr>
          <p:cNvPr id="3" name="内容占位符 2"/>
          <p:cNvSpPr>
            <a:spLocks noGrp="1"/>
          </p:cNvSpPr>
          <p:nvPr>
            <p:ph idx="1"/>
          </p:nvPr>
        </p:nvSpPr>
        <p:spPr/>
        <p:txBody>
          <a:bodyPr/>
          <a:lstStyle/>
          <a:p>
            <a:r>
              <a:rPr lang="zh-CN" altLang="en-US" dirty="0" smtClean="0"/>
              <a:t>很多非线性结构都可以用广义表表达</a:t>
            </a:r>
            <a:endParaRPr lang="en-US" altLang="zh-CN" dirty="0" smtClean="0"/>
          </a:p>
          <a:p>
            <a:r>
              <a:rPr lang="zh-CN" altLang="en-US" dirty="0" smtClean="0"/>
              <a:t>表处理</a:t>
            </a:r>
            <a:r>
              <a:rPr lang="zh-CN" altLang="en-US" dirty="0"/>
              <a:t>语言</a:t>
            </a:r>
            <a:r>
              <a:rPr lang="en-US" altLang="zh-CN" dirty="0"/>
              <a:t>LISP</a:t>
            </a:r>
            <a:r>
              <a:rPr lang="zh-CN" altLang="en-US" dirty="0"/>
              <a:t>语言中广义表是一种最基本的</a:t>
            </a:r>
            <a:r>
              <a:rPr lang="zh-CN" altLang="en-US" dirty="0" smtClean="0"/>
              <a:t>数据结构</a:t>
            </a:r>
            <a:endParaRPr lang="en-US" altLang="zh-CN" dirty="0" smtClean="0"/>
          </a:p>
          <a:p>
            <a:r>
              <a:rPr lang="en-US" altLang="zh-CN" dirty="0" err="1" smtClean="0"/>
              <a:t>Matlab</a:t>
            </a:r>
            <a:r>
              <a:rPr lang="zh-CN" altLang="en-US" dirty="0" smtClean="0"/>
              <a:t>中的</a:t>
            </a:r>
            <a:r>
              <a:rPr lang="en-US" altLang="zh-CN" dirty="0" smtClean="0"/>
              <a:t>Cell</a:t>
            </a:r>
          </a:p>
          <a:p>
            <a:r>
              <a:rPr lang="en-US" altLang="zh-CN" dirty="0" smtClean="0"/>
              <a:t>XML/</a:t>
            </a:r>
            <a:r>
              <a:rPr lang="en-US" altLang="zh-CN" dirty="0" err="1" smtClean="0"/>
              <a:t>Json</a:t>
            </a:r>
            <a:r>
              <a:rPr lang="zh-CN" altLang="en-US" dirty="0" smtClean="0"/>
              <a:t>字符串</a:t>
            </a:r>
            <a:endParaRPr lang="zh-CN" altLang="en-US" dirty="0"/>
          </a:p>
        </p:txBody>
      </p:sp>
      <p:pic>
        <p:nvPicPr>
          <p:cNvPr id="148482" name="Picture 2" descr="https://ss2.bdstatic.com/70cFvnSh_Q1YnxGkpoWK1HF6hhy/it/u=1726701678,3117807144&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514" y="2729789"/>
            <a:ext cx="5678438" cy="346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2685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6"/>
          <p:cNvSpPr txBox="1">
            <a:spLocks noChangeArrowheads="1"/>
          </p:cNvSpPr>
          <p:nvPr/>
        </p:nvSpPr>
        <p:spPr bwMode="auto">
          <a:xfrm>
            <a:off x="1774825" y="620714"/>
            <a:ext cx="3168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en-US" altLang="zh-CN" sz="3200">
                <a:solidFill>
                  <a:srgbClr val="0000FF"/>
                </a:solidFill>
                <a:latin typeface="Corbel" panose="020B0503020204020204" pitchFamily="34" charset="0"/>
                <a:ea typeface="宋体" panose="02010600030101010101" pitchFamily="2" charset="-122"/>
              </a:rPr>
              <a:t>Summary</a:t>
            </a:r>
          </a:p>
        </p:txBody>
      </p:sp>
      <p:sp>
        <p:nvSpPr>
          <p:cNvPr id="156675" name="Text Box 7"/>
          <p:cNvSpPr txBox="1">
            <a:spLocks noChangeArrowheads="1"/>
          </p:cNvSpPr>
          <p:nvPr/>
        </p:nvSpPr>
        <p:spPr bwMode="auto">
          <a:xfrm>
            <a:off x="6456364" y="981075"/>
            <a:ext cx="3743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zh-CN" altLang="en-US" sz="3200" b="0">
                <a:solidFill>
                  <a:srgbClr val="0000FF"/>
                </a:solidFill>
              </a:rPr>
              <a:t>课堂小结</a:t>
            </a:r>
          </a:p>
        </p:txBody>
      </p:sp>
      <p:sp>
        <p:nvSpPr>
          <p:cNvPr id="156676" name="Line 19"/>
          <p:cNvSpPr>
            <a:spLocks noChangeShapeType="1"/>
          </p:cNvSpPr>
          <p:nvPr/>
        </p:nvSpPr>
        <p:spPr bwMode="auto">
          <a:xfrm>
            <a:off x="2855914" y="3500438"/>
            <a:ext cx="6624637" cy="0"/>
          </a:xfrm>
          <a:prstGeom prst="line">
            <a:avLst/>
          </a:prstGeom>
          <a:noFill/>
          <a:ln w="38100" cap="rnd">
            <a:solidFill>
              <a:srgbClr val="0085A4"/>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56677" name="Line 20"/>
          <p:cNvSpPr>
            <a:spLocks noChangeShapeType="1"/>
          </p:cNvSpPr>
          <p:nvPr/>
        </p:nvSpPr>
        <p:spPr bwMode="auto">
          <a:xfrm>
            <a:off x="2855914" y="4941888"/>
            <a:ext cx="6624637" cy="0"/>
          </a:xfrm>
          <a:prstGeom prst="line">
            <a:avLst/>
          </a:prstGeom>
          <a:noFill/>
          <a:ln w="38100" cap="rnd">
            <a:solidFill>
              <a:srgbClr val="0085A4"/>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56678" name="AutoShape 3"/>
          <p:cNvSpPr>
            <a:spLocks noChangeArrowheads="1"/>
          </p:cNvSpPr>
          <p:nvPr/>
        </p:nvSpPr>
        <p:spPr bwMode="auto">
          <a:xfrm>
            <a:off x="1992313" y="2060576"/>
            <a:ext cx="8280400" cy="4392613"/>
          </a:xfrm>
          <a:prstGeom prst="roundRect">
            <a:avLst>
              <a:gd name="adj" fmla="val 4481"/>
            </a:avLst>
          </a:prstGeom>
          <a:noFill/>
          <a:ln w="38100" cap="rnd" algn="ctr">
            <a:solidFill>
              <a:srgbClr val="0085A4"/>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endParaRPr kumimoji="0" lang="zh-CN" altLang="zh-CN" sz="1800" b="0">
              <a:latin typeface="文泉驿微米黑" pitchFamily="34" charset="-122"/>
              <a:ea typeface="文泉驿微米黑" pitchFamily="34" charset="-122"/>
            </a:endParaRPr>
          </a:p>
        </p:txBody>
      </p:sp>
      <p:sp>
        <p:nvSpPr>
          <p:cNvPr id="156679" name="Text Box 11"/>
          <p:cNvSpPr txBox="1">
            <a:spLocks noChangeArrowheads="1"/>
          </p:cNvSpPr>
          <p:nvPr/>
        </p:nvSpPr>
        <p:spPr bwMode="auto">
          <a:xfrm>
            <a:off x="6527800" y="2205038"/>
            <a:ext cx="3168650"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10000"/>
              </a:spcBef>
            </a:pPr>
            <a:r>
              <a:rPr kumimoji="0" lang="en-US" altLang="zh-CN" sz="2400">
                <a:latin typeface="楷体_GB2312" pitchFamily="49" charset="-122"/>
                <a:ea typeface="楷体_GB2312" pitchFamily="49" charset="-122"/>
              </a:rPr>
              <a:t>| </a:t>
            </a:r>
            <a:r>
              <a:rPr kumimoji="0" lang="zh-CN" altLang="en-US" sz="2400">
                <a:latin typeface="楷体_GB2312" pitchFamily="49" charset="-122"/>
                <a:ea typeface="楷体_GB2312" pitchFamily="49" charset="-122"/>
              </a:rPr>
              <a:t>概念</a:t>
            </a:r>
          </a:p>
          <a:p>
            <a:pPr eaLnBrk="1" hangingPunct="1">
              <a:spcBef>
                <a:spcPct val="10000"/>
              </a:spcBef>
            </a:pPr>
            <a:r>
              <a:rPr kumimoji="0" lang="en-US" altLang="zh-CN" sz="2400">
                <a:latin typeface="楷体_GB2312" pitchFamily="49" charset="-122"/>
                <a:ea typeface="楷体_GB2312" pitchFamily="49" charset="-122"/>
              </a:rPr>
              <a:t>| </a:t>
            </a:r>
            <a:r>
              <a:rPr kumimoji="0" lang="zh-CN" altLang="en-US" sz="2400">
                <a:latin typeface="楷体_GB2312" pitchFamily="49" charset="-122"/>
                <a:ea typeface="楷体_GB2312" pitchFamily="49" charset="-122"/>
              </a:rPr>
              <a:t>特殊数组</a:t>
            </a:r>
          </a:p>
          <a:p>
            <a:pPr eaLnBrk="1" hangingPunct="1">
              <a:spcBef>
                <a:spcPct val="10000"/>
              </a:spcBef>
            </a:pPr>
            <a:r>
              <a:rPr kumimoji="0" lang="en-US" altLang="zh-CN" sz="2400">
                <a:latin typeface="楷体_GB2312" pitchFamily="49" charset="-122"/>
                <a:ea typeface="楷体_GB2312" pitchFamily="49" charset="-122"/>
              </a:rPr>
              <a:t>| </a:t>
            </a:r>
            <a:r>
              <a:rPr kumimoji="0" lang="zh-CN" altLang="en-US" sz="2400">
                <a:latin typeface="楷体_GB2312" pitchFamily="49" charset="-122"/>
                <a:ea typeface="楷体_GB2312" pitchFamily="49" charset="-122"/>
              </a:rPr>
              <a:t>数组的应用</a:t>
            </a:r>
          </a:p>
        </p:txBody>
      </p:sp>
      <p:grpSp>
        <p:nvGrpSpPr>
          <p:cNvPr id="156680" name="Group 15"/>
          <p:cNvGrpSpPr>
            <a:grpSpLocks/>
          </p:cNvGrpSpPr>
          <p:nvPr/>
        </p:nvGrpSpPr>
        <p:grpSpPr bwMode="auto">
          <a:xfrm>
            <a:off x="2351089" y="2349500"/>
            <a:ext cx="4752975" cy="935038"/>
            <a:chOff x="521" y="1480"/>
            <a:chExt cx="2994" cy="589"/>
          </a:xfrm>
        </p:grpSpPr>
        <p:sp>
          <p:nvSpPr>
            <p:cNvPr id="156688" name="AutoShape 16"/>
            <p:cNvSpPr>
              <a:spLocks noChangeArrowheads="1"/>
            </p:cNvSpPr>
            <p:nvPr/>
          </p:nvSpPr>
          <p:spPr bwMode="auto">
            <a:xfrm>
              <a:off x="885" y="1480"/>
              <a:ext cx="1995" cy="589"/>
            </a:xfrm>
            <a:prstGeom prst="flowChartAlternateProcess">
              <a:avLst/>
            </a:prstGeom>
            <a:noFill/>
            <a:ln w="28575">
              <a:solidFill>
                <a:srgbClr val="008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0"/>
                </a:spcBef>
              </a:pPr>
              <a:endParaRPr kumimoji="0" lang="zh-CN" altLang="zh-CN">
                <a:solidFill>
                  <a:srgbClr val="C62400"/>
                </a:solidFill>
              </a:endParaRPr>
            </a:p>
          </p:txBody>
        </p:sp>
        <p:sp>
          <p:nvSpPr>
            <p:cNvPr id="156689" name="Text Box 17"/>
            <p:cNvSpPr txBox="1">
              <a:spLocks noChangeArrowheads="1"/>
            </p:cNvSpPr>
            <p:nvPr/>
          </p:nvSpPr>
          <p:spPr bwMode="auto">
            <a:xfrm>
              <a:off x="521" y="1616"/>
              <a:ext cx="299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zh-CN" altLang="en-US">
                  <a:solidFill>
                    <a:srgbClr val="C62400"/>
                  </a:solidFill>
                </a:rPr>
                <a:t>                数组</a:t>
              </a:r>
            </a:p>
          </p:txBody>
        </p:sp>
      </p:grpSp>
      <p:grpSp>
        <p:nvGrpSpPr>
          <p:cNvPr id="156681" name="Group 18"/>
          <p:cNvGrpSpPr>
            <a:grpSpLocks/>
          </p:cNvGrpSpPr>
          <p:nvPr/>
        </p:nvGrpSpPr>
        <p:grpSpPr bwMode="auto">
          <a:xfrm>
            <a:off x="2424114" y="3789364"/>
            <a:ext cx="4319587" cy="935037"/>
            <a:chOff x="567" y="2387"/>
            <a:chExt cx="2721" cy="589"/>
          </a:xfrm>
        </p:grpSpPr>
        <p:sp>
          <p:nvSpPr>
            <p:cNvPr id="156686" name="AutoShape 19"/>
            <p:cNvSpPr>
              <a:spLocks noChangeArrowheads="1"/>
            </p:cNvSpPr>
            <p:nvPr/>
          </p:nvSpPr>
          <p:spPr bwMode="auto">
            <a:xfrm>
              <a:off x="871" y="2387"/>
              <a:ext cx="2009" cy="589"/>
            </a:xfrm>
            <a:prstGeom prst="flowChartAlternateProcess">
              <a:avLst/>
            </a:prstGeom>
            <a:noFill/>
            <a:ln w="28575">
              <a:solidFill>
                <a:srgbClr val="008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0"/>
                </a:spcBef>
              </a:pPr>
              <a:endParaRPr kumimoji="0" lang="zh-CN" altLang="zh-CN">
                <a:solidFill>
                  <a:srgbClr val="C62400"/>
                </a:solidFill>
              </a:endParaRPr>
            </a:p>
          </p:txBody>
        </p:sp>
        <p:sp>
          <p:nvSpPr>
            <p:cNvPr id="156687" name="Text Box 20"/>
            <p:cNvSpPr txBox="1">
              <a:spLocks noChangeArrowheads="1"/>
            </p:cNvSpPr>
            <p:nvPr/>
          </p:nvSpPr>
          <p:spPr bwMode="auto">
            <a:xfrm>
              <a:off x="567" y="2523"/>
              <a:ext cx="272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en-US" altLang="zh-CN">
                  <a:solidFill>
                    <a:srgbClr val="C62400"/>
                  </a:solidFill>
                </a:rPr>
                <a:t>	</a:t>
              </a:r>
              <a:r>
                <a:rPr kumimoji="0" lang="zh-CN" altLang="en-US">
                  <a:solidFill>
                    <a:srgbClr val="C62400"/>
                  </a:solidFill>
                </a:rPr>
                <a:t>        串</a:t>
              </a:r>
            </a:p>
          </p:txBody>
        </p:sp>
      </p:grpSp>
      <p:grpSp>
        <p:nvGrpSpPr>
          <p:cNvPr id="156682" name="Group 21"/>
          <p:cNvGrpSpPr>
            <a:grpSpLocks/>
          </p:cNvGrpSpPr>
          <p:nvPr/>
        </p:nvGrpSpPr>
        <p:grpSpPr bwMode="auto">
          <a:xfrm>
            <a:off x="2495550" y="5208589"/>
            <a:ext cx="4248150" cy="935037"/>
            <a:chOff x="612" y="3281"/>
            <a:chExt cx="2676" cy="589"/>
          </a:xfrm>
        </p:grpSpPr>
        <p:sp>
          <p:nvSpPr>
            <p:cNvPr id="156684" name="AutoShape 22"/>
            <p:cNvSpPr>
              <a:spLocks noChangeArrowheads="1"/>
            </p:cNvSpPr>
            <p:nvPr/>
          </p:nvSpPr>
          <p:spPr bwMode="auto">
            <a:xfrm>
              <a:off x="857" y="3281"/>
              <a:ext cx="2023" cy="589"/>
            </a:xfrm>
            <a:prstGeom prst="flowChartAlternateProcess">
              <a:avLst/>
            </a:prstGeom>
            <a:noFill/>
            <a:ln w="28575">
              <a:solidFill>
                <a:srgbClr val="0085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algn="ctr" eaLnBrk="1" hangingPunct="1">
                <a:spcBef>
                  <a:spcPct val="0"/>
                </a:spcBef>
              </a:pPr>
              <a:endParaRPr kumimoji="0" lang="zh-CN" altLang="zh-CN">
                <a:solidFill>
                  <a:srgbClr val="C62400"/>
                </a:solidFill>
              </a:endParaRPr>
            </a:p>
          </p:txBody>
        </p:sp>
        <p:sp>
          <p:nvSpPr>
            <p:cNvPr id="156685" name="Text Box 23"/>
            <p:cNvSpPr txBox="1">
              <a:spLocks noChangeArrowheads="1"/>
            </p:cNvSpPr>
            <p:nvPr/>
          </p:nvSpPr>
          <p:spPr bwMode="auto">
            <a:xfrm>
              <a:off x="612" y="3385"/>
              <a:ext cx="26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0"/>
                </a:spcBef>
              </a:pPr>
              <a:r>
                <a:rPr kumimoji="0" lang="en-US" altLang="zh-CN">
                  <a:solidFill>
                    <a:srgbClr val="C62400"/>
                  </a:solidFill>
                </a:rPr>
                <a:t>              </a:t>
              </a:r>
              <a:r>
                <a:rPr kumimoji="0" lang="zh-CN" altLang="en-US">
                  <a:solidFill>
                    <a:srgbClr val="C62400"/>
                  </a:solidFill>
                </a:rPr>
                <a:t>广义表</a:t>
              </a:r>
              <a:endParaRPr kumimoji="0" lang="en-US" altLang="zh-CN" b="0"/>
            </a:p>
          </p:txBody>
        </p:sp>
      </p:grpSp>
      <p:sp>
        <p:nvSpPr>
          <p:cNvPr id="156683" name="Text Box 11"/>
          <p:cNvSpPr txBox="1">
            <a:spLocks noChangeArrowheads="1"/>
          </p:cNvSpPr>
          <p:nvPr/>
        </p:nvSpPr>
        <p:spPr bwMode="auto">
          <a:xfrm>
            <a:off x="6527800" y="3594101"/>
            <a:ext cx="31686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10000"/>
              </a:spcBef>
            </a:pPr>
            <a:r>
              <a:rPr kumimoji="0" lang="en-US" altLang="zh-CN" sz="2400">
                <a:latin typeface="楷体_GB2312" pitchFamily="49" charset="-122"/>
                <a:ea typeface="楷体_GB2312" pitchFamily="49" charset="-122"/>
              </a:rPr>
              <a:t>| </a:t>
            </a:r>
            <a:r>
              <a:rPr kumimoji="0" lang="zh-CN" altLang="en-US" sz="2400">
                <a:latin typeface="楷体_GB2312" pitchFamily="49" charset="-122"/>
                <a:ea typeface="楷体_GB2312" pitchFamily="49" charset="-122"/>
              </a:rPr>
              <a:t>概念</a:t>
            </a:r>
          </a:p>
          <a:p>
            <a:pPr eaLnBrk="1" hangingPunct="1">
              <a:spcBef>
                <a:spcPct val="10000"/>
              </a:spcBef>
            </a:pPr>
            <a:r>
              <a:rPr kumimoji="0" lang="en-US" altLang="zh-CN" sz="2400">
                <a:latin typeface="楷体_GB2312" pitchFamily="49" charset="-122"/>
                <a:ea typeface="楷体_GB2312" pitchFamily="49" charset="-122"/>
              </a:rPr>
              <a:t>| </a:t>
            </a:r>
            <a:r>
              <a:rPr kumimoji="0" lang="zh-CN" altLang="en-US" sz="2400">
                <a:latin typeface="楷体_GB2312" pitchFamily="49" charset="-122"/>
                <a:ea typeface="楷体_GB2312" pitchFamily="49" charset="-122"/>
              </a:rPr>
              <a:t>串的模式匹配</a:t>
            </a:r>
          </a:p>
          <a:p>
            <a:pPr eaLnBrk="1" hangingPunct="1">
              <a:spcBef>
                <a:spcPct val="10000"/>
              </a:spcBef>
            </a:pPr>
            <a:r>
              <a:rPr kumimoji="0" lang="en-US" altLang="zh-CN" sz="2400">
                <a:latin typeface="楷体_GB2312" pitchFamily="49" charset="-122"/>
                <a:ea typeface="楷体_GB2312" pitchFamily="49" charset="-122"/>
              </a:rPr>
              <a:t>| </a:t>
            </a:r>
            <a:r>
              <a:rPr kumimoji="0" lang="zh-CN" altLang="en-US" sz="2400">
                <a:latin typeface="楷体_GB2312" pitchFamily="49" charset="-122"/>
                <a:ea typeface="楷体_GB2312" pitchFamily="49" charset="-122"/>
              </a:rPr>
              <a:t>串的应用</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774825" y="620714"/>
            <a:ext cx="31686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en-US" altLang="zh-CN" sz="3200">
                <a:solidFill>
                  <a:srgbClr val="0000FF"/>
                </a:solidFill>
                <a:latin typeface="Corbel" panose="020B0503020204020204" pitchFamily="34" charset="0"/>
                <a:ea typeface="宋体" panose="02010600030101010101" pitchFamily="2" charset="-122"/>
              </a:rPr>
              <a:t>Exercises</a:t>
            </a:r>
            <a:r>
              <a:rPr kumimoji="0" lang="en-US" altLang="zh-CN" sz="3200" b="0">
                <a:solidFill>
                  <a:srgbClr val="0000FF"/>
                </a:solidFill>
                <a:latin typeface="Book Antiqua" panose="02040602050305030304" pitchFamily="18" charset="0"/>
                <a:ea typeface="宋体" panose="02010600030101010101" pitchFamily="2" charset="-122"/>
              </a:rPr>
              <a:t> </a:t>
            </a:r>
          </a:p>
        </p:txBody>
      </p:sp>
      <p:sp>
        <p:nvSpPr>
          <p:cNvPr id="157699" name="Text Box 3"/>
          <p:cNvSpPr txBox="1">
            <a:spLocks noChangeArrowheads="1"/>
          </p:cNvSpPr>
          <p:nvPr/>
        </p:nvSpPr>
        <p:spPr bwMode="auto">
          <a:xfrm>
            <a:off x="5159896" y="1331152"/>
            <a:ext cx="3743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zh-CN" altLang="en-US" sz="3200" b="0" dirty="0">
                <a:solidFill>
                  <a:srgbClr val="0000FF"/>
                </a:solidFill>
              </a:rPr>
              <a:t>课后练习</a:t>
            </a:r>
          </a:p>
        </p:txBody>
      </p:sp>
      <p:sp>
        <p:nvSpPr>
          <p:cNvPr id="157700" name="Text Box 7"/>
          <p:cNvSpPr txBox="1">
            <a:spLocks noChangeArrowheads="1"/>
          </p:cNvSpPr>
          <p:nvPr/>
        </p:nvSpPr>
        <p:spPr bwMode="auto">
          <a:xfrm>
            <a:off x="1991544" y="2351156"/>
            <a:ext cx="5688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zh-CN" altLang="en-US" dirty="0">
                <a:latin typeface="楷体_GB2312" pitchFamily="49" charset="-122"/>
                <a:ea typeface="楷体_GB2312" pitchFamily="49" charset="-122"/>
              </a:rPr>
              <a:t>思考题</a:t>
            </a:r>
            <a:endParaRPr kumimoji="0" lang="en-US" altLang="zh-CN" dirty="0">
              <a:latin typeface="楷体_GB2312" pitchFamily="49" charset="-122"/>
              <a:ea typeface="楷体_GB2312" pitchFamily="49" charset="-122"/>
            </a:endParaRPr>
          </a:p>
        </p:txBody>
      </p:sp>
      <p:sp>
        <p:nvSpPr>
          <p:cNvPr id="157701" name="Text Box 8"/>
          <p:cNvSpPr txBox="1">
            <a:spLocks noChangeArrowheads="1"/>
          </p:cNvSpPr>
          <p:nvPr/>
        </p:nvSpPr>
        <p:spPr bwMode="auto">
          <a:xfrm>
            <a:off x="1991544" y="3772387"/>
            <a:ext cx="6553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zh-CN" altLang="en-US" dirty="0" smtClean="0">
                <a:latin typeface="楷体_GB2312" pitchFamily="49" charset="-122"/>
                <a:ea typeface="楷体_GB2312" pitchFamily="49" charset="-122"/>
              </a:rPr>
              <a:t>练习题   </a:t>
            </a:r>
            <a:endParaRPr kumimoji="0" lang="en-US" altLang="zh-CN" sz="2400" b="0" dirty="0">
              <a:ea typeface="楷体_GB2312" pitchFamily="49" charset="-122"/>
            </a:endParaRPr>
          </a:p>
        </p:txBody>
      </p:sp>
      <p:sp>
        <p:nvSpPr>
          <p:cNvPr id="6" name="Text Box 8"/>
          <p:cNvSpPr txBox="1">
            <a:spLocks noChangeArrowheads="1"/>
          </p:cNvSpPr>
          <p:nvPr/>
        </p:nvSpPr>
        <p:spPr bwMode="auto">
          <a:xfrm>
            <a:off x="1991544" y="4923745"/>
            <a:ext cx="1008097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Arial" panose="020B0604020202020204" pitchFamily="34" charset="0"/>
                <a:ea typeface="黑体" panose="02010609060101010101" pitchFamily="49" charset="-122"/>
              </a:defRPr>
            </a:lvl1pPr>
            <a:lvl2pPr marL="742950" indent="-285750">
              <a:spcBef>
                <a:spcPct val="20000"/>
              </a:spcBef>
              <a:defRPr sz="2400">
                <a:solidFill>
                  <a:schemeClr val="tx1"/>
                </a:solidFill>
                <a:latin typeface="Arial" panose="020B0604020202020204" pitchFamily="34" charset="0"/>
                <a:ea typeface="黑体" panose="02010609060101010101" pitchFamily="49" charset="-122"/>
              </a:defRPr>
            </a:lvl2pPr>
            <a:lvl3pPr marL="1143000" indent="-228600">
              <a:spcBef>
                <a:spcPct val="20000"/>
              </a:spcBef>
              <a:defRPr sz="2000">
                <a:solidFill>
                  <a:schemeClr val="tx1"/>
                </a:solidFill>
                <a:latin typeface="Arial" panose="020B0604020202020204" pitchFamily="34" charset="0"/>
                <a:ea typeface="黑体" panose="02010609060101010101" pitchFamily="49" charset="-122"/>
              </a:defRPr>
            </a:lvl3pPr>
            <a:lvl4pPr marL="1600200" indent="-228600">
              <a:spcBef>
                <a:spcPct val="20000"/>
              </a:spcBef>
              <a:defRPr>
                <a:solidFill>
                  <a:schemeClr val="tx1"/>
                </a:solidFill>
                <a:latin typeface="Arial" panose="020B0604020202020204" pitchFamily="34" charset="0"/>
                <a:ea typeface="黑体" panose="02010609060101010101" pitchFamily="49" charset="-122"/>
              </a:defRPr>
            </a:lvl4pPr>
            <a:lvl5pPr marL="2057400" indent="-228600">
              <a:spcBef>
                <a:spcPct val="20000"/>
              </a:spcBef>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kumimoji="0" lang="zh-CN" altLang="en-US" dirty="0">
                <a:latin typeface="楷体_GB2312" pitchFamily="49" charset="-122"/>
                <a:ea typeface="楷体_GB2312" pitchFamily="49" charset="-122"/>
              </a:rPr>
              <a:t>编程题   </a:t>
            </a:r>
            <a:r>
              <a:rPr kumimoji="0" lang="en-US" altLang="zh-CN" dirty="0" smtClean="0">
                <a:latin typeface="楷体_GB2312" pitchFamily="49" charset="-122"/>
                <a:ea typeface="楷体_GB2312" pitchFamily="49" charset="-122"/>
              </a:rPr>
              <a:t>1</a:t>
            </a:r>
            <a:r>
              <a:rPr kumimoji="0" lang="zh-CN" altLang="en-US" dirty="0" smtClean="0">
                <a:latin typeface="楷体_GB2312" pitchFamily="49" charset="-122"/>
                <a:ea typeface="楷体_GB2312" pitchFamily="49" charset="-122"/>
              </a:rPr>
              <a:t>、最坏情况下比较</a:t>
            </a:r>
            <a:r>
              <a:rPr kumimoji="0" lang="en-US" altLang="zh-CN" dirty="0" smtClean="0">
                <a:latin typeface="楷体_GB2312" pitchFamily="49" charset="-122"/>
                <a:ea typeface="楷体_GB2312" pitchFamily="49" charset="-122"/>
              </a:rPr>
              <a:t>BF</a:t>
            </a:r>
            <a:r>
              <a:rPr kumimoji="0" lang="zh-CN" altLang="en-US" dirty="0">
                <a:latin typeface="楷体_GB2312" pitchFamily="49" charset="-122"/>
                <a:ea typeface="楷体_GB2312" pitchFamily="49" charset="-122"/>
              </a:rPr>
              <a:t>和</a:t>
            </a:r>
            <a:r>
              <a:rPr kumimoji="0" lang="en-US" altLang="zh-CN" dirty="0">
                <a:latin typeface="楷体_GB2312" pitchFamily="49" charset="-122"/>
                <a:ea typeface="楷体_GB2312" pitchFamily="49" charset="-122"/>
              </a:rPr>
              <a:t>KMP</a:t>
            </a:r>
            <a:r>
              <a:rPr kumimoji="0" lang="zh-CN" altLang="en-US" dirty="0">
                <a:latin typeface="楷体_GB2312" pitchFamily="49" charset="-122"/>
                <a:ea typeface="楷体_GB2312" pitchFamily="49" charset="-122"/>
              </a:rPr>
              <a:t>算法的比较</a:t>
            </a:r>
            <a:r>
              <a:rPr kumimoji="0" lang="zh-CN" altLang="en-US" dirty="0" smtClean="0">
                <a:latin typeface="楷体_GB2312" pitchFamily="49" charset="-122"/>
                <a:ea typeface="楷体_GB2312" pitchFamily="49" charset="-122"/>
              </a:rPr>
              <a:t>次数</a:t>
            </a:r>
            <a:endParaRPr kumimoji="0" lang="en-US" altLang="zh-CN" dirty="0" smtClean="0">
              <a:latin typeface="楷体_GB2312" pitchFamily="49" charset="-122"/>
              <a:ea typeface="楷体_GB2312" pitchFamily="49" charset="-122"/>
            </a:endParaRPr>
          </a:p>
          <a:p>
            <a:pPr eaLnBrk="1" hangingPunct="1">
              <a:spcBef>
                <a:spcPct val="50000"/>
              </a:spcBef>
            </a:pPr>
            <a:r>
              <a:rPr kumimoji="0" lang="en-US" altLang="zh-CN" sz="2400" b="0" strike="sngStrike" dirty="0">
                <a:ea typeface="楷体_GB2312" pitchFamily="49" charset="-122"/>
              </a:rPr>
              <a:t>	</a:t>
            </a:r>
            <a:r>
              <a:rPr kumimoji="0" lang="en-US" altLang="zh-CN" sz="2400" b="0" strike="sngStrike" dirty="0" smtClean="0">
                <a:ea typeface="楷体_GB2312" pitchFamily="49" charset="-122"/>
              </a:rPr>
              <a:t>        </a:t>
            </a:r>
            <a:r>
              <a:rPr kumimoji="0" lang="en-US" altLang="zh-CN" strike="sngStrike" dirty="0">
                <a:latin typeface="楷体_GB2312" pitchFamily="49" charset="-122"/>
                <a:ea typeface="楷体_GB2312" pitchFamily="49" charset="-122"/>
              </a:rPr>
              <a:t>2</a:t>
            </a:r>
            <a:r>
              <a:rPr kumimoji="0" lang="zh-CN" altLang="en-US" strike="sngStrike" dirty="0">
                <a:latin typeface="楷体_GB2312" pitchFamily="49" charset="-122"/>
                <a:ea typeface="楷体_GB2312" pitchFamily="49" charset="-122"/>
              </a:rPr>
              <a:t>、（选</a:t>
            </a:r>
            <a:r>
              <a:rPr kumimoji="0" lang="zh-CN" altLang="en-US" strike="sngStrike" dirty="0" smtClean="0">
                <a:latin typeface="楷体_GB2312" pitchFamily="49" charset="-122"/>
                <a:ea typeface="楷体_GB2312" pitchFamily="49" charset="-122"/>
              </a:rPr>
              <a:t>做</a:t>
            </a:r>
            <a:r>
              <a:rPr kumimoji="0" lang="en-US" altLang="zh-CN" strike="sngStrike" dirty="0" smtClean="0">
                <a:latin typeface="楷体_GB2312" pitchFamily="49" charset="-122"/>
                <a:ea typeface="楷体_GB2312" pitchFamily="49" charset="-122"/>
              </a:rPr>
              <a:t>*</a:t>
            </a:r>
            <a:r>
              <a:rPr kumimoji="0" lang="zh-CN" altLang="en-US" strike="sngStrike" dirty="0" smtClean="0">
                <a:latin typeface="楷体_GB2312" pitchFamily="49" charset="-122"/>
                <a:ea typeface="楷体_GB2312" pitchFamily="49" charset="-122"/>
              </a:rPr>
              <a:t>）</a:t>
            </a:r>
            <a:r>
              <a:rPr kumimoji="0" lang="zh-CN" altLang="en-US" strike="sngStrike" dirty="0">
                <a:latin typeface="楷体_GB2312" pitchFamily="49" charset="-122"/>
                <a:ea typeface="楷体_GB2312" pitchFamily="49" charset="-122"/>
              </a:rPr>
              <a:t>实现字符串距离计算</a:t>
            </a:r>
            <a:r>
              <a:rPr kumimoji="0" lang="en-US" altLang="zh-CN" strike="sngStrike" dirty="0">
                <a:latin typeface="楷体_GB2312" pitchFamily="49" charset="-122"/>
                <a:ea typeface="楷体_GB2312" pitchFamily="49" charset="-122"/>
              </a:rPr>
              <a:t>(</a:t>
            </a:r>
            <a:r>
              <a:rPr kumimoji="0" lang="en-US" altLang="zh-CN" strike="sngStrike" dirty="0" err="1">
                <a:latin typeface="楷体_GB2312" pitchFamily="49" charset="-122"/>
                <a:ea typeface="楷体_GB2312" pitchFamily="49" charset="-122"/>
              </a:rPr>
              <a:t>Levenshtein</a:t>
            </a:r>
            <a:r>
              <a:rPr kumimoji="0" lang="zh-CN" altLang="en-US" strike="sngStrike" dirty="0">
                <a:latin typeface="楷体_GB2312" pitchFamily="49" charset="-122"/>
                <a:ea typeface="楷体_GB2312" pitchFamily="49" charset="-122"/>
              </a:rPr>
              <a:t>距离</a:t>
            </a:r>
            <a:r>
              <a:rPr kumimoji="0" lang="en-US" altLang="zh-CN" strike="sngStrike" dirty="0">
                <a:latin typeface="楷体_GB2312" pitchFamily="49" charset="-122"/>
                <a:ea typeface="楷体_GB2312" pitchFamily="49" charset="-122"/>
              </a:rPr>
              <a:t>)</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9336" y="-22705"/>
            <a:ext cx="7200923" cy="649287"/>
          </a:xfrm>
        </p:spPr>
        <p:txBody>
          <a:bodyPr>
            <a:normAutofit fontScale="90000"/>
          </a:bodyPr>
          <a:lstStyle/>
          <a:p>
            <a:pPr algn="ctr"/>
            <a:r>
              <a:rPr lang="zh-CN" altLang="en-US" b="1" dirty="0" smtClean="0">
                <a:ea typeface="华文新魏" panose="02010800040101010101" pitchFamily="2" charset="-122"/>
              </a:rPr>
              <a:t>二维数组的动态定义和初始化</a:t>
            </a:r>
          </a:p>
        </p:txBody>
      </p:sp>
      <p:sp>
        <p:nvSpPr>
          <p:cNvPr id="538627" name="Rectangle 3"/>
          <p:cNvSpPr>
            <a:spLocks noGrp="1" noChangeArrowheads="1"/>
          </p:cNvSpPr>
          <p:nvPr>
            <p:ph idx="1"/>
          </p:nvPr>
        </p:nvSpPr>
        <p:spPr>
          <a:xfrm>
            <a:off x="2171700" y="1241426"/>
            <a:ext cx="8229600" cy="5122863"/>
          </a:xfrm>
          <a:solidFill>
            <a:schemeClr val="bg1">
              <a:lumMod val="85000"/>
            </a:schemeClr>
          </a:solidFill>
        </p:spPr>
        <p:txBody>
          <a:bodyPr/>
          <a:lstStyle/>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#include</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&lt;</a:t>
            </a:r>
            <a:r>
              <a:rPr lang="en-US" altLang="zh-CN" dirty="0" err="1">
                <a:latin typeface="Times New Roman" panose="02020603050405020304" pitchFamily="18" charset="0"/>
                <a:ea typeface="隶书" panose="02010509060101010101" pitchFamily="49" charset="-122"/>
              </a:rPr>
              <a:t>iostream.h</a:t>
            </a:r>
            <a:r>
              <a:rPr lang="en-US" altLang="zh-CN" b="1" dirty="0">
                <a:latin typeface="Times New Roman" panose="02020603050405020304" pitchFamily="18" charset="0"/>
                <a:ea typeface="隶书" panose="02010509060101010101" pitchFamily="49" charset="-122"/>
              </a:rPr>
              <a:t>&gt;</a:t>
            </a:r>
          </a:p>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A</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row =  3</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col = 3</a:t>
            </a:r>
            <a:r>
              <a:rPr lang="en-US" altLang="zh-CN" b="1"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j</a:t>
            </a:r>
            <a:r>
              <a:rPr lang="en-US" altLang="zh-CN" b="1" dirty="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A =</a:t>
            </a:r>
            <a:r>
              <a:rPr lang="en-US" altLang="zh-CN" b="1" dirty="0">
                <a:latin typeface="Times New Roman" panose="02020603050405020304" pitchFamily="18" charset="0"/>
                <a:ea typeface="隶书" panose="02010509060101010101" pitchFamily="49" charset="-122"/>
              </a:rPr>
              <a:t> new </a:t>
            </a: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[row]</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for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 0</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&lt; row</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A[</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 new </a:t>
            </a: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[col]</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for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 0</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&lt; row</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    for </a:t>
            </a:r>
            <a:r>
              <a:rPr lang="en-US" altLang="zh-CN" dirty="0">
                <a:latin typeface="Times New Roman" panose="02020603050405020304" pitchFamily="18" charset="0"/>
                <a:ea typeface="隶书" panose="02010509060101010101" pitchFamily="49" charset="-122"/>
              </a:rPr>
              <a:t>(j = 0</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j &lt; col</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j++)</a:t>
            </a:r>
            <a:r>
              <a:rPr lang="en-US" altLang="zh-CN" b="1"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cin</a:t>
            </a:r>
            <a:r>
              <a:rPr lang="en-US" altLang="zh-CN" b="1" dirty="0">
                <a:latin typeface="Times New Roman" panose="02020603050405020304" pitchFamily="18" charset="0"/>
                <a:ea typeface="隶书" panose="02010509060101010101" pitchFamily="49" charset="-122"/>
              </a:rPr>
              <a:t> &gt;&gt; </a:t>
            </a:r>
            <a:r>
              <a:rPr lang="en-US" altLang="zh-CN" dirty="0">
                <a:latin typeface="Times New Roman" panose="02020603050405020304" pitchFamily="18" charset="0"/>
                <a:ea typeface="隶书" panose="02010509060101010101" pitchFamily="49" charset="-122"/>
              </a:rPr>
              <a:t>A[</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][j]</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 </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p:cNvSpPr txBox="1">
            <a:spLocks noChangeArrowheads="1"/>
          </p:cNvSpPr>
          <p:nvPr/>
        </p:nvSpPr>
        <p:spPr bwMode="auto">
          <a:xfrm>
            <a:off x="1703512" y="1803588"/>
            <a:ext cx="908607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800" dirty="0">
                <a:solidFill>
                  <a:srgbClr val="0000FF"/>
                </a:solidFill>
                <a:latin typeface="楷体_GB2312" pitchFamily="49" charset="-122"/>
                <a:ea typeface="黑体" panose="02010609060101010101" pitchFamily="49" charset="-122"/>
              </a:rPr>
              <a:t>相同之处是</a:t>
            </a:r>
            <a:r>
              <a:rPr lang="zh-CN" altLang="en-US" sz="2800" dirty="0">
                <a:solidFill>
                  <a:srgbClr val="080808"/>
                </a:solidFill>
                <a:latin typeface="楷体_GB2312" pitchFamily="49" charset="-122"/>
                <a:ea typeface="黑体" panose="02010609060101010101" pitchFamily="49" charset="-122"/>
              </a:rPr>
              <a:t>它们都是若干个相同数据类型的数据元素</a:t>
            </a:r>
            <a:r>
              <a:rPr lang="en-US" altLang="zh-CN" sz="2800" dirty="0">
                <a:solidFill>
                  <a:srgbClr val="080808"/>
                </a:solidFill>
                <a:latin typeface="楷体_GB2312" pitchFamily="49" charset="-122"/>
                <a:ea typeface="黑体" panose="02010609060101010101" pitchFamily="49" charset="-122"/>
              </a:rPr>
              <a:t>a</a:t>
            </a:r>
            <a:r>
              <a:rPr lang="en-US" altLang="zh-CN" sz="2800" baseline="-30000" dirty="0">
                <a:solidFill>
                  <a:srgbClr val="080808"/>
                </a:solidFill>
                <a:latin typeface="楷体_GB2312" pitchFamily="49" charset="-122"/>
                <a:ea typeface="黑体" panose="02010609060101010101" pitchFamily="49" charset="-122"/>
              </a:rPr>
              <a:t>0</a:t>
            </a:r>
            <a:r>
              <a:rPr lang="en-US" altLang="zh-CN" sz="2800" dirty="0">
                <a:solidFill>
                  <a:srgbClr val="080808"/>
                </a:solidFill>
                <a:latin typeface="楷体_GB2312" pitchFamily="49" charset="-122"/>
                <a:ea typeface="黑体" panose="02010609060101010101" pitchFamily="49" charset="-122"/>
              </a:rPr>
              <a:t>,a</a:t>
            </a:r>
            <a:r>
              <a:rPr lang="en-US" altLang="zh-CN" sz="2800" baseline="-30000" dirty="0">
                <a:solidFill>
                  <a:srgbClr val="080808"/>
                </a:solidFill>
                <a:latin typeface="楷体_GB2312" pitchFamily="49" charset="-122"/>
                <a:ea typeface="黑体" panose="02010609060101010101" pitchFamily="49" charset="-122"/>
              </a:rPr>
              <a:t>1</a:t>
            </a:r>
            <a:r>
              <a:rPr lang="en-US" altLang="zh-CN" sz="2800" dirty="0">
                <a:solidFill>
                  <a:srgbClr val="080808"/>
                </a:solidFill>
                <a:latin typeface="楷体_GB2312" pitchFamily="49" charset="-122"/>
                <a:ea typeface="黑体" panose="02010609060101010101" pitchFamily="49" charset="-122"/>
              </a:rPr>
              <a:t>,a</a:t>
            </a:r>
            <a:r>
              <a:rPr lang="en-US" altLang="zh-CN" sz="2800" baseline="-30000" dirty="0">
                <a:solidFill>
                  <a:srgbClr val="080808"/>
                </a:solidFill>
                <a:latin typeface="楷体_GB2312" pitchFamily="49" charset="-122"/>
                <a:ea typeface="黑体" panose="02010609060101010101" pitchFamily="49" charset="-122"/>
              </a:rPr>
              <a:t>2</a:t>
            </a:r>
            <a:r>
              <a:rPr lang="en-US" altLang="zh-CN" sz="2800" dirty="0">
                <a:solidFill>
                  <a:srgbClr val="080808"/>
                </a:solidFill>
                <a:latin typeface="楷体_GB2312" pitchFamily="49" charset="-122"/>
                <a:ea typeface="黑体" panose="02010609060101010101" pitchFamily="49" charset="-122"/>
              </a:rPr>
              <a:t>,...,a</a:t>
            </a:r>
            <a:r>
              <a:rPr lang="en-US" altLang="zh-CN" sz="2800" baseline="-30000" dirty="0">
                <a:solidFill>
                  <a:srgbClr val="080808"/>
                </a:solidFill>
                <a:latin typeface="楷体_GB2312" pitchFamily="49" charset="-122"/>
                <a:ea typeface="黑体" panose="02010609060101010101" pitchFamily="49" charset="-122"/>
              </a:rPr>
              <a:t>0-1</a:t>
            </a:r>
            <a:r>
              <a:rPr lang="zh-CN" altLang="en-US" sz="2800" dirty="0">
                <a:solidFill>
                  <a:srgbClr val="080808"/>
                </a:solidFill>
                <a:latin typeface="楷体_GB2312" pitchFamily="49" charset="-122"/>
                <a:ea typeface="黑体" panose="02010609060101010101" pitchFamily="49" charset="-122"/>
              </a:rPr>
              <a:t>构成的有限序列。</a:t>
            </a:r>
            <a:endParaRPr lang="en-US" altLang="zh-CN" sz="2800" dirty="0">
              <a:solidFill>
                <a:srgbClr val="080808"/>
              </a:solidFill>
              <a:latin typeface="楷体_GB2312" pitchFamily="49" charset="-122"/>
              <a:ea typeface="黑体" panose="02010609060101010101" pitchFamily="49" charset="-122"/>
            </a:endParaRPr>
          </a:p>
          <a:p>
            <a:pPr>
              <a:spcBef>
                <a:spcPct val="0"/>
              </a:spcBef>
              <a:buClrTx/>
              <a:buSzTx/>
              <a:buFontTx/>
              <a:buNone/>
            </a:pPr>
            <a:endParaRPr lang="zh-CN" altLang="en-US" sz="2400" dirty="0">
              <a:solidFill>
                <a:srgbClr val="080808"/>
              </a:solidFill>
              <a:latin typeface="楷体_GB2312" pitchFamily="49" charset="-122"/>
              <a:ea typeface="黑体" panose="02010609060101010101" pitchFamily="49" charset="-122"/>
            </a:endParaRPr>
          </a:p>
          <a:p>
            <a:pPr>
              <a:spcBef>
                <a:spcPct val="0"/>
              </a:spcBef>
              <a:buClrTx/>
              <a:buSzTx/>
              <a:buFontTx/>
              <a:buNone/>
            </a:pPr>
            <a:r>
              <a:rPr lang="zh-CN" altLang="en-US" sz="2800" dirty="0">
                <a:solidFill>
                  <a:srgbClr val="0000FF"/>
                </a:solidFill>
                <a:latin typeface="楷体_GB2312" pitchFamily="49" charset="-122"/>
                <a:ea typeface="黑体" panose="02010609060101010101" pitchFamily="49" charset="-122"/>
              </a:rPr>
              <a:t>不同之处是</a:t>
            </a:r>
            <a:r>
              <a:rPr lang="zh-CN" altLang="en-US" sz="2800" dirty="0">
                <a:solidFill>
                  <a:srgbClr val="080808"/>
                </a:solidFill>
                <a:latin typeface="楷体_GB2312" pitchFamily="49" charset="-122"/>
                <a:ea typeface="黑体" panose="02010609060101010101" pitchFamily="49" charset="-122"/>
              </a:rPr>
              <a:t>：</a:t>
            </a:r>
          </a:p>
          <a:p>
            <a:pPr>
              <a:spcBef>
                <a:spcPct val="0"/>
              </a:spcBef>
              <a:buClrTx/>
              <a:buSzTx/>
              <a:buFontTx/>
              <a:buNone/>
            </a:pPr>
            <a:r>
              <a:rPr lang="zh-CN" altLang="en-US" sz="2400" dirty="0">
                <a:solidFill>
                  <a:srgbClr val="080808"/>
                </a:solidFill>
                <a:latin typeface="楷体_GB2312" pitchFamily="49" charset="-122"/>
                <a:ea typeface="黑体" panose="02010609060101010101" pitchFamily="49" charset="-122"/>
              </a:rPr>
              <a:t>（1）数组要求其元素占用一块地址连续的内存单元空间，而线性表无此要求；</a:t>
            </a:r>
          </a:p>
          <a:p>
            <a:pPr>
              <a:spcBef>
                <a:spcPct val="0"/>
              </a:spcBef>
              <a:buClrTx/>
              <a:buSzTx/>
              <a:buFontTx/>
              <a:buNone/>
            </a:pPr>
            <a:r>
              <a:rPr lang="zh-CN" altLang="en-US" sz="2400" dirty="0">
                <a:solidFill>
                  <a:srgbClr val="080808"/>
                </a:solidFill>
                <a:latin typeface="楷体_GB2312" pitchFamily="49" charset="-122"/>
                <a:ea typeface="黑体" panose="02010609060101010101" pitchFamily="49" charset="-122"/>
              </a:rPr>
              <a:t>（2）线性表的元素是逻辑意义上不可再分的元素，而数组中的每个元素还可以是一个数组；</a:t>
            </a:r>
          </a:p>
          <a:p>
            <a:pPr>
              <a:spcBef>
                <a:spcPct val="0"/>
              </a:spcBef>
              <a:buClrTx/>
              <a:buSzTx/>
              <a:buFontTx/>
              <a:buNone/>
            </a:pPr>
            <a:r>
              <a:rPr lang="zh-CN" altLang="en-US" sz="2400" dirty="0">
                <a:solidFill>
                  <a:srgbClr val="080808"/>
                </a:solidFill>
                <a:latin typeface="楷体_GB2312" pitchFamily="49" charset="-122"/>
                <a:ea typeface="黑体" panose="02010609060101010101" pitchFamily="49" charset="-122"/>
              </a:rPr>
              <a:t>（3）数组的操作主要是向某个下标的数组元素中存数据和取某个下标的数组元素，这和线性表的插入、删除操作不同。</a:t>
            </a:r>
            <a:endParaRPr lang="zh-CN" altLang="en-US" sz="2400" dirty="0">
              <a:ea typeface="黑体" panose="02010609060101010101" pitchFamily="49" charset="-122"/>
            </a:endParaRPr>
          </a:p>
        </p:txBody>
      </p:sp>
      <p:sp>
        <p:nvSpPr>
          <p:cNvPr id="35843" name="Rectangle 7"/>
          <p:cNvSpPr>
            <a:spLocks noChangeArrowheads="1"/>
          </p:cNvSpPr>
          <p:nvPr/>
        </p:nvSpPr>
        <p:spPr bwMode="auto">
          <a:xfrm>
            <a:off x="1703512" y="1041588"/>
            <a:ext cx="84969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800" dirty="0">
                <a:solidFill>
                  <a:srgbClr val="080808"/>
                </a:solidFill>
                <a:latin typeface="楷体_GB2312" pitchFamily="49" charset="-122"/>
                <a:ea typeface="黑体" panose="02010609060101010101" pitchFamily="49" charset="-122"/>
              </a:rPr>
              <a:t>数组符合线性结构的定义。数组和</a:t>
            </a:r>
            <a:r>
              <a:rPr lang="zh-CN" altLang="en-US" sz="2800" dirty="0">
                <a:solidFill>
                  <a:srgbClr val="0000FF"/>
                </a:solidFill>
                <a:latin typeface="楷体_GB2312" pitchFamily="49" charset="-122"/>
                <a:ea typeface="黑体" panose="02010609060101010101" pitchFamily="49" charset="-122"/>
              </a:rPr>
              <a:t>线性表相比</a:t>
            </a:r>
            <a:r>
              <a:rPr lang="zh-CN" altLang="en-US" sz="2800" dirty="0">
                <a:solidFill>
                  <a:srgbClr val="080808"/>
                </a:solidFill>
                <a:latin typeface="楷体_GB2312" pitchFamily="49" charset="-122"/>
                <a:ea typeface="黑体" panose="02010609060101010101" pitchFamily="49" charset="-122"/>
              </a:rPr>
              <a:t>，</a:t>
            </a:r>
          </a:p>
        </p:txBody>
      </p:sp>
      <p:sp>
        <p:nvSpPr>
          <p:cNvPr id="8" name="Text Box 5"/>
          <p:cNvSpPr txBox="1">
            <a:spLocks noChangeArrowheads="1"/>
          </p:cNvSpPr>
          <p:nvPr/>
        </p:nvSpPr>
        <p:spPr bwMode="auto">
          <a:xfrm>
            <a:off x="1480812" y="3083798"/>
            <a:ext cx="9531478" cy="267765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800" dirty="0">
                <a:solidFill>
                  <a:srgbClr val="0000FF"/>
                </a:solidFill>
                <a:latin typeface="楷体_GB2312" pitchFamily="49" charset="-122"/>
                <a:ea typeface="黑体" panose="02010609060101010101" pitchFamily="49" charset="-122"/>
              </a:rPr>
              <a:t>    </a:t>
            </a:r>
            <a:endParaRPr lang="en-US" altLang="zh-CN" sz="2800" dirty="0">
              <a:solidFill>
                <a:srgbClr val="0000FF"/>
              </a:solidFill>
              <a:latin typeface="楷体_GB2312" pitchFamily="49" charset="-122"/>
              <a:ea typeface="黑体" panose="02010609060101010101" pitchFamily="49" charset="-122"/>
            </a:endParaRPr>
          </a:p>
          <a:p>
            <a:pPr>
              <a:spcBef>
                <a:spcPct val="0"/>
              </a:spcBef>
              <a:buClrTx/>
              <a:buSzTx/>
              <a:buFontTx/>
              <a:buNone/>
            </a:pPr>
            <a:r>
              <a:rPr lang="zh-CN" altLang="en-US" sz="2800" dirty="0">
                <a:solidFill>
                  <a:schemeClr val="bg1"/>
                </a:solidFill>
                <a:latin typeface="楷体_GB2312" pitchFamily="49" charset="-122"/>
                <a:ea typeface="黑体" panose="02010609060101010101" pitchFamily="49" charset="-122"/>
              </a:rPr>
              <a:t>线性结构（包括线性表、堆栈、队列、串）的顺序存储结构实际就是使用数组来存储。可见，数组是其他数据结构实现顺序存储结构的基础，是软件设计中最基础的数据结构</a:t>
            </a:r>
            <a:r>
              <a:rPr lang="zh-CN" altLang="en-US" sz="2800" dirty="0" smtClean="0">
                <a:solidFill>
                  <a:schemeClr val="bg1"/>
                </a:solidFill>
                <a:latin typeface="楷体_GB2312" pitchFamily="49" charset="-122"/>
                <a:ea typeface="黑体" panose="02010609060101010101" pitchFamily="49" charset="-122"/>
              </a:rPr>
              <a:t>。</a:t>
            </a:r>
            <a:endParaRPr lang="en-US" altLang="zh-CN" sz="2800" dirty="0" smtClean="0">
              <a:solidFill>
                <a:schemeClr val="bg1"/>
              </a:solidFill>
              <a:latin typeface="楷体_GB2312" pitchFamily="49" charset="-122"/>
              <a:ea typeface="黑体" panose="02010609060101010101" pitchFamily="49" charset="-122"/>
            </a:endParaRPr>
          </a:p>
          <a:p>
            <a:pPr>
              <a:spcBef>
                <a:spcPct val="0"/>
              </a:spcBef>
              <a:buClrTx/>
              <a:buSzTx/>
              <a:buFontTx/>
              <a:buNone/>
            </a:pPr>
            <a:endParaRPr lang="en-US" altLang="zh-CN" sz="2800" dirty="0">
              <a:solidFill>
                <a:schemeClr val="bg1"/>
              </a:solidFill>
              <a:latin typeface="楷体_GB2312" pitchFamily="49" charset="-122"/>
              <a:ea typeface="黑体" panose="02010609060101010101" pitchFamily="49" charset="-122"/>
            </a:endParaRPr>
          </a:p>
          <a:p>
            <a:pPr>
              <a:spcBef>
                <a:spcPct val="0"/>
              </a:spcBef>
              <a:buClrTx/>
              <a:buSzTx/>
              <a:buFontTx/>
              <a:buNone/>
            </a:pPr>
            <a:r>
              <a:rPr lang="zh-CN" altLang="en-US" sz="2800" dirty="0">
                <a:solidFill>
                  <a:schemeClr val="bg1"/>
                </a:solidFill>
                <a:latin typeface="楷体_GB2312" pitchFamily="49" charset="-122"/>
                <a:ea typeface="黑体" panose="02010609060101010101" pitchFamily="49" charset="-122"/>
              </a:rPr>
              <a:t> </a:t>
            </a:r>
          </a:p>
        </p:txBody>
      </p:sp>
      <p:sp>
        <p:nvSpPr>
          <p:cNvPr id="5" name="Rectangle 2"/>
          <p:cNvSpPr>
            <a:spLocks noGrp="1" noChangeArrowheads="1"/>
          </p:cNvSpPr>
          <p:nvPr>
            <p:ph type="title"/>
          </p:nvPr>
        </p:nvSpPr>
        <p:spPr>
          <a:xfrm>
            <a:off x="119336" y="-22705"/>
            <a:ext cx="7200923" cy="649287"/>
          </a:xfrm>
        </p:spPr>
        <p:txBody>
          <a:bodyPr>
            <a:normAutofit fontScale="90000"/>
          </a:bodyPr>
          <a:lstStyle/>
          <a:p>
            <a:r>
              <a:rPr lang="zh-CN" altLang="en-US" b="1" dirty="0" smtClean="0">
                <a:ea typeface="华文新魏" panose="02010800040101010101" pitchFamily="2" charset="-122"/>
              </a:rPr>
              <a:t>数组 </a:t>
            </a:r>
            <a:r>
              <a:rPr lang="en-US" altLang="zh-CN" b="1" dirty="0" smtClean="0">
                <a:ea typeface="华文新魏" panose="02010800040101010101" pitchFamily="2" charset="-122"/>
              </a:rPr>
              <a:t>vs </a:t>
            </a:r>
            <a:r>
              <a:rPr lang="zh-CN" altLang="en-US" b="1" dirty="0" smtClean="0">
                <a:ea typeface="华文新魏" panose="02010800040101010101" pitchFamily="2" charset="-122"/>
              </a:rPr>
              <a:t>线性表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209977" y="836712"/>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dirty="0">
                <a:solidFill>
                  <a:srgbClr val="080808"/>
                </a:solidFill>
                <a:ea typeface="黑体" panose="02010609060101010101" pitchFamily="49" charset="-122"/>
              </a:rPr>
              <a:t>B</a:t>
            </a:r>
            <a:r>
              <a:rPr lang="zh-CN" altLang="en-US" sz="2800" dirty="0">
                <a:solidFill>
                  <a:srgbClr val="080808"/>
                </a:solidFill>
                <a:ea typeface="黑体" panose="02010609060101010101" pitchFamily="49" charset="-122"/>
              </a:rPr>
              <a:t>.数组的实现机制</a:t>
            </a:r>
          </a:p>
        </p:txBody>
      </p:sp>
      <p:sp>
        <p:nvSpPr>
          <p:cNvPr id="5" name="Rectangle 3"/>
          <p:cNvSpPr txBox="1">
            <a:spLocks noChangeArrowheads="1"/>
          </p:cNvSpPr>
          <p:nvPr/>
        </p:nvSpPr>
        <p:spPr bwMode="auto">
          <a:xfrm>
            <a:off x="1199456" y="1772816"/>
            <a:ext cx="8305800" cy="395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692150" indent="-347663">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987425" indent="-293688">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281113" indent="-2921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1598613" indent="-315913">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055813" indent="-315913"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513013" indent="-315913"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2970213" indent="-315913"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427413" indent="-315913"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eaLnBrk="1" hangingPunct="1">
              <a:spcAft>
                <a:spcPct val="40000"/>
              </a:spcAft>
              <a:buClr>
                <a:schemeClr val="tx2"/>
              </a:buClr>
              <a:buSzPct val="70000"/>
            </a:pPr>
            <a:r>
              <a:rPr lang="zh-CN" altLang="en-US" sz="2400" dirty="0">
                <a:solidFill>
                  <a:srgbClr val="000066"/>
                </a:solidFill>
                <a:latin typeface="Times New Roman" panose="02020603050405020304" pitchFamily="18" charset="0"/>
                <a:ea typeface="黑体" panose="02010609060101010101" pitchFamily="49" charset="-122"/>
              </a:rPr>
              <a:t>元素存放方式</a:t>
            </a:r>
          </a:p>
          <a:p>
            <a:pPr eaLnBrk="1" hangingPunct="1">
              <a:buClr>
                <a:schemeClr val="tx2"/>
              </a:buClr>
              <a:buSzPct val="70000"/>
              <a:buFont typeface="Wingdings" panose="05000000000000000000" pitchFamily="2" charset="2"/>
              <a:buNone/>
            </a:pPr>
            <a:r>
              <a:rPr lang="zh-CN" altLang="en-US" sz="2400" dirty="0">
                <a:solidFill>
                  <a:srgbClr val="FF0000"/>
                </a:solidFill>
                <a:latin typeface="Times New Roman" panose="02020603050405020304" pitchFamily="18" charset="0"/>
                <a:ea typeface="黑体" panose="02010609060101010101" pitchFamily="49" charset="-122"/>
              </a:rPr>
              <a:t>    行优先顺序</a:t>
            </a:r>
            <a:r>
              <a:rPr lang="zh-CN" altLang="en-US" sz="2400" dirty="0">
                <a:solidFill>
                  <a:srgbClr val="000066"/>
                </a:solidFill>
                <a:latin typeface="Times New Roman" panose="02020603050405020304" pitchFamily="18" charset="0"/>
                <a:ea typeface="黑体" panose="02010609060101010101" pitchFamily="49" charset="-122"/>
              </a:rPr>
              <a:t>：即以行序为主序的存贮方式。</a:t>
            </a:r>
          </a:p>
          <a:p>
            <a:pPr eaLnBrk="1" hangingPunct="1">
              <a:buClr>
                <a:schemeClr val="tx2"/>
              </a:buClr>
              <a:buSzPct val="70000"/>
              <a:buFont typeface="Wingdings" panose="05000000000000000000" pitchFamily="2" charset="2"/>
              <a:buNone/>
            </a:pPr>
            <a:r>
              <a:rPr lang="zh-CN" altLang="en-US" sz="2400" dirty="0">
                <a:solidFill>
                  <a:srgbClr val="000066"/>
                </a:solidFill>
                <a:latin typeface="Times New Roman" panose="02020603050405020304" pitchFamily="18" charset="0"/>
                <a:ea typeface="黑体" panose="02010609060101010101" pitchFamily="49" charset="-122"/>
              </a:rPr>
              <a:t>         数组元素按行表次序进行存贮，第</a:t>
            </a:r>
            <a:r>
              <a:rPr lang="en-US" altLang="zh-CN" sz="2400" dirty="0" err="1">
                <a:solidFill>
                  <a:srgbClr val="000066"/>
                </a:solidFill>
                <a:latin typeface="Times New Roman" panose="02020603050405020304" pitchFamily="18" charset="0"/>
                <a:ea typeface="黑体" panose="02010609060101010101" pitchFamily="49" charset="-122"/>
              </a:rPr>
              <a:t>i</a:t>
            </a:r>
            <a:r>
              <a:rPr lang="en-US" altLang="zh-CN" sz="2400" dirty="0">
                <a:solidFill>
                  <a:srgbClr val="000066"/>
                </a:solidFill>
                <a:latin typeface="Times New Roman" panose="02020603050405020304" pitchFamily="18" charset="0"/>
                <a:ea typeface="黑体" panose="02010609060101010101" pitchFamily="49" charset="-122"/>
              </a:rPr>
              <a:t> +1</a:t>
            </a:r>
            <a:r>
              <a:rPr lang="zh-CN" altLang="en-US" sz="2400" dirty="0">
                <a:solidFill>
                  <a:srgbClr val="000066"/>
                </a:solidFill>
                <a:latin typeface="Times New Roman" panose="02020603050405020304" pitchFamily="18" charset="0"/>
                <a:ea typeface="黑体" panose="02010609060101010101" pitchFamily="49" charset="-122"/>
              </a:rPr>
              <a:t>个行表</a:t>
            </a:r>
            <a:br>
              <a:rPr lang="zh-CN" altLang="en-US" sz="2400" dirty="0">
                <a:solidFill>
                  <a:srgbClr val="000066"/>
                </a:solidFill>
                <a:latin typeface="Times New Roman" panose="02020603050405020304" pitchFamily="18" charset="0"/>
                <a:ea typeface="黑体" panose="02010609060101010101" pitchFamily="49" charset="-122"/>
              </a:rPr>
            </a:br>
            <a:r>
              <a:rPr lang="zh-CN" altLang="en-US" sz="2400" dirty="0">
                <a:solidFill>
                  <a:srgbClr val="000066"/>
                </a:solidFill>
                <a:latin typeface="Times New Roman" panose="02020603050405020304" pitchFamily="18" charset="0"/>
                <a:ea typeface="黑体" panose="02010609060101010101" pitchFamily="49" charset="-122"/>
              </a:rPr>
              <a:t>     紧跟在第</a:t>
            </a:r>
            <a:r>
              <a:rPr lang="en-US" altLang="zh-CN" sz="2400" dirty="0" err="1">
                <a:solidFill>
                  <a:srgbClr val="000066"/>
                </a:solidFill>
                <a:latin typeface="Times New Roman" panose="02020603050405020304" pitchFamily="18" charset="0"/>
                <a:ea typeface="黑体" panose="02010609060101010101" pitchFamily="49" charset="-122"/>
              </a:rPr>
              <a:t>i</a:t>
            </a:r>
            <a:r>
              <a:rPr lang="zh-CN" altLang="en-US" sz="2400" dirty="0">
                <a:solidFill>
                  <a:srgbClr val="000066"/>
                </a:solidFill>
                <a:latin typeface="Times New Roman" panose="02020603050405020304" pitchFamily="18" charset="0"/>
                <a:ea typeface="黑体" panose="02010609060101010101" pitchFamily="49" charset="-122"/>
              </a:rPr>
              <a:t>个行表后面进行存贮。</a:t>
            </a:r>
            <a:r>
              <a:rPr lang="zh-CN" altLang="en-US" sz="2400" dirty="0">
                <a:solidFill>
                  <a:srgbClr val="FF0000"/>
                </a:solidFill>
                <a:latin typeface="Times New Roman" panose="02020603050405020304" pitchFamily="18" charset="0"/>
                <a:ea typeface="黑体" panose="02010609060101010101" pitchFamily="49" charset="-122"/>
              </a:rPr>
              <a:t>（</a:t>
            </a:r>
            <a:r>
              <a:rPr lang="en-US" altLang="zh-CN" sz="2400" dirty="0">
                <a:solidFill>
                  <a:srgbClr val="FF0000"/>
                </a:solidFill>
                <a:latin typeface="Times New Roman" panose="02020603050405020304" pitchFamily="18" charset="0"/>
                <a:ea typeface="黑体" panose="02010609060101010101" pitchFamily="49" charset="-122"/>
              </a:rPr>
              <a:t>C/C++</a:t>
            </a:r>
            <a:r>
              <a:rPr lang="zh-CN" altLang="en-US" sz="2400" dirty="0">
                <a:solidFill>
                  <a:srgbClr val="FF0000"/>
                </a:solidFill>
                <a:latin typeface="Times New Roman" panose="02020603050405020304" pitchFamily="18" charset="0"/>
                <a:ea typeface="黑体" panose="02010609060101010101" pitchFamily="49" charset="-122"/>
              </a:rPr>
              <a:t>语言等采用）</a:t>
            </a:r>
          </a:p>
          <a:p>
            <a:pPr eaLnBrk="1" hangingPunct="1">
              <a:buClr>
                <a:schemeClr val="tx2"/>
              </a:buClr>
              <a:buSzPct val="70000"/>
              <a:buFont typeface="Wingdings" panose="05000000000000000000" pitchFamily="2" charset="2"/>
              <a:buNone/>
            </a:pPr>
            <a:endParaRPr lang="zh-CN" altLang="en-US" sz="2400" dirty="0">
              <a:solidFill>
                <a:srgbClr val="000066"/>
              </a:solidFill>
              <a:latin typeface="Times New Roman" panose="02020603050405020304" pitchFamily="18" charset="0"/>
              <a:ea typeface="黑体" panose="02010609060101010101" pitchFamily="49" charset="-122"/>
            </a:endParaRPr>
          </a:p>
          <a:p>
            <a:pPr eaLnBrk="1" hangingPunct="1">
              <a:buClr>
                <a:schemeClr val="tx2"/>
              </a:buClr>
              <a:buSzPct val="70000"/>
              <a:buFont typeface="Wingdings" panose="05000000000000000000" pitchFamily="2" charset="2"/>
              <a:buNone/>
            </a:pPr>
            <a:r>
              <a:rPr lang="zh-CN" altLang="en-US" sz="2400" dirty="0">
                <a:solidFill>
                  <a:srgbClr val="000066"/>
                </a:solidFill>
                <a:latin typeface="Times New Roman" panose="02020603050405020304" pitchFamily="18" charset="0"/>
                <a:ea typeface="黑体" panose="02010609060101010101" pitchFamily="49" charset="-122"/>
              </a:rPr>
              <a:t>   </a:t>
            </a:r>
            <a:r>
              <a:rPr lang="zh-CN" altLang="en-US" sz="2400" dirty="0">
                <a:solidFill>
                  <a:srgbClr val="FF0000"/>
                </a:solidFill>
                <a:latin typeface="Times New Roman" panose="02020603050405020304" pitchFamily="18" charset="0"/>
                <a:ea typeface="黑体" panose="02010609060101010101" pitchFamily="49" charset="-122"/>
              </a:rPr>
              <a:t> </a:t>
            </a:r>
            <a:r>
              <a:rPr lang="zh-CN" altLang="en-US" sz="2400" dirty="0">
                <a:solidFill>
                  <a:srgbClr val="0000FF"/>
                </a:solidFill>
                <a:latin typeface="Times New Roman" panose="02020603050405020304" pitchFamily="18" charset="0"/>
                <a:ea typeface="黑体" panose="02010609060101010101" pitchFamily="49" charset="-122"/>
              </a:rPr>
              <a:t>列优先顺序</a:t>
            </a:r>
            <a:r>
              <a:rPr lang="zh-CN" altLang="en-US" sz="2400" dirty="0">
                <a:solidFill>
                  <a:srgbClr val="000066"/>
                </a:solidFill>
                <a:latin typeface="Times New Roman" panose="02020603050405020304" pitchFamily="18" charset="0"/>
                <a:ea typeface="黑体" panose="02010609060101010101" pitchFamily="49" charset="-122"/>
              </a:rPr>
              <a:t>：即以列序为主序的存贮方式。</a:t>
            </a:r>
          </a:p>
          <a:p>
            <a:pPr eaLnBrk="1" hangingPunct="1">
              <a:buClr>
                <a:schemeClr val="tx2"/>
              </a:buClr>
              <a:buSzPct val="70000"/>
              <a:buFont typeface="Wingdings" panose="05000000000000000000" pitchFamily="2" charset="2"/>
              <a:buNone/>
            </a:pPr>
            <a:r>
              <a:rPr lang="zh-CN" altLang="en-US" sz="2400" dirty="0">
                <a:solidFill>
                  <a:srgbClr val="000066"/>
                </a:solidFill>
                <a:latin typeface="Times New Roman" panose="02020603050405020304" pitchFamily="18" charset="0"/>
                <a:ea typeface="黑体" panose="02010609060101010101" pitchFamily="49" charset="-122"/>
              </a:rPr>
              <a:t>         数组元素按列表次序进行存贮，第</a:t>
            </a:r>
            <a:r>
              <a:rPr lang="en-US" altLang="zh-CN" sz="2400" dirty="0">
                <a:solidFill>
                  <a:srgbClr val="000066"/>
                </a:solidFill>
                <a:latin typeface="Times New Roman" panose="02020603050405020304" pitchFamily="18" charset="0"/>
                <a:ea typeface="黑体" panose="02010609060101010101" pitchFamily="49" charset="-122"/>
              </a:rPr>
              <a:t>j+1</a:t>
            </a:r>
            <a:r>
              <a:rPr lang="zh-CN" altLang="en-US" sz="2400" dirty="0">
                <a:solidFill>
                  <a:srgbClr val="000066"/>
                </a:solidFill>
                <a:latin typeface="Times New Roman" panose="02020603050405020304" pitchFamily="18" charset="0"/>
                <a:ea typeface="黑体" panose="02010609060101010101" pitchFamily="49" charset="-122"/>
              </a:rPr>
              <a:t>个列表</a:t>
            </a:r>
            <a:br>
              <a:rPr lang="zh-CN" altLang="en-US" sz="2400" dirty="0">
                <a:solidFill>
                  <a:srgbClr val="000066"/>
                </a:solidFill>
                <a:latin typeface="Times New Roman" panose="02020603050405020304" pitchFamily="18" charset="0"/>
                <a:ea typeface="黑体" panose="02010609060101010101" pitchFamily="49" charset="-122"/>
              </a:rPr>
            </a:br>
            <a:r>
              <a:rPr lang="zh-CN" altLang="en-US" sz="2400" dirty="0">
                <a:solidFill>
                  <a:srgbClr val="000066"/>
                </a:solidFill>
                <a:latin typeface="Times New Roman" panose="02020603050405020304" pitchFamily="18" charset="0"/>
                <a:ea typeface="黑体" panose="02010609060101010101" pitchFamily="49" charset="-122"/>
              </a:rPr>
              <a:t>     紧跟在第</a:t>
            </a:r>
            <a:r>
              <a:rPr lang="en-US" altLang="zh-CN" sz="2400" dirty="0">
                <a:solidFill>
                  <a:srgbClr val="000066"/>
                </a:solidFill>
                <a:latin typeface="Times New Roman" panose="02020603050405020304" pitchFamily="18" charset="0"/>
                <a:ea typeface="黑体" panose="02010609060101010101" pitchFamily="49" charset="-122"/>
              </a:rPr>
              <a:t>j</a:t>
            </a:r>
            <a:r>
              <a:rPr lang="zh-CN" altLang="en-US" sz="2400" dirty="0">
                <a:solidFill>
                  <a:srgbClr val="000066"/>
                </a:solidFill>
                <a:latin typeface="Times New Roman" panose="02020603050405020304" pitchFamily="18" charset="0"/>
                <a:ea typeface="黑体" panose="02010609060101010101" pitchFamily="49" charset="-122"/>
              </a:rPr>
              <a:t>个列表后面进行存贮。 </a:t>
            </a:r>
            <a:r>
              <a:rPr lang="en-US" altLang="zh-CN" sz="2400" dirty="0">
                <a:solidFill>
                  <a:srgbClr val="0000FF"/>
                </a:solidFill>
                <a:latin typeface="Times New Roman" panose="02020603050405020304" pitchFamily="18" charset="0"/>
                <a:ea typeface="黑体" panose="02010609060101010101" pitchFamily="49" charset="-122"/>
              </a:rPr>
              <a:t>(</a:t>
            </a:r>
            <a:r>
              <a:rPr lang="en-US" altLang="zh-CN" sz="2400" dirty="0" err="1">
                <a:solidFill>
                  <a:srgbClr val="0000FF"/>
                </a:solidFill>
                <a:latin typeface="Times New Roman" panose="02020603050405020304" pitchFamily="18" charset="0"/>
                <a:ea typeface="黑体" panose="02010609060101010101" pitchFamily="49" charset="-122"/>
              </a:rPr>
              <a:t>Matlab</a:t>
            </a:r>
            <a:r>
              <a:rPr lang="en-US" altLang="zh-CN" sz="2400" dirty="0">
                <a:solidFill>
                  <a:srgbClr val="0000FF"/>
                </a:solidFill>
                <a:latin typeface="Times New Roman" panose="02020603050405020304" pitchFamily="18" charset="0"/>
                <a:ea typeface="黑体" panose="02010609060101010101" pitchFamily="49" charset="-122"/>
              </a:rPr>
              <a:t>/Fortran</a:t>
            </a:r>
            <a:r>
              <a:rPr lang="zh-CN" altLang="en-US" sz="2400" dirty="0">
                <a:solidFill>
                  <a:srgbClr val="0000FF"/>
                </a:solidFill>
                <a:latin typeface="Times New Roman" panose="02020603050405020304" pitchFamily="18" charset="0"/>
                <a:ea typeface="黑体" panose="02010609060101010101" pitchFamily="49" charset="-122"/>
              </a:rPr>
              <a:t>采用</a:t>
            </a:r>
            <a:r>
              <a:rPr lang="en-US" altLang="zh-CN" sz="2400" dirty="0">
                <a:solidFill>
                  <a:srgbClr val="0000FF"/>
                </a:solidFill>
                <a:latin typeface="Times New Roman" panose="02020603050405020304" pitchFamily="18" charset="0"/>
                <a:ea typeface="黑体" panose="02010609060101010101" pitchFamily="49" charset="-122"/>
              </a:rPr>
              <a:t>)</a:t>
            </a:r>
            <a:endParaRPr lang="zh-CN" altLang="en-US" sz="2400" dirty="0">
              <a:solidFill>
                <a:srgbClr val="0000FF"/>
              </a:solidFill>
              <a:latin typeface="Times New Roman" panose="02020603050405020304" pitchFamily="18" charset="0"/>
              <a:ea typeface="黑体" panose="02010609060101010101" pitchFamily="49" charset="-122"/>
            </a:endParaRPr>
          </a:p>
        </p:txBody>
      </p:sp>
      <p:pic>
        <p:nvPicPr>
          <p:cNvPr id="2" name="图片 1"/>
          <p:cNvPicPr>
            <a:picLocks noChangeAspect="1"/>
          </p:cNvPicPr>
          <p:nvPr/>
        </p:nvPicPr>
        <p:blipFill>
          <a:blip r:embed="rId2"/>
          <a:stretch>
            <a:fillRect/>
          </a:stretch>
        </p:blipFill>
        <p:spPr>
          <a:xfrm>
            <a:off x="8249143" y="88130"/>
            <a:ext cx="3942857" cy="2952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left)">
                                      <p:cBhvr>
                                        <p:cTn id="16" dur="500"/>
                                        <p:tgtEl>
                                          <p:spTgt spid="5">
                                            <p:txEl>
                                              <p:pRg st="4" end="4"/>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left)">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55640" y="272505"/>
            <a:ext cx="8856662" cy="1015663"/>
          </a:xfrm>
          <a:prstGeom prst="rect">
            <a:avLst/>
          </a:prstGeom>
          <a:solidFill>
            <a:srgbClr val="0000CC"/>
          </a:solidFill>
          <a:ln w="9525">
            <a:noFill/>
            <a:miter lim="800000"/>
            <a:headEnd/>
            <a:tailEnd/>
          </a:ln>
          <a:effectLst/>
        </p:spPr>
        <p:txBody>
          <a:bodyPr>
            <a:spAutoFit/>
          </a:bodyPr>
          <a:lstStyle/>
          <a:p>
            <a:pPr>
              <a:defRPr/>
            </a:pP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       以行（列）序为主的存储方式：先存储第</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0</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行（列），再存储第</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1</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行（列），继续下去，最后存储第</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n-1</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行（</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m-1</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列） ； 第</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i+1</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行（</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j+1</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列）的第一个元素</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a[i+1][0]</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a[0][j+1]</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）是紧接在第</a:t>
            </a:r>
            <a:r>
              <a:rPr lang="en-US" altLang="zh-CN" sz="2000" dirty="0" err="1">
                <a:solidFill>
                  <a:schemeClr val="bg1"/>
                </a:solidFill>
                <a:effectLst>
                  <a:outerShdw blurRad="38100" dist="38100" dir="2700000" algn="tl">
                    <a:srgbClr val="000000"/>
                  </a:outerShdw>
                </a:effectLst>
                <a:latin typeface="Times New Roman" pitchFamily="18" charset="0"/>
                <a:ea typeface="楷体_GB2312" pitchFamily="49" charset="-122"/>
              </a:rPr>
              <a:t>i</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行（第</a:t>
            </a:r>
            <a:r>
              <a:rPr lang="en-US" altLang="zh-CN" sz="2000" dirty="0">
                <a:solidFill>
                  <a:schemeClr val="bg1"/>
                </a:solidFill>
                <a:effectLst>
                  <a:outerShdw blurRad="38100" dist="38100" dir="2700000" algn="tl">
                    <a:srgbClr val="000000"/>
                  </a:outerShdw>
                </a:effectLst>
                <a:latin typeface="Times New Roman" pitchFamily="18" charset="0"/>
                <a:ea typeface="楷体_GB2312" pitchFamily="49" charset="-122"/>
              </a:rPr>
              <a:t>j</a:t>
            </a:r>
            <a:r>
              <a:rPr lang="zh-CN" altLang="en-US" sz="2000" dirty="0">
                <a:solidFill>
                  <a:schemeClr val="bg1"/>
                </a:solidFill>
                <a:effectLst>
                  <a:outerShdw blurRad="38100" dist="38100" dir="2700000" algn="tl">
                    <a:srgbClr val="000000"/>
                  </a:outerShdw>
                </a:effectLst>
                <a:latin typeface="Times New Roman" pitchFamily="18" charset="0"/>
                <a:ea typeface="楷体_GB2312" pitchFamily="49" charset="-122"/>
              </a:rPr>
              <a:t>列）的最后一个元素之后存放的。</a:t>
            </a:r>
          </a:p>
        </p:txBody>
      </p:sp>
      <p:graphicFrame>
        <p:nvGraphicFramePr>
          <p:cNvPr id="123992" name="Group 88"/>
          <p:cNvGraphicFramePr>
            <a:graphicFrameLocks noGrp="1"/>
          </p:cNvGraphicFramePr>
          <p:nvPr>
            <p:extLst>
              <p:ext uri="{D42A27DB-BD31-4B8C-83A1-F6EECF244321}">
                <p14:modId xmlns:p14="http://schemas.microsoft.com/office/powerpoint/2010/main" val="3636598644"/>
              </p:ext>
            </p:extLst>
          </p:nvPr>
        </p:nvGraphicFramePr>
        <p:xfrm>
          <a:off x="1054869" y="1484784"/>
          <a:ext cx="1584325" cy="4800604"/>
        </p:xfrm>
        <a:graphic>
          <a:graphicData uri="http://schemas.openxmlformats.org/drawingml/2006/table">
            <a:tbl>
              <a:tblPr/>
              <a:tblGrid>
                <a:gridCol w="1584325">
                  <a:extLst>
                    <a:ext uri="{9D8B030D-6E8A-4147-A177-3AD203B41FA5}">
                      <a16:colId xmlns:a16="http://schemas.microsoft.com/office/drawing/2014/main" val="20000"/>
                    </a:ext>
                  </a:extLst>
                </a:gridCol>
              </a:tblGrid>
              <a:tr h="43174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宋体" pitchFamily="2" charset="-122"/>
                        </a:rPr>
                        <a:t>a[0][0]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0"/>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rPr>
                        <a:t>a[0][1]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1"/>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endParaRP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2"/>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rPr>
                        <a:t>a[0][m-1]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3"/>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rPr>
                        <a:t>a[1][0]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00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宋体" pitchFamily="2" charset="-122"/>
                        </a:rPr>
                        <a:t>a[1][1]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endParaRP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rPr>
                        <a:t>a[1][m-1]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endParaRP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841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rPr>
                        <a:t>a[n-1][0]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9"/>
                  </a:ext>
                </a:extLst>
              </a:tr>
              <a:tr h="39841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endParaRP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10"/>
                  </a:ext>
                </a:extLst>
              </a:tr>
              <a:tr h="39841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宋体" pitchFamily="2" charset="-122"/>
                        </a:rPr>
                        <a:t>a[n-1][m-1]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11"/>
                  </a:ext>
                </a:extLst>
              </a:tr>
            </a:tbl>
          </a:graphicData>
        </a:graphic>
      </p:graphicFrame>
      <p:grpSp>
        <p:nvGrpSpPr>
          <p:cNvPr id="2" name="Group 31"/>
          <p:cNvGrpSpPr>
            <a:grpSpLocks/>
          </p:cNvGrpSpPr>
          <p:nvPr/>
        </p:nvGrpSpPr>
        <p:grpSpPr bwMode="auto">
          <a:xfrm>
            <a:off x="1699394" y="2348385"/>
            <a:ext cx="492125" cy="3889375"/>
            <a:chOff x="882" y="1525"/>
            <a:chExt cx="310" cy="2450"/>
          </a:xfrm>
        </p:grpSpPr>
        <p:sp>
          <p:nvSpPr>
            <p:cNvPr id="123936" name="Text Box 32"/>
            <p:cNvSpPr txBox="1">
              <a:spLocks noChangeArrowheads="1"/>
            </p:cNvSpPr>
            <p:nvPr/>
          </p:nvSpPr>
          <p:spPr bwMode="auto">
            <a:xfrm>
              <a:off x="882" y="1525"/>
              <a:ext cx="310" cy="454"/>
            </a:xfrm>
            <a:prstGeom prst="rect">
              <a:avLst/>
            </a:prstGeom>
            <a:noFill/>
            <a:ln w="9525">
              <a:noFill/>
              <a:miter lim="800000"/>
              <a:headEnd/>
              <a:tailEnd/>
            </a:ln>
            <a:effectLst/>
          </p:spPr>
          <p:txBody>
            <a:bodyPr vert="eaVert">
              <a:spAutoFit/>
            </a:bodyPr>
            <a:lstStyle/>
            <a:p>
              <a:pPr>
                <a:spcBef>
                  <a:spcPct val="50000"/>
                </a:spcBef>
                <a:defRPr/>
              </a:pPr>
              <a:r>
                <a:rPr lang="en-US" altLang="zh-CN" sz="2000">
                  <a:effectLst>
                    <a:outerShdw blurRad="38100" dist="38100" dir="2700000" algn="tl">
                      <a:srgbClr val="C0C0C0"/>
                    </a:outerShdw>
                  </a:effectLst>
                  <a:latin typeface="Times New Roman" pitchFamily="18" charset="0"/>
                  <a:ea typeface="宋体" pitchFamily="2" charset="-122"/>
                </a:rPr>
                <a:t>…</a:t>
              </a:r>
            </a:p>
          </p:txBody>
        </p:sp>
        <p:sp>
          <p:nvSpPr>
            <p:cNvPr id="123937" name="Text Box 33"/>
            <p:cNvSpPr txBox="1">
              <a:spLocks noChangeArrowheads="1"/>
            </p:cNvSpPr>
            <p:nvPr/>
          </p:nvSpPr>
          <p:spPr bwMode="auto">
            <a:xfrm>
              <a:off x="882" y="2523"/>
              <a:ext cx="310" cy="454"/>
            </a:xfrm>
            <a:prstGeom prst="rect">
              <a:avLst/>
            </a:prstGeom>
            <a:noFill/>
            <a:ln w="9525">
              <a:noFill/>
              <a:miter lim="800000"/>
              <a:headEnd/>
              <a:tailEnd/>
            </a:ln>
            <a:effectLst/>
          </p:spPr>
          <p:txBody>
            <a:bodyPr vert="eaVert">
              <a:spAutoFit/>
            </a:bodyPr>
            <a:lstStyle/>
            <a:p>
              <a:pPr>
                <a:spcBef>
                  <a:spcPct val="50000"/>
                </a:spcBef>
                <a:defRPr/>
              </a:pPr>
              <a:r>
                <a:rPr lang="en-US" altLang="zh-CN" sz="2000">
                  <a:effectLst>
                    <a:outerShdw blurRad="38100" dist="38100" dir="2700000" algn="tl">
                      <a:srgbClr val="C0C0C0"/>
                    </a:outerShdw>
                  </a:effectLst>
                  <a:latin typeface="Times New Roman" pitchFamily="18" charset="0"/>
                  <a:ea typeface="宋体" pitchFamily="2" charset="-122"/>
                </a:rPr>
                <a:t>…</a:t>
              </a:r>
            </a:p>
          </p:txBody>
        </p:sp>
        <p:sp>
          <p:nvSpPr>
            <p:cNvPr id="123938" name="Text Box 34"/>
            <p:cNvSpPr txBox="1">
              <a:spLocks noChangeArrowheads="1"/>
            </p:cNvSpPr>
            <p:nvPr/>
          </p:nvSpPr>
          <p:spPr bwMode="auto">
            <a:xfrm>
              <a:off x="882" y="3022"/>
              <a:ext cx="310" cy="454"/>
            </a:xfrm>
            <a:prstGeom prst="rect">
              <a:avLst/>
            </a:prstGeom>
            <a:noFill/>
            <a:ln w="9525">
              <a:noFill/>
              <a:miter lim="800000"/>
              <a:headEnd/>
              <a:tailEnd/>
            </a:ln>
            <a:effectLst/>
          </p:spPr>
          <p:txBody>
            <a:bodyPr vert="eaVert">
              <a:spAutoFit/>
            </a:bodyPr>
            <a:lstStyle/>
            <a:p>
              <a:pPr>
                <a:spcBef>
                  <a:spcPct val="50000"/>
                </a:spcBef>
                <a:defRPr/>
              </a:pPr>
              <a:r>
                <a:rPr lang="en-US" altLang="zh-CN" sz="2000">
                  <a:effectLst>
                    <a:outerShdw blurRad="38100" dist="38100" dir="2700000" algn="tl">
                      <a:srgbClr val="C0C0C0"/>
                    </a:outerShdw>
                  </a:effectLst>
                  <a:latin typeface="Times New Roman" pitchFamily="18" charset="0"/>
                  <a:ea typeface="宋体" pitchFamily="2" charset="-122"/>
                </a:rPr>
                <a:t>…</a:t>
              </a:r>
            </a:p>
          </p:txBody>
        </p:sp>
        <p:sp>
          <p:nvSpPr>
            <p:cNvPr id="123939" name="Text Box 35"/>
            <p:cNvSpPr txBox="1">
              <a:spLocks noChangeArrowheads="1"/>
            </p:cNvSpPr>
            <p:nvPr/>
          </p:nvSpPr>
          <p:spPr bwMode="auto">
            <a:xfrm>
              <a:off x="882" y="3521"/>
              <a:ext cx="310" cy="454"/>
            </a:xfrm>
            <a:prstGeom prst="rect">
              <a:avLst/>
            </a:prstGeom>
            <a:noFill/>
            <a:ln w="9525">
              <a:noFill/>
              <a:miter lim="800000"/>
              <a:headEnd/>
              <a:tailEnd/>
            </a:ln>
            <a:effectLst/>
          </p:spPr>
          <p:txBody>
            <a:bodyPr vert="eaVert">
              <a:spAutoFit/>
            </a:bodyPr>
            <a:lstStyle/>
            <a:p>
              <a:pPr>
                <a:spcBef>
                  <a:spcPct val="50000"/>
                </a:spcBef>
                <a:defRPr/>
              </a:pPr>
              <a:r>
                <a:rPr lang="en-US" altLang="zh-CN" sz="2000">
                  <a:effectLst>
                    <a:outerShdw blurRad="38100" dist="38100" dir="2700000" algn="tl">
                      <a:srgbClr val="C0C0C0"/>
                    </a:outerShdw>
                  </a:effectLst>
                  <a:latin typeface="Times New Roman" pitchFamily="18" charset="0"/>
                  <a:ea typeface="宋体" pitchFamily="2" charset="-122"/>
                </a:rPr>
                <a:t>…</a:t>
              </a:r>
            </a:p>
          </p:txBody>
        </p:sp>
      </p:grpSp>
      <p:graphicFrame>
        <p:nvGraphicFramePr>
          <p:cNvPr id="123994" name="Group 90"/>
          <p:cNvGraphicFramePr>
            <a:graphicFrameLocks noGrp="1"/>
          </p:cNvGraphicFramePr>
          <p:nvPr>
            <p:extLst>
              <p:ext uri="{D42A27DB-BD31-4B8C-83A1-F6EECF244321}">
                <p14:modId xmlns:p14="http://schemas.microsoft.com/office/powerpoint/2010/main" val="3870397891"/>
              </p:ext>
            </p:extLst>
          </p:nvPr>
        </p:nvGraphicFramePr>
        <p:xfrm>
          <a:off x="8183934" y="1484784"/>
          <a:ext cx="1654175" cy="4800604"/>
        </p:xfrm>
        <a:graphic>
          <a:graphicData uri="http://schemas.openxmlformats.org/drawingml/2006/table">
            <a:tbl>
              <a:tblPr/>
              <a:tblGrid>
                <a:gridCol w="1654175">
                  <a:extLst>
                    <a:ext uri="{9D8B030D-6E8A-4147-A177-3AD203B41FA5}">
                      <a16:colId xmlns:a16="http://schemas.microsoft.com/office/drawing/2014/main" val="20000"/>
                    </a:ext>
                  </a:extLst>
                </a:gridCol>
              </a:tblGrid>
              <a:tr h="43174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rPr>
                        <a:t>a[0][0]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0"/>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rPr>
                        <a:t>a[1][0]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1"/>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endParaRP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2"/>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rPr>
                        <a:t>a[n-1][0]</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3"/>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rPr>
                        <a:t>a[0][1]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00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rPr>
                        <a:t>a[1][1]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endParaRP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rPr>
                        <a:t>a[m-1][1]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2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宋体" pitchFamily="2" charset="-122"/>
                      </a:endParaRP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841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rPr>
                        <a:t>a[0][m-1]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9"/>
                  </a:ext>
                </a:extLst>
              </a:tr>
              <a:tr h="39841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en-US"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endParaRP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10"/>
                  </a:ext>
                </a:extLst>
              </a:tr>
              <a:tr h="39841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2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宋体" pitchFamily="2" charset="-122"/>
                        </a:rPr>
                        <a:t>a[n-1][m-1]</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11"/>
                  </a:ext>
                </a:extLst>
              </a:tr>
            </a:tbl>
          </a:graphicData>
        </a:graphic>
      </p:graphicFrame>
      <p:grpSp>
        <p:nvGrpSpPr>
          <p:cNvPr id="3" name="Group 64"/>
          <p:cNvGrpSpPr>
            <a:grpSpLocks/>
          </p:cNvGrpSpPr>
          <p:nvPr/>
        </p:nvGrpSpPr>
        <p:grpSpPr bwMode="auto">
          <a:xfrm>
            <a:off x="8972922" y="2348385"/>
            <a:ext cx="492125" cy="3889375"/>
            <a:chOff x="882" y="1525"/>
            <a:chExt cx="310" cy="2450"/>
          </a:xfrm>
        </p:grpSpPr>
        <p:sp>
          <p:nvSpPr>
            <p:cNvPr id="123969" name="Text Box 65"/>
            <p:cNvSpPr txBox="1">
              <a:spLocks noChangeArrowheads="1"/>
            </p:cNvSpPr>
            <p:nvPr/>
          </p:nvSpPr>
          <p:spPr bwMode="auto">
            <a:xfrm>
              <a:off x="882" y="1525"/>
              <a:ext cx="310" cy="454"/>
            </a:xfrm>
            <a:prstGeom prst="rect">
              <a:avLst/>
            </a:prstGeom>
            <a:noFill/>
            <a:ln w="9525">
              <a:noFill/>
              <a:miter lim="800000"/>
              <a:headEnd/>
              <a:tailEnd/>
            </a:ln>
            <a:effectLst/>
          </p:spPr>
          <p:txBody>
            <a:bodyPr vert="eaVert">
              <a:spAutoFit/>
            </a:bodyPr>
            <a:lstStyle/>
            <a:p>
              <a:pPr>
                <a:spcBef>
                  <a:spcPct val="50000"/>
                </a:spcBef>
                <a:defRPr/>
              </a:pPr>
              <a:r>
                <a:rPr lang="en-US" altLang="zh-CN" sz="2000">
                  <a:effectLst>
                    <a:outerShdw blurRad="38100" dist="38100" dir="2700000" algn="tl">
                      <a:srgbClr val="C0C0C0"/>
                    </a:outerShdw>
                  </a:effectLst>
                  <a:latin typeface="Times New Roman" pitchFamily="18" charset="0"/>
                  <a:ea typeface="宋体" pitchFamily="2" charset="-122"/>
                </a:rPr>
                <a:t>…</a:t>
              </a:r>
            </a:p>
          </p:txBody>
        </p:sp>
        <p:sp>
          <p:nvSpPr>
            <p:cNvPr id="123970" name="Text Box 66"/>
            <p:cNvSpPr txBox="1">
              <a:spLocks noChangeArrowheads="1"/>
            </p:cNvSpPr>
            <p:nvPr/>
          </p:nvSpPr>
          <p:spPr bwMode="auto">
            <a:xfrm>
              <a:off x="882" y="2523"/>
              <a:ext cx="310" cy="454"/>
            </a:xfrm>
            <a:prstGeom prst="rect">
              <a:avLst/>
            </a:prstGeom>
            <a:noFill/>
            <a:ln w="9525">
              <a:noFill/>
              <a:miter lim="800000"/>
              <a:headEnd/>
              <a:tailEnd/>
            </a:ln>
            <a:effectLst/>
          </p:spPr>
          <p:txBody>
            <a:bodyPr vert="eaVert">
              <a:spAutoFit/>
            </a:bodyPr>
            <a:lstStyle/>
            <a:p>
              <a:pPr>
                <a:spcBef>
                  <a:spcPct val="50000"/>
                </a:spcBef>
                <a:defRPr/>
              </a:pPr>
              <a:r>
                <a:rPr lang="en-US" altLang="zh-CN" sz="2000">
                  <a:effectLst>
                    <a:outerShdw blurRad="38100" dist="38100" dir="2700000" algn="tl">
                      <a:srgbClr val="C0C0C0"/>
                    </a:outerShdw>
                  </a:effectLst>
                  <a:latin typeface="Times New Roman" pitchFamily="18" charset="0"/>
                  <a:ea typeface="宋体" pitchFamily="2" charset="-122"/>
                </a:rPr>
                <a:t>…</a:t>
              </a:r>
            </a:p>
          </p:txBody>
        </p:sp>
        <p:sp>
          <p:nvSpPr>
            <p:cNvPr id="123971" name="Text Box 67"/>
            <p:cNvSpPr txBox="1">
              <a:spLocks noChangeArrowheads="1"/>
            </p:cNvSpPr>
            <p:nvPr/>
          </p:nvSpPr>
          <p:spPr bwMode="auto">
            <a:xfrm>
              <a:off x="882" y="3022"/>
              <a:ext cx="310" cy="454"/>
            </a:xfrm>
            <a:prstGeom prst="rect">
              <a:avLst/>
            </a:prstGeom>
            <a:noFill/>
            <a:ln w="9525">
              <a:noFill/>
              <a:miter lim="800000"/>
              <a:headEnd/>
              <a:tailEnd/>
            </a:ln>
            <a:effectLst/>
          </p:spPr>
          <p:txBody>
            <a:bodyPr vert="eaVert">
              <a:spAutoFit/>
            </a:bodyPr>
            <a:lstStyle/>
            <a:p>
              <a:pPr>
                <a:spcBef>
                  <a:spcPct val="50000"/>
                </a:spcBef>
                <a:defRPr/>
              </a:pPr>
              <a:r>
                <a:rPr lang="en-US" altLang="zh-CN" sz="2000">
                  <a:effectLst>
                    <a:outerShdw blurRad="38100" dist="38100" dir="2700000" algn="tl">
                      <a:srgbClr val="C0C0C0"/>
                    </a:outerShdw>
                  </a:effectLst>
                  <a:latin typeface="Times New Roman" pitchFamily="18" charset="0"/>
                  <a:ea typeface="宋体" pitchFamily="2" charset="-122"/>
                </a:rPr>
                <a:t>…</a:t>
              </a:r>
            </a:p>
          </p:txBody>
        </p:sp>
        <p:sp>
          <p:nvSpPr>
            <p:cNvPr id="123972" name="Text Box 68"/>
            <p:cNvSpPr txBox="1">
              <a:spLocks noChangeArrowheads="1"/>
            </p:cNvSpPr>
            <p:nvPr/>
          </p:nvSpPr>
          <p:spPr bwMode="auto">
            <a:xfrm>
              <a:off x="882" y="3521"/>
              <a:ext cx="310" cy="454"/>
            </a:xfrm>
            <a:prstGeom prst="rect">
              <a:avLst/>
            </a:prstGeom>
            <a:noFill/>
            <a:ln w="9525">
              <a:noFill/>
              <a:miter lim="800000"/>
              <a:headEnd/>
              <a:tailEnd/>
            </a:ln>
            <a:effectLst/>
          </p:spPr>
          <p:txBody>
            <a:bodyPr vert="eaVert">
              <a:spAutoFit/>
            </a:bodyPr>
            <a:lstStyle/>
            <a:p>
              <a:pPr>
                <a:spcBef>
                  <a:spcPct val="50000"/>
                </a:spcBef>
                <a:defRPr/>
              </a:pPr>
              <a:r>
                <a:rPr lang="en-US" altLang="zh-CN" sz="2000">
                  <a:effectLst>
                    <a:outerShdw blurRad="38100" dist="38100" dir="2700000" algn="tl">
                      <a:srgbClr val="C0C0C0"/>
                    </a:outerShdw>
                  </a:effectLst>
                  <a:latin typeface="Times New Roman" pitchFamily="18" charset="0"/>
                  <a:ea typeface="宋体" pitchFamily="2" charset="-122"/>
                </a:rPr>
                <a:t>…</a:t>
              </a:r>
            </a:p>
          </p:txBody>
        </p:sp>
      </p:grpSp>
      <p:sp>
        <p:nvSpPr>
          <p:cNvPr id="123973" name="AutoShape 69"/>
          <p:cNvSpPr>
            <a:spLocks/>
          </p:cNvSpPr>
          <p:nvPr/>
        </p:nvSpPr>
        <p:spPr bwMode="auto">
          <a:xfrm>
            <a:off x="2710631" y="1484785"/>
            <a:ext cx="144462" cy="1584325"/>
          </a:xfrm>
          <a:prstGeom prst="rightBrace">
            <a:avLst>
              <a:gd name="adj1" fmla="val 91392"/>
              <a:gd name="adj2" fmla="val 50000"/>
            </a:avLst>
          </a:prstGeom>
          <a:noFill/>
          <a:ln w="25400">
            <a:solidFill>
              <a:schemeClr val="tx1"/>
            </a:solidFill>
            <a:round/>
            <a:headEnd/>
            <a:tailEnd/>
          </a:ln>
          <a:effectLst/>
        </p:spPr>
        <p:txBody>
          <a:bodyPr wrap="none" anchor="ctr"/>
          <a:lstStyle/>
          <a:p>
            <a:pPr>
              <a:defRPr/>
            </a:pPr>
            <a:endParaRPr lang="zh-CN" altLang="en-US">
              <a:effectLst>
                <a:outerShdw blurRad="38100" dist="38100" dir="2700000" algn="tl">
                  <a:srgbClr val="C0C0C0"/>
                </a:outerShdw>
              </a:effectLst>
              <a:latin typeface="Times New Roman" pitchFamily="18" charset="0"/>
              <a:ea typeface="宋体" pitchFamily="2" charset="-122"/>
            </a:endParaRPr>
          </a:p>
        </p:txBody>
      </p:sp>
      <p:sp>
        <p:nvSpPr>
          <p:cNvPr id="123974" name="AutoShape 70"/>
          <p:cNvSpPr>
            <a:spLocks/>
          </p:cNvSpPr>
          <p:nvPr/>
        </p:nvSpPr>
        <p:spPr bwMode="auto">
          <a:xfrm>
            <a:off x="2710631" y="3285010"/>
            <a:ext cx="144462" cy="1368425"/>
          </a:xfrm>
          <a:prstGeom prst="rightBrace">
            <a:avLst>
              <a:gd name="adj1" fmla="val 78938"/>
              <a:gd name="adj2" fmla="val 50000"/>
            </a:avLst>
          </a:prstGeom>
          <a:noFill/>
          <a:ln w="25400">
            <a:solidFill>
              <a:schemeClr val="tx1"/>
            </a:solidFill>
            <a:round/>
            <a:headEnd/>
            <a:tailEnd/>
          </a:ln>
          <a:effectLst/>
        </p:spPr>
        <p:txBody>
          <a:bodyPr wrap="none" anchor="ctr"/>
          <a:lstStyle/>
          <a:p>
            <a:pPr>
              <a:defRPr/>
            </a:pPr>
            <a:endParaRPr lang="zh-CN" altLang="en-US">
              <a:effectLst>
                <a:outerShdw blurRad="38100" dist="38100" dir="2700000" algn="tl">
                  <a:srgbClr val="C0C0C0"/>
                </a:outerShdw>
              </a:effectLst>
              <a:latin typeface="Times New Roman" pitchFamily="18" charset="0"/>
              <a:ea typeface="宋体" pitchFamily="2" charset="-122"/>
            </a:endParaRPr>
          </a:p>
        </p:txBody>
      </p:sp>
      <p:sp>
        <p:nvSpPr>
          <p:cNvPr id="123975" name="AutoShape 71"/>
          <p:cNvSpPr>
            <a:spLocks/>
          </p:cNvSpPr>
          <p:nvPr/>
        </p:nvSpPr>
        <p:spPr bwMode="auto">
          <a:xfrm>
            <a:off x="2710631" y="5156673"/>
            <a:ext cx="144462" cy="1081087"/>
          </a:xfrm>
          <a:prstGeom prst="rightBrace">
            <a:avLst>
              <a:gd name="adj1" fmla="val 62363"/>
              <a:gd name="adj2" fmla="val 50000"/>
            </a:avLst>
          </a:prstGeom>
          <a:noFill/>
          <a:ln w="25400">
            <a:solidFill>
              <a:schemeClr val="tx1"/>
            </a:solidFill>
            <a:round/>
            <a:headEnd/>
            <a:tailEnd/>
          </a:ln>
          <a:effectLst/>
        </p:spPr>
        <p:txBody>
          <a:bodyPr wrap="none" anchor="ctr"/>
          <a:lstStyle/>
          <a:p>
            <a:pPr>
              <a:defRPr/>
            </a:pPr>
            <a:endParaRPr lang="zh-CN" altLang="en-US">
              <a:effectLst>
                <a:outerShdw blurRad="38100" dist="38100" dir="2700000" algn="tl">
                  <a:srgbClr val="C0C0C0"/>
                </a:outerShdw>
              </a:effectLst>
              <a:latin typeface="Times New Roman" pitchFamily="18" charset="0"/>
              <a:ea typeface="宋体" pitchFamily="2" charset="-122"/>
            </a:endParaRPr>
          </a:p>
        </p:txBody>
      </p:sp>
      <p:sp>
        <p:nvSpPr>
          <p:cNvPr id="123976" name="Text Box 72"/>
          <p:cNvSpPr txBox="1">
            <a:spLocks noChangeArrowheads="1"/>
          </p:cNvSpPr>
          <p:nvPr/>
        </p:nvSpPr>
        <p:spPr bwMode="auto">
          <a:xfrm>
            <a:off x="2926532" y="2205510"/>
            <a:ext cx="1152525" cy="396875"/>
          </a:xfrm>
          <a:prstGeom prst="rect">
            <a:avLst/>
          </a:prstGeom>
          <a:noFill/>
          <a:ln w="9525">
            <a:noFill/>
            <a:miter lim="800000"/>
            <a:headEnd/>
            <a:tailEnd/>
          </a:ln>
          <a:effectLst/>
        </p:spPr>
        <p:txBody>
          <a:bodyPr>
            <a:spAutoFit/>
          </a:bodyPr>
          <a:lstStyle/>
          <a:p>
            <a:pPr>
              <a:spcBef>
                <a:spcPct val="50000"/>
              </a:spcBef>
              <a:defRPr/>
            </a:pPr>
            <a:r>
              <a:rPr lang="zh-CN" altLang="en-US" sz="2000">
                <a:effectLst>
                  <a:outerShdw blurRad="38100" dist="38100" dir="2700000" algn="tl">
                    <a:srgbClr val="C0C0C0"/>
                  </a:outerShdw>
                </a:effectLst>
                <a:latin typeface="Times New Roman" pitchFamily="18" charset="0"/>
                <a:ea typeface="楷体_GB2312" pitchFamily="49" charset="-122"/>
              </a:rPr>
              <a:t>第</a:t>
            </a:r>
            <a:r>
              <a:rPr lang="en-US" altLang="zh-CN" sz="2000">
                <a:effectLst>
                  <a:outerShdw blurRad="38100" dist="38100" dir="2700000" algn="tl">
                    <a:srgbClr val="C0C0C0"/>
                  </a:outerShdw>
                </a:effectLst>
                <a:latin typeface="Times New Roman" pitchFamily="18" charset="0"/>
                <a:ea typeface="楷体_GB2312" pitchFamily="49" charset="-122"/>
              </a:rPr>
              <a:t>0</a:t>
            </a:r>
            <a:r>
              <a:rPr lang="zh-CN" altLang="en-US" sz="2000">
                <a:effectLst>
                  <a:outerShdw blurRad="38100" dist="38100" dir="2700000" algn="tl">
                    <a:srgbClr val="C0C0C0"/>
                  </a:outerShdw>
                </a:effectLst>
                <a:latin typeface="Times New Roman" pitchFamily="18" charset="0"/>
                <a:ea typeface="楷体_GB2312" pitchFamily="49" charset="-122"/>
              </a:rPr>
              <a:t>行</a:t>
            </a:r>
          </a:p>
        </p:txBody>
      </p:sp>
      <p:sp>
        <p:nvSpPr>
          <p:cNvPr id="123977" name="Text Box 73"/>
          <p:cNvSpPr txBox="1">
            <a:spLocks noChangeArrowheads="1"/>
          </p:cNvSpPr>
          <p:nvPr/>
        </p:nvSpPr>
        <p:spPr bwMode="auto">
          <a:xfrm>
            <a:off x="2926532" y="3716810"/>
            <a:ext cx="1152525" cy="396875"/>
          </a:xfrm>
          <a:prstGeom prst="rect">
            <a:avLst/>
          </a:prstGeom>
          <a:noFill/>
          <a:ln w="9525">
            <a:noFill/>
            <a:miter lim="800000"/>
            <a:headEnd/>
            <a:tailEnd/>
          </a:ln>
          <a:effectLst/>
        </p:spPr>
        <p:txBody>
          <a:bodyPr>
            <a:spAutoFit/>
          </a:bodyPr>
          <a:lstStyle/>
          <a:p>
            <a:pPr>
              <a:spcBef>
                <a:spcPct val="50000"/>
              </a:spcBef>
              <a:defRPr/>
            </a:pPr>
            <a:r>
              <a:rPr lang="zh-CN" altLang="en-US" sz="2000">
                <a:effectLst>
                  <a:outerShdw blurRad="38100" dist="38100" dir="2700000" algn="tl">
                    <a:srgbClr val="C0C0C0"/>
                  </a:outerShdw>
                </a:effectLst>
                <a:latin typeface="Times New Roman" pitchFamily="18" charset="0"/>
                <a:ea typeface="楷体_GB2312" pitchFamily="49" charset="-122"/>
              </a:rPr>
              <a:t>第</a:t>
            </a:r>
            <a:r>
              <a:rPr lang="en-US" altLang="zh-CN" sz="2000">
                <a:effectLst>
                  <a:outerShdw blurRad="38100" dist="38100" dir="2700000" algn="tl">
                    <a:srgbClr val="C0C0C0"/>
                  </a:outerShdw>
                </a:effectLst>
                <a:latin typeface="Times New Roman" pitchFamily="18" charset="0"/>
                <a:ea typeface="楷体_GB2312" pitchFamily="49" charset="-122"/>
              </a:rPr>
              <a:t>1</a:t>
            </a:r>
            <a:r>
              <a:rPr lang="zh-CN" altLang="en-US" sz="2000">
                <a:effectLst>
                  <a:outerShdw blurRad="38100" dist="38100" dir="2700000" algn="tl">
                    <a:srgbClr val="C0C0C0"/>
                  </a:outerShdw>
                </a:effectLst>
                <a:latin typeface="Times New Roman" pitchFamily="18" charset="0"/>
                <a:ea typeface="楷体_GB2312" pitchFamily="49" charset="-122"/>
              </a:rPr>
              <a:t>行</a:t>
            </a:r>
          </a:p>
        </p:txBody>
      </p:sp>
      <p:sp>
        <p:nvSpPr>
          <p:cNvPr id="123978" name="Text Box 74"/>
          <p:cNvSpPr txBox="1">
            <a:spLocks noChangeArrowheads="1"/>
          </p:cNvSpPr>
          <p:nvPr/>
        </p:nvSpPr>
        <p:spPr bwMode="auto">
          <a:xfrm>
            <a:off x="2926532" y="5517035"/>
            <a:ext cx="1152525" cy="396875"/>
          </a:xfrm>
          <a:prstGeom prst="rect">
            <a:avLst/>
          </a:prstGeom>
          <a:noFill/>
          <a:ln w="9525">
            <a:noFill/>
            <a:miter lim="800000"/>
            <a:headEnd/>
            <a:tailEnd/>
          </a:ln>
          <a:effectLst/>
        </p:spPr>
        <p:txBody>
          <a:bodyPr>
            <a:spAutoFit/>
          </a:bodyPr>
          <a:lstStyle/>
          <a:p>
            <a:pPr>
              <a:spcBef>
                <a:spcPct val="50000"/>
              </a:spcBef>
              <a:defRPr/>
            </a:pPr>
            <a:r>
              <a:rPr lang="zh-CN" altLang="en-US" sz="2000">
                <a:effectLst>
                  <a:outerShdw blurRad="38100" dist="38100" dir="2700000" algn="tl">
                    <a:srgbClr val="C0C0C0"/>
                  </a:outerShdw>
                </a:effectLst>
                <a:latin typeface="Times New Roman" pitchFamily="18" charset="0"/>
                <a:ea typeface="楷体_GB2312" pitchFamily="49" charset="-122"/>
              </a:rPr>
              <a:t>第</a:t>
            </a:r>
            <a:r>
              <a:rPr lang="en-US" altLang="zh-CN" sz="2000">
                <a:effectLst>
                  <a:outerShdw blurRad="38100" dist="38100" dir="2700000" algn="tl">
                    <a:srgbClr val="C0C0C0"/>
                  </a:outerShdw>
                </a:effectLst>
                <a:latin typeface="Times New Roman" pitchFamily="18" charset="0"/>
                <a:ea typeface="楷体_GB2312" pitchFamily="49" charset="-122"/>
              </a:rPr>
              <a:t>n-1</a:t>
            </a:r>
            <a:r>
              <a:rPr lang="zh-CN" altLang="en-US" sz="2000">
                <a:effectLst>
                  <a:outerShdw blurRad="38100" dist="38100" dir="2700000" algn="tl">
                    <a:srgbClr val="C0C0C0"/>
                  </a:outerShdw>
                </a:effectLst>
                <a:latin typeface="Times New Roman" pitchFamily="18" charset="0"/>
                <a:ea typeface="楷体_GB2312" pitchFamily="49" charset="-122"/>
              </a:rPr>
              <a:t>行</a:t>
            </a:r>
          </a:p>
        </p:txBody>
      </p:sp>
      <p:sp>
        <p:nvSpPr>
          <p:cNvPr id="123979" name="AutoShape 75"/>
          <p:cNvSpPr>
            <a:spLocks/>
          </p:cNvSpPr>
          <p:nvPr/>
        </p:nvSpPr>
        <p:spPr bwMode="auto">
          <a:xfrm>
            <a:off x="9984159" y="1484785"/>
            <a:ext cx="144463" cy="1584325"/>
          </a:xfrm>
          <a:prstGeom prst="rightBrace">
            <a:avLst>
              <a:gd name="adj1" fmla="val 91392"/>
              <a:gd name="adj2" fmla="val 50000"/>
            </a:avLst>
          </a:prstGeom>
          <a:noFill/>
          <a:ln w="25400">
            <a:solidFill>
              <a:schemeClr val="tx1"/>
            </a:solidFill>
            <a:round/>
            <a:headEnd/>
            <a:tailEnd/>
          </a:ln>
          <a:effectLst/>
        </p:spPr>
        <p:txBody>
          <a:bodyPr wrap="none" anchor="ctr"/>
          <a:lstStyle/>
          <a:p>
            <a:pPr>
              <a:defRPr/>
            </a:pPr>
            <a:endParaRPr lang="zh-CN" altLang="en-US">
              <a:effectLst>
                <a:outerShdw blurRad="38100" dist="38100" dir="2700000" algn="tl">
                  <a:srgbClr val="C0C0C0"/>
                </a:outerShdw>
              </a:effectLst>
              <a:latin typeface="Times New Roman" pitchFamily="18" charset="0"/>
              <a:ea typeface="宋体" pitchFamily="2" charset="-122"/>
            </a:endParaRPr>
          </a:p>
        </p:txBody>
      </p:sp>
      <p:sp>
        <p:nvSpPr>
          <p:cNvPr id="123980" name="AutoShape 76"/>
          <p:cNvSpPr>
            <a:spLocks/>
          </p:cNvSpPr>
          <p:nvPr/>
        </p:nvSpPr>
        <p:spPr bwMode="auto">
          <a:xfrm>
            <a:off x="9984159" y="3285010"/>
            <a:ext cx="144463" cy="1368425"/>
          </a:xfrm>
          <a:prstGeom prst="rightBrace">
            <a:avLst>
              <a:gd name="adj1" fmla="val 78937"/>
              <a:gd name="adj2" fmla="val 50000"/>
            </a:avLst>
          </a:prstGeom>
          <a:noFill/>
          <a:ln w="25400">
            <a:solidFill>
              <a:schemeClr val="tx1"/>
            </a:solidFill>
            <a:round/>
            <a:headEnd/>
            <a:tailEnd/>
          </a:ln>
          <a:effectLst/>
        </p:spPr>
        <p:txBody>
          <a:bodyPr wrap="none" anchor="ctr"/>
          <a:lstStyle/>
          <a:p>
            <a:pPr>
              <a:defRPr/>
            </a:pPr>
            <a:endParaRPr lang="zh-CN" altLang="en-US">
              <a:effectLst>
                <a:outerShdw blurRad="38100" dist="38100" dir="2700000" algn="tl">
                  <a:srgbClr val="C0C0C0"/>
                </a:outerShdw>
              </a:effectLst>
              <a:latin typeface="Times New Roman" pitchFamily="18" charset="0"/>
              <a:ea typeface="宋体" pitchFamily="2" charset="-122"/>
            </a:endParaRPr>
          </a:p>
        </p:txBody>
      </p:sp>
      <p:sp>
        <p:nvSpPr>
          <p:cNvPr id="123981" name="AutoShape 77"/>
          <p:cNvSpPr>
            <a:spLocks/>
          </p:cNvSpPr>
          <p:nvPr/>
        </p:nvSpPr>
        <p:spPr bwMode="auto">
          <a:xfrm>
            <a:off x="9984159" y="5156671"/>
            <a:ext cx="144463" cy="1081088"/>
          </a:xfrm>
          <a:prstGeom prst="rightBrace">
            <a:avLst>
              <a:gd name="adj1" fmla="val 62362"/>
              <a:gd name="adj2" fmla="val 50000"/>
            </a:avLst>
          </a:prstGeom>
          <a:noFill/>
          <a:ln w="25400">
            <a:solidFill>
              <a:schemeClr val="tx1"/>
            </a:solidFill>
            <a:round/>
            <a:headEnd/>
            <a:tailEnd/>
          </a:ln>
          <a:effectLst/>
        </p:spPr>
        <p:txBody>
          <a:bodyPr wrap="none" anchor="ctr"/>
          <a:lstStyle/>
          <a:p>
            <a:pPr>
              <a:defRPr/>
            </a:pPr>
            <a:endParaRPr lang="zh-CN" altLang="en-US">
              <a:effectLst>
                <a:outerShdw blurRad="38100" dist="38100" dir="2700000" algn="tl">
                  <a:srgbClr val="C0C0C0"/>
                </a:outerShdw>
              </a:effectLst>
              <a:latin typeface="Times New Roman" pitchFamily="18" charset="0"/>
              <a:ea typeface="宋体" pitchFamily="2" charset="-122"/>
            </a:endParaRPr>
          </a:p>
        </p:txBody>
      </p:sp>
      <p:sp>
        <p:nvSpPr>
          <p:cNvPr id="123982" name="Text Box 78"/>
          <p:cNvSpPr txBox="1">
            <a:spLocks noChangeArrowheads="1"/>
          </p:cNvSpPr>
          <p:nvPr/>
        </p:nvSpPr>
        <p:spPr bwMode="auto">
          <a:xfrm>
            <a:off x="10200059" y="2205510"/>
            <a:ext cx="1152525" cy="396875"/>
          </a:xfrm>
          <a:prstGeom prst="rect">
            <a:avLst/>
          </a:prstGeom>
          <a:noFill/>
          <a:ln w="9525">
            <a:noFill/>
            <a:miter lim="800000"/>
            <a:headEnd/>
            <a:tailEnd/>
          </a:ln>
          <a:effectLst/>
        </p:spPr>
        <p:txBody>
          <a:bodyPr>
            <a:spAutoFit/>
          </a:bodyPr>
          <a:lstStyle/>
          <a:p>
            <a:pPr>
              <a:spcBef>
                <a:spcPct val="50000"/>
              </a:spcBef>
              <a:defRPr/>
            </a:pPr>
            <a:r>
              <a:rPr lang="zh-CN" altLang="en-US" sz="2000">
                <a:effectLst>
                  <a:outerShdw blurRad="38100" dist="38100" dir="2700000" algn="tl">
                    <a:srgbClr val="C0C0C0"/>
                  </a:outerShdw>
                </a:effectLst>
                <a:latin typeface="Times New Roman" pitchFamily="18" charset="0"/>
                <a:ea typeface="楷体_GB2312" pitchFamily="49" charset="-122"/>
              </a:rPr>
              <a:t>第</a:t>
            </a:r>
            <a:r>
              <a:rPr lang="en-US" altLang="zh-CN" sz="2000">
                <a:effectLst>
                  <a:outerShdw blurRad="38100" dist="38100" dir="2700000" algn="tl">
                    <a:srgbClr val="C0C0C0"/>
                  </a:outerShdw>
                </a:effectLst>
                <a:latin typeface="Times New Roman" pitchFamily="18" charset="0"/>
                <a:ea typeface="楷体_GB2312" pitchFamily="49" charset="-122"/>
              </a:rPr>
              <a:t>0</a:t>
            </a:r>
            <a:r>
              <a:rPr lang="zh-CN" altLang="en-US" sz="2000">
                <a:effectLst>
                  <a:outerShdw blurRad="38100" dist="38100" dir="2700000" algn="tl">
                    <a:srgbClr val="C0C0C0"/>
                  </a:outerShdw>
                </a:effectLst>
                <a:latin typeface="Times New Roman" pitchFamily="18" charset="0"/>
                <a:ea typeface="楷体_GB2312" pitchFamily="49" charset="-122"/>
              </a:rPr>
              <a:t>列</a:t>
            </a:r>
          </a:p>
        </p:txBody>
      </p:sp>
      <p:sp>
        <p:nvSpPr>
          <p:cNvPr id="123983" name="Text Box 79"/>
          <p:cNvSpPr txBox="1">
            <a:spLocks noChangeArrowheads="1"/>
          </p:cNvSpPr>
          <p:nvPr/>
        </p:nvSpPr>
        <p:spPr bwMode="auto">
          <a:xfrm>
            <a:off x="10200059" y="3716810"/>
            <a:ext cx="1152525" cy="396875"/>
          </a:xfrm>
          <a:prstGeom prst="rect">
            <a:avLst/>
          </a:prstGeom>
          <a:noFill/>
          <a:ln w="9525">
            <a:noFill/>
            <a:miter lim="800000"/>
            <a:headEnd/>
            <a:tailEnd/>
          </a:ln>
          <a:effectLst/>
        </p:spPr>
        <p:txBody>
          <a:bodyPr>
            <a:spAutoFit/>
          </a:bodyPr>
          <a:lstStyle/>
          <a:p>
            <a:pPr>
              <a:spcBef>
                <a:spcPct val="50000"/>
              </a:spcBef>
              <a:defRPr/>
            </a:pPr>
            <a:r>
              <a:rPr lang="zh-CN" altLang="en-US" sz="2000">
                <a:effectLst>
                  <a:outerShdw blurRad="38100" dist="38100" dir="2700000" algn="tl">
                    <a:srgbClr val="C0C0C0"/>
                  </a:outerShdw>
                </a:effectLst>
                <a:latin typeface="Times New Roman" pitchFamily="18" charset="0"/>
                <a:ea typeface="楷体_GB2312" pitchFamily="49" charset="-122"/>
              </a:rPr>
              <a:t>第</a:t>
            </a:r>
            <a:r>
              <a:rPr lang="en-US" altLang="zh-CN" sz="2000">
                <a:effectLst>
                  <a:outerShdw blurRad="38100" dist="38100" dir="2700000" algn="tl">
                    <a:srgbClr val="C0C0C0"/>
                  </a:outerShdw>
                </a:effectLst>
                <a:latin typeface="Times New Roman" pitchFamily="18" charset="0"/>
                <a:ea typeface="楷体_GB2312" pitchFamily="49" charset="-122"/>
              </a:rPr>
              <a:t>1</a:t>
            </a:r>
            <a:r>
              <a:rPr lang="zh-CN" altLang="en-US" sz="2000">
                <a:effectLst>
                  <a:outerShdw blurRad="38100" dist="38100" dir="2700000" algn="tl">
                    <a:srgbClr val="C0C0C0"/>
                  </a:outerShdw>
                </a:effectLst>
                <a:latin typeface="Times New Roman" pitchFamily="18" charset="0"/>
                <a:ea typeface="楷体_GB2312" pitchFamily="49" charset="-122"/>
              </a:rPr>
              <a:t>列</a:t>
            </a:r>
          </a:p>
        </p:txBody>
      </p:sp>
      <p:sp>
        <p:nvSpPr>
          <p:cNvPr id="123984" name="Text Box 80"/>
          <p:cNvSpPr txBox="1">
            <a:spLocks noChangeArrowheads="1"/>
          </p:cNvSpPr>
          <p:nvPr/>
        </p:nvSpPr>
        <p:spPr bwMode="auto">
          <a:xfrm>
            <a:off x="10200059" y="5517035"/>
            <a:ext cx="1152525" cy="396875"/>
          </a:xfrm>
          <a:prstGeom prst="rect">
            <a:avLst/>
          </a:prstGeom>
          <a:noFill/>
          <a:ln w="9525">
            <a:noFill/>
            <a:miter lim="800000"/>
            <a:headEnd/>
            <a:tailEnd/>
          </a:ln>
          <a:effectLst/>
        </p:spPr>
        <p:txBody>
          <a:bodyPr>
            <a:spAutoFit/>
          </a:bodyPr>
          <a:lstStyle/>
          <a:p>
            <a:pPr>
              <a:spcBef>
                <a:spcPct val="50000"/>
              </a:spcBef>
              <a:defRPr/>
            </a:pPr>
            <a:r>
              <a:rPr lang="zh-CN" altLang="en-US" sz="2000">
                <a:effectLst>
                  <a:outerShdw blurRad="38100" dist="38100" dir="2700000" algn="tl">
                    <a:srgbClr val="C0C0C0"/>
                  </a:outerShdw>
                </a:effectLst>
                <a:latin typeface="Times New Roman" pitchFamily="18" charset="0"/>
                <a:ea typeface="楷体_GB2312" pitchFamily="49" charset="-122"/>
              </a:rPr>
              <a:t>第</a:t>
            </a:r>
            <a:r>
              <a:rPr lang="en-US" altLang="zh-CN" sz="2000">
                <a:effectLst>
                  <a:outerShdw blurRad="38100" dist="38100" dir="2700000" algn="tl">
                    <a:srgbClr val="C0C0C0"/>
                  </a:outerShdw>
                </a:effectLst>
                <a:latin typeface="Times New Roman" pitchFamily="18" charset="0"/>
                <a:ea typeface="楷体_GB2312" pitchFamily="49" charset="-122"/>
              </a:rPr>
              <a:t>m-1</a:t>
            </a:r>
            <a:r>
              <a:rPr lang="zh-CN" altLang="en-US" sz="2000">
                <a:effectLst>
                  <a:outerShdw blurRad="38100" dist="38100" dir="2700000" algn="tl">
                    <a:srgbClr val="C0C0C0"/>
                  </a:outerShdw>
                </a:effectLst>
                <a:latin typeface="Times New Roman" pitchFamily="18" charset="0"/>
                <a:ea typeface="楷体_GB2312" pitchFamily="49" charset="-122"/>
              </a:rPr>
              <a:t>列</a:t>
            </a:r>
          </a:p>
        </p:txBody>
      </p:sp>
      <p:sp>
        <p:nvSpPr>
          <p:cNvPr id="123985" name="Text Box 81"/>
          <p:cNvSpPr txBox="1">
            <a:spLocks noChangeArrowheads="1"/>
          </p:cNvSpPr>
          <p:nvPr/>
        </p:nvSpPr>
        <p:spPr bwMode="auto">
          <a:xfrm>
            <a:off x="983432" y="6317135"/>
            <a:ext cx="2232025" cy="396875"/>
          </a:xfrm>
          <a:prstGeom prst="rect">
            <a:avLst/>
          </a:prstGeom>
          <a:noFill/>
          <a:ln w="9525">
            <a:noFill/>
            <a:miter lim="800000"/>
            <a:headEnd/>
            <a:tailEnd/>
          </a:ln>
          <a:effectLst/>
        </p:spPr>
        <p:txBody>
          <a:bodyPr>
            <a:spAutoFit/>
          </a:bodyPr>
          <a:lstStyle/>
          <a:p>
            <a:pPr>
              <a:spcBef>
                <a:spcPct val="50000"/>
              </a:spcBef>
              <a:defRPr/>
            </a:pPr>
            <a:r>
              <a:rPr lang="zh-CN" altLang="en-US" sz="2000" dirty="0">
                <a:effectLst>
                  <a:outerShdw blurRad="38100" dist="38100" dir="2700000" algn="tl">
                    <a:srgbClr val="C0C0C0"/>
                  </a:outerShdw>
                </a:effectLst>
                <a:latin typeface="Times New Roman" pitchFamily="18" charset="0"/>
                <a:ea typeface="楷体_GB2312" pitchFamily="49" charset="-122"/>
              </a:rPr>
              <a:t>（</a:t>
            </a:r>
            <a:r>
              <a:rPr lang="en-US" altLang="zh-CN" sz="2000" dirty="0">
                <a:effectLst>
                  <a:outerShdw blurRad="38100" dist="38100" dir="2700000" algn="tl">
                    <a:srgbClr val="C0C0C0"/>
                  </a:outerShdw>
                </a:effectLst>
                <a:latin typeface="Times New Roman" pitchFamily="18" charset="0"/>
                <a:ea typeface="楷体_GB2312" pitchFamily="49" charset="-122"/>
              </a:rPr>
              <a:t>a</a:t>
            </a:r>
            <a:r>
              <a:rPr lang="zh-CN" altLang="en-US" sz="2000" dirty="0">
                <a:effectLst>
                  <a:outerShdw blurRad="38100" dist="38100" dir="2700000" algn="tl">
                    <a:srgbClr val="C0C0C0"/>
                  </a:outerShdw>
                </a:effectLst>
                <a:latin typeface="Times New Roman" pitchFamily="18" charset="0"/>
                <a:ea typeface="楷体_GB2312" pitchFamily="49" charset="-122"/>
              </a:rPr>
              <a:t>）以</a:t>
            </a:r>
            <a:r>
              <a:rPr lang="zh-CN" altLang="en-US" sz="2000" dirty="0">
                <a:solidFill>
                  <a:srgbClr val="FF0000"/>
                </a:solidFill>
                <a:effectLst>
                  <a:outerShdw blurRad="38100" dist="38100" dir="2700000" algn="tl">
                    <a:srgbClr val="C0C0C0"/>
                  </a:outerShdw>
                </a:effectLst>
                <a:latin typeface="Times New Roman" pitchFamily="18" charset="0"/>
                <a:ea typeface="楷体_GB2312" pitchFamily="49" charset="-122"/>
              </a:rPr>
              <a:t>行序</a:t>
            </a:r>
            <a:r>
              <a:rPr lang="zh-CN" altLang="en-US" sz="2000" dirty="0">
                <a:effectLst>
                  <a:outerShdw blurRad="38100" dist="38100" dir="2700000" algn="tl">
                    <a:srgbClr val="C0C0C0"/>
                  </a:outerShdw>
                </a:effectLst>
                <a:latin typeface="Times New Roman" pitchFamily="18" charset="0"/>
                <a:ea typeface="楷体_GB2312" pitchFamily="49" charset="-122"/>
              </a:rPr>
              <a:t>为主</a:t>
            </a:r>
          </a:p>
        </p:txBody>
      </p:sp>
      <p:sp>
        <p:nvSpPr>
          <p:cNvPr id="123986" name="Text Box 82"/>
          <p:cNvSpPr txBox="1">
            <a:spLocks noChangeArrowheads="1"/>
          </p:cNvSpPr>
          <p:nvPr/>
        </p:nvSpPr>
        <p:spPr bwMode="auto">
          <a:xfrm>
            <a:off x="9084047" y="6388572"/>
            <a:ext cx="2232025" cy="396875"/>
          </a:xfrm>
          <a:prstGeom prst="rect">
            <a:avLst/>
          </a:prstGeom>
          <a:noFill/>
          <a:ln w="9525">
            <a:noFill/>
            <a:miter lim="800000"/>
            <a:headEnd/>
            <a:tailEnd/>
          </a:ln>
          <a:effectLst/>
        </p:spPr>
        <p:txBody>
          <a:bodyPr>
            <a:spAutoFit/>
          </a:bodyPr>
          <a:lstStyle/>
          <a:p>
            <a:pPr>
              <a:spcBef>
                <a:spcPct val="50000"/>
              </a:spcBef>
              <a:defRPr/>
            </a:pPr>
            <a:r>
              <a:rPr lang="zh-CN" altLang="en-US" sz="2000" dirty="0">
                <a:effectLst>
                  <a:outerShdw blurRad="38100" dist="38100" dir="2700000" algn="tl">
                    <a:srgbClr val="C0C0C0"/>
                  </a:outerShdw>
                </a:effectLst>
                <a:latin typeface="Times New Roman" pitchFamily="18" charset="0"/>
                <a:ea typeface="楷体_GB2312" pitchFamily="49" charset="-122"/>
              </a:rPr>
              <a:t>（</a:t>
            </a:r>
            <a:r>
              <a:rPr lang="en-US" altLang="zh-CN" sz="2000" dirty="0">
                <a:effectLst>
                  <a:outerShdw blurRad="38100" dist="38100" dir="2700000" algn="tl">
                    <a:srgbClr val="C0C0C0"/>
                  </a:outerShdw>
                </a:effectLst>
                <a:latin typeface="Times New Roman" pitchFamily="18" charset="0"/>
                <a:ea typeface="楷体_GB2312" pitchFamily="49" charset="-122"/>
              </a:rPr>
              <a:t>b</a:t>
            </a:r>
            <a:r>
              <a:rPr lang="zh-CN" altLang="en-US" sz="2000" dirty="0">
                <a:effectLst>
                  <a:outerShdw blurRad="38100" dist="38100" dir="2700000" algn="tl">
                    <a:srgbClr val="C0C0C0"/>
                  </a:outerShdw>
                </a:effectLst>
                <a:latin typeface="Times New Roman" pitchFamily="18" charset="0"/>
                <a:ea typeface="楷体_GB2312" pitchFamily="49" charset="-122"/>
              </a:rPr>
              <a:t>）以</a:t>
            </a:r>
            <a:r>
              <a:rPr lang="zh-CN" altLang="en-US" sz="2000" dirty="0">
                <a:solidFill>
                  <a:srgbClr val="FF0000"/>
                </a:solidFill>
                <a:effectLst>
                  <a:outerShdw blurRad="38100" dist="38100" dir="2700000" algn="tl">
                    <a:srgbClr val="C0C0C0"/>
                  </a:outerShdw>
                </a:effectLst>
                <a:latin typeface="Times New Roman" pitchFamily="18" charset="0"/>
                <a:ea typeface="楷体_GB2312" pitchFamily="49" charset="-122"/>
              </a:rPr>
              <a:t>列序</a:t>
            </a:r>
            <a:r>
              <a:rPr lang="zh-CN" altLang="en-US" sz="2000" dirty="0">
                <a:effectLst>
                  <a:outerShdw blurRad="38100" dist="38100" dir="2700000" algn="tl">
                    <a:srgbClr val="C0C0C0"/>
                  </a:outerShdw>
                </a:effectLst>
                <a:latin typeface="Times New Roman" pitchFamily="18" charset="0"/>
                <a:ea typeface="楷体_GB2312" pitchFamily="49" charset="-122"/>
              </a:rPr>
              <a:t>为主</a:t>
            </a:r>
          </a:p>
        </p:txBody>
      </p:sp>
      <p:graphicFrame>
        <p:nvGraphicFramePr>
          <p:cNvPr id="4" name="对象 3"/>
          <p:cNvGraphicFramePr>
            <a:graphicFrameLocks noChangeAspect="1"/>
          </p:cNvGraphicFramePr>
          <p:nvPr>
            <p:extLst>
              <p:ext uri="{D42A27DB-BD31-4B8C-83A1-F6EECF244321}">
                <p14:modId xmlns:p14="http://schemas.microsoft.com/office/powerpoint/2010/main" val="739338074"/>
              </p:ext>
            </p:extLst>
          </p:nvPr>
        </p:nvGraphicFramePr>
        <p:xfrm>
          <a:off x="3889778" y="2852936"/>
          <a:ext cx="3859180" cy="1548756"/>
        </p:xfrm>
        <a:graphic>
          <a:graphicData uri="http://schemas.openxmlformats.org/presentationml/2006/ole">
            <mc:AlternateContent xmlns:mc="http://schemas.openxmlformats.org/markup-compatibility/2006">
              <mc:Choice xmlns:v="urn:schemas-microsoft-com:vml" Requires="v">
                <p:oleObj spid="_x0000_s146484" name="Equation" r:id="rId3" imgW="7134211" imgH="2476440" progId="Equation.DSMT4">
                  <p:embed/>
                </p:oleObj>
              </mc:Choice>
              <mc:Fallback>
                <p:oleObj name="Equation" r:id="rId3" imgW="7134211" imgH="2476440" progId="Equation.DSMT4">
                  <p:embed/>
                  <p:pic>
                    <p:nvPicPr>
                      <p:cNvPr id="0" name=""/>
                      <p:cNvPicPr/>
                      <p:nvPr/>
                    </p:nvPicPr>
                    <p:blipFill>
                      <a:blip r:embed="rId4"/>
                      <a:stretch>
                        <a:fillRect/>
                      </a:stretch>
                    </p:blipFill>
                    <p:spPr>
                      <a:xfrm>
                        <a:off x="3889778" y="2852936"/>
                        <a:ext cx="3859180" cy="1548756"/>
                      </a:xfrm>
                      <a:prstGeom prst="rect">
                        <a:avLst/>
                      </a:prstGeom>
                    </p:spPr>
                  </p:pic>
                </p:oleObj>
              </mc:Fallback>
            </mc:AlternateContent>
          </a:graphicData>
        </a:graphic>
      </p:graphicFrame>
      <p:sp>
        <p:nvSpPr>
          <p:cNvPr id="5" name="矩形 4"/>
          <p:cNvSpPr/>
          <p:nvPr/>
        </p:nvSpPr>
        <p:spPr bwMode="auto">
          <a:xfrm>
            <a:off x="4295800" y="2780928"/>
            <a:ext cx="3312368" cy="360040"/>
          </a:xfrm>
          <a:prstGeom prst="rect">
            <a:avLst/>
          </a:prstGeom>
          <a:noFill/>
          <a:ln>
            <a:solidFill>
              <a:srgbClr val="006600"/>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endParaRPr lang="zh-CN" altLang="en-US" sz="1800" dirty="0">
              <a:solidFill>
                <a:schemeClr val="bg1"/>
              </a:solidFill>
              <a:ea typeface="黑体" panose="02010609060101010101" pitchFamily="49" charset="-122"/>
            </a:endParaRPr>
          </a:p>
        </p:txBody>
      </p:sp>
      <p:cxnSp>
        <p:nvCxnSpPr>
          <p:cNvPr id="7" name="直接箭头连接符 6"/>
          <p:cNvCxnSpPr>
            <a:endCxn id="123976" idx="2"/>
          </p:cNvCxnSpPr>
          <p:nvPr/>
        </p:nvCxnSpPr>
        <p:spPr>
          <a:xfrm flipH="1" flipV="1">
            <a:off x="3502795" y="2602385"/>
            <a:ext cx="793005" cy="394567"/>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bwMode="auto">
          <a:xfrm>
            <a:off x="4295800" y="2636912"/>
            <a:ext cx="864096" cy="1872208"/>
          </a:xfrm>
          <a:prstGeom prst="rect">
            <a:avLst/>
          </a:prstGeom>
          <a:noFill/>
          <a:ln>
            <a:solidFill>
              <a:schemeClr val="accent2"/>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endParaRPr lang="zh-CN" altLang="en-US" sz="1800" dirty="0">
              <a:solidFill>
                <a:schemeClr val="bg1"/>
              </a:solidFill>
              <a:ea typeface="黑体" panose="02010609060101010101" pitchFamily="49" charset="-122"/>
            </a:endParaRPr>
          </a:p>
        </p:txBody>
      </p:sp>
      <p:cxnSp>
        <p:nvCxnSpPr>
          <p:cNvPr id="10" name="直接箭头连接符 9"/>
          <p:cNvCxnSpPr/>
          <p:nvPr/>
        </p:nvCxnSpPr>
        <p:spPr>
          <a:xfrm flipV="1">
            <a:off x="5159896" y="2276873"/>
            <a:ext cx="2880320" cy="36003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3992"/>
                                        </p:tgtEl>
                                        <p:attrNameLst>
                                          <p:attrName>style.visibility</p:attrName>
                                        </p:attrNameLst>
                                      </p:cBhvr>
                                      <p:to>
                                        <p:strVal val="visible"/>
                                      </p:to>
                                    </p:set>
                                    <p:animEffect transition="in" filter="dissolve">
                                      <p:cBhvr>
                                        <p:cTn id="7" dur="500"/>
                                        <p:tgtEl>
                                          <p:spTgt spid="123992"/>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nodeType="afterGroup">
                            <p:stCondLst>
                              <p:cond delay="500"/>
                            </p:stCondLst>
                            <p:childTnLst>
                              <p:par>
                                <p:cTn id="12" presetID="3" presetClass="entr" presetSubtype="5" fill="hold" grpId="0" nodeType="afterEffect">
                                  <p:stCondLst>
                                    <p:cond delay="0"/>
                                  </p:stCondLst>
                                  <p:childTnLst>
                                    <p:set>
                                      <p:cBhvr>
                                        <p:cTn id="13" dur="1" fill="hold">
                                          <p:stCondLst>
                                            <p:cond delay="0"/>
                                          </p:stCondLst>
                                        </p:cTn>
                                        <p:tgtEl>
                                          <p:spTgt spid="123985"/>
                                        </p:tgtEl>
                                        <p:attrNameLst>
                                          <p:attrName>style.visibility</p:attrName>
                                        </p:attrNameLst>
                                      </p:cBhvr>
                                      <p:to>
                                        <p:strVal val="visible"/>
                                      </p:to>
                                    </p:set>
                                    <p:animEffect transition="in" filter="blinds(vertical)">
                                      <p:cBhvr>
                                        <p:cTn id="14" dur="500"/>
                                        <p:tgtEl>
                                          <p:spTgt spid="12398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3973"/>
                                        </p:tgtEl>
                                        <p:attrNameLst>
                                          <p:attrName>style.visibility</p:attrName>
                                        </p:attrNameLst>
                                      </p:cBhvr>
                                      <p:to>
                                        <p:strVal val="visible"/>
                                      </p:to>
                                    </p:set>
                                    <p:animEffect transition="in" filter="dissolve">
                                      <p:cBhvr>
                                        <p:cTn id="19" dur="500"/>
                                        <p:tgtEl>
                                          <p:spTgt spid="123973"/>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123976"/>
                                        </p:tgtEl>
                                        <p:attrNameLst>
                                          <p:attrName>style.visibility</p:attrName>
                                        </p:attrNameLst>
                                      </p:cBhvr>
                                      <p:to>
                                        <p:strVal val="visible"/>
                                      </p:to>
                                    </p:set>
                                    <p:animEffect transition="in" filter="blinds(vertical)">
                                      <p:cBhvr>
                                        <p:cTn id="22" dur="500"/>
                                        <p:tgtEl>
                                          <p:spTgt spid="1239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3974"/>
                                        </p:tgtEl>
                                        <p:attrNameLst>
                                          <p:attrName>style.visibility</p:attrName>
                                        </p:attrNameLst>
                                      </p:cBhvr>
                                      <p:to>
                                        <p:strVal val="visible"/>
                                      </p:to>
                                    </p:set>
                                    <p:animEffect transition="in" filter="dissolve">
                                      <p:cBhvr>
                                        <p:cTn id="27" dur="500"/>
                                        <p:tgtEl>
                                          <p:spTgt spid="123974"/>
                                        </p:tgtEl>
                                      </p:cBhvr>
                                    </p:animEffect>
                                  </p:childTnLst>
                                </p:cTn>
                              </p:par>
                              <p:par>
                                <p:cTn id="28" presetID="3" presetClass="entr" presetSubtype="5" fill="hold" grpId="0" nodeType="withEffect">
                                  <p:stCondLst>
                                    <p:cond delay="0"/>
                                  </p:stCondLst>
                                  <p:childTnLst>
                                    <p:set>
                                      <p:cBhvr>
                                        <p:cTn id="29" dur="1" fill="hold">
                                          <p:stCondLst>
                                            <p:cond delay="0"/>
                                          </p:stCondLst>
                                        </p:cTn>
                                        <p:tgtEl>
                                          <p:spTgt spid="123977"/>
                                        </p:tgtEl>
                                        <p:attrNameLst>
                                          <p:attrName>style.visibility</p:attrName>
                                        </p:attrNameLst>
                                      </p:cBhvr>
                                      <p:to>
                                        <p:strVal val="visible"/>
                                      </p:to>
                                    </p:set>
                                    <p:animEffect transition="in" filter="blinds(vertical)">
                                      <p:cBhvr>
                                        <p:cTn id="30" dur="500"/>
                                        <p:tgtEl>
                                          <p:spTgt spid="1239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3975"/>
                                        </p:tgtEl>
                                        <p:attrNameLst>
                                          <p:attrName>style.visibility</p:attrName>
                                        </p:attrNameLst>
                                      </p:cBhvr>
                                      <p:to>
                                        <p:strVal val="visible"/>
                                      </p:to>
                                    </p:set>
                                    <p:animEffect transition="in" filter="dissolve">
                                      <p:cBhvr>
                                        <p:cTn id="43" dur="500"/>
                                        <p:tgtEl>
                                          <p:spTgt spid="123975"/>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123978"/>
                                        </p:tgtEl>
                                        <p:attrNameLst>
                                          <p:attrName>style.visibility</p:attrName>
                                        </p:attrNameLst>
                                      </p:cBhvr>
                                      <p:to>
                                        <p:strVal val="visible"/>
                                      </p:to>
                                    </p:set>
                                    <p:animEffect transition="in" filter="blinds(vertical)">
                                      <p:cBhvr>
                                        <p:cTn id="46" dur="500"/>
                                        <p:tgtEl>
                                          <p:spTgt spid="12397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nodeType="clickEffect">
                                  <p:stCondLst>
                                    <p:cond delay="0"/>
                                  </p:stCondLst>
                                  <p:childTnLst>
                                    <p:animEffect transition="out" filter="wipe(down)">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23994"/>
                                        </p:tgtEl>
                                        <p:attrNameLst>
                                          <p:attrName>style.visibility</p:attrName>
                                        </p:attrNameLst>
                                      </p:cBhvr>
                                      <p:to>
                                        <p:strVal val="visible"/>
                                      </p:to>
                                    </p:set>
                                    <p:animEffect transition="in" filter="dissolve">
                                      <p:cBhvr>
                                        <p:cTn id="59" dur="500"/>
                                        <p:tgtEl>
                                          <p:spTgt spid="123994"/>
                                        </p:tgtEl>
                                      </p:cBhvr>
                                    </p:animEffect>
                                  </p:childTnLst>
                                </p:cTn>
                              </p:par>
                              <p:par>
                                <p:cTn id="60" presetID="9"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par>
                          <p:cTn id="63" fill="hold">
                            <p:stCondLst>
                              <p:cond delay="500"/>
                            </p:stCondLst>
                            <p:childTnLst>
                              <p:par>
                                <p:cTn id="64" presetID="3" presetClass="entr" presetSubtype="5" fill="hold" grpId="0" nodeType="afterEffect">
                                  <p:stCondLst>
                                    <p:cond delay="0"/>
                                  </p:stCondLst>
                                  <p:childTnLst>
                                    <p:set>
                                      <p:cBhvr>
                                        <p:cTn id="65" dur="1" fill="hold">
                                          <p:stCondLst>
                                            <p:cond delay="0"/>
                                          </p:stCondLst>
                                        </p:cTn>
                                        <p:tgtEl>
                                          <p:spTgt spid="123986"/>
                                        </p:tgtEl>
                                        <p:attrNameLst>
                                          <p:attrName>style.visibility</p:attrName>
                                        </p:attrNameLst>
                                      </p:cBhvr>
                                      <p:to>
                                        <p:strVal val="visible"/>
                                      </p:to>
                                    </p:set>
                                    <p:animEffect transition="in" filter="blinds(vertical)">
                                      <p:cBhvr>
                                        <p:cTn id="66" dur="500"/>
                                        <p:tgtEl>
                                          <p:spTgt spid="12398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23979"/>
                                        </p:tgtEl>
                                        <p:attrNameLst>
                                          <p:attrName>style.visibility</p:attrName>
                                        </p:attrNameLst>
                                      </p:cBhvr>
                                      <p:to>
                                        <p:strVal val="visible"/>
                                      </p:to>
                                    </p:set>
                                    <p:animEffect transition="in" filter="dissolve">
                                      <p:cBhvr>
                                        <p:cTn id="71" dur="500"/>
                                        <p:tgtEl>
                                          <p:spTgt spid="123979"/>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anim calcmode="lin" valueType="num">
                                      <p:cBhvr>
                                        <p:cTn id="77" dur="500" fill="hold"/>
                                        <p:tgtEl>
                                          <p:spTgt spid="8"/>
                                        </p:tgtEl>
                                        <p:attrNameLst>
                                          <p:attrName>ppt_x</p:attrName>
                                        </p:attrNameLst>
                                      </p:cBhvr>
                                      <p:tavLst>
                                        <p:tav tm="0">
                                          <p:val>
                                            <p:strVal val="#ppt_x"/>
                                          </p:val>
                                        </p:tav>
                                        <p:tav tm="100000">
                                          <p:val>
                                            <p:strVal val="#ppt_x"/>
                                          </p:val>
                                        </p:tav>
                                      </p:tavLst>
                                    </p:anim>
                                    <p:anim calcmode="lin" valueType="num">
                                      <p:cBhvr>
                                        <p:cTn id="78" dur="500" fill="hold"/>
                                        <p:tgtEl>
                                          <p:spTgt spid="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anim calcmode="lin" valueType="num">
                                      <p:cBhvr>
                                        <p:cTn id="82" dur="500" fill="hold"/>
                                        <p:tgtEl>
                                          <p:spTgt spid="10"/>
                                        </p:tgtEl>
                                        <p:attrNameLst>
                                          <p:attrName>ppt_x</p:attrName>
                                        </p:attrNameLst>
                                      </p:cBhvr>
                                      <p:tavLst>
                                        <p:tav tm="0">
                                          <p:val>
                                            <p:strVal val="#ppt_x"/>
                                          </p:val>
                                        </p:tav>
                                        <p:tav tm="100000">
                                          <p:val>
                                            <p:strVal val="#ppt_x"/>
                                          </p:val>
                                        </p:tav>
                                      </p:tavLst>
                                    </p:anim>
                                    <p:anim calcmode="lin" valueType="num">
                                      <p:cBhvr>
                                        <p:cTn id="83" dur="500" fill="hold"/>
                                        <p:tgtEl>
                                          <p:spTgt spid="10"/>
                                        </p:tgtEl>
                                        <p:attrNameLst>
                                          <p:attrName>ppt_y</p:attrName>
                                        </p:attrNameLst>
                                      </p:cBhvr>
                                      <p:tavLst>
                                        <p:tav tm="0">
                                          <p:val>
                                            <p:strVal val="#ppt_y+.1"/>
                                          </p:val>
                                        </p:tav>
                                        <p:tav tm="100000">
                                          <p:val>
                                            <p:strVal val="#ppt_y"/>
                                          </p:val>
                                        </p:tav>
                                      </p:tavLst>
                                    </p:anim>
                                  </p:childTnLst>
                                </p:cTn>
                              </p:par>
                              <p:par>
                                <p:cTn id="84" presetID="3" presetClass="entr" presetSubtype="5" fill="hold" grpId="0" nodeType="withEffect">
                                  <p:stCondLst>
                                    <p:cond delay="0"/>
                                  </p:stCondLst>
                                  <p:childTnLst>
                                    <p:set>
                                      <p:cBhvr>
                                        <p:cTn id="85" dur="1" fill="hold">
                                          <p:stCondLst>
                                            <p:cond delay="0"/>
                                          </p:stCondLst>
                                        </p:cTn>
                                        <p:tgtEl>
                                          <p:spTgt spid="123982"/>
                                        </p:tgtEl>
                                        <p:attrNameLst>
                                          <p:attrName>style.visibility</p:attrName>
                                        </p:attrNameLst>
                                      </p:cBhvr>
                                      <p:to>
                                        <p:strVal val="visible"/>
                                      </p:to>
                                    </p:set>
                                    <p:animEffect transition="in" filter="blinds(vertical)">
                                      <p:cBhvr>
                                        <p:cTn id="86" dur="500"/>
                                        <p:tgtEl>
                                          <p:spTgt spid="123982"/>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23980"/>
                                        </p:tgtEl>
                                        <p:attrNameLst>
                                          <p:attrName>style.visibility</p:attrName>
                                        </p:attrNameLst>
                                      </p:cBhvr>
                                      <p:to>
                                        <p:strVal val="visible"/>
                                      </p:to>
                                    </p:set>
                                    <p:animEffect transition="in" filter="dissolve">
                                      <p:cBhvr>
                                        <p:cTn id="91" dur="500"/>
                                        <p:tgtEl>
                                          <p:spTgt spid="123980"/>
                                        </p:tgtEl>
                                      </p:cBhvr>
                                    </p:animEffect>
                                  </p:childTnLst>
                                </p:cTn>
                              </p:par>
                              <p:par>
                                <p:cTn id="92" presetID="3" presetClass="entr" presetSubtype="5" fill="hold" grpId="0" nodeType="withEffect">
                                  <p:stCondLst>
                                    <p:cond delay="0"/>
                                  </p:stCondLst>
                                  <p:childTnLst>
                                    <p:set>
                                      <p:cBhvr>
                                        <p:cTn id="93" dur="1" fill="hold">
                                          <p:stCondLst>
                                            <p:cond delay="0"/>
                                          </p:stCondLst>
                                        </p:cTn>
                                        <p:tgtEl>
                                          <p:spTgt spid="123983"/>
                                        </p:tgtEl>
                                        <p:attrNameLst>
                                          <p:attrName>style.visibility</p:attrName>
                                        </p:attrNameLst>
                                      </p:cBhvr>
                                      <p:to>
                                        <p:strVal val="visible"/>
                                      </p:to>
                                    </p:set>
                                    <p:animEffect transition="in" filter="blinds(vertical)">
                                      <p:cBhvr>
                                        <p:cTn id="94" dur="500"/>
                                        <p:tgtEl>
                                          <p:spTgt spid="123983"/>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23981"/>
                                        </p:tgtEl>
                                        <p:attrNameLst>
                                          <p:attrName>style.visibility</p:attrName>
                                        </p:attrNameLst>
                                      </p:cBhvr>
                                      <p:to>
                                        <p:strVal val="visible"/>
                                      </p:to>
                                    </p:set>
                                    <p:animEffect transition="in" filter="dissolve">
                                      <p:cBhvr>
                                        <p:cTn id="99" dur="500"/>
                                        <p:tgtEl>
                                          <p:spTgt spid="123981"/>
                                        </p:tgtEl>
                                      </p:cBhvr>
                                    </p:animEffect>
                                  </p:childTnLst>
                                </p:cTn>
                              </p:par>
                              <p:par>
                                <p:cTn id="100" presetID="3" presetClass="entr" presetSubtype="5" fill="hold" grpId="0" nodeType="withEffect">
                                  <p:stCondLst>
                                    <p:cond delay="0"/>
                                  </p:stCondLst>
                                  <p:childTnLst>
                                    <p:set>
                                      <p:cBhvr>
                                        <p:cTn id="101" dur="1" fill="hold">
                                          <p:stCondLst>
                                            <p:cond delay="0"/>
                                          </p:stCondLst>
                                        </p:cTn>
                                        <p:tgtEl>
                                          <p:spTgt spid="123984"/>
                                        </p:tgtEl>
                                        <p:attrNameLst>
                                          <p:attrName>style.visibility</p:attrName>
                                        </p:attrNameLst>
                                      </p:cBhvr>
                                      <p:to>
                                        <p:strVal val="visible"/>
                                      </p:to>
                                    </p:set>
                                    <p:animEffect transition="in" filter="blinds(vertical)">
                                      <p:cBhvr>
                                        <p:cTn id="102" dur="500"/>
                                        <p:tgtEl>
                                          <p:spTgt spid="123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3" grpId="0" animBg="1"/>
      <p:bldP spid="123974" grpId="0" animBg="1"/>
      <p:bldP spid="123975" grpId="0" animBg="1"/>
      <p:bldP spid="123976" grpId="0"/>
      <p:bldP spid="123977" grpId="0"/>
      <p:bldP spid="123978" grpId="0"/>
      <p:bldP spid="123979" grpId="0" animBg="1"/>
      <p:bldP spid="123980" grpId="0" animBg="1"/>
      <p:bldP spid="123981" grpId="0" animBg="1"/>
      <p:bldP spid="123982" grpId="0"/>
      <p:bldP spid="123983" grpId="0"/>
      <p:bldP spid="123984" grpId="0"/>
      <p:bldP spid="123985" grpId="0"/>
      <p:bldP spid="123986" grpId="0"/>
      <p:bldP spid="5" grpId="0" animBg="1"/>
      <p:bldP spid="5"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idx="1"/>
          </p:nvPr>
        </p:nvSpPr>
        <p:spPr>
          <a:xfrm>
            <a:off x="1524000" y="228600"/>
            <a:ext cx="7772400" cy="685800"/>
          </a:xfrm>
        </p:spPr>
        <p:txBody>
          <a:bodyPr>
            <a:normAutofit fontScale="85000" lnSpcReduction="20000"/>
          </a:bodyPr>
          <a:lstStyle/>
          <a:p>
            <a:pPr lvl="1">
              <a:buFont typeface="Wingdings" panose="05000000000000000000" pitchFamily="2" charset="2"/>
              <a:buNone/>
              <a:defRPr/>
            </a:pPr>
            <a:r>
              <a:rPr lang="en-US" altLang="zh-CN" sz="4100" b="1">
                <a:solidFill>
                  <a:srgbClr val="CC0000"/>
                </a:solidFill>
                <a:ea typeface="仿宋_GB2312" pitchFamily="49" charset="-122"/>
              </a:rPr>
              <a:t/>
            </a:r>
            <a:br>
              <a:rPr lang="en-US" altLang="zh-CN" sz="4100" b="1">
                <a:solidFill>
                  <a:srgbClr val="CC0000"/>
                </a:solidFill>
                <a:ea typeface="仿宋_GB2312" pitchFamily="49" charset="-122"/>
              </a:rPr>
            </a:br>
            <a:endParaRPr lang="en-US" altLang="zh-CN">
              <a:ea typeface="仿宋_GB2312" pitchFamily="49" charset="-122"/>
            </a:endParaRPr>
          </a:p>
        </p:txBody>
      </p:sp>
      <p:sp>
        <p:nvSpPr>
          <p:cNvPr id="38915" name="Text Box 3"/>
          <p:cNvSpPr txBox="1">
            <a:spLocks noChangeArrowheads="1"/>
          </p:cNvSpPr>
          <p:nvPr/>
        </p:nvSpPr>
        <p:spPr bwMode="auto">
          <a:xfrm>
            <a:off x="2414589" y="935039"/>
            <a:ext cx="18473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2400" b="0">
              <a:latin typeface="Times New Roman" panose="02020603050405020304" pitchFamily="18" charset="0"/>
              <a:ea typeface="黑体" panose="02010609060101010101" pitchFamily="49" charset="-122"/>
            </a:endParaRPr>
          </a:p>
        </p:txBody>
      </p:sp>
      <p:sp>
        <p:nvSpPr>
          <p:cNvPr id="38916" name="Text Box 4"/>
          <p:cNvSpPr txBox="1">
            <a:spLocks noChangeArrowheads="1"/>
          </p:cNvSpPr>
          <p:nvPr/>
        </p:nvSpPr>
        <p:spPr bwMode="auto">
          <a:xfrm>
            <a:off x="3009900" y="1327150"/>
            <a:ext cx="8001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en-US" altLang="zh-CN" sz="2000" b="0">
              <a:latin typeface="Times New Roman" panose="02020603050405020304" pitchFamily="18" charset="0"/>
              <a:ea typeface="黑体" panose="02010609060101010101" pitchFamily="49" charset="-122"/>
            </a:endParaRPr>
          </a:p>
          <a:p>
            <a:pPr>
              <a:spcBef>
                <a:spcPct val="0"/>
              </a:spcBef>
              <a:buClrTx/>
              <a:buSzTx/>
              <a:buFontTx/>
              <a:buNone/>
            </a:pPr>
            <a:endParaRPr lang="en-US" altLang="zh-CN" sz="2400" b="0">
              <a:latin typeface="Times New Roman" panose="02020603050405020304" pitchFamily="18" charset="0"/>
              <a:ea typeface="黑体" panose="02010609060101010101" pitchFamily="49" charset="-122"/>
            </a:endParaRPr>
          </a:p>
        </p:txBody>
      </p:sp>
      <p:sp>
        <p:nvSpPr>
          <p:cNvPr id="38917" name="Text Box 5"/>
          <p:cNvSpPr txBox="1">
            <a:spLocks noChangeArrowheads="1"/>
          </p:cNvSpPr>
          <p:nvPr/>
        </p:nvSpPr>
        <p:spPr bwMode="auto">
          <a:xfrm>
            <a:off x="3810001" y="1965325"/>
            <a:ext cx="184731"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4000" b="0" i="1">
              <a:latin typeface="Times New Roman" panose="02020603050405020304" pitchFamily="18" charset="0"/>
              <a:ea typeface="黑体" panose="02010609060101010101" pitchFamily="49" charset="-122"/>
            </a:endParaRPr>
          </a:p>
        </p:txBody>
      </p:sp>
      <p:sp>
        <p:nvSpPr>
          <p:cNvPr id="444422" name="Text Box 6"/>
          <p:cNvSpPr txBox="1">
            <a:spLocks noChangeArrowheads="1"/>
          </p:cNvSpPr>
          <p:nvPr/>
        </p:nvSpPr>
        <p:spPr bwMode="auto">
          <a:xfrm>
            <a:off x="-13767" y="-12260"/>
            <a:ext cx="74803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buClr>
                <a:srgbClr val="800080"/>
              </a:buClr>
              <a:buSzPct val="40000"/>
              <a:buFont typeface="Wingdings" panose="05000000000000000000" pitchFamily="2" charset="2"/>
              <a:buNone/>
              <a:defRPr/>
            </a:pPr>
            <a:r>
              <a:rPr lang="en-US" altLang="zh-CN" dirty="0">
                <a:solidFill>
                  <a:srgbClr val="0000CC"/>
                </a:solidFill>
                <a:effectLst>
                  <a:outerShdw blurRad="38100" dist="38100" dir="2700000" algn="tl">
                    <a:srgbClr val="C0C0C0"/>
                  </a:outerShdw>
                </a:effectLst>
                <a:latin typeface="Times New Roman" panose="02020603050405020304" pitchFamily="18" charset="0"/>
                <a:ea typeface="楷体_GB2312" pitchFamily="49" charset="-122"/>
              </a:rPr>
              <a:t> </a:t>
            </a:r>
            <a:r>
              <a:rPr lang="zh-CN" altLang="en-US" sz="3600" dirty="0">
                <a:solidFill>
                  <a:srgbClr val="0000CC"/>
                </a:solidFill>
                <a:latin typeface="Times New Roman" panose="02020603050405020304" pitchFamily="18" charset="0"/>
                <a:ea typeface="华文新魏" panose="02010800040101010101" pitchFamily="2" charset="-122"/>
              </a:rPr>
              <a:t>二维数组中数组元素的顺序存放</a:t>
            </a:r>
          </a:p>
        </p:txBody>
      </p:sp>
      <p:graphicFrame>
        <p:nvGraphicFramePr>
          <p:cNvPr id="38919" name="Object 7"/>
          <p:cNvGraphicFramePr>
            <a:graphicFrameLocks noChangeAspect="1"/>
          </p:cNvGraphicFramePr>
          <p:nvPr/>
        </p:nvGraphicFramePr>
        <p:xfrm>
          <a:off x="2622550" y="1450975"/>
          <a:ext cx="7143750" cy="2478088"/>
        </p:xfrm>
        <a:graphic>
          <a:graphicData uri="http://schemas.openxmlformats.org/presentationml/2006/ole">
            <mc:AlternateContent xmlns:mc="http://schemas.openxmlformats.org/markup-compatibility/2006">
              <mc:Choice xmlns:v="urn:schemas-microsoft-com:vml" Requires="v">
                <p:oleObj spid="_x0000_s38986" name="公式" r:id="rId3" imgW="3114633" imgH="1104840" progId="Equation.3">
                  <p:embed/>
                </p:oleObj>
              </mc:Choice>
              <mc:Fallback>
                <p:oleObj name="公式" r:id="rId3" imgW="3114633" imgH="11048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1450975"/>
                        <a:ext cx="714375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4424" name="Text Box 8"/>
          <p:cNvSpPr txBox="1">
            <a:spLocks noChangeArrowheads="1"/>
          </p:cNvSpPr>
          <p:nvPr/>
        </p:nvSpPr>
        <p:spPr bwMode="auto">
          <a:xfrm>
            <a:off x="2273300" y="4051301"/>
            <a:ext cx="7696200" cy="203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5000"/>
              </a:lnSpc>
              <a:buClr>
                <a:srgbClr val="800080"/>
              </a:buClr>
              <a:buSzPct val="50000"/>
              <a:buFont typeface="Wingdings" panose="05000000000000000000" pitchFamily="2" charset="2"/>
              <a:buChar char="n"/>
              <a:defRPr/>
            </a:pPr>
            <a:r>
              <a:rPr lang="zh-CN" altLang="en-US" sz="3000" dirty="0">
                <a:solidFill>
                  <a:srgbClr val="C00000"/>
                </a:solidFill>
                <a:latin typeface="Times New Roman" panose="02020603050405020304" pitchFamily="18" charset="0"/>
                <a:ea typeface="仿宋_GB2312" pitchFamily="49" charset="-122"/>
              </a:rPr>
              <a:t>行优先存放：</a:t>
            </a:r>
          </a:p>
          <a:p>
            <a:pPr>
              <a:lnSpc>
                <a:spcPct val="105000"/>
              </a:lnSpc>
              <a:defRPr/>
            </a:pPr>
            <a:r>
              <a:rPr lang="zh-CN" altLang="en-US" sz="3000" dirty="0">
                <a:latin typeface="Times New Roman" panose="02020603050405020304" pitchFamily="18" charset="0"/>
                <a:ea typeface="仿宋_GB2312" pitchFamily="49" charset="-122"/>
              </a:rPr>
              <a:t>    设数组开始存放位置 </a:t>
            </a:r>
            <a:r>
              <a:rPr lang="en-US" altLang="zh-CN" sz="3000" dirty="0">
                <a:latin typeface="Times New Roman" panose="02020603050405020304" pitchFamily="18" charset="0"/>
                <a:ea typeface="仿宋_GB2312" pitchFamily="49" charset="-122"/>
              </a:rPr>
              <a:t>LOC(0, 0) = </a:t>
            </a:r>
            <a:r>
              <a:rPr lang="en-US" altLang="zh-CN" sz="3000" i="1" dirty="0">
                <a:latin typeface="Times New Roman" panose="02020603050405020304" pitchFamily="18" charset="0"/>
                <a:ea typeface="仿宋_GB2312" pitchFamily="49" charset="-122"/>
              </a:rPr>
              <a:t>a</a:t>
            </a:r>
            <a:r>
              <a:rPr lang="en-US" altLang="zh-CN" sz="3000" dirty="0">
                <a:latin typeface="Times New Roman" panose="02020603050405020304" pitchFamily="18" charset="0"/>
                <a:ea typeface="仿宋_GB2312" pitchFamily="49" charset="-122"/>
              </a:rPr>
              <a:t>,  </a:t>
            </a:r>
            <a:r>
              <a:rPr lang="zh-CN" altLang="en-US" sz="3000" dirty="0">
                <a:latin typeface="Times New Roman" panose="02020603050405020304" pitchFamily="18" charset="0"/>
                <a:ea typeface="仿宋_GB2312" pitchFamily="49" charset="-122"/>
              </a:rPr>
              <a:t>每个元素占用 </a:t>
            </a:r>
            <a:r>
              <a:rPr lang="en-US" altLang="zh-CN" sz="3000" i="1" dirty="0">
                <a:latin typeface="Times New Roman" panose="02020603050405020304" pitchFamily="18" charset="0"/>
                <a:ea typeface="仿宋_GB2312" pitchFamily="49" charset="-122"/>
              </a:rPr>
              <a:t>l</a:t>
            </a:r>
            <a:r>
              <a:rPr lang="en-US" altLang="zh-CN" sz="3000" dirty="0">
                <a:latin typeface="Times New Roman" panose="02020603050405020304" pitchFamily="18" charset="0"/>
                <a:ea typeface="仿宋_GB2312" pitchFamily="49" charset="-122"/>
              </a:rPr>
              <a:t> </a:t>
            </a:r>
            <a:r>
              <a:rPr lang="zh-CN" altLang="zh-CN" sz="3000" dirty="0">
                <a:latin typeface="Times New Roman" panose="02020603050405020304" pitchFamily="18" charset="0"/>
                <a:ea typeface="仿宋_GB2312" pitchFamily="49" charset="-122"/>
              </a:rPr>
              <a:t>个存储单元</a:t>
            </a:r>
            <a:endParaRPr lang="zh-CN" altLang="en-US" sz="3000" dirty="0">
              <a:latin typeface="Times New Roman" panose="02020603050405020304" pitchFamily="18" charset="0"/>
              <a:ea typeface="仿宋_GB2312" pitchFamily="49" charset="-122"/>
            </a:endParaRPr>
          </a:p>
          <a:p>
            <a:pPr>
              <a:lnSpc>
                <a:spcPct val="105000"/>
              </a:lnSpc>
              <a:defRPr/>
            </a:pPr>
            <a:r>
              <a:rPr lang="zh-CN" altLang="en-US" sz="3000" dirty="0">
                <a:solidFill>
                  <a:srgbClr val="C00000"/>
                </a:solidFill>
                <a:effectLst>
                  <a:outerShdw blurRad="38100" dist="38100" dir="2700000" algn="tl">
                    <a:srgbClr val="C0C0C0"/>
                  </a:outerShdw>
                </a:effectLst>
                <a:latin typeface="Times New Roman" panose="02020603050405020304" pitchFamily="18" charset="0"/>
                <a:ea typeface="仿宋_GB2312" pitchFamily="49" charset="-122"/>
              </a:rPr>
              <a:t>    </a:t>
            </a:r>
            <a:r>
              <a:rPr lang="zh-CN" altLang="en-US" sz="3000" dirty="0">
                <a:solidFill>
                  <a:srgbClr val="C00000"/>
                </a:solidFill>
                <a:effectLst>
                  <a:outerShdw blurRad="38100" dist="38100" dir="2700000" algn="tl">
                    <a:srgbClr val="C0C0C0"/>
                  </a:outerShdw>
                </a:effectLst>
                <a:latin typeface="Times New Roman" panose="02020603050405020304" pitchFamily="18" charset="0"/>
                <a:ea typeface="楷体_GB2312" pitchFamily="49" charset="-122"/>
              </a:rPr>
              <a:t>     </a:t>
            </a:r>
            <a:r>
              <a:rPr lang="en-US" altLang="zh-CN" sz="3000" dirty="0">
                <a:solidFill>
                  <a:srgbClr val="C00000"/>
                </a:solidFill>
                <a:latin typeface="Times New Roman" panose="02020603050405020304" pitchFamily="18" charset="0"/>
                <a:ea typeface="楷体_GB2312" pitchFamily="49" charset="-122"/>
              </a:rPr>
              <a:t>LOC ( </a:t>
            </a:r>
            <a:r>
              <a:rPr lang="en-US" altLang="zh-CN" sz="3000" i="1" dirty="0">
                <a:solidFill>
                  <a:srgbClr val="C00000"/>
                </a:solidFill>
                <a:latin typeface="Times New Roman" panose="02020603050405020304" pitchFamily="18" charset="0"/>
                <a:ea typeface="楷体_GB2312" pitchFamily="49" charset="-122"/>
              </a:rPr>
              <a:t>j</a:t>
            </a:r>
            <a:r>
              <a:rPr lang="en-US" altLang="zh-CN" sz="3000" dirty="0">
                <a:solidFill>
                  <a:srgbClr val="C00000"/>
                </a:solidFill>
                <a:latin typeface="Times New Roman" panose="02020603050405020304" pitchFamily="18" charset="0"/>
                <a:ea typeface="楷体_GB2312" pitchFamily="49" charset="-122"/>
              </a:rPr>
              <a:t>, </a:t>
            </a:r>
            <a:r>
              <a:rPr lang="en-US" altLang="zh-CN" sz="3000" i="1" dirty="0">
                <a:solidFill>
                  <a:srgbClr val="C00000"/>
                </a:solidFill>
                <a:latin typeface="Times New Roman" panose="02020603050405020304" pitchFamily="18" charset="0"/>
                <a:ea typeface="楷体_GB2312" pitchFamily="49" charset="-122"/>
              </a:rPr>
              <a:t>k</a:t>
            </a:r>
            <a:r>
              <a:rPr lang="en-US" altLang="zh-CN" sz="3000" dirty="0">
                <a:solidFill>
                  <a:srgbClr val="C00000"/>
                </a:solidFill>
                <a:latin typeface="Times New Roman" panose="02020603050405020304" pitchFamily="18" charset="0"/>
                <a:ea typeface="楷体_GB2312" pitchFamily="49" charset="-122"/>
              </a:rPr>
              <a:t> ) = </a:t>
            </a:r>
            <a:r>
              <a:rPr lang="en-US" altLang="zh-CN" sz="3000" i="1" dirty="0">
                <a:solidFill>
                  <a:srgbClr val="C00000"/>
                </a:solidFill>
                <a:latin typeface="Times New Roman" panose="02020603050405020304" pitchFamily="18" charset="0"/>
                <a:ea typeface="楷体_GB2312" pitchFamily="49" charset="-122"/>
              </a:rPr>
              <a:t>a</a:t>
            </a:r>
            <a:r>
              <a:rPr lang="en-US" altLang="zh-CN" sz="3000" dirty="0">
                <a:solidFill>
                  <a:srgbClr val="C00000"/>
                </a:solidFill>
                <a:latin typeface="Times New Roman" panose="02020603050405020304" pitchFamily="18" charset="0"/>
                <a:ea typeface="楷体_GB2312" pitchFamily="49" charset="-122"/>
              </a:rPr>
              <a:t> + ( </a:t>
            </a:r>
            <a:r>
              <a:rPr lang="en-US" altLang="zh-CN" sz="3000" i="1" dirty="0">
                <a:solidFill>
                  <a:srgbClr val="C00000"/>
                </a:solidFill>
                <a:latin typeface="Times New Roman" panose="02020603050405020304" pitchFamily="18" charset="0"/>
                <a:ea typeface="楷体_GB2312" pitchFamily="49" charset="-122"/>
              </a:rPr>
              <a:t>j</a:t>
            </a:r>
            <a:r>
              <a:rPr lang="en-US" altLang="zh-CN" sz="3000" dirty="0">
                <a:solidFill>
                  <a:srgbClr val="C00000"/>
                </a:solidFill>
                <a:latin typeface="Times New Roman" panose="02020603050405020304" pitchFamily="18" charset="0"/>
                <a:ea typeface="楷体_GB2312" pitchFamily="49" charset="-122"/>
              </a:rPr>
              <a:t> * </a:t>
            </a:r>
            <a:r>
              <a:rPr lang="en-US" altLang="zh-CN" sz="3000" i="1" dirty="0">
                <a:solidFill>
                  <a:srgbClr val="C00000"/>
                </a:solidFill>
                <a:latin typeface="Times New Roman" panose="02020603050405020304" pitchFamily="18" charset="0"/>
                <a:ea typeface="楷体_GB2312" pitchFamily="49" charset="-122"/>
              </a:rPr>
              <a:t>m</a:t>
            </a:r>
            <a:r>
              <a:rPr lang="en-US" altLang="zh-CN" sz="3000" dirty="0">
                <a:solidFill>
                  <a:srgbClr val="C00000"/>
                </a:solidFill>
                <a:latin typeface="Times New Roman" panose="02020603050405020304" pitchFamily="18" charset="0"/>
                <a:ea typeface="楷体_GB2312" pitchFamily="49" charset="-122"/>
              </a:rPr>
              <a:t> + </a:t>
            </a:r>
            <a:r>
              <a:rPr lang="en-US" altLang="zh-CN" sz="3000" i="1" dirty="0">
                <a:solidFill>
                  <a:srgbClr val="C00000"/>
                </a:solidFill>
                <a:latin typeface="Times New Roman" panose="02020603050405020304" pitchFamily="18" charset="0"/>
                <a:ea typeface="楷体_GB2312" pitchFamily="49" charset="-122"/>
              </a:rPr>
              <a:t>k</a:t>
            </a:r>
            <a:r>
              <a:rPr lang="en-US" altLang="zh-CN" sz="3000" dirty="0">
                <a:solidFill>
                  <a:srgbClr val="C00000"/>
                </a:solidFill>
                <a:latin typeface="Times New Roman" panose="02020603050405020304" pitchFamily="18" charset="0"/>
                <a:ea typeface="楷体_GB2312" pitchFamily="49" charset="-122"/>
              </a:rPr>
              <a:t> ) * </a:t>
            </a:r>
            <a:r>
              <a:rPr lang="en-US" altLang="zh-CN" sz="3000" i="1" dirty="0">
                <a:solidFill>
                  <a:srgbClr val="C00000"/>
                </a:solidFill>
                <a:latin typeface="Times New Roman" panose="02020603050405020304" pitchFamily="18" charset="0"/>
                <a:ea typeface="楷体_GB2312" pitchFamily="49" charset="-122"/>
              </a:rPr>
              <a:t>l</a:t>
            </a:r>
            <a:endParaRPr lang="en-US" altLang="zh-CN" sz="3000" b="0" dirty="0">
              <a:solidFill>
                <a:srgbClr val="C00000"/>
              </a:solidFill>
              <a:latin typeface="Times New Roman" panose="02020603050405020304" pitchFamily="18" charset="0"/>
            </a:endParaRPr>
          </a:p>
        </p:txBody>
      </p:sp>
      <p:sp>
        <p:nvSpPr>
          <p:cNvPr id="2" name="矩形 1"/>
          <p:cNvSpPr/>
          <p:nvPr/>
        </p:nvSpPr>
        <p:spPr>
          <a:xfrm>
            <a:off x="6528048" y="2852936"/>
            <a:ext cx="1214371" cy="523220"/>
          </a:xfrm>
          <a:prstGeom prst="rect">
            <a:avLst/>
          </a:prstGeom>
        </p:spPr>
        <p:txBody>
          <a:bodyPr wrap="none">
            <a:spAutoFit/>
          </a:bodyPr>
          <a:lstStyle/>
          <a:p>
            <a:r>
              <a:rPr lang="en-US" altLang="zh-CN" sz="2800" b="0">
                <a:solidFill>
                  <a:srgbClr val="C00000"/>
                </a:solidFill>
              </a:rPr>
              <a:t>a[j][k]</a:t>
            </a:r>
            <a:endParaRPr lang="zh-CN" altLang="en-US" sz="2800" b="0" dirty="0">
              <a:solidFill>
                <a:srgbClr val="C00000"/>
              </a:solidFill>
            </a:endParaRPr>
          </a:p>
        </p:txBody>
      </p:sp>
      <p:sp>
        <p:nvSpPr>
          <p:cNvPr id="10" name="文本框 9"/>
          <p:cNvSpPr txBox="1"/>
          <p:nvPr/>
        </p:nvSpPr>
        <p:spPr>
          <a:xfrm>
            <a:off x="2958878" y="2924944"/>
            <a:ext cx="256802" cy="400110"/>
          </a:xfrm>
          <a:prstGeom prst="rect">
            <a:avLst/>
          </a:prstGeom>
          <a:noFill/>
        </p:spPr>
        <p:txBody>
          <a:bodyPr wrap="none" rtlCol="0">
            <a:spAutoFit/>
          </a:bodyPr>
          <a:lstStyle/>
          <a:p>
            <a:r>
              <a:rPr lang="en-US" altLang="zh-CN" sz="2000" b="0" smtClean="0">
                <a:solidFill>
                  <a:srgbClr val="C00000"/>
                </a:solidFill>
              </a:rPr>
              <a:t>j</a:t>
            </a:r>
            <a:endParaRPr lang="zh-CN" altLang="en-US" sz="2000" b="0" dirty="0" smtClean="0">
              <a:solidFill>
                <a:srgbClr val="C00000"/>
              </a:solidFill>
            </a:endParaRPr>
          </a:p>
        </p:txBody>
      </p:sp>
      <p:sp>
        <p:nvSpPr>
          <p:cNvPr id="11" name="文本框 10"/>
          <p:cNvSpPr txBox="1"/>
          <p:nvPr/>
        </p:nvSpPr>
        <p:spPr>
          <a:xfrm>
            <a:off x="6960096" y="1116612"/>
            <a:ext cx="312906" cy="400110"/>
          </a:xfrm>
          <a:prstGeom prst="rect">
            <a:avLst/>
          </a:prstGeom>
          <a:noFill/>
        </p:spPr>
        <p:txBody>
          <a:bodyPr wrap="none" rtlCol="0">
            <a:spAutoFit/>
          </a:bodyPr>
          <a:lstStyle/>
          <a:p>
            <a:r>
              <a:rPr lang="en-US" altLang="zh-CN" sz="2000" b="0" smtClean="0">
                <a:solidFill>
                  <a:srgbClr val="C00000"/>
                </a:solidFill>
              </a:rPr>
              <a:t>k</a:t>
            </a:r>
            <a:endParaRPr lang="zh-CN" altLang="en-US" sz="2000" b="0" dirty="0" smtClean="0">
              <a:solidFill>
                <a:srgbClr val="C00000"/>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idx="1"/>
          </p:nvPr>
        </p:nvSpPr>
        <p:spPr>
          <a:xfrm>
            <a:off x="1524000" y="228600"/>
            <a:ext cx="7772400" cy="685800"/>
          </a:xfrm>
        </p:spPr>
        <p:txBody>
          <a:bodyPr>
            <a:normAutofit fontScale="85000" lnSpcReduction="20000"/>
          </a:bodyPr>
          <a:lstStyle/>
          <a:p>
            <a:pPr lvl="1">
              <a:buFont typeface="Wingdings" panose="05000000000000000000" pitchFamily="2" charset="2"/>
              <a:buNone/>
              <a:defRPr/>
            </a:pPr>
            <a:r>
              <a:rPr lang="en-US" altLang="zh-CN" sz="4100" b="1">
                <a:solidFill>
                  <a:srgbClr val="CC0000"/>
                </a:solidFill>
                <a:ea typeface="仿宋_GB2312" pitchFamily="49" charset="-122"/>
              </a:rPr>
              <a:t/>
            </a:r>
            <a:br>
              <a:rPr lang="en-US" altLang="zh-CN" sz="4100" b="1">
                <a:solidFill>
                  <a:srgbClr val="CC0000"/>
                </a:solidFill>
                <a:ea typeface="仿宋_GB2312" pitchFamily="49" charset="-122"/>
              </a:rPr>
            </a:br>
            <a:endParaRPr lang="en-US" altLang="zh-CN">
              <a:ea typeface="仿宋_GB2312" pitchFamily="49" charset="-122"/>
            </a:endParaRPr>
          </a:p>
        </p:txBody>
      </p:sp>
      <p:sp>
        <p:nvSpPr>
          <p:cNvPr id="39939" name="Text Box 3"/>
          <p:cNvSpPr txBox="1">
            <a:spLocks noChangeArrowheads="1"/>
          </p:cNvSpPr>
          <p:nvPr/>
        </p:nvSpPr>
        <p:spPr bwMode="auto">
          <a:xfrm>
            <a:off x="2414589" y="935039"/>
            <a:ext cx="18473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2400" b="0">
              <a:latin typeface="Times New Roman" panose="02020603050405020304" pitchFamily="18" charset="0"/>
              <a:ea typeface="黑体" panose="02010609060101010101" pitchFamily="49" charset="-122"/>
            </a:endParaRPr>
          </a:p>
        </p:txBody>
      </p:sp>
      <p:sp>
        <p:nvSpPr>
          <p:cNvPr id="39940" name="Text Box 4"/>
          <p:cNvSpPr txBox="1">
            <a:spLocks noChangeArrowheads="1"/>
          </p:cNvSpPr>
          <p:nvPr/>
        </p:nvSpPr>
        <p:spPr bwMode="auto">
          <a:xfrm>
            <a:off x="3009900" y="1327150"/>
            <a:ext cx="8001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en-US" altLang="zh-CN" sz="2000" b="0">
              <a:latin typeface="Times New Roman" panose="02020603050405020304" pitchFamily="18" charset="0"/>
              <a:ea typeface="黑体" panose="02010609060101010101" pitchFamily="49" charset="-122"/>
            </a:endParaRPr>
          </a:p>
          <a:p>
            <a:pPr>
              <a:spcBef>
                <a:spcPct val="0"/>
              </a:spcBef>
              <a:buClrTx/>
              <a:buSzTx/>
              <a:buFontTx/>
              <a:buNone/>
            </a:pPr>
            <a:endParaRPr lang="en-US" altLang="zh-CN" sz="2400" b="0">
              <a:latin typeface="Times New Roman" panose="02020603050405020304" pitchFamily="18" charset="0"/>
              <a:ea typeface="黑体" panose="02010609060101010101" pitchFamily="49" charset="-122"/>
            </a:endParaRPr>
          </a:p>
        </p:txBody>
      </p:sp>
      <p:sp>
        <p:nvSpPr>
          <p:cNvPr id="39941" name="Text Box 5"/>
          <p:cNvSpPr txBox="1">
            <a:spLocks noChangeArrowheads="1"/>
          </p:cNvSpPr>
          <p:nvPr/>
        </p:nvSpPr>
        <p:spPr bwMode="auto">
          <a:xfrm>
            <a:off x="3810001" y="1965325"/>
            <a:ext cx="184731"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4000" b="0" i="1">
              <a:latin typeface="Times New Roman" panose="02020603050405020304" pitchFamily="18" charset="0"/>
              <a:ea typeface="黑体" panose="02010609060101010101" pitchFamily="49" charset="-122"/>
            </a:endParaRPr>
          </a:p>
        </p:txBody>
      </p:sp>
      <p:graphicFrame>
        <p:nvGraphicFramePr>
          <p:cNvPr id="39942" name="Object 7"/>
          <p:cNvGraphicFramePr>
            <a:graphicFrameLocks noChangeAspect="1"/>
          </p:cNvGraphicFramePr>
          <p:nvPr>
            <p:extLst>
              <p:ext uri="{D42A27DB-BD31-4B8C-83A1-F6EECF244321}">
                <p14:modId xmlns:p14="http://schemas.microsoft.com/office/powerpoint/2010/main" val="3639221016"/>
              </p:ext>
            </p:extLst>
          </p:nvPr>
        </p:nvGraphicFramePr>
        <p:xfrm>
          <a:off x="2622550" y="917575"/>
          <a:ext cx="7143750" cy="2478088"/>
        </p:xfrm>
        <a:graphic>
          <a:graphicData uri="http://schemas.openxmlformats.org/presentationml/2006/ole">
            <mc:AlternateContent xmlns:mc="http://schemas.openxmlformats.org/markup-compatibility/2006">
              <mc:Choice xmlns:v="urn:schemas-microsoft-com:vml" Requires="v">
                <p:oleObj spid="_x0000_s40008" name="Equation" r:id="rId3" imgW="3114633" imgH="1104840" progId="Equation.DSMT4">
                  <p:embed/>
                </p:oleObj>
              </mc:Choice>
              <mc:Fallback>
                <p:oleObj name="Equation" r:id="rId3" imgW="3114633" imgH="110484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917575"/>
                        <a:ext cx="714375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3" name="Text Box 8"/>
          <p:cNvSpPr txBox="1">
            <a:spLocks noChangeArrowheads="1"/>
          </p:cNvSpPr>
          <p:nvPr/>
        </p:nvSpPr>
        <p:spPr bwMode="auto">
          <a:xfrm>
            <a:off x="2273300" y="3567113"/>
            <a:ext cx="7696200" cy="212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kumimoji="1" sz="4000" b="1">
                <a:solidFill>
                  <a:schemeClr val="tx1"/>
                </a:solidFill>
                <a:latin typeface="Tahoma" panose="020B0604030504040204" pitchFamily="34" charset="0"/>
                <a:ea typeface="黑体" panose="02010609060101010101" pitchFamily="49" charset="-122"/>
              </a:defRPr>
            </a:lvl1pPr>
            <a:lvl2pPr marL="800100" indent="-342900">
              <a:defRPr kumimoji="1" sz="4000" b="1">
                <a:solidFill>
                  <a:schemeClr val="tx1"/>
                </a:solidFill>
                <a:latin typeface="Tahoma" panose="020B0604030504040204" pitchFamily="34" charset="0"/>
                <a:ea typeface="黑体" panose="02010609060101010101" pitchFamily="49" charset="-122"/>
              </a:defRPr>
            </a:lvl2pPr>
            <a:lvl3pPr marL="1257300" indent="-342900">
              <a:defRPr kumimoji="1" sz="4000" b="1">
                <a:solidFill>
                  <a:schemeClr val="tx1"/>
                </a:solidFill>
                <a:latin typeface="Tahoma" panose="020B0604030504040204" pitchFamily="34" charset="0"/>
                <a:ea typeface="黑体" panose="02010609060101010101" pitchFamily="49" charset="-122"/>
              </a:defRPr>
            </a:lvl3pPr>
            <a:lvl4pPr marL="1714500" indent="-342900">
              <a:defRPr kumimoji="1" sz="4000" b="1">
                <a:solidFill>
                  <a:schemeClr val="tx1"/>
                </a:solidFill>
                <a:latin typeface="Tahoma" panose="020B0604030504040204" pitchFamily="34" charset="0"/>
                <a:ea typeface="黑体" panose="02010609060101010101" pitchFamily="49" charset="-122"/>
              </a:defRPr>
            </a:lvl4pPr>
            <a:lvl5pPr marL="2171700" indent="-342900">
              <a:defRPr kumimoji="1" sz="4000" b="1">
                <a:solidFill>
                  <a:schemeClr val="tx1"/>
                </a:solidFill>
                <a:latin typeface="Tahoma" panose="020B0604030504040204" pitchFamily="34" charset="0"/>
                <a:ea typeface="黑体" panose="02010609060101010101" pitchFamily="49" charset="-122"/>
              </a:defRPr>
            </a:lvl5pPr>
            <a:lvl6pPr marL="26289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30861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5433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40005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nSpc>
                <a:spcPct val="105000"/>
              </a:lnSpc>
              <a:spcBef>
                <a:spcPct val="10000"/>
              </a:spcBef>
              <a:buClr>
                <a:srgbClr val="800080"/>
              </a:buClr>
              <a:buFont typeface="Wingdings" panose="05000000000000000000" pitchFamily="2" charset="2"/>
              <a:buNone/>
            </a:pPr>
            <a:r>
              <a:rPr lang="zh-CN" altLang="en-US" sz="3000">
                <a:solidFill>
                  <a:srgbClr val="CC0000"/>
                </a:solidFill>
                <a:latin typeface="Times New Roman" panose="02020603050405020304" pitchFamily="18" charset="0"/>
                <a:ea typeface="仿宋_GB2312" pitchFamily="49" charset="-122"/>
              </a:rPr>
              <a:t>列优先存放：</a:t>
            </a:r>
          </a:p>
          <a:p>
            <a:pPr>
              <a:lnSpc>
                <a:spcPct val="105000"/>
              </a:lnSpc>
              <a:spcBef>
                <a:spcPct val="10000"/>
              </a:spcBef>
            </a:pPr>
            <a:r>
              <a:rPr lang="zh-CN" altLang="en-US" sz="3000">
                <a:solidFill>
                  <a:srgbClr val="000099"/>
                </a:solidFill>
                <a:latin typeface="Times New Roman" panose="02020603050405020304" pitchFamily="18" charset="0"/>
                <a:ea typeface="仿宋_GB2312" pitchFamily="49" charset="-122"/>
              </a:rPr>
              <a:t>    设数组开始存放位置 </a:t>
            </a:r>
            <a:r>
              <a:rPr lang="en-US" altLang="zh-CN" sz="3000">
                <a:solidFill>
                  <a:srgbClr val="000099"/>
                </a:solidFill>
                <a:latin typeface="Times New Roman" panose="02020603050405020304" pitchFamily="18" charset="0"/>
                <a:ea typeface="仿宋_GB2312" pitchFamily="49" charset="-122"/>
              </a:rPr>
              <a:t>LOC(0, 0) = </a:t>
            </a:r>
            <a:r>
              <a:rPr lang="en-US" altLang="zh-CN" sz="3000" i="1">
                <a:solidFill>
                  <a:srgbClr val="000099"/>
                </a:solidFill>
                <a:latin typeface="Times New Roman" panose="02020603050405020304" pitchFamily="18" charset="0"/>
                <a:ea typeface="仿宋_GB2312" pitchFamily="49" charset="-122"/>
              </a:rPr>
              <a:t>a</a:t>
            </a:r>
            <a:r>
              <a:rPr lang="en-US" altLang="zh-CN" sz="3000">
                <a:solidFill>
                  <a:srgbClr val="000099"/>
                </a:solidFill>
                <a:latin typeface="Times New Roman" panose="02020603050405020304" pitchFamily="18" charset="0"/>
                <a:ea typeface="仿宋_GB2312" pitchFamily="49" charset="-122"/>
              </a:rPr>
              <a:t>,  </a:t>
            </a:r>
            <a:r>
              <a:rPr lang="zh-CN" altLang="en-US" sz="3000">
                <a:solidFill>
                  <a:srgbClr val="000099"/>
                </a:solidFill>
                <a:latin typeface="Times New Roman" panose="02020603050405020304" pitchFamily="18" charset="0"/>
                <a:ea typeface="仿宋_GB2312" pitchFamily="49" charset="-122"/>
              </a:rPr>
              <a:t>每个元素占用 </a:t>
            </a:r>
            <a:r>
              <a:rPr lang="en-US" altLang="zh-CN" sz="3000" i="1">
                <a:solidFill>
                  <a:srgbClr val="000099"/>
                </a:solidFill>
                <a:latin typeface="Times New Roman" panose="02020603050405020304" pitchFamily="18" charset="0"/>
                <a:ea typeface="仿宋_GB2312" pitchFamily="49" charset="-122"/>
              </a:rPr>
              <a:t>l</a:t>
            </a:r>
            <a:r>
              <a:rPr lang="en-US" altLang="zh-CN" sz="3000">
                <a:solidFill>
                  <a:srgbClr val="000099"/>
                </a:solidFill>
                <a:latin typeface="Times New Roman" panose="02020603050405020304" pitchFamily="18" charset="0"/>
                <a:ea typeface="仿宋_GB2312" pitchFamily="49" charset="-122"/>
              </a:rPr>
              <a:t> </a:t>
            </a:r>
            <a:r>
              <a:rPr lang="zh-CN" altLang="zh-CN" sz="3000">
                <a:solidFill>
                  <a:srgbClr val="000099"/>
                </a:solidFill>
                <a:latin typeface="Times New Roman" panose="02020603050405020304" pitchFamily="18" charset="0"/>
                <a:ea typeface="仿宋_GB2312" pitchFamily="49" charset="-122"/>
              </a:rPr>
              <a:t>个存储单元</a:t>
            </a:r>
            <a:endParaRPr lang="zh-CN" altLang="en-US" sz="3000">
              <a:solidFill>
                <a:srgbClr val="000099"/>
              </a:solidFill>
              <a:latin typeface="Times New Roman" panose="02020603050405020304" pitchFamily="18" charset="0"/>
              <a:ea typeface="仿宋_GB2312" pitchFamily="49" charset="-122"/>
            </a:endParaRPr>
          </a:p>
          <a:p>
            <a:pPr>
              <a:lnSpc>
                <a:spcPct val="105000"/>
              </a:lnSpc>
              <a:spcBef>
                <a:spcPct val="10000"/>
              </a:spcBef>
            </a:pPr>
            <a:r>
              <a:rPr lang="zh-CN" altLang="en-US" sz="3000">
                <a:solidFill>
                  <a:srgbClr val="CC0000"/>
                </a:solidFill>
                <a:latin typeface="Times New Roman" panose="02020603050405020304" pitchFamily="18" charset="0"/>
                <a:ea typeface="仿宋_GB2312" pitchFamily="49" charset="-122"/>
              </a:rPr>
              <a:t>     </a:t>
            </a:r>
            <a:r>
              <a:rPr lang="en-US" altLang="zh-CN" sz="3000">
                <a:solidFill>
                  <a:srgbClr val="CC0000"/>
                </a:solidFill>
                <a:latin typeface="Times New Roman" panose="02020603050405020304" pitchFamily="18" charset="0"/>
                <a:ea typeface="仿宋_GB2312" pitchFamily="49" charset="-122"/>
              </a:rPr>
              <a:t>LOC ( </a:t>
            </a:r>
            <a:r>
              <a:rPr lang="en-US" altLang="zh-CN" sz="3000" i="1">
                <a:solidFill>
                  <a:srgbClr val="CC0000"/>
                </a:solidFill>
                <a:latin typeface="Times New Roman" panose="02020603050405020304" pitchFamily="18" charset="0"/>
                <a:ea typeface="仿宋_GB2312" pitchFamily="49" charset="-122"/>
              </a:rPr>
              <a:t>j</a:t>
            </a:r>
            <a:r>
              <a:rPr lang="en-US" altLang="zh-CN" sz="3000">
                <a:solidFill>
                  <a:srgbClr val="CC0000"/>
                </a:solidFill>
                <a:latin typeface="Times New Roman" panose="02020603050405020304" pitchFamily="18" charset="0"/>
                <a:ea typeface="仿宋_GB2312" pitchFamily="49" charset="-122"/>
              </a:rPr>
              <a:t>, </a:t>
            </a:r>
            <a:r>
              <a:rPr lang="en-US" altLang="zh-CN" sz="3000" i="1">
                <a:solidFill>
                  <a:srgbClr val="CC0000"/>
                </a:solidFill>
                <a:latin typeface="Times New Roman" panose="02020603050405020304" pitchFamily="18" charset="0"/>
                <a:ea typeface="仿宋_GB2312" pitchFamily="49" charset="-122"/>
              </a:rPr>
              <a:t>k</a:t>
            </a:r>
            <a:r>
              <a:rPr lang="en-US" altLang="zh-CN" sz="3000">
                <a:solidFill>
                  <a:srgbClr val="CC0000"/>
                </a:solidFill>
                <a:latin typeface="Times New Roman" panose="02020603050405020304" pitchFamily="18" charset="0"/>
                <a:ea typeface="仿宋_GB2312" pitchFamily="49" charset="-122"/>
              </a:rPr>
              <a:t> ) = </a:t>
            </a:r>
            <a:r>
              <a:rPr lang="en-US" altLang="zh-CN" sz="3000" i="1">
                <a:solidFill>
                  <a:srgbClr val="CC0000"/>
                </a:solidFill>
                <a:latin typeface="Times New Roman" panose="02020603050405020304" pitchFamily="18" charset="0"/>
                <a:ea typeface="仿宋_GB2312" pitchFamily="49" charset="-122"/>
              </a:rPr>
              <a:t>a</a:t>
            </a:r>
            <a:r>
              <a:rPr lang="en-US" altLang="zh-CN" sz="3000">
                <a:solidFill>
                  <a:srgbClr val="CC0000"/>
                </a:solidFill>
                <a:latin typeface="Times New Roman" panose="02020603050405020304" pitchFamily="18" charset="0"/>
                <a:ea typeface="仿宋_GB2312" pitchFamily="49" charset="-122"/>
              </a:rPr>
              <a:t> + ( </a:t>
            </a:r>
            <a:r>
              <a:rPr lang="en-US" altLang="zh-CN" sz="3000" i="1">
                <a:solidFill>
                  <a:srgbClr val="CC0000"/>
                </a:solidFill>
                <a:latin typeface="Times New Roman" panose="02020603050405020304" pitchFamily="18" charset="0"/>
                <a:ea typeface="仿宋_GB2312" pitchFamily="49" charset="-122"/>
              </a:rPr>
              <a:t>k</a:t>
            </a:r>
            <a:r>
              <a:rPr lang="en-US" altLang="zh-CN" sz="3000">
                <a:solidFill>
                  <a:srgbClr val="CC0000"/>
                </a:solidFill>
                <a:latin typeface="Times New Roman" panose="02020603050405020304" pitchFamily="18" charset="0"/>
                <a:ea typeface="仿宋_GB2312" pitchFamily="49" charset="-122"/>
              </a:rPr>
              <a:t> * </a:t>
            </a:r>
            <a:r>
              <a:rPr lang="en-US" altLang="zh-CN" sz="3000" i="1">
                <a:solidFill>
                  <a:srgbClr val="CC0000"/>
                </a:solidFill>
                <a:latin typeface="Times New Roman" panose="02020603050405020304" pitchFamily="18" charset="0"/>
                <a:ea typeface="仿宋_GB2312" pitchFamily="49" charset="-122"/>
              </a:rPr>
              <a:t>n</a:t>
            </a:r>
            <a:r>
              <a:rPr lang="en-US" altLang="zh-CN" sz="3000">
                <a:solidFill>
                  <a:srgbClr val="CC0000"/>
                </a:solidFill>
                <a:latin typeface="Times New Roman" panose="02020603050405020304" pitchFamily="18" charset="0"/>
                <a:ea typeface="仿宋_GB2312" pitchFamily="49" charset="-122"/>
              </a:rPr>
              <a:t> + </a:t>
            </a:r>
            <a:r>
              <a:rPr lang="en-US" altLang="zh-CN" sz="3000" i="1">
                <a:solidFill>
                  <a:srgbClr val="CC0000"/>
                </a:solidFill>
                <a:latin typeface="Times New Roman" panose="02020603050405020304" pitchFamily="18" charset="0"/>
                <a:ea typeface="仿宋_GB2312" pitchFamily="49" charset="-122"/>
              </a:rPr>
              <a:t>j</a:t>
            </a:r>
            <a:r>
              <a:rPr lang="en-US" altLang="zh-CN" sz="3000">
                <a:solidFill>
                  <a:srgbClr val="CC0000"/>
                </a:solidFill>
                <a:latin typeface="Times New Roman" panose="02020603050405020304" pitchFamily="18" charset="0"/>
                <a:ea typeface="仿宋_GB2312" pitchFamily="49" charset="-122"/>
              </a:rPr>
              <a:t> ) * </a:t>
            </a:r>
            <a:r>
              <a:rPr lang="en-US" altLang="zh-CN" sz="3000" i="1">
                <a:solidFill>
                  <a:srgbClr val="CC0000"/>
                </a:solidFill>
                <a:latin typeface="Times New Roman" panose="02020603050405020304" pitchFamily="18" charset="0"/>
                <a:ea typeface="仿宋_GB2312" pitchFamily="49" charset="-122"/>
              </a:rPr>
              <a:t>l</a:t>
            </a:r>
            <a:endParaRPr lang="en-US" altLang="zh-CN" sz="3000" b="0">
              <a:solidFill>
                <a:schemeClr val="tx2"/>
              </a:solidFill>
              <a:latin typeface="Times New Roman" panose="02020603050405020304" pitchFamily="18" charset="0"/>
              <a:ea typeface="仿宋_GB2312" pitchFamily="49" charset="-122"/>
            </a:endParaRPr>
          </a:p>
        </p:txBody>
      </p:sp>
      <p:sp>
        <p:nvSpPr>
          <p:cNvPr id="2" name="文本框 1"/>
          <p:cNvSpPr txBox="1"/>
          <p:nvPr/>
        </p:nvSpPr>
        <p:spPr>
          <a:xfrm>
            <a:off x="6528048" y="2348880"/>
            <a:ext cx="1214371" cy="523220"/>
          </a:xfrm>
          <a:prstGeom prst="rect">
            <a:avLst/>
          </a:prstGeom>
          <a:noFill/>
        </p:spPr>
        <p:txBody>
          <a:bodyPr wrap="none" rtlCol="0">
            <a:spAutoFit/>
          </a:bodyPr>
          <a:lstStyle/>
          <a:p>
            <a:r>
              <a:rPr lang="en-US" altLang="zh-CN" sz="2800" b="0" smtClean="0">
                <a:solidFill>
                  <a:srgbClr val="C00000"/>
                </a:solidFill>
              </a:rPr>
              <a:t>a[j][k]</a:t>
            </a:r>
            <a:endParaRPr lang="zh-CN" altLang="en-US" sz="2800" b="0" dirty="0" smtClean="0">
              <a:solidFill>
                <a:srgbClr val="C00000"/>
              </a:solidFill>
            </a:endParaRPr>
          </a:p>
        </p:txBody>
      </p:sp>
      <p:sp>
        <p:nvSpPr>
          <p:cNvPr id="9" name="文本框 8"/>
          <p:cNvSpPr txBox="1"/>
          <p:nvPr/>
        </p:nvSpPr>
        <p:spPr>
          <a:xfrm>
            <a:off x="2958878" y="2420888"/>
            <a:ext cx="256802" cy="400110"/>
          </a:xfrm>
          <a:prstGeom prst="rect">
            <a:avLst/>
          </a:prstGeom>
          <a:noFill/>
        </p:spPr>
        <p:txBody>
          <a:bodyPr wrap="none" rtlCol="0">
            <a:spAutoFit/>
          </a:bodyPr>
          <a:lstStyle/>
          <a:p>
            <a:r>
              <a:rPr lang="en-US" altLang="zh-CN" sz="2000" b="0" smtClean="0">
                <a:solidFill>
                  <a:srgbClr val="C00000"/>
                </a:solidFill>
              </a:rPr>
              <a:t>j</a:t>
            </a:r>
            <a:endParaRPr lang="zh-CN" altLang="en-US" sz="2000" b="0" dirty="0" smtClean="0">
              <a:solidFill>
                <a:srgbClr val="C00000"/>
              </a:solidFill>
            </a:endParaRPr>
          </a:p>
        </p:txBody>
      </p:sp>
      <p:sp>
        <p:nvSpPr>
          <p:cNvPr id="11" name="文本框 10"/>
          <p:cNvSpPr txBox="1"/>
          <p:nvPr/>
        </p:nvSpPr>
        <p:spPr>
          <a:xfrm>
            <a:off x="6960096" y="652626"/>
            <a:ext cx="312906" cy="400110"/>
          </a:xfrm>
          <a:prstGeom prst="rect">
            <a:avLst/>
          </a:prstGeom>
          <a:noFill/>
        </p:spPr>
        <p:txBody>
          <a:bodyPr wrap="none" rtlCol="0">
            <a:spAutoFit/>
          </a:bodyPr>
          <a:lstStyle/>
          <a:p>
            <a:r>
              <a:rPr lang="en-US" altLang="zh-CN" sz="2000" b="0" smtClean="0">
                <a:solidFill>
                  <a:srgbClr val="C00000"/>
                </a:solidFill>
              </a:rPr>
              <a:t>k</a:t>
            </a:r>
            <a:endParaRPr lang="zh-CN" altLang="en-US" sz="2000" b="0" dirty="0" smtClean="0">
              <a:solidFill>
                <a:srgbClr val="C00000"/>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188591" y="20838"/>
            <a:ext cx="6364288" cy="614362"/>
          </a:xfrm>
        </p:spPr>
        <p:txBody>
          <a:bodyPr>
            <a:normAutofit fontScale="90000"/>
          </a:bodyPr>
          <a:lstStyle/>
          <a:p>
            <a:pPr>
              <a:buClr>
                <a:srgbClr val="800080"/>
              </a:buClr>
              <a:buSzPct val="50000"/>
              <a:buFont typeface="Wingdings" panose="05000000000000000000" pitchFamily="2" charset="2"/>
              <a:buNone/>
              <a:defRPr/>
            </a:pPr>
            <a:r>
              <a:rPr lang="en-US" altLang="zh-CN" dirty="0">
                <a:solidFill>
                  <a:srgbClr val="000099"/>
                </a:solidFill>
                <a:effectLst>
                  <a:outerShdw blurRad="38100" dist="38100" dir="2700000" algn="tl">
                    <a:srgbClr val="C0C0C0"/>
                  </a:outerShdw>
                </a:effectLst>
                <a:ea typeface="仿宋_GB2312" pitchFamily="49" charset="-122"/>
              </a:rPr>
              <a:t> </a:t>
            </a:r>
            <a:r>
              <a:rPr lang="zh-CN" altLang="en-US" sz="4000" b="1" dirty="0">
                <a:ea typeface="华文新魏" panose="02010800040101010101" pitchFamily="2" charset="-122"/>
              </a:rPr>
              <a:t>三维数组</a:t>
            </a:r>
          </a:p>
        </p:txBody>
      </p:sp>
      <p:sp>
        <p:nvSpPr>
          <p:cNvPr id="446467" name="Rectangle 3"/>
          <p:cNvSpPr>
            <a:spLocks noGrp="1" noChangeArrowheads="1"/>
          </p:cNvSpPr>
          <p:nvPr>
            <p:ph idx="1"/>
          </p:nvPr>
        </p:nvSpPr>
        <p:spPr>
          <a:xfrm>
            <a:off x="2754560" y="1231900"/>
            <a:ext cx="8382000" cy="2863850"/>
          </a:xfrm>
        </p:spPr>
        <p:txBody>
          <a:bodyPr/>
          <a:lstStyle/>
          <a:p>
            <a:pPr>
              <a:lnSpc>
                <a:spcPct val="105000"/>
              </a:lnSpc>
              <a:spcBef>
                <a:spcPct val="15000"/>
              </a:spcBef>
              <a:buClr>
                <a:srgbClr val="990099"/>
              </a:buClr>
              <a:buSzPct val="50000"/>
              <a:defRPr/>
            </a:pPr>
            <a:r>
              <a:rPr lang="zh-CN" altLang="en-US" sz="3000" b="1" dirty="0">
                <a:solidFill>
                  <a:srgbClr val="000099"/>
                </a:solidFill>
                <a:latin typeface="Times New Roman" panose="02020603050405020304" pitchFamily="18" charset="0"/>
                <a:ea typeface="仿宋_GB2312" pitchFamily="49" charset="-122"/>
              </a:rPr>
              <a:t>各维元素个数为</a:t>
            </a:r>
            <a:r>
              <a:rPr lang="zh-CN" altLang="en-US" sz="3000" dirty="0">
                <a:solidFill>
                  <a:srgbClr val="000099"/>
                </a:solidFill>
                <a:latin typeface="Times New Roman" panose="02020603050405020304" pitchFamily="18" charset="0"/>
                <a:ea typeface="仿宋_GB2312" pitchFamily="49" charset="-122"/>
              </a:rPr>
              <a:t>  </a:t>
            </a:r>
            <a:r>
              <a:rPr lang="en-US" altLang="zh-CN" sz="3000" b="1" i="1" dirty="0">
                <a:solidFill>
                  <a:srgbClr val="000099"/>
                </a:solidFill>
                <a:latin typeface="Times New Roman" panose="02020603050405020304" pitchFamily="18" charset="0"/>
                <a:ea typeface="仿宋_GB2312" pitchFamily="49" charset="-122"/>
              </a:rPr>
              <a:t>m</a:t>
            </a:r>
            <a:r>
              <a:rPr lang="en-US" altLang="zh-CN" sz="3000" b="1" baseline="-25000" dirty="0">
                <a:solidFill>
                  <a:srgbClr val="000099"/>
                </a:solidFill>
                <a:latin typeface="Times New Roman" panose="02020603050405020304" pitchFamily="18" charset="0"/>
                <a:ea typeface="仿宋_GB2312" pitchFamily="49" charset="-122"/>
              </a:rPr>
              <a:t>1</a:t>
            </a:r>
            <a:r>
              <a:rPr lang="en-US" altLang="zh-CN" sz="3000" b="1" i="1" dirty="0">
                <a:solidFill>
                  <a:srgbClr val="000099"/>
                </a:solidFill>
                <a:latin typeface="Times New Roman" panose="02020603050405020304" pitchFamily="18" charset="0"/>
                <a:ea typeface="仿宋_GB2312" pitchFamily="49" charset="-122"/>
              </a:rPr>
              <a:t>, m</a:t>
            </a:r>
            <a:r>
              <a:rPr lang="en-US" altLang="zh-CN" sz="3000" b="1" baseline="-25000" dirty="0">
                <a:solidFill>
                  <a:srgbClr val="000099"/>
                </a:solidFill>
                <a:latin typeface="Times New Roman" panose="02020603050405020304" pitchFamily="18" charset="0"/>
                <a:ea typeface="仿宋_GB2312" pitchFamily="49" charset="-122"/>
              </a:rPr>
              <a:t>2</a:t>
            </a:r>
            <a:r>
              <a:rPr lang="en-US" altLang="zh-CN" sz="3000" b="1" i="1" dirty="0">
                <a:solidFill>
                  <a:srgbClr val="000099"/>
                </a:solidFill>
                <a:latin typeface="Times New Roman" panose="02020603050405020304" pitchFamily="18" charset="0"/>
                <a:ea typeface="仿宋_GB2312" pitchFamily="49" charset="-122"/>
              </a:rPr>
              <a:t>, m</a:t>
            </a:r>
            <a:r>
              <a:rPr lang="en-US" altLang="zh-CN" sz="3000" b="1" baseline="-25000" dirty="0">
                <a:solidFill>
                  <a:srgbClr val="000099"/>
                </a:solidFill>
                <a:latin typeface="Times New Roman" panose="02020603050405020304" pitchFamily="18" charset="0"/>
                <a:ea typeface="仿宋_GB2312" pitchFamily="49" charset="-122"/>
              </a:rPr>
              <a:t>3</a:t>
            </a:r>
            <a:endParaRPr lang="en-US" altLang="zh-CN" sz="3000" b="1" i="1" baseline="-25000" dirty="0">
              <a:solidFill>
                <a:srgbClr val="000099"/>
              </a:solidFill>
              <a:latin typeface="Times New Roman" panose="02020603050405020304" pitchFamily="18" charset="0"/>
              <a:ea typeface="仿宋_GB2312" pitchFamily="49" charset="-122"/>
            </a:endParaRPr>
          </a:p>
          <a:p>
            <a:pPr>
              <a:lnSpc>
                <a:spcPct val="105000"/>
              </a:lnSpc>
              <a:spcBef>
                <a:spcPct val="15000"/>
              </a:spcBef>
              <a:buClr>
                <a:srgbClr val="990099"/>
              </a:buClr>
              <a:buSzPct val="50000"/>
              <a:defRPr/>
            </a:pPr>
            <a:r>
              <a:rPr lang="zh-CN" altLang="en-US" sz="3000" b="1" dirty="0">
                <a:solidFill>
                  <a:srgbClr val="000099"/>
                </a:solidFill>
                <a:latin typeface="Times New Roman" panose="02020603050405020304" pitchFamily="18" charset="0"/>
                <a:ea typeface="仿宋_GB2312" pitchFamily="49" charset="-122"/>
              </a:rPr>
              <a:t>下标为 </a:t>
            </a:r>
            <a:r>
              <a:rPr lang="en-US" altLang="zh-CN" sz="3000" b="1" i="1" dirty="0">
                <a:solidFill>
                  <a:srgbClr val="000099"/>
                </a:solidFill>
                <a:latin typeface="Times New Roman" panose="02020603050405020304" pitchFamily="18" charset="0"/>
                <a:ea typeface="仿宋_GB2312" pitchFamily="49" charset="-122"/>
              </a:rPr>
              <a:t>i</a:t>
            </a:r>
            <a:r>
              <a:rPr lang="en-US" altLang="zh-CN" sz="3000" b="1" baseline="-25000" dirty="0">
                <a:solidFill>
                  <a:srgbClr val="000099"/>
                </a:solidFill>
                <a:latin typeface="Times New Roman" panose="02020603050405020304" pitchFamily="18" charset="0"/>
                <a:ea typeface="仿宋_GB2312" pitchFamily="49" charset="-122"/>
              </a:rPr>
              <a:t>1</a:t>
            </a:r>
            <a:r>
              <a:rPr lang="en-US" altLang="zh-CN" sz="3000" b="1" i="1" dirty="0">
                <a:solidFill>
                  <a:srgbClr val="000099"/>
                </a:solidFill>
                <a:latin typeface="Times New Roman" panose="02020603050405020304" pitchFamily="18" charset="0"/>
                <a:ea typeface="仿宋_GB2312" pitchFamily="49" charset="-122"/>
              </a:rPr>
              <a:t>, i</a:t>
            </a:r>
            <a:r>
              <a:rPr lang="en-US" altLang="zh-CN" sz="3000" b="1" baseline="-25000" dirty="0">
                <a:solidFill>
                  <a:srgbClr val="000099"/>
                </a:solidFill>
                <a:latin typeface="Times New Roman" panose="02020603050405020304" pitchFamily="18" charset="0"/>
                <a:ea typeface="仿宋_GB2312" pitchFamily="49" charset="-122"/>
              </a:rPr>
              <a:t>2</a:t>
            </a:r>
            <a:r>
              <a:rPr lang="en-US" altLang="zh-CN" sz="3000" b="1" i="1" dirty="0">
                <a:solidFill>
                  <a:srgbClr val="000099"/>
                </a:solidFill>
                <a:latin typeface="Times New Roman" panose="02020603050405020304" pitchFamily="18" charset="0"/>
                <a:ea typeface="仿宋_GB2312" pitchFamily="49" charset="-122"/>
              </a:rPr>
              <a:t>, i</a:t>
            </a:r>
            <a:r>
              <a:rPr lang="en-US" altLang="zh-CN" sz="3000" b="1" baseline="-25000" dirty="0">
                <a:solidFill>
                  <a:srgbClr val="000099"/>
                </a:solidFill>
                <a:latin typeface="Times New Roman" panose="02020603050405020304" pitchFamily="18" charset="0"/>
                <a:ea typeface="仿宋_GB2312" pitchFamily="49" charset="-122"/>
              </a:rPr>
              <a:t>3</a:t>
            </a:r>
            <a:r>
              <a:rPr lang="zh-CN" altLang="en-US" sz="3000" b="1" dirty="0">
                <a:solidFill>
                  <a:srgbClr val="000099"/>
                </a:solidFill>
                <a:latin typeface="Times New Roman" panose="02020603050405020304" pitchFamily="18" charset="0"/>
                <a:ea typeface="仿宋_GB2312" pitchFamily="49" charset="-122"/>
              </a:rPr>
              <a:t>的数组元素的存储地址：</a:t>
            </a:r>
          </a:p>
          <a:p>
            <a:pPr>
              <a:lnSpc>
                <a:spcPct val="105000"/>
              </a:lnSpc>
              <a:spcBef>
                <a:spcPct val="15000"/>
              </a:spcBef>
              <a:buClr>
                <a:srgbClr val="008000"/>
              </a:buClr>
              <a:buSzPct val="50000"/>
              <a:buFont typeface="Wingdings" panose="05000000000000000000" pitchFamily="2" charset="2"/>
              <a:buNone/>
              <a:defRPr/>
            </a:pPr>
            <a:r>
              <a:rPr lang="zh-CN" altLang="en-US" sz="3000" b="1" dirty="0">
                <a:solidFill>
                  <a:srgbClr val="009900"/>
                </a:solidFill>
                <a:latin typeface="Times New Roman" panose="02020603050405020304" pitchFamily="18" charset="0"/>
                <a:ea typeface="仿宋_GB2312" pitchFamily="49" charset="-122"/>
              </a:rPr>
              <a:t>		（按页／行／列存放）</a:t>
            </a:r>
          </a:p>
          <a:p>
            <a:pPr>
              <a:lnSpc>
                <a:spcPct val="80000"/>
              </a:lnSpc>
              <a:buFont typeface="Wingdings" panose="05000000000000000000" pitchFamily="2" charset="2"/>
              <a:buNone/>
              <a:defRPr/>
            </a:pPr>
            <a:r>
              <a:rPr lang="zh-CN" altLang="en-US" sz="3000" b="1" dirty="0">
                <a:solidFill>
                  <a:srgbClr val="FF3300"/>
                </a:solidFill>
                <a:latin typeface="Times New Roman" panose="02020603050405020304" pitchFamily="18" charset="0"/>
              </a:rPr>
              <a:t>		</a:t>
            </a:r>
            <a:r>
              <a:rPr lang="en-US" altLang="zh-CN" sz="3000" b="1" dirty="0">
                <a:solidFill>
                  <a:srgbClr val="FF3300"/>
                </a:solidFill>
                <a:latin typeface="Times New Roman" panose="02020603050405020304" pitchFamily="18" charset="0"/>
              </a:rPr>
              <a:t>LOC ( </a:t>
            </a:r>
            <a:r>
              <a:rPr lang="en-US" altLang="zh-CN" sz="3000" b="1" i="1" dirty="0">
                <a:solidFill>
                  <a:srgbClr val="FF3300"/>
                </a:solidFill>
                <a:latin typeface="Times New Roman" panose="02020603050405020304" pitchFamily="18" charset="0"/>
              </a:rPr>
              <a:t>i</a:t>
            </a:r>
            <a:r>
              <a:rPr lang="en-US" altLang="zh-CN" sz="3000" b="1" baseline="-25000" dirty="0">
                <a:solidFill>
                  <a:srgbClr val="FF3300"/>
                </a:solidFill>
                <a:latin typeface="Times New Roman" panose="02020603050405020304" pitchFamily="18" charset="0"/>
              </a:rPr>
              <a:t>1</a:t>
            </a:r>
            <a:r>
              <a:rPr lang="en-US" altLang="zh-CN" sz="3000" b="1" i="1" dirty="0">
                <a:solidFill>
                  <a:srgbClr val="FF3300"/>
                </a:solidFill>
                <a:latin typeface="Times New Roman" panose="02020603050405020304" pitchFamily="18" charset="0"/>
              </a:rPr>
              <a:t>, i</a:t>
            </a:r>
            <a:r>
              <a:rPr lang="en-US" altLang="zh-CN" sz="3000" b="1" baseline="-25000" dirty="0">
                <a:solidFill>
                  <a:srgbClr val="FF3300"/>
                </a:solidFill>
                <a:latin typeface="Times New Roman" panose="02020603050405020304" pitchFamily="18" charset="0"/>
              </a:rPr>
              <a:t>2</a:t>
            </a:r>
            <a:r>
              <a:rPr lang="en-US" altLang="zh-CN" sz="3000" b="1" i="1" dirty="0">
                <a:solidFill>
                  <a:srgbClr val="FF3300"/>
                </a:solidFill>
                <a:latin typeface="Times New Roman" panose="02020603050405020304" pitchFamily="18" charset="0"/>
              </a:rPr>
              <a:t>, i</a:t>
            </a:r>
            <a:r>
              <a:rPr lang="en-US" altLang="zh-CN" sz="3000" b="1" baseline="-25000" dirty="0">
                <a:solidFill>
                  <a:srgbClr val="FF3300"/>
                </a:solidFill>
                <a:latin typeface="Times New Roman" panose="02020603050405020304" pitchFamily="18" charset="0"/>
              </a:rPr>
              <a:t>3</a:t>
            </a:r>
            <a:r>
              <a:rPr lang="en-US" altLang="zh-CN" sz="3000" b="1" dirty="0">
                <a:solidFill>
                  <a:srgbClr val="FF3300"/>
                </a:solidFill>
                <a:latin typeface="Times New Roman" panose="02020603050405020304" pitchFamily="18" charset="0"/>
              </a:rPr>
              <a:t> ) = </a:t>
            </a:r>
            <a:r>
              <a:rPr lang="en-US" altLang="zh-CN" sz="3000" b="1" i="1" dirty="0">
                <a:solidFill>
                  <a:srgbClr val="FF3300"/>
                </a:solidFill>
                <a:latin typeface="Times New Roman" panose="02020603050405020304" pitchFamily="18" charset="0"/>
              </a:rPr>
              <a:t>a</a:t>
            </a:r>
            <a:r>
              <a:rPr lang="en-US" altLang="zh-CN" sz="3000" b="1" dirty="0">
                <a:solidFill>
                  <a:srgbClr val="FF3300"/>
                </a:solidFill>
                <a:latin typeface="Times New Roman" panose="02020603050405020304" pitchFamily="18" charset="0"/>
              </a:rPr>
              <a:t> + </a:t>
            </a:r>
          </a:p>
          <a:p>
            <a:pPr>
              <a:lnSpc>
                <a:spcPct val="80000"/>
              </a:lnSpc>
              <a:buFont typeface="Wingdings" panose="05000000000000000000" pitchFamily="2" charset="2"/>
              <a:buNone/>
              <a:defRPr/>
            </a:pPr>
            <a:r>
              <a:rPr lang="en-US" altLang="zh-CN" sz="3000" b="1" dirty="0">
                <a:solidFill>
                  <a:srgbClr val="FF3300"/>
                </a:solidFill>
                <a:latin typeface="Times New Roman" panose="02020603050405020304" pitchFamily="18" charset="0"/>
              </a:rPr>
              <a:t>			 ( </a:t>
            </a:r>
            <a:r>
              <a:rPr lang="en-US" altLang="zh-CN" sz="3000" b="1" i="1" dirty="0">
                <a:solidFill>
                  <a:srgbClr val="FF3300"/>
                </a:solidFill>
                <a:latin typeface="Times New Roman" panose="02020603050405020304" pitchFamily="18" charset="0"/>
              </a:rPr>
              <a:t>i</a:t>
            </a:r>
            <a:r>
              <a:rPr lang="en-US" altLang="zh-CN" sz="3000" b="1" baseline="-25000" dirty="0">
                <a:solidFill>
                  <a:srgbClr val="FF3300"/>
                </a:solidFill>
                <a:latin typeface="Times New Roman" panose="02020603050405020304" pitchFamily="18" charset="0"/>
              </a:rPr>
              <a:t>1</a:t>
            </a:r>
            <a:r>
              <a:rPr lang="en-US" altLang="zh-CN" sz="3000" b="1" dirty="0">
                <a:solidFill>
                  <a:srgbClr val="FF3300"/>
                </a:solidFill>
                <a:latin typeface="Times New Roman" panose="02020603050405020304" pitchFamily="18" charset="0"/>
              </a:rPr>
              <a:t>* </a:t>
            </a:r>
            <a:r>
              <a:rPr lang="en-US" altLang="zh-CN" sz="3000" b="1" i="1" dirty="0">
                <a:solidFill>
                  <a:srgbClr val="FF3300"/>
                </a:solidFill>
                <a:latin typeface="Times New Roman" panose="02020603050405020304" pitchFamily="18" charset="0"/>
              </a:rPr>
              <a:t>m</a:t>
            </a:r>
            <a:r>
              <a:rPr lang="en-US" altLang="zh-CN" sz="3000" b="1" baseline="-25000" dirty="0">
                <a:solidFill>
                  <a:srgbClr val="FF3300"/>
                </a:solidFill>
                <a:latin typeface="Times New Roman" panose="02020603050405020304" pitchFamily="18" charset="0"/>
              </a:rPr>
              <a:t>2</a:t>
            </a:r>
            <a:r>
              <a:rPr lang="en-US" altLang="zh-CN" sz="3000" b="1" dirty="0">
                <a:solidFill>
                  <a:srgbClr val="FF3300"/>
                </a:solidFill>
                <a:latin typeface="Times New Roman" panose="02020603050405020304" pitchFamily="18" charset="0"/>
              </a:rPr>
              <a:t> * </a:t>
            </a:r>
            <a:r>
              <a:rPr lang="en-US" altLang="zh-CN" sz="3000" b="1" i="1" dirty="0">
                <a:solidFill>
                  <a:srgbClr val="FF3300"/>
                </a:solidFill>
                <a:latin typeface="Times New Roman" panose="02020603050405020304" pitchFamily="18" charset="0"/>
              </a:rPr>
              <a:t>m</a:t>
            </a:r>
            <a:r>
              <a:rPr lang="en-US" altLang="zh-CN" sz="3000" b="1" baseline="-25000" dirty="0">
                <a:solidFill>
                  <a:srgbClr val="FF3300"/>
                </a:solidFill>
                <a:latin typeface="Times New Roman" panose="02020603050405020304" pitchFamily="18" charset="0"/>
              </a:rPr>
              <a:t>3</a:t>
            </a:r>
            <a:r>
              <a:rPr lang="en-US" altLang="zh-CN" sz="3000" b="1" dirty="0">
                <a:solidFill>
                  <a:srgbClr val="FF3300"/>
                </a:solidFill>
                <a:latin typeface="Times New Roman" panose="02020603050405020304" pitchFamily="18" charset="0"/>
              </a:rPr>
              <a:t> </a:t>
            </a:r>
            <a:r>
              <a:rPr lang="en-US" altLang="zh-CN" sz="3000" b="1" i="1" dirty="0">
                <a:solidFill>
                  <a:srgbClr val="FF3300"/>
                </a:solidFill>
                <a:latin typeface="Times New Roman" panose="02020603050405020304" pitchFamily="18" charset="0"/>
              </a:rPr>
              <a:t>+ i</a:t>
            </a:r>
            <a:r>
              <a:rPr lang="en-US" altLang="zh-CN" sz="3000" b="1" baseline="-25000" dirty="0">
                <a:solidFill>
                  <a:srgbClr val="FF3300"/>
                </a:solidFill>
                <a:latin typeface="Times New Roman" panose="02020603050405020304" pitchFamily="18" charset="0"/>
              </a:rPr>
              <a:t>2</a:t>
            </a:r>
            <a:r>
              <a:rPr lang="en-US" altLang="zh-CN" sz="3000" b="1" i="1" dirty="0">
                <a:solidFill>
                  <a:srgbClr val="FF3300"/>
                </a:solidFill>
                <a:latin typeface="Times New Roman" panose="02020603050405020304" pitchFamily="18" charset="0"/>
              </a:rPr>
              <a:t>* m</a:t>
            </a:r>
            <a:r>
              <a:rPr lang="en-US" altLang="zh-CN" sz="3000" b="1" baseline="-25000" dirty="0">
                <a:solidFill>
                  <a:srgbClr val="FF3300"/>
                </a:solidFill>
                <a:latin typeface="Times New Roman" panose="02020603050405020304" pitchFamily="18" charset="0"/>
              </a:rPr>
              <a:t>3</a:t>
            </a:r>
            <a:r>
              <a:rPr lang="en-US" altLang="zh-CN" sz="3000" b="1" dirty="0">
                <a:solidFill>
                  <a:srgbClr val="FF3300"/>
                </a:solidFill>
                <a:latin typeface="Times New Roman" panose="02020603050405020304" pitchFamily="18" charset="0"/>
              </a:rPr>
              <a:t> </a:t>
            </a:r>
            <a:r>
              <a:rPr lang="en-US" altLang="zh-CN" sz="3000" b="1" i="1" dirty="0">
                <a:solidFill>
                  <a:srgbClr val="FF3300"/>
                </a:solidFill>
                <a:latin typeface="Times New Roman" panose="02020603050405020304" pitchFamily="18" charset="0"/>
              </a:rPr>
              <a:t>+ i</a:t>
            </a:r>
            <a:r>
              <a:rPr lang="en-US" altLang="zh-CN" sz="3000" b="1" baseline="-25000" dirty="0">
                <a:solidFill>
                  <a:srgbClr val="FF3300"/>
                </a:solidFill>
                <a:latin typeface="Times New Roman" panose="02020603050405020304" pitchFamily="18" charset="0"/>
              </a:rPr>
              <a:t>3</a:t>
            </a:r>
            <a:r>
              <a:rPr lang="en-US" altLang="zh-CN" sz="3000" b="1" i="1" dirty="0">
                <a:solidFill>
                  <a:srgbClr val="FF3300"/>
                </a:solidFill>
                <a:latin typeface="Times New Roman" panose="02020603050405020304" pitchFamily="18" charset="0"/>
              </a:rPr>
              <a:t> </a:t>
            </a:r>
            <a:r>
              <a:rPr lang="en-US" altLang="zh-CN" sz="3000" b="1" dirty="0">
                <a:solidFill>
                  <a:srgbClr val="FF3300"/>
                </a:solidFill>
                <a:latin typeface="Times New Roman" panose="02020603050405020304" pitchFamily="18" charset="0"/>
              </a:rPr>
              <a:t>) *</a:t>
            </a:r>
            <a:r>
              <a:rPr lang="en-US" altLang="zh-CN" sz="3000" b="1" i="1" dirty="0">
                <a:solidFill>
                  <a:srgbClr val="FF3300"/>
                </a:solidFill>
                <a:latin typeface="Times New Roman" panose="02020603050405020304" pitchFamily="18" charset="0"/>
              </a:rPr>
              <a:t> l</a:t>
            </a:r>
            <a:r>
              <a:rPr lang="en-US" altLang="zh-CN" sz="3000" b="1" dirty="0">
                <a:latin typeface="Times New Roman" panose="02020603050405020304" pitchFamily="18" charset="0"/>
                <a:ea typeface="仿宋_GB2312" pitchFamily="49" charset="-122"/>
              </a:rPr>
              <a:t> </a:t>
            </a:r>
          </a:p>
        </p:txBody>
      </p:sp>
      <p:sp>
        <p:nvSpPr>
          <p:cNvPr id="40964" name="AutoShape 5"/>
          <p:cNvSpPr>
            <a:spLocks/>
          </p:cNvSpPr>
          <p:nvPr/>
        </p:nvSpPr>
        <p:spPr bwMode="auto">
          <a:xfrm rot="-5400000">
            <a:off x="5744617" y="3064670"/>
            <a:ext cx="133350" cy="1824037"/>
          </a:xfrm>
          <a:prstGeom prst="leftBrace">
            <a:avLst>
              <a:gd name="adj1" fmla="val 113988"/>
              <a:gd name="adj2" fmla="val 5000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40965" name="Text Box 6"/>
          <p:cNvSpPr txBox="1">
            <a:spLocks noChangeArrowheads="1"/>
          </p:cNvSpPr>
          <p:nvPr/>
        </p:nvSpPr>
        <p:spPr bwMode="auto">
          <a:xfrm>
            <a:off x="5178673" y="4116389"/>
            <a:ext cx="1331912"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3000">
                <a:latin typeface="Times New Roman" panose="02020603050405020304" pitchFamily="18" charset="0"/>
                <a:ea typeface="仿宋_GB2312" pitchFamily="49" charset="-122"/>
              </a:rPr>
              <a:t>前</a:t>
            </a:r>
            <a:r>
              <a:rPr lang="en-US" altLang="zh-CN" sz="3000" i="1">
                <a:solidFill>
                  <a:schemeClr val="tx2"/>
                </a:solidFill>
                <a:latin typeface="Times New Roman" panose="02020603050405020304" pitchFamily="18" charset="0"/>
                <a:ea typeface="仿宋_GB2312" pitchFamily="49" charset="-122"/>
              </a:rPr>
              <a:t>i</a:t>
            </a:r>
            <a:r>
              <a:rPr lang="en-US" altLang="zh-CN" sz="3000" baseline="-25000">
                <a:solidFill>
                  <a:schemeClr val="tx2"/>
                </a:solidFill>
                <a:latin typeface="Times New Roman" panose="02020603050405020304" pitchFamily="18" charset="0"/>
                <a:ea typeface="仿宋_GB2312" pitchFamily="49" charset="-122"/>
              </a:rPr>
              <a:t>1</a:t>
            </a:r>
            <a:r>
              <a:rPr lang="zh-CN" altLang="en-US" sz="3000">
                <a:latin typeface="Times New Roman" panose="02020603050405020304" pitchFamily="18" charset="0"/>
                <a:ea typeface="仿宋_GB2312" pitchFamily="49" charset="-122"/>
              </a:rPr>
              <a:t>页</a:t>
            </a:r>
          </a:p>
          <a:p>
            <a:pPr>
              <a:spcBef>
                <a:spcPct val="0"/>
              </a:spcBef>
              <a:buClrTx/>
              <a:buSzTx/>
              <a:buFontTx/>
              <a:buNone/>
            </a:pPr>
            <a:r>
              <a:rPr lang="zh-CN" altLang="en-US" sz="3000">
                <a:latin typeface="Times New Roman" panose="02020603050405020304" pitchFamily="18" charset="0"/>
                <a:ea typeface="仿宋_GB2312" pitchFamily="49" charset="-122"/>
              </a:rPr>
              <a:t>总元素</a:t>
            </a:r>
          </a:p>
          <a:p>
            <a:pPr>
              <a:spcBef>
                <a:spcPct val="0"/>
              </a:spcBef>
              <a:buClrTx/>
              <a:buSzTx/>
              <a:buFontTx/>
              <a:buNone/>
            </a:pPr>
            <a:r>
              <a:rPr lang="zh-CN" altLang="en-US" sz="3000">
                <a:latin typeface="Times New Roman" panose="02020603050405020304" pitchFamily="18" charset="0"/>
                <a:ea typeface="仿宋_GB2312" pitchFamily="49" charset="-122"/>
              </a:rPr>
              <a:t>个数</a:t>
            </a:r>
          </a:p>
        </p:txBody>
      </p:sp>
      <p:sp>
        <p:nvSpPr>
          <p:cNvPr id="40966" name="AutoShape 7"/>
          <p:cNvSpPr>
            <a:spLocks/>
          </p:cNvSpPr>
          <p:nvPr/>
        </p:nvSpPr>
        <p:spPr bwMode="auto">
          <a:xfrm rot="-5400000">
            <a:off x="7532936" y="3490913"/>
            <a:ext cx="147637" cy="985838"/>
          </a:xfrm>
          <a:prstGeom prst="leftBrace">
            <a:avLst>
              <a:gd name="adj1" fmla="val 55645"/>
              <a:gd name="adj2" fmla="val 5000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40967" name="Text Box 8"/>
          <p:cNvSpPr txBox="1">
            <a:spLocks noChangeArrowheads="1"/>
          </p:cNvSpPr>
          <p:nvPr/>
        </p:nvSpPr>
        <p:spPr bwMode="auto">
          <a:xfrm>
            <a:off x="7010648" y="4119564"/>
            <a:ext cx="1828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3000">
                <a:latin typeface="Times New Roman" panose="02020603050405020304" pitchFamily="18" charset="0"/>
                <a:ea typeface="仿宋_GB2312" pitchFamily="49" charset="-122"/>
              </a:rPr>
              <a:t>第</a:t>
            </a:r>
            <a:r>
              <a:rPr lang="en-US" altLang="zh-CN" sz="3000" i="1">
                <a:solidFill>
                  <a:schemeClr val="tx2"/>
                </a:solidFill>
                <a:latin typeface="Times New Roman" panose="02020603050405020304" pitchFamily="18" charset="0"/>
                <a:ea typeface="仿宋_GB2312" pitchFamily="49" charset="-122"/>
              </a:rPr>
              <a:t>i</a:t>
            </a:r>
            <a:r>
              <a:rPr lang="en-US" altLang="zh-CN" sz="3000" baseline="-25000">
                <a:solidFill>
                  <a:schemeClr val="tx2"/>
                </a:solidFill>
                <a:latin typeface="Times New Roman" panose="02020603050405020304" pitchFamily="18" charset="0"/>
                <a:ea typeface="仿宋_GB2312" pitchFamily="49" charset="-122"/>
              </a:rPr>
              <a:t>1</a:t>
            </a:r>
            <a:r>
              <a:rPr lang="zh-CN" altLang="en-US" sz="3000">
                <a:latin typeface="Times New Roman" panose="02020603050405020304" pitchFamily="18" charset="0"/>
                <a:ea typeface="仿宋_GB2312" pitchFamily="49" charset="-122"/>
              </a:rPr>
              <a:t>页</a:t>
            </a:r>
          </a:p>
          <a:p>
            <a:pPr>
              <a:spcBef>
                <a:spcPct val="0"/>
              </a:spcBef>
              <a:buClrTx/>
              <a:buSzTx/>
              <a:buFontTx/>
              <a:buNone/>
            </a:pPr>
            <a:r>
              <a:rPr lang="zh-CN" altLang="en-US" sz="3000">
                <a:latin typeface="Times New Roman" panose="02020603050405020304" pitchFamily="18" charset="0"/>
                <a:ea typeface="仿宋_GB2312" pitchFamily="49" charset="-122"/>
              </a:rPr>
              <a:t>前</a:t>
            </a:r>
            <a:r>
              <a:rPr lang="en-US" altLang="zh-CN" sz="3000" i="1">
                <a:solidFill>
                  <a:schemeClr val="tx2"/>
                </a:solidFill>
                <a:latin typeface="Times New Roman" panose="02020603050405020304" pitchFamily="18" charset="0"/>
                <a:ea typeface="仿宋_GB2312" pitchFamily="49" charset="-122"/>
              </a:rPr>
              <a:t>i</a:t>
            </a:r>
            <a:r>
              <a:rPr lang="en-US" altLang="zh-CN" sz="3000" baseline="-25000">
                <a:solidFill>
                  <a:schemeClr val="tx2"/>
                </a:solidFill>
                <a:latin typeface="Times New Roman" panose="02020603050405020304" pitchFamily="18" charset="0"/>
                <a:ea typeface="仿宋_GB2312" pitchFamily="49" charset="-122"/>
              </a:rPr>
              <a:t>2</a:t>
            </a:r>
            <a:r>
              <a:rPr lang="zh-CN" altLang="en-US" sz="3000">
                <a:latin typeface="Times New Roman" panose="02020603050405020304" pitchFamily="18" charset="0"/>
                <a:ea typeface="仿宋_GB2312" pitchFamily="49" charset="-122"/>
              </a:rPr>
              <a:t>行</a:t>
            </a:r>
          </a:p>
          <a:p>
            <a:pPr>
              <a:spcBef>
                <a:spcPct val="0"/>
              </a:spcBef>
              <a:buClrTx/>
              <a:buSzTx/>
              <a:buFontTx/>
              <a:buNone/>
            </a:pPr>
            <a:r>
              <a:rPr lang="zh-CN" altLang="en-US" sz="3000">
                <a:latin typeface="Times New Roman" panose="02020603050405020304" pitchFamily="18" charset="0"/>
                <a:ea typeface="仿宋_GB2312" pitchFamily="49" charset="-122"/>
              </a:rPr>
              <a:t>总元素</a:t>
            </a:r>
          </a:p>
          <a:p>
            <a:pPr>
              <a:spcBef>
                <a:spcPct val="0"/>
              </a:spcBef>
              <a:buClrTx/>
              <a:buSzTx/>
              <a:buFontTx/>
              <a:buNone/>
            </a:pPr>
            <a:r>
              <a:rPr lang="zh-CN" altLang="en-US" sz="3000">
                <a:latin typeface="Times New Roman" panose="02020603050405020304" pitchFamily="18" charset="0"/>
                <a:ea typeface="仿宋_GB2312" pitchFamily="49" charset="-122"/>
              </a:rPr>
              <a:t>个数</a:t>
            </a:r>
          </a:p>
        </p:txBody>
      </p:sp>
      <p:sp>
        <p:nvSpPr>
          <p:cNvPr id="40968" name="Text Box 9"/>
          <p:cNvSpPr txBox="1">
            <a:spLocks noChangeArrowheads="1"/>
          </p:cNvSpPr>
          <p:nvPr/>
        </p:nvSpPr>
        <p:spPr bwMode="auto">
          <a:xfrm>
            <a:off x="8302873" y="4119564"/>
            <a:ext cx="2362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3000">
                <a:latin typeface="Times New Roman" panose="02020603050405020304" pitchFamily="18" charset="0"/>
                <a:ea typeface="仿宋_GB2312" pitchFamily="49" charset="-122"/>
              </a:rPr>
              <a:t>第 </a:t>
            </a:r>
            <a:r>
              <a:rPr lang="en-US" altLang="zh-CN" sz="3000" i="1">
                <a:solidFill>
                  <a:schemeClr val="tx2"/>
                </a:solidFill>
                <a:latin typeface="Times New Roman" panose="02020603050405020304" pitchFamily="18" charset="0"/>
                <a:ea typeface="仿宋_GB2312" pitchFamily="49" charset="-122"/>
              </a:rPr>
              <a:t>i</a:t>
            </a:r>
            <a:r>
              <a:rPr lang="en-US" altLang="zh-CN" sz="3000" baseline="-25000">
                <a:solidFill>
                  <a:schemeClr val="tx2"/>
                </a:solidFill>
                <a:latin typeface="Times New Roman" panose="02020603050405020304" pitchFamily="18" charset="0"/>
                <a:ea typeface="仿宋_GB2312" pitchFamily="49" charset="-122"/>
              </a:rPr>
              <a:t>2</a:t>
            </a:r>
            <a:r>
              <a:rPr lang="en-US" altLang="zh-CN" sz="3000" baseline="-25000">
                <a:latin typeface="Times New Roman" panose="02020603050405020304" pitchFamily="18" charset="0"/>
                <a:ea typeface="仿宋_GB2312" pitchFamily="49" charset="-122"/>
              </a:rPr>
              <a:t> </a:t>
            </a:r>
            <a:r>
              <a:rPr lang="zh-CN" altLang="en-US" sz="3000">
                <a:latin typeface="Times New Roman" panose="02020603050405020304" pitchFamily="18" charset="0"/>
                <a:ea typeface="仿宋_GB2312" pitchFamily="49" charset="-122"/>
              </a:rPr>
              <a:t>行</a:t>
            </a:r>
          </a:p>
          <a:p>
            <a:pPr>
              <a:spcBef>
                <a:spcPct val="0"/>
              </a:spcBef>
              <a:buClrTx/>
              <a:buSzTx/>
              <a:buFontTx/>
              <a:buNone/>
            </a:pPr>
            <a:r>
              <a:rPr lang="zh-CN" altLang="en-US" sz="3000">
                <a:latin typeface="Times New Roman" panose="02020603050405020304" pitchFamily="18" charset="0"/>
                <a:ea typeface="仿宋_GB2312" pitchFamily="49" charset="-122"/>
              </a:rPr>
              <a:t>前</a:t>
            </a:r>
            <a:r>
              <a:rPr lang="zh-CN" altLang="en-US" sz="3000">
                <a:solidFill>
                  <a:schemeClr val="tx2"/>
                </a:solidFill>
                <a:latin typeface="Times New Roman" panose="02020603050405020304" pitchFamily="18" charset="0"/>
                <a:ea typeface="仿宋_GB2312" pitchFamily="49" charset="-122"/>
              </a:rPr>
              <a:t> </a:t>
            </a:r>
            <a:r>
              <a:rPr lang="en-US" altLang="zh-CN" sz="3000" i="1">
                <a:solidFill>
                  <a:schemeClr val="tx2"/>
                </a:solidFill>
                <a:latin typeface="Times New Roman" panose="02020603050405020304" pitchFamily="18" charset="0"/>
                <a:ea typeface="仿宋_GB2312" pitchFamily="49" charset="-122"/>
              </a:rPr>
              <a:t>i</a:t>
            </a:r>
            <a:r>
              <a:rPr lang="en-US" altLang="zh-CN" sz="3000" baseline="-25000">
                <a:solidFill>
                  <a:schemeClr val="tx2"/>
                </a:solidFill>
                <a:latin typeface="Times New Roman" panose="02020603050405020304" pitchFamily="18" charset="0"/>
                <a:ea typeface="仿宋_GB2312" pitchFamily="49" charset="-122"/>
              </a:rPr>
              <a:t>3</a:t>
            </a:r>
            <a:r>
              <a:rPr lang="en-US" altLang="zh-CN" sz="3000" baseline="-25000">
                <a:latin typeface="Times New Roman" panose="02020603050405020304" pitchFamily="18" charset="0"/>
                <a:ea typeface="仿宋_GB2312" pitchFamily="49" charset="-122"/>
              </a:rPr>
              <a:t> </a:t>
            </a:r>
            <a:r>
              <a:rPr lang="zh-CN" altLang="en-US" sz="3000">
                <a:latin typeface="Times New Roman" panose="02020603050405020304" pitchFamily="18" charset="0"/>
                <a:ea typeface="仿宋_GB2312" pitchFamily="49" charset="-122"/>
              </a:rPr>
              <a:t>列</a:t>
            </a:r>
          </a:p>
          <a:p>
            <a:pPr>
              <a:spcBef>
                <a:spcPct val="0"/>
              </a:spcBef>
              <a:buClrTx/>
              <a:buSzTx/>
              <a:buFontTx/>
              <a:buNone/>
            </a:pPr>
            <a:r>
              <a:rPr lang="zh-CN" altLang="en-US" sz="3000">
                <a:latin typeface="Times New Roman" panose="02020603050405020304" pitchFamily="18" charset="0"/>
                <a:ea typeface="仿宋_GB2312" pitchFamily="49" charset="-122"/>
              </a:rPr>
              <a:t>元素个</a:t>
            </a:r>
          </a:p>
          <a:p>
            <a:pPr>
              <a:spcBef>
                <a:spcPct val="0"/>
              </a:spcBef>
              <a:buClrTx/>
              <a:buSzTx/>
              <a:buFontTx/>
              <a:buNone/>
            </a:pPr>
            <a:r>
              <a:rPr lang="zh-CN" altLang="en-US" sz="3000">
                <a:latin typeface="Times New Roman" panose="02020603050405020304" pitchFamily="18" charset="0"/>
                <a:ea typeface="仿宋_GB2312" pitchFamily="49" charset="-122"/>
              </a:rPr>
              <a:t>数</a:t>
            </a:r>
          </a:p>
        </p:txBody>
      </p:sp>
      <p:sp>
        <p:nvSpPr>
          <p:cNvPr id="40969" name="AutoShape 10"/>
          <p:cNvSpPr>
            <a:spLocks/>
          </p:cNvSpPr>
          <p:nvPr/>
        </p:nvSpPr>
        <p:spPr bwMode="auto">
          <a:xfrm rot="-5400000">
            <a:off x="8540204" y="3820319"/>
            <a:ext cx="134938" cy="323850"/>
          </a:xfrm>
          <a:prstGeom prst="leftBrace">
            <a:avLst>
              <a:gd name="adj1" fmla="val 20000"/>
              <a:gd name="adj2" fmla="val 50000"/>
            </a:avLst>
          </a:prstGeom>
          <a:noFill/>
          <a:ln w="2857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pic>
        <p:nvPicPr>
          <p:cNvPr id="40970"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1424" y="4066137"/>
            <a:ext cx="32162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9336" y="139698"/>
            <a:ext cx="3097213" cy="577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200" b="1" dirty="0"/>
              <a:t>第三章要点回顾</a:t>
            </a:r>
          </a:p>
        </p:txBody>
      </p:sp>
      <p:sp>
        <p:nvSpPr>
          <p:cNvPr id="8195" name="Rectangle 3"/>
          <p:cNvSpPr>
            <a:spLocks noGrp="1" noChangeArrowheads="1"/>
          </p:cNvSpPr>
          <p:nvPr>
            <p:ph type="body" idx="4294967295"/>
          </p:nvPr>
        </p:nvSpPr>
        <p:spPr>
          <a:xfrm>
            <a:off x="1199456" y="1026231"/>
            <a:ext cx="7772400" cy="4114800"/>
          </a:xfrm>
        </p:spPr>
        <p:txBody>
          <a:bodyPr/>
          <a:lstStyle/>
          <a:p>
            <a:pPr>
              <a:defRPr/>
            </a:pPr>
            <a:r>
              <a:rPr lang="zh-CN" altLang="en-US" b="1" dirty="0" smtClean="0"/>
              <a:t>栈</a:t>
            </a:r>
            <a:endParaRPr lang="en-US" altLang="zh-CN" b="1" dirty="0" smtClean="0"/>
          </a:p>
          <a:p>
            <a:pPr>
              <a:defRPr/>
            </a:pPr>
            <a:r>
              <a:rPr lang="zh-CN" altLang="en-US" b="1" dirty="0" smtClean="0"/>
              <a:t>栈的应用</a:t>
            </a:r>
            <a:endParaRPr lang="en-US" altLang="zh-CN" b="1" dirty="0" smtClean="0"/>
          </a:p>
          <a:p>
            <a:pPr lvl="1">
              <a:defRPr/>
            </a:pPr>
            <a:r>
              <a:rPr lang="zh-CN" altLang="en-US" b="1" dirty="0"/>
              <a:t>表达式求值</a:t>
            </a:r>
            <a:endParaRPr lang="en-US" altLang="zh-CN" b="1" dirty="0" smtClean="0"/>
          </a:p>
          <a:p>
            <a:pPr>
              <a:defRPr/>
            </a:pPr>
            <a:r>
              <a:rPr lang="zh-CN" altLang="en-US" b="1" dirty="0" smtClean="0"/>
              <a:t>栈与递归</a:t>
            </a:r>
            <a:endParaRPr lang="en-US" altLang="zh-CN" b="1" dirty="0" smtClean="0"/>
          </a:p>
          <a:p>
            <a:pPr>
              <a:defRPr/>
            </a:pPr>
            <a:r>
              <a:rPr lang="zh-CN" altLang="en-US" b="1" dirty="0" smtClean="0"/>
              <a:t>队列</a:t>
            </a:r>
            <a:endParaRPr lang="en-US" altLang="zh-CN" b="1" dirty="0" smtClean="0"/>
          </a:p>
          <a:p>
            <a:pPr>
              <a:defRPr/>
            </a:pPr>
            <a:r>
              <a:rPr lang="zh-CN" altLang="en-US" b="1" dirty="0" smtClean="0"/>
              <a:t>队列的应用</a:t>
            </a:r>
            <a:endParaRPr lang="en-US" altLang="zh-CN" b="1" dirty="0" smtClean="0"/>
          </a:p>
          <a:p>
            <a:pPr lvl="1">
              <a:defRPr/>
            </a:pPr>
            <a:r>
              <a:rPr lang="zh-CN" altLang="en-US" b="1" dirty="0"/>
              <a:t>二项</a:t>
            </a:r>
            <a:r>
              <a:rPr lang="zh-CN" altLang="en-US" b="1" dirty="0" smtClean="0"/>
              <a:t>式的系数</a:t>
            </a:r>
            <a:endParaRPr lang="en-US" altLang="zh-CN" b="1" dirty="0" smtClean="0"/>
          </a:p>
        </p:txBody>
      </p:sp>
      <p:pic>
        <p:nvPicPr>
          <p:cNvPr id="2" name="图片 1"/>
          <p:cNvPicPr>
            <a:picLocks noChangeAspect="1"/>
          </p:cNvPicPr>
          <p:nvPr/>
        </p:nvPicPr>
        <p:blipFill>
          <a:blip r:embed="rId2"/>
          <a:stretch>
            <a:fillRect/>
          </a:stretch>
        </p:blipFill>
        <p:spPr>
          <a:xfrm>
            <a:off x="5702796" y="986715"/>
            <a:ext cx="4851360" cy="3492603"/>
          </a:xfrm>
          <a:prstGeom prst="rect">
            <a:avLst/>
          </a:prstGeom>
        </p:spPr>
      </p:pic>
      <p:sp>
        <p:nvSpPr>
          <p:cNvPr id="3" name="文本框 2"/>
          <p:cNvSpPr txBox="1"/>
          <p:nvPr/>
        </p:nvSpPr>
        <p:spPr>
          <a:xfrm>
            <a:off x="6384032" y="1556792"/>
            <a:ext cx="1733202" cy="707886"/>
          </a:xfrm>
          <a:prstGeom prst="rect">
            <a:avLst/>
          </a:prstGeom>
          <a:noFill/>
        </p:spPr>
        <p:txBody>
          <a:bodyPr wrap="square" rtlCol="0">
            <a:spAutoFit/>
          </a:bodyPr>
          <a:lstStyle/>
          <a:p>
            <a:r>
              <a:rPr lang="zh-CN" altLang="en-US" sz="2000" b="0" dirty="0">
                <a:solidFill>
                  <a:schemeClr val="bg1"/>
                </a:solidFill>
              </a:rPr>
              <a:t>栈和队列还有哪些应用？</a:t>
            </a:r>
          </a:p>
        </p:txBody>
      </p:sp>
      <p:pic>
        <p:nvPicPr>
          <p:cNvPr id="42" name="Picture 2" descr="http://images.artnet.com/artwork_images/414/4012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5165818"/>
            <a:ext cx="1152128" cy="164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42"/>
          <p:cNvPicPr>
            <a:picLocks noChangeAspect="1"/>
          </p:cNvPicPr>
          <p:nvPr/>
        </p:nvPicPr>
        <p:blipFill>
          <a:blip r:embed="rId4"/>
          <a:stretch>
            <a:fillRect/>
          </a:stretch>
        </p:blipFill>
        <p:spPr>
          <a:xfrm>
            <a:off x="7430490" y="5197015"/>
            <a:ext cx="2337919" cy="1636543"/>
          </a:xfrm>
          <a:prstGeom prst="rect">
            <a:avLst/>
          </a:prstGeom>
        </p:spPr>
      </p:pic>
      <p:pic>
        <p:nvPicPr>
          <p:cNvPr id="44"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5190165"/>
            <a:ext cx="2265412" cy="163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53515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68287" y="78582"/>
            <a:ext cx="6480175" cy="649287"/>
          </a:xfrm>
        </p:spPr>
        <p:txBody>
          <a:bodyPr>
            <a:normAutofit fontScale="90000"/>
          </a:bodyPr>
          <a:lstStyle/>
          <a:p>
            <a:pPr>
              <a:buClr>
                <a:srgbClr val="800080"/>
              </a:buClr>
              <a:buSzPct val="50000"/>
              <a:buFont typeface="Wingdings" panose="05000000000000000000" pitchFamily="2" charset="2"/>
              <a:buNone/>
              <a:defRPr/>
            </a:pPr>
            <a:r>
              <a:rPr lang="en-US" altLang="zh-CN" dirty="0">
                <a:solidFill>
                  <a:srgbClr val="000099"/>
                </a:solidFill>
                <a:effectLst>
                  <a:outerShdw blurRad="38100" dist="38100" dir="2700000" algn="tl">
                    <a:srgbClr val="C0C0C0"/>
                  </a:outerShdw>
                </a:effectLst>
                <a:ea typeface="仿宋_GB2312" pitchFamily="49" charset="-122"/>
              </a:rPr>
              <a:t> </a:t>
            </a:r>
            <a:r>
              <a:rPr lang="en-US" altLang="zh-CN" sz="4000" b="1" dirty="0">
                <a:latin typeface="华文新魏" panose="02010800040101010101" pitchFamily="2" charset="-122"/>
                <a:ea typeface="华文新魏" panose="02010800040101010101" pitchFamily="2" charset="-122"/>
              </a:rPr>
              <a:t>N</a:t>
            </a:r>
            <a:r>
              <a:rPr lang="zh-CN" altLang="en-US" sz="4000" b="1" dirty="0">
                <a:latin typeface="华文新魏" panose="02010800040101010101" pitchFamily="2" charset="-122"/>
                <a:ea typeface="华文新魏" panose="02010800040101010101" pitchFamily="2" charset="-122"/>
              </a:rPr>
              <a:t>维数组</a:t>
            </a:r>
            <a:r>
              <a:rPr lang="en-US" altLang="zh-CN" sz="4000" b="1" dirty="0">
                <a:latin typeface="华文新魏" panose="02010800040101010101" pitchFamily="2" charset="-122"/>
                <a:ea typeface="华文新魏" panose="02010800040101010101" pitchFamily="2" charset="-122"/>
              </a:rPr>
              <a:t>(3D</a:t>
            </a:r>
            <a:r>
              <a:rPr lang="en-US" altLang="zh-CN" sz="4000" b="1" dirty="0">
                <a:latin typeface="华文新魏" panose="02010800040101010101" pitchFamily="2" charset="-122"/>
                <a:ea typeface="华文新魏" panose="02010800040101010101" pitchFamily="2" charset="-122"/>
                <a:sym typeface="Wingdings" panose="05000000000000000000" pitchFamily="2" charset="2"/>
              </a:rPr>
              <a:t>nD</a:t>
            </a:r>
            <a:r>
              <a:rPr lang="en-US" altLang="zh-CN" sz="4000" b="1" dirty="0">
                <a:latin typeface="华文新魏" panose="02010800040101010101" pitchFamily="2" charset="-122"/>
                <a:ea typeface="华文新魏" panose="02010800040101010101" pitchFamily="2" charset="-122"/>
              </a:rPr>
              <a:t>)</a:t>
            </a:r>
            <a:endParaRPr lang="zh-CN" altLang="en-US" sz="4000" b="1" dirty="0">
              <a:latin typeface="华文新魏" panose="02010800040101010101" pitchFamily="2" charset="-122"/>
              <a:ea typeface="华文新魏" panose="02010800040101010101" pitchFamily="2" charset="-122"/>
            </a:endParaRPr>
          </a:p>
        </p:txBody>
      </p:sp>
      <p:sp>
        <p:nvSpPr>
          <p:cNvPr id="447491" name="Rectangle 3"/>
          <p:cNvSpPr>
            <a:spLocks noGrp="1" noChangeArrowheads="1"/>
          </p:cNvSpPr>
          <p:nvPr>
            <p:ph idx="1"/>
          </p:nvPr>
        </p:nvSpPr>
        <p:spPr>
          <a:xfrm>
            <a:off x="1893889" y="1170921"/>
            <a:ext cx="8445500" cy="3546475"/>
          </a:xfrm>
        </p:spPr>
        <p:txBody>
          <a:bodyPr/>
          <a:lstStyle/>
          <a:p>
            <a:pPr marL="0" indent="0">
              <a:spcBef>
                <a:spcPct val="10000"/>
              </a:spcBef>
              <a:buClr>
                <a:srgbClr val="990099"/>
              </a:buClr>
              <a:buSzPct val="50000"/>
              <a:buNone/>
              <a:defRPr/>
            </a:pPr>
            <a:r>
              <a:rPr lang="zh-CN" altLang="en-US" sz="3000" b="1" dirty="0">
                <a:solidFill>
                  <a:srgbClr val="000099"/>
                </a:solidFill>
                <a:latin typeface="Times New Roman" panose="02020603050405020304" pitchFamily="18" charset="0"/>
                <a:ea typeface="仿宋_GB2312" pitchFamily="49" charset="-122"/>
              </a:rPr>
              <a:t>各维元素个数为</a:t>
            </a:r>
            <a:r>
              <a:rPr lang="zh-CN" altLang="en-US" sz="3000" dirty="0">
                <a:solidFill>
                  <a:srgbClr val="000099"/>
                </a:solidFill>
                <a:latin typeface="Times New Roman" panose="02020603050405020304" pitchFamily="18" charset="0"/>
                <a:ea typeface="仿宋_GB2312" pitchFamily="49" charset="-122"/>
              </a:rPr>
              <a:t>  </a:t>
            </a:r>
            <a:r>
              <a:rPr lang="en-US" altLang="zh-CN" sz="3000" b="1" i="1" dirty="0">
                <a:solidFill>
                  <a:srgbClr val="000099"/>
                </a:solidFill>
                <a:latin typeface="Times New Roman" panose="02020603050405020304" pitchFamily="18" charset="0"/>
                <a:ea typeface="仿宋_GB2312" pitchFamily="49" charset="-122"/>
              </a:rPr>
              <a:t>m</a:t>
            </a:r>
            <a:r>
              <a:rPr lang="en-US" altLang="zh-CN" sz="3000" b="1" baseline="-25000" dirty="0">
                <a:solidFill>
                  <a:srgbClr val="000099"/>
                </a:solidFill>
                <a:latin typeface="Times New Roman" panose="02020603050405020304" pitchFamily="18" charset="0"/>
                <a:ea typeface="仿宋_GB2312" pitchFamily="49" charset="-122"/>
              </a:rPr>
              <a:t>1</a:t>
            </a:r>
            <a:r>
              <a:rPr lang="en-US" altLang="zh-CN" sz="3000" b="1" i="1" dirty="0">
                <a:solidFill>
                  <a:srgbClr val="000099"/>
                </a:solidFill>
                <a:latin typeface="Times New Roman" panose="02020603050405020304" pitchFamily="18" charset="0"/>
                <a:ea typeface="仿宋_GB2312" pitchFamily="49" charset="-122"/>
              </a:rPr>
              <a:t>, m</a:t>
            </a:r>
            <a:r>
              <a:rPr lang="en-US" altLang="zh-CN" sz="3000" b="1" baseline="-25000" dirty="0">
                <a:solidFill>
                  <a:srgbClr val="000099"/>
                </a:solidFill>
                <a:latin typeface="Times New Roman" panose="02020603050405020304" pitchFamily="18" charset="0"/>
                <a:ea typeface="仿宋_GB2312" pitchFamily="49" charset="-122"/>
              </a:rPr>
              <a:t>2</a:t>
            </a:r>
            <a:r>
              <a:rPr lang="en-US" altLang="zh-CN" sz="3000" b="1" i="1" dirty="0">
                <a:solidFill>
                  <a:srgbClr val="000099"/>
                </a:solidFill>
                <a:latin typeface="Times New Roman" panose="02020603050405020304" pitchFamily="18" charset="0"/>
                <a:ea typeface="仿宋_GB2312" pitchFamily="49" charset="-122"/>
              </a:rPr>
              <a:t>, m</a:t>
            </a:r>
            <a:r>
              <a:rPr lang="en-US" altLang="zh-CN" sz="3000" b="1" baseline="-25000" dirty="0">
                <a:solidFill>
                  <a:srgbClr val="000099"/>
                </a:solidFill>
                <a:latin typeface="Times New Roman" panose="02020603050405020304" pitchFamily="18" charset="0"/>
                <a:ea typeface="仿宋_GB2312" pitchFamily="49" charset="-122"/>
              </a:rPr>
              <a:t>3</a:t>
            </a:r>
            <a:r>
              <a:rPr lang="en-US" altLang="zh-CN" sz="3000" b="1" i="1" dirty="0">
                <a:solidFill>
                  <a:srgbClr val="000099"/>
                </a:solidFill>
                <a:latin typeface="Times New Roman" panose="02020603050405020304" pitchFamily="18" charset="0"/>
                <a:ea typeface="仿宋_GB2312" pitchFamily="49" charset="-122"/>
              </a:rPr>
              <a:t>, …, </a:t>
            </a:r>
            <a:r>
              <a:rPr lang="en-US" altLang="zh-CN" sz="3000" b="1" i="1" dirty="0" err="1">
                <a:solidFill>
                  <a:srgbClr val="000099"/>
                </a:solidFill>
                <a:latin typeface="Times New Roman" panose="02020603050405020304" pitchFamily="18" charset="0"/>
                <a:ea typeface="仿宋_GB2312" pitchFamily="49" charset="-122"/>
              </a:rPr>
              <a:t>m</a:t>
            </a:r>
            <a:r>
              <a:rPr lang="en-US" altLang="zh-CN" sz="3000" b="1" i="1" baseline="-25000" dirty="0" err="1">
                <a:solidFill>
                  <a:srgbClr val="000099"/>
                </a:solidFill>
                <a:latin typeface="Times New Roman" panose="02020603050405020304" pitchFamily="18" charset="0"/>
                <a:ea typeface="仿宋_GB2312" pitchFamily="49" charset="-122"/>
              </a:rPr>
              <a:t>n</a:t>
            </a:r>
            <a:endParaRPr lang="en-US" altLang="zh-CN" sz="3000" b="1" i="1" baseline="-25000" dirty="0">
              <a:solidFill>
                <a:srgbClr val="000099"/>
              </a:solidFill>
              <a:latin typeface="Times New Roman" panose="02020603050405020304" pitchFamily="18" charset="0"/>
              <a:ea typeface="仿宋_GB2312" pitchFamily="49" charset="-122"/>
            </a:endParaRPr>
          </a:p>
          <a:p>
            <a:pPr marL="0" indent="0">
              <a:spcBef>
                <a:spcPct val="10000"/>
              </a:spcBef>
              <a:buClr>
                <a:srgbClr val="990099"/>
              </a:buClr>
              <a:buSzPct val="50000"/>
              <a:buNone/>
              <a:defRPr/>
            </a:pPr>
            <a:r>
              <a:rPr lang="zh-CN" altLang="en-US" sz="3000" b="1" dirty="0">
                <a:solidFill>
                  <a:srgbClr val="000099"/>
                </a:solidFill>
                <a:latin typeface="Times New Roman" panose="02020603050405020304" pitchFamily="18" charset="0"/>
                <a:ea typeface="仿宋_GB2312" pitchFamily="49" charset="-122"/>
              </a:rPr>
              <a:t>下标为 </a:t>
            </a:r>
            <a:r>
              <a:rPr lang="en-US" altLang="zh-CN" sz="3000" b="1" i="1" dirty="0">
                <a:solidFill>
                  <a:srgbClr val="000099"/>
                </a:solidFill>
                <a:latin typeface="Times New Roman" panose="02020603050405020304" pitchFamily="18" charset="0"/>
                <a:ea typeface="仿宋_GB2312" pitchFamily="49" charset="-122"/>
              </a:rPr>
              <a:t>i</a:t>
            </a:r>
            <a:r>
              <a:rPr lang="en-US" altLang="zh-CN" sz="3000" b="1" baseline="-25000" dirty="0">
                <a:solidFill>
                  <a:srgbClr val="000099"/>
                </a:solidFill>
                <a:latin typeface="Times New Roman" panose="02020603050405020304" pitchFamily="18" charset="0"/>
                <a:ea typeface="仿宋_GB2312" pitchFamily="49" charset="-122"/>
              </a:rPr>
              <a:t>1</a:t>
            </a:r>
            <a:r>
              <a:rPr lang="en-US" altLang="zh-CN" sz="3000" b="1" i="1" dirty="0">
                <a:solidFill>
                  <a:srgbClr val="000099"/>
                </a:solidFill>
                <a:latin typeface="Times New Roman" panose="02020603050405020304" pitchFamily="18" charset="0"/>
                <a:ea typeface="仿宋_GB2312" pitchFamily="49" charset="-122"/>
              </a:rPr>
              <a:t>, i</a:t>
            </a:r>
            <a:r>
              <a:rPr lang="en-US" altLang="zh-CN" sz="3000" b="1" baseline="-25000" dirty="0">
                <a:solidFill>
                  <a:srgbClr val="000099"/>
                </a:solidFill>
                <a:latin typeface="Times New Roman" panose="02020603050405020304" pitchFamily="18" charset="0"/>
                <a:ea typeface="仿宋_GB2312" pitchFamily="49" charset="-122"/>
              </a:rPr>
              <a:t>2</a:t>
            </a:r>
            <a:r>
              <a:rPr lang="en-US" altLang="zh-CN" sz="3000" b="1" i="1" dirty="0">
                <a:solidFill>
                  <a:srgbClr val="000099"/>
                </a:solidFill>
                <a:latin typeface="Times New Roman" panose="02020603050405020304" pitchFamily="18" charset="0"/>
                <a:ea typeface="仿宋_GB2312" pitchFamily="49" charset="-122"/>
              </a:rPr>
              <a:t>, i</a:t>
            </a:r>
            <a:r>
              <a:rPr lang="en-US" altLang="zh-CN" sz="3000" b="1" baseline="-25000" dirty="0">
                <a:solidFill>
                  <a:srgbClr val="000099"/>
                </a:solidFill>
                <a:latin typeface="Times New Roman" panose="02020603050405020304" pitchFamily="18" charset="0"/>
                <a:ea typeface="仿宋_GB2312" pitchFamily="49" charset="-122"/>
              </a:rPr>
              <a:t>3</a:t>
            </a:r>
            <a:r>
              <a:rPr lang="en-US" altLang="zh-CN" sz="3000" b="1" i="1" dirty="0">
                <a:solidFill>
                  <a:srgbClr val="000099"/>
                </a:solidFill>
                <a:latin typeface="Times New Roman" panose="02020603050405020304" pitchFamily="18" charset="0"/>
                <a:ea typeface="仿宋_GB2312" pitchFamily="49" charset="-122"/>
              </a:rPr>
              <a:t>, …, i</a:t>
            </a:r>
            <a:r>
              <a:rPr lang="en-US" altLang="zh-CN" sz="3000" b="1" i="1" baseline="-25000" dirty="0">
                <a:solidFill>
                  <a:srgbClr val="000099"/>
                </a:solidFill>
                <a:latin typeface="Times New Roman" panose="02020603050405020304" pitchFamily="18" charset="0"/>
                <a:ea typeface="仿宋_GB2312" pitchFamily="49" charset="-122"/>
              </a:rPr>
              <a:t>n</a:t>
            </a:r>
            <a:r>
              <a:rPr lang="en-US" altLang="zh-CN" sz="3000" b="1" dirty="0">
                <a:solidFill>
                  <a:srgbClr val="000099"/>
                </a:solidFill>
                <a:latin typeface="Times New Roman" panose="02020603050405020304" pitchFamily="18" charset="0"/>
                <a:ea typeface="仿宋_GB2312" pitchFamily="49" charset="-122"/>
              </a:rPr>
              <a:t> </a:t>
            </a:r>
            <a:r>
              <a:rPr lang="zh-CN" altLang="en-US" sz="3000" b="1" dirty="0">
                <a:solidFill>
                  <a:srgbClr val="000099"/>
                </a:solidFill>
                <a:latin typeface="Times New Roman" panose="02020603050405020304" pitchFamily="18" charset="0"/>
                <a:ea typeface="仿宋_GB2312" pitchFamily="49" charset="-122"/>
              </a:rPr>
              <a:t>的数组元素的存储地址：</a:t>
            </a:r>
          </a:p>
          <a:p>
            <a:pPr marL="0" indent="0">
              <a:lnSpc>
                <a:spcPct val="105000"/>
              </a:lnSpc>
              <a:buNone/>
              <a:defRPr/>
            </a:pPr>
            <a:r>
              <a:rPr lang="zh-CN" altLang="en-US" sz="3000" b="1" dirty="0">
                <a:solidFill>
                  <a:srgbClr val="FF3300"/>
                </a:solidFill>
                <a:latin typeface="Times New Roman" panose="02020603050405020304" pitchFamily="18" charset="0"/>
              </a:rPr>
              <a:t>		 </a:t>
            </a:r>
            <a:endParaRPr lang="en-US" altLang="zh-CN" sz="3000" b="1" dirty="0">
              <a:solidFill>
                <a:srgbClr val="FF3300"/>
              </a:solidFill>
              <a:latin typeface="Times New Roman" panose="02020603050405020304" pitchFamily="18" charset="0"/>
            </a:endParaRPr>
          </a:p>
          <a:p>
            <a:pPr marL="0" indent="0">
              <a:lnSpc>
                <a:spcPct val="105000"/>
              </a:lnSpc>
              <a:buNone/>
              <a:defRPr/>
            </a:pPr>
            <a:r>
              <a:rPr lang="en-US" altLang="zh-CN" sz="3000" b="1" dirty="0">
                <a:solidFill>
                  <a:srgbClr val="FF3300"/>
                </a:solidFill>
                <a:latin typeface="Times New Roman" panose="02020603050405020304" pitchFamily="18" charset="0"/>
              </a:rPr>
              <a:t>	</a:t>
            </a:r>
            <a:r>
              <a:rPr lang="zh-CN" altLang="en-US" sz="3000" b="1" dirty="0">
                <a:solidFill>
                  <a:srgbClr val="FF3300"/>
                </a:solidFill>
                <a:latin typeface="Times New Roman" panose="02020603050405020304" pitchFamily="18" charset="0"/>
              </a:rPr>
              <a:t> </a:t>
            </a:r>
            <a:r>
              <a:rPr lang="en-US" altLang="zh-CN" sz="3000" b="1" dirty="0">
                <a:solidFill>
                  <a:schemeClr val="tx2"/>
                </a:solidFill>
                <a:latin typeface="Times New Roman" panose="02020603050405020304" pitchFamily="18" charset="0"/>
              </a:rPr>
              <a:t>LOC ( </a:t>
            </a:r>
            <a:r>
              <a:rPr lang="en-US" altLang="zh-CN" sz="3000" b="1" i="1" dirty="0">
                <a:solidFill>
                  <a:schemeClr val="tx2"/>
                </a:solidFill>
                <a:latin typeface="Times New Roman" panose="02020603050405020304" pitchFamily="18" charset="0"/>
              </a:rPr>
              <a:t>i</a:t>
            </a:r>
            <a:r>
              <a:rPr lang="en-US" altLang="zh-CN" sz="3000" b="1" baseline="-25000" dirty="0">
                <a:solidFill>
                  <a:schemeClr val="tx2"/>
                </a:solidFill>
                <a:latin typeface="Times New Roman" panose="02020603050405020304" pitchFamily="18" charset="0"/>
              </a:rPr>
              <a:t>1</a:t>
            </a:r>
            <a:r>
              <a:rPr lang="en-US" altLang="zh-CN" sz="3000" b="1" i="1" dirty="0">
                <a:solidFill>
                  <a:schemeClr val="tx2"/>
                </a:solidFill>
                <a:latin typeface="Times New Roman" panose="02020603050405020304" pitchFamily="18" charset="0"/>
              </a:rPr>
              <a:t>, i</a:t>
            </a:r>
            <a:r>
              <a:rPr lang="en-US" altLang="zh-CN" sz="3000" b="1" baseline="-25000" dirty="0">
                <a:solidFill>
                  <a:schemeClr val="tx2"/>
                </a:solidFill>
                <a:latin typeface="Times New Roman" panose="02020603050405020304" pitchFamily="18" charset="0"/>
              </a:rPr>
              <a:t>2</a:t>
            </a:r>
            <a:r>
              <a:rPr lang="en-US" altLang="zh-CN" sz="3000" b="1" i="1" dirty="0">
                <a:solidFill>
                  <a:schemeClr val="tx2"/>
                </a:solidFill>
                <a:latin typeface="Times New Roman" panose="02020603050405020304" pitchFamily="18" charset="0"/>
              </a:rPr>
              <a:t>, …, i</a:t>
            </a:r>
            <a:r>
              <a:rPr lang="en-US" altLang="zh-CN" sz="3000" b="1" i="1" baseline="-25000" dirty="0">
                <a:solidFill>
                  <a:schemeClr val="tx2"/>
                </a:solidFill>
                <a:latin typeface="Times New Roman" panose="02020603050405020304" pitchFamily="18" charset="0"/>
              </a:rPr>
              <a:t>n</a:t>
            </a:r>
            <a:r>
              <a:rPr lang="en-US" altLang="zh-CN" sz="3000" b="1" dirty="0">
                <a:solidFill>
                  <a:schemeClr val="tx2"/>
                </a:solidFill>
                <a:latin typeface="Times New Roman" panose="02020603050405020304" pitchFamily="18" charset="0"/>
              </a:rPr>
              <a:t> ) = </a:t>
            </a:r>
            <a:r>
              <a:rPr lang="en-US" altLang="zh-CN" sz="3000" b="1" i="1" dirty="0">
                <a:solidFill>
                  <a:schemeClr val="tx2"/>
                </a:solidFill>
                <a:latin typeface="Times New Roman" panose="02020603050405020304" pitchFamily="18" charset="0"/>
              </a:rPr>
              <a:t>a</a:t>
            </a:r>
            <a:r>
              <a:rPr lang="en-US" altLang="zh-CN" sz="3000" b="1" dirty="0">
                <a:solidFill>
                  <a:schemeClr val="tx2"/>
                </a:solidFill>
                <a:latin typeface="Times New Roman" panose="02020603050405020304" pitchFamily="18" charset="0"/>
              </a:rPr>
              <a:t> + </a:t>
            </a:r>
          </a:p>
          <a:p>
            <a:pPr marL="0" indent="0">
              <a:lnSpc>
                <a:spcPct val="105000"/>
              </a:lnSpc>
              <a:buNone/>
              <a:defRPr/>
            </a:pPr>
            <a:r>
              <a:rPr lang="en-US" altLang="zh-CN" sz="3000" b="1" dirty="0">
                <a:solidFill>
                  <a:schemeClr val="tx2"/>
                </a:solidFill>
                <a:latin typeface="Times New Roman" panose="02020603050405020304" pitchFamily="18" charset="0"/>
              </a:rPr>
              <a:t>              ( </a:t>
            </a:r>
            <a:r>
              <a:rPr lang="en-US" altLang="zh-CN" sz="3000" b="1" i="1" dirty="0">
                <a:solidFill>
                  <a:schemeClr val="tx2"/>
                </a:solidFill>
                <a:latin typeface="Times New Roman" panose="02020603050405020304" pitchFamily="18" charset="0"/>
              </a:rPr>
              <a:t>i</a:t>
            </a:r>
            <a:r>
              <a:rPr lang="en-US" altLang="zh-CN" sz="3000" b="1" baseline="-25000" dirty="0">
                <a:solidFill>
                  <a:schemeClr val="tx2"/>
                </a:solidFill>
                <a:latin typeface="Times New Roman" panose="02020603050405020304" pitchFamily="18" charset="0"/>
              </a:rPr>
              <a:t>1</a:t>
            </a:r>
            <a:r>
              <a:rPr lang="en-US" altLang="zh-CN" sz="3000" b="1" dirty="0">
                <a:solidFill>
                  <a:schemeClr val="tx2"/>
                </a:solidFill>
                <a:latin typeface="Times New Roman" panose="02020603050405020304" pitchFamily="18" charset="0"/>
              </a:rPr>
              <a:t>*</a:t>
            </a:r>
            <a:r>
              <a:rPr lang="en-US" altLang="zh-CN" sz="3000" b="1" i="1" dirty="0">
                <a:solidFill>
                  <a:schemeClr val="tx2"/>
                </a:solidFill>
                <a:latin typeface="Times New Roman" panose="02020603050405020304" pitchFamily="18" charset="0"/>
              </a:rPr>
              <a:t>m</a:t>
            </a:r>
            <a:r>
              <a:rPr lang="en-US" altLang="zh-CN" sz="3000" b="1" baseline="-25000" dirty="0">
                <a:solidFill>
                  <a:schemeClr val="tx2"/>
                </a:solidFill>
                <a:latin typeface="Times New Roman" panose="02020603050405020304" pitchFamily="18" charset="0"/>
              </a:rPr>
              <a:t>2</a:t>
            </a:r>
            <a:r>
              <a:rPr lang="en-US" altLang="zh-CN" sz="3000" b="1" dirty="0">
                <a:solidFill>
                  <a:schemeClr val="tx2"/>
                </a:solidFill>
                <a:latin typeface="Times New Roman" panose="02020603050405020304" pitchFamily="18" charset="0"/>
              </a:rPr>
              <a:t>*</a:t>
            </a:r>
            <a:r>
              <a:rPr lang="en-US" altLang="zh-CN" sz="3000" b="1" i="1" dirty="0">
                <a:solidFill>
                  <a:schemeClr val="tx2"/>
                </a:solidFill>
                <a:latin typeface="Times New Roman" panose="02020603050405020304" pitchFamily="18" charset="0"/>
              </a:rPr>
              <a:t>m</a:t>
            </a:r>
            <a:r>
              <a:rPr lang="en-US" altLang="zh-CN" sz="3000" b="1" baseline="-25000" dirty="0">
                <a:solidFill>
                  <a:schemeClr val="tx2"/>
                </a:solidFill>
                <a:latin typeface="Times New Roman" panose="02020603050405020304" pitchFamily="18" charset="0"/>
              </a:rPr>
              <a:t>3</a:t>
            </a:r>
            <a:r>
              <a:rPr lang="en-US" altLang="zh-CN" sz="3000" b="1" dirty="0">
                <a:solidFill>
                  <a:schemeClr val="tx2"/>
                </a:solidFill>
                <a:latin typeface="Times New Roman" panose="02020603050405020304" pitchFamily="18" charset="0"/>
              </a:rPr>
              <a:t>*</a:t>
            </a:r>
            <a:r>
              <a:rPr lang="en-US" altLang="zh-CN" sz="3000" b="1" i="1" dirty="0">
                <a:solidFill>
                  <a:schemeClr val="tx2"/>
                </a:solidFill>
                <a:latin typeface="Times New Roman" panose="02020603050405020304" pitchFamily="18" charset="0"/>
              </a:rPr>
              <a:t>…*</a:t>
            </a:r>
            <a:r>
              <a:rPr lang="en-US" altLang="zh-CN" sz="3000" b="1" i="1" dirty="0" err="1">
                <a:solidFill>
                  <a:schemeClr val="tx2"/>
                </a:solidFill>
                <a:latin typeface="Times New Roman" panose="02020603050405020304" pitchFamily="18" charset="0"/>
              </a:rPr>
              <a:t>m</a:t>
            </a:r>
            <a:r>
              <a:rPr lang="en-US" altLang="zh-CN" sz="3000" b="1" i="1" baseline="-25000" dirty="0" err="1">
                <a:solidFill>
                  <a:schemeClr val="tx2"/>
                </a:solidFill>
                <a:latin typeface="Times New Roman" panose="02020603050405020304" pitchFamily="18" charset="0"/>
              </a:rPr>
              <a:t>n</a:t>
            </a:r>
            <a:r>
              <a:rPr lang="en-US" altLang="zh-CN" sz="3000" b="1" i="1" dirty="0">
                <a:solidFill>
                  <a:schemeClr val="tx2"/>
                </a:solidFill>
                <a:latin typeface="Times New Roman" panose="02020603050405020304" pitchFamily="18" charset="0"/>
              </a:rPr>
              <a:t> + i</a:t>
            </a:r>
            <a:r>
              <a:rPr lang="en-US" altLang="zh-CN" sz="3000" b="1" baseline="-25000" dirty="0">
                <a:solidFill>
                  <a:schemeClr val="tx2"/>
                </a:solidFill>
                <a:latin typeface="Times New Roman" panose="02020603050405020304" pitchFamily="18" charset="0"/>
              </a:rPr>
              <a:t>2</a:t>
            </a:r>
            <a:r>
              <a:rPr lang="en-US" altLang="zh-CN" sz="3000" b="1" i="1" dirty="0">
                <a:solidFill>
                  <a:schemeClr val="tx2"/>
                </a:solidFill>
                <a:latin typeface="Times New Roman" panose="02020603050405020304" pitchFamily="18" charset="0"/>
              </a:rPr>
              <a:t>*m</a:t>
            </a:r>
            <a:r>
              <a:rPr lang="en-US" altLang="zh-CN" sz="3000" b="1" baseline="-25000" dirty="0">
                <a:solidFill>
                  <a:schemeClr val="tx2"/>
                </a:solidFill>
                <a:latin typeface="Times New Roman" panose="02020603050405020304" pitchFamily="18" charset="0"/>
              </a:rPr>
              <a:t>3</a:t>
            </a:r>
            <a:r>
              <a:rPr lang="en-US" altLang="zh-CN" sz="3000" b="1" i="1" dirty="0">
                <a:solidFill>
                  <a:schemeClr val="tx2"/>
                </a:solidFill>
                <a:latin typeface="Times New Roman" panose="02020603050405020304" pitchFamily="18" charset="0"/>
              </a:rPr>
              <a:t>*m</a:t>
            </a:r>
            <a:r>
              <a:rPr lang="en-US" altLang="zh-CN" sz="3000" b="1" baseline="-25000" dirty="0">
                <a:solidFill>
                  <a:schemeClr val="tx2"/>
                </a:solidFill>
                <a:latin typeface="Times New Roman" panose="02020603050405020304" pitchFamily="18" charset="0"/>
              </a:rPr>
              <a:t>4</a:t>
            </a:r>
            <a:r>
              <a:rPr lang="en-US" altLang="zh-CN" sz="3000" b="1" dirty="0">
                <a:solidFill>
                  <a:schemeClr val="tx2"/>
                </a:solidFill>
                <a:latin typeface="Times New Roman" panose="02020603050405020304" pitchFamily="18" charset="0"/>
              </a:rPr>
              <a:t>*</a:t>
            </a:r>
            <a:r>
              <a:rPr lang="en-US" altLang="zh-CN" sz="3000" b="1" i="1" dirty="0">
                <a:solidFill>
                  <a:schemeClr val="tx2"/>
                </a:solidFill>
                <a:latin typeface="Times New Roman" panose="02020603050405020304" pitchFamily="18" charset="0"/>
              </a:rPr>
              <a:t>…*</a:t>
            </a:r>
            <a:r>
              <a:rPr lang="en-US" altLang="zh-CN" sz="3000" b="1" i="1" dirty="0" err="1">
                <a:solidFill>
                  <a:schemeClr val="tx2"/>
                </a:solidFill>
                <a:latin typeface="Times New Roman" panose="02020603050405020304" pitchFamily="18" charset="0"/>
              </a:rPr>
              <a:t>m</a:t>
            </a:r>
            <a:r>
              <a:rPr lang="en-US" altLang="zh-CN" sz="3000" b="1" i="1" baseline="-25000" dirty="0" err="1">
                <a:solidFill>
                  <a:schemeClr val="tx2"/>
                </a:solidFill>
                <a:latin typeface="Times New Roman" panose="02020603050405020304" pitchFamily="18" charset="0"/>
              </a:rPr>
              <a:t>n</a:t>
            </a:r>
            <a:r>
              <a:rPr lang="en-US" altLang="zh-CN" sz="3000" b="1" i="1" dirty="0">
                <a:solidFill>
                  <a:schemeClr val="tx2"/>
                </a:solidFill>
                <a:latin typeface="Times New Roman" panose="02020603050405020304" pitchFamily="18" charset="0"/>
              </a:rPr>
              <a:t>+</a:t>
            </a:r>
          </a:p>
          <a:p>
            <a:pPr marL="0" indent="0">
              <a:lnSpc>
                <a:spcPct val="105000"/>
              </a:lnSpc>
              <a:buNone/>
              <a:defRPr/>
            </a:pPr>
            <a:r>
              <a:rPr lang="en-US" altLang="zh-CN" sz="3000" b="1" i="1" dirty="0">
                <a:solidFill>
                  <a:schemeClr val="tx2"/>
                </a:solidFill>
                <a:latin typeface="Times New Roman" panose="02020603050405020304" pitchFamily="18" charset="0"/>
              </a:rPr>
              <a:t>                  + ……+ i</a:t>
            </a:r>
            <a:r>
              <a:rPr lang="en-US" altLang="zh-CN" sz="3000" b="1" i="1" baseline="-25000" dirty="0">
                <a:solidFill>
                  <a:schemeClr val="tx2"/>
                </a:solidFill>
                <a:latin typeface="Times New Roman" panose="02020603050405020304" pitchFamily="18" charset="0"/>
              </a:rPr>
              <a:t>n</a:t>
            </a:r>
            <a:r>
              <a:rPr lang="en-US" altLang="zh-CN" sz="3000" baseline="-25000" dirty="0">
                <a:solidFill>
                  <a:schemeClr val="tx2"/>
                </a:solidFill>
                <a:latin typeface="Courier New" panose="02070309020205020404" pitchFamily="49" charset="0"/>
              </a:rPr>
              <a:t>-</a:t>
            </a:r>
            <a:r>
              <a:rPr lang="en-US" altLang="zh-CN" sz="3000" b="1" baseline="-25000" dirty="0">
                <a:solidFill>
                  <a:schemeClr val="tx2"/>
                </a:solidFill>
                <a:latin typeface="Times New Roman" panose="02020603050405020304" pitchFamily="18" charset="0"/>
              </a:rPr>
              <a:t>1</a:t>
            </a:r>
            <a:r>
              <a:rPr lang="en-US" altLang="zh-CN" sz="3000" b="1" i="1" dirty="0">
                <a:solidFill>
                  <a:schemeClr val="tx2"/>
                </a:solidFill>
                <a:latin typeface="Times New Roman" panose="02020603050405020304" pitchFamily="18" charset="0"/>
              </a:rPr>
              <a:t>*</a:t>
            </a:r>
            <a:r>
              <a:rPr lang="en-US" altLang="zh-CN" sz="3000" b="1" i="1" dirty="0" err="1">
                <a:solidFill>
                  <a:schemeClr val="tx2"/>
                </a:solidFill>
                <a:latin typeface="Times New Roman" panose="02020603050405020304" pitchFamily="18" charset="0"/>
              </a:rPr>
              <a:t>m</a:t>
            </a:r>
            <a:r>
              <a:rPr lang="en-US" altLang="zh-CN" sz="3000" b="1" i="1" baseline="-25000" dirty="0" err="1">
                <a:solidFill>
                  <a:schemeClr val="tx2"/>
                </a:solidFill>
                <a:latin typeface="Times New Roman" panose="02020603050405020304" pitchFamily="18" charset="0"/>
              </a:rPr>
              <a:t>n</a:t>
            </a:r>
            <a:r>
              <a:rPr lang="en-US" altLang="zh-CN" sz="3000" b="1" i="1" dirty="0">
                <a:solidFill>
                  <a:schemeClr val="tx2"/>
                </a:solidFill>
                <a:latin typeface="Times New Roman" panose="02020603050405020304" pitchFamily="18" charset="0"/>
              </a:rPr>
              <a:t> + i</a:t>
            </a:r>
            <a:r>
              <a:rPr lang="en-US" altLang="zh-CN" sz="3000" b="1" i="1" baseline="-25000" dirty="0">
                <a:solidFill>
                  <a:schemeClr val="tx2"/>
                </a:solidFill>
                <a:latin typeface="Times New Roman" panose="02020603050405020304" pitchFamily="18" charset="0"/>
              </a:rPr>
              <a:t>n</a:t>
            </a:r>
            <a:r>
              <a:rPr lang="en-US" altLang="zh-CN" sz="3000" b="1" i="1" dirty="0">
                <a:solidFill>
                  <a:schemeClr val="tx2"/>
                </a:solidFill>
                <a:latin typeface="Times New Roman" panose="02020603050405020304" pitchFamily="18" charset="0"/>
              </a:rPr>
              <a:t> </a:t>
            </a:r>
            <a:r>
              <a:rPr lang="en-US" altLang="zh-CN" sz="3000" b="1" dirty="0">
                <a:solidFill>
                  <a:schemeClr val="tx2"/>
                </a:solidFill>
                <a:latin typeface="Times New Roman" panose="02020603050405020304" pitchFamily="18" charset="0"/>
              </a:rPr>
              <a:t>) *</a:t>
            </a:r>
            <a:r>
              <a:rPr lang="en-US" altLang="zh-CN" sz="3000" b="1" i="1" dirty="0">
                <a:solidFill>
                  <a:schemeClr val="tx2"/>
                </a:solidFill>
                <a:latin typeface="Times New Roman" panose="02020603050405020304" pitchFamily="18" charset="0"/>
              </a:rPr>
              <a:t> l</a:t>
            </a:r>
            <a:r>
              <a:rPr lang="en-US" altLang="zh-CN" sz="3000" b="1" dirty="0">
                <a:latin typeface="Times New Roman" panose="02020603050405020304" pitchFamily="18" charset="0"/>
                <a:ea typeface="仿宋_GB2312" pitchFamily="49" charset="-122"/>
              </a:rPr>
              <a:t> </a:t>
            </a:r>
          </a:p>
        </p:txBody>
      </p:sp>
      <p:graphicFrame>
        <p:nvGraphicFramePr>
          <p:cNvPr id="41988" name="Object 4"/>
          <p:cNvGraphicFramePr>
            <a:graphicFrameLocks noChangeAspect="1"/>
          </p:cNvGraphicFramePr>
          <p:nvPr/>
        </p:nvGraphicFramePr>
        <p:xfrm>
          <a:off x="3498850" y="4659314"/>
          <a:ext cx="5259388" cy="1443037"/>
        </p:xfrm>
        <a:graphic>
          <a:graphicData uri="http://schemas.openxmlformats.org/presentationml/2006/ole">
            <mc:AlternateContent xmlns:mc="http://schemas.openxmlformats.org/markup-compatibility/2006">
              <mc:Choice xmlns:v="urn:schemas-microsoft-com:vml" Requires="v">
                <p:oleObj spid="_x0000_s42056" name="公式" r:id="rId3" imgW="1676445" imgH="466830" progId="Equation.3">
                  <p:embed/>
                </p:oleObj>
              </mc:Choice>
              <mc:Fallback>
                <p:oleObj name="公式" r:id="rId3" imgW="1676445" imgH="46683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4659314"/>
                        <a:ext cx="5259388" cy="144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990"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62514" y="5207257"/>
            <a:ext cx="19796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文本框 3"/>
          <p:cNvSpPr txBox="1">
            <a:spLocks noChangeArrowheads="1"/>
          </p:cNvSpPr>
          <p:nvPr/>
        </p:nvSpPr>
        <p:spPr bwMode="auto">
          <a:xfrm>
            <a:off x="10633313" y="6410294"/>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200" dirty="0">
                <a:ea typeface="黑体" panose="02010609060101010101" pitchFamily="49" charset="-122"/>
              </a:rPr>
              <a:t>星际穿越</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normAutofit fontScale="90000"/>
          </a:bodyPr>
          <a:lstStyle/>
          <a:p>
            <a:r>
              <a:rPr lang="zh-CN" altLang="en-US" smtClean="0"/>
              <a:t>动态数组</a:t>
            </a:r>
          </a:p>
        </p:txBody>
      </p:sp>
      <p:sp>
        <p:nvSpPr>
          <p:cNvPr id="43011" name="Text Box 5"/>
          <p:cNvSpPr txBox="1">
            <a:spLocks noChangeArrowheads="1"/>
          </p:cNvSpPr>
          <p:nvPr/>
        </p:nvSpPr>
        <p:spPr bwMode="auto">
          <a:xfrm>
            <a:off x="1127448" y="1078290"/>
            <a:ext cx="1077652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zh-CN" altLang="en-US" sz="2400" dirty="0" smtClean="0">
                <a:solidFill>
                  <a:srgbClr val="080808"/>
                </a:solidFill>
                <a:latin typeface="楷体_GB2312" pitchFamily="49" charset="-122"/>
                <a:ea typeface="黑体" panose="02010609060101010101" pitchFamily="49" charset="-122"/>
              </a:rPr>
              <a:t>数组</a:t>
            </a:r>
            <a:r>
              <a:rPr lang="zh-CN" altLang="en-US" sz="2400" dirty="0">
                <a:solidFill>
                  <a:srgbClr val="080808"/>
                </a:solidFill>
                <a:latin typeface="楷体_GB2312" pitchFamily="49" charset="-122"/>
                <a:ea typeface="黑体" panose="02010609060101010101" pitchFamily="49" charset="-122"/>
              </a:rPr>
              <a:t>有</a:t>
            </a:r>
            <a:r>
              <a:rPr lang="zh-CN" altLang="en-US" sz="2400" dirty="0">
                <a:solidFill>
                  <a:srgbClr val="0000FF"/>
                </a:solidFill>
                <a:latin typeface="楷体_GB2312" pitchFamily="49" charset="-122"/>
                <a:ea typeface="黑体" panose="02010609060101010101" pitchFamily="49" charset="-122"/>
              </a:rPr>
              <a:t>静态存储结构</a:t>
            </a:r>
            <a:r>
              <a:rPr lang="zh-CN" altLang="en-US" sz="2400" dirty="0">
                <a:solidFill>
                  <a:srgbClr val="080808"/>
                </a:solidFill>
                <a:latin typeface="楷体_GB2312" pitchFamily="49" charset="-122"/>
                <a:ea typeface="黑体" panose="02010609060101010101" pitchFamily="49" charset="-122"/>
              </a:rPr>
              <a:t>的数组和</a:t>
            </a:r>
            <a:r>
              <a:rPr lang="zh-CN" altLang="en-US" sz="2400" dirty="0">
                <a:solidFill>
                  <a:srgbClr val="0000FF"/>
                </a:solidFill>
                <a:latin typeface="楷体_GB2312" pitchFamily="49" charset="-122"/>
                <a:ea typeface="黑体" panose="02010609060101010101" pitchFamily="49" charset="-122"/>
              </a:rPr>
              <a:t>动态存储结构</a:t>
            </a:r>
            <a:r>
              <a:rPr lang="zh-CN" altLang="en-US" sz="2400" dirty="0">
                <a:solidFill>
                  <a:srgbClr val="080808"/>
                </a:solidFill>
                <a:latin typeface="楷体_GB2312" pitchFamily="49" charset="-122"/>
                <a:ea typeface="黑体" panose="02010609060101010101" pitchFamily="49" charset="-122"/>
              </a:rPr>
              <a:t>的数组两种，它们的区别在于</a:t>
            </a:r>
            <a:r>
              <a:rPr lang="zh-CN" altLang="en-US" sz="2400" dirty="0" smtClean="0">
                <a:solidFill>
                  <a:srgbClr val="080808"/>
                </a:solidFill>
                <a:latin typeface="楷体_GB2312" pitchFamily="49" charset="-122"/>
                <a:ea typeface="黑体" panose="02010609060101010101" pitchFamily="49" charset="-122"/>
              </a:rPr>
              <a:t>：</a:t>
            </a:r>
            <a:endParaRPr lang="en-US" altLang="zh-CN" sz="2400" dirty="0" smtClean="0">
              <a:solidFill>
                <a:srgbClr val="080808"/>
              </a:solidFill>
              <a:latin typeface="楷体_GB2312" pitchFamily="49" charset="-122"/>
              <a:ea typeface="黑体" panose="02010609060101010101" pitchFamily="49" charset="-122"/>
            </a:endParaRPr>
          </a:p>
          <a:p>
            <a:pPr algn="just">
              <a:spcBef>
                <a:spcPct val="0"/>
              </a:spcBef>
              <a:buClrTx/>
              <a:buSzTx/>
              <a:buFontTx/>
              <a:buNone/>
            </a:pPr>
            <a:endParaRPr lang="zh-CN" altLang="en-US" sz="2400" dirty="0">
              <a:solidFill>
                <a:srgbClr val="080808"/>
              </a:solidFill>
              <a:latin typeface="楷体_GB2312" pitchFamily="49" charset="-122"/>
              <a:ea typeface="黑体" panose="02010609060101010101" pitchFamily="49" charset="-122"/>
            </a:endParaRPr>
          </a:p>
          <a:p>
            <a:pPr marL="342900" indent="-342900" algn="just">
              <a:spcBef>
                <a:spcPct val="0"/>
              </a:spcBef>
              <a:buClrTx/>
              <a:buSzTx/>
            </a:pPr>
            <a:r>
              <a:rPr lang="zh-CN" altLang="en-US" sz="2400" dirty="0" smtClean="0">
                <a:solidFill>
                  <a:srgbClr val="0000FF"/>
                </a:solidFill>
                <a:latin typeface="楷体_GB2312" pitchFamily="49" charset="-122"/>
                <a:ea typeface="黑体" panose="02010609060101010101" pitchFamily="49" charset="-122"/>
              </a:rPr>
              <a:t>静态</a:t>
            </a:r>
            <a:r>
              <a:rPr lang="zh-CN" altLang="en-US" sz="2400" dirty="0">
                <a:solidFill>
                  <a:srgbClr val="0000FF"/>
                </a:solidFill>
                <a:latin typeface="楷体_GB2312" pitchFamily="49" charset="-122"/>
                <a:ea typeface="黑体" panose="02010609060101010101" pitchFamily="49" charset="-122"/>
              </a:rPr>
              <a:t>数组在定义时就必须给出数组个数</a:t>
            </a:r>
            <a:r>
              <a:rPr lang="zh-CN" altLang="en-US" sz="2400" dirty="0" smtClean="0">
                <a:solidFill>
                  <a:srgbClr val="0000FF"/>
                </a:solidFill>
                <a:latin typeface="楷体_GB2312" pitchFamily="49" charset="-122"/>
                <a:ea typeface="黑体" panose="02010609060101010101" pitchFamily="49" charset="-122"/>
              </a:rPr>
              <a:t>；</a:t>
            </a:r>
            <a:endParaRPr lang="en-US" altLang="zh-CN" sz="2400" dirty="0" smtClean="0">
              <a:solidFill>
                <a:srgbClr val="0000FF"/>
              </a:solidFill>
              <a:latin typeface="楷体_GB2312" pitchFamily="49" charset="-122"/>
              <a:ea typeface="黑体" panose="02010609060101010101" pitchFamily="49" charset="-122"/>
            </a:endParaRPr>
          </a:p>
          <a:p>
            <a:pPr marL="342900" indent="-342900" algn="just">
              <a:spcBef>
                <a:spcPct val="0"/>
              </a:spcBef>
              <a:buClrTx/>
              <a:buSzTx/>
            </a:pPr>
            <a:endParaRPr lang="zh-CN" altLang="en-US" sz="2400" dirty="0">
              <a:solidFill>
                <a:srgbClr val="0000FF"/>
              </a:solidFill>
              <a:latin typeface="楷体_GB2312" pitchFamily="49" charset="-122"/>
              <a:ea typeface="黑体" panose="02010609060101010101" pitchFamily="49" charset="-122"/>
            </a:endParaRPr>
          </a:p>
          <a:p>
            <a:pPr marL="342900" indent="-342900" algn="just">
              <a:spcBef>
                <a:spcPct val="0"/>
              </a:spcBef>
              <a:buClrTx/>
              <a:buSzTx/>
            </a:pPr>
            <a:r>
              <a:rPr lang="zh-CN" altLang="en-US" sz="2400" dirty="0" smtClean="0">
                <a:solidFill>
                  <a:srgbClr val="FF0000"/>
                </a:solidFill>
                <a:latin typeface="楷体_GB2312" pitchFamily="49" charset="-122"/>
                <a:ea typeface="黑体" panose="02010609060101010101" pitchFamily="49" charset="-122"/>
              </a:rPr>
              <a:t>动态</a:t>
            </a:r>
            <a:r>
              <a:rPr lang="zh-CN" altLang="en-US" sz="2400" dirty="0">
                <a:solidFill>
                  <a:srgbClr val="FF0000"/>
                </a:solidFill>
                <a:latin typeface="楷体_GB2312" pitchFamily="49" charset="-122"/>
                <a:ea typeface="黑体" panose="02010609060101010101" pitchFamily="49" charset="-122"/>
              </a:rPr>
              <a:t>数组是在具体申请存储单元空间时才给出数组元素的个数。</a:t>
            </a:r>
            <a:endParaRPr lang="en-US" altLang="zh-CN" sz="2400" dirty="0">
              <a:solidFill>
                <a:srgbClr val="FF0000"/>
              </a:solidFill>
              <a:latin typeface="楷体_GB2312" pitchFamily="49" charset="-122"/>
              <a:ea typeface="黑体" panose="02010609060101010101" pitchFamily="49" charset="-122"/>
            </a:endParaRPr>
          </a:p>
          <a:p>
            <a:pPr algn="just">
              <a:spcBef>
                <a:spcPct val="0"/>
              </a:spcBef>
              <a:buClrTx/>
              <a:buSzTx/>
              <a:buFontTx/>
              <a:buNone/>
            </a:pPr>
            <a:endParaRPr lang="zh-CN" altLang="en-US" sz="2400" dirty="0">
              <a:solidFill>
                <a:srgbClr val="0000FF"/>
              </a:solidFill>
              <a:latin typeface="楷体_GB2312" pitchFamily="49" charset="-122"/>
              <a:ea typeface="黑体" panose="02010609060101010101" pitchFamily="49" charset="-122"/>
            </a:endParaRPr>
          </a:p>
        </p:txBody>
      </p:sp>
      <p:sp>
        <p:nvSpPr>
          <p:cNvPr id="3" name="矩形 2"/>
          <p:cNvSpPr>
            <a:spLocks noChangeArrowheads="1"/>
          </p:cNvSpPr>
          <p:nvPr/>
        </p:nvSpPr>
        <p:spPr bwMode="auto">
          <a:xfrm>
            <a:off x="1558925" y="3452813"/>
            <a:ext cx="3024188"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533400" indent="-762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lvl="1" eaLnBrk="1" hangingPunct="1">
              <a:spcBef>
                <a:spcPct val="0"/>
              </a:spcBef>
              <a:buClrTx/>
              <a:buSzTx/>
              <a:buFontTx/>
              <a:buNone/>
            </a:pPr>
            <a:r>
              <a:rPr lang="zh-CN" altLang="en-US" sz="1800">
                <a:latin typeface="Times New Roman" panose="02020603050405020304" pitchFamily="18" charset="0"/>
                <a:ea typeface="黑体" panose="02010609060101010101" pitchFamily="49" charset="-122"/>
              </a:rPr>
              <a:t>静态数组</a:t>
            </a:r>
            <a:endParaRPr lang="en-US" altLang="zh-CN" sz="1800">
              <a:latin typeface="Times New Roman" panose="02020603050405020304" pitchFamily="18" charset="0"/>
              <a:ea typeface="黑体" panose="02010609060101010101" pitchFamily="49" charset="-122"/>
            </a:endParaRPr>
          </a:p>
          <a:p>
            <a:pPr lvl="1" eaLnBrk="1" hangingPunct="1">
              <a:spcBef>
                <a:spcPct val="0"/>
              </a:spcBef>
              <a:buClrTx/>
              <a:buSzTx/>
              <a:buFontTx/>
              <a:buNone/>
            </a:pPr>
            <a:r>
              <a:rPr lang="en-US" altLang="zh-CN" sz="1800">
                <a:latin typeface="Times New Roman" panose="02020603050405020304" pitchFamily="18" charset="0"/>
                <a:ea typeface="黑体" panose="02010609060101010101" pitchFamily="49" charset="-122"/>
              </a:rPr>
              <a:t>#define   row  10</a:t>
            </a:r>
          </a:p>
          <a:p>
            <a:pPr lvl="1" eaLnBrk="1" hangingPunct="1">
              <a:spcBef>
                <a:spcPct val="0"/>
              </a:spcBef>
              <a:buClrTx/>
              <a:buSzTx/>
              <a:buFont typeface="Wingdings" panose="05000000000000000000" pitchFamily="2" charset="2"/>
              <a:buNone/>
            </a:pPr>
            <a:r>
              <a:rPr lang="en-US" altLang="zh-CN" sz="1800">
                <a:latin typeface="Times New Roman" panose="02020603050405020304" pitchFamily="18" charset="0"/>
                <a:ea typeface="黑体" panose="02010609060101010101" pitchFamily="49" charset="-122"/>
              </a:rPr>
              <a:t>#define  col  10</a:t>
            </a:r>
          </a:p>
          <a:p>
            <a:pPr lvl="1" eaLnBrk="1" hangingPunct="1">
              <a:spcBef>
                <a:spcPct val="0"/>
              </a:spcBef>
              <a:buClrTx/>
              <a:buSzTx/>
              <a:buFont typeface="Wingdings" panose="05000000000000000000" pitchFamily="2" charset="2"/>
              <a:buNone/>
            </a:pPr>
            <a:r>
              <a:rPr lang="en-US" altLang="zh-CN" sz="1800">
                <a:latin typeface="Times New Roman" panose="02020603050405020304" pitchFamily="18" charset="0"/>
                <a:ea typeface="黑体" panose="02010609060101010101" pitchFamily="49" charset="-122"/>
              </a:rPr>
              <a:t>DataType  A[row][col]</a:t>
            </a:r>
            <a:r>
              <a:rPr lang="zh-CN" altLang="en-US" sz="1800">
                <a:latin typeface="Times New Roman" panose="02020603050405020304" pitchFamily="18" charset="0"/>
                <a:ea typeface="黑体" panose="02010609060101010101" pitchFamily="49" charset="-122"/>
              </a:rPr>
              <a:t>；</a:t>
            </a:r>
          </a:p>
        </p:txBody>
      </p:sp>
      <p:sp>
        <p:nvSpPr>
          <p:cNvPr id="6" name="矩形 5"/>
          <p:cNvSpPr>
            <a:spLocks noChangeArrowheads="1"/>
          </p:cNvSpPr>
          <p:nvPr/>
        </p:nvSpPr>
        <p:spPr bwMode="auto">
          <a:xfrm>
            <a:off x="4800601" y="3429000"/>
            <a:ext cx="5832475" cy="12001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533400" indent="-762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lvl="1" eaLnBrk="1" hangingPunct="1">
              <a:spcBef>
                <a:spcPct val="0"/>
              </a:spcBef>
              <a:buClrTx/>
              <a:buSzTx/>
              <a:buFontTx/>
              <a:buNone/>
            </a:pPr>
            <a:r>
              <a:rPr lang="zh-CN" altLang="en-US" sz="1800">
                <a:latin typeface="Times New Roman" panose="02020603050405020304" pitchFamily="18" charset="0"/>
                <a:ea typeface="黑体" panose="02010609060101010101" pitchFamily="49" charset="-122"/>
              </a:rPr>
              <a:t> </a:t>
            </a:r>
            <a:r>
              <a:rPr lang="zh-CN" altLang="en-US" sz="1800">
                <a:solidFill>
                  <a:srgbClr val="FF0000"/>
                </a:solidFill>
                <a:latin typeface="Times New Roman" panose="02020603050405020304" pitchFamily="18" charset="0"/>
                <a:ea typeface="黑体" panose="02010609060101010101" pitchFamily="49" charset="-122"/>
              </a:rPr>
              <a:t>动态数组</a:t>
            </a:r>
            <a:endParaRPr lang="en-US" altLang="zh-CN" sz="1800">
              <a:solidFill>
                <a:srgbClr val="FF0000"/>
              </a:solidFill>
              <a:latin typeface="Times New Roman" panose="02020603050405020304" pitchFamily="18" charset="0"/>
              <a:ea typeface="黑体" panose="02010609060101010101" pitchFamily="49" charset="-122"/>
            </a:endParaRPr>
          </a:p>
          <a:p>
            <a:pPr lvl="1" eaLnBrk="1" hangingPunct="1">
              <a:spcBef>
                <a:spcPct val="0"/>
              </a:spcBef>
              <a:buClrTx/>
              <a:buSzTx/>
              <a:buFontTx/>
              <a:buNone/>
            </a:pPr>
            <a:r>
              <a:rPr lang="en-US" altLang="zh-CN" sz="1800">
                <a:latin typeface="Times New Roman" panose="02020603050405020304" pitchFamily="18" charset="0"/>
                <a:ea typeface="黑体" panose="02010609060101010101" pitchFamily="49" charset="-122"/>
              </a:rPr>
              <a:t>DataType  *A;</a:t>
            </a:r>
          </a:p>
          <a:p>
            <a:pPr lvl="1" eaLnBrk="1" hangingPunct="1">
              <a:spcBef>
                <a:spcPct val="0"/>
              </a:spcBef>
              <a:buClrTx/>
              <a:buSzTx/>
              <a:buFont typeface="Wingdings" panose="05000000000000000000" pitchFamily="2" charset="2"/>
              <a:buNone/>
            </a:pPr>
            <a:r>
              <a:rPr lang="en-US" altLang="zh-CN" sz="1800">
                <a:latin typeface="Times New Roman" panose="02020603050405020304" pitchFamily="18" charset="0"/>
                <a:ea typeface="黑体" panose="02010609060101010101" pitchFamily="49" charset="-122"/>
              </a:rPr>
              <a:t>A=(DataType*)malloc(row*col*sizeof (DataType)) </a:t>
            </a:r>
            <a:r>
              <a:rPr lang="zh-CN" altLang="en-US" sz="1800">
                <a:latin typeface="Times New Roman" panose="02020603050405020304" pitchFamily="18" charset="0"/>
                <a:ea typeface="黑体" panose="02010609060101010101" pitchFamily="49" charset="-122"/>
              </a:rPr>
              <a:t>；</a:t>
            </a:r>
            <a:endParaRPr lang="en-US" altLang="zh-CN" sz="1800">
              <a:latin typeface="Times New Roman" panose="02020603050405020304" pitchFamily="18" charset="0"/>
              <a:ea typeface="黑体" panose="02010609060101010101" pitchFamily="49" charset="-122"/>
            </a:endParaRPr>
          </a:p>
          <a:p>
            <a:pPr lvl="1" eaLnBrk="1" hangingPunct="1">
              <a:spcBef>
                <a:spcPct val="0"/>
              </a:spcBef>
              <a:buClrTx/>
              <a:buSzTx/>
              <a:buFont typeface="Wingdings" panose="05000000000000000000" pitchFamily="2" charset="2"/>
              <a:buNone/>
            </a:pPr>
            <a:r>
              <a:rPr lang="en-US" altLang="zh-CN" sz="1800">
                <a:latin typeface="Times New Roman" panose="02020603050405020304" pitchFamily="18" charset="0"/>
                <a:ea typeface="黑体" panose="02010609060101010101" pitchFamily="49" charset="-122"/>
              </a:rPr>
              <a:t>				//</a:t>
            </a:r>
            <a:r>
              <a:rPr lang="zh-CN" altLang="en-US" sz="1800">
                <a:latin typeface="Times New Roman" panose="02020603050405020304" pitchFamily="18" charset="0"/>
                <a:ea typeface="黑体" panose="02010609060101010101" pitchFamily="49" charset="-122"/>
              </a:rPr>
              <a:t>第</a:t>
            </a:r>
            <a:r>
              <a:rPr lang="en-US" altLang="zh-CN" sz="1800">
                <a:latin typeface="Times New Roman" panose="02020603050405020304" pitchFamily="18" charset="0"/>
                <a:ea typeface="黑体" panose="02010609060101010101" pitchFamily="49" charset="-122"/>
              </a:rPr>
              <a:t>i</a:t>
            </a:r>
            <a:r>
              <a:rPr lang="zh-CN" altLang="en-US" sz="1800">
                <a:latin typeface="Times New Roman" panose="02020603050405020304" pitchFamily="18" charset="0"/>
                <a:ea typeface="黑体" panose="02010609060101010101" pitchFamily="49" charset="-122"/>
              </a:rPr>
              <a:t>个元素的引用：</a:t>
            </a:r>
            <a:r>
              <a:rPr lang="en-US" altLang="zh-CN" sz="1800">
                <a:latin typeface="Times New Roman" panose="02020603050405020304" pitchFamily="18" charset="0"/>
                <a:ea typeface="黑体" panose="02010609060101010101" pitchFamily="49" charset="-122"/>
              </a:rPr>
              <a:t>A[i]</a:t>
            </a:r>
            <a:endParaRPr lang="zh-CN" altLang="en-US" sz="1800">
              <a:ea typeface="黑体" panose="02010609060101010101" pitchFamily="49" charset="-122"/>
            </a:endParaRPr>
          </a:p>
        </p:txBody>
      </p:sp>
      <p:sp>
        <p:nvSpPr>
          <p:cNvPr id="7" name="矩形 6"/>
          <p:cNvSpPr>
            <a:spLocks noChangeArrowheads="1"/>
          </p:cNvSpPr>
          <p:nvPr/>
        </p:nvSpPr>
        <p:spPr bwMode="auto">
          <a:xfrm>
            <a:off x="3575720" y="5229200"/>
            <a:ext cx="4897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800" dirty="0">
                <a:solidFill>
                  <a:srgbClr val="080808"/>
                </a:solidFill>
                <a:latin typeface="楷体_GB2312" pitchFamily="49" charset="-122"/>
                <a:ea typeface="黑体" panose="02010609060101010101" pitchFamily="49" charset="-122"/>
              </a:rPr>
              <a:t> C/C++</a:t>
            </a:r>
            <a:r>
              <a:rPr lang="zh-CN" altLang="en-US" sz="1800" dirty="0">
                <a:solidFill>
                  <a:srgbClr val="080808"/>
                </a:solidFill>
                <a:latin typeface="楷体_GB2312" pitchFamily="49" charset="-122"/>
                <a:ea typeface="黑体" panose="02010609060101010101" pitchFamily="49" charset="-122"/>
              </a:rPr>
              <a:t>语言提供</a:t>
            </a:r>
          </a:p>
          <a:p>
            <a:pPr>
              <a:spcBef>
                <a:spcPct val="0"/>
              </a:spcBef>
              <a:buClrTx/>
              <a:buSzTx/>
              <a:buFontTx/>
              <a:buNone/>
            </a:pPr>
            <a:r>
              <a:rPr lang="zh-CN" altLang="en-US" sz="1800" dirty="0">
                <a:solidFill>
                  <a:srgbClr val="080808"/>
                </a:solidFill>
                <a:latin typeface="楷体_GB2312" pitchFamily="49" charset="-122"/>
                <a:ea typeface="黑体" panose="02010609060101010101" pitchFamily="49" charset="-122"/>
              </a:rPr>
              <a:t>   建立动态数组的运算符是</a:t>
            </a:r>
            <a:r>
              <a:rPr lang="en-US" altLang="zh-CN" sz="1800" dirty="0" err="1">
                <a:solidFill>
                  <a:srgbClr val="FF0000"/>
                </a:solidFill>
                <a:latin typeface="楷体_GB2312" pitchFamily="49" charset="-122"/>
                <a:ea typeface="黑体" panose="02010609060101010101" pitchFamily="49" charset="-122"/>
              </a:rPr>
              <a:t>malloc</a:t>
            </a:r>
            <a:r>
              <a:rPr lang="en-US" altLang="zh-CN" sz="1800" dirty="0">
                <a:solidFill>
                  <a:srgbClr val="FF0000"/>
                </a:solidFill>
                <a:latin typeface="楷体_GB2312" pitchFamily="49" charset="-122"/>
                <a:ea typeface="黑体" panose="02010609060101010101" pitchFamily="49" charset="-122"/>
              </a:rPr>
              <a:t> / new，</a:t>
            </a:r>
          </a:p>
          <a:p>
            <a:pPr>
              <a:spcBef>
                <a:spcPct val="0"/>
              </a:spcBef>
              <a:buClrTx/>
              <a:buSzTx/>
              <a:buFontTx/>
              <a:buNone/>
            </a:pPr>
            <a:r>
              <a:rPr lang="zh-CN" altLang="en-US" sz="1800" dirty="0">
                <a:solidFill>
                  <a:srgbClr val="080808"/>
                </a:solidFill>
                <a:latin typeface="楷体_GB2312" pitchFamily="49" charset="-122"/>
                <a:ea typeface="黑体" panose="02010609060101010101" pitchFamily="49" charset="-122"/>
              </a:rPr>
              <a:t>   撤消动态数组的运算符是</a:t>
            </a:r>
            <a:r>
              <a:rPr lang="en-US" altLang="zh-CN" sz="1800" dirty="0">
                <a:solidFill>
                  <a:srgbClr val="FF0000"/>
                </a:solidFill>
                <a:latin typeface="楷体_GB2312" pitchFamily="49" charset="-122"/>
                <a:ea typeface="黑体" panose="02010609060101010101" pitchFamily="49" charset="-122"/>
              </a:rPr>
              <a:t>free / delete。 </a:t>
            </a:r>
            <a:endParaRPr lang="zh-CN" altLang="en-US" sz="1800" dirty="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992314" y="1312864"/>
            <a:ext cx="7775575" cy="4708525"/>
          </a:xfrm>
          <a:prstGeom prst="rect">
            <a:avLst/>
          </a:prstGeom>
          <a:solidFill>
            <a:schemeClr val="bg1">
              <a:lumMod val="85000"/>
            </a:schemeClr>
          </a:solidFill>
          <a:ln>
            <a:noFill/>
          </a:ln>
          <a:effectLst/>
          <a:extLst/>
        </p:spPr>
        <p:txBody>
          <a:bodyPr>
            <a:spAutoFit/>
          </a:bodyPr>
          <a:lstStyle/>
          <a:p>
            <a:pPr>
              <a:defRPr/>
            </a:pPr>
            <a:r>
              <a:rPr lang="en-US" altLang="zh-CN" sz="2000" dirty="0">
                <a:solidFill>
                  <a:srgbClr val="080808"/>
                </a:solidFill>
              </a:rPr>
              <a:t>template &lt;class T&gt;                          </a:t>
            </a:r>
            <a:r>
              <a:rPr lang="en-US" altLang="zh-CN" sz="2000" dirty="0">
                <a:solidFill>
                  <a:srgbClr val="0000FF"/>
                </a:solidFill>
              </a:rPr>
              <a:t>//</a:t>
            </a:r>
            <a:r>
              <a:rPr lang="zh-CN" altLang="en-US" sz="2000" dirty="0">
                <a:solidFill>
                  <a:srgbClr val="0000FF"/>
                </a:solidFill>
              </a:rPr>
              <a:t>动态数组类的定义</a:t>
            </a:r>
          </a:p>
          <a:p>
            <a:pPr>
              <a:defRPr/>
            </a:pPr>
            <a:r>
              <a:rPr lang="en-US" altLang="zh-CN" sz="2000" dirty="0">
                <a:solidFill>
                  <a:srgbClr val="080808"/>
                </a:solidFill>
              </a:rPr>
              <a:t>class Array</a:t>
            </a:r>
          </a:p>
          <a:p>
            <a:pPr>
              <a:defRPr/>
            </a:pPr>
            <a:r>
              <a:rPr lang="en-US" altLang="zh-CN" sz="2000" dirty="0">
                <a:solidFill>
                  <a:srgbClr val="080808"/>
                </a:solidFill>
              </a:rPr>
              <a:t>{                                                              </a:t>
            </a:r>
          </a:p>
          <a:p>
            <a:pPr>
              <a:defRPr/>
            </a:pPr>
            <a:r>
              <a:rPr lang="en-US" altLang="zh-CN" sz="2000" dirty="0">
                <a:solidFill>
                  <a:srgbClr val="080808"/>
                </a:solidFill>
              </a:rPr>
              <a:t>private:   	</a:t>
            </a:r>
          </a:p>
          <a:p>
            <a:pPr>
              <a:defRPr/>
            </a:pPr>
            <a:r>
              <a:rPr lang="en-US" altLang="zh-CN" sz="2000" dirty="0">
                <a:solidFill>
                  <a:srgbClr val="080808"/>
                </a:solidFill>
              </a:rPr>
              <a:t>	T *</a:t>
            </a:r>
            <a:r>
              <a:rPr lang="en-US" altLang="zh-CN" sz="2000" dirty="0" err="1">
                <a:solidFill>
                  <a:srgbClr val="080808"/>
                </a:solidFill>
              </a:rPr>
              <a:t>arr</a:t>
            </a:r>
            <a:r>
              <a:rPr lang="en-US" altLang="zh-CN" sz="2000" dirty="0">
                <a:solidFill>
                  <a:srgbClr val="080808"/>
                </a:solidFill>
              </a:rPr>
              <a:t>;			              //</a:t>
            </a:r>
            <a:r>
              <a:rPr lang="zh-CN" altLang="en-US" sz="2000" dirty="0">
                <a:solidFill>
                  <a:srgbClr val="080808"/>
                </a:solidFill>
              </a:rPr>
              <a:t>数组</a:t>
            </a:r>
          </a:p>
          <a:p>
            <a:pPr>
              <a:defRPr/>
            </a:pPr>
            <a:r>
              <a:rPr lang="zh-CN" altLang="en-US" sz="2000" dirty="0">
                <a:solidFill>
                  <a:srgbClr val="080808"/>
                </a:solidFill>
              </a:rPr>
              <a:t>	</a:t>
            </a:r>
            <a:r>
              <a:rPr lang="en-US" altLang="zh-CN" sz="2000" dirty="0" err="1">
                <a:solidFill>
                  <a:srgbClr val="080808"/>
                </a:solidFill>
              </a:rPr>
              <a:t>int</a:t>
            </a:r>
            <a:r>
              <a:rPr lang="en-US" altLang="zh-CN" sz="2000" dirty="0">
                <a:solidFill>
                  <a:srgbClr val="080808"/>
                </a:solidFill>
              </a:rPr>
              <a:t> size;		              //</a:t>
            </a:r>
            <a:r>
              <a:rPr lang="zh-CN" altLang="en-US" sz="2000" dirty="0">
                <a:solidFill>
                  <a:srgbClr val="080808"/>
                </a:solidFill>
              </a:rPr>
              <a:t>数组个数</a:t>
            </a:r>
          </a:p>
          <a:p>
            <a:pPr>
              <a:defRPr/>
            </a:pPr>
            <a:r>
              <a:rPr lang="en-US" altLang="zh-CN" sz="2000" dirty="0">
                <a:solidFill>
                  <a:srgbClr val="080808"/>
                </a:solidFill>
              </a:rPr>
              <a:t>public:</a:t>
            </a:r>
          </a:p>
          <a:p>
            <a:pPr>
              <a:defRPr/>
            </a:pPr>
            <a:r>
              <a:rPr lang="en-US" altLang="zh-CN" sz="2000" dirty="0">
                <a:solidFill>
                  <a:srgbClr val="080808"/>
                </a:solidFill>
              </a:rPr>
              <a:t>	Array(</a:t>
            </a:r>
            <a:r>
              <a:rPr lang="en-US" altLang="zh-CN" sz="2000" dirty="0" err="1">
                <a:solidFill>
                  <a:srgbClr val="080808"/>
                </a:solidFill>
              </a:rPr>
              <a:t>int</a:t>
            </a:r>
            <a:r>
              <a:rPr lang="en-US" altLang="zh-CN" sz="2000" dirty="0">
                <a:solidFill>
                  <a:srgbClr val="080808"/>
                </a:solidFill>
              </a:rPr>
              <a:t> </a:t>
            </a:r>
            <a:r>
              <a:rPr lang="en-US" altLang="zh-CN" sz="2000" dirty="0" err="1">
                <a:solidFill>
                  <a:srgbClr val="080808"/>
                </a:solidFill>
              </a:rPr>
              <a:t>sz</a:t>
            </a:r>
            <a:r>
              <a:rPr lang="en-US" altLang="zh-CN" sz="2000" dirty="0">
                <a:solidFill>
                  <a:srgbClr val="080808"/>
                </a:solidFill>
              </a:rPr>
              <a:t> = 100);			//</a:t>
            </a:r>
            <a:r>
              <a:rPr lang="zh-CN" altLang="en-US" sz="2000" dirty="0">
                <a:solidFill>
                  <a:srgbClr val="080808"/>
                </a:solidFill>
              </a:rPr>
              <a:t>构造函数</a:t>
            </a:r>
          </a:p>
          <a:p>
            <a:pPr>
              <a:defRPr/>
            </a:pPr>
            <a:r>
              <a:rPr lang="zh-CN" altLang="en-US" sz="2000" dirty="0">
                <a:solidFill>
                  <a:srgbClr val="080808"/>
                </a:solidFill>
              </a:rPr>
              <a:t>	</a:t>
            </a:r>
            <a:r>
              <a:rPr lang="en-US" altLang="zh-CN" sz="2000" dirty="0">
                <a:solidFill>
                  <a:srgbClr val="080808"/>
                </a:solidFill>
              </a:rPr>
              <a:t>Array(const Array&lt;T&gt;&amp; a);		//</a:t>
            </a:r>
            <a:r>
              <a:rPr lang="zh-CN" altLang="en-US" sz="2000" dirty="0">
                <a:solidFill>
                  <a:srgbClr val="080808"/>
                </a:solidFill>
              </a:rPr>
              <a:t>拷贝构造函数</a:t>
            </a:r>
          </a:p>
          <a:p>
            <a:pPr>
              <a:defRPr/>
            </a:pPr>
            <a:r>
              <a:rPr lang="zh-CN" altLang="en-US" sz="2000" dirty="0">
                <a:solidFill>
                  <a:srgbClr val="080808"/>
                </a:solidFill>
              </a:rPr>
              <a:t>	~</a:t>
            </a:r>
            <a:r>
              <a:rPr lang="en-US" altLang="zh-CN" sz="2000" dirty="0">
                <a:solidFill>
                  <a:srgbClr val="080808"/>
                </a:solidFill>
              </a:rPr>
              <a:t>Array(void);				//</a:t>
            </a:r>
            <a:r>
              <a:rPr lang="zh-CN" altLang="en-US" sz="2000" dirty="0">
                <a:solidFill>
                  <a:srgbClr val="080808"/>
                </a:solidFill>
              </a:rPr>
              <a:t>析构函数</a:t>
            </a:r>
          </a:p>
          <a:p>
            <a:pPr>
              <a:defRPr/>
            </a:pPr>
            <a:r>
              <a:rPr lang="zh-CN" altLang="en-US" sz="2000" dirty="0">
                <a:solidFill>
                  <a:srgbClr val="080808"/>
                </a:solidFill>
              </a:rPr>
              <a:t>	</a:t>
            </a:r>
            <a:r>
              <a:rPr lang="en-US" altLang="zh-CN" sz="2000" dirty="0" err="1">
                <a:solidFill>
                  <a:srgbClr val="080808"/>
                </a:solidFill>
              </a:rPr>
              <a:t>int</a:t>
            </a:r>
            <a:r>
              <a:rPr lang="en-US" altLang="zh-CN" sz="2000" dirty="0">
                <a:solidFill>
                  <a:srgbClr val="080808"/>
                </a:solidFill>
              </a:rPr>
              <a:t> Size(void)const;			//</a:t>
            </a:r>
            <a:r>
              <a:rPr lang="zh-CN" altLang="en-US" sz="2000" dirty="0">
                <a:solidFill>
                  <a:srgbClr val="080808"/>
                </a:solidFill>
              </a:rPr>
              <a:t>取数组个数</a:t>
            </a:r>
          </a:p>
          <a:p>
            <a:pPr>
              <a:defRPr/>
            </a:pPr>
            <a:r>
              <a:rPr lang="zh-CN" altLang="en-US" sz="2000" dirty="0">
                <a:solidFill>
                  <a:srgbClr val="080808"/>
                </a:solidFill>
              </a:rPr>
              <a:t>	</a:t>
            </a:r>
            <a:r>
              <a:rPr lang="en-US" altLang="zh-CN" sz="2000" dirty="0">
                <a:solidFill>
                  <a:srgbClr val="080808"/>
                </a:solidFill>
              </a:rPr>
              <a:t>void operator=(const Array&lt;T&gt;&amp; a</a:t>
            </a:r>
            <a:r>
              <a:rPr lang="en-US" altLang="zh-CN" sz="2000" dirty="0" smtClean="0">
                <a:solidFill>
                  <a:srgbClr val="080808"/>
                </a:solidFill>
              </a:rPr>
              <a:t>);//</a:t>
            </a:r>
            <a:r>
              <a:rPr lang="zh-CN" altLang="en-US" sz="2000" dirty="0">
                <a:solidFill>
                  <a:srgbClr val="080808"/>
                </a:solidFill>
              </a:rPr>
              <a:t>赋值</a:t>
            </a:r>
          </a:p>
          <a:p>
            <a:pPr>
              <a:defRPr/>
            </a:pPr>
            <a:r>
              <a:rPr lang="zh-CN" altLang="en-US" sz="2000" dirty="0">
                <a:solidFill>
                  <a:srgbClr val="080808"/>
                </a:solidFill>
              </a:rPr>
              <a:t>	</a:t>
            </a:r>
            <a:r>
              <a:rPr lang="en-US" altLang="zh-CN" sz="2000" dirty="0">
                <a:solidFill>
                  <a:srgbClr val="080808"/>
                </a:solidFill>
              </a:rPr>
              <a:t>T&amp; operator[](</a:t>
            </a:r>
            <a:r>
              <a:rPr lang="en-US" altLang="zh-CN" sz="2000" dirty="0" err="1">
                <a:solidFill>
                  <a:srgbClr val="080808"/>
                </a:solidFill>
              </a:rPr>
              <a:t>int</a:t>
            </a:r>
            <a:r>
              <a:rPr lang="en-US" altLang="zh-CN" sz="2000" dirty="0">
                <a:solidFill>
                  <a:srgbClr val="080808"/>
                </a:solidFill>
              </a:rPr>
              <a:t> i);			//</a:t>
            </a:r>
            <a:r>
              <a:rPr lang="zh-CN" altLang="en-US" sz="2000" dirty="0">
                <a:solidFill>
                  <a:srgbClr val="080808"/>
                </a:solidFill>
              </a:rPr>
              <a:t>下标</a:t>
            </a:r>
          </a:p>
          <a:p>
            <a:pPr>
              <a:defRPr/>
            </a:pPr>
            <a:r>
              <a:rPr lang="zh-CN" altLang="en-US" sz="2000" dirty="0">
                <a:solidFill>
                  <a:srgbClr val="080808"/>
                </a:solidFill>
              </a:rPr>
              <a:t>	</a:t>
            </a:r>
            <a:r>
              <a:rPr lang="en-US" altLang="zh-CN" sz="2000" dirty="0">
                <a:solidFill>
                  <a:srgbClr val="080808"/>
                </a:solidFill>
              </a:rPr>
              <a:t>void Resize(</a:t>
            </a:r>
            <a:r>
              <a:rPr lang="en-US" altLang="zh-CN" sz="2000" dirty="0" err="1">
                <a:solidFill>
                  <a:srgbClr val="080808"/>
                </a:solidFill>
              </a:rPr>
              <a:t>int</a:t>
            </a:r>
            <a:r>
              <a:rPr lang="en-US" altLang="zh-CN" sz="2000" dirty="0">
                <a:solidFill>
                  <a:srgbClr val="080808"/>
                </a:solidFill>
              </a:rPr>
              <a:t> </a:t>
            </a:r>
            <a:r>
              <a:rPr lang="en-US" altLang="zh-CN" sz="2000" dirty="0" err="1">
                <a:solidFill>
                  <a:srgbClr val="080808"/>
                </a:solidFill>
              </a:rPr>
              <a:t>sz</a:t>
            </a:r>
            <a:r>
              <a:rPr lang="en-US" altLang="zh-CN" sz="2000" dirty="0">
                <a:solidFill>
                  <a:srgbClr val="080808"/>
                </a:solidFill>
              </a:rPr>
              <a:t>);			//</a:t>
            </a:r>
            <a:r>
              <a:rPr lang="zh-CN" altLang="en-US" sz="2000" dirty="0">
                <a:solidFill>
                  <a:srgbClr val="080808"/>
                </a:solidFill>
              </a:rPr>
              <a:t>重置数组</a:t>
            </a:r>
          </a:p>
          <a:p>
            <a:pPr>
              <a:defRPr/>
            </a:pPr>
            <a:r>
              <a:rPr lang="zh-CN" altLang="en-US" sz="2000" dirty="0">
                <a:solidFill>
                  <a:srgbClr val="080808"/>
                </a:solidFill>
              </a:rPr>
              <a:t>};</a:t>
            </a:r>
          </a:p>
        </p:txBody>
      </p:sp>
      <p:sp>
        <p:nvSpPr>
          <p:cNvPr id="44035" name="标题 1"/>
          <p:cNvSpPr>
            <a:spLocks noGrp="1"/>
          </p:cNvSpPr>
          <p:nvPr>
            <p:ph type="title"/>
          </p:nvPr>
        </p:nvSpPr>
        <p:spPr/>
        <p:txBody>
          <a:bodyPr>
            <a:normAutofit fontScale="90000"/>
          </a:bodyPr>
          <a:lstStyle/>
          <a:p>
            <a:r>
              <a:rPr lang="zh-CN" altLang="en-US" smtClean="0"/>
              <a:t>动态数组类的定义与实现</a:t>
            </a:r>
          </a:p>
        </p:txBody>
      </p:sp>
      <p:sp>
        <p:nvSpPr>
          <p:cNvPr id="2" name="矩形 1"/>
          <p:cNvSpPr/>
          <p:nvPr/>
        </p:nvSpPr>
        <p:spPr>
          <a:xfrm>
            <a:off x="8040216" y="6165304"/>
            <a:ext cx="3775393" cy="523220"/>
          </a:xfrm>
          <a:prstGeom prst="rect">
            <a:avLst/>
          </a:prstGeom>
        </p:spPr>
        <p:txBody>
          <a:bodyPr wrap="none">
            <a:spAutoFit/>
          </a:bodyPr>
          <a:lstStyle/>
          <a:p>
            <a:r>
              <a:rPr lang="en-US" altLang="zh-CN" sz="2800" b="0" dirty="0">
                <a:solidFill>
                  <a:srgbClr val="0000CC"/>
                </a:solidFill>
                <a:latin typeface="Helvetica Neue"/>
              </a:rPr>
              <a:t>C++ </a:t>
            </a:r>
            <a:r>
              <a:rPr lang="en-US" altLang="zh-CN" sz="2800" b="0" dirty="0" smtClean="0">
                <a:solidFill>
                  <a:srgbClr val="0000CC"/>
                </a:solidFill>
                <a:latin typeface="Helvetica Neue"/>
              </a:rPr>
              <a:t>STL array/vector</a:t>
            </a:r>
            <a:endParaRPr lang="en-US" altLang="zh-CN" sz="2800" b="0" i="0" dirty="0">
              <a:solidFill>
                <a:srgbClr val="0000CC"/>
              </a:solidFill>
              <a:effectLst/>
              <a:latin typeface="Helvetica Neu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207568" y="1412776"/>
            <a:ext cx="8153400" cy="4094162"/>
          </a:xfrm>
          <a:prstGeom prst="rect">
            <a:avLst/>
          </a:prstGeom>
          <a:solidFill>
            <a:schemeClr val="bg1">
              <a:lumMod val="85000"/>
            </a:schemeClr>
          </a:solidFill>
          <a:ln>
            <a:noFill/>
          </a:ln>
          <a:effectLst/>
          <a:extLst/>
        </p:spPr>
        <p:txBody>
          <a:bodyPr>
            <a:spAutoFit/>
          </a:bodyPr>
          <a:lstStyle/>
          <a:p>
            <a:pPr>
              <a:spcBef>
                <a:spcPct val="20000"/>
              </a:spcBef>
              <a:defRPr/>
            </a:pPr>
            <a:r>
              <a:rPr lang="en-US" altLang="zh-CN" sz="2000" dirty="0">
                <a:solidFill>
                  <a:srgbClr val="080808"/>
                </a:solidFill>
              </a:rPr>
              <a:t>template &lt;class T&gt; </a:t>
            </a:r>
          </a:p>
          <a:p>
            <a:pPr>
              <a:spcBef>
                <a:spcPct val="20000"/>
              </a:spcBef>
              <a:defRPr/>
            </a:pPr>
            <a:r>
              <a:rPr lang="en-US" altLang="zh-CN" sz="2000" dirty="0">
                <a:solidFill>
                  <a:srgbClr val="080808"/>
                </a:solidFill>
              </a:rPr>
              <a:t>Array&lt;T&gt;::Array(</a:t>
            </a:r>
            <a:r>
              <a:rPr lang="en-US" altLang="zh-CN" sz="2000" dirty="0" err="1">
                <a:solidFill>
                  <a:srgbClr val="080808"/>
                </a:solidFill>
              </a:rPr>
              <a:t>int</a:t>
            </a:r>
            <a:r>
              <a:rPr lang="en-US" altLang="zh-CN" sz="2000" dirty="0">
                <a:solidFill>
                  <a:srgbClr val="080808"/>
                </a:solidFill>
              </a:rPr>
              <a:t> </a:t>
            </a:r>
            <a:r>
              <a:rPr lang="en-US" altLang="zh-CN" sz="2000" dirty="0" err="1">
                <a:solidFill>
                  <a:srgbClr val="080808"/>
                </a:solidFill>
              </a:rPr>
              <a:t>sz</a:t>
            </a:r>
            <a:r>
              <a:rPr lang="en-US" altLang="zh-CN" sz="2000" dirty="0">
                <a:solidFill>
                  <a:srgbClr val="080808"/>
                </a:solidFill>
              </a:rPr>
              <a:t>)      		</a:t>
            </a:r>
            <a:r>
              <a:rPr lang="en-US" altLang="zh-CN" sz="2000" dirty="0">
                <a:solidFill>
                  <a:srgbClr val="0000FF"/>
                </a:solidFill>
              </a:rPr>
              <a:t>//</a:t>
            </a:r>
            <a:r>
              <a:rPr lang="zh-CN" altLang="en-US" sz="2000" dirty="0">
                <a:solidFill>
                  <a:srgbClr val="0000FF"/>
                </a:solidFill>
              </a:rPr>
              <a:t>构造函数</a:t>
            </a:r>
          </a:p>
          <a:p>
            <a:pPr>
              <a:spcBef>
                <a:spcPct val="20000"/>
              </a:spcBef>
              <a:defRPr/>
            </a:pPr>
            <a:r>
              <a:rPr lang="zh-CN" altLang="en-US" sz="2000" dirty="0">
                <a:solidFill>
                  <a:srgbClr val="080808"/>
                </a:solidFill>
              </a:rPr>
              <a:t>{</a:t>
            </a:r>
          </a:p>
          <a:p>
            <a:pPr>
              <a:spcBef>
                <a:spcPct val="20000"/>
              </a:spcBef>
              <a:defRPr/>
            </a:pPr>
            <a:r>
              <a:rPr lang="zh-CN" altLang="en-US" sz="2000" dirty="0">
                <a:solidFill>
                  <a:srgbClr val="080808"/>
                </a:solidFill>
              </a:rPr>
              <a:t>	</a:t>
            </a:r>
            <a:r>
              <a:rPr lang="en-US" altLang="zh-CN" sz="2000" dirty="0">
                <a:solidFill>
                  <a:srgbClr val="080808"/>
                </a:solidFill>
              </a:rPr>
              <a:t>if(</a:t>
            </a:r>
            <a:r>
              <a:rPr lang="en-US" altLang="zh-CN" sz="2000" dirty="0" err="1">
                <a:solidFill>
                  <a:srgbClr val="080808"/>
                </a:solidFill>
              </a:rPr>
              <a:t>sz</a:t>
            </a:r>
            <a:r>
              <a:rPr lang="en-US" altLang="zh-CN" sz="2000" dirty="0">
                <a:solidFill>
                  <a:srgbClr val="080808"/>
                </a:solidFill>
              </a:rPr>
              <a:t> &lt;= 0){</a:t>
            </a:r>
          </a:p>
          <a:p>
            <a:pPr>
              <a:spcBef>
                <a:spcPct val="20000"/>
              </a:spcBef>
              <a:defRPr/>
            </a:pPr>
            <a:r>
              <a:rPr lang="en-US" altLang="zh-CN" sz="2000" dirty="0">
                <a:solidFill>
                  <a:srgbClr val="080808"/>
                </a:solidFill>
              </a:rPr>
              <a:t>		</a:t>
            </a:r>
            <a:r>
              <a:rPr lang="en-US" altLang="zh-CN" sz="2000" dirty="0" err="1">
                <a:solidFill>
                  <a:srgbClr val="080808"/>
                </a:solidFill>
              </a:rPr>
              <a:t>cout</a:t>
            </a:r>
            <a:r>
              <a:rPr lang="en-US" altLang="zh-CN" sz="2000" dirty="0">
                <a:solidFill>
                  <a:srgbClr val="080808"/>
                </a:solidFill>
              </a:rPr>
              <a:t> &lt;&lt; "</a:t>
            </a:r>
            <a:r>
              <a:rPr lang="zh-CN" altLang="en-US" sz="2000" dirty="0">
                <a:solidFill>
                  <a:srgbClr val="080808"/>
                </a:solidFill>
              </a:rPr>
              <a:t>无效的数组个数" &lt;&lt; </a:t>
            </a:r>
            <a:r>
              <a:rPr lang="en-US" altLang="zh-CN" sz="2000" dirty="0" err="1">
                <a:solidFill>
                  <a:srgbClr val="080808"/>
                </a:solidFill>
              </a:rPr>
              <a:t>endl</a:t>
            </a:r>
            <a:r>
              <a:rPr lang="en-US" altLang="zh-CN" sz="2000" dirty="0">
                <a:solidFill>
                  <a:srgbClr val="080808"/>
                </a:solidFill>
              </a:rPr>
              <a:t>;</a:t>
            </a:r>
          </a:p>
          <a:p>
            <a:pPr>
              <a:spcBef>
                <a:spcPct val="20000"/>
              </a:spcBef>
              <a:defRPr/>
            </a:pPr>
            <a:r>
              <a:rPr lang="en-US" altLang="zh-CN" sz="2000" dirty="0">
                <a:solidFill>
                  <a:srgbClr val="080808"/>
                </a:solidFill>
              </a:rPr>
              <a:t>		exit(0);</a:t>
            </a:r>
          </a:p>
          <a:p>
            <a:pPr>
              <a:spcBef>
                <a:spcPct val="20000"/>
              </a:spcBef>
              <a:defRPr/>
            </a:pPr>
            <a:r>
              <a:rPr lang="en-US" altLang="zh-CN" sz="2000" dirty="0">
                <a:solidFill>
                  <a:srgbClr val="080808"/>
                </a:solidFill>
              </a:rPr>
              <a:t>	}</a:t>
            </a:r>
          </a:p>
          <a:p>
            <a:pPr>
              <a:spcBef>
                <a:spcPct val="20000"/>
              </a:spcBef>
              <a:defRPr/>
            </a:pPr>
            <a:endParaRPr lang="en-US" altLang="zh-CN" sz="2000" dirty="0">
              <a:solidFill>
                <a:srgbClr val="080808"/>
              </a:solidFill>
            </a:endParaRPr>
          </a:p>
          <a:p>
            <a:pPr>
              <a:spcBef>
                <a:spcPct val="20000"/>
              </a:spcBef>
              <a:defRPr/>
            </a:pPr>
            <a:r>
              <a:rPr lang="en-US" altLang="zh-CN" sz="2000" dirty="0">
                <a:solidFill>
                  <a:srgbClr val="080808"/>
                </a:solidFill>
              </a:rPr>
              <a:t>	</a:t>
            </a:r>
            <a:r>
              <a:rPr lang="en-US" altLang="zh-CN" sz="2000" dirty="0" err="1">
                <a:solidFill>
                  <a:srgbClr val="080808"/>
                </a:solidFill>
              </a:rPr>
              <a:t>arr</a:t>
            </a:r>
            <a:r>
              <a:rPr lang="en-US" altLang="zh-CN" sz="2000" dirty="0">
                <a:solidFill>
                  <a:srgbClr val="080808"/>
                </a:solidFill>
              </a:rPr>
              <a:t> = new T[</a:t>
            </a:r>
            <a:r>
              <a:rPr lang="en-US" altLang="zh-CN" sz="2000" dirty="0" err="1">
                <a:solidFill>
                  <a:srgbClr val="080808"/>
                </a:solidFill>
              </a:rPr>
              <a:t>sz</a:t>
            </a:r>
            <a:r>
              <a:rPr lang="en-US" altLang="zh-CN" sz="2000" dirty="0">
                <a:solidFill>
                  <a:srgbClr val="080808"/>
                </a:solidFill>
              </a:rPr>
              <a:t>];	//</a:t>
            </a:r>
            <a:r>
              <a:rPr lang="zh-CN" altLang="en-US" sz="2000" dirty="0">
                <a:solidFill>
                  <a:srgbClr val="080808"/>
                </a:solidFill>
              </a:rPr>
              <a:t>申请内存空间	</a:t>
            </a:r>
          </a:p>
          <a:p>
            <a:pPr>
              <a:spcBef>
                <a:spcPct val="20000"/>
              </a:spcBef>
              <a:defRPr/>
            </a:pPr>
            <a:r>
              <a:rPr lang="zh-CN" altLang="en-US" sz="2000" dirty="0">
                <a:solidFill>
                  <a:srgbClr val="080808"/>
                </a:solidFill>
              </a:rPr>
              <a:t>	</a:t>
            </a:r>
            <a:r>
              <a:rPr lang="en-US" altLang="zh-CN" sz="2000" dirty="0">
                <a:solidFill>
                  <a:srgbClr val="080808"/>
                </a:solidFill>
              </a:rPr>
              <a:t>size = </a:t>
            </a:r>
            <a:r>
              <a:rPr lang="en-US" altLang="zh-CN" sz="2000" dirty="0" err="1">
                <a:solidFill>
                  <a:srgbClr val="080808"/>
                </a:solidFill>
              </a:rPr>
              <a:t>sz</a:t>
            </a:r>
            <a:r>
              <a:rPr lang="en-US" altLang="zh-CN" sz="2000" dirty="0">
                <a:solidFill>
                  <a:srgbClr val="080808"/>
                </a:solidFill>
              </a:rPr>
              <a:t>;		 //</a:t>
            </a:r>
            <a:r>
              <a:rPr lang="zh-CN" altLang="en-US" sz="2000" dirty="0">
                <a:solidFill>
                  <a:srgbClr val="080808"/>
                </a:solidFill>
              </a:rPr>
              <a:t>置数组个数</a:t>
            </a:r>
          </a:p>
          <a:p>
            <a:pPr>
              <a:spcBef>
                <a:spcPct val="20000"/>
              </a:spcBef>
              <a:defRPr/>
            </a:pPr>
            <a:r>
              <a:rPr lang="zh-CN" altLang="en-US" sz="2000" dirty="0">
                <a:solidFill>
                  <a:srgbClr val="080808"/>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063751" y="1412876"/>
            <a:ext cx="8424863" cy="4092575"/>
          </a:xfrm>
          <a:prstGeom prst="rect">
            <a:avLst/>
          </a:prstGeom>
          <a:solidFill>
            <a:schemeClr val="bg1">
              <a:lumMod val="85000"/>
            </a:schemeClr>
          </a:solidFill>
          <a:ln>
            <a:noFill/>
          </a:ln>
          <a:effectLst/>
          <a:extLst/>
        </p:spPr>
        <p:txBody>
          <a:bodyPr>
            <a:spAutoFit/>
          </a:bodyPr>
          <a:lstStyle/>
          <a:p>
            <a:pPr>
              <a:spcBef>
                <a:spcPct val="20000"/>
              </a:spcBef>
              <a:defRPr/>
            </a:pPr>
            <a:r>
              <a:rPr lang="en-US" altLang="zh-CN" sz="2000" dirty="0">
                <a:solidFill>
                  <a:srgbClr val="080808"/>
                </a:solidFill>
              </a:rPr>
              <a:t>template &lt;class T&gt; </a:t>
            </a:r>
          </a:p>
          <a:p>
            <a:pPr>
              <a:spcBef>
                <a:spcPct val="20000"/>
              </a:spcBef>
              <a:defRPr/>
            </a:pPr>
            <a:r>
              <a:rPr lang="en-US" altLang="zh-CN" sz="2000" dirty="0">
                <a:solidFill>
                  <a:srgbClr val="080808"/>
                </a:solidFill>
              </a:rPr>
              <a:t>Array&lt;T&gt;::Array(const Array&lt;T&gt;&amp; a)	//</a:t>
            </a:r>
            <a:r>
              <a:rPr lang="zh-CN" altLang="en-US" sz="2000" dirty="0">
                <a:solidFill>
                  <a:srgbClr val="080808"/>
                </a:solidFill>
              </a:rPr>
              <a:t>拷贝构造函数</a:t>
            </a:r>
          </a:p>
          <a:p>
            <a:pPr>
              <a:spcBef>
                <a:spcPct val="20000"/>
              </a:spcBef>
              <a:defRPr/>
            </a:pPr>
            <a:r>
              <a:rPr lang="zh-CN" altLang="en-US" sz="2000" dirty="0">
                <a:solidFill>
                  <a:srgbClr val="080808"/>
                </a:solidFill>
              </a:rPr>
              <a:t>{</a:t>
            </a:r>
          </a:p>
          <a:p>
            <a:pPr>
              <a:spcBef>
                <a:spcPct val="20000"/>
              </a:spcBef>
              <a:defRPr/>
            </a:pPr>
            <a:r>
              <a:rPr lang="zh-CN" altLang="en-US" sz="2000" dirty="0">
                <a:solidFill>
                  <a:srgbClr val="080808"/>
                </a:solidFill>
              </a:rPr>
              <a:t>	</a:t>
            </a:r>
            <a:r>
              <a:rPr lang="en-US" altLang="zh-CN" sz="2000" dirty="0" err="1">
                <a:solidFill>
                  <a:srgbClr val="080808"/>
                </a:solidFill>
              </a:rPr>
              <a:t>arr</a:t>
            </a:r>
            <a:r>
              <a:rPr lang="en-US" altLang="zh-CN" sz="2000" dirty="0">
                <a:solidFill>
                  <a:srgbClr val="080808"/>
                </a:solidFill>
              </a:rPr>
              <a:t> = new T[</a:t>
            </a:r>
            <a:r>
              <a:rPr lang="en-US" altLang="zh-CN" sz="2000" dirty="0" err="1">
                <a:solidFill>
                  <a:srgbClr val="080808"/>
                </a:solidFill>
              </a:rPr>
              <a:t>a.size</a:t>
            </a:r>
            <a:r>
              <a:rPr lang="en-US" altLang="zh-CN" sz="2000" dirty="0">
                <a:solidFill>
                  <a:srgbClr val="080808"/>
                </a:solidFill>
              </a:rPr>
              <a:t>]; //</a:t>
            </a:r>
            <a:r>
              <a:rPr lang="zh-CN" altLang="en-US" sz="2000" dirty="0">
                <a:solidFill>
                  <a:srgbClr val="080808"/>
                </a:solidFill>
              </a:rPr>
              <a:t>申请内存空间</a:t>
            </a:r>
          </a:p>
          <a:p>
            <a:pPr>
              <a:spcBef>
                <a:spcPct val="20000"/>
              </a:spcBef>
              <a:defRPr/>
            </a:pPr>
            <a:endParaRPr lang="zh-CN" altLang="en-US" sz="2000" dirty="0">
              <a:solidFill>
                <a:srgbClr val="080808"/>
              </a:solidFill>
            </a:endParaRPr>
          </a:p>
          <a:p>
            <a:pPr>
              <a:spcBef>
                <a:spcPct val="20000"/>
              </a:spcBef>
              <a:defRPr/>
            </a:pPr>
            <a:r>
              <a:rPr lang="en-US" altLang="zh-CN" sz="2000" dirty="0">
                <a:solidFill>
                  <a:srgbClr val="080808"/>
                </a:solidFill>
              </a:rPr>
              <a:t>	</a:t>
            </a:r>
            <a:r>
              <a:rPr lang="zh-CN" altLang="en-US" sz="2000" dirty="0">
                <a:solidFill>
                  <a:srgbClr val="080808"/>
                </a:solidFill>
              </a:rPr>
              <a:t>//数组元素赋值</a:t>
            </a:r>
          </a:p>
          <a:p>
            <a:pPr>
              <a:spcBef>
                <a:spcPct val="20000"/>
              </a:spcBef>
              <a:defRPr/>
            </a:pPr>
            <a:r>
              <a:rPr lang="zh-CN" altLang="en-US" sz="2000" dirty="0">
                <a:solidFill>
                  <a:srgbClr val="080808"/>
                </a:solidFill>
              </a:rPr>
              <a:t>	</a:t>
            </a:r>
            <a:r>
              <a:rPr lang="en-US" altLang="zh-CN" sz="2000" dirty="0">
                <a:solidFill>
                  <a:srgbClr val="080808"/>
                </a:solidFill>
              </a:rPr>
              <a:t>for(</a:t>
            </a:r>
            <a:r>
              <a:rPr lang="en-US" altLang="zh-CN" sz="2000" dirty="0" err="1">
                <a:solidFill>
                  <a:srgbClr val="080808"/>
                </a:solidFill>
              </a:rPr>
              <a:t>int</a:t>
            </a:r>
            <a:r>
              <a:rPr lang="en-US" altLang="zh-CN" sz="2000" dirty="0">
                <a:solidFill>
                  <a:srgbClr val="080808"/>
                </a:solidFill>
              </a:rPr>
              <a:t> i = 0; i &lt; </a:t>
            </a:r>
            <a:r>
              <a:rPr lang="en-US" altLang="zh-CN" sz="2000" dirty="0" err="1">
                <a:solidFill>
                  <a:srgbClr val="080808"/>
                </a:solidFill>
              </a:rPr>
              <a:t>a.size</a:t>
            </a:r>
            <a:r>
              <a:rPr lang="en-US" altLang="zh-CN" sz="2000" dirty="0">
                <a:solidFill>
                  <a:srgbClr val="080808"/>
                </a:solidFill>
              </a:rPr>
              <a:t>; i++)					</a:t>
            </a:r>
          </a:p>
          <a:p>
            <a:pPr>
              <a:spcBef>
                <a:spcPct val="20000"/>
              </a:spcBef>
              <a:defRPr/>
            </a:pPr>
            <a:r>
              <a:rPr lang="en-US" altLang="zh-CN" sz="2000" dirty="0">
                <a:solidFill>
                  <a:srgbClr val="080808"/>
                </a:solidFill>
              </a:rPr>
              <a:t>		</a:t>
            </a:r>
            <a:r>
              <a:rPr lang="en-US" altLang="zh-CN" sz="2000" dirty="0" err="1">
                <a:solidFill>
                  <a:srgbClr val="080808"/>
                </a:solidFill>
              </a:rPr>
              <a:t>arr</a:t>
            </a:r>
            <a:r>
              <a:rPr lang="en-US" altLang="zh-CN" sz="2000" dirty="0">
                <a:solidFill>
                  <a:srgbClr val="080808"/>
                </a:solidFill>
              </a:rPr>
              <a:t>[i] = </a:t>
            </a:r>
            <a:r>
              <a:rPr lang="en-US" altLang="zh-CN" sz="2000" dirty="0" err="1">
                <a:solidFill>
                  <a:srgbClr val="080808"/>
                </a:solidFill>
              </a:rPr>
              <a:t>a.arr</a:t>
            </a:r>
            <a:r>
              <a:rPr lang="en-US" altLang="zh-CN" sz="2000" dirty="0">
                <a:solidFill>
                  <a:srgbClr val="080808"/>
                </a:solidFill>
              </a:rPr>
              <a:t>[i];</a:t>
            </a:r>
          </a:p>
          <a:p>
            <a:pPr>
              <a:spcBef>
                <a:spcPct val="20000"/>
              </a:spcBef>
              <a:defRPr/>
            </a:pPr>
            <a:endParaRPr lang="en-US" altLang="zh-CN" sz="2000" dirty="0">
              <a:solidFill>
                <a:srgbClr val="080808"/>
              </a:solidFill>
            </a:endParaRPr>
          </a:p>
          <a:p>
            <a:pPr>
              <a:spcBef>
                <a:spcPct val="20000"/>
              </a:spcBef>
              <a:defRPr/>
            </a:pPr>
            <a:r>
              <a:rPr lang="en-US" altLang="zh-CN" sz="2000" dirty="0">
                <a:solidFill>
                  <a:srgbClr val="080808"/>
                </a:solidFill>
              </a:rPr>
              <a:t>	size = </a:t>
            </a:r>
            <a:r>
              <a:rPr lang="en-US" altLang="zh-CN" sz="2000" dirty="0" err="1">
                <a:solidFill>
                  <a:srgbClr val="080808"/>
                </a:solidFill>
              </a:rPr>
              <a:t>a.size</a:t>
            </a:r>
            <a:r>
              <a:rPr lang="en-US" altLang="zh-CN" sz="2000" dirty="0">
                <a:solidFill>
                  <a:srgbClr val="080808"/>
                </a:solidFill>
              </a:rPr>
              <a:t>; //</a:t>
            </a:r>
            <a:r>
              <a:rPr lang="zh-CN" altLang="en-US" sz="2000" dirty="0">
                <a:solidFill>
                  <a:srgbClr val="080808"/>
                </a:solidFill>
              </a:rPr>
              <a:t>置数组个数</a:t>
            </a:r>
          </a:p>
          <a:p>
            <a:pPr>
              <a:spcBef>
                <a:spcPct val="20000"/>
              </a:spcBef>
              <a:defRPr/>
            </a:pPr>
            <a:r>
              <a:rPr lang="zh-CN" altLang="en-US" sz="2000" dirty="0">
                <a:solidFill>
                  <a:srgbClr val="080808"/>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08213" y="1268413"/>
            <a:ext cx="7696200" cy="4094162"/>
          </a:xfrm>
          <a:prstGeom prst="rect">
            <a:avLst/>
          </a:prstGeom>
          <a:solidFill>
            <a:schemeClr val="bg1">
              <a:lumMod val="85000"/>
            </a:schemeClr>
          </a:solidFill>
          <a:ln>
            <a:noFill/>
          </a:ln>
          <a:effectLst/>
          <a:extLst/>
        </p:spPr>
        <p:txBody>
          <a:bodyPr>
            <a:spAutoFit/>
          </a:bodyPr>
          <a:lstStyle/>
          <a:p>
            <a:pPr>
              <a:spcBef>
                <a:spcPct val="20000"/>
              </a:spcBef>
              <a:defRPr/>
            </a:pPr>
            <a:r>
              <a:rPr lang="en-US" altLang="zh-CN" sz="2000" dirty="0">
                <a:solidFill>
                  <a:srgbClr val="080808"/>
                </a:solidFill>
              </a:rPr>
              <a:t>template &lt;class T&gt; </a:t>
            </a:r>
          </a:p>
          <a:p>
            <a:pPr>
              <a:spcBef>
                <a:spcPct val="20000"/>
              </a:spcBef>
              <a:defRPr/>
            </a:pPr>
            <a:r>
              <a:rPr lang="en-US" altLang="zh-CN" sz="2000" dirty="0">
                <a:solidFill>
                  <a:srgbClr val="080808"/>
                </a:solidFill>
              </a:rPr>
              <a:t>Array&lt;T&gt;::~Array(void)   	        	</a:t>
            </a:r>
            <a:r>
              <a:rPr lang="en-US" altLang="zh-CN" sz="2000" dirty="0">
                <a:solidFill>
                  <a:srgbClr val="0000FF"/>
                </a:solidFill>
              </a:rPr>
              <a:t>//</a:t>
            </a:r>
            <a:r>
              <a:rPr lang="zh-CN" altLang="en-US" sz="2000" dirty="0">
                <a:solidFill>
                  <a:srgbClr val="0000FF"/>
                </a:solidFill>
              </a:rPr>
              <a:t>析构函数</a:t>
            </a:r>
          </a:p>
          <a:p>
            <a:pPr>
              <a:spcBef>
                <a:spcPct val="20000"/>
              </a:spcBef>
              <a:defRPr/>
            </a:pPr>
            <a:r>
              <a:rPr lang="zh-CN" altLang="en-US" sz="2000" dirty="0">
                <a:solidFill>
                  <a:srgbClr val="080808"/>
                </a:solidFill>
              </a:rPr>
              <a:t>{</a:t>
            </a:r>
          </a:p>
          <a:p>
            <a:pPr>
              <a:spcBef>
                <a:spcPct val="20000"/>
              </a:spcBef>
              <a:defRPr/>
            </a:pPr>
            <a:r>
              <a:rPr lang="zh-CN" altLang="en-US" sz="2000" dirty="0">
                <a:solidFill>
                  <a:srgbClr val="080808"/>
                </a:solidFill>
              </a:rPr>
              <a:t>	</a:t>
            </a:r>
            <a:r>
              <a:rPr lang="en-US" altLang="zh-CN" sz="2000" dirty="0">
                <a:solidFill>
                  <a:srgbClr val="080808"/>
                </a:solidFill>
              </a:rPr>
              <a:t>delete []</a:t>
            </a:r>
            <a:r>
              <a:rPr lang="en-US" altLang="zh-CN" sz="2000" dirty="0" err="1">
                <a:solidFill>
                  <a:srgbClr val="080808"/>
                </a:solidFill>
              </a:rPr>
              <a:t>arr</a:t>
            </a:r>
            <a:r>
              <a:rPr lang="en-US" altLang="zh-CN" sz="2000" dirty="0">
                <a:solidFill>
                  <a:srgbClr val="080808"/>
                </a:solidFill>
              </a:rPr>
              <a:t>; //</a:t>
            </a:r>
            <a:r>
              <a:rPr lang="zh-CN" altLang="en-US" sz="2000" dirty="0">
                <a:solidFill>
                  <a:srgbClr val="080808"/>
                </a:solidFill>
              </a:rPr>
              <a:t>释放内存空间</a:t>
            </a:r>
          </a:p>
          <a:p>
            <a:pPr>
              <a:spcBef>
                <a:spcPct val="20000"/>
              </a:spcBef>
              <a:defRPr/>
            </a:pPr>
            <a:r>
              <a:rPr lang="zh-CN" altLang="en-US" sz="2000" dirty="0">
                <a:solidFill>
                  <a:srgbClr val="080808"/>
                </a:solidFill>
              </a:rPr>
              <a:t>}</a:t>
            </a:r>
          </a:p>
          <a:p>
            <a:pPr>
              <a:spcBef>
                <a:spcPct val="20000"/>
              </a:spcBef>
              <a:defRPr/>
            </a:pPr>
            <a:endParaRPr lang="zh-CN" altLang="en-US" sz="2000" dirty="0">
              <a:solidFill>
                <a:srgbClr val="080808"/>
              </a:solidFill>
            </a:endParaRPr>
          </a:p>
          <a:p>
            <a:pPr>
              <a:spcBef>
                <a:spcPct val="20000"/>
              </a:spcBef>
              <a:defRPr/>
            </a:pPr>
            <a:r>
              <a:rPr lang="en-US" altLang="zh-CN" sz="2000" dirty="0">
                <a:solidFill>
                  <a:srgbClr val="080808"/>
                </a:solidFill>
              </a:rPr>
              <a:t>template &lt;class T&gt; </a:t>
            </a:r>
          </a:p>
          <a:p>
            <a:pPr>
              <a:spcBef>
                <a:spcPct val="20000"/>
              </a:spcBef>
              <a:defRPr/>
            </a:pPr>
            <a:r>
              <a:rPr lang="en-US" altLang="zh-CN" sz="2000" dirty="0" err="1">
                <a:solidFill>
                  <a:srgbClr val="080808"/>
                </a:solidFill>
              </a:rPr>
              <a:t>int</a:t>
            </a:r>
            <a:r>
              <a:rPr lang="en-US" altLang="zh-CN" sz="2000" dirty="0">
                <a:solidFill>
                  <a:srgbClr val="080808"/>
                </a:solidFill>
              </a:rPr>
              <a:t> Array&lt;T&gt;::Size(void)const	       </a:t>
            </a:r>
            <a:r>
              <a:rPr lang="en-US" altLang="zh-CN" sz="2000" dirty="0">
                <a:solidFill>
                  <a:srgbClr val="0000FF"/>
                </a:solidFill>
              </a:rPr>
              <a:t>//</a:t>
            </a:r>
            <a:r>
              <a:rPr lang="zh-CN" altLang="en-US" sz="2000" dirty="0">
                <a:solidFill>
                  <a:srgbClr val="0000FF"/>
                </a:solidFill>
              </a:rPr>
              <a:t>取数组个数</a:t>
            </a:r>
          </a:p>
          <a:p>
            <a:pPr>
              <a:spcBef>
                <a:spcPct val="20000"/>
              </a:spcBef>
              <a:defRPr/>
            </a:pPr>
            <a:r>
              <a:rPr lang="zh-CN" altLang="en-US" sz="2000" dirty="0">
                <a:solidFill>
                  <a:srgbClr val="080808"/>
                </a:solidFill>
              </a:rPr>
              <a:t>{</a:t>
            </a:r>
          </a:p>
          <a:p>
            <a:pPr>
              <a:spcBef>
                <a:spcPct val="20000"/>
              </a:spcBef>
              <a:defRPr/>
            </a:pPr>
            <a:r>
              <a:rPr lang="zh-CN" altLang="en-US" sz="2000" dirty="0">
                <a:solidFill>
                  <a:srgbClr val="080808"/>
                </a:solidFill>
              </a:rPr>
              <a:t>	</a:t>
            </a:r>
            <a:r>
              <a:rPr lang="en-US" altLang="zh-CN" sz="2000" dirty="0">
                <a:solidFill>
                  <a:srgbClr val="080808"/>
                </a:solidFill>
              </a:rPr>
              <a:t>return size;</a:t>
            </a:r>
          </a:p>
          <a:p>
            <a:pPr>
              <a:spcBef>
                <a:spcPct val="20000"/>
              </a:spcBef>
              <a:defRPr/>
            </a:pPr>
            <a:r>
              <a:rPr lang="en-US" altLang="zh-CN" sz="2000" dirty="0">
                <a:solidFill>
                  <a:srgbClr val="080808"/>
                </a:solidFill>
              </a:rPr>
              <a:t>}</a:t>
            </a:r>
            <a:endParaRPr lang="zh-CN" altLang="en-US" sz="2000" dirty="0">
              <a:solidFill>
                <a:srgbClr val="080808"/>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75520" y="926718"/>
            <a:ext cx="8785225" cy="2862322"/>
          </a:xfrm>
          <a:prstGeom prst="rect">
            <a:avLst/>
          </a:prstGeom>
          <a:solidFill>
            <a:schemeClr val="bg1">
              <a:lumMod val="85000"/>
            </a:schemeClr>
          </a:solidFill>
          <a:ln>
            <a:noFill/>
          </a:ln>
          <a:effectLst/>
          <a:extLst/>
        </p:spPr>
        <p:txBody>
          <a:bodyPr>
            <a:spAutoFit/>
          </a:bodyPr>
          <a:lstStyle/>
          <a:p>
            <a:pPr>
              <a:defRPr/>
            </a:pPr>
            <a:r>
              <a:rPr lang="en-US" altLang="zh-CN" sz="2000" dirty="0">
                <a:solidFill>
                  <a:srgbClr val="080808"/>
                </a:solidFill>
              </a:rPr>
              <a:t>template &lt;class T&gt; </a:t>
            </a:r>
          </a:p>
          <a:p>
            <a:pPr>
              <a:defRPr/>
            </a:pPr>
            <a:r>
              <a:rPr lang="en-US" altLang="zh-CN" sz="2000" dirty="0">
                <a:solidFill>
                  <a:srgbClr val="080808"/>
                </a:solidFill>
              </a:rPr>
              <a:t>void Array&lt;T&gt;::operator=(const Array&lt;T&gt;&amp; a)	</a:t>
            </a:r>
            <a:r>
              <a:rPr lang="en-US" altLang="zh-CN" sz="2000" dirty="0">
                <a:solidFill>
                  <a:srgbClr val="0000FF"/>
                </a:solidFill>
              </a:rPr>
              <a:t>//</a:t>
            </a:r>
            <a:r>
              <a:rPr lang="zh-CN" altLang="en-US" sz="2000" dirty="0">
                <a:solidFill>
                  <a:srgbClr val="0000FF"/>
                </a:solidFill>
              </a:rPr>
              <a:t>赋值运算符重载</a:t>
            </a:r>
          </a:p>
          <a:p>
            <a:pPr>
              <a:defRPr/>
            </a:pPr>
            <a:r>
              <a:rPr lang="zh-CN" altLang="en-US" sz="2000" dirty="0" smtClean="0">
                <a:solidFill>
                  <a:srgbClr val="080808"/>
                </a:solidFill>
              </a:rPr>
              <a:t>{</a:t>
            </a:r>
            <a:r>
              <a:rPr lang="zh-CN" altLang="en-US" sz="2000" dirty="0">
                <a:solidFill>
                  <a:srgbClr val="080808"/>
                </a:solidFill>
              </a:rPr>
              <a:t>	</a:t>
            </a:r>
            <a:r>
              <a:rPr lang="en-US" altLang="zh-CN" sz="2000" dirty="0">
                <a:solidFill>
                  <a:srgbClr val="080808"/>
                </a:solidFill>
              </a:rPr>
              <a:t>delete </a:t>
            </a:r>
            <a:r>
              <a:rPr lang="en-US" altLang="zh-CN" sz="2000" dirty="0" err="1">
                <a:solidFill>
                  <a:srgbClr val="080808"/>
                </a:solidFill>
              </a:rPr>
              <a:t>arr</a:t>
            </a:r>
            <a:r>
              <a:rPr lang="en-US" altLang="zh-CN" sz="2000" dirty="0">
                <a:solidFill>
                  <a:srgbClr val="080808"/>
                </a:solidFill>
              </a:rPr>
              <a:t>; //</a:t>
            </a:r>
            <a:r>
              <a:rPr lang="zh-CN" altLang="en-US" sz="2000" dirty="0">
                <a:solidFill>
                  <a:srgbClr val="080808"/>
                </a:solidFill>
              </a:rPr>
              <a:t>释放原内存空间</a:t>
            </a:r>
          </a:p>
          <a:p>
            <a:pPr>
              <a:defRPr/>
            </a:pPr>
            <a:r>
              <a:rPr lang="zh-CN" altLang="en-US" sz="2000" dirty="0">
                <a:solidFill>
                  <a:srgbClr val="080808"/>
                </a:solidFill>
              </a:rPr>
              <a:t>	</a:t>
            </a:r>
            <a:r>
              <a:rPr lang="en-US" altLang="zh-CN" sz="2000" dirty="0" err="1">
                <a:solidFill>
                  <a:srgbClr val="080808"/>
                </a:solidFill>
              </a:rPr>
              <a:t>arr</a:t>
            </a:r>
            <a:r>
              <a:rPr lang="en-US" altLang="zh-CN" sz="2000" dirty="0">
                <a:solidFill>
                  <a:srgbClr val="080808"/>
                </a:solidFill>
              </a:rPr>
              <a:t> = new T[</a:t>
            </a:r>
            <a:r>
              <a:rPr lang="en-US" altLang="zh-CN" sz="2000" dirty="0" err="1">
                <a:solidFill>
                  <a:srgbClr val="080808"/>
                </a:solidFill>
              </a:rPr>
              <a:t>a.size</a:t>
            </a:r>
            <a:r>
              <a:rPr lang="en-US" altLang="zh-CN" sz="2000" dirty="0">
                <a:solidFill>
                  <a:srgbClr val="080808"/>
                </a:solidFill>
              </a:rPr>
              <a:t>]; //</a:t>
            </a:r>
            <a:r>
              <a:rPr lang="zh-CN" altLang="en-US" sz="2000" dirty="0">
                <a:solidFill>
                  <a:srgbClr val="080808"/>
                </a:solidFill>
              </a:rPr>
              <a:t>申请新内存</a:t>
            </a:r>
            <a:r>
              <a:rPr lang="zh-CN" altLang="en-US" sz="2000" dirty="0" smtClean="0">
                <a:solidFill>
                  <a:srgbClr val="080808"/>
                </a:solidFill>
              </a:rPr>
              <a:t>空间</a:t>
            </a:r>
            <a:endParaRPr lang="zh-CN" altLang="en-US" sz="2000" dirty="0">
              <a:solidFill>
                <a:srgbClr val="080808"/>
              </a:solidFill>
            </a:endParaRPr>
          </a:p>
          <a:p>
            <a:pPr>
              <a:defRPr/>
            </a:pPr>
            <a:r>
              <a:rPr lang="en-US" altLang="zh-CN" sz="2000" dirty="0">
                <a:solidFill>
                  <a:srgbClr val="080808"/>
                </a:solidFill>
              </a:rPr>
              <a:t>	</a:t>
            </a:r>
            <a:r>
              <a:rPr lang="zh-CN" altLang="en-US" sz="2000" dirty="0">
                <a:solidFill>
                  <a:srgbClr val="080808"/>
                </a:solidFill>
              </a:rPr>
              <a:t>//数组元素赋值</a:t>
            </a:r>
          </a:p>
          <a:p>
            <a:pPr>
              <a:defRPr/>
            </a:pPr>
            <a:r>
              <a:rPr lang="zh-CN" altLang="en-US" sz="2000" dirty="0">
                <a:solidFill>
                  <a:srgbClr val="080808"/>
                </a:solidFill>
              </a:rPr>
              <a:t>	</a:t>
            </a:r>
            <a:r>
              <a:rPr lang="en-US" altLang="zh-CN" sz="2000" dirty="0">
                <a:solidFill>
                  <a:srgbClr val="080808"/>
                </a:solidFill>
              </a:rPr>
              <a:t>for(</a:t>
            </a:r>
            <a:r>
              <a:rPr lang="en-US" altLang="zh-CN" sz="2000" dirty="0" err="1">
                <a:solidFill>
                  <a:srgbClr val="080808"/>
                </a:solidFill>
              </a:rPr>
              <a:t>int</a:t>
            </a:r>
            <a:r>
              <a:rPr lang="en-US" altLang="zh-CN" sz="2000" dirty="0">
                <a:solidFill>
                  <a:srgbClr val="080808"/>
                </a:solidFill>
              </a:rPr>
              <a:t> i = 0; i &lt; </a:t>
            </a:r>
            <a:r>
              <a:rPr lang="en-US" altLang="zh-CN" sz="2000" dirty="0" err="1">
                <a:solidFill>
                  <a:srgbClr val="080808"/>
                </a:solidFill>
              </a:rPr>
              <a:t>a.size</a:t>
            </a:r>
            <a:r>
              <a:rPr lang="en-US" altLang="zh-CN" sz="2000" dirty="0">
                <a:solidFill>
                  <a:srgbClr val="080808"/>
                </a:solidFill>
              </a:rPr>
              <a:t>; </a:t>
            </a:r>
            <a:r>
              <a:rPr lang="en-US" altLang="zh-CN" sz="2000" dirty="0" err="1">
                <a:solidFill>
                  <a:srgbClr val="080808"/>
                </a:solidFill>
              </a:rPr>
              <a:t>i</a:t>
            </a:r>
            <a:r>
              <a:rPr lang="en-US" altLang="zh-CN" sz="2000" dirty="0" smtClean="0">
                <a:solidFill>
                  <a:srgbClr val="080808"/>
                </a:solidFill>
              </a:rPr>
              <a:t>++) 	</a:t>
            </a:r>
            <a:r>
              <a:rPr lang="en-US" altLang="zh-CN" sz="2000" dirty="0" err="1" smtClean="0">
                <a:solidFill>
                  <a:srgbClr val="080808"/>
                </a:solidFill>
              </a:rPr>
              <a:t>arr</a:t>
            </a:r>
            <a:r>
              <a:rPr lang="en-US" altLang="zh-CN" sz="2000" dirty="0" smtClean="0">
                <a:solidFill>
                  <a:srgbClr val="080808"/>
                </a:solidFill>
              </a:rPr>
              <a:t>[</a:t>
            </a:r>
            <a:r>
              <a:rPr lang="en-US" altLang="zh-CN" sz="2000" dirty="0" err="1" smtClean="0">
                <a:solidFill>
                  <a:srgbClr val="080808"/>
                </a:solidFill>
              </a:rPr>
              <a:t>i</a:t>
            </a:r>
            <a:r>
              <a:rPr lang="en-US" altLang="zh-CN" sz="2000" dirty="0">
                <a:solidFill>
                  <a:srgbClr val="080808"/>
                </a:solidFill>
              </a:rPr>
              <a:t>] = </a:t>
            </a:r>
            <a:r>
              <a:rPr lang="en-US" altLang="zh-CN" sz="2000" dirty="0" err="1">
                <a:solidFill>
                  <a:srgbClr val="080808"/>
                </a:solidFill>
              </a:rPr>
              <a:t>a.arr</a:t>
            </a:r>
            <a:r>
              <a:rPr lang="en-US" altLang="zh-CN" sz="2000" dirty="0">
                <a:solidFill>
                  <a:srgbClr val="080808"/>
                </a:solidFill>
              </a:rPr>
              <a:t>[i];</a:t>
            </a:r>
          </a:p>
          <a:p>
            <a:pPr>
              <a:defRPr/>
            </a:pPr>
            <a:endParaRPr lang="en-US" altLang="zh-CN" sz="2000" dirty="0">
              <a:solidFill>
                <a:srgbClr val="080808"/>
              </a:solidFill>
            </a:endParaRPr>
          </a:p>
          <a:p>
            <a:pPr>
              <a:defRPr/>
            </a:pPr>
            <a:r>
              <a:rPr lang="en-US" altLang="zh-CN" sz="2000" dirty="0">
                <a:solidFill>
                  <a:srgbClr val="080808"/>
                </a:solidFill>
              </a:rPr>
              <a:t>	size = </a:t>
            </a:r>
            <a:r>
              <a:rPr lang="en-US" altLang="zh-CN" sz="2000" dirty="0" err="1">
                <a:solidFill>
                  <a:srgbClr val="080808"/>
                </a:solidFill>
              </a:rPr>
              <a:t>a.size</a:t>
            </a:r>
            <a:r>
              <a:rPr lang="en-US" altLang="zh-CN" sz="2000" dirty="0">
                <a:solidFill>
                  <a:srgbClr val="080808"/>
                </a:solidFill>
              </a:rPr>
              <a:t>; //</a:t>
            </a:r>
            <a:r>
              <a:rPr lang="zh-CN" altLang="en-US" sz="2000" dirty="0">
                <a:solidFill>
                  <a:srgbClr val="080808"/>
                </a:solidFill>
              </a:rPr>
              <a:t>置数组个数</a:t>
            </a:r>
          </a:p>
          <a:p>
            <a:pPr>
              <a:defRPr/>
            </a:pPr>
            <a:r>
              <a:rPr lang="zh-CN" altLang="en-US" sz="2000" dirty="0">
                <a:solidFill>
                  <a:srgbClr val="080808"/>
                </a:solidFill>
              </a:rPr>
              <a:t>}</a:t>
            </a:r>
          </a:p>
        </p:txBody>
      </p:sp>
      <p:sp>
        <p:nvSpPr>
          <p:cNvPr id="3" name="Rectangle 4"/>
          <p:cNvSpPr>
            <a:spLocks noChangeArrowheads="1"/>
          </p:cNvSpPr>
          <p:nvPr/>
        </p:nvSpPr>
        <p:spPr bwMode="auto">
          <a:xfrm>
            <a:off x="1775272" y="3898791"/>
            <a:ext cx="8785224" cy="2554545"/>
          </a:xfrm>
          <a:prstGeom prst="rect">
            <a:avLst/>
          </a:prstGeom>
          <a:solidFill>
            <a:schemeClr val="bg1">
              <a:lumMod val="85000"/>
            </a:schemeClr>
          </a:solidFill>
          <a:ln>
            <a:noFill/>
          </a:ln>
          <a:effectLst/>
          <a:extLst/>
        </p:spPr>
        <p:txBody>
          <a:bodyPr wrap="square">
            <a:spAutoFit/>
          </a:bodyPr>
          <a:lstStyle/>
          <a:p>
            <a:pPr>
              <a:defRPr/>
            </a:pPr>
            <a:r>
              <a:rPr lang="en-US" altLang="zh-CN" sz="2000" dirty="0">
                <a:solidFill>
                  <a:srgbClr val="080808"/>
                </a:solidFill>
              </a:rPr>
              <a:t>template &lt;class T&gt; </a:t>
            </a:r>
          </a:p>
          <a:p>
            <a:pPr>
              <a:defRPr/>
            </a:pPr>
            <a:r>
              <a:rPr lang="en-US" altLang="zh-CN" sz="2000" dirty="0">
                <a:solidFill>
                  <a:srgbClr val="080808"/>
                </a:solidFill>
              </a:rPr>
              <a:t>T&amp; Array&lt;T&gt;:: operator[](</a:t>
            </a:r>
            <a:r>
              <a:rPr lang="en-US" altLang="zh-CN" sz="2000" dirty="0" err="1">
                <a:solidFill>
                  <a:srgbClr val="080808"/>
                </a:solidFill>
              </a:rPr>
              <a:t>int</a:t>
            </a:r>
            <a:r>
              <a:rPr lang="en-US" altLang="zh-CN" sz="2000" dirty="0">
                <a:solidFill>
                  <a:srgbClr val="080808"/>
                </a:solidFill>
              </a:rPr>
              <a:t> </a:t>
            </a:r>
            <a:r>
              <a:rPr lang="en-US" altLang="zh-CN" sz="2000" dirty="0" err="1">
                <a:solidFill>
                  <a:srgbClr val="080808"/>
                </a:solidFill>
              </a:rPr>
              <a:t>i</a:t>
            </a:r>
            <a:r>
              <a:rPr lang="en-US" altLang="zh-CN" sz="2000" dirty="0">
                <a:solidFill>
                  <a:srgbClr val="080808"/>
                </a:solidFill>
              </a:rPr>
              <a:t>)     	</a:t>
            </a:r>
            <a:r>
              <a:rPr lang="en-US" altLang="zh-CN" sz="2000" dirty="0">
                <a:solidFill>
                  <a:srgbClr val="0000FF"/>
                </a:solidFill>
              </a:rPr>
              <a:t>//</a:t>
            </a:r>
            <a:r>
              <a:rPr lang="zh-CN" altLang="en-US" sz="2000" dirty="0">
                <a:solidFill>
                  <a:srgbClr val="0000FF"/>
                </a:solidFill>
              </a:rPr>
              <a:t>下标运算符重载</a:t>
            </a:r>
          </a:p>
          <a:p>
            <a:pPr>
              <a:defRPr/>
            </a:pPr>
            <a:r>
              <a:rPr lang="zh-CN" altLang="en-US" sz="2000" dirty="0" smtClean="0">
                <a:solidFill>
                  <a:srgbClr val="080808"/>
                </a:solidFill>
              </a:rPr>
              <a:t>{</a:t>
            </a:r>
            <a:r>
              <a:rPr lang="zh-CN" altLang="en-US" sz="2000" dirty="0">
                <a:solidFill>
                  <a:srgbClr val="080808"/>
                </a:solidFill>
              </a:rPr>
              <a:t>	</a:t>
            </a:r>
            <a:r>
              <a:rPr lang="en-US" altLang="zh-CN" sz="2000" dirty="0">
                <a:solidFill>
                  <a:srgbClr val="080808"/>
                </a:solidFill>
              </a:rPr>
              <a:t>if(</a:t>
            </a:r>
            <a:r>
              <a:rPr lang="en-US" altLang="zh-CN" sz="2000" dirty="0" err="1">
                <a:solidFill>
                  <a:srgbClr val="080808"/>
                </a:solidFill>
              </a:rPr>
              <a:t>i</a:t>
            </a:r>
            <a:r>
              <a:rPr lang="en-US" altLang="zh-CN" sz="2000" dirty="0">
                <a:solidFill>
                  <a:srgbClr val="080808"/>
                </a:solidFill>
              </a:rPr>
              <a:t> &lt; 0 || </a:t>
            </a:r>
            <a:r>
              <a:rPr lang="en-US" altLang="zh-CN" sz="2000" dirty="0" err="1">
                <a:solidFill>
                  <a:srgbClr val="080808"/>
                </a:solidFill>
              </a:rPr>
              <a:t>i</a:t>
            </a:r>
            <a:r>
              <a:rPr lang="en-US" altLang="zh-CN" sz="2000" dirty="0">
                <a:solidFill>
                  <a:srgbClr val="080808"/>
                </a:solidFill>
              </a:rPr>
              <a:t> &gt; size-1</a:t>
            </a:r>
            <a:r>
              <a:rPr lang="en-US" altLang="zh-CN" sz="2000" dirty="0" smtClean="0">
                <a:solidFill>
                  <a:srgbClr val="080808"/>
                </a:solidFill>
              </a:rPr>
              <a:t>)</a:t>
            </a:r>
            <a:r>
              <a:rPr lang="en-US" altLang="zh-CN" sz="2000" dirty="0">
                <a:solidFill>
                  <a:srgbClr val="080808"/>
                </a:solidFill>
              </a:rPr>
              <a:t>	{</a:t>
            </a:r>
          </a:p>
          <a:p>
            <a:pPr>
              <a:defRPr/>
            </a:pPr>
            <a:r>
              <a:rPr lang="en-US" altLang="zh-CN" sz="2000" dirty="0">
                <a:solidFill>
                  <a:srgbClr val="080808"/>
                </a:solidFill>
              </a:rPr>
              <a:t>		</a:t>
            </a:r>
            <a:r>
              <a:rPr lang="en-US" altLang="zh-CN" sz="2000" dirty="0" err="1">
                <a:solidFill>
                  <a:srgbClr val="080808"/>
                </a:solidFill>
              </a:rPr>
              <a:t>cout</a:t>
            </a:r>
            <a:r>
              <a:rPr lang="en-US" altLang="zh-CN" sz="2000" dirty="0">
                <a:solidFill>
                  <a:srgbClr val="080808"/>
                </a:solidFill>
              </a:rPr>
              <a:t> &lt;&lt; "</a:t>
            </a:r>
            <a:r>
              <a:rPr lang="zh-CN" altLang="en-US" sz="2000" dirty="0">
                <a:solidFill>
                  <a:srgbClr val="080808"/>
                </a:solidFill>
              </a:rPr>
              <a:t>下标越界" &lt;&lt; </a:t>
            </a:r>
            <a:r>
              <a:rPr lang="en-US" altLang="zh-CN" sz="2000" dirty="0" err="1">
                <a:solidFill>
                  <a:srgbClr val="080808"/>
                </a:solidFill>
              </a:rPr>
              <a:t>endl</a:t>
            </a:r>
            <a:r>
              <a:rPr lang="en-US" altLang="zh-CN" sz="2000" dirty="0">
                <a:solidFill>
                  <a:srgbClr val="080808"/>
                </a:solidFill>
              </a:rPr>
              <a:t>;</a:t>
            </a:r>
          </a:p>
          <a:p>
            <a:pPr>
              <a:defRPr/>
            </a:pPr>
            <a:r>
              <a:rPr lang="en-US" altLang="zh-CN" sz="2000" dirty="0">
                <a:solidFill>
                  <a:srgbClr val="080808"/>
                </a:solidFill>
              </a:rPr>
              <a:t>		exit(0);</a:t>
            </a:r>
          </a:p>
          <a:p>
            <a:pPr>
              <a:defRPr/>
            </a:pPr>
            <a:r>
              <a:rPr lang="en-US" altLang="zh-CN" sz="2000" dirty="0">
                <a:solidFill>
                  <a:srgbClr val="080808"/>
                </a:solidFill>
              </a:rPr>
              <a:t>	}</a:t>
            </a:r>
          </a:p>
          <a:p>
            <a:pPr>
              <a:defRPr/>
            </a:pPr>
            <a:r>
              <a:rPr lang="en-US" altLang="zh-CN" sz="2000" dirty="0">
                <a:solidFill>
                  <a:srgbClr val="080808"/>
                </a:solidFill>
              </a:rPr>
              <a:t>	return </a:t>
            </a:r>
            <a:r>
              <a:rPr lang="en-US" altLang="zh-CN" sz="2000" dirty="0" err="1">
                <a:solidFill>
                  <a:srgbClr val="080808"/>
                </a:solidFill>
              </a:rPr>
              <a:t>arr</a:t>
            </a:r>
            <a:r>
              <a:rPr lang="en-US" altLang="zh-CN" sz="2000" dirty="0">
                <a:solidFill>
                  <a:srgbClr val="080808"/>
                </a:solidFill>
              </a:rPr>
              <a:t>[</a:t>
            </a:r>
            <a:r>
              <a:rPr lang="en-US" altLang="zh-CN" sz="2000" dirty="0" err="1">
                <a:solidFill>
                  <a:srgbClr val="080808"/>
                </a:solidFill>
              </a:rPr>
              <a:t>i</a:t>
            </a:r>
            <a:r>
              <a:rPr lang="en-US" altLang="zh-CN" sz="2000" dirty="0">
                <a:solidFill>
                  <a:srgbClr val="080808"/>
                </a:solidFill>
              </a:rPr>
              <a:t>];</a:t>
            </a:r>
          </a:p>
          <a:p>
            <a:pPr>
              <a:defRPr/>
            </a:pPr>
            <a:r>
              <a:rPr lang="en-US" altLang="zh-CN" sz="2000" dirty="0">
                <a:solidFill>
                  <a:srgbClr val="080808"/>
                </a:solidFill>
              </a:rPr>
              <a:t>}</a:t>
            </a:r>
            <a:endParaRPr lang="zh-CN" altLang="en-US" sz="2000" dirty="0">
              <a:solidFill>
                <a:srgbClr val="080808"/>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992313" y="1125538"/>
            <a:ext cx="7772400" cy="5016500"/>
          </a:xfrm>
          <a:prstGeom prst="rect">
            <a:avLst/>
          </a:prstGeom>
          <a:solidFill>
            <a:schemeClr val="bg1">
              <a:lumMod val="85000"/>
            </a:schemeClr>
          </a:solidFill>
          <a:ln>
            <a:noFill/>
          </a:ln>
          <a:effectLst/>
          <a:extLst/>
        </p:spPr>
        <p:txBody>
          <a:bodyPr>
            <a:spAutoFit/>
          </a:bodyPr>
          <a:lstStyle/>
          <a:p>
            <a:pPr>
              <a:defRPr/>
            </a:pPr>
            <a:r>
              <a:rPr lang="en-US" altLang="zh-CN" sz="2000" dirty="0">
                <a:solidFill>
                  <a:srgbClr val="080808"/>
                </a:solidFill>
              </a:rPr>
              <a:t>template &lt;class T&gt; </a:t>
            </a:r>
          </a:p>
          <a:p>
            <a:pPr>
              <a:defRPr/>
            </a:pPr>
            <a:r>
              <a:rPr lang="en-US" altLang="zh-CN" sz="2000" dirty="0">
                <a:solidFill>
                  <a:srgbClr val="080808"/>
                </a:solidFill>
              </a:rPr>
              <a:t>void Array&lt;T&gt;::Resize(</a:t>
            </a:r>
            <a:r>
              <a:rPr lang="en-US" altLang="zh-CN" sz="2000" dirty="0" err="1">
                <a:solidFill>
                  <a:srgbClr val="080808"/>
                </a:solidFill>
              </a:rPr>
              <a:t>int</a:t>
            </a:r>
            <a:r>
              <a:rPr lang="en-US" altLang="zh-CN" sz="2000" dirty="0">
                <a:solidFill>
                  <a:srgbClr val="080808"/>
                </a:solidFill>
              </a:rPr>
              <a:t> </a:t>
            </a:r>
            <a:r>
              <a:rPr lang="en-US" altLang="zh-CN" sz="2000" dirty="0" err="1">
                <a:solidFill>
                  <a:srgbClr val="080808"/>
                </a:solidFill>
              </a:rPr>
              <a:t>sz</a:t>
            </a:r>
            <a:r>
              <a:rPr lang="en-US" altLang="zh-CN" sz="2000" dirty="0">
                <a:solidFill>
                  <a:srgbClr val="080808"/>
                </a:solidFill>
              </a:rPr>
              <a:t>)		</a:t>
            </a:r>
            <a:r>
              <a:rPr lang="en-US" altLang="zh-CN" sz="2000" dirty="0">
                <a:solidFill>
                  <a:srgbClr val="0000FF"/>
                </a:solidFill>
              </a:rPr>
              <a:t>//</a:t>
            </a:r>
            <a:r>
              <a:rPr lang="zh-CN" altLang="en-US" sz="2000" dirty="0">
                <a:solidFill>
                  <a:srgbClr val="0000FF"/>
                </a:solidFill>
              </a:rPr>
              <a:t>重置数组</a:t>
            </a:r>
          </a:p>
          <a:p>
            <a:pPr>
              <a:defRPr/>
            </a:pPr>
            <a:r>
              <a:rPr lang="zh-CN" altLang="en-US" sz="2000" dirty="0">
                <a:solidFill>
                  <a:srgbClr val="080808"/>
                </a:solidFill>
              </a:rPr>
              <a:t>{                                                            	</a:t>
            </a:r>
            <a:endParaRPr lang="en-US" altLang="zh-CN" sz="2000" dirty="0">
              <a:solidFill>
                <a:srgbClr val="080808"/>
              </a:solidFill>
            </a:endParaRPr>
          </a:p>
          <a:p>
            <a:pPr>
              <a:defRPr/>
            </a:pPr>
            <a:r>
              <a:rPr lang="en-US" altLang="zh-CN" sz="2000" dirty="0">
                <a:solidFill>
                  <a:srgbClr val="080808"/>
                </a:solidFill>
              </a:rPr>
              <a:t>	if(</a:t>
            </a:r>
            <a:r>
              <a:rPr lang="en-US" altLang="zh-CN" sz="2000" dirty="0" err="1">
                <a:solidFill>
                  <a:srgbClr val="080808"/>
                </a:solidFill>
              </a:rPr>
              <a:t>sz</a:t>
            </a:r>
            <a:r>
              <a:rPr lang="en-US" altLang="zh-CN" sz="2000" dirty="0">
                <a:solidFill>
                  <a:srgbClr val="080808"/>
                </a:solidFill>
              </a:rPr>
              <a:t> &lt;= 0 {                                                         			</a:t>
            </a:r>
            <a:r>
              <a:rPr lang="en-US" altLang="zh-CN" sz="2000" dirty="0" err="1">
                <a:solidFill>
                  <a:srgbClr val="080808"/>
                </a:solidFill>
              </a:rPr>
              <a:t>cout</a:t>
            </a:r>
            <a:r>
              <a:rPr lang="en-US" altLang="zh-CN" sz="2000" dirty="0">
                <a:solidFill>
                  <a:srgbClr val="080808"/>
                </a:solidFill>
              </a:rPr>
              <a:t> &lt;&lt; "</a:t>
            </a:r>
            <a:r>
              <a:rPr lang="zh-CN" altLang="en-US" sz="2000" dirty="0">
                <a:solidFill>
                  <a:srgbClr val="080808"/>
                </a:solidFill>
              </a:rPr>
              <a:t>无效的数组个数" &lt;&lt; </a:t>
            </a:r>
            <a:r>
              <a:rPr lang="en-US" altLang="zh-CN" sz="2000" dirty="0" err="1">
                <a:solidFill>
                  <a:srgbClr val="080808"/>
                </a:solidFill>
              </a:rPr>
              <a:t>endl</a:t>
            </a:r>
            <a:r>
              <a:rPr lang="en-US" altLang="zh-CN" sz="2000" dirty="0">
                <a:solidFill>
                  <a:srgbClr val="080808"/>
                </a:solidFill>
              </a:rPr>
              <a:t>;		    		exit(0);                                               	</a:t>
            </a:r>
          </a:p>
          <a:p>
            <a:pPr>
              <a:defRPr/>
            </a:pPr>
            <a:r>
              <a:rPr lang="en-US" altLang="zh-CN" sz="2000" dirty="0">
                <a:solidFill>
                  <a:srgbClr val="080808"/>
                </a:solidFill>
              </a:rPr>
              <a:t>	}                                           	</a:t>
            </a:r>
          </a:p>
          <a:p>
            <a:pPr>
              <a:defRPr/>
            </a:pPr>
            <a:r>
              <a:rPr lang="en-US" altLang="zh-CN" sz="2000" dirty="0">
                <a:solidFill>
                  <a:srgbClr val="080808"/>
                </a:solidFill>
              </a:rPr>
              <a:t>	if(</a:t>
            </a:r>
            <a:r>
              <a:rPr lang="en-US" altLang="zh-CN" sz="2000" dirty="0" err="1">
                <a:solidFill>
                  <a:srgbClr val="080808"/>
                </a:solidFill>
              </a:rPr>
              <a:t>sz</a:t>
            </a:r>
            <a:r>
              <a:rPr lang="en-US" altLang="zh-CN" sz="2000" dirty="0">
                <a:solidFill>
                  <a:srgbClr val="080808"/>
                </a:solidFill>
              </a:rPr>
              <a:t> == size) return;					T* </a:t>
            </a:r>
            <a:r>
              <a:rPr lang="en-US" altLang="zh-CN" sz="2000" dirty="0" err="1">
                <a:solidFill>
                  <a:srgbClr val="080808"/>
                </a:solidFill>
              </a:rPr>
              <a:t>newArray</a:t>
            </a:r>
            <a:r>
              <a:rPr lang="en-US" altLang="zh-CN" sz="2000" dirty="0">
                <a:solidFill>
                  <a:srgbClr val="080808"/>
                </a:solidFill>
              </a:rPr>
              <a:t> = new T[</a:t>
            </a:r>
            <a:r>
              <a:rPr lang="en-US" altLang="zh-CN" sz="2000" dirty="0" err="1">
                <a:solidFill>
                  <a:srgbClr val="080808"/>
                </a:solidFill>
              </a:rPr>
              <a:t>sz</a:t>
            </a:r>
            <a:r>
              <a:rPr lang="en-US" altLang="zh-CN" sz="2000" dirty="0">
                <a:solidFill>
                  <a:srgbClr val="080808"/>
                </a:solidFill>
              </a:rPr>
              <a:t>];	   //</a:t>
            </a:r>
            <a:r>
              <a:rPr lang="zh-CN" altLang="en-US" sz="2000" dirty="0">
                <a:solidFill>
                  <a:srgbClr val="080808"/>
                </a:solidFill>
              </a:rPr>
              <a:t>申请新数组空间</a:t>
            </a:r>
          </a:p>
          <a:p>
            <a:pPr>
              <a:defRPr/>
            </a:pPr>
            <a:r>
              <a:rPr lang="zh-CN" altLang="en-US" sz="2000" dirty="0">
                <a:solidFill>
                  <a:srgbClr val="080808"/>
                </a:solidFill>
              </a:rPr>
              <a:t>	</a:t>
            </a:r>
            <a:r>
              <a:rPr lang="en-US" altLang="zh-CN" sz="2000" dirty="0" err="1">
                <a:solidFill>
                  <a:srgbClr val="080808"/>
                </a:solidFill>
              </a:rPr>
              <a:t>int</a:t>
            </a:r>
            <a:r>
              <a:rPr lang="en-US" altLang="zh-CN" sz="2000" dirty="0">
                <a:solidFill>
                  <a:srgbClr val="080808"/>
                </a:solidFill>
              </a:rPr>
              <a:t> n = (</a:t>
            </a:r>
            <a:r>
              <a:rPr lang="en-US" altLang="zh-CN" sz="2000" dirty="0" err="1">
                <a:solidFill>
                  <a:srgbClr val="080808"/>
                </a:solidFill>
              </a:rPr>
              <a:t>sz</a:t>
            </a:r>
            <a:r>
              <a:rPr lang="en-US" altLang="zh-CN" sz="2000" dirty="0">
                <a:solidFill>
                  <a:srgbClr val="080808"/>
                </a:solidFill>
              </a:rPr>
              <a:t> &lt;= size) ? </a:t>
            </a:r>
            <a:r>
              <a:rPr lang="en-US" altLang="zh-CN" sz="2000" dirty="0" err="1">
                <a:solidFill>
                  <a:srgbClr val="080808"/>
                </a:solidFill>
              </a:rPr>
              <a:t>sz</a:t>
            </a:r>
            <a:r>
              <a:rPr lang="en-US" altLang="zh-CN" sz="2000" dirty="0">
                <a:solidFill>
                  <a:srgbClr val="080808"/>
                </a:solidFill>
              </a:rPr>
              <a:t>: size;     //</a:t>
            </a:r>
            <a:r>
              <a:rPr lang="zh-CN" altLang="en-US" sz="2000" dirty="0">
                <a:solidFill>
                  <a:srgbClr val="080808"/>
                </a:solidFill>
              </a:rPr>
              <a:t>原数组元素拷贝</a:t>
            </a:r>
          </a:p>
          <a:p>
            <a:pPr>
              <a:defRPr/>
            </a:pPr>
            <a:r>
              <a:rPr lang="zh-CN" altLang="en-US" sz="2000" dirty="0">
                <a:solidFill>
                  <a:srgbClr val="080808"/>
                </a:solidFill>
              </a:rPr>
              <a:t>	</a:t>
            </a:r>
            <a:r>
              <a:rPr lang="en-US" altLang="zh-CN" sz="2000" dirty="0">
                <a:solidFill>
                  <a:srgbClr val="080808"/>
                </a:solidFill>
              </a:rPr>
              <a:t>for(</a:t>
            </a:r>
            <a:r>
              <a:rPr lang="en-US" altLang="zh-CN" sz="2000" dirty="0" err="1">
                <a:solidFill>
                  <a:srgbClr val="080808"/>
                </a:solidFill>
              </a:rPr>
              <a:t>int</a:t>
            </a:r>
            <a:r>
              <a:rPr lang="en-US" altLang="zh-CN" sz="2000" dirty="0">
                <a:solidFill>
                  <a:srgbClr val="080808"/>
                </a:solidFill>
              </a:rPr>
              <a:t> i = 0; i &lt; n; i++)						</a:t>
            </a:r>
            <a:r>
              <a:rPr lang="en-US" altLang="zh-CN" sz="2000" dirty="0" err="1">
                <a:solidFill>
                  <a:srgbClr val="080808"/>
                </a:solidFill>
              </a:rPr>
              <a:t>newArray</a:t>
            </a:r>
            <a:r>
              <a:rPr lang="en-US" altLang="zh-CN" sz="2000" dirty="0">
                <a:solidFill>
                  <a:srgbClr val="080808"/>
                </a:solidFill>
              </a:rPr>
              <a:t>[i] = </a:t>
            </a:r>
            <a:r>
              <a:rPr lang="en-US" altLang="zh-CN" sz="2000" dirty="0" err="1">
                <a:solidFill>
                  <a:srgbClr val="080808"/>
                </a:solidFill>
              </a:rPr>
              <a:t>arr</a:t>
            </a:r>
            <a:r>
              <a:rPr lang="en-US" altLang="zh-CN" sz="2000" dirty="0">
                <a:solidFill>
                  <a:srgbClr val="080808"/>
                </a:solidFill>
              </a:rPr>
              <a:t>[i];					delete []</a:t>
            </a:r>
            <a:r>
              <a:rPr lang="en-US" altLang="zh-CN" sz="2000" dirty="0" err="1">
                <a:solidFill>
                  <a:srgbClr val="080808"/>
                </a:solidFill>
              </a:rPr>
              <a:t>arr</a:t>
            </a:r>
            <a:r>
              <a:rPr lang="en-US" altLang="zh-CN" sz="2000" dirty="0">
                <a:solidFill>
                  <a:srgbClr val="080808"/>
                </a:solidFill>
              </a:rPr>
              <a:t>;			 //</a:t>
            </a:r>
            <a:r>
              <a:rPr lang="zh-CN" altLang="en-US" sz="2000" dirty="0">
                <a:solidFill>
                  <a:srgbClr val="080808"/>
                </a:solidFill>
              </a:rPr>
              <a:t>释放原数组空间</a:t>
            </a:r>
          </a:p>
          <a:p>
            <a:pPr>
              <a:defRPr/>
            </a:pPr>
            <a:r>
              <a:rPr lang="zh-CN" altLang="en-US" sz="2000" dirty="0">
                <a:solidFill>
                  <a:srgbClr val="080808"/>
                </a:solidFill>
              </a:rPr>
              <a:t>	</a:t>
            </a:r>
            <a:r>
              <a:rPr lang="en-US" altLang="zh-CN" sz="2000" dirty="0" err="1">
                <a:solidFill>
                  <a:srgbClr val="080808"/>
                </a:solidFill>
              </a:rPr>
              <a:t>arr</a:t>
            </a:r>
            <a:r>
              <a:rPr lang="en-US" altLang="zh-CN" sz="2000" dirty="0">
                <a:solidFill>
                  <a:srgbClr val="080808"/>
                </a:solidFill>
              </a:rPr>
              <a:t> = </a:t>
            </a:r>
            <a:r>
              <a:rPr lang="en-US" altLang="zh-CN" sz="2000" dirty="0" err="1">
                <a:solidFill>
                  <a:srgbClr val="080808"/>
                </a:solidFill>
              </a:rPr>
              <a:t>newArray</a:t>
            </a:r>
            <a:r>
              <a:rPr lang="en-US" altLang="zh-CN" sz="2000" dirty="0">
                <a:solidFill>
                  <a:srgbClr val="080808"/>
                </a:solidFill>
              </a:rPr>
              <a:t>;		//</a:t>
            </a:r>
            <a:r>
              <a:rPr lang="zh-CN" altLang="en-US" sz="2000" dirty="0">
                <a:solidFill>
                  <a:srgbClr val="080808"/>
                </a:solidFill>
              </a:rPr>
              <a:t>新数组指针赋值</a:t>
            </a:r>
          </a:p>
          <a:p>
            <a:pPr>
              <a:defRPr/>
            </a:pPr>
            <a:r>
              <a:rPr lang="zh-CN" altLang="en-US" sz="2000" dirty="0">
                <a:solidFill>
                  <a:srgbClr val="080808"/>
                </a:solidFill>
              </a:rPr>
              <a:t>	</a:t>
            </a:r>
            <a:r>
              <a:rPr lang="en-US" altLang="zh-CN" sz="2000" dirty="0">
                <a:solidFill>
                  <a:srgbClr val="080808"/>
                </a:solidFill>
              </a:rPr>
              <a:t>size = </a:t>
            </a:r>
            <a:r>
              <a:rPr lang="en-US" altLang="zh-CN" sz="2000" dirty="0" err="1">
                <a:solidFill>
                  <a:srgbClr val="080808"/>
                </a:solidFill>
              </a:rPr>
              <a:t>sz</a:t>
            </a:r>
            <a:r>
              <a:rPr lang="en-US" altLang="zh-CN" sz="2000" dirty="0">
                <a:solidFill>
                  <a:srgbClr val="080808"/>
                </a:solidFill>
              </a:rPr>
              <a:t>;			//</a:t>
            </a:r>
            <a:r>
              <a:rPr lang="zh-CN" altLang="en-US" sz="2000" dirty="0">
                <a:solidFill>
                  <a:srgbClr val="080808"/>
                </a:solidFill>
              </a:rPr>
              <a:t>置新数组个数</a:t>
            </a:r>
          </a:p>
          <a:p>
            <a:pPr>
              <a:defRPr/>
            </a:pPr>
            <a:r>
              <a:rPr lang="zh-CN" altLang="en-US" sz="2000" dirty="0">
                <a:solidFill>
                  <a:srgbClr val="080808"/>
                </a:solidFill>
              </a:rPr>
              <a:t>}</a:t>
            </a:r>
          </a:p>
        </p:txBody>
      </p:sp>
      <p:sp>
        <p:nvSpPr>
          <p:cNvPr id="50179" name="文本框 1"/>
          <p:cNvSpPr txBox="1">
            <a:spLocks noChangeArrowheads="1"/>
          </p:cNvSpPr>
          <p:nvPr/>
        </p:nvSpPr>
        <p:spPr bwMode="auto">
          <a:xfrm>
            <a:off x="8256240" y="6237312"/>
            <a:ext cx="3779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dirty="0">
                <a:solidFill>
                  <a:schemeClr val="tx2"/>
                </a:solidFill>
                <a:ea typeface="黑体" panose="02010609060101010101" pitchFamily="49" charset="-122"/>
              </a:rPr>
              <a:t>See Class </a:t>
            </a:r>
            <a:r>
              <a:rPr lang="en-US" altLang="zh-CN" sz="2000" dirty="0" err="1">
                <a:solidFill>
                  <a:schemeClr val="tx2"/>
                </a:solidFill>
                <a:ea typeface="黑体" panose="02010609060101010101" pitchFamily="49" charset="-122"/>
              </a:rPr>
              <a:t>ArrayList</a:t>
            </a:r>
            <a:r>
              <a:rPr lang="en-US" altLang="zh-CN" sz="2000" dirty="0">
                <a:solidFill>
                  <a:schemeClr val="tx2"/>
                </a:solidFill>
                <a:ea typeface="黑体" panose="02010609060101010101" pitchFamily="49" charset="-122"/>
              </a:rPr>
              <a:t> in C++</a:t>
            </a:r>
            <a:endParaRPr lang="zh-CN" altLang="en-US" sz="2000" dirty="0">
              <a:solidFill>
                <a:schemeClr val="tx2"/>
              </a:solid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标题 1"/>
          <p:cNvSpPr>
            <a:spLocks noGrp="1"/>
          </p:cNvSpPr>
          <p:nvPr>
            <p:ph type="title"/>
          </p:nvPr>
        </p:nvSpPr>
        <p:spPr/>
        <p:txBody>
          <a:bodyPr/>
          <a:lstStyle/>
          <a:p>
            <a:r>
              <a:rPr lang="zh-CN" altLang="en-US" sz="3200"/>
              <a:t>数组的应用</a:t>
            </a:r>
            <a:r>
              <a:rPr lang="en-US" altLang="zh-CN" sz="3200"/>
              <a:t>——</a:t>
            </a:r>
            <a:r>
              <a:rPr lang="zh-CN" altLang="en-US" sz="3200"/>
              <a:t>特殊矩阵的压缩存储</a:t>
            </a:r>
          </a:p>
        </p:txBody>
      </p:sp>
      <p:sp>
        <p:nvSpPr>
          <p:cNvPr id="12291" name="Rectangle 3"/>
          <p:cNvSpPr>
            <a:spLocks noGrp="1" noChangeArrowheads="1"/>
          </p:cNvSpPr>
          <p:nvPr>
            <p:ph idx="1"/>
          </p:nvPr>
        </p:nvSpPr>
        <p:spPr>
          <a:xfrm>
            <a:off x="1055440" y="1340768"/>
            <a:ext cx="10657184" cy="4953000"/>
          </a:xfrm>
        </p:spPr>
        <p:txBody>
          <a:bodyPr/>
          <a:lstStyle/>
          <a:p>
            <a:pPr eaLnBrk="1" hangingPunct="1">
              <a:buFont typeface="Wingdings" panose="05000000000000000000" pitchFamily="2" charset="2"/>
              <a:buNone/>
              <a:defRPr/>
            </a:pPr>
            <a:r>
              <a:rPr lang="zh-CN" altLang="en-US" b="1" dirty="0">
                <a:latin typeface="Times New Roman" pitchFamily="18" charset="0"/>
              </a:rPr>
              <a:t>特殊矩阵：值相同的元素或零元素在矩阵中的</a:t>
            </a:r>
            <a:r>
              <a:rPr lang="zh-CN" altLang="en-US" b="1" dirty="0" smtClean="0">
                <a:latin typeface="Times New Roman" pitchFamily="18" charset="0"/>
              </a:rPr>
              <a:t>分布</a:t>
            </a:r>
            <a:r>
              <a:rPr lang="zh-CN" altLang="en-US" b="1" dirty="0" smtClean="0">
                <a:solidFill>
                  <a:srgbClr val="0000CC"/>
                </a:solidFill>
                <a:latin typeface="Times New Roman" pitchFamily="18" charset="0"/>
              </a:rPr>
              <a:t>有</a:t>
            </a:r>
            <a:r>
              <a:rPr lang="zh-CN" altLang="en-US" b="1" dirty="0">
                <a:solidFill>
                  <a:srgbClr val="0000CC"/>
                </a:solidFill>
                <a:latin typeface="Times New Roman" pitchFamily="18" charset="0"/>
              </a:rPr>
              <a:t>一定规律</a:t>
            </a:r>
            <a:r>
              <a:rPr lang="zh-CN" altLang="en-US" b="1" dirty="0">
                <a:latin typeface="Times New Roman" pitchFamily="18" charset="0"/>
              </a:rPr>
              <a:t>。</a:t>
            </a:r>
            <a:endParaRPr lang="en-US" altLang="zh-CN" b="1" dirty="0">
              <a:latin typeface="Times New Roman" pitchFamily="18" charset="0"/>
            </a:endParaRPr>
          </a:p>
          <a:p>
            <a:pPr eaLnBrk="1" hangingPunct="1">
              <a:buFont typeface="Wingdings" panose="05000000000000000000" pitchFamily="2" charset="2"/>
              <a:buNone/>
              <a:defRPr/>
            </a:pPr>
            <a:endParaRPr lang="en-US" altLang="zh-CN" b="1" dirty="0">
              <a:latin typeface="Times New Roman" pitchFamily="18" charset="0"/>
            </a:endParaRPr>
          </a:p>
          <a:p>
            <a:pPr eaLnBrk="1" hangingPunct="1">
              <a:buFont typeface="Wingdings" panose="05000000000000000000" pitchFamily="2" charset="2"/>
              <a:buNone/>
              <a:defRPr/>
            </a:pPr>
            <a:r>
              <a:rPr lang="zh-CN" altLang="en-US" b="1" dirty="0">
                <a:latin typeface="Times New Roman" pitchFamily="18" charset="0"/>
              </a:rPr>
              <a:t>压缩存贮：为多个值相同的元只分配一个存贮空间；</a:t>
            </a:r>
          </a:p>
          <a:p>
            <a:pPr eaLnBrk="1" hangingPunct="1">
              <a:buFont typeface="Wingdings" panose="05000000000000000000" pitchFamily="2" charset="2"/>
              <a:buNone/>
              <a:defRPr/>
            </a:pPr>
            <a:r>
              <a:rPr lang="zh-CN" altLang="en-US" b="1" dirty="0">
                <a:latin typeface="Times New Roman" pitchFamily="18" charset="0"/>
              </a:rPr>
              <a:t>                     对零元不分配空间，主要是针对阶</a:t>
            </a:r>
            <a:r>
              <a:rPr lang="zh-CN" altLang="en-US" b="1" dirty="0" smtClean="0">
                <a:latin typeface="Times New Roman" pitchFamily="18" charset="0"/>
              </a:rPr>
              <a:t>数很</a:t>
            </a:r>
            <a:r>
              <a:rPr lang="zh-CN" altLang="en-US" b="1" dirty="0">
                <a:latin typeface="Times New Roman" pitchFamily="18" charset="0"/>
              </a:rPr>
              <a:t>高的特殊矩阵。</a:t>
            </a:r>
          </a:p>
          <a:p>
            <a:pPr lvl="4">
              <a:lnSpc>
                <a:spcPct val="105000"/>
              </a:lnSpc>
              <a:buClr>
                <a:srgbClr val="006600"/>
              </a:buClr>
              <a:buFont typeface="Wingdings" panose="05000000000000000000" pitchFamily="2" charset="2"/>
              <a:buChar char="u"/>
              <a:defRPr/>
            </a:pPr>
            <a:endParaRPr lang="en-US" altLang="zh-CN" sz="2200" b="1" dirty="0">
              <a:solidFill>
                <a:schemeClr val="tx2"/>
              </a:solidFill>
              <a:ea typeface="仿宋_GB2312" pitchFamily="49" charset="-122"/>
            </a:endParaRPr>
          </a:p>
          <a:p>
            <a:pPr lvl="4">
              <a:lnSpc>
                <a:spcPct val="105000"/>
              </a:lnSpc>
              <a:buClr>
                <a:srgbClr val="006600"/>
              </a:buClr>
              <a:buFont typeface="Wingdings" panose="05000000000000000000" pitchFamily="2" charset="2"/>
              <a:buChar char="u"/>
              <a:defRPr/>
            </a:pPr>
            <a:r>
              <a:rPr lang="zh-CN" altLang="en-US" sz="2800" b="1" dirty="0">
                <a:solidFill>
                  <a:srgbClr val="006600"/>
                </a:solidFill>
                <a:ea typeface="仿宋_GB2312" pitchFamily="49" charset="-122"/>
              </a:rPr>
              <a:t>对称矩阵</a:t>
            </a:r>
          </a:p>
          <a:p>
            <a:pPr lvl="4">
              <a:lnSpc>
                <a:spcPct val="105000"/>
              </a:lnSpc>
              <a:buClr>
                <a:srgbClr val="006600"/>
              </a:buClr>
              <a:buFont typeface="Wingdings" panose="05000000000000000000" pitchFamily="2" charset="2"/>
              <a:buChar char="u"/>
              <a:defRPr/>
            </a:pPr>
            <a:r>
              <a:rPr lang="zh-CN" altLang="en-US" sz="2800" b="1" dirty="0">
                <a:solidFill>
                  <a:srgbClr val="006600"/>
                </a:solidFill>
                <a:ea typeface="仿宋_GB2312" pitchFamily="49" charset="-122"/>
              </a:rPr>
              <a:t>三对角矩阵</a:t>
            </a:r>
          </a:p>
          <a:p>
            <a:pPr eaLnBrk="1" hangingPunct="1">
              <a:buFont typeface="Wingdings" panose="05000000000000000000" pitchFamily="2" charset="2"/>
              <a:buNone/>
              <a:defRPr/>
            </a:pPr>
            <a:endParaRPr lang="zh-CN" altLang="en-US"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wipe(left)">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wipe(left)">
                                      <p:cBhvr>
                                        <p:cTn id="17" dur="500"/>
                                        <p:tgtEl>
                                          <p:spTgt spid="12291">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291">
                                            <p:txEl>
                                              <p:pRg st="5" end="5"/>
                                            </p:txEl>
                                          </p:spTgt>
                                        </p:tgtEl>
                                        <p:attrNameLst>
                                          <p:attrName>style.visibility</p:attrName>
                                        </p:attrNameLst>
                                      </p:cBhvr>
                                      <p:to>
                                        <p:strVal val="visible"/>
                                      </p:to>
                                    </p:set>
                                    <p:animEffect transition="in" filter="wipe(left)">
                                      <p:cBhvr>
                                        <p:cTn id="20" dur="500"/>
                                        <p:tgtEl>
                                          <p:spTgt spid="12291">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animEffect transition="in" filter="wipe(left)">
                                      <p:cBhvr>
                                        <p:cTn id="23"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normAutofit fontScale="90000"/>
          </a:bodyPr>
          <a:lstStyle/>
          <a:p>
            <a:r>
              <a:rPr lang="zh-CN" altLang="en-US" smtClean="0"/>
              <a:t>特殊矩阵</a:t>
            </a:r>
          </a:p>
        </p:txBody>
      </p:sp>
      <p:sp>
        <p:nvSpPr>
          <p:cNvPr id="53251" name="Text Box 6"/>
          <p:cNvSpPr txBox="1">
            <a:spLocks noChangeArrowheads="1"/>
          </p:cNvSpPr>
          <p:nvPr/>
        </p:nvSpPr>
        <p:spPr bwMode="auto">
          <a:xfrm>
            <a:off x="1905000" y="836712"/>
            <a:ext cx="8382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dirty="0" smtClean="0">
                <a:solidFill>
                  <a:srgbClr val="080808"/>
                </a:solidFill>
                <a:latin typeface="楷体_GB2312" pitchFamily="49" charset="-122"/>
                <a:ea typeface="黑体" panose="02010609060101010101" pitchFamily="49" charset="-122"/>
              </a:rPr>
              <a:t>特殊</a:t>
            </a:r>
            <a:r>
              <a:rPr lang="zh-CN" altLang="en-US" sz="2400" dirty="0">
                <a:solidFill>
                  <a:srgbClr val="080808"/>
                </a:solidFill>
                <a:latin typeface="楷体_GB2312" pitchFamily="49" charset="-122"/>
                <a:ea typeface="黑体" panose="02010609060101010101" pitchFamily="49" charset="-122"/>
              </a:rPr>
              <a:t>矩阵:指有许多值相同的元素或有许多零元素、且值相同的元素或零元素的分布有一定规律的矩阵。</a:t>
            </a:r>
          </a:p>
        </p:txBody>
      </p:sp>
      <p:sp>
        <p:nvSpPr>
          <p:cNvPr id="53252" name="Text Box 7"/>
          <p:cNvSpPr txBox="1">
            <a:spLocks noChangeArrowheads="1"/>
          </p:cNvSpPr>
          <p:nvPr/>
        </p:nvSpPr>
        <p:spPr bwMode="auto">
          <a:xfrm>
            <a:off x="1981200" y="1940669"/>
            <a:ext cx="4495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dirty="0">
                <a:solidFill>
                  <a:srgbClr val="080808"/>
                </a:solidFill>
                <a:ea typeface="黑体" panose="02010609060101010101" pitchFamily="49" charset="-122"/>
              </a:rPr>
              <a:t>几种特殊矩阵的压缩存储:</a:t>
            </a:r>
          </a:p>
        </p:txBody>
      </p:sp>
      <p:sp>
        <p:nvSpPr>
          <p:cNvPr id="53253" name="Text Box 8"/>
          <p:cNvSpPr txBox="1">
            <a:spLocks noChangeArrowheads="1"/>
          </p:cNvSpPr>
          <p:nvPr/>
        </p:nvSpPr>
        <p:spPr bwMode="auto">
          <a:xfrm>
            <a:off x="2351089" y="2546449"/>
            <a:ext cx="6840537"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90000"/>
              </a:lnSpc>
              <a:buClrTx/>
              <a:buSzTx/>
              <a:buFontTx/>
              <a:buNone/>
            </a:pPr>
            <a:r>
              <a:rPr lang="en-US" altLang="zh-CN" sz="2400" dirty="0">
                <a:solidFill>
                  <a:srgbClr val="0000FF"/>
                </a:solidFill>
                <a:ea typeface="黑体" panose="02010609060101010101" pitchFamily="49" charset="-122"/>
              </a:rPr>
              <a:t>n</a:t>
            </a:r>
            <a:r>
              <a:rPr lang="zh-CN" altLang="en-US" sz="2400" dirty="0">
                <a:solidFill>
                  <a:srgbClr val="0000FF"/>
                </a:solidFill>
                <a:latin typeface="楷体_GB2312" pitchFamily="49" charset="-122"/>
                <a:ea typeface="黑体" panose="02010609060101010101" pitchFamily="49" charset="-122"/>
              </a:rPr>
              <a:t>阶对称矩阵</a:t>
            </a:r>
            <a:r>
              <a:rPr lang="zh-CN" altLang="en-US" sz="2400" dirty="0">
                <a:solidFill>
                  <a:schemeClr val="tx2"/>
                </a:solidFill>
                <a:latin typeface="楷体_GB2312" pitchFamily="49" charset="-122"/>
                <a:ea typeface="黑体" panose="02010609060101010101" pitchFamily="49" charset="-122"/>
              </a:rPr>
              <a:t> </a:t>
            </a:r>
          </a:p>
          <a:p>
            <a:pPr>
              <a:lnSpc>
                <a:spcPct val="90000"/>
              </a:lnSpc>
              <a:buClrTx/>
              <a:buSzTx/>
              <a:buFontTx/>
              <a:buNone/>
            </a:pPr>
            <a:r>
              <a:rPr lang="zh-CN" altLang="en-US" sz="2400" dirty="0">
                <a:latin typeface="楷体_GB2312" pitchFamily="49" charset="-122"/>
                <a:ea typeface="黑体" panose="02010609060101010101" pitchFamily="49" charset="-122"/>
              </a:rPr>
              <a:t>    </a:t>
            </a:r>
            <a:r>
              <a:rPr lang="zh-CN" altLang="en-US" sz="2400" dirty="0">
                <a:solidFill>
                  <a:srgbClr val="080808"/>
                </a:solidFill>
                <a:latin typeface="楷体_GB2312" pitchFamily="49" charset="-122"/>
                <a:ea typeface="黑体" panose="02010609060101010101" pitchFamily="49" charset="-122"/>
              </a:rPr>
              <a:t>在一个</a:t>
            </a:r>
            <a:r>
              <a:rPr lang="en-US" altLang="zh-CN" sz="2400" dirty="0">
                <a:solidFill>
                  <a:srgbClr val="080808"/>
                </a:solidFill>
                <a:ea typeface="黑体" panose="02010609060101010101" pitchFamily="49" charset="-122"/>
              </a:rPr>
              <a:t>n</a:t>
            </a:r>
            <a:r>
              <a:rPr lang="zh-CN" altLang="en-US" sz="2400" dirty="0">
                <a:solidFill>
                  <a:srgbClr val="080808"/>
                </a:solidFill>
                <a:latin typeface="楷体_GB2312" pitchFamily="49" charset="-122"/>
                <a:ea typeface="黑体" panose="02010609060101010101" pitchFamily="49" charset="-122"/>
              </a:rPr>
              <a:t>阶方阵</a:t>
            </a:r>
            <a:r>
              <a:rPr lang="en-US" altLang="zh-CN" sz="2400" dirty="0">
                <a:solidFill>
                  <a:srgbClr val="080808"/>
                </a:solidFill>
                <a:latin typeface="楷体_GB2312" pitchFamily="49" charset="-122"/>
                <a:ea typeface="黑体" panose="02010609060101010101" pitchFamily="49" charset="-122"/>
              </a:rPr>
              <a:t>A</a:t>
            </a:r>
            <a:r>
              <a:rPr lang="zh-CN" altLang="en-US" sz="2400" dirty="0">
                <a:solidFill>
                  <a:srgbClr val="080808"/>
                </a:solidFill>
                <a:latin typeface="楷体_GB2312" pitchFamily="49" charset="-122"/>
                <a:ea typeface="黑体" panose="02010609060101010101" pitchFamily="49" charset="-122"/>
              </a:rPr>
              <a:t>中，若元素满足下述性质：</a:t>
            </a:r>
          </a:p>
          <a:p>
            <a:pPr>
              <a:lnSpc>
                <a:spcPct val="90000"/>
              </a:lnSpc>
              <a:buClrTx/>
              <a:buSzTx/>
              <a:buFontTx/>
              <a:buNone/>
            </a:pPr>
            <a:r>
              <a:rPr lang="zh-CN" altLang="en-US" sz="2400" dirty="0">
                <a:solidFill>
                  <a:srgbClr val="080808"/>
                </a:solidFill>
                <a:latin typeface="楷体_GB2312" pitchFamily="49" charset="-122"/>
                <a:ea typeface="黑体" panose="02010609060101010101" pitchFamily="49" charset="-122"/>
              </a:rPr>
              <a:t>       </a:t>
            </a:r>
            <a:r>
              <a:rPr lang="en-US" altLang="zh-CN" sz="2400" i="1" dirty="0" err="1">
                <a:solidFill>
                  <a:srgbClr val="080808"/>
                </a:solidFill>
                <a:ea typeface="黑体" panose="02010609060101010101" pitchFamily="49" charset="-122"/>
              </a:rPr>
              <a:t>a</a:t>
            </a:r>
            <a:r>
              <a:rPr lang="en-US" altLang="zh-CN" sz="2400" i="1" baseline="-18000" dirty="0" err="1">
                <a:solidFill>
                  <a:srgbClr val="080808"/>
                </a:solidFill>
                <a:ea typeface="黑体" panose="02010609060101010101" pitchFamily="49" charset="-122"/>
              </a:rPr>
              <a:t>ij</a:t>
            </a:r>
            <a:r>
              <a:rPr lang="en-US" altLang="zh-CN" sz="2400" i="1" baseline="-18000" dirty="0">
                <a:solidFill>
                  <a:srgbClr val="080808"/>
                </a:solidFill>
                <a:ea typeface="黑体" panose="02010609060101010101" pitchFamily="49" charset="-122"/>
              </a:rPr>
              <a:t>    </a:t>
            </a:r>
            <a:r>
              <a:rPr lang="en-US" altLang="zh-CN" sz="2400" dirty="0">
                <a:solidFill>
                  <a:srgbClr val="080808"/>
                </a:solidFill>
                <a:latin typeface="楷体_GB2312" pitchFamily="49" charset="-122"/>
                <a:ea typeface="黑体" panose="02010609060101010101" pitchFamily="49" charset="-122"/>
              </a:rPr>
              <a:t>= </a:t>
            </a:r>
            <a:r>
              <a:rPr lang="en-US" altLang="zh-CN" sz="2400" i="1" dirty="0" err="1">
                <a:solidFill>
                  <a:srgbClr val="080808"/>
                </a:solidFill>
                <a:ea typeface="黑体" panose="02010609060101010101" pitchFamily="49" charset="-122"/>
              </a:rPr>
              <a:t>a</a:t>
            </a:r>
            <a:r>
              <a:rPr lang="en-US" altLang="zh-CN" sz="2400" i="1" baseline="-18000" dirty="0" err="1">
                <a:solidFill>
                  <a:srgbClr val="080808"/>
                </a:solidFill>
                <a:ea typeface="黑体" panose="02010609060101010101" pitchFamily="49" charset="-122"/>
              </a:rPr>
              <a:t>ji</a:t>
            </a:r>
            <a:r>
              <a:rPr lang="en-US" altLang="zh-CN" sz="2400" dirty="0">
                <a:solidFill>
                  <a:srgbClr val="080808"/>
                </a:solidFill>
                <a:latin typeface="楷体_GB2312" pitchFamily="49" charset="-122"/>
                <a:ea typeface="黑体" panose="02010609060101010101" pitchFamily="49" charset="-122"/>
              </a:rPr>
              <a:t>   （1≤</a:t>
            </a:r>
            <a:r>
              <a:rPr lang="en-US" altLang="zh-CN" sz="2400" i="1" dirty="0">
                <a:solidFill>
                  <a:srgbClr val="080808"/>
                </a:solidFill>
                <a:ea typeface="黑体" panose="02010609060101010101" pitchFamily="49" charset="-122"/>
              </a:rPr>
              <a:t>i</a:t>
            </a:r>
            <a:r>
              <a:rPr lang="en-US" altLang="zh-CN" sz="2400" dirty="0">
                <a:solidFill>
                  <a:srgbClr val="080808"/>
                </a:solidFill>
                <a:latin typeface="楷体_GB2312" pitchFamily="49" charset="-122"/>
                <a:ea typeface="黑体" panose="02010609060101010101" pitchFamily="49" charset="-122"/>
              </a:rPr>
              <a:t>,</a:t>
            </a:r>
            <a:r>
              <a:rPr lang="en-US" altLang="zh-CN" sz="2400" i="1" dirty="0">
                <a:solidFill>
                  <a:srgbClr val="080808"/>
                </a:solidFill>
                <a:ea typeface="黑体" panose="02010609060101010101" pitchFamily="49" charset="-122"/>
              </a:rPr>
              <a:t>j</a:t>
            </a:r>
            <a:r>
              <a:rPr lang="en-US" altLang="zh-CN" sz="2400" dirty="0">
                <a:solidFill>
                  <a:srgbClr val="080808"/>
                </a:solidFill>
                <a:latin typeface="楷体_GB2312" pitchFamily="49" charset="-122"/>
                <a:ea typeface="黑体" panose="02010609060101010101" pitchFamily="49" charset="-122"/>
              </a:rPr>
              <a:t>≤</a:t>
            </a:r>
            <a:r>
              <a:rPr lang="en-US" altLang="zh-CN" sz="2400" i="1" dirty="0">
                <a:solidFill>
                  <a:srgbClr val="080808"/>
                </a:solidFill>
                <a:ea typeface="黑体" panose="02010609060101010101" pitchFamily="49" charset="-122"/>
              </a:rPr>
              <a:t>n</a:t>
            </a:r>
            <a:r>
              <a:rPr lang="en-US" altLang="zh-CN" sz="2400" dirty="0">
                <a:solidFill>
                  <a:srgbClr val="080808"/>
                </a:solidFill>
                <a:latin typeface="楷体_GB2312" pitchFamily="49" charset="-122"/>
                <a:ea typeface="黑体" panose="02010609060101010101" pitchFamily="49" charset="-122"/>
              </a:rPr>
              <a:t>）   </a:t>
            </a:r>
          </a:p>
        </p:txBody>
      </p:sp>
      <p:sp>
        <p:nvSpPr>
          <p:cNvPr id="45065" name="矩形 2"/>
          <p:cNvSpPr>
            <a:spLocks noChangeArrowheads="1"/>
          </p:cNvSpPr>
          <p:nvPr/>
        </p:nvSpPr>
        <p:spPr bwMode="auto">
          <a:xfrm>
            <a:off x="2597151" y="6169124"/>
            <a:ext cx="702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800">
                <a:solidFill>
                  <a:srgbClr val="0000FF"/>
                </a:solidFill>
                <a:ea typeface="黑体" panose="02010609060101010101" pitchFamily="49" charset="-122"/>
              </a:rPr>
              <a:t>只存储矩阵中上三角或下三角中的元素即可节省一半的存储空间</a:t>
            </a:r>
            <a:endParaRPr lang="zh-CN" altLang="en-US" sz="1800">
              <a:ea typeface="黑体" panose="02010609060101010101" pitchFamily="49" charset="-122"/>
            </a:endParaRPr>
          </a:p>
        </p:txBody>
      </p:sp>
      <p:graphicFrame>
        <p:nvGraphicFramePr>
          <p:cNvPr id="53255" name="Object 4"/>
          <p:cNvGraphicFramePr>
            <a:graphicFrameLocks noChangeAspect="1"/>
          </p:cNvGraphicFramePr>
          <p:nvPr>
            <p:extLst>
              <p:ext uri="{D42A27DB-BD31-4B8C-83A1-F6EECF244321}">
                <p14:modId xmlns:p14="http://schemas.microsoft.com/office/powerpoint/2010/main" val="1242086667"/>
              </p:ext>
            </p:extLst>
          </p:nvPr>
        </p:nvGraphicFramePr>
        <p:xfrm>
          <a:off x="1544639" y="3913287"/>
          <a:ext cx="3883025" cy="2162175"/>
        </p:xfrm>
        <a:graphic>
          <a:graphicData uri="http://schemas.openxmlformats.org/presentationml/2006/ole">
            <mc:AlternateContent xmlns:mc="http://schemas.openxmlformats.org/markup-compatibility/2006">
              <mc:Choice xmlns:v="urn:schemas-microsoft-com:vml" Requires="v">
                <p:oleObj spid="_x0000_s53392" name="公式" r:id="rId3" imgW="2105146" imgH="1142910" progId="Equation.3">
                  <p:embed/>
                </p:oleObj>
              </mc:Choice>
              <mc:Fallback>
                <p:oleObj name="公式" r:id="rId3" imgW="2105146" imgH="114291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9" y="3913287"/>
                        <a:ext cx="38830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6" name="AutoShape 9"/>
          <p:cNvSpPr>
            <a:spLocks noChangeArrowheads="1"/>
          </p:cNvSpPr>
          <p:nvPr/>
        </p:nvSpPr>
        <p:spPr bwMode="auto">
          <a:xfrm rot="1803748">
            <a:off x="1463675" y="4802287"/>
            <a:ext cx="3937000" cy="385763"/>
          </a:xfrm>
          <a:prstGeom prst="roundRect">
            <a:avLst>
              <a:gd name="adj" fmla="val 50000"/>
            </a:avLst>
          </a:pr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aphicFrame>
        <p:nvGraphicFramePr>
          <p:cNvPr id="53257" name="Object 8"/>
          <p:cNvGraphicFramePr>
            <a:graphicFrameLocks noChangeAspect="1"/>
          </p:cNvGraphicFramePr>
          <p:nvPr>
            <p:extLst>
              <p:ext uri="{D42A27DB-BD31-4B8C-83A1-F6EECF244321}">
                <p14:modId xmlns:p14="http://schemas.microsoft.com/office/powerpoint/2010/main" val="1610426173"/>
              </p:ext>
            </p:extLst>
          </p:nvPr>
        </p:nvGraphicFramePr>
        <p:xfrm>
          <a:off x="5880100" y="3927574"/>
          <a:ext cx="4032250" cy="2184400"/>
        </p:xfrm>
        <a:graphic>
          <a:graphicData uri="http://schemas.openxmlformats.org/presentationml/2006/ole">
            <mc:AlternateContent xmlns:mc="http://schemas.openxmlformats.org/markup-compatibility/2006">
              <mc:Choice xmlns:v="urn:schemas-microsoft-com:vml" Requires="v">
                <p:oleObj spid="_x0000_s53393" name="Equation" r:id="rId5" imgW="1857434" imgH="876420" progId="Equation.3">
                  <p:embed/>
                </p:oleObj>
              </mc:Choice>
              <mc:Fallback>
                <p:oleObj name="Equation" r:id="rId5" imgW="1857434" imgH="87642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0100" y="3927574"/>
                        <a:ext cx="40322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8" name="Rectangle 2"/>
          <p:cNvSpPr>
            <a:spLocks noChangeArrowheads="1"/>
          </p:cNvSpPr>
          <p:nvPr/>
        </p:nvSpPr>
        <p:spPr bwMode="auto">
          <a:xfrm>
            <a:off x="8975725" y="5578575"/>
            <a:ext cx="865188" cy="496887"/>
          </a:xfrm>
          <a:prstGeom prst="rect">
            <a:avLst/>
          </a:prstGeom>
          <a:solidFill>
            <a:srgbClr val="66FF66">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a:ea typeface="黑体" panose="02010609060101010101" pitchFamily="49" charset="-122"/>
            </a:endParaRPr>
          </a:p>
        </p:txBody>
      </p:sp>
      <p:sp>
        <p:nvSpPr>
          <p:cNvPr id="53259" name="Rectangle 3"/>
          <p:cNvSpPr>
            <a:spLocks noChangeArrowheads="1"/>
          </p:cNvSpPr>
          <p:nvPr/>
        </p:nvSpPr>
        <p:spPr bwMode="auto">
          <a:xfrm>
            <a:off x="8328025" y="5138837"/>
            <a:ext cx="647700" cy="936625"/>
          </a:xfrm>
          <a:prstGeom prst="rect">
            <a:avLst/>
          </a:prstGeom>
          <a:solidFill>
            <a:srgbClr val="66FF66">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a:ea typeface="黑体" panose="02010609060101010101" pitchFamily="49" charset="-122"/>
            </a:endParaRPr>
          </a:p>
        </p:txBody>
      </p:sp>
      <p:sp>
        <p:nvSpPr>
          <p:cNvPr id="53260" name="Rectangle 4"/>
          <p:cNvSpPr>
            <a:spLocks noChangeArrowheads="1"/>
          </p:cNvSpPr>
          <p:nvPr/>
        </p:nvSpPr>
        <p:spPr bwMode="auto">
          <a:xfrm>
            <a:off x="7599363" y="4892775"/>
            <a:ext cx="728662" cy="1182687"/>
          </a:xfrm>
          <a:prstGeom prst="rect">
            <a:avLst/>
          </a:prstGeom>
          <a:solidFill>
            <a:srgbClr val="66FF66">
              <a:alpha val="34901"/>
            </a:srgbClr>
          </a:solidFill>
          <a:ln>
            <a:noFill/>
          </a:ln>
          <a:effectLst/>
          <a:extLst>
            <a:ext uri="{91240B29-F687-4F45-9708-019B960494DF}">
              <a14:hiddenLine xmlns:a14="http://schemas.microsoft.com/office/drawing/2010/main" w="9525">
                <a:solidFill>
                  <a:srgbClr val="66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a:ea typeface="黑体" panose="02010609060101010101" pitchFamily="49" charset="-122"/>
            </a:endParaRPr>
          </a:p>
        </p:txBody>
      </p:sp>
      <p:sp>
        <p:nvSpPr>
          <p:cNvPr id="53261" name="Rectangle 5"/>
          <p:cNvSpPr>
            <a:spLocks noChangeArrowheads="1"/>
          </p:cNvSpPr>
          <p:nvPr/>
        </p:nvSpPr>
        <p:spPr bwMode="auto">
          <a:xfrm>
            <a:off x="6743701" y="4491137"/>
            <a:ext cx="855663" cy="1584325"/>
          </a:xfrm>
          <a:prstGeom prst="rect">
            <a:avLst/>
          </a:prstGeom>
          <a:solidFill>
            <a:srgbClr val="66FF66">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a:ea typeface="黑体" panose="02010609060101010101" pitchFamily="49" charset="-122"/>
            </a:endParaRPr>
          </a:p>
        </p:txBody>
      </p:sp>
      <p:sp>
        <p:nvSpPr>
          <p:cNvPr id="53262" name="Rectangle 6"/>
          <p:cNvSpPr>
            <a:spLocks noChangeArrowheads="1"/>
          </p:cNvSpPr>
          <p:nvPr/>
        </p:nvSpPr>
        <p:spPr bwMode="auto">
          <a:xfrm>
            <a:off x="6010276" y="4059337"/>
            <a:ext cx="733425" cy="2016125"/>
          </a:xfrm>
          <a:prstGeom prst="rect">
            <a:avLst/>
          </a:prstGeom>
          <a:solidFill>
            <a:srgbClr val="66FF66">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a:ea typeface="黑体" panose="02010609060101010101" pitchFamily="49" charset="-122"/>
            </a:endParaRPr>
          </a:p>
        </p:txBody>
      </p:sp>
      <p:sp>
        <p:nvSpPr>
          <p:cNvPr id="53263" name="Text Box 9"/>
          <p:cNvSpPr txBox="1">
            <a:spLocks noChangeArrowheads="1"/>
          </p:cNvSpPr>
          <p:nvPr/>
        </p:nvSpPr>
        <p:spPr bwMode="auto">
          <a:xfrm>
            <a:off x="10026651" y="4159349"/>
            <a:ext cx="7016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80000"/>
              </a:lnSpc>
              <a:spcBef>
                <a:spcPct val="0"/>
              </a:spcBef>
              <a:buClrTx/>
              <a:buSzTx/>
              <a:buFontTx/>
              <a:buNone/>
            </a:pPr>
            <a:r>
              <a:rPr lang="zh-CN" altLang="en-US" sz="2800" b="0">
                <a:latin typeface="Times New Roman" panose="02020603050405020304" pitchFamily="18" charset="0"/>
                <a:ea typeface="隶书" panose="02010509060101010101" pitchFamily="49" charset="-122"/>
              </a:rPr>
              <a:t>下三角矩阵</a:t>
            </a:r>
            <a:endParaRPr lang="zh-CN" altLang="en-US" sz="2800" b="0">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additive="base">
                                        <p:cTn id="7" dur="500" fill="hold"/>
                                        <p:tgtEl>
                                          <p:spTgt spid="45065"/>
                                        </p:tgtEl>
                                        <p:attrNameLst>
                                          <p:attrName>ppt_x</p:attrName>
                                        </p:attrNameLst>
                                      </p:cBhvr>
                                      <p:tavLst>
                                        <p:tav tm="0">
                                          <p:val>
                                            <p:strVal val="#ppt_x"/>
                                          </p:val>
                                        </p:tav>
                                        <p:tav tm="100000">
                                          <p:val>
                                            <p:strVal val="#ppt_x"/>
                                          </p:val>
                                        </p:tav>
                                      </p:tavLst>
                                    </p:anim>
                                    <p:anim calcmode="lin" valueType="num">
                                      <p:cBhvr additive="base">
                                        <p:cTn id="8"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ctrTitle" idx="4294967295"/>
          </p:nvPr>
        </p:nvSpPr>
        <p:spPr>
          <a:xfrm>
            <a:off x="47328" y="-151531"/>
            <a:ext cx="8353425" cy="1235075"/>
          </a:xfrm>
          <a:prstGeom prst="rect">
            <a:avLst/>
          </a:prstGeom>
        </p:spPr>
        <p:txBody>
          <a:bodyPr>
            <a:normAutofit/>
          </a:bodyPr>
          <a:lstStyle/>
          <a:p>
            <a:pPr eaLnBrk="1" hangingPunct="1"/>
            <a:r>
              <a:rPr lang="zh-CN" altLang="en-US" sz="4800" b="1" dirty="0">
                <a:solidFill>
                  <a:srgbClr val="C62400"/>
                </a:solidFill>
              </a:rPr>
              <a:t>第四章 数组、串与广义表</a:t>
            </a:r>
          </a:p>
        </p:txBody>
      </p:sp>
      <p:sp>
        <p:nvSpPr>
          <p:cNvPr id="4101" name="Rectangle 5"/>
          <p:cNvSpPr>
            <a:spLocks noGrp="1" noChangeArrowheads="1"/>
          </p:cNvSpPr>
          <p:nvPr>
            <p:ph type="subTitle" idx="4294967295"/>
          </p:nvPr>
        </p:nvSpPr>
        <p:spPr>
          <a:xfrm>
            <a:off x="1271464" y="1412776"/>
            <a:ext cx="7772400" cy="4537075"/>
          </a:xfrm>
        </p:spPr>
        <p:txBody>
          <a:bodyPr/>
          <a:lstStyle/>
          <a:p>
            <a:pPr marL="0" indent="0" eaLnBrk="1" hangingPunct="1">
              <a:buNone/>
              <a:defRPr/>
            </a:pPr>
            <a:r>
              <a:rPr lang="en-US" altLang="zh-CN" sz="3800" dirty="0">
                <a:solidFill>
                  <a:srgbClr val="00A0C4"/>
                </a:solidFill>
                <a:latin typeface="方正综艺简体" pitchFamily="65" charset="-122"/>
                <a:ea typeface="方正综艺简体" pitchFamily="65" charset="-122"/>
              </a:rPr>
              <a:t>	</a:t>
            </a:r>
            <a:r>
              <a:rPr lang="zh-CN" altLang="zh-CN" sz="3800" b="1" dirty="0">
                <a:solidFill>
                  <a:srgbClr val="0000CC"/>
                </a:solidFill>
                <a:latin typeface="华文仿宋" panose="02010600040101010101" pitchFamily="2" charset="-122"/>
                <a:ea typeface="华文仿宋" panose="02010600040101010101" pitchFamily="2" charset="-122"/>
              </a:rPr>
              <a:t>◇</a:t>
            </a:r>
            <a:r>
              <a:rPr lang="zh-CN" altLang="en-US" sz="3800" b="1" dirty="0">
                <a:solidFill>
                  <a:srgbClr val="0000CC"/>
                </a:solidFill>
                <a:latin typeface="华文仿宋" panose="02010600040101010101" pitchFamily="2" charset="-122"/>
                <a:ea typeface="华文仿宋" panose="02010600040101010101" pitchFamily="2" charset="-122"/>
              </a:rPr>
              <a:t>数组的概念</a:t>
            </a:r>
            <a:endParaRPr lang="en-US" altLang="zh-CN" sz="3800" b="1" dirty="0">
              <a:solidFill>
                <a:srgbClr val="0000CC"/>
              </a:solidFill>
              <a:latin typeface="华文仿宋" panose="02010600040101010101" pitchFamily="2" charset="-122"/>
              <a:ea typeface="华文仿宋" panose="02010600040101010101" pitchFamily="2" charset="-122"/>
            </a:endParaRPr>
          </a:p>
          <a:p>
            <a:pPr marL="0" indent="0" eaLnBrk="1" hangingPunct="1">
              <a:buNone/>
              <a:defRPr/>
            </a:pPr>
            <a:r>
              <a:rPr lang="en-US" altLang="zh-CN" sz="3800" b="1" dirty="0">
                <a:solidFill>
                  <a:srgbClr val="0000CC"/>
                </a:solidFill>
                <a:latin typeface="华文仿宋" panose="02010600040101010101" pitchFamily="2" charset="-122"/>
                <a:ea typeface="华文仿宋" panose="02010600040101010101" pitchFamily="2" charset="-122"/>
              </a:rPr>
              <a:t>        </a:t>
            </a:r>
            <a:r>
              <a:rPr lang="zh-CN" altLang="zh-CN" sz="3800" b="1" dirty="0">
                <a:solidFill>
                  <a:srgbClr val="0000CC"/>
                </a:solidFill>
                <a:latin typeface="华文仿宋" panose="02010600040101010101" pitchFamily="2" charset="-122"/>
                <a:ea typeface="华文仿宋" panose="02010600040101010101" pitchFamily="2" charset="-122"/>
              </a:rPr>
              <a:t>◇</a:t>
            </a:r>
            <a:r>
              <a:rPr lang="zh-CN" altLang="en-US" sz="3800" b="1" dirty="0">
                <a:solidFill>
                  <a:srgbClr val="0000CC"/>
                </a:solidFill>
                <a:latin typeface="华文仿宋" panose="02010600040101010101" pitchFamily="2" charset="-122"/>
                <a:ea typeface="华文仿宋" panose="02010600040101010101" pitchFamily="2" charset="-122"/>
              </a:rPr>
              <a:t>特殊数组及应用</a:t>
            </a:r>
            <a:endParaRPr lang="en-US" altLang="zh-CN" sz="3800" b="1" dirty="0">
              <a:solidFill>
                <a:srgbClr val="0000CC"/>
              </a:solidFill>
              <a:latin typeface="华文仿宋" panose="02010600040101010101" pitchFamily="2" charset="-122"/>
              <a:ea typeface="华文仿宋" panose="02010600040101010101" pitchFamily="2" charset="-122"/>
            </a:endParaRPr>
          </a:p>
          <a:p>
            <a:pPr marL="0" indent="0" eaLnBrk="1" hangingPunct="1">
              <a:buNone/>
              <a:defRPr/>
            </a:pPr>
            <a:r>
              <a:rPr lang="en-US" altLang="zh-CN" sz="3800" b="1" dirty="0">
                <a:solidFill>
                  <a:srgbClr val="0000CC"/>
                </a:solidFill>
                <a:latin typeface="华文仿宋" panose="02010600040101010101" pitchFamily="2" charset="-122"/>
                <a:ea typeface="华文仿宋" panose="02010600040101010101" pitchFamily="2" charset="-122"/>
              </a:rPr>
              <a:t>        </a:t>
            </a:r>
            <a:r>
              <a:rPr lang="zh-CN" altLang="zh-CN" sz="3800" b="1" dirty="0">
                <a:solidFill>
                  <a:srgbClr val="0000CC"/>
                </a:solidFill>
                <a:latin typeface="华文仿宋" panose="02010600040101010101" pitchFamily="2" charset="-122"/>
                <a:ea typeface="华文仿宋" panose="02010600040101010101" pitchFamily="2" charset="-122"/>
              </a:rPr>
              <a:t>◇</a:t>
            </a:r>
            <a:r>
              <a:rPr lang="zh-CN" altLang="en-US" sz="3800" b="1" dirty="0">
                <a:solidFill>
                  <a:srgbClr val="0000CC"/>
                </a:solidFill>
                <a:latin typeface="华文仿宋" panose="02010600040101010101" pitchFamily="2" charset="-122"/>
                <a:ea typeface="华文仿宋" panose="02010600040101010101" pitchFamily="2" charset="-122"/>
              </a:rPr>
              <a:t>串的基本概念</a:t>
            </a:r>
            <a:endParaRPr lang="en-US" altLang="zh-CN" sz="3800" b="1" dirty="0">
              <a:solidFill>
                <a:srgbClr val="0000CC"/>
              </a:solidFill>
              <a:latin typeface="华文仿宋" panose="02010600040101010101" pitchFamily="2" charset="-122"/>
              <a:ea typeface="华文仿宋" panose="02010600040101010101" pitchFamily="2" charset="-122"/>
            </a:endParaRPr>
          </a:p>
          <a:p>
            <a:pPr marL="0" indent="0" eaLnBrk="1" hangingPunct="1">
              <a:buNone/>
              <a:defRPr/>
            </a:pPr>
            <a:r>
              <a:rPr lang="en-US" altLang="zh-CN" sz="3800" b="1" dirty="0">
                <a:solidFill>
                  <a:srgbClr val="0000CC"/>
                </a:solidFill>
                <a:latin typeface="华文仿宋" panose="02010600040101010101" pitchFamily="2" charset="-122"/>
                <a:ea typeface="华文仿宋" panose="02010600040101010101" pitchFamily="2" charset="-122"/>
              </a:rPr>
              <a:t>	</a:t>
            </a:r>
            <a:r>
              <a:rPr lang="zh-CN" altLang="zh-CN" sz="3800" b="1" dirty="0">
                <a:solidFill>
                  <a:srgbClr val="0000CC"/>
                </a:solidFill>
                <a:latin typeface="华文仿宋" panose="02010600040101010101" pitchFamily="2" charset="-122"/>
                <a:ea typeface="华文仿宋" panose="02010600040101010101" pitchFamily="2" charset="-122"/>
              </a:rPr>
              <a:t>◇</a:t>
            </a:r>
            <a:r>
              <a:rPr lang="zh-CN" altLang="en-US" sz="3800" b="1" dirty="0">
                <a:solidFill>
                  <a:srgbClr val="0000CC"/>
                </a:solidFill>
                <a:latin typeface="华文仿宋" panose="02010600040101010101" pitchFamily="2" charset="-122"/>
                <a:ea typeface="华文仿宋" panose="02010600040101010101" pitchFamily="2" charset="-122"/>
              </a:rPr>
              <a:t>串的模式匹配</a:t>
            </a:r>
            <a:endParaRPr lang="en-US" altLang="zh-CN" sz="3800" b="1" dirty="0">
              <a:solidFill>
                <a:srgbClr val="0000CC"/>
              </a:solidFill>
              <a:latin typeface="华文仿宋" panose="02010600040101010101" pitchFamily="2" charset="-122"/>
              <a:ea typeface="华文仿宋" panose="02010600040101010101" pitchFamily="2" charset="-122"/>
            </a:endParaRPr>
          </a:p>
          <a:p>
            <a:pPr marL="0" indent="0" eaLnBrk="1" hangingPunct="1">
              <a:buNone/>
              <a:defRPr/>
            </a:pPr>
            <a:r>
              <a:rPr lang="en-US" altLang="zh-CN" sz="3800" b="1" dirty="0">
                <a:solidFill>
                  <a:srgbClr val="0000CC"/>
                </a:solidFill>
                <a:latin typeface="华文仿宋" panose="02010600040101010101" pitchFamily="2" charset="-122"/>
                <a:ea typeface="华文仿宋" panose="02010600040101010101" pitchFamily="2" charset="-122"/>
              </a:rPr>
              <a:t>	</a:t>
            </a:r>
            <a:r>
              <a:rPr lang="zh-CN" altLang="zh-CN" sz="3800" b="1" dirty="0">
                <a:solidFill>
                  <a:srgbClr val="0000CC"/>
                </a:solidFill>
                <a:latin typeface="华文仿宋" panose="02010600040101010101" pitchFamily="2" charset="-122"/>
                <a:ea typeface="华文仿宋" panose="02010600040101010101" pitchFamily="2" charset="-122"/>
              </a:rPr>
              <a:t>◇</a:t>
            </a:r>
            <a:r>
              <a:rPr lang="zh-CN" altLang="en-US" sz="3800" b="1" dirty="0">
                <a:solidFill>
                  <a:srgbClr val="0000CC"/>
                </a:solidFill>
                <a:latin typeface="华文仿宋" panose="02010600040101010101" pitchFamily="2" charset="-122"/>
                <a:ea typeface="华文仿宋" panose="02010600040101010101" pitchFamily="2" charset="-122"/>
              </a:rPr>
              <a:t>广义表</a:t>
            </a:r>
            <a:endParaRPr lang="en-US" altLang="zh-CN" sz="3800" b="1" dirty="0">
              <a:solidFill>
                <a:srgbClr val="0000CC"/>
              </a:solidFill>
              <a:latin typeface="华文仿宋" panose="02010600040101010101" pitchFamily="2" charset="-122"/>
              <a:ea typeface="华文仿宋" panose="02010600040101010101" pitchFamily="2" charset="-122"/>
            </a:endParaRPr>
          </a:p>
          <a:p>
            <a:pPr marL="0" indent="0" eaLnBrk="1" hangingPunct="1">
              <a:defRPr/>
            </a:pPr>
            <a:endParaRPr lang="en-US" altLang="zh-CN" sz="3800" b="1" dirty="0">
              <a:solidFill>
                <a:srgbClr val="0000CC"/>
              </a:solidFill>
              <a:latin typeface="华文仿宋" panose="02010600040101010101" pitchFamily="2" charset="-122"/>
              <a:ea typeface="华文仿宋" panose="02010600040101010101" pitchFamily="2" charset="-122"/>
            </a:endParaRPr>
          </a:p>
          <a:p>
            <a:pPr marL="0" indent="0" eaLnBrk="1" hangingPunct="1">
              <a:defRPr/>
            </a:pPr>
            <a:endParaRPr lang="en-US" altLang="zh-CN" sz="3800" b="1" dirty="0">
              <a:solidFill>
                <a:srgbClr val="0000CC"/>
              </a:solidFill>
              <a:latin typeface="华文仿宋" panose="02010600040101010101" pitchFamily="2" charset="-122"/>
              <a:ea typeface="华文仿宋" panose="02010600040101010101" pitchFamily="2" charset="-122"/>
            </a:endParaRPr>
          </a:p>
          <a:p>
            <a:pPr marL="0" indent="0" eaLnBrk="1" hangingPunct="1">
              <a:defRPr/>
            </a:pPr>
            <a:endParaRPr lang="zh-CN" altLang="en-US" sz="3800" b="1" dirty="0">
              <a:solidFill>
                <a:srgbClr val="0000CC"/>
              </a:solidFill>
              <a:latin typeface="华文仿宋" panose="02010600040101010101" pitchFamily="2" charset="-122"/>
              <a:ea typeface="华文仿宋" panose="02010600040101010101" pitchFamily="2"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8"/>
          <p:cNvGraphicFramePr>
            <a:graphicFrameLocks noChangeAspect="1"/>
          </p:cNvGraphicFramePr>
          <p:nvPr>
            <p:extLst>
              <p:ext uri="{D42A27DB-BD31-4B8C-83A1-F6EECF244321}">
                <p14:modId xmlns:p14="http://schemas.microsoft.com/office/powerpoint/2010/main" val="2006628903"/>
              </p:ext>
            </p:extLst>
          </p:nvPr>
        </p:nvGraphicFramePr>
        <p:xfrm>
          <a:off x="249560" y="2617440"/>
          <a:ext cx="5486400" cy="2971800"/>
        </p:xfrm>
        <a:graphic>
          <a:graphicData uri="http://schemas.openxmlformats.org/presentationml/2006/ole">
            <mc:AlternateContent xmlns:mc="http://schemas.openxmlformats.org/markup-compatibility/2006">
              <mc:Choice xmlns:v="urn:schemas-microsoft-com:vml" Requires="v">
                <p:oleObj spid="_x0000_s54397" name="Equation" r:id="rId3" imgW="1857434" imgH="876420" progId="Equation.3">
                  <p:embed/>
                </p:oleObj>
              </mc:Choice>
              <mc:Fallback>
                <p:oleObj name="Equation" r:id="rId3" imgW="1857434" imgH="87642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60" y="2617440"/>
                        <a:ext cx="5486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5" name="Rectangle 2"/>
          <p:cNvSpPr>
            <a:spLocks noChangeArrowheads="1"/>
          </p:cNvSpPr>
          <p:nvPr/>
        </p:nvSpPr>
        <p:spPr bwMode="auto">
          <a:xfrm>
            <a:off x="4219278" y="4975300"/>
            <a:ext cx="1219200" cy="569912"/>
          </a:xfrm>
          <a:prstGeom prst="rect">
            <a:avLst/>
          </a:prstGeom>
          <a:solidFill>
            <a:srgbClr val="66FF66">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4276" name="Rectangle 3"/>
          <p:cNvSpPr>
            <a:spLocks noChangeArrowheads="1"/>
          </p:cNvSpPr>
          <p:nvPr/>
        </p:nvSpPr>
        <p:spPr bwMode="auto">
          <a:xfrm>
            <a:off x="3406478" y="4532388"/>
            <a:ext cx="838200" cy="1012825"/>
          </a:xfrm>
          <a:prstGeom prst="rect">
            <a:avLst/>
          </a:prstGeom>
          <a:solidFill>
            <a:srgbClr val="66FF66">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4277" name="Rectangle 4"/>
          <p:cNvSpPr>
            <a:spLocks noChangeArrowheads="1"/>
          </p:cNvSpPr>
          <p:nvPr/>
        </p:nvSpPr>
        <p:spPr bwMode="auto">
          <a:xfrm>
            <a:off x="2263478" y="4002162"/>
            <a:ext cx="1143000" cy="1543050"/>
          </a:xfrm>
          <a:prstGeom prst="rect">
            <a:avLst/>
          </a:prstGeom>
          <a:solidFill>
            <a:srgbClr val="66FF66">
              <a:alpha val="34901"/>
            </a:srgbClr>
          </a:solidFill>
          <a:ln>
            <a:noFill/>
          </a:ln>
          <a:effectLst/>
          <a:extLst>
            <a:ext uri="{91240B29-F687-4F45-9708-019B960494DF}">
              <a14:hiddenLine xmlns:a14="http://schemas.microsoft.com/office/drawing/2010/main" w="9525">
                <a:solidFill>
                  <a:srgbClr val="66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4278" name="Rectangle 5"/>
          <p:cNvSpPr>
            <a:spLocks noChangeArrowheads="1"/>
          </p:cNvSpPr>
          <p:nvPr/>
        </p:nvSpPr>
        <p:spPr bwMode="auto">
          <a:xfrm>
            <a:off x="1120478" y="3259212"/>
            <a:ext cx="1143000" cy="2286000"/>
          </a:xfrm>
          <a:prstGeom prst="rect">
            <a:avLst/>
          </a:prstGeom>
          <a:solidFill>
            <a:srgbClr val="66FF66">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4279" name="Rectangle 6"/>
          <p:cNvSpPr>
            <a:spLocks noChangeArrowheads="1"/>
          </p:cNvSpPr>
          <p:nvPr/>
        </p:nvSpPr>
        <p:spPr bwMode="auto">
          <a:xfrm>
            <a:off x="129878" y="2748038"/>
            <a:ext cx="990600" cy="2797175"/>
          </a:xfrm>
          <a:prstGeom prst="rect">
            <a:avLst/>
          </a:prstGeom>
          <a:solidFill>
            <a:srgbClr val="66FF66">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450567" name="Rectangle 7"/>
          <p:cNvSpPr>
            <a:spLocks noGrp="1" noChangeArrowheads="1"/>
          </p:cNvSpPr>
          <p:nvPr>
            <p:ph idx="1"/>
          </p:nvPr>
        </p:nvSpPr>
        <p:spPr>
          <a:xfrm>
            <a:off x="995009" y="980728"/>
            <a:ext cx="10870976" cy="1218087"/>
          </a:xfrm>
        </p:spPr>
        <p:txBody>
          <a:bodyPr>
            <a:normAutofit/>
          </a:bodyPr>
          <a:lstStyle/>
          <a:p>
            <a:pPr>
              <a:lnSpc>
                <a:spcPct val="105000"/>
              </a:lnSpc>
              <a:buClr>
                <a:srgbClr val="800080"/>
              </a:buClr>
              <a:buSzPct val="50000"/>
              <a:defRPr/>
            </a:pPr>
            <a:r>
              <a:rPr lang="zh-CN" altLang="en-US" b="1" dirty="0" smtClean="0">
                <a:solidFill>
                  <a:srgbClr val="000099"/>
                </a:solidFill>
                <a:ea typeface="仿宋_GB2312" pitchFamily="49" charset="-122"/>
              </a:rPr>
              <a:t>为节约存储，只存对角线及对角线以上的元素，或者只存对角线或对角线以下的元素。前者称为</a:t>
            </a:r>
            <a:r>
              <a:rPr lang="zh-CN" altLang="en-US" b="1" dirty="0" smtClean="0">
                <a:solidFill>
                  <a:srgbClr val="0000CC"/>
                </a:solidFill>
                <a:ea typeface="仿宋_GB2312" pitchFamily="49" charset="-122"/>
              </a:rPr>
              <a:t>上三角矩阵</a:t>
            </a:r>
            <a:r>
              <a:rPr lang="zh-CN" altLang="en-US" b="1" dirty="0" smtClean="0">
                <a:solidFill>
                  <a:srgbClr val="000099"/>
                </a:solidFill>
                <a:ea typeface="仿宋_GB2312" pitchFamily="49" charset="-122"/>
              </a:rPr>
              <a:t>，后者称为</a:t>
            </a:r>
            <a:r>
              <a:rPr lang="zh-CN" altLang="en-US" b="1" dirty="0" smtClean="0">
                <a:solidFill>
                  <a:schemeClr val="tx2"/>
                </a:solidFill>
                <a:ea typeface="仿宋_GB2312" pitchFamily="49" charset="-122"/>
              </a:rPr>
              <a:t>下三角矩阵</a:t>
            </a:r>
            <a:r>
              <a:rPr lang="zh-CN" altLang="en-US" b="1" dirty="0" smtClean="0">
                <a:solidFill>
                  <a:srgbClr val="000099"/>
                </a:solidFill>
                <a:ea typeface="仿宋_GB2312" pitchFamily="49" charset="-122"/>
              </a:rPr>
              <a:t>。</a:t>
            </a:r>
            <a:endParaRPr lang="zh-CN" altLang="en-US" b="1" dirty="0">
              <a:solidFill>
                <a:srgbClr val="000099"/>
              </a:solidFill>
              <a:ea typeface="仿宋_GB2312" pitchFamily="49" charset="-122"/>
            </a:endParaRPr>
          </a:p>
        </p:txBody>
      </p:sp>
      <p:grpSp>
        <p:nvGrpSpPr>
          <p:cNvPr id="10" name="Group 10"/>
          <p:cNvGrpSpPr>
            <a:grpSpLocks/>
          </p:cNvGrpSpPr>
          <p:nvPr/>
        </p:nvGrpSpPr>
        <p:grpSpPr bwMode="auto">
          <a:xfrm>
            <a:off x="6544072" y="2631604"/>
            <a:ext cx="5456584" cy="2913608"/>
            <a:chOff x="1088" y="364"/>
            <a:chExt cx="3363" cy="1745"/>
          </a:xfrm>
        </p:grpSpPr>
        <p:graphicFrame>
          <p:nvGraphicFramePr>
            <p:cNvPr id="11" name="Object 7"/>
            <p:cNvGraphicFramePr>
              <a:graphicFrameLocks noChangeAspect="1"/>
            </p:cNvGraphicFramePr>
            <p:nvPr/>
          </p:nvGraphicFramePr>
          <p:xfrm>
            <a:off x="1088" y="364"/>
            <a:ext cx="3363" cy="1745"/>
          </p:xfrm>
          <a:graphic>
            <a:graphicData uri="http://schemas.openxmlformats.org/presentationml/2006/ole">
              <mc:AlternateContent xmlns:mc="http://schemas.openxmlformats.org/markup-compatibility/2006">
                <mc:Choice xmlns:v="urn:schemas-microsoft-com:vml" Requires="v">
                  <p:oleObj spid="_x0000_s54398" name="公式" r:id="rId5" imgW="1857434" imgH="876420" progId="Equation.3">
                    <p:embed/>
                  </p:oleObj>
                </mc:Choice>
                <mc:Fallback>
                  <p:oleObj name="公式" r:id="rId5" imgW="1857434" imgH="8764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 y="364"/>
                          <a:ext cx="3363" cy="1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2"/>
            <p:cNvSpPr>
              <a:spLocks noChangeArrowheads="1"/>
            </p:cNvSpPr>
            <p:nvPr/>
          </p:nvSpPr>
          <p:spPr bwMode="auto">
            <a:xfrm>
              <a:off x="1125" y="432"/>
              <a:ext cx="666" cy="384"/>
            </a:xfrm>
            <a:prstGeom prst="rect">
              <a:avLst/>
            </a:prstGeom>
            <a:solidFill>
              <a:srgbClr val="FF66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3" name="Rectangle 3"/>
            <p:cNvSpPr>
              <a:spLocks noChangeArrowheads="1"/>
            </p:cNvSpPr>
            <p:nvPr/>
          </p:nvSpPr>
          <p:spPr bwMode="auto">
            <a:xfrm>
              <a:off x="1788" y="432"/>
              <a:ext cx="657" cy="722"/>
            </a:xfrm>
            <a:prstGeom prst="rect">
              <a:avLst/>
            </a:prstGeom>
            <a:solidFill>
              <a:srgbClr val="FF66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4" name="Rectangle 4"/>
            <p:cNvSpPr>
              <a:spLocks noChangeArrowheads="1"/>
            </p:cNvSpPr>
            <p:nvPr/>
          </p:nvSpPr>
          <p:spPr bwMode="auto">
            <a:xfrm>
              <a:off x="2446" y="432"/>
              <a:ext cx="626" cy="1065"/>
            </a:xfrm>
            <a:prstGeom prst="rect">
              <a:avLst/>
            </a:prstGeom>
            <a:solidFill>
              <a:srgbClr val="FF66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5" name="Rectangle 5"/>
            <p:cNvSpPr>
              <a:spLocks noChangeArrowheads="1"/>
            </p:cNvSpPr>
            <p:nvPr/>
          </p:nvSpPr>
          <p:spPr bwMode="auto">
            <a:xfrm>
              <a:off x="3073" y="432"/>
              <a:ext cx="534" cy="1313"/>
            </a:xfrm>
            <a:prstGeom prst="rect">
              <a:avLst/>
            </a:prstGeom>
            <a:solidFill>
              <a:srgbClr val="FF66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6" name="Rectangle 6"/>
            <p:cNvSpPr>
              <a:spLocks noChangeArrowheads="1"/>
            </p:cNvSpPr>
            <p:nvPr/>
          </p:nvSpPr>
          <p:spPr bwMode="auto">
            <a:xfrm>
              <a:off x="3606" y="432"/>
              <a:ext cx="762" cy="1644"/>
            </a:xfrm>
            <a:prstGeom prst="rect">
              <a:avLst/>
            </a:prstGeom>
            <a:solidFill>
              <a:srgbClr val="FF66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sp>
        <p:nvSpPr>
          <p:cNvPr id="2" name="矩形 1"/>
          <p:cNvSpPr/>
          <p:nvPr/>
        </p:nvSpPr>
        <p:spPr>
          <a:xfrm>
            <a:off x="1516160" y="5783050"/>
            <a:ext cx="2749471" cy="584775"/>
          </a:xfrm>
          <a:prstGeom prst="rect">
            <a:avLst/>
          </a:prstGeom>
        </p:spPr>
        <p:txBody>
          <a:bodyPr wrap="none">
            <a:spAutoFit/>
          </a:bodyPr>
          <a:lstStyle/>
          <a:p>
            <a:pPr>
              <a:lnSpc>
                <a:spcPct val="80000"/>
              </a:lnSpc>
            </a:pPr>
            <a:r>
              <a:rPr lang="zh-CN" altLang="en-US" b="0" dirty="0">
                <a:latin typeface="Times New Roman" panose="02020603050405020304" pitchFamily="18" charset="0"/>
                <a:ea typeface="隶书" panose="02010509060101010101" pitchFamily="49" charset="-122"/>
              </a:rPr>
              <a:t>下三角矩阵</a:t>
            </a:r>
            <a:endParaRPr lang="zh-CN" altLang="en-US" b="0" dirty="0">
              <a:latin typeface="Times New Roman" panose="02020603050405020304" pitchFamily="18" charset="0"/>
            </a:endParaRPr>
          </a:p>
        </p:txBody>
      </p:sp>
      <p:sp>
        <p:nvSpPr>
          <p:cNvPr id="3" name="矩形 2"/>
          <p:cNvSpPr/>
          <p:nvPr/>
        </p:nvSpPr>
        <p:spPr>
          <a:xfrm>
            <a:off x="7968208" y="5775018"/>
            <a:ext cx="2749471" cy="584775"/>
          </a:xfrm>
          <a:prstGeom prst="rect">
            <a:avLst/>
          </a:prstGeom>
        </p:spPr>
        <p:txBody>
          <a:bodyPr wrap="none">
            <a:spAutoFit/>
          </a:bodyPr>
          <a:lstStyle/>
          <a:p>
            <a:pPr>
              <a:lnSpc>
                <a:spcPct val="80000"/>
              </a:lnSpc>
            </a:pPr>
            <a:r>
              <a:rPr lang="zh-CN" altLang="en-US" b="0" dirty="0">
                <a:latin typeface="Times New Roman" panose="02020603050405020304" pitchFamily="18" charset="0"/>
                <a:ea typeface="隶书" panose="02010509060101010101" pitchFamily="49" charset="-122"/>
              </a:rPr>
              <a:t>上三角矩阵</a:t>
            </a:r>
            <a:endParaRPr lang="zh-CN" altLang="en-US" b="0" dirty="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7"/>
          <p:cNvGraphicFramePr>
            <a:graphicFrameLocks noChangeAspect="1"/>
          </p:cNvGraphicFramePr>
          <p:nvPr>
            <p:extLst>
              <p:ext uri="{D42A27DB-BD31-4B8C-83A1-F6EECF244321}">
                <p14:modId xmlns:p14="http://schemas.microsoft.com/office/powerpoint/2010/main" val="3250172584"/>
              </p:ext>
            </p:extLst>
          </p:nvPr>
        </p:nvGraphicFramePr>
        <p:xfrm>
          <a:off x="407368" y="692696"/>
          <a:ext cx="5192712" cy="2833687"/>
        </p:xfrm>
        <a:graphic>
          <a:graphicData uri="http://schemas.openxmlformats.org/presentationml/2006/ole">
            <mc:AlternateContent xmlns:mc="http://schemas.openxmlformats.org/markup-compatibility/2006">
              <mc:Choice xmlns:v="urn:schemas-microsoft-com:vml" Requires="v">
                <p:oleObj spid="_x0000_s56415" name="公式" r:id="rId3" imgW="1857434" imgH="876420" progId="Equation.3">
                  <p:embed/>
                </p:oleObj>
              </mc:Choice>
              <mc:Fallback>
                <p:oleObj name="公式" r:id="rId3" imgW="1857434" imgH="87642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8" y="692696"/>
                        <a:ext cx="5192712" cy="283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3" name="Rectangle 2"/>
          <p:cNvSpPr>
            <a:spLocks noChangeArrowheads="1"/>
          </p:cNvSpPr>
          <p:nvPr/>
        </p:nvSpPr>
        <p:spPr bwMode="auto">
          <a:xfrm>
            <a:off x="4247008" y="2967582"/>
            <a:ext cx="1193800" cy="457200"/>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6324" name="Rectangle 3"/>
          <p:cNvSpPr>
            <a:spLocks noChangeArrowheads="1"/>
          </p:cNvSpPr>
          <p:nvPr/>
        </p:nvSpPr>
        <p:spPr bwMode="auto">
          <a:xfrm>
            <a:off x="3472309" y="2535782"/>
            <a:ext cx="771525" cy="914400"/>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6325" name="Rectangle 4"/>
          <p:cNvSpPr>
            <a:spLocks noChangeArrowheads="1"/>
          </p:cNvSpPr>
          <p:nvPr/>
        </p:nvSpPr>
        <p:spPr bwMode="auto">
          <a:xfrm>
            <a:off x="2503934" y="1926182"/>
            <a:ext cx="968375" cy="1524000"/>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6326" name="Rectangle 5"/>
          <p:cNvSpPr>
            <a:spLocks noChangeArrowheads="1"/>
          </p:cNvSpPr>
          <p:nvPr/>
        </p:nvSpPr>
        <p:spPr bwMode="auto">
          <a:xfrm>
            <a:off x="1440308" y="1384846"/>
            <a:ext cx="1062038" cy="2039937"/>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6327" name="Rectangle 6"/>
          <p:cNvSpPr>
            <a:spLocks noChangeArrowheads="1"/>
          </p:cNvSpPr>
          <p:nvPr/>
        </p:nvSpPr>
        <p:spPr bwMode="auto">
          <a:xfrm>
            <a:off x="465584" y="818107"/>
            <a:ext cx="976313" cy="2605088"/>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6328" name="Text Box 8"/>
          <p:cNvSpPr txBox="1">
            <a:spLocks noChangeArrowheads="1"/>
          </p:cNvSpPr>
          <p:nvPr/>
        </p:nvSpPr>
        <p:spPr bwMode="auto">
          <a:xfrm>
            <a:off x="5834509" y="832396"/>
            <a:ext cx="70167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80000"/>
              </a:lnSpc>
              <a:spcBef>
                <a:spcPct val="0"/>
              </a:spcBef>
              <a:buClrTx/>
              <a:buSzTx/>
              <a:buFontTx/>
              <a:buNone/>
            </a:pPr>
            <a:r>
              <a:rPr lang="zh-CN" altLang="en-US" sz="4000" b="0">
                <a:solidFill>
                  <a:srgbClr val="0000CC"/>
                </a:solidFill>
                <a:latin typeface="Times New Roman" panose="02020603050405020304" pitchFamily="18" charset="0"/>
                <a:ea typeface="隶书" panose="02010509060101010101" pitchFamily="49" charset="-122"/>
              </a:rPr>
              <a:t>下三角矩阵</a:t>
            </a:r>
            <a:endParaRPr lang="zh-CN" altLang="en-US" sz="2400" b="0">
              <a:latin typeface="Times New Roman" panose="02020603050405020304" pitchFamily="18" charset="0"/>
              <a:ea typeface="黑体" panose="02010609060101010101" pitchFamily="49" charset="-122"/>
            </a:endParaRPr>
          </a:p>
        </p:txBody>
      </p:sp>
      <p:sp>
        <p:nvSpPr>
          <p:cNvPr id="56329" name="Text Box 22"/>
          <p:cNvSpPr txBox="1">
            <a:spLocks noChangeArrowheads="1"/>
          </p:cNvSpPr>
          <p:nvPr/>
        </p:nvSpPr>
        <p:spPr bwMode="auto">
          <a:xfrm>
            <a:off x="2803525" y="49736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2400" b="0">
              <a:latin typeface="Times New Roman" panose="02020603050405020304" pitchFamily="18" charset="0"/>
              <a:ea typeface="黑体" panose="02010609060101010101" pitchFamily="49" charset="-122"/>
            </a:endParaRPr>
          </a:p>
        </p:txBody>
      </p:sp>
      <p:sp>
        <p:nvSpPr>
          <p:cNvPr id="56330" name="Text Box 23"/>
          <p:cNvSpPr txBox="1">
            <a:spLocks noChangeArrowheads="1"/>
          </p:cNvSpPr>
          <p:nvPr/>
        </p:nvSpPr>
        <p:spPr bwMode="auto">
          <a:xfrm>
            <a:off x="2197100" y="4800601"/>
            <a:ext cx="8047038"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05000"/>
              </a:lnSpc>
              <a:spcBef>
                <a:spcPct val="0"/>
              </a:spcBef>
              <a:buClrTx/>
              <a:buSzTx/>
              <a:buFontTx/>
              <a:buNone/>
            </a:pPr>
            <a:r>
              <a:rPr lang="zh-CN" altLang="en-US" sz="3000">
                <a:solidFill>
                  <a:srgbClr val="000099"/>
                </a:solidFill>
                <a:latin typeface="Times New Roman" panose="02020603050405020304" pitchFamily="18" charset="0"/>
                <a:ea typeface="仿宋_GB2312" pitchFamily="49" charset="-122"/>
              </a:rPr>
              <a:t>若</a:t>
            </a:r>
            <a:r>
              <a:rPr lang="zh-CN" altLang="en-US" sz="3000" i="1">
                <a:solidFill>
                  <a:srgbClr val="000099"/>
                </a:solidFill>
                <a:latin typeface="Times New Roman" panose="02020603050405020304" pitchFamily="18" charset="0"/>
                <a:ea typeface="仿宋_GB2312" pitchFamily="49" charset="-122"/>
              </a:rPr>
              <a:t> </a:t>
            </a:r>
            <a:r>
              <a:rPr lang="en-US" altLang="zh-CN" sz="3000" i="1">
                <a:solidFill>
                  <a:srgbClr val="FF3300"/>
                </a:solidFill>
                <a:latin typeface="Times New Roman" panose="02020603050405020304" pitchFamily="18" charset="0"/>
                <a:ea typeface="仿宋_GB2312" pitchFamily="49" charset="-122"/>
              </a:rPr>
              <a:t>i </a:t>
            </a:r>
            <a:r>
              <a:rPr lang="en-US" altLang="zh-CN" sz="3000">
                <a:solidFill>
                  <a:srgbClr val="FF3300"/>
                </a:solidFill>
                <a:latin typeface="Times New Roman" panose="02020603050405020304" pitchFamily="18" charset="0"/>
                <a:ea typeface="仿宋_GB2312" pitchFamily="49" charset="-122"/>
                <a:sym typeface="Symbol" panose="05050102010706020507" pitchFamily="18" charset="2"/>
              </a:rPr>
              <a:t></a:t>
            </a:r>
            <a:r>
              <a:rPr lang="en-US" altLang="zh-CN" sz="3000">
                <a:solidFill>
                  <a:srgbClr val="FF3300"/>
                </a:solidFill>
                <a:latin typeface="Times New Roman" panose="02020603050405020304" pitchFamily="18" charset="0"/>
                <a:ea typeface="仿宋_GB2312" pitchFamily="49" charset="-122"/>
              </a:rPr>
              <a:t> </a:t>
            </a:r>
            <a:r>
              <a:rPr lang="en-US" altLang="zh-CN" sz="3000" i="1">
                <a:solidFill>
                  <a:srgbClr val="FF3300"/>
                </a:solidFill>
                <a:latin typeface="Times New Roman" panose="02020603050405020304" pitchFamily="18" charset="0"/>
                <a:ea typeface="仿宋_GB2312" pitchFamily="49" charset="-122"/>
              </a:rPr>
              <a:t>j</a:t>
            </a:r>
            <a:r>
              <a:rPr lang="en-US" altLang="zh-CN" sz="3000">
                <a:solidFill>
                  <a:srgbClr val="000099"/>
                </a:solidFill>
                <a:latin typeface="Times New Roman" panose="02020603050405020304" pitchFamily="18" charset="0"/>
                <a:ea typeface="仿宋_GB2312" pitchFamily="49" charset="-122"/>
              </a:rPr>
              <a:t>, </a:t>
            </a:r>
            <a:r>
              <a:rPr lang="zh-CN" altLang="en-US" sz="3000">
                <a:solidFill>
                  <a:srgbClr val="000099"/>
                </a:solidFill>
                <a:latin typeface="Times New Roman" panose="02020603050405020304" pitchFamily="18" charset="0"/>
                <a:ea typeface="仿宋_GB2312" pitchFamily="49" charset="-122"/>
              </a:rPr>
              <a:t>数组元素</a:t>
            </a:r>
            <a:r>
              <a:rPr lang="en-US" altLang="zh-CN" sz="3000">
                <a:solidFill>
                  <a:srgbClr val="000099"/>
                </a:solidFill>
                <a:latin typeface="Times New Roman" panose="02020603050405020304" pitchFamily="18" charset="0"/>
                <a:ea typeface="仿宋_GB2312" pitchFamily="49" charset="-122"/>
              </a:rPr>
              <a:t>A[</a:t>
            </a:r>
            <a:r>
              <a:rPr lang="en-US" altLang="zh-CN" sz="3000" i="1">
                <a:solidFill>
                  <a:srgbClr val="000099"/>
                </a:solidFill>
                <a:latin typeface="Times New Roman" panose="02020603050405020304" pitchFamily="18" charset="0"/>
                <a:ea typeface="仿宋_GB2312" pitchFamily="49" charset="-122"/>
              </a:rPr>
              <a:t>i</a:t>
            </a:r>
            <a:r>
              <a:rPr lang="en-US" altLang="zh-CN" sz="3000">
                <a:solidFill>
                  <a:srgbClr val="000099"/>
                </a:solidFill>
                <a:latin typeface="Times New Roman" panose="02020603050405020304" pitchFamily="18" charset="0"/>
                <a:ea typeface="仿宋_GB2312" pitchFamily="49" charset="-122"/>
              </a:rPr>
              <a:t>][</a:t>
            </a:r>
            <a:r>
              <a:rPr lang="en-US" altLang="zh-CN" sz="3000" i="1">
                <a:solidFill>
                  <a:srgbClr val="000099"/>
                </a:solidFill>
                <a:latin typeface="Times New Roman" panose="02020603050405020304" pitchFamily="18" charset="0"/>
                <a:ea typeface="仿宋_GB2312" pitchFamily="49" charset="-122"/>
              </a:rPr>
              <a:t>j</a:t>
            </a:r>
            <a:r>
              <a:rPr lang="en-US" altLang="zh-CN" sz="3000">
                <a:solidFill>
                  <a:srgbClr val="000099"/>
                </a:solidFill>
                <a:latin typeface="Times New Roman" panose="02020603050405020304" pitchFamily="18" charset="0"/>
                <a:ea typeface="仿宋_GB2312" pitchFamily="49" charset="-122"/>
              </a:rPr>
              <a:t>]</a:t>
            </a:r>
            <a:r>
              <a:rPr lang="zh-CN" altLang="en-US" sz="3000">
                <a:solidFill>
                  <a:srgbClr val="000099"/>
                </a:solidFill>
                <a:latin typeface="Times New Roman" panose="02020603050405020304" pitchFamily="18" charset="0"/>
                <a:ea typeface="仿宋_GB2312" pitchFamily="49" charset="-122"/>
              </a:rPr>
              <a:t>在数组</a:t>
            </a:r>
            <a:r>
              <a:rPr lang="en-US" altLang="zh-CN" sz="3000">
                <a:solidFill>
                  <a:srgbClr val="000099"/>
                </a:solidFill>
                <a:latin typeface="Times New Roman" panose="02020603050405020304" pitchFamily="18" charset="0"/>
                <a:ea typeface="仿宋_GB2312" pitchFamily="49" charset="-122"/>
              </a:rPr>
              <a:t>B</a:t>
            </a:r>
            <a:r>
              <a:rPr lang="zh-CN" altLang="en-US" sz="3000">
                <a:solidFill>
                  <a:srgbClr val="000099"/>
                </a:solidFill>
                <a:latin typeface="Times New Roman" panose="02020603050405020304" pitchFamily="18" charset="0"/>
                <a:ea typeface="仿宋_GB2312" pitchFamily="49" charset="-122"/>
              </a:rPr>
              <a:t>中的存放位置为  </a:t>
            </a:r>
            <a:r>
              <a:rPr lang="en-US" altLang="zh-CN" sz="3000">
                <a:latin typeface="Times New Roman" panose="02020603050405020304" pitchFamily="18" charset="0"/>
                <a:ea typeface="仿宋_GB2312" pitchFamily="49" charset="-122"/>
              </a:rPr>
              <a:t>1 + 2 + </a:t>
            </a:r>
            <a:r>
              <a:rPr lang="en-US" altLang="zh-CN" sz="3000">
                <a:latin typeface="Times New Roman" panose="02020603050405020304" pitchFamily="18" charset="0"/>
                <a:ea typeface="仿宋_GB2312" pitchFamily="49" charset="-122"/>
                <a:sym typeface="Wingdings" panose="05000000000000000000" pitchFamily="2" charset="2"/>
              </a:rPr>
              <a:t></a:t>
            </a:r>
            <a:r>
              <a:rPr lang="en-US" altLang="zh-CN" sz="3000">
                <a:latin typeface="Times New Roman" panose="02020603050405020304" pitchFamily="18" charset="0"/>
                <a:ea typeface="仿宋_GB2312" pitchFamily="49" charset="-122"/>
              </a:rPr>
              <a:t> + </a:t>
            </a:r>
            <a:r>
              <a:rPr lang="en-US" altLang="zh-CN" sz="3000" i="1">
                <a:latin typeface="Times New Roman" panose="02020603050405020304" pitchFamily="18" charset="0"/>
                <a:ea typeface="仿宋_GB2312" pitchFamily="49" charset="-122"/>
              </a:rPr>
              <a:t>i </a:t>
            </a:r>
            <a:r>
              <a:rPr lang="en-US" altLang="zh-CN" sz="3000">
                <a:latin typeface="Times New Roman" panose="02020603050405020304" pitchFamily="18" charset="0"/>
                <a:ea typeface="仿宋_GB2312" pitchFamily="49" charset="-122"/>
              </a:rPr>
              <a:t>+ </a:t>
            </a:r>
            <a:r>
              <a:rPr lang="en-US" altLang="zh-CN" sz="3000" i="1">
                <a:latin typeface="Times New Roman" panose="02020603050405020304" pitchFamily="18" charset="0"/>
                <a:ea typeface="仿宋_GB2312" pitchFamily="49" charset="-122"/>
              </a:rPr>
              <a:t>j</a:t>
            </a:r>
            <a:r>
              <a:rPr lang="en-US" altLang="zh-CN" sz="3000">
                <a:latin typeface="Times New Roman" panose="02020603050405020304" pitchFamily="18" charset="0"/>
                <a:ea typeface="仿宋_GB2312" pitchFamily="49" charset="-122"/>
              </a:rPr>
              <a:t> = (</a:t>
            </a:r>
            <a:r>
              <a:rPr lang="en-US" altLang="zh-CN" sz="3000" i="1">
                <a:latin typeface="Times New Roman" panose="02020603050405020304" pitchFamily="18" charset="0"/>
                <a:ea typeface="仿宋_GB2312" pitchFamily="49" charset="-122"/>
              </a:rPr>
              <a:t>i </a:t>
            </a:r>
            <a:r>
              <a:rPr lang="en-US" altLang="zh-CN" sz="3000">
                <a:latin typeface="Times New Roman" panose="02020603050405020304" pitchFamily="18" charset="0"/>
              </a:rPr>
              <a:t>+ </a:t>
            </a:r>
            <a:r>
              <a:rPr lang="en-US" altLang="zh-CN" sz="3000">
                <a:latin typeface="Times New Roman" panose="02020603050405020304" pitchFamily="18" charset="0"/>
                <a:ea typeface="仿宋_GB2312" pitchFamily="49" charset="-122"/>
              </a:rPr>
              <a:t>1)* </a:t>
            </a:r>
            <a:r>
              <a:rPr lang="en-US" altLang="zh-CN" sz="3000" i="1">
                <a:latin typeface="Times New Roman" panose="02020603050405020304" pitchFamily="18" charset="0"/>
                <a:ea typeface="仿宋_GB2312" pitchFamily="49" charset="-122"/>
              </a:rPr>
              <a:t>i </a:t>
            </a:r>
            <a:r>
              <a:rPr lang="en-US" altLang="zh-CN" sz="3000">
                <a:latin typeface="Times New Roman" panose="02020603050405020304" pitchFamily="18" charset="0"/>
                <a:ea typeface="仿宋_GB2312" pitchFamily="49" charset="-122"/>
              </a:rPr>
              <a:t>/ 2 + </a:t>
            </a:r>
            <a:r>
              <a:rPr lang="en-US" altLang="zh-CN" sz="3000" i="1">
                <a:latin typeface="Times New Roman" panose="02020603050405020304" pitchFamily="18" charset="0"/>
                <a:ea typeface="仿宋_GB2312" pitchFamily="49" charset="-122"/>
              </a:rPr>
              <a:t>j</a:t>
            </a:r>
            <a:endParaRPr lang="en-US" altLang="zh-CN" sz="3000" b="0">
              <a:latin typeface="楷体_GB2312" pitchFamily="49" charset="-122"/>
            </a:endParaRPr>
          </a:p>
        </p:txBody>
      </p:sp>
      <p:sp>
        <p:nvSpPr>
          <p:cNvPr id="56331" name="AutoShape 24"/>
          <p:cNvSpPr>
            <a:spLocks/>
          </p:cNvSpPr>
          <p:nvPr/>
        </p:nvSpPr>
        <p:spPr bwMode="auto">
          <a:xfrm rot="16200000">
            <a:off x="3779044" y="4934744"/>
            <a:ext cx="88900" cy="1954212"/>
          </a:xfrm>
          <a:prstGeom prst="leftBrace">
            <a:avLst>
              <a:gd name="adj1" fmla="val 183184"/>
              <a:gd name="adj2" fmla="val 50000"/>
            </a:avLst>
          </a:prstGeom>
          <a:noFill/>
          <a:ln w="28575">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000099"/>
              </a:solidFill>
              <a:latin typeface="Times New Roman" panose="02020603050405020304" pitchFamily="18" charset="0"/>
              <a:ea typeface="黑体" panose="02010609060101010101" pitchFamily="49" charset="-122"/>
            </a:endParaRPr>
          </a:p>
        </p:txBody>
      </p:sp>
      <p:grpSp>
        <p:nvGrpSpPr>
          <p:cNvPr id="56332" name="Group 29"/>
          <p:cNvGrpSpPr>
            <a:grpSpLocks/>
          </p:cNvGrpSpPr>
          <p:nvPr/>
        </p:nvGrpSpPr>
        <p:grpSpPr bwMode="auto">
          <a:xfrm>
            <a:off x="2135560" y="3470276"/>
            <a:ext cx="8185150" cy="3027363"/>
            <a:chOff x="417" y="2186"/>
            <a:chExt cx="5156" cy="1907"/>
          </a:xfrm>
        </p:grpSpPr>
        <p:sp>
          <p:nvSpPr>
            <p:cNvPr id="56336" name="Rectangle 9"/>
            <p:cNvSpPr>
              <a:spLocks noChangeArrowheads="1"/>
            </p:cNvSpPr>
            <p:nvPr/>
          </p:nvSpPr>
          <p:spPr bwMode="auto">
            <a:xfrm>
              <a:off x="720" y="2448"/>
              <a:ext cx="4656" cy="384"/>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6337" name="Text Box 10"/>
            <p:cNvSpPr txBox="1">
              <a:spLocks noChangeArrowheads="1"/>
            </p:cNvSpPr>
            <p:nvPr/>
          </p:nvSpPr>
          <p:spPr bwMode="auto">
            <a:xfrm>
              <a:off x="417" y="2419"/>
              <a:ext cx="515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000099"/>
                  </a:solidFill>
                  <a:latin typeface="Times New Roman" panose="02020603050405020304" pitchFamily="18" charset="0"/>
                  <a:ea typeface="黑体" panose="02010609060101010101" pitchFamily="49" charset="-122"/>
                </a:rPr>
                <a:t>B</a:t>
              </a:r>
              <a:r>
                <a:rPr lang="en-US" altLang="zh-CN" i="1">
                  <a:solidFill>
                    <a:srgbClr val="000099"/>
                  </a:solidFill>
                  <a:latin typeface="Times New Roman" panose="02020603050405020304" pitchFamily="18" charset="0"/>
                  <a:ea typeface="黑体" panose="02010609060101010101" pitchFamily="49" charset="-122"/>
                </a:rPr>
                <a:t>  a</a:t>
              </a:r>
              <a:r>
                <a:rPr lang="en-US" altLang="zh-CN" baseline="-25000">
                  <a:solidFill>
                    <a:srgbClr val="000099"/>
                  </a:solidFill>
                  <a:latin typeface="Times New Roman" panose="02020603050405020304" pitchFamily="18" charset="0"/>
                  <a:ea typeface="黑体" panose="02010609060101010101" pitchFamily="49" charset="-122"/>
                </a:rPr>
                <a:t>00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10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11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20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21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22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30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31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32   ……</a:t>
              </a:r>
              <a:r>
                <a:rPr lang="en-US" altLang="zh-CN" baseline="-25000">
                  <a:solidFill>
                    <a:srgbClr val="000099"/>
                  </a:solidFill>
                  <a:latin typeface="宋体" panose="02010600030101010101" pitchFamily="2" charset="-122"/>
                  <a:ea typeface="黑体" panose="02010609060101010101" pitchFamily="49" charset="-122"/>
                </a:rPr>
                <a:t>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n-1n-1</a:t>
              </a:r>
              <a:r>
                <a:rPr lang="en-US" altLang="zh-CN" baseline="-25000">
                  <a:solidFill>
                    <a:srgbClr val="000099"/>
                  </a:solidFill>
                  <a:latin typeface="宋体" panose="02010600030101010101" pitchFamily="2" charset="-122"/>
                  <a:ea typeface="黑体" panose="02010609060101010101" pitchFamily="49" charset="-122"/>
                </a:rPr>
                <a:t> </a:t>
              </a:r>
            </a:p>
          </p:txBody>
        </p:sp>
        <p:sp>
          <p:nvSpPr>
            <p:cNvPr id="56338" name="Line 11"/>
            <p:cNvSpPr>
              <a:spLocks noChangeShapeType="1"/>
            </p:cNvSpPr>
            <p:nvPr/>
          </p:nvSpPr>
          <p:spPr bwMode="auto">
            <a:xfrm>
              <a:off x="1104"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9" name="Line 12"/>
            <p:cNvSpPr>
              <a:spLocks noChangeShapeType="1"/>
            </p:cNvSpPr>
            <p:nvPr/>
          </p:nvSpPr>
          <p:spPr bwMode="auto">
            <a:xfrm>
              <a:off x="1488"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0" name="Line 13"/>
            <p:cNvSpPr>
              <a:spLocks noChangeShapeType="1"/>
            </p:cNvSpPr>
            <p:nvPr/>
          </p:nvSpPr>
          <p:spPr bwMode="auto">
            <a:xfrm>
              <a:off x="1872"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1" name="Line 14"/>
            <p:cNvSpPr>
              <a:spLocks noChangeShapeType="1"/>
            </p:cNvSpPr>
            <p:nvPr/>
          </p:nvSpPr>
          <p:spPr bwMode="auto">
            <a:xfrm>
              <a:off x="2256"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2" name="Line 15"/>
            <p:cNvSpPr>
              <a:spLocks noChangeShapeType="1"/>
            </p:cNvSpPr>
            <p:nvPr/>
          </p:nvSpPr>
          <p:spPr bwMode="auto">
            <a:xfrm>
              <a:off x="2640"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3" name="Line 16"/>
            <p:cNvSpPr>
              <a:spLocks noChangeShapeType="1"/>
            </p:cNvSpPr>
            <p:nvPr/>
          </p:nvSpPr>
          <p:spPr bwMode="auto">
            <a:xfrm>
              <a:off x="3024"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4" name="Line 17"/>
            <p:cNvSpPr>
              <a:spLocks noChangeShapeType="1"/>
            </p:cNvSpPr>
            <p:nvPr/>
          </p:nvSpPr>
          <p:spPr bwMode="auto">
            <a:xfrm>
              <a:off x="3408"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5" name="Line 18"/>
            <p:cNvSpPr>
              <a:spLocks noChangeShapeType="1"/>
            </p:cNvSpPr>
            <p:nvPr/>
          </p:nvSpPr>
          <p:spPr bwMode="auto">
            <a:xfrm>
              <a:off x="3792"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6" name="Line 19"/>
            <p:cNvSpPr>
              <a:spLocks noChangeShapeType="1"/>
            </p:cNvSpPr>
            <p:nvPr/>
          </p:nvSpPr>
          <p:spPr bwMode="auto">
            <a:xfrm>
              <a:off x="4176"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7" name="Line 20"/>
            <p:cNvSpPr>
              <a:spLocks noChangeShapeType="1"/>
            </p:cNvSpPr>
            <p:nvPr/>
          </p:nvSpPr>
          <p:spPr bwMode="auto">
            <a:xfrm>
              <a:off x="4656" y="24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48" name="Text Box 21"/>
            <p:cNvSpPr txBox="1">
              <a:spLocks noChangeArrowheads="1"/>
            </p:cNvSpPr>
            <p:nvPr/>
          </p:nvSpPr>
          <p:spPr bwMode="auto">
            <a:xfrm>
              <a:off x="758" y="2186"/>
              <a:ext cx="47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latin typeface="Times New Roman" panose="02020603050405020304" pitchFamily="18" charset="0"/>
                  <a:ea typeface="黑体" panose="02010609060101010101" pitchFamily="49" charset="-122"/>
                </a:rPr>
                <a:t>0     1      2      3      4      5      6      7      8              n(n+1)/2-1</a:t>
              </a:r>
            </a:p>
          </p:txBody>
        </p:sp>
        <p:sp>
          <p:nvSpPr>
            <p:cNvPr id="56349" name="Text Box 25"/>
            <p:cNvSpPr txBox="1">
              <a:spLocks noChangeArrowheads="1"/>
            </p:cNvSpPr>
            <p:nvPr/>
          </p:nvSpPr>
          <p:spPr bwMode="auto">
            <a:xfrm>
              <a:off x="902" y="3805"/>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2400" b="0">
                <a:latin typeface="Times New Roman" panose="02020603050405020304" pitchFamily="18" charset="0"/>
                <a:ea typeface="黑体" panose="02010609060101010101" pitchFamily="49" charset="-122"/>
              </a:endParaRPr>
            </a:p>
          </p:txBody>
        </p:sp>
      </p:grpSp>
      <p:sp>
        <p:nvSpPr>
          <p:cNvPr id="56333" name="Text Box 26"/>
          <p:cNvSpPr txBox="1">
            <a:spLocks noChangeArrowheads="1"/>
          </p:cNvSpPr>
          <p:nvPr/>
        </p:nvSpPr>
        <p:spPr bwMode="auto">
          <a:xfrm>
            <a:off x="2133600" y="5897564"/>
            <a:ext cx="76342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b="0">
                <a:solidFill>
                  <a:schemeClr val="tx2"/>
                </a:solidFill>
                <a:latin typeface="Times New Roman" panose="02020603050405020304" pitchFamily="18" charset="0"/>
                <a:ea typeface="隶书" panose="02010509060101010101" pitchFamily="49" charset="-122"/>
              </a:rPr>
              <a:t>前</a:t>
            </a:r>
            <a:r>
              <a:rPr lang="en-US" altLang="zh-CN" i="1">
                <a:solidFill>
                  <a:schemeClr val="tx2"/>
                </a:solidFill>
                <a:latin typeface="Times New Roman" panose="02020603050405020304" pitchFamily="18" charset="0"/>
                <a:ea typeface="隶书" panose="02010509060101010101" pitchFamily="49" charset="-122"/>
              </a:rPr>
              <a:t>i</a:t>
            </a:r>
            <a:r>
              <a:rPr lang="zh-CN" altLang="en-US" b="0">
                <a:solidFill>
                  <a:schemeClr val="tx2"/>
                </a:solidFill>
                <a:latin typeface="Times New Roman" panose="02020603050405020304" pitchFamily="18" charset="0"/>
                <a:ea typeface="隶书" panose="02010509060101010101" pitchFamily="49" charset="-122"/>
              </a:rPr>
              <a:t>行</a:t>
            </a:r>
            <a:r>
              <a:rPr lang="zh-CN" altLang="en-US" b="0">
                <a:latin typeface="Times New Roman" panose="02020603050405020304" pitchFamily="18" charset="0"/>
                <a:ea typeface="隶书" panose="02010509060101010101" pitchFamily="49" charset="-122"/>
              </a:rPr>
              <a:t>元素总数  </a:t>
            </a:r>
            <a:r>
              <a:rPr lang="zh-CN" altLang="en-US" b="0">
                <a:solidFill>
                  <a:schemeClr val="tx2"/>
                </a:solidFill>
                <a:latin typeface="Times New Roman" panose="02020603050405020304" pitchFamily="18" charset="0"/>
                <a:ea typeface="隶书" panose="02010509060101010101" pitchFamily="49" charset="-122"/>
              </a:rPr>
              <a:t>第</a:t>
            </a:r>
            <a:r>
              <a:rPr lang="en-US" altLang="zh-CN" i="1">
                <a:solidFill>
                  <a:schemeClr val="tx2"/>
                </a:solidFill>
                <a:latin typeface="Times New Roman" panose="02020603050405020304" pitchFamily="18" charset="0"/>
                <a:ea typeface="隶书" panose="02010509060101010101" pitchFamily="49" charset="-122"/>
              </a:rPr>
              <a:t>i</a:t>
            </a:r>
            <a:r>
              <a:rPr lang="zh-CN" altLang="en-US" b="0">
                <a:solidFill>
                  <a:schemeClr val="tx2"/>
                </a:solidFill>
                <a:latin typeface="Times New Roman" panose="02020603050405020304" pitchFamily="18" charset="0"/>
                <a:ea typeface="隶书" panose="02010509060101010101" pitchFamily="49" charset="-122"/>
              </a:rPr>
              <a:t>行第</a:t>
            </a:r>
            <a:r>
              <a:rPr lang="en-US" altLang="zh-CN" i="1">
                <a:solidFill>
                  <a:schemeClr val="tx2"/>
                </a:solidFill>
                <a:latin typeface="Times New Roman" panose="02020603050405020304" pitchFamily="18" charset="0"/>
                <a:ea typeface="隶书" panose="02010509060101010101" pitchFamily="49" charset="-122"/>
              </a:rPr>
              <a:t>j</a:t>
            </a:r>
            <a:r>
              <a:rPr lang="zh-CN" altLang="en-US" b="0">
                <a:solidFill>
                  <a:schemeClr val="tx2"/>
                </a:solidFill>
                <a:latin typeface="Times New Roman" panose="02020603050405020304" pitchFamily="18" charset="0"/>
                <a:ea typeface="隶书" panose="02010509060101010101" pitchFamily="49" charset="-122"/>
              </a:rPr>
              <a:t>个</a:t>
            </a:r>
            <a:r>
              <a:rPr lang="zh-CN" altLang="en-US" b="0">
                <a:latin typeface="Times New Roman" panose="02020603050405020304" pitchFamily="18" charset="0"/>
                <a:ea typeface="隶书" panose="02010509060101010101" pitchFamily="49" charset="-122"/>
              </a:rPr>
              <a:t>元素前元素个数</a:t>
            </a:r>
            <a:endParaRPr lang="zh-CN" altLang="en-US" sz="2400" b="0">
              <a:latin typeface="Times New Roman" panose="02020603050405020304" pitchFamily="18" charset="0"/>
              <a:ea typeface="黑体" panose="02010609060101010101" pitchFamily="49" charset="-122"/>
            </a:endParaRPr>
          </a:p>
        </p:txBody>
      </p:sp>
      <p:sp>
        <p:nvSpPr>
          <p:cNvPr id="56334" name="AutoShape 27"/>
          <p:cNvSpPr>
            <a:spLocks/>
          </p:cNvSpPr>
          <p:nvPr/>
        </p:nvSpPr>
        <p:spPr bwMode="auto">
          <a:xfrm rot="16200000">
            <a:off x="5219700" y="5676900"/>
            <a:ext cx="76200" cy="457200"/>
          </a:xfrm>
          <a:prstGeom prst="leftBrace">
            <a:avLst>
              <a:gd name="adj1" fmla="val 50000"/>
              <a:gd name="adj2" fmla="val 50000"/>
            </a:avLst>
          </a:prstGeom>
          <a:noFill/>
          <a:ln w="28575">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000099"/>
              </a:solidFill>
              <a:latin typeface="Times New Roman" panose="02020603050405020304" pitchFamily="18" charset="0"/>
              <a:ea typeface="黑体" panose="02010609060101010101" pitchFamily="49" charset="-122"/>
            </a:endParaRPr>
          </a:p>
        </p:txBody>
      </p:sp>
      <p:sp>
        <p:nvSpPr>
          <p:cNvPr id="56335" name="AutoShape 28"/>
          <p:cNvSpPr>
            <a:spLocks noChangeArrowheads="1"/>
          </p:cNvSpPr>
          <p:nvPr/>
        </p:nvSpPr>
        <p:spPr bwMode="auto">
          <a:xfrm>
            <a:off x="7724601" y="4419600"/>
            <a:ext cx="219075" cy="381000"/>
          </a:xfrm>
          <a:prstGeom prst="triangle">
            <a:avLst>
              <a:gd name="adj" fmla="val 50000"/>
            </a:avLst>
          </a:prstGeom>
          <a:solidFill>
            <a:schemeClr val="tx2"/>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31" name="Rectangle 9"/>
          <p:cNvSpPr txBox="1">
            <a:spLocks noChangeArrowheads="1"/>
          </p:cNvSpPr>
          <p:nvPr/>
        </p:nvSpPr>
        <p:spPr>
          <a:xfrm>
            <a:off x="7385505" y="1014414"/>
            <a:ext cx="4764766" cy="22098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SzPct val="90000"/>
              <a:buFont typeface="Wingdings" panose="05000000000000000000" pitchFamily="2"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10000"/>
              </a:spcBef>
              <a:spcAft>
                <a:spcPts val="0"/>
              </a:spcAft>
              <a:buClr>
                <a:srgbClr val="990099"/>
              </a:buClr>
              <a:buSzPct val="50000"/>
              <a:defRPr/>
            </a:pPr>
            <a:r>
              <a:rPr kumimoji="0" lang="zh-CN" altLang="en-US" sz="3000" b="1" dirty="0" smtClean="0">
                <a:solidFill>
                  <a:srgbClr val="000099"/>
                </a:solidFill>
                <a:latin typeface="Times New Roman" panose="02020603050405020304" pitchFamily="18" charset="0"/>
                <a:ea typeface="仿宋_GB2312" pitchFamily="49" charset="-122"/>
              </a:rPr>
              <a:t>把它们按行存放于一个一维数组 </a:t>
            </a:r>
            <a:r>
              <a:rPr kumimoji="0" lang="en-US" altLang="zh-CN" sz="3000" b="1" dirty="0" smtClean="0">
                <a:solidFill>
                  <a:srgbClr val="000099"/>
                </a:solidFill>
                <a:latin typeface="Times New Roman" panose="02020603050405020304" pitchFamily="18" charset="0"/>
                <a:ea typeface="仿宋_GB2312" pitchFamily="49" charset="-122"/>
              </a:rPr>
              <a:t>B </a:t>
            </a:r>
            <a:r>
              <a:rPr kumimoji="0" lang="zh-CN" altLang="en-US" sz="3000" b="1" dirty="0" smtClean="0">
                <a:solidFill>
                  <a:srgbClr val="000099"/>
                </a:solidFill>
                <a:latin typeface="Times New Roman" panose="02020603050405020304" pitchFamily="18" charset="0"/>
                <a:ea typeface="仿宋_GB2312" pitchFamily="49" charset="-122"/>
              </a:rPr>
              <a:t>中，称之为对称矩阵 </a:t>
            </a:r>
            <a:r>
              <a:rPr kumimoji="0" lang="en-US" altLang="zh-CN" sz="3000" b="1" dirty="0" smtClean="0">
                <a:solidFill>
                  <a:srgbClr val="000099"/>
                </a:solidFill>
                <a:latin typeface="Times New Roman" panose="02020603050405020304" pitchFamily="18" charset="0"/>
                <a:ea typeface="仿宋_GB2312" pitchFamily="49" charset="-122"/>
              </a:rPr>
              <a:t>A </a:t>
            </a:r>
            <a:r>
              <a:rPr kumimoji="0" lang="zh-CN" altLang="en-US" sz="3000" b="1" dirty="0" smtClean="0">
                <a:solidFill>
                  <a:srgbClr val="000099"/>
                </a:solidFill>
                <a:latin typeface="Times New Roman" panose="02020603050405020304" pitchFamily="18" charset="0"/>
                <a:ea typeface="仿宋_GB2312" pitchFamily="49" charset="-122"/>
              </a:rPr>
              <a:t>的压缩存储方式。</a:t>
            </a:r>
            <a:endParaRPr kumimoji="0" lang="zh-CN" altLang="en-US" sz="3000" b="1" dirty="0" smtClean="0">
              <a:solidFill>
                <a:srgbClr val="0000CC"/>
              </a:solidFill>
              <a:latin typeface="Times New Roman" panose="02020603050405020304" pitchFamily="18" charset="0"/>
              <a:ea typeface="仿宋_GB2312" pitchFamily="49" charset="-122"/>
            </a:endParaRPr>
          </a:p>
          <a:p>
            <a:pPr fontAlgn="auto">
              <a:spcBef>
                <a:spcPct val="10000"/>
              </a:spcBef>
              <a:spcAft>
                <a:spcPts val="0"/>
              </a:spcAft>
              <a:buClr>
                <a:srgbClr val="990099"/>
              </a:buClr>
              <a:buSzPct val="50000"/>
              <a:defRPr/>
            </a:pPr>
            <a:r>
              <a:rPr kumimoji="0" lang="zh-CN" altLang="en-US" sz="3000" b="1" dirty="0" smtClean="0">
                <a:solidFill>
                  <a:srgbClr val="000099"/>
                </a:solidFill>
                <a:latin typeface="Times New Roman" panose="02020603050405020304" pitchFamily="18" charset="0"/>
                <a:ea typeface="仿宋_GB2312" pitchFamily="49" charset="-122"/>
              </a:rPr>
              <a:t>数组 </a:t>
            </a:r>
            <a:r>
              <a:rPr kumimoji="0" lang="en-US" altLang="zh-CN" sz="3000" b="1" dirty="0" smtClean="0">
                <a:solidFill>
                  <a:srgbClr val="000099"/>
                </a:solidFill>
                <a:latin typeface="Times New Roman" panose="02020603050405020304" pitchFamily="18" charset="0"/>
                <a:ea typeface="仿宋_GB2312" pitchFamily="49" charset="-122"/>
              </a:rPr>
              <a:t>B </a:t>
            </a:r>
            <a:r>
              <a:rPr kumimoji="0" lang="zh-CN" altLang="en-US" sz="3000" b="1" dirty="0" smtClean="0">
                <a:solidFill>
                  <a:srgbClr val="000099"/>
                </a:solidFill>
                <a:latin typeface="Times New Roman" panose="02020603050405020304" pitchFamily="18" charset="0"/>
                <a:ea typeface="仿宋_GB2312" pitchFamily="49" charset="-122"/>
              </a:rPr>
              <a:t>共有 </a:t>
            </a:r>
            <a:endParaRPr kumimoji="0" lang="en-US" altLang="zh-CN" sz="3000" b="1" dirty="0" smtClean="0">
              <a:solidFill>
                <a:srgbClr val="000099"/>
              </a:solidFill>
              <a:latin typeface="Times New Roman" panose="02020603050405020304" pitchFamily="18" charset="0"/>
              <a:ea typeface="仿宋_GB2312" pitchFamily="49" charset="-122"/>
            </a:endParaRPr>
          </a:p>
          <a:p>
            <a:pPr marL="0" indent="0" fontAlgn="auto">
              <a:spcBef>
                <a:spcPct val="10000"/>
              </a:spcBef>
              <a:spcAft>
                <a:spcPts val="0"/>
              </a:spcAft>
              <a:buClr>
                <a:srgbClr val="990099"/>
              </a:buClr>
              <a:buSzPct val="50000"/>
              <a:buNone/>
              <a:defRPr/>
            </a:pPr>
            <a:r>
              <a:rPr kumimoji="0" lang="en-US" altLang="zh-CN" sz="3000" dirty="0">
                <a:solidFill>
                  <a:srgbClr val="000099"/>
                </a:solidFill>
                <a:latin typeface="Times New Roman" panose="02020603050405020304" pitchFamily="18" charset="0"/>
                <a:ea typeface="仿宋_GB2312" pitchFamily="49" charset="-122"/>
              </a:rPr>
              <a:t> </a:t>
            </a:r>
            <a:r>
              <a:rPr kumimoji="0" lang="en-US" altLang="zh-CN" sz="3000" dirty="0" smtClean="0">
                <a:solidFill>
                  <a:srgbClr val="000099"/>
                </a:solidFill>
                <a:latin typeface="Times New Roman" panose="02020603050405020304" pitchFamily="18" charset="0"/>
                <a:ea typeface="仿宋_GB2312" pitchFamily="49" charset="-122"/>
              </a:rPr>
              <a:t>  </a:t>
            </a:r>
            <a:r>
              <a:rPr kumimoji="0" lang="en-US" altLang="zh-CN" sz="3000" b="1" dirty="0" smtClean="0">
                <a:solidFill>
                  <a:srgbClr val="000099"/>
                </a:solidFill>
                <a:latin typeface="Times New Roman" panose="02020603050405020304" pitchFamily="18" charset="0"/>
                <a:ea typeface="仿宋_GB2312" pitchFamily="49" charset="-122"/>
              </a:rPr>
              <a:t>n + ( n </a:t>
            </a:r>
            <a:r>
              <a:rPr kumimoji="0" lang="en-US" altLang="zh-CN" sz="3000" b="0" dirty="0" smtClean="0">
                <a:solidFill>
                  <a:srgbClr val="000099"/>
                </a:solidFill>
                <a:latin typeface="Courier New" panose="02070309020205020404" pitchFamily="49" charset="0"/>
              </a:rPr>
              <a:t>-</a:t>
            </a:r>
            <a:r>
              <a:rPr kumimoji="0" lang="en-US" altLang="zh-CN" sz="3000" b="1" dirty="0" smtClean="0">
                <a:solidFill>
                  <a:srgbClr val="000099"/>
                </a:solidFill>
                <a:latin typeface="Times New Roman" panose="02020603050405020304" pitchFamily="18" charset="0"/>
                <a:ea typeface="仿宋_GB2312" pitchFamily="49" charset="-122"/>
              </a:rPr>
              <a:t> 1 ) + </a:t>
            </a:r>
            <a:r>
              <a:rPr kumimoji="0" lang="en-US" altLang="zh-CN" sz="3000" b="1" dirty="0" smtClean="0">
                <a:solidFill>
                  <a:srgbClr val="000099"/>
                </a:solidFill>
                <a:latin typeface="Times New Roman" panose="02020603050405020304" pitchFamily="18" charset="0"/>
                <a:ea typeface="仿宋_GB2312" pitchFamily="49" charset="-122"/>
                <a:sym typeface="Wingdings" panose="05000000000000000000" pitchFamily="2" charset="2"/>
              </a:rPr>
              <a:t> </a:t>
            </a:r>
            <a:r>
              <a:rPr kumimoji="0" lang="en-US" altLang="zh-CN" sz="3000" b="1" dirty="0" smtClean="0">
                <a:solidFill>
                  <a:srgbClr val="000099"/>
                </a:solidFill>
                <a:latin typeface="Times New Roman" panose="02020603050405020304" pitchFamily="18" charset="0"/>
                <a:ea typeface="仿宋_GB2312" pitchFamily="49" charset="-122"/>
              </a:rPr>
              <a:t>+ 1 =</a:t>
            </a:r>
          </a:p>
          <a:p>
            <a:pPr marL="0" indent="0" fontAlgn="auto">
              <a:spcBef>
                <a:spcPct val="10000"/>
              </a:spcBef>
              <a:spcAft>
                <a:spcPts val="0"/>
              </a:spcAft>
              <a:buClr>
                <a:srgbClr val="990099"/>
              </a:buClr>
              <a:buSzPct val="50000"/>
              <a:buNone/>
              <a:defRPr/>
            </a:pPr>
            <a:r>
              <a:rPr kumimoji="0" lang="en-US" altLang="zh-CN" sz="3000" dirty="0">
                <a:solidFill>
                  <a:srgbClr val="000099"/>
                </a:solidFill>
                <a:latin typeface="Times New Roman" panose="02020603050405020304" pitchFamily="18" charset="0"/>
                <a:ea typeface="仿宋_GB2312" pitchFamily="49" charset="-122"/>
              </a:rPr>
              <a:t> </a:t>
            </a:r>
            <a:r>
              <a:rPr kumimoji="0" lang="en-US" altLang="zh-CN" sz="3000" dirty="0" smtClean="0">
                <a:solidFill>
                  <a:srgbClr val="000099"/>
                </a:solidFill>
                <a:latin typeface="Times New Roman" panose="02020603050405020304" pitchFamily="18" charset="0"/>
                <a:ea typeface="仿宋_GB2312" pitchFamily="49" charset="-122"/>
              </a:rPr>
              <a:t>  </a:t>
            </a:r>
            <a:r>
              <a:rPr kumimoji="0" lang="en-US" altLang="zh-CN" sz="3000" b="1" dirty="0" smtClean="0">
                <a:solidFill>
                  <a:srgbClr val="FF3300"/>
                </a:solidFill>
                <a:latin typeface="Times New Roman" panose="02020603050405020304" pitchFamily="18" charset="0"/>
                <a:ea typeface="仿宋_GB2312" pitchFamily="49" charset="-122"/>
              </a:rPr>
              <a:t>n*(n+1)</a:t>
            </a:r>
            <a:r>
              <a:rPr kumimoji="0" lang="zh-CN" altLang="en-US" sz="3000" b="1" dirty="0" smtClean="0">
                <a:solidFill>
                  <a:srgbClr val="FF3300"/>
                </a:solidFill>
                <a:latin typeface="Times New Roman" panose="02020603050405020304" pitchFamily="18" charset="0"/>
                <a:ea typeface="仿宋_GB2312" pitchFamily="49" charset="-122"/>
              </a:rPr>
              <a:t>／</a:t>
            </a:r>
            <a:r>
              <a:rPr kumimoji="0" lang="en-US" altLang="zh-CN" sz="3000" b="1" dirty="0" smtClean="0">
                <a:solidFill>
                  <a:srgbClr val="FF3300"/>
                </a:solidFill>
                <a:latin typeface="Times New Roman" panose="02020603050405020304" pitchFamily="18" charset="0"/>
                <a:ea typeface="仿宋_GB2312" pitchFamily="49" charset="-122"/>
              </a:rPr>
              <a:t>2</a:t>
            </a:r>
            <a:r>
              <a:rPr kumimoji="0" lang="en-US" altLang="zh-CN" sz="3000" b="1" dirty="0" smtClean="0">
                <a:solidFill>
                  <a:srgbClr val="000099"/>
                </a:solidFill>
                <a:latin typeface="Times New Roman" panose="02020603050405020304" pitchFamily="18" charset="0"/>
                <a:ea typeface="仿宋_GB2312" pitchFamily="49" charset="-122"/>
              </a:rPr>
              <a:t> </a:t>
            </a:r>
            <a:r>
              <a:rPr kumimoji="0" lang="zh-CN" altLang="en-US" sz="3000" b="1" dirty="0" smtClean="0">
                <a:solidFill>
                  <a:srgbClr val="000099"/>
                </a:solidFill>
                <a:latin typeface="Times New Roman" panose="02020603050405020304" pitchFamily="18" charset="0"/>
                <a:ea typeface="仿宋_GB2312" pitchFamily="49" charset="-122"/>
              </a:rPr>
              <a:t>个元素。</a:t>
            </a:r>
            <a:endParaRPr kumimoji="0" lang="zh-CN" altLang="en-US" sz="3000" b="1" dirty="0">
              <a:latin typeface="Times New Roman" panose="02020603050405020304" pitchFamily="18" charset="0"/>
              <a:ea typeface="仿宋_GB2312" pitchFamily="49" charset="-122"/>
            </a:endParaRPr>
          </a:p>
        </p:txBody>
      </p:sp>
      <p:sp>
        <p:nvSpPr>
          <p:cNvPr id="2" name="矩形 1"/>
          <p:cNvSpPr/>
          <p:nvPr/>
        </p:nvSpPr>
        <p:spPr>
          <a:xfrm>
            <a:off x="3205310" y="2463719"/>
            <a:ext cx="1162498" cy="584775"/>
          </a:xfrm>
          <a:prstGeom prst="rect">
            <a:avLst/>
          </a:prstGeom>
        </p:spPr>
        <p:txBody>
          <a:bodyPr wrap="none">
            <a:spAutoFit/>
          </a:bodyPr>
          <a:lstStyle/>
          <a:p>
            <a:r>
              <a:rPr lang="en-US" altLang="zh-CN" sz="3200" smtClean="0">
                <a:solidFill>
                  <a:srgbClr val="000099"/>
                </a:solidFill>
                <a:latin typeface="Times New Roman" panose="02020603050405020304" pitchFamily="18" charset="0"/>
                <a:ea typeface="仿宋_GB2312" pitchFamily="49" charset="-122"/>
              </a:rPr>
              <a:t>a[</a:t>
            </a:r>
            <a:r>
              <a:rPr lang="en-US" altLang="zh-CN" sz="3200" i="1" smtClean="0">
                <a:solidFill>
                  <a:srgbClr val="000099"/>
                </a:solidFill>
                <a:latin typeface="Times New Roman" panose="02020603050405020304" pitchFamily="18" charset="0"/>
                <a:ea typeface="仿宋_GB2312" pitchFamily="49" charset="-122"/>
              </a:rPr>
              <a:t>i</a:t>
            </a:r>
            <a:r>
              <a:rPr lang="en-US" altLang="zh-CN" sz="3200">
                <a:solidFill>
                  <a:srgbClr val="000099"/>
                </a:solidFill>
                <a:latin typeface="Times New Roman" panose="02020603050405020304" pitchFamily="18" charset="0"/>
                <a:ea typeface="仿宋_GB2312" pitchFamily="49" charset="-122"/>
              </a:rPr>
              <a:t>][</a:t>
            </a:r>
            <a:r>
              <a:rPr lang="en-US" altLang="zh-CN" sz="3200" i="1">
                <a:solidFill>
                  <a:srgbClr val="000099"/>
                </a:solidFill>
                <a:latin typeface="Times New Roman" panose="02020603050405020304" pitchFamily="18" charset="0"/>
                <a:ea typeface="仿宋_GB2312" pitchFamily="49" charset="-122"/>
              </a:rPr>
              <a:t>j</a:t>
            </a:r>
            <a:r>
              <a:rPr lang="en-US" altLang="zh-CN" sz="3200">
                <a:solidFill>
                  <a:srgbClr val="000099"/>
                </a:solidFill>
                <a:latin typeface="Times New Roman" panose="02020603050405020304" pitchFamily="18" charset="0"/>
                <a:ea typeface="仿宋_GB2312" pitchFamily="49" charset="-122"/>
              </a:rPr>
              <a:t>]</a:t>
            </a:r>
            <a:endParaRPr lang="zh-CN" altLang="en-US" sz="320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983432" y="1052736"/>
            <a:ext cx="10561736"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kumimoji="1" sz="4000" b="1">
                <a:solidFill>
                  <a:schemeClr val="tx1"/>
                </a:solidFill>
                <a:latin typeface="Tahoma" panose="020B0604030504040204" pitchFamily="34" charset="0"/>
                <a:ea typeface="黑体" panose="02010609060101010101" pitchFamily="49" charset="-122"/>
              </a:defRPr>
            </a:lvl1pPr>
            <a:lvl2pPr marL="800100" indent="-342900">
              <a:defRPr kumimoji="1" sz="4000" b="1">
                <a:solidFill>
                  <a:schemeClr val="tx1"/>
                </a:solidFill>
                <a:latin typeface="Tahoma" panose="020B0604030504040204" pitchFamily="34" charset="0"/>
                <a:ea typeface="黑体" panose="02010609060101010101" pitchFamily="49" charset="-122"/>
              </a:defRPr>
            </a:lvl2pPr>
            <a:lvl3pPr marL="1257300" indent="-342900">
              <a:defRPr kumimoji="1" sz="4000" b="1">
                <a:solidFill>
                  <a:schemeClr val="tx1"/>
                </a:solidFill>
                <a:latin typeface="Tahoma" panose="020B0604030504040204" pitchFamily="34" charset="0"/>
                <a:ea typeface="黑体" panose="02010609060101010101" pitchFamily="49" charset="-122"/>
              </a:defRPr>
            </a:lvl3pPr>
            <a:lvl4pPr marL="1714500" indent="-342900">
              <a:defRPr kumimoji="1" sz="4000" b="1">
                <a:solidFill>
                  <a:schemeClr val="tx1"/>
                </a:solidFill>
                <a:latin typeface="Tahoma" panose="020B0604030504040204" pitchFamily="34" charset="0"/>
                <a:ea typeface="黑体" panose="02010609060101010101" pitchFamily="49" charset="-122"/>
              </a:defRPr>
            </a:lvl4pPr>
            <a:lvl5pPr marL="2171700" indent="-342900">
              <a:defRPr kumimoji="1" sz="4000" b="1">
                <a:solidFill>
                  <a:schemeClr val="tx1"/>
                </a:solidFill>
                <a:latin typeface="Tahoma" panose="020B0604030504040204" pitchFamily="34" charset="0"/>
                <a:ea typeface="黑体" panose="02010609060101010101" pitchFamily="49" charset="-122"/>
              </a:defRPr>
            </a:lvl5pPr>
            <a:lvl6pPr marL="26289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30861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5433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40005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spcBef>
                <a:spcPct val="10000"/>
              </a:spcBef>
              <a:buClr>
                <a:srgbClr val="990099"/>
              </a:buClr>
              <a:buSzPct val="50000"/>
              <a:buFont typeface="Wingdings" panose="05000000000000000000" pitchFamily="2" charset="2"/>
              <a:buChar char="n"/>
            </a:pPr>
            <a:r>
              <a:rPr lang="zh-CN" altLang="en-US" sz="3000" dirty="0">
                <a:solidFill>
                  <a:srgbClr val="000099"/>
                </a:solidFill>
                <a:latin typeface="Times New Roman" panose="02020603050405020304" pitchFamily="18" charset="0"/>
                <a:ea typeface="仿宋_GB2312" pitchFamily="49" charset="-122"/>
              </a:rPr>
              <a:t>若 </a:t>
            </a:r>
            <a:r>
              <a:rPr lang="en-US" altLang="zh-CN" sz="3000" i="1" dirty="0" err="1">
                <a:solidFill>
                  <a:srgbClr val="FF3300"/>
                </a:solidFill>
                <a:latin typeface="Times New Roman" panose="02020603050405020304" pitchFamily="18" charset="0"/>
                <a:ea typeface="仿宋_GB2312" pitchFamily="49" charset="-122"/>
              </a:rPr>
              <a:t>i</a:t>
            </a:r>
            <a:r>
              <a:rPr lang="en-US" altLang="zh-CN" sz="3000" dirty="0">
                <a:solidFill>
                  <a:srgbClr val="FF3300"/>
                </a:solidFill>
                <a:latin typeface="Times New Roman" panose="02020603050405020304" pitchFamily="18" charset="0"/>
                <a:ea typeface="仿宋_GB2312" pitchFamily="49" charset="-122"/>
              </a:rPr>
              <a:t> &lt; </a:t>
            </a:r>
            <a:r>
              <a:rPr lang="en-US" altLang="zh-CN" sz="3000" i="1" dirty="0">
                <a:solidFill>
                  <a:srgbClr val="FF3300"/>
                </a:solidFill>
                <a:latin typeface="Times New Roman" panose="02020603050405020304" pitchFamily="18" charset="0"/>
                <a:ea typeface="仿宋_GB2312" pitchFamily="49" charset="-122"/>
              </a:rPr>
              <a:t>j</a:t>
            </a:r>
            <a:r>
              <a:rPr lang="zh-CN" altLang="en-US" sz="3000" dirty="0">
                <a:solidFill>
                  <a:srgbClr val="000099"/>
                </a:solidFill>
                <a:latin typeface="Times New Roman" panose="02020603050405020304" pitchFamily="18" charset="0"/>
                <a:ea typeface="仿宋_GB2312" pitchFamily="49" charset="-122"/>
              </a:rPr>
              <a:t>，数组元素 </a:t>
            </a:r>
            <a:r>
              <a:rPr lang="en-US" altLang="zh-CN" sz="3000" dirty="0">
                <a:solidFill>
                  <a:srgbClr val="000099"/>
                </a:solidFill>
                <a:latin typeface="Times New Roman" panose="02020603050405020304" pitchFamily="18" charset="0"/>
                <a:ea typeface="仿宋_GB2312" pitchFamily="49" charset="-122"/>
              </a:rPr>
              <a:t>A[</a:t>
            </a:r>
            <a:r>
              <a:rPr lang="en-US" altLang="zh-CN" sz="3000" i="1" dirty="0" err="1">
                <a:solidFill>
                  <a:srgbClr val="000099"/>
                </a:solidFill>
                <a:latin typeface="Times New Roman" panose="02020603050405020304" pitchFamily="18" charset="0"/>
                <a:ea typeface="仿宋_GB2312" pitchFamily="49" charset="-122"/>
              </a:rPr>
              <a:t>i</a:t>
            </a:r>
            <a:r>
              <a:rPr lang="en-US" altLang="zh-CN" sz="3000" dirty="0">
                <a:solidFill>
                  <a:srgbClr val="000099"/>
                </a:solidFill>
                <a:latin typeface="Times New Roman" panose="02020603050405020304" pitchFamily="18" charset="0"/>
                <a:ea typeface="仿宋_GB2312" pitchFamily="49" charset="-122"/>
              </a:rPr>
              <a:t>][</a:t>
            </a:r>
            <a:r>
              <a:rPr lang="en-US" altLang="zh-CN" sz="3000" i="1" dirty="0">
                <a:solidFill>
                  <a:srgbClr val="000099"/>
                </a:solidFill>
                <a:latin typeface="Times New Roman" panose="02020603050405020304" pitchFamily="18" charset="0"/>
                <a:ea typeface="仿宋_GB2312" pitchFamily="49" charset="-122"/>
              </a:rPr>
              <a:t>j</a:t>
            </a:r>
            <a:r>
              <a:rPr lang="en-US" altLang="zh-CN" sz="3000" dirty="0">
                <a:solidFill>
                  <a:srgbClr val="000099"/>
                </a:solidFill>
                <a:latin typeface="Times New Roman" panose="02020603050405020304" pitchFamily="18" charset="0"/>
                <a:ea typeface="仿宋_GB2312" pitchFamily="49" charset="-122"/>
              </a:rPr>
              <a:t>] </a:t>
            </a:r>
            <a:r>
              <a:rPr lang="zh-CN" altLang="en-US" sz="3000" dirty="0">
                <a:solidFill>
                  <a:srgbClr val="000099"/>
                </a:solidFill>
                <a:latin typeface="Times New Roman" panose="02020603050405020304" pitchFamily="18" charset="0"/>
                <a:ea typeface="仿宋_GB2312" pitchFamily="49" charset="-122"/>
              </a:rPr>
              <a:t>在矩阵的上三角部分</a:t>
            </a:r>
            <a:r>
              <a:rPr lang="en-US" altLang="zh-CN" sz="3000" dirty="0">
                <a:solidFill>
                  <a:srgbClr val="000099"/>
                </a:solidFill>
                <a:latin typeface="Times New Roman" panose="02020603050405020304" pitchFamily="18" charset="0"/>
                <a:ea typeface="仿宋_GB2312" pitchFamily="49" charset="-122"/>
              </a:rPr>
              <a:t>,  </a:t>
            </a:r>
            <a:r>
              <a:rPr lang="zh-CN" altLang="en-US" sz="3000" dirty="0">
                <a:solidFill>
                  <a:srgbClr val="000099"/>
                </a:solidFill>
                <a:latin typeface="Times New Roman" panose="02020603050405020304" pitchFamily="18" charset="0"/>
                <a:ea typeface="仿宋_GB2312" pitchFamily="49" charset="-122"/>
              </a:rPr>
              <a:t>在数组 </a:t>
            </a:r>
            <a:r>
              <a:rPr lang="en-US" altLang="zh-CN" sz="3000" dirty="0">
                <a:solidFill>
                  <a:srgbClr val="000099"/>
                </a:solidFill>
                <a:latin typeface="Times New Roman" panose="02020603050405020304" pitchFamily="18" charset="0"/>
                <a:ea typeface="仿宋_GB2312" pitchFamily="49" charset="-122"/>
              </a:rPr>
              <a:t>B </a:t>
            </a:r>
            <a:r>
              <a:rPr lang="zh-CN" altLang="en-US" sz="3000" dirty="0">
                <a:solidFill>
                  <a:srgbClr val="000099"/>
                </a:solidFill>
                <a:latin typeface="Times New Roman" panose="02020603050405020304" pitchFamily="18" charset="0"/>
                <a:ea typeface="仿宋_GB2312" pitchFamily="49" charset="-122"/>
              </a:rPr>
              <a:t>中没有存放，可以找它的对称元素</a:t>
            </a:r>
            <a:r>
              <a:rPr lang="en-US" altLang="zh-CN" sz="3000" dirty="0">
                <a:solidFill>
                  <a:srgbClr val="000099"/>
                </a:solidFill>
                <a:latin typeface="Times New Roman" panose="02020603050405020304" pitchFamily="18" charset="0"/>
                <a:ea typeface="仿宋_GB2312" pitchFamily="49" charset="-122"/>
              </a:rPr>
              <a:t>A[</a:t>
            </a:r>
            <a:r>
              <a:rPr lang="en-US" altLang="zh-CN" sz="3000" i="1" dirty="0">
                <a:solidFill>
                  <a:srgbClr val="000099"/>
                </a:solidFill>
                <a:latin typeface="Times New Roman" panose="02020603050405020304" pitchFamily="18" charset="0"/>
                <a:ea typeface="仿宋_GB2312" pitchFamily="49" charset="-122"/>
              </a:rPr>
              <a:t>j</a:t>
            </a:r>
            <a:r>
              <a:rPr lang="en-US" altLang="zh-CN" sz="3000" dirty="0">
                <a:solidFill>
                  <a:srgbClr val="000099"/>
                </a:solidFill>
                <a:latin typeface="Times New Roman" panose="02020603050405020304" pitchFamily="18" charset="0"/>
                <a:ea typeface="仿宋_GB2312" pitchFamily="49" charset="-122"/>
              </a:rPr>
              <a:t>][</a:t>
            </a:r>
            <a:r>
              <a:rPr lang="en-US" altLang="zh-CN" sz="3000" i="1" dirty="0" err="1">
                <a:solidFill>
                  <a:srgbClr val="000099"/>
                </a:solidFill>
                <a:latin typeface="Times New Roman" panose="02020603050405020304" pitchFamily="18" charset="0"/>
                <a:ea typeface="仿宋_GB2312" pitchFamily="49" charset="-122"/>
              </a:rPr>
              <a:t>i</a:t>
            </a:r>
            <a:r>
              <a:rPr lang="en-US" altLang="zh-CN" sz="3000" dirty="0">
                <a:solidFill>
                  <a:srgbClr val="000099"/>
                </a:solidFill>
                <a:latin typeface="Times New Roman" panose="02020603050405020304" pitchFamily="18" charset="0"/>
                <a:ea typeface="仿宋_GB2312" pitchFamily="49" charset="-122"/>
              </a:rPr>
              <a:t>]</a:t>
            </a:r>
            <a:r>
              <a:rPr lang="zh-CN" altLang="en-US" sz="3000" dirty="0">
                <a:solidFill>
                  <a:srgbClr val="000099"/>
                </a:solidFill>
                <a:latin typeface="Times New Roman" panose="02020603050405020304" pitchFamily="18" charset="0"/>
                <a:ea typeface="仿宋_GB2312" pitchFamily="49" charset="-122"/>
              </a:rPr>
              <a:t>：</a:t>
            </a:r>
            <a:r>
              <a:rPr lang="en-US" altLang="zh-CN" sz="3000" dirty="0">
                <a:latin typeface="Times New Roman" panose="02020603050405020304" pitchFamily="18" charset="0"/>
                <a:ea typeface="宋体" panose="02010600030101010101" pitchFamily="2" charset="-122"/>
              </a:rPr>
              <a:t>= </a:t>
            </a:r>
            <a:r>
              <a:rPr lang="en-US" altLang="zh-CN" sz="3000" i="1" dirty="0">
                <a:latin typeface="Times New Roman" panose="02020603050405020304" pitchFamily="18" charset="0"/>
                <a:ea typeface="宋体" panose="02010600030101010101" pitchFamily="2" charset="-122"/>
              </a:rPr>
              <a:t>j </a:t>
            </a:r>
            <a:r>
              <a:rPr lang="en-US" altLang="zh-CN" sz="3000" dirty="0">
                <a:latin typeface="Times New Roman" panose="02020603050405020304" pitchFamily="18" charset="0"/>
                <a:ea typeface="宋体" panose="02010600030101010101" pitchFamily="2" charset="-122"/>
              </a:rPr>
              <a:t>*(</a:t>
            </a:r>
            <a:r>
              <a:rPr lang="en-US" altLang="zh-CN" sz="3000" i="1" dirty="0">
                <a:latin typeface="Times New Roman" panose="02020603050405020304" pitchFamily="18" charset="0"/>
                <a:ea typeface="宋体" panose="02010600030101010101" pitchFamily="2" charset="-122"/>
              </a:rPr>
              <a:t>j </a:t>
            </a:r>
            <a:r>
              <a:rPr lang="en-US" altLang="zh-CN" sz="3000" dirty="0">
                <a:latin typeface="Times New Roman" panose="02020603050405020304" pitchFamily="18" charset="0"/>
                <a:ea typeface="宋体" panose="02010600030101010101" pitchFamily="2" charset="-122"/>
              </a:rPr>
              <a:t>+1) / 2 + </a:t>
            </a:r>
            <a:r>
              <a:rPr lang="en-US" altLang="zh-CN" sz="3000" i="1" dirty="0" err="1">
                <a:latin typeface="Times New Roman" panose="02020603050405020304" pitchFamily="18" charset="0"/>
                <a:ea typeface="宋体" panose="02010600030101010101" pitchFamily="2" charset="-122"/>
              </a:rPr>
              <a:t>i</a:t>
            </a:r>
            <a:r>
              <a:rPr lang="en-US" altLang="zh-CN" sz="3000" dirty="0">
                <a:latin typeface="Times New Roman" panose="02020603050405020304" pitchFamily="18" charset="0"/>
                <a:ea typeface="宋体" panose="02010600030101010101" pitchFamily="2" charset="-122"/>
              </a:rPr>
              <a:t> </a:t>
            </a:r>
          </a:p>
          <a:p>
            <a:pPr>
              <a:spcBef>
                <a:spcPct val="10000"/>
              </a:spcBef>
              <a:buClr>
                <a:srgbClr val="990099"/>
              </a:buClr>
              <a:buSzPct val="50000"/>
              <a:buFont typeface="Wingdings" panose="05000000000000000000" pitchFamily="2" charset="2"/>
              <a:buChar char="n"/>
            </a:pPr>
            <a:r>
              <a:rPr lang="zh-CN" altLang="en-US" sz="3000" dirty="0">
                <a:solidFill>
                  <a:srgbClr val="000099"/>
                </a:solidFill>
                <a:latin typeface="Times New Roman" panose="02020603050405020304" pitchFamily="18" charset="0"/>
                <a:ea typeface="仿宋_GB2312" pitchFamily="49" charset="-122"/>
              </a:rPr>
              <a:t>若已知某矩阵元素位于数组 </a:t>
            </a:r>
            <a:r>
              <a:rPr lang="en-US" altLang="zh-CN" sz="3000" dirty="0">
                <a:solidFill>
                  <a:srgbClr val="000099"/>
                </a:solidFill>
                <a:latin typeface="Times New Roman" panose="02020603050405020304" pitchFamily="18" charset="0"/>
                <a:ea typeface="仿宋_GB2312" pitchFamily="49" charset="-122"/>
              </a:rPr>
              <a:t>B </a:t>
            </a:r>
            <a:r>
              <a:rPr lang="zh-CN" altLang="en-US" sz="3000" dirty="0">
                <a:solidFill>
                  <a:srgbClr val="000099"/>
                </a:solidFill>
                <a:latin typeface="Times New Roman" panose="02020603050405020304" pitchFamily="18" charset="0"/>
                <a:ea typeface="仿宋_GB2312" pitchFamily="49" charset="-122"/>
              </a:rPr>
              <a:t>的第 </a:t>
            </a:r>
            <a:r>
              <a:rPr lang="en-US" altLang="zh-CN" sz="3000" i="1" dirty="0">
                <a:solidFill>
                  <a:srgbClr val="000099"/>
                </a:solidFill>
                <a:latin typeface="Times New Roman" panose="02020603050405020304" pitchFamily="18" charset="0"/>
                <a:ea typeface="仿宋_GB2312" pitchFamily="49" charset="-122"/>
              </a:rPr>
              <a:t>k</a:t>
            </a:r>
            <a:r>
              <a:rPr lang="zh-CN" altLang="en-US" sz="3000" dirty="0">
                <a:solidFill>
                  <a:srgbClr val="000099"/>
                </a:solidFill>
                <a:latin typeface="Times New Roman" panose="02020603050405020304" pitchFamily="18" charset="0"/>
                <a:ea typeface="仿宋_GB2312" pitchFamily="49" charset="-122"/>
              </a:rPr>
              <a:t>个位置</a:t>
            </a:r>
            <a:r>
              <a:rPr lang="zh-CN" altLang="en-US" sz="3000" dirty="0">
                <a:solidFill>
                  <a:srgbClr val="000099"/>
                </a:solidFill>
                <a:latin typeface="Times New Roman" panose="02020603050405020304" pitchFamily="18" charset="0"/>
                <a:ea typeface="宋体" panose="02010600030101010101" pitchFamily="2" charset="-122"/>
              </a:rPr>
              <a:t>（</a:t>
            </a:r>
            <a:r>
              <a:rPr lang="en-US" altLang="zh-CN" sz="3000" i="1" dirty="0">
                <a:solidFill>
                  <a:srgbClr val="000099"/>
                </a:solidFill>
                <a:latin typeface="Times New Roman" panose="02020603050405020304" pitchFamily="18" charset="0"/>
                <a:ea typeface="宋体" panose="02010600030101010101" pitchFamily="2" charset="-122"/>
              </a:rPr>
              <a:t>k</a:t>
            </a:r>
            <a:r>
              <a:rPr lang="en-US" altLang="zh-CN" sz="3000" dirty="0">
                <a:solidFill>
                  <a:srgbClr val="000099"/>
                </a:solidFill>
                <a:latin typeface="Times New Roman" panose="02020603050405020304" pitchFamily="18" charset="0"/>
                <a:ea typeface="宋体" panose="02010600030101010101" pitchFamily="2" charset="-122"/>
              </a:rPr>
              <a:t>≥0</a:t>
            </a:r>
            <a:r>
              <a:rPr lang="zh-CN" altLang="en-US" sz="3000" dirty="0">
                <a:solidFill>
                  <a:srgbClr val="000099"/>
                </a:solidFill>
                <a:latin typeface="Times New Roman" panose="02020603050405020304" pitchFamily="18" charset="0"/>
                <a:ea typeface="宋体" panose="02010600030101010101" pitchFamily="2" charset="-122"/>
              </a:rPr>
              <a:t>）</a:t>
            </a:r>
            <a:r>
              <a:rPr lang="zh-CN" altLang="en-US" sz="3000" dirty="0">
                <a:solidFill>
                  <a:srgbClr val="000099"/>
                </a:solidFill>
                <a:latin typeface="Times New Roman" panose="02020603050405020304" pitchFamily="18" charset="0"/>
                <a:ea typeface="仿宋_GB2312" pitchFamily="49" charset="-122"/>
              </a:rPr>
              <a:t>，可寻找满足</a:t>
            </a:r>
          </a:p>
          <a:p>
            <a:pPr>
              <a:spcBef>
                <a:spcPct val="10000"/>
              </a:spcBef>
              <a:buClr>
                <a:srgbClr val="990099"/>
              </a:buClr>
              <a:buSzPct val="50000"/>
              <a:buFont typeface="Wingdings" panose="05000000000000000000" pitchFamily="2" charset="2"/>
              <a:buNone/>
            </a:pPr>
            <a:r>
              <a:rPr lang="zh-CN" altLang="en-US" sz="3000" dirty="0">
                <a:solidFill>
                  <a:srgbClr val="000099"/>
                </a:solidFill>
                <a:latin typeface="Times New Roman" panose="02020603050405020304" pitchFamily="18" charset="0"/>
                <a:ea typeface="仿宋_GB2312" pitchFamily="49" charset="-122"/>
              </a:rPr>
              <a:t>            </a:t>
            </a:r>
            <a:r>
              <a:rPr lang="en-US" altLang="zh-CN" sz="3000" i="1" dirty="0" err="1">
                <a:solidFill>
                  <a:schemeClr val="tx2"/>
                </a:solidFill>
                <a:latin typeface="Times New Roman" panose="02020603050405020304" pitchFamily="18" charset="0"/>
                <a:ea typeface="仿宋_GB2312" pitchFamily="49" charset="-122"/>
              </a:rPr>
              <a:t>i</a:t>
            </a:r>
            <a:r>
              <a:rPr lang="en-US" altLang="zh-CN" sz="3000" dirty="0">
                <a:solidFill>
                  <a:schemeClr val="tx2"/>
                </a:solidFill>
                <a:latin typeface="Times New Roman" panose="02020603050405020304" pitchFamily="18" charset="0"/>
                <a:ea typeface="仿宋_GB2312" pitchFamily="49" charset="-122"/>
              </a:rPr>
              <a:t> (</a:t>
            </a:r>
            <a:r>
              <a:rPr lang="en-US" altLang="zh-CN" sz="3000" i="1" dirty="0" err="1">
                <a:solidFill>
                  <a:schemeClr val="tx2"/>
                </a:solidFill>
                <a:latin typeface="Times New Roman" panose="02020603050405020304" pitchFamily="18" charset="0"/>
                <a:ea typeface="仿宋_GB2312" pitchFamily="49" charset="-122"/>
              </a:rPr>
              <a:t>i</a:t>
            </a:r>
            <a:r>
              <a:rPr lang="en-US" altLang="zh-CN" sz="3000" dirty="0">
                <a:solidFill>
                  <a:schemeClr val="tx2"/>
                </a:solidFill>
                <a:latin typeface="Times New Roman" panose="02020603050405020304" pitchFamily="18" charset="0"/>
                <a:ea typeface="仿宋_GB2312" pitchFamily="49" charset="-122"/>
              </a:rPr>
              <a:t> + 1) / 2 </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a:t>
            </a:r>
            <a:r>
              <a:rPr lang="en-US" altLang="zh-CN" sz="3000" i="1" dirty="0">
                <a:solidFill>
                  <a:schemeClr val="tx2"/>
                </a:solidFill>
                <a:latin typeface="Times New Roman" panose="02020603050405020304" pitchFamily="18" charset="0"/>
                <a:ea typeface="仿宋_GB2312" pitchFamily="49" charset="-122"/>
                <a:sym typeface="Symbol" panose="05050102010706020507" pitchFamily="18" charset="2"/>
              </a:rPr>
              <a:t>k</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&lt; (</a:t>
            </a:r>
            <a:r>
              <a:rPr lang="en-US" altLang="zh-CN" sz="3000" i="1" dirty="0" err="1">
                <a:solidFill>
                  <a:schemeClr val="tx2"/>
                </a:solidFill>
                <a:latin typeface="Times New Roman" panose="02020603050405020304" pitchFamily="18" charset="0"/>
                <a:ea typeface="仿宋_GB2312" pitchFamily="49" charset="-122"/>
                <a:sym typeface="Symbol" panose="05050102010706020507" pitchFamily="18" charset="2"/>
              </a:rPr>
              <a:t>i</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+ 1)*(</a:t>
            </a:r>
            <a:r>
              <a:rPr lang="en-US" altLang="zh-CN" sz="3000" i="1" dirty="0" err="1">
                <a:solidFill>
                  <a:schemeClr val="tx2"/>
                </a:solidFill>
                <a:latin typeface="Times New Roman" panose="02020603050405020304" pitchFamily="18" charset="0"/>
                <a:ea typeface="仿宋_GB2312" pitchFamily="49" charset="-122"/>
                <a:sym typeface="Symbol" panose="05050102010706020507" pitchFamily="18" charset="2"/>
              </a:rPr>
              <a:t>i</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+ 2) / 2</a:t>
            </a:r>
          </a:p>
          <a:p>
            <a:pPr>
              <a:spcBef>
                <a:spcPct val="10000"/>
              </a:spcBef>
              <a:buClr>
                <a:srgbClr val="990099"/>
              </a:buClr>
              <a:buSzPct val="50000"/>
              <a:buFont typeface="Wingdings" panose="05000000000000000000" pitchFamily="2" charset="2"/>
              <a:buNone/>
            </a:pPr>
            <a:r>
              <a:rPr lang="en-US" altLang="zh-CN" sz="3000" dirty="0">
                <a:solidFill>
                  <a:srgbClr val="000099"/>
                </a:solidFill>
                <a:latin typeface="Times New Roman" panose="02020603050405020304" pitchFamily="18" charset="0"/>
                <a:ea typeface="仿宋_GB2312" pitchFamily="49" charset="-122"/>
                <a:sym typeface="Symbol" panose="05050102010706020507" pitchFamily="18" charset="2"/>
              </a:rPr>
              <a:t>	</a:t>
            </a:r>
            <a:r>
              <a:rPr lang="zh-CN" altLang="en-US" sz="3000" dirty="0">
                <a:solidFill>
                  <a:srgbClr val="000099"/>
                </a:solidFill>
                <a:latin typeface="Times New Roman" panose="02020603050405020304" pitchFamily="18" charset="0"/>
                <a:ea typeface="仿宋_GB2312" pitchFamily="49" charset="-122"/>
                <a:sym typeface="Symbol" panose="05050102010706020507" pitchFamily="18" charset="2"/>
              </a:rPr>
              <a:t>的 </a:t>
            </a:r>
            <a:r>
              <a:rPr lang="en-US" altLang="zh-CN" sz="3000" i="1" dirty="0" err="1">
                <a:solidFill>
                  <a:schemeClr val="hlink"/>
                </a:solidFill>
                <a:latin typeface="Times New Roman" panose="02020603050405020304" pitchFamily="18" charset="0"/>
                <a:ea typeface="仿宋_GB2312" pitchFamily="49" charset="-122"/>
                <a:sym typeface="Symbol" panose="05050102010706020507" pitchFamily="18" charset="2"/>
              </a:rPr>
              <a:t>i</a:t>
            </a:r>
            <a:r>
              <a:rPr lang="en-US" altLang="zh-CN" sz="3000" i="1" dirty="0">
                <a:solidFill>
                  <a:srgbClr val="000099"/>
                </a:solidFill>
                <a:latin typeface="Times New Roman" panose="02020603050405020304" pitchFamily="18" charset="0"/>
                <a:ea typeface="仿宋_GB2312" pitchFamily="49" charset="-122"/>
                <a:sym typeface="Symbol" panose="05050102010706020507" pitchFamily="18" charset="2"/>
              </a:rPr>
              <a:t>, </a:t>
            </a:r>
            <a:r>
              <a:rPr lang="zh-CN" altLang="zh-CN" sz="3000" dirty="0">
                <a:solidFill>
                  <a:srgbClr val="000099"/>
                </a:solidFill>
                <a:latin typeface="Times New Roman" panose="02020603050405020304" pitchFamily="18" charset="0"/>
                <a:ea typeface="仿宋_GB2312" pitchFamily="49" charset="-122"/>
                <a:sym typeface="Symbol" panose="05050102010706020507" pitchFamily="18" charset="2"/>
              </a:rPr>
              <a:t>此即为</a:t>
            </a:r>
            <a:r>
              <a:rPr lang="zh-CN" altLang="en-US" sz="3000" dirty="0">
                <a:solidFill>
                  <a:srgbClr val="000099"/>
                </a:solidFill>
                <a:latin typeface="Times New Roman" panose="02020603050405020304" pitchFamily="18" charset="0"/>
                <a:ea typeface="仿宋_GB2312" pitchFamily="49" charset="-122"/>
                <a:sym typeface="Symbol" panose="05050102010706020507" pitchFamily="18" charset="2"/>
              </a:rPr>
              <a:t>该元素的行号</a:t>
            </a:r>
          </a:p>
          <a:p>
            <a:pPr>
              <a:spcBef>
                <a:spcPct val="10000"/>
              </a:spcBef>
              <a:buClr>
                <a:srgbClr val="990099"/>
              </a:buClr>
              <a:buSzPct val="50000"/>
              <a:buFont typeface="Wingdings" panose="05000000000000000000" pitchFamily="2" charset="2"/>
              <a:buNone/>
            </a:pPr>
            <a:r>
              <a:rPr lang="zh-CN" altLang="en-US" sz="3000" dirty="0">
                <a:solidFill>
                  <a:srgbClr val="000099"/>
                </a:solidFill>
                <a:latin typeface="Times New Roman" panose="02020603050405020304" pitchFamily="18" charset="0"/>
                <a:ea typeface="仿宋_GB2312" pitchFamily="49" charset="-122"/>
                <a:sym typeface="Symbol" panose="05050102010706020507" pitchFamily="18" charset="2"/>
              </a:rPr>
              <a:t>            </a:t>
            </a:r>
            <a:r>
              <a:rPr lang="en-US" altLang="zh-CN" sz="3000" i="1" dirty="0">
                <a:solidFill>
                  <a:schemeClr val="tx2"/>
                </a:solidFill>
                <a:latin typeface="Times New Roman" panose="02020603050405020304" pitchFamily="18" charset="0"/>
                <a:ea typeface="仿宋_GB2312" pitchFamily="49" charset="-122"/>
                <a:sym typeface="Symbol" panose="05050102010706020507" pitchFamily="18" charset="2"/>
              </a:rPr>
              <a:t>j</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 </a:t>
            </a:r>
            <a:r>
              <a:rPr lang="en-US" altLang="zh-CN" sz="3000" i="1" dirty="0">
                <a:solidFill>
                  <a:schemeClr val="tx2"/>
                </a:solidFill>
                <a:latin typeface="Times New Roman" panose="02020603050405020304" pitchFamily="18" charset="0"/>
                <a:ea typeface="仿宋_GB2312" pitchFamily="49" charset="-122"/>
                <a:sym typeface="Symbol" panose="05050102010706020507" pitchFamily="18" charset="2"/>
              </a:rPr>
              <a:t>k</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a:t>
            </a:r>
            <a:r>
              <a:rPr lang="en-US" altLang="zh-CN" sz="3000" dirty="0">
                <a:solidFill>
                  <a:schemeClr val="tx2"/>
                </a:solidFill>
                <a:latin typeface="楷体_GB2312" pitchFamily="49" charset="-122"/>
                <a:ea typeface="楷体_GB2312" pitchFamily="49" charset="-122"/>
                <a:sym typeface="Symbol" panose="05050102010706020507" pitchFamily="18" charset="2"/>
              </a:rPr>
              <a:t>- </a:t>
            </a:r>
            <a:r>
              <a:rPr lang="en-US" altLang="zh-CN" sz="3000" i="1" dirty="0" err="1">
                <a:solidFill>
                  <a:schemeClr val="tx2"/>
                </a:solidFill>
                <a:latin typeface="Times New Roman" panose="02020603050405020304" pitchFamily="18" charset="0"/>
                <a:ea typeface="楷体_GB2312" pitchFamily="49" charset="-122"/>
                <a:sym typeface="Symbol" panose="05050102010706020507" pitchFamily="18" charset="2"/>
              </a:rPr>
              <a:t>i</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 (</a:t>
            </a:r>
            <a:r>
              <a:rPr lang="en-US" altLang="zh-CN" sz="3000" i="1" dirty="0" err="1">
                <a:solidFill>
                  <a:schemeClr val="tx2"/>
                </a:solidFill>
                <a:latin typeface="Times New Roman" panose="02020603050405020304" pitchFamily="18" charset="0"/>
                <a:ea typeface="仿宋_GB2312" pitchFamily="49" charset="-122"/>
                <a:sym typeface="Symbol" panose="05050102010706020507" pitchFamily="18" charset="2"/>
              </a:rPr>
              <a:t>i</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+ 1) / 2</a:t>
            </a:r>
          </a:p>
          <a:p>
            <a:pPr>
              <a:spcBef>
                <a:spcPct val="10000"/>
              </a:spcBef>
              <a:buClr>
                <a:srgbClr val="990099"/>
              </a:buClr>
              <a:buSzPct val="50000"/>
              <a:buFont typeface="Wingdings" panose="05000000000000000000" pitchFamily="2" charset="2"/>
              <a:buNone/>
            </a:pPr>
            <a:r>
              <a:rPr lang="en-US" altLang="zh-CN" sz="3000" dirty="0">
                <a:solidFill>
                  <a:srgbClr val="000099"/>
                </a:solidFill>
                <a:latin typeface="Times New Roman" panose="02020603050405020304" pitchFamily="18" charset="0"/>
                <a:ea typeface="仿宋_GB2312" pitchFamily="49" charset="-122"/>
                <a:sym typeface="Symbol" panose="05050102010706020507" pitchFamily="18" charset="2"/>
              </a:rPr>
              <a:t>   	</a:t>
            </a:r>
            <a:r>
              <a:rPr lang="zh-CN" altLang="en-US" sz="3000" dirty="0">
                <a:solidFill>
                  <a:srgbClr val="000099"/>
                </a:solidFill>
                <a:latin typeface="Times New Roman" panose="02020603050405020304" pitchFamily="18" charset="0"/>
                <a:ea typeface="仿宋_GB2312" pitchFamily="49" charset="-122"/>
                <a:sym typeface="Symbol" panose="05050102010706020507" pitchFamily="18" charset="2"/>
              </a:rPr>
              <a:t>此即为该元素的列号。</a:t>
            </a:r>
            <a:endParaRPr lang="zh-CN" altLang="en-US" sz="3000" dirty="0">
              <a:solidFill>
                <a:srgbClr val="000099"/>
              </a:solidFill>
              <a:latin typeface="Times New Roman" panose="02020603050405020304" pitchFamily="18" charset="0"/>
              <a:ea typeface="仿宋_GB2312" pitchFamily="49" charset="-122"/>
            </a:endParaRPr>
          </a:p>
          <a:p>
            <a:pPr>
              <a:spcBef>
                <a:spcPct val="10000"/>
              </a:spcBef>
              <a:buClr>
                <a:srgbClr val="990099"/>
              </a:buClr>
              <a:buSzPct val="50000"/>
              <a:buFont typeface="Wingdings" panose="05000000000000000000" pitchFamily="2" charset="2"/>
              <a:buChar char="n"/>
            </a:pPr>
            <a:r>
              <a:rPr lang="zh-CN" altLang="en-US" sz="3000" dirty="0">
                <a:solidFill>
                  <a:srgbClr val="000099"/>
                </a:solidFill>
                <a:latin typeface="Times New Roman" panose="02020603050405020304" pitchFamily="18" charset="0"/>
                <a:ea typeface="仿宋_GB2312" pitchFamily="49" charset="-122"/>
              </a:rPr>
              <a:t>例，当 </a:t>
            </a:r>
            <a:r>
              <a:rPr lang="en-US" altLang="zh-CN" sz="3000" i="1" dirty="0">
                <a:solidFill>
                  <a:srgbClr val="FF3300"/>
                </a:solidFill>
                <a:latin typeface="Times New Roman" panose="02020603050405020304" pitchFamily="18" charset="0"/>
                <a:ea typeface="仿宋_GB2312" pitchFamily="49" charset="-122"/>
              </a:rPr>
              <a:t>k</a:t>
            </a:r>
            <a:r>
              <a:rPr lang="en-US" altLang="zh-CN" sz="3000" dirty="0">
                <a:solidFill>
                  <a:srgbClr val="FF3300"/>
                </a:solidFill>
                <a:latin typeface="Times New Roman" panose="02020603050405020304" pitchFamily="18" charset="0"/>
                <a:ea typeface="仿宋_GB2312" pitchFamily="49" charset="-122"/>
              </a:rPr>
              <a:t> = 8</a:t>
            </a:r>
            <a:r>
              <a:rPr lang="en-US" altLang="zh-CN" sz="3000" dirty="0">
                <a:solidFill>
                  <a:srgbClr val="000099"/>
                </a:solidFill>
                <a:latin typeface="Times New Roman" panose="02020603050405020304" pitchFamily="18" charset="0"/>
                <a:ea typeface="仿宋_GB2312" pitchFamily="49" charset="-122"/>
              </a:rPr>
              <a:t>,   </a:t>
            </a:r>
            <a:r>
              <a:rPr lang="en-US" altLang="zh-CN" sz="3000" dirty="0">
                <a:solidFill>
                  <a:srgbClr val="990099"/>
                </a:solidFill>
                <a:latin typeface="Times New Roman" panose="02020603050405020304" pitchFamily="18" charset="0"/>
                <a:ea typeface="仿宋_GB2312" pitchFamily="49" charset="-122"/>
              </a:rPr>
              <a:t>3*4 / 2 = </a:t>
            </a:r>
            <a:r>
              <a:rPr lang="en-US" altLang="zh-CN" sz="3000" dirty="0">
                <a:solidFill>
                  <a:srgbClr val="FF3300"/>
                </a:solidFill>
                <a:latin typeface="Times New Roman" panose="02020603050405020304" pitchFamily="18" charset="0"/>
                <a:ea typeface="仿宋_GB2312" pitchFamily="49" charset="-122"/>
              </a:rPr>
              <a:t>6 </a:t>
            </a:r>
            <a:r>
              <a:rPr lang="en-US" altLang="zh-CN" sz="3000" dirty="0">
                <a:solidFill>
                  <a:srgbClr val="FF3300"/>
                </a:solidFill>
                <a:latin typeface="Times New Roman" panose="02020603050405020304" pitchFamily="18" charset="0"/>
                <a:ea typeface="仿宋_GB2312" pitchFamily="49" charset="-122"/>
                <a:sym typeface="Symbol" panose="05050102010706020507" pitchFamily="18" charset="2"/>
              </a:rPr>
              <a:t> </a:t>
            </a:r>
            <a:r>
              <a:rPr lang="en-US" altLang="zh-CN" sz="3000" i="1" dirty="0">
                <a:solidFill>
                  <a:srgbClr val="FF3300"/>
                </a:solidFill>
                <a:latin typeface="Times New Roman" panose="02020603050405020304" pitchFamily="18" charset="0"/>
                <a:ea typeface="仿宋_GB2312" pitchFamily="49" charset="-122"/>
                <a:sym typeface="Symbol" panose="05050102010706020507" pitchFamily="18" charset="2"/>
              </a:rPr>
              <a:t>k</a:t>
            </a:r>
            <a:r>
              <a:rPr lang="en-US" altLang="zh-CN" sz="3000" dirty="0">
                <a:solidFill>
                  <a:srgbClr val="990099"/>
                </a:solidFill>
                <a:latin typeface="Times New Roman" panose="02020603050405020304" pitchFamily="18" charset="0"/>
                <a:ea typeface="仿宋_GB2312" pitchFamily="49" charset="-122"/>
                <a:sym typeface="Symbol" panose="05050102010706020507" pitchFamily="18" charset="2"/>
              </a:rPr>
              <a:t> </a:t>
            </a:r>
            <a:r>
              <a:rPr lang="en-US" altLang="zh-CN" sz="3000" dirty="0">
                <a:solidFill>
                  <a:srgbClr val="FF3300"/>
                </a:solidFill>
                <a:latin typeface="Times New Roman" panose="02020603050405020304" pitchFamily="18" charset="0"/>
                <a:ea typeface="仿宋_GB2312" pitchFamily="49" charset="-122"/>
                <a:sym typeface="Symbol" panose="05050102010706020507" pitchFamily="18" charset="2"/>
              </a:rPr>
              <a:t>&lt;</a:t>
            </a:r>
            <a:r>
              <a:rPr lang="en-US" altLang="zh-CN" sz="3000" dirty="0">
                <a:solidFill>
                  <a:srgbClr val="990099"/>
                </a:solidFill>
                <a:latin typeface="Times New Roman" panose="02020603050405020304" pitchFamily="18" charset="0"/>
                <a:ea typeface="仿宋_GB2312" pitchFamily="49" charset="-122"/>
                <a:sym typeface="Symbol" panose="05050102010706020507" pitchFamily="18" charset="2"/>
              </a:rPr>
              <a:t> 4*5 / 2 =</a:t>
            </a:r>
            <a:r>
              <a:rPr lang="en-US" altLang="zh-CN" sz="3000" dirty="0">
                <a:solidFill>
                  <a:srgbClr val="FF3300"/>
                </a:solidFill>
                <a:latin typeface="Times New Roman" panose="02020603050405020304" pitchFamily="18" charset="0"/>
                <a:ea typeface="仿宋_GB2312" pitchFamily="49" charset="-122"/>
                <a:sym typeface="Symbol" panose="05050102010706020507" pitchFamily="18" charset="2"/>
              </a:rPr>
              <a:t>10</a:t>
            </a:r>
            <a:r>
              <a:rPr lang="en-US" altLang="zh-CN" sz="3000" dirty="0">
                <a:solidFill>
                  <a:srgbClr val="000099"/>
                </a:solidFill>
                <a:latin typeface="Times New Roman" panose="02020603050405020304" pitchFamily="18" charset="0"/>
                <a:ea typeface="仿宋_GB2312" pitchFamily="49" charset="-122"/>
                <a:sym typeface="Symbol" panose="05050102010706020507" pitchFamily="18" charset="2"/>
              </a:rPr>
              <a:t>,</a:t>
            </a:r>
          </a:p>
          <a:p>
            <a:pPr>
              <a:spcBef>
                <a:spcPct val="10000"/>
              </a:spcBef>
              <a:buClr>
                <a:srgbClr val="990099"/>
              </a:buClr>
              <a:buSzPct val="50000"/>
              <a:buFont typeface="Wingdings" panose="05000000000000000000" pitchFamily="2" charset="2"/>
              <a:buNone/>
            </a:pPr>
            <a:r>
              <a:rPr lang="en-US" altLang="zh-CN" sz="3000" dirty="0">
                <a:solidFill>
                  <a:srgbClr val="000099"/>
                </a:solidFill>
                <a:latin typeface="Times New Roman" panose="02020603050405020304" pitchFamily="18" charset="0"/>
                <a:ea typeface="仿宋_GB2312" pitchFamily="49" charset="-122"/>
                <a:sym typeface="Symbol" panose="05050102010706020507" pitchFamily="18" charset="2"/>
              </a:rPr>
              <a:t>	</a:t>
            </a:r>
            <a:r>
              <a:rPr lang="zh-CN" altLang="en-US" sz="3000" dirty="0">
                <a:solidFill>
                  <a:srgbClr val="000099"/>
                </a:solidFill>
                <a:latin typeface="Times New Roman" panose="02020603050405020304" pitchFamily="18" charset="0"/>
                <a:ea typeface="仿宋_GB2312" pitchFamily="49" charset="-122"/>
                <a:sym typeface="Symbol" panose="05050102010706020507" pitchFamily="18" charset="2"/>
              </a:rPr>
              <a:t>取 </a:t>
            </a:r>
            <a:r>
              <a:rPr lang="en-US" altLang="zh-CN" sz="3000" i="1" dirty="0" err="1">
                <a:solidFill>
                  <a:srgbClr val="000099"/>
                </a:solidFill>
                <a:latin typeface="Times New Roman" panose="02020603050405020304" pitchFamily="18" charset="0"/>
                <a:ea typeface="仿宋_GB2312" pitchFamily="49" charset="-122"/>
                <a:sym typeface="Symbol" panose="05050102010706020507" pitchFamily="18" charset="2"/>
              </a:rPr>
              <a:t>i</a:t>
            </a:r>
            <a:r>
              <a:rPr lang="en-US" altLang="zh-CN" sz="3000" dirty="0">
                <a:solidFill>
                  <a:srgbClr val="000099"/>
                </a:solidFill>
                <a:latin typeface="Times New Roman" panose="02020603050405020304" pitchFamily="18" charset="0"/>
                <a:ea typeface="仿宋_GB2312" pitchFamily="49" charset="-122"/>
                <a:sym typeface="Symbol" panose="05050102010706020507" pitchFamily="18" charset="2"/>
              </a:rPr>
              <a:t> = 3</a:t>
            </a:r>
            <a:r>
              <a:rPr lang="zh-CN" altLang="en-US" sz="3000" dirty="0">
                <a:solidFill>
                  <a:srgbClr val="000099"/>
                </a:solidFill>
                <a:latin typeface="Times New Roman" panose="02020603050405020304" pitchFamily="18" charset="0"/>
                <a:ea typeface="仿宋_GB2312" pitchFamily="49" charset="-122"/>
                <a:sym typeface="Symbol" panose="05050102010706020507" pitchFamily="18" charset="2"/>
              </a:rPr>
              <a:t>。</a:t>
            </a:r>
            <a:r>
              <a:rPr lang="zh-CN" altLang="zh-CN" sz="3000" dirty="0">
                <a:solidFill>
                  <a:srgbClr val="000099"/>
                </a:solidFill>
                <a:latin typeface="Times New Roman" panose="02020603050405020304" pitchFamily="18" charset="0"/>
                <a:ea typeface="仿宋_GB2312" pitchFamily="49" charset="-122"/>
                <a:sym typeface="Symbol" panose="05050102010706020507" pitchFamily="18" charset="2"/>
              </a:rPr>
              <a:t>则 </a:t>
            </a:r>
            <a:r>
              <a:rPr lang="en-US" altLang="zh-CN" sz="3000" i="1" dirty="0">
                <a:solidFill>
                  <a:srgbClr val="000099"/>
                </a:solidFill>
                <a:latin typeface="Times New Roman" panose="02020603050405020304" pitchFamily="18" charset="0"/>
                <a:ea typeface="仿宋_GB2312" pitchFamily="49" charset="-122"/>
                <a:sym typeface="Symbol" panose="05050102010706020507" pitchFamily="18" charset="2"/>
              </a:rPr>
              <a:t>j</a:t>
            </a:r>
            <a:r>
              <a:rPr lang="en-US" altLang="zh-CN" sz="3000" dirty="0">
                <a:solidFill>
                  <a:srgbClr val="000099"/>
                </a:solidFill>
                <a:latin typeface="Times New Roman" panose="02020603050405020304" pitchFamily="18" charset="0"/>
                <a:ea typeface="仿宋_GB2312" pitchFamily="49" charset="-122"/>
                <a:sym typeface="Symbol" panose="05050102010706020507" pitchFamily="18" charset="2"/>
              </a:rPr>
              <a:t> = 8 </a:t>
            </a:r>
            <a:r>
              <a:rPr lang="en-US" altLang="zh-CN" sz="3000" dirty="0">
                <a:solidFill>
                  <a:srgbClr val="000099"/>
                </a:solidFill>
                <a:latin typeface="楷体_GB2312" pitchFamily="49" charset="-122"/>
                <a:ea typeface="楷体_GB2312" pitchFamily="49" charset="-122"/>
                <a:sym typeface="Symbol" panose="05050102010706020507" pitchFamily="18" charset="2"/>
              </a:rPr>
              <a:t>-</a:t>
            </a:r>
            <a:r>
              <a:rPr lang="en-US" altLang="zh-CN" sz="3000" dirty="0">
                <a:solidFill>
                  <a:srgbClr val="000099"/>
                </a:solidFill>
                <a:latin typeface="Times New Roman" panose="02020603050405020304" pitchFamily="18" charset="0"/>
                <a:ea typeface="仿宋_GB2312" pitchFamily="49" charset="-122"/>
                <a:sym typeface="Symbol" panose="05050102010706020507" pitchFamily="18" charset="2"/>
              </a:rPr>
              <a:t> 3*4 / 2 = 2</a:t>
            </a:r>
            <a:r>
              <a:rPr lang="zh-CN" altLang="en-US" sz="3000" dirty="0">
                <a:solidFill>
                  <a:srgbClr val="000099"/>
                </a:solidFill>
                <a:latin typeface="Times New Roman" panose="02020603050405020304" pitchFamily="18" charset="0"/>
                <a:ea typeface="仿宋_GB2312" pitchFamily="49" charset="-122"/>
                <a:sym typeface="Symbol" panose="05050102010706020507" pitchFamily="18" charset="2"/>
              </a:rPr>
              <a:t>。 </a:t>
            </a:r>
          </a:p>
        </p:txBody>
      </p:sp>
      <p:pic>
        <p:nvPicPr>
          <p:cNvPr id="2" name="图片 1"/>
          <p:cNvPicPr>
            <a:picLocks noChangeAspect="1"/>
          </p:cNvPicPr>
          <p:nvPr/>
        </p:nvPicPr>
        <p:blipFill>
          <a:blip r:embed="rId2"/>
          <a:stretch>
            <a:fillRect/>
          </a:stretch>
        </p:blipFill>
        <p:spPr>
          <a:xfrm>
            <a:off x="8155423" y="2852936"/>
            <a:ext cx="4002771" cy="2094618"/>
          </a:xfrm>
          <a:prstGeom prst="rect">
            <a:avLst/>
          </a:prstGeo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6"/>
          <p:cNvGraphicFramePr>
            <a:graphicFrameLocks noChangeAspect="1"/>
          </p:cNvGraphicFramePr>
          <p:nvPr/>
        </p:nvGraphicFramePr>
        <p:xfrm>
          <a:off x="3810000" y="574676"/>
          <a:ext cx="3962400" cy="2473325"/>
        </p:xfrm>
        <a:graphic>
          <a:graphicData uri="http://schemas.openxmlformats.org/presentationml/2006/ole">
            <mc:AlternateContent xmlns:mc="http://schemas.openxmlformats.org/markup-compatibility/2006">
              <mc:Choice xmlns:v="urn:schemas-microsoft-com:vml" Requires="v">
                <p:oleObj spid="_x0000_s58459" name="公式" r:id="rId3" imgW="1152657" imgH="752490" progId="Equation.3">
                  <p:embed/>
                </p:oleObj>
              </mc:Choice>
              <mc:Fallback>
                <p:oleObj name="公式" r:id="rId3" imgW="1152657" imgH="75249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4676"/>
                        <a:ext cx="3962400" cy="247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1" name="Rectangle 2"/>
          <p:cNvSpPr>
            <a:spLocks noChangeArrowheads="1"/>
          </p:cNvSpPr>
          <p:nvPr/>
        </p:nvSpPr>
        <p:spPr bwMode="auto">
          <a:xfrm>
            <a:off x="3924300" y="685800"/>
            <a:ext cx="914400" cy="609600"/>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8372" name="Rectangle 3"/>
          <p:cNvSpPr>
            <a:spLocks noChangeArrowheads="1"/>
          </p:cNvSpPr>
          <p:nvPr/>
        </p:nvSpPr>
        <p:spPr bwMode="auto">
          <a:xfrm>
            <a:off x="4838700" y="685800"/>
            <a:ext cx="914400" cy="1227138"/>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8373" name="Rectangle 4"/>
          <p:cNvSpPr>
            <a:spLocks noChangeArrowheads="1"/>
          </p:cNvSpPr>
          <p:nvPr/>
        </p:nvSpPr>
        <p:spPr bwMode="auto">
          <a:xfrm>
            <a:off x="5753100" y="685800"/>
            <a:ext cx="954088" cy="1828800"/>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8374" name="Rectangle 5"/>
          <p:cNvSpPr>
            <a:spLocks noChangeArrowheads="1"/>
          </p:cNvSpPr>
          <p:nvPr/>
        </p:nvSpPr>
        <p:spPr bwMode="auto">
          <a:xfrm>
            <a:off x="6705600" y="698500"/>
            <a:ext cx="933450" cy="2241550"/>
          </a:xfrm>
          <a:prstGeom prst="rect">
            <a:avLst/>
          </a:prstGeom>
          <a:solidFill>
            <a:srgbClr val="00CC00">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8375" name="Text Box 7"/>
          <p:cNvSpPr txBox="1">
            <a:spLocks noChangeArrowheads="1"/>
          </p:cNvSpPr>
          <p:nvPr/>
        </p:nvSpPr>
        <p:spPr bwMode="auto">
          <a:xfrm>
            <a:off x="8037514" y="652463"/>
            <a:ext cx="701675" cy="22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80000"/>
              </a:lnSpc>
              <a:spcBef>
                <a:spcPct val="0"/>
              </a:spcBef>
              <a:buClrTx/>
              <a:buSzTx/>
              <a:buFontTx/>
              <a:buNone/>
            </a:pPr>
            <a:r>
              <a:rPr lang="zh-CN" altLang="en-US" sz="3600" b="0">
                <a:solidFill>
                  <a:srgbClr val="0000CC"/>
                </a:solidFill>
                <a:latin typeface="Times New Roman" panose="02020603050405020304" pitchFamily="18" charset="0"/>
                <a:ea typeface="隶书" panose="02010509060101010101" pitchFamily="49" charset="-122"/>
              </a:rPr>
              <a:t>上三角矩阵</a:t>
            </a:r>
            <a:endParaRPr lang="zh-CN" altLang="en-US" sz="3600" b="0">
              <a:latin typeface="Times New Roman" panose="02020603050405020304" pitchFamily="18" charset="0"/>
              <a:ea typeface="黑体" panose="02010609060101010101" pitchFamily="49" charset="-122"/>
            </a:endParaRPr>
          </a:p>
        </p:txBody>
      </p:sp>
      <p:sp>
        <p:nvSpPr>
          <p:cNvPr id="58376" name="Rectangle 8"/>
          <p:cNvSpPr>
            <a:spLocks noChangeArrowheads="1"/>
          </p:cNvSpPr>
          <p:nvPr/>
        </p:nvSpPr>
        <p:spPr bwMode="auto">
          <a:xfrm>
            <a:off x="2576514" y="3505200"/>
            <a:ext cx="6262687" cy="609600"/>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8377" name="Text Box 9"/>
          <p:cNvSpPr txBox="1">
            <a:spLocks noChangeArrowheads="1"/>
          </p:cNvSpPr>
          <p:nvPr/>
        </p:nvSpPr>
        <p:spPr bwMode="auto">
          <a:xfrm>
            <a:off x="2133601" y="3459164"/>
            <a:ext cx="69390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000099"/>
                </a:solidFill>
                <a:latin typeface="Times New Roman" panose="02020603050405020304" pitchFamily="18" charset="0"/>
                <a:ea typeface="黑体" panose="02010609060101010101" pitchFamily="49" charset="-122"/>
              </a:rPr>
              <a:t>B</a:t>
            </a:r>
            <a:r>
              <a:rPr lang="en-US" altLang="zh-CN" i="1">
                <a:solidFill>
                  <a:srgbClr val="000099"/>
                </a:solidFill>
                <a:latin typeface="Times New Roman" panose="02020603050405020304" pitchFamily="18" charset="0"/>
                <a:ea typeface="黑体" panose="02010609060101010101" pitchFamily="49" charset="-122"/>
              </a:rPr>
              <a:t>  a</a:t>
            </a:r>
            <a:r>
              <a:rPr lang="en-US" altLang="zh-CN" baseline="-25000">
                <a:solidFill>
                  <a:srgbClr val="000099"/>
                </a:solidFill>
                <a:latin typeface="Times New Roman" panose="02020603050405020304" pitchFamily="18" charset="0"/>
                <a:ea typeface="黑体" panose="02010609060101010101" pitchFamily="49" charset="-122"/>
              </a:rPr>
              <a:t>00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01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02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03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11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12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13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22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23</a:t>
            </a:r>
            <a:r>
              <a:rPr lang="en-US" altLang="zh-CN">
                <a:solidFill>
                  <a:srgbClr val="000099"/>
                </a:solidFill>
                <a:latin typeface="Times New Roman" panose="02020603050405020304" pitchFamily="18" charset="0"/>
                <a:ea typeface="黑体" panose="02010609060101010101" pitchFamily="49" charset="-122"/>
              </a:rPr>
              <a:t>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33</a:t>
            </a:r>
            <a:r>
              <a:rPr lang="en-US" altLang="zh-CN">
                <a:solidFill>
                  <a:srgbClr val="000099"/>
                </a:solidFill>
                <a:latin typeface="Times New Roman" panose="02020603050405020304" pitchFamily="18" charset="0"/>
                <a:ea typeface="黑体" panose="02010609060101010101" pitchFamily="49" charset="-122"/>
              </a:rPr>
              <a:t>  </a:t>
            </a:r>
            <a:endParaRPr lang="en-US" altLang="zh-CN">
              <a:solidFill>
                <a:srgbClr val="000099"/>
              </a:solidFill>
              <a:latin typeface="宋体" panose="02010600030101010101" pitchFamily="2" charset="-122"/>
              <a:ea typeface="黑体" panose="02010609060101010101" pitchFamily="49" charset="-122"/>
            </a:endParaRPr>
          </a:p>
        </p:txBody>
      </p:sp>
      <p:sp>
        <p:nvSpPr>
          <p:cNvPr id="58378" name="Line 10"/>
          <p:cNvSpPr>
            <a:spLocks noChangeShapeType="1"/>
          </p:cNvSpPr>
          <p:nvPr/>
        </p:nvSpPr>
        <p:spPr bwMode="auto">
          <a:xfrm>
            <a:off x="31861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79" name="Line 11"/>
          <p:cNvSpPr>
            <a:spLocks noChangeShapeType="1"/>
          </p:cNvSpPr>
          <p:nvPr/>
        </p:nvSpPr>
        <p:spPr bwMode="auto">
          <a:xfrm>
            <a:off x="37957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0" name="Line 12"/>
          <p:cNvSpPr>
            <a:spLocks noChangeShapeType="1"/>
          </p:cNvSpPr>
          <p:nvPr/>
        </p:nvSpPr>
        <p:spPr bwMode="auto">
          <a:xfrm>
            <a:off x="44053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1" name="Line 13"/>
          <p:cNvSpPr>
            <a:spLocks noChangeShapeType="1"/>
          </p:cNvSpPr>
          <p:nvPr/>
        </p:nvSpPr>
        <p:spPr bwMode="auto">
          <a:xfrm>
            <a:off x="50149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2" name="Line 14"/>
          <p:cNvSpPr>
            <a:spLocks noChangeShapeType="1"/>
          </p:cNvSpPr>
          <p:nvPr/>
        </p:nvSpPr>
        <p:spPr bwMode="auto">
          <a:xfrm>
            <a:off x="56245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3" name="Line 15"/>
          <p:cNvSpPr>
            <a:spLocks noChangeShapeType="1"/>
          </p:cNvSpPr>
          <p:nvPr/>
        </p:nvSpPr>
        <p:spPr bwMode="auto">
          <a:xfrm>
            <a:off x="62341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4" name="Line 16"/>
          <p:cNvSpPr>
            <a:spLocks noChangeShapeType="1"/>
          </p:cNvSpPr>
          <p:nvPr/>
        </p:nvSpPr>
        <p:spPr bwMode="auto">
          <a:xfrm>
            <a:off x="68437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5" name="Line 17"/>
          <p:cNvSpPr>
            <a:spLocks noChangeShapeType="1"/>
          </p:cNvSpPr>
          <p:nvPr/>
        </p:nvSpPr>
        <p:spPr bwMode="auto">
          <a:xfrm>
            <a:off x="74533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6" name="Line 18"/>
          <p:cNvSpPr>
            <a:spLocks noChangeShapeType="1"/>
          </p:cNvSpPr>
          <p:nvPr/>
        </p:nvSpPr>
        <p:spPr bwMode="auto">
          <a:xfrm>
            <a:off x="80629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7" name="Line 19"/>
          <p:cNvSpPr>
            <a:spLocks noChangeShapeType="1"/>
          </p:cNvSpPr>
          <p:nvPr/>
        </p:nvSpPr>
        <p:spPr bwMode="auto">
          <a:xfrm>
            <a:off x="8824913"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88" name="Text Box 20"/>
          <p:cNvSpPr txBox="1">
            <a:spLocks noChangeArrowheads="1"/>
          </p:cNvSpPr>
          <p:nvPr/>
        </p:nvSpPr>
        <p:spPr bwMode="auto">
          <a:xfrm>
            <a:off x="2636838" y="3089275"/>
            <a:ext cx="574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latin typeface="Times New Roman" panose="02020603050405020304" pitchFamily="18" charset="0"/>
                <a:ea typeface="黑体" panose="02010609060101010101" pitchFamily="49" charset="-122"/>
              </a:rPr>
              <a:t>0     1      2      3      4      5      6      7      8      9</a:t>
            </a:r>
          </a:p>
        </p:txBody>
      </p:sp>
      <p:sp>
        <p:nvSpPr>
          <p:cNvPr id="454677" name="Text Box 21"/>
          <p:cNvSpPr txBox="1">
            <a:spLocks noChangeArrowheads="1"/>
          </p:cNvSpPr>
          <p:nvPr/>
        </p:nvSpPr>
        <p:spPr bwMode="auto">
          <a:xfrm>
            <a:off x="2133600" y="4416426"/>
            <a:ext cx="81534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05000"/>
              </a:lnSpc>
              <a:spcBef>
                <a:spcPct val="0"/>
              </a:spcBef>
              <a:buClrTx/>
              <a:buSzTx/>
              <a:buFontTx/>
              <a:buNone/>
            </a:pPr>
            <a:r>
              <a:rPr lang="zh-CN" altLang="en-US" sz="3000">
                <a:solidFill>
                  <a:srgbClr val="000099"/>
                </a:solidFill>
                <a:latin typeface="Times New Roman" panose="02020603050405020304" pitchFamily="18" charset="0"/>
                <a:ea typeface="仿宋_GB2312" pitchFamily="49" charset="-122"/>
              </a:rPr>
              <a:t>若</a:t>
            </a:r>
            <a:r>
              <a:rPr lang="en-US" altLang="zh-CN" sz="3000" i="1">
                <a:solidFill>
                  <a:schemeClr val="tx2"/>
                </a:solidFill>
                <a:latin typeface="Times New Roman" panose="02020603050405020304" pitchFamily="18" charset="0"/>
                <a:ea typeface="仿宋_GB2312" pitchFamily="49" charset="-122"/>
              </a:rPr>
              <a:t>i</a:t>
            </a:r>
            <a:r>
              <a:rPr lang="en-US" altLang="zh-CN" sz="3000">
                <a:solidFill>
                  <a:schemeClr val="tx2"/>
                </a:solidFill>
                <a:latin typeface="Times New Roman" panose="02020603050405020304" pitchFamily="18" charset="0"/>
                <a:ea typeface="仿宋_GB2312" pitchFamily="49" charset="-122"/>
              </a:rPr>
              <a:t> </a:t>
            </a:r>
            <a:r>
              <a:rPr lang="en-US" altLang="zh-CN" sz="3000">
                <a:solidFill>
                  <a:schemeClr val="tx2"/>
                </a:solidFill>
                <a:latin typeface="Times New Roman" panose="02020603050405020304" pitchFamily="18" charset="0"/>
                <a:ea typeface="仿宋_GB2312" pitchFamily="49" charset="-122"/>
                <a:sym typeface="Symbol" panose="05050102010706020507" pitchFamily="18" charset="2"/>
              </a:rPr>
              <a:t></a:t>
            </a:r>
            <a:r>
              <a:rPr lang="en-US" altLang="zh-CN" sz="3000">
                <a:solidFill>
                  <a:schemeClr val="tx2"/>
                </a:solidFill>
                <a:latin typeface="Times New Roman" panose="02020603050405020304" pitchFamily="18" charset="0"/>
                <a:ea typeface="仿宋_GB2312" pitchFamily="49" charset="-122"/>
              </a:rPr>
              <a:t> </a:t>
            </a:r>
            <a:r>
              <a:rPr lang="en-US" altLang="zh-CN" sz="3000" i="1">
                <a:solidFill>
                  <a:schemeClr val="tx2"/>
                </a:solidFill>
                <a:latin typeface="Times New Roman" panose="02020603050405020304" pitchFamily="18" charset="0"/>
                <a:ea typeface="仿宋_GB2312" pitchFamily="49" charset="-122"/>
              </a:rPr>
              <a:t>j</a:t>
            </a:r>
            <a:r>
              <a:rPr lang="zh-CN" altLang="en-US" sz="3000">
                <a:solidFill>
                  <a:srgbClr val="000099"/>
                </a:solidFill>
                <a:latin typeface="Times New Roman" panose="02020603050405020304" pitchFamily="18" charset="0"/>
                <a:ea typeface="仿宋_GB2312" pitchFamily="49" charset="-122"/>
              </a:rPr>
              <a:t>，数组元素</a:t>
            </a:r>
            <a:r>
              <a:rPr lang="en-US" altLang="zh-CN" sz="3000">
                <a:solidFill>
                  <a:srgbClr val="000099"/>
                </a:solidFill>
                <a:latin typeface="Times New Roman" panose="02020603050405020304" pitchFamily="18" charset="0"/>
                <a:ea typeface="仿宋_GB2312" pitchFamily="49" charset="-122"/>
              </a:rPr>
              <a:t>A[</a:t>
            </a:r>
            <a:r>
              <a:rPr lang="en-US" altLang="zh-CN" sz="3000" i="1">
                <a:solidFill>
                  <a:srgbClr val="000099"/>
                </a:solidFill>
                <a:latin typeface="Times New Roman" panose="02020603050405020304" pitchFamily="18" charset="0"/>
                <a:ea typeface="仿宋_GB2312" pitchFamily="49" charset="-122"/>
              </a:rPr>
              <a:t>i</a:t>
            </a:r>
            <a:r>
              <a:rPr lang="en-US" altLang="zh-CN" sz="3000">
                <a:solidFill>
                  <a:srgbClr val="000099"/>
                </a:solidFill>
                <a:latin typeface="Times New Roman" panose="02020603050405020304" pitchFamily="18" charset="0"/>
                <a:ea typeface="仿宋_GB2312" pitchFamily="49" charset="-122"/>
              </a:rPr>
              <a:t>][</a:t>
            </a:r>
            <a:r>
              <a:rPr lang="en-US" altLang="zh-CN" sz="3000" i="1">
                <a:solidFill>
                  <a:srgbClr val="000099"/>
                </a:solidFill>
                <a:latin typeface="Times New Roman" panose="02020603050405020304" pitchFamily="18" charset="0"/>
                <a:ea typeface="仿宋_GB2312" pitchFamily="49" charset="-122"/>
              </a:rPr>
              <a:t>j</a:t>
            </a:r>
            <a:r>
              <a:rPr lang="en-US" altLang="zh-CN" sz="3000">
                <a:solidFill>
                  <a:srgbClr val="000099"/>
                </a:solidFill>
                <a:latin typeface="Times New Roman" panose="02020603050405020304" pitchFamily="18" charset="0"/>
                <a:ea typeface="仿宋_GB2312" pitchFamily="49" charset="-122"/>
              </a:rPr>
              <a:t>]</a:t>
            </a:r>
            <a:r>
              <a:rPr lang="zh-CN" altLang="en-US" sz="3000">
                <a:solidFill>
                  <a:srgbClr val="000099"/>
                </a:solidFill>
                <a:latin typeface="Times New Roman" panose="02020603050405020304" pitchFamily="18" charset="0"/>
                <a:ea typeface="仿宋_GB2312" pitchFamily="49" charset="-122"/>
              </a:rPr>
              <a:t>在数组</a:t>
            </a:r>
            <a:r>
              <a:rPr lang="en-US" altLang="zh-CN" sz="3000">
                <a:solidFill>
                  <a:srgbClr val="000099"/>
                </a:solidFill>
                <a:latin typeface="Times New Roman" panose="02020603050405020304" pitchFamily="18" charset="0"/>
                <a:ea typeface="仿宋_GB2312" pitchFamily="49" charset="-122"/>
              </a:rPr>
              <a:t>B</a:t>
            </a:r>
            <a:r>
              <a:rPr lang="zh-CN" altLang="en-US" sz="3000">
                <a:solidFill>
                  <a:srgbClr val="000099"/>
                </a:solidFill>
                <a:latin typeface="Times New Roman" panose="02020603050405020304" pitchFamily="18" charset="0"/>
                <a:ea typeface="仿宋_GB2312" pitchFamily="49" charset="-122"/>
              </a:rPr>
              <a:t>中的存放位置为	</a:t>
            </a:r>
            <a:r>
              <a:rPr lang="en-US" altLang="zh-CN" sz="3000" i="1">
                <a:solidFill>
                  <a:schemeClr val="tx2"/>
                </a:solidFill>
                <a:latin typeface="Times New Roman" panose="02020603050405020304" pitchFamily="18" charset="0"/>
                <a:ea typeface="仿宋_GB2312" pitchFamily="49" charset="-122"/>
              </a:rPr>
              <a:t>n</a:t>
            </a:r>
            <a:r>
              <a:rPr lang="en-US" altLang="zh-CN" sz="3000">
                <a:solidFill>
                  <a:schemeClr val="tx2"/>
                </a:solidFill>
                <a:latin typeface="Times New Roman" panose="02020603050405020304" pitchFamily="18" charset="0"/>
                <a:ea typeface="仿宋_GB2312" pitchFamily="49" charset="-122"/>
              </a:rPr>
              <a:t> + (</a:t>
            </a:r>
            <a:r>
              <a:rPr lang="en-US" altLang="zh-CN" sz="3000" i="1">
                <a:solidFill>
                  <a:schemeClr val="tx2"/>
                </a:solidFill>
                <a:latin typeface="Times New Roman" panose="02020603050405020304" pitchFamily="18" charset="0"/>
                <a:ea typeface="仿宋_GB2312" pitchFamily="49" charset="-122"/>
              </a:rPr>
              <a:t>n</a:t>
            </a:r>
            <a:r>
              <a:rPr lang="en-US" altLang="zh-CN" sz="3000">
                <a:solidFill>
                  <a:schemeClr val="tx2"/>
                </a:solidFill>
                <a:latin typeface="楷体_GB2312" pitchFamily="49" charset="-122"/>
              </a:rPr>
              <a:t>-</a:t>
            </a:r>
            <a:r>
              <a:rPr lang="en-US" altLang="zh-CN" sz="3000">
                <a:solidFill>
                  <a:schemeClr val="tx2"/>
                </a:solidFill>
                <a:latin typeface="Times New Roman" panose="02020603050405020304" pitchFamily="18" charset="0"/>
                <a:ea typeface="仿宋_GB2312" pitchFamily="49" charset="-122"/>
              </a:rPr>
              <a:t>1) + (</a:t>
            </a:r>
            <a:r>
              <a:rPr lang="en-US" altLang="zh-CN" sz="3000" i="1">
                <a:solidFill>
                  <a:schemeClr val="tx2"/>
                </a:solidFill>
                <a:latin typeface="Times New Roman" panose="02020603050405020304" pitchFamily="18" charset="0"/>
                <a:ea typeface="仿宋_GB2312" pitchFamily="49" charset="-122"/>
              </a:rPr>
              <a:t>n</a:t>
            </a:r>
            <a:r>
              <a:rPr lang="en-US" altLang="zh-CN" sz="3000">
                <a:solidFill>
                  <a:schemeClr val="tx2"/>
                </a:solidFill>
                <a:latin typeface="楷体_GB2312" pitchFamily="49" charset="-122"/>
              </a:rPr>
              <a:t>-</a:t>
            </a:r>
            <a:r>
              <a:rPr lang="en-US" altLang="zh-CN" sz="3000">
                <a:solidFill>
                  <a:schemeClr val="tx2"/>
                </a:solidFill>
                <a:latin typeface="Times New Roman" panose="02020603050405020304" pitchFamily="18" charset="0"/>
                <a:ea typeface="仿宋_GB2312" pitchFamily="49" charset="-122"/>
              </a:rPr>
              <a:t>2) + </a:t>
            </a:r>
            <a:r>
              <a:rPr lang="en-US" altLang="zh-CN" sz="3000">
                <a:solidFill>
                  <a:schemeClr val="tx2"/>
                </a:solidFill>
                <a:latin typeface="Times New Roman" panose="02020603050405020304" pitchFamily="18" charset="0"/>
                <a:ea typeface="仿宋_GB2312" pitchFamily="49" charset="-122"/>
                <a:sym typeface="Wingdings" panose="05000000000000000000" pitchFamily="2" charset="2"/>
              </a:rPr>
              <a:t></a:t>
            </a:r>
            <a:r>
              <a:rPr lang="en-US" altLang="zh-CN" sz="3000">
                <a:solidFill>
                  <a:schemeClr val="tx2"/>
                </a:solidFill>
                <a:latin typeface="Times New Roman" panose="02020603050405020304" pitchFamily="18" charset="0"/>
                <a:ea typeface="仿宋_GB2312" pitchFamily="49" charset="-122"/>
              </a:rPr>
              <a:t> + (</a:t>
            </a:r>
            <a:r>
              <a:rPr lang="en-US" altLang="zh-CN" sz="3000" i="1">
                <a:solidFill>
                  <a:schemeClr val="tx2"/>
                </a:solidFill>
                <a:latin typeface="Times New Roman" panose="02020603050405020304" pitchFamily="18" charset="0"/>
                <a:ea typeface="仿宋_GB2312" pitchFamily="49" charset="-122"/>
              </a:rPr>
              <a:t>n</a:t>
            </a:r>
            <a:r>
              <a:rPr lang="en-US" altLang="zh-CN" sz="3000">
                <a:solidFill>
                  <a:schemeClr val="tx2"/>
                </a:solidFill>
                <a:latin typeface="楷体_GB2312" pitchFamily="49" charset="-122"/>
              </a:rPr>
              <a:t>-</a:t>
            </a:r>
            <a:r>
              <a:rPr lang="en-US" altLang="zh-CN" sz="3000" i="1">
                <a:solidFill>
                  <a:schemeClr val="tx2"/>
                </a:solidFill>
                <a:latin typeface="Times New Roman" panose="02020603050405020304" pitchFamily="18" charset="0"/>
                <a:ea typeface="仿宋_GB2312" pitchFamily="49" charset="-122"/>
              </a:rPr>
              <a:t>i</a:t>
            </a:r>
            <a:r>
              <a:rPr lang="en-US" altLang="zh-CN" sz="3000">
                <a:solidFill>
                  <a:schemeClr val="tx2"/>
                </a:solidFill>
                <a:latin typeface="Times New Roman" panose="02020603050405020304" pitchFamily="18" charset="0"/>
                <a:ea typeface="仿宋_GB2312" pitchFamily="49" charset="-122"/>
              </a:rPr>
              <a:t>+1) + </a:t>
            </a:r>
            <a:r>
              <a:rPr lang="en-US" altLang="zh-CN" sz="3000" i="1">
                <a:solidFill>
                  <a:schemeClr val="tx2"/>
                </a:solidFill>
                <a:latin typeface="Times New Roman" panose="02020603050405020304" pitchFamily="18" charset="0"/>
                <a:ea typeface="仿宋_GB2312" pitchFamily="49" charset="-122"/>
              </a:rPr>
              <a:t>j</a:t>
            </a:r>
            <a:r>
              <a:rPr lang="en-US" altLang="zh-CN" sz="3000">
                <a:solidFill>
                  <a:schemeClr val="tx2"/>
                </a:solidFill>
                <a:latin typeface="楷体_GB2312" pitchFamily="49" charset="-122"/>
              </a:rPr>
              <a:t>-</a:t>
            </a:r>
            <a:r>
              <a:rPr lang="en-US" altLang="zh-CN" sz="3000" i="1">
                <a:solidFill>
                  <a:schemeClr val="tx2"/>
                </a:solidFill>
                <a:latin typeface="Times New Roman" panose="02020603050405020304" pitchFamily="18" charset="0"/>
                <a:ea typeface="仿宋_GB2312" pitchFamily="49" charset="-122"/>
              </a:rPr>
              <a:t>i</a:t>
            </a:r>
            <a:endParaRPr lang="en-US" altLang="zh-CN" sz="3000">
              <a:solidFill>
                <a:schemeClr val="tx2"/>
              </a:solidFill>
              <a:latin typeface="Times New Roman" panose="02020603050405020304" pitchFamily="18" charset="0"/>
              <a:ea typeface="仿宋_GB2312" pitchFamily="49" charset="-122"/>
            </a:endParaRPr>
          </a:p>
        </p:txBody>
      </p:sp>
      <p:sp>
        <p:nvSpPr>
          <p:cNvPr id="454678" name="AutoShape 22"/>
          <p:cNvSpPr>
            <a:spLocks/>
          </p:cNvSpPr>
          <p:nvPr/>
        </p:nvSpPr>
        <p:spPr bwMode="auto">
          <a:xfrm rot="16200000">
            <a:off x="5630863" y="3017838"/>
            <a:ext cx="76200" cy="5064125"/>
          </a:xfrm>
          <a:prstGeom prst="leftBrace">
            <a:avLst>
              <a:gd name="adj1" fmla="val 553819"/>
              <a:gd name="adj2" fmla="val 50000"/>
            </a:avLst>
          </a:prstGeom>
          <a:noFill/>
          <a:ln w="28575">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000099"/>
              </a:solidFill>
              <a:latin typeface="Times New Roman" panose="02020603050405020304" pitchFamily="18" charset="0"/>
              <a:ea typeface="黑体" panose="02010609060101010101" pitchFamily="49" charset="-122"/>
            </a:endParaRPr>
          </a:p>
        </p:txBody>
      </p:sp>
      <p:sp>
        <p:nvSpPr>
          <p:cNvPr id="454679" name="Text Box 23"/>
          <p:cNvSpPr txBox="1">
            <a:spLocks noChangeArrowheads="1"/>
          </p:cNvSpPr>
          <p:nvPr/>
        </p:nvSpPr>
        <p:spPr bwMode="auto">
          <a:xfrm>
            <a:off x="2652714" y="5588000"/>
            <a:ext cx="76342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b="0">
                <a:solidFill>
                  <a:schemeClr val="tx2"/>
                </a:solidFill>
                <a:latin typeface="Times New Roman" panose="02020603050405020304" pitchFamily="18" charset="0"/>
                <a:ea typeface="隶书" panose="02010509060101010101" pitchFamily="49" charset="-122"/>
              </a:rPr>
              <a:t>前</a:t>
            </a:r>
            <a:r>
              <a:rPr lang="en-US" altLang="zh-CN" i="1">
                <a:solidFill>
                  <a:schemeClr val="tx2"/>
                </a:solidFill>
                <a:latin typeface="Times New Roman" panose="02020603050405020304" pitchFamily="18" charset="0"/>
                <a:ea typeface="隶书" panose="02010509060101010101" pitchFamily="49" charset="-122"/>
              </a:rPr>
              <a:t>i</a:t>
            </a:r>
            <a:r>
              <a:rPr lang="zh-CN" altLang="en-US" b="0">
                <a:solidFill>
                  <a:schemeClr val="tx2"/>
                </a:solidFill>
                <a:latin typeface="Times New Roman" panose="02020603050405020304" pitchFamily="18" charset="0"/>
                <a:ea typeface="隶书" panose="02010509060101010101" pitchFamily="49" charset="-122"/>
              </a:rPr>
              <a:t>行</a:t>
            </a:r>
            <a:r>
              <a:rPr lang="zh-CN" altLang="en-US" b="0">
                <a:latin typeface="Times New Roman" panose="02020603050405020304" pitchFamily="18" charset="0"/>
                <a:ea typeface="隶书" panose="02010509060101010101" pitchFamily="49" charset="-122"/>
              </a:rPr>
              <a:t>元素总数  </a:t>
            </a:r>
            <a:r>
              <a:rPr lang="zh-CN" altLang="en-US" b="0">
                <a:solidFill>
                  <a:schemeClr val="tx2"/>
                </a:solidFill>
                <a:latin typeface="Times New Roman" panose="02020603050405020304" pitchFamily="18" charset="0"/>
                <a:ea typeface="隶书" panose="02010509060101010101" pitchFamily="49" charset="-122"/>
              </a:rPr>
              <a:t>第</a:t>
            </a:r>
            <a:r>
              <a:rPr lang="en-US" altLang="zh-CN" i="1">
                <a:solidFill>
                  <a:schemeClr val="tx2"/>
                </a:solidFill>
                <a:latin typeface="Times New Roman" panose="02020603050405020304" pitchFamily="18" charset="0"/>
                <a:ea typeface="隶书" panose="02010509060101010101" pitchFamily="49" charset="-122"/>
              </a:rPr>
              <a:t>i</a:t>
            </a:r>
            <a:r>
              <a:rPr lang="zh-CN" altLang="en-US" b="0">
                <a:solidFill>
                  <a:schemeClr val="tx2"/>
                </a:solidFill>
                <a:latin typeface="Times New Roman" panose="02020603050405020304" pitchFamily="18" charset="0"/>
                <a:ea typeface="隶书" panose="02010509060101010101" pitchFamily="49" charset="-122"/>
              </a:rPr>
              <a:t>行第</a:t>
            </a:r>
            <a:r>
              <a:rPr lang="en-US" altLang="zh-CN" i="1">
                <a:solidFill>
                  <a:schemeClr val="tx2"/>
                </a:solidFill>
                <a:latin typeface="Times New Roman" panose="02020603050405020304" pitchFamily="18" charset="0"/>
                <a:ea typeface="隶书" panose="02010509060101010101" pitchFamily="49" charset="-122"/>
              </a:rPr>
              <a:t>j</a:t>
            </a:r>
            <a:r>
              <a:rPr lang="zh-CN" altLang="en-US" b="0">
                <a:solidFill>
                  <a:schemeClr val="tx2"/>
                </a:solidFill>
                <a:latin typeface="Times New Roman" panose="02020603050405020304" pitchFamily="18" charset="0"/>
                <a:ea typeface="隶书" panose="02010509060101010101" pitchFamily="49" charset="-122"/>
              </a:rPr>
              <a:t>个</a:t>
            </a:r>
            <a:r>
              <a:rPr lang="zh-CN" altLang="en-US" b="0">
                <a:latin typeface="Times New Roman" panose="02020603050405020304" pitchFamily="18" charset="0"/>
                <a:ea typeface="隶书" panose="02010509060101010101" pitchFamily="49" charset="-122"/>
              </a:rPr>
              <a:t>元素前元素个数</a:t>
            </a:r>
            <a:endParaRPr lang="zh-CN" altLang="en-US" sz="2400" b="0">
              <a:latin typeface="Times New Roman" panose="02020603050405020304" pitchFamily="18" charset="0"/>
              <a:ea typeface="黑体" panose="02010609060101010101" pitchFamily="49" charset="-122"/>
            </a:endParaRPr>
          </a:p>
        </p:txBody>
      </p:sp>
      <p:sp>
        <p:nvSpPr>
          <p:cNvPr id="58392" name="AutoShape 24"/>
          <p:cNvSpPr>
            <a:spLocks/>
          </p:cNvSpPr>
          <p:nvPr/>
        </p:nvSpPr>
        <p:spPr bwMode="auto">
          <a:xfrm rot="16200000">
            <a:off x="8710613" y="5310188"/>
            <a:ext cx="76200" cy="501650"/>
          </a:xfrm>
          <a:prstGeom prst="leftBrace">
            <a:avLst>
              <a:gd name="adj1" fmla="val 54861"/>
              <a:gd name="adj2" fmla="val 50000"/>
            </a:avLst>
          </a:prstGeom>
          <a:noFill/>
          <a:ln w="28575">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000099"/>
              </a:solidFill>
              <a:latin typeface="Times New Roman" panose="02020603050405020304" pitchFamily="18" charset="0"/>
              <a:ea typeface="黑体" panose="02010609060101010101" pitchFamily="49" charset="-122"/>
            </a:endParaRPr>
          </a:p>
        </p:txBody>
      </p:sp>
      <p:sp>
        <p:nvSpPr>
          <p:cNvPr id="58393" name="AutoShape 25"/>
          <p:cNvSpPr>
            <a:spLocks noChangeArrowheads="1"/>
          </p:cNvSpPr>
          <p:nvPr/>
        </p:nvSpPr>
        <p:spPr bwMode="auto">
          <a:xfrm>
            <a:off x="7629526" y="4038600"/>
            <a:ext cx="219075" cy="381000"/>
          </a:xfrm>
          <a:prstGeom prst="triangle">
            <a:avLst>
              <a:gd name="adj" fmla="val 50000"/>
            </a:avLst>
          </a:prstGeom>
          <a:solidFill>
            <a:schemeClr val="tx2"/>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8394" name="Text Box 26"/>
          <p:cNvSpPr txBox="1">
            <a:spLocks noChangeArrowheads="1"/>
          </p:cNvSpPr>
          <p:nvPr/>
        </p:nvSpPr>
        <p:spPr bwMode="auto">
          <a:xfrm>
            <a:off x="2733675" y="2284414"/>
            <a:ext cx="1047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i="1">
                <a:latin typeface="Times New Roman" panose="02020603050405020304" pitchFamily="18" charset="0"/>
                <a:ea typeface="黑体" panose="02010609060101010101" pitchFamily="49" charset="-122"/>
              </a:rPr>
              <a:t>n</a:t>
            </a:r>
            <a:r>
              <a:rPr lang="en-US" altLang="zh-CN">
                <a:latin typeface="Times New Roman" panose="02020603050405020304" pitchFamily="18" charset="0"/>
                <a:ea typeface="黑体" panose="02010609060101010101" pitchFamily="49" charset="-122"/>
              </a:rPr>
              <a:t> = 4</a:t>
            </a:r>
            <a:endParaRPr lang="en-US" altLang="zh-CN" b="0">
              <a:latin typeface="Times New Roman" panose="02020603050405020304" pitchFamily="18" charset="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4677"/>
                                        </p:tgtEl>
                                        <p:attrNameLst>
                                          <p:attrName>style.visibility</p:attrName>
                                        </p:attrNameLst>
                                      </p:cBhvr>
                                      <p:to>
                                        <p:strVal val="visible"/>
                                      </p:to>
                                    </p:set>
                                    <p:animEffect transition="in" filter="fade">
                                      <p:cBhvr>
                                        <p:cTn id="7" dur="500"/>
                                        <p:tgtEl>
                                          <p:spTgt spid="4546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4678"/>
                                        </p:tgtEl>
                                        <p:attrNameLst>
                                          <p:attrName>style.visibility</p:attrName>
                                        </p:attrNameLst>
                                      </p:cBhvr>
                                      <p:to>
                                        <p:strVal val="visible"/>
                                      </p:to>
                                    </p:set>
                                    <p:animEffect transition="in" filter="fade">
                                      <p:cBhvr>
                                        <p:cTn id="10" dur="500"/>
                                        <p:tgtEl>
                                          <p:spTgt spid="4546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4679"/>
                                        </p:tgtEl>
                                        <p:attrNameLst>
                                          <p:attrName>style.visibility</p:attrName>
                                        </p:attrNameLst>
                                      </p:cBhvr>
                                      <p:to>
                                        <p:strVal val="visible"/>
                                      </p:to>
                                    </p:set>
                                    <p:animEffect transition="in" filter="fade">
                                      <p:cBhvr>
                                        <p:cTn id="13" dur="500"/>
                                        <p:tgtEl>
                                          <p:spTgt spid="454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77" grpId="0"/>
      <p:bldP spid="454678" grpId="0" animBg="1"/>
      <p:bldP spid="4546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idx="1"/>
          </p:nvPr>
        </p:nvSpPr>
        <p:spPr>
          <a:xfrm>
            <a:off x="1828800" y="3200400"/>
            <a:ext cx="8153400" cy="4114800"/>
          </a:xfrm>
        </p:spPr>
        <p:txBody>
          <a:bodyPr/>
          <a:lstStyle/>
          <a:p>
            <a:pPr>
              <a:buClr>
                <a:srgbClr val="000099"/>
              </a:buClr>
              <a:buFont typeface="Wingdings" panose="05000000000000000000" pitchFamily="2" charset="2"/>
              <a:buNone/>
              <a:defRPr/>
            </a:pPr>
            <a:r>
              <a:rPr lang="en-US" altLang="zh-CN" b="1" dirty="0">
                <a:solidFill>
                  <a:srgbClr val="000099"/>
                </a:solidFill>
                <a:ea typeface="仿宋_GB2312" pitchFamily="49" charset="-122"/>
              </a:rPr>
              <a:t>        </a:t>
            </a:r>
          </a:p>
        </p:txBody>
      </p:sp>
      <p:sp>
        <p:nvSpPr>
          <p:cNvPr id="59395" name="Rectangle 3"/>
          <p:cNvSpPr>
            <a:spLocks noChangeArrowheads="1"/>
          </p:cNvSpPr>
          <p:nvPr/>
        </p:nvSpPr>
        <p:spPr bwMode="auto">
          <a:xfrm>
            <a:off x="1099034" y="1034584"/>
            <a:ext cx="9612932" cy="487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kumimoji="1" sz="4000" b="1">
                <a:solidFill>
                  <a:schemeClr val="tx1"/>
                </a:solidFill>
                <a:latin typeface="Tahoma" panose="020B0604030504040204" pitchFamily="34" charset="0"/>
                <a:ea typeface="黑体" panose="02010609060101010101" pitchFamily="49" charset="-122"/>
              </a:defRPr>
            </a:lvl1pPr>
            <a:lvl2pPr marL="800100" indent="-342900">
              <a:defRPr kumimoji="1" sz="4000" b="1">
                <a:solidFill>
                  <a:schemeClr val="tx1"/>
                </a:solidFill>
                <a:latin typeface="Tahoma" panose="020B0604030504040204" pitchFamily="34" charset="0"/>
                <a:ea typeface="黑体" panose="02010609060101010101" pitchFamily="49" charset="-122"/>
              </a:defRPr>
            </a:lvl2pPr>
            <a:lvl3pPr marL="1257300" indent="-342900">
              <a:defRPr kumimoji="1" sz="4000" b="1">
                <a:solidFill>
                  <a:schemeClr val="tx1"/>
                </a:solidFill>
                <a:latin typeface="Tahoma" panose="020B0604030504040204" pitchFamily="34" charset="0"/>
                <a:ea typeface="黑体" panose="02010609060101010101" pitchFamily="49" charset="-122"/>
              </a:defRPr>
            </a:lvl3pPr>
            <a:lvl4pPr marL="1714500" indent="-342900">
              <a:defRPr kumimoji="1" sz="4000" b="1">
                <a:solidFill>
                  <a:schemeClr val="tx1"/>
                </a:solidFill>
                <a:latin typeface="Tahoma" panose="020B0604030504040204" pitchFamily="34" charset="0"/>
                <a:ea typeface="黑体" panose="02010609060101010101" pitchFamily="49" charset="-122"/>
              </a:defRPr>
            </a:lvl4pPr>
            <a:lvl5pPr marL="2171700" indent="-342900">
              <a:defRPr kumimoji="1" sz="4000" b="1">
                <a:solidFill>
                  <a:schemeClr val="tx1"/>
                </a:solidFill>
                <a:latin typeface="Tahoma" panose="020B0604030504040204" pitchFamily="34" charset="0"/>
                <a:ea typeface="黑体" panose="02010609060101010101" pitchFamily="49" charset="-122"/>
              </a:defRPr>
            </a:lvl5pPr>
            <a:lvl6pPr marL="26289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30861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5433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4000500" indent="-3429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nSpc>
                <a:spcPct val="105000"/>
              </a:lnSpc>
              <a:spcBef>
                <a:spcPct val="15000"/>
              </a:spcBef>
              <a:buClr>
                <a:srgbClr val="990099"/>
              </a:buClr>
              <a:buSzPct val="50000"/>
              <a:buFont typeface="Wingdings" panose="05000000000000000000" pitchFamily="2" charset="2"/>
              <a:buChar char="n"/>
            </a:pPr>
            <a:r>
              <a:rPr lang="zh-CN" altLang="en-US" sz="3000" dirty="0">
                <a:solidFill>
                  <a:srgbClr val="000099"/>
                </a:solidFill>
                <a:latin typeface="Times New Roman" panose="02020603050405020304" pitchFamily="18" charset="0"/>
                <a:ea typeface="仿宋_GB2312" pitchFamily="49" charset="-122"/>
              </a:rPr>
              <a:t>若 </a:t>
            </a:r>
            <a:r>
              <a:rPr lang="en-US" altLang="zh-CN" sz="3000" i="1" dirty="0" err="1">
                <a:solidFill>
                  <a:schemeClr val="tx2"/>
                </a:solidFill>
                <a:latin typeface="Times New Roman" panose="02020603050405020304" pitchFamily="18" charset="0"/>
                <a:ea typeface="仿宋_GB2312" pitchFamily="49" charset="-122"/>
              </a:rPr>
              <a:t>i</a:t>
            </a:r>
            <a:r>
              <a:rPr lang="en-US" altLang="zh-CN" sz="3000" dirty="0">
                <a:solidFill>
                  <a:schemeClr val="tx2"/>
                </a:solidFill>
                <a:latin typeface="Times New Roman" panose="02020603050405020304" pitchFamily="18" charset="0"/>
                <a:ea typeface="仿宋_GB2312" pitchFamily="49" charset="-122"/>
              </a:rPr>
              <a:t> </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a:t>
            </a:r>
            <a:r>
              <a:rPr lang="en-US" altLang="zh-CN" sz="3000" dirty="0">
                <a:solidFill>
                  <a:schemeClr val="tx2"/>
                </a:solidFill>
                <a:latin typeface="Times New Roman" panose="02020603050405020304" pitchFamily="18" charset="0"/>
                <a:ea typeface="仿宋_GB2312" pitchFamily="49" charset="-122"/>
              </a:rPr>
              <a:t> </a:t>
            </a:r>
            <a:r>
              <a:rPr lang="en-US" altLang="zh-CN" sz="3000" i="1" dirty="0">
                <a:solidFill>
                  <a:schemeClr val="tx2"/>
                </a:solidFill>
                <a:latin typeface="Times New Roman" panose="02020603050405020304" pitchFamily="18" charset="0"/>
                <a:ea typeface="仿宋_GB2312" pitchFamily="49" charset="-122"/>
              </a:rPr>
              <a:t>j</a:t>
            </a:r>
            <a:r>
              <a:rPr lang="zh-CN" altLang="en-US" sz="3000" dirty="0">
                <a:solidFill>
                  <a:srgbClr val="000099"/>
                </a:solidFill>
                <a:latin typeface="Times New Roman" panose="02020603050405020304" pitchFamily="18" charset="0"/>
                <a:ea typeface="仿宋_GB2312" pitchFamily="49" charset="-122"/>
              </a:rPr>
              <a:t>，数组元素</a:t>
            </a:r>
            <a:r>
              <a:rPr lang="en-US" altLang="zh-CN" sz="3000" dirty="0">
                <a:solidFill>
                  <a:srgbClr val="000099"/>
                </a:solidFill>
                <a:latin typeface="Times New Roman" panose="02020603050405020304" pitchFamily="18" charset="0"/>
                <a:ea typeface="仿宋_GB2312" pitchFamily="49" charset="-122"/>
              </a:rPr>
              <a:t>A[</a:t>
            </a:r>
            <a:r>
              <a:rPr lang="en-US" altLang="zh-CN" sz="3000" i="1" dirty="0" err="1">
                <a:solidFill>
                  <a:srgbClr val="000099"/>
                </a:solidFill>
                <a:latin typeface="Times New Roman" panose="02020603050405020304" pitchFamily="18" charset="0"/>
                <a:ea typeface="仿宋_GB2312" pitchFamily="49" charset="-122"/>
              </a:rPr>
              <a:t>i</a:t>
            </a:r>
            <a:r>
              <a:rPr lang="en-US" altLang="zh-CN" sz="3000" dirty="0">
                <a:solidFill>
                  <a:srgbClr val="000099"/>
                </a:solidFill>
                <a:latin typeface="Times New Roman" panose="02020603050405020304" pitchFamily="18" charset="0"/>
                <a:ea typeface="仿宋_GB2312" pitchFamily="49" charset="-122"/>
              </a:rPr>
              <a:t>][</a:t>
            </a:r>
            <a:r>
              <a:rPr lang="en-US" altLang="zh-CN" sz="3000" i="1" dirty="0">
                <a:solidFill>
                  <a:srgbClr val="000099"/>
                </a:solidFill>
                <a:latin typeface="Times New Roman" panose="02020603050405020304" pitchFamily="18" charset="0"/>
                <a:ea typeface="仿宋_GB2312" pitchFamily="49" charset="-122"/>
              </a:rPr>
              <a:t>j</a:t>
            </a:r>
            <a:r>
              <a:rPr lang="en-US" altLang="zh-CN" sz="3000" dirty="0">
                <a:solidFill>
                  <a:srgbClr val="000099"/>
                </a:solidFill>
                <a:latin typeface="Times New Roman" panose="02020603050405020304" pitchFamily="18" charset="0"/>
                <a:ea typeface="仿宋_GB2312" pitchFamily="49" charset="-122"/>
              </a:rPr>
              <a:t>]</a:t>
            </a:r>
            <a:r>
              <a:rPr lang="zh-CN" altLang="en-US" sz="3000" dirty="0">
                <a:solidFill>
                  <a:srgbClr val="000099"/>
                </a:solidFill>
                <a:latin typeface="Times New Roman" panose="02020603050405020304" pitchFamily="18" charset="0"/>
                <a:ea typeface="仿宋_GB2312" pitchFamily="49" charset="-122"/>
              </a:rPr>
              <a:t>在数组</a:t>
            </a:r>
            <a:r>
              <a:rPr lang="en-US" altLang="zh-CN" sz="3000" dirty="0">
                <a:solidFill>
                  <a:srgbClr val="000099"/>
                </a:solidFill>
                <a:latin typeface="Times New Roman" panose="02020603050405020304" pitchFamily="18" charset="0"/>
                <a:ea typeface="仿宋_GB2312" pitchFamily="49" charset="-122"/>
              </a:rPr>
              <a:t>B</a:t>
            </a:r>
            <a:r>
              <a:rPr lang="zh-CN" altLang="en-US" sz="3000" dirty="0">
                <a:solidFill>
                  <a:srgbClr val="000099"/>
                </a:solidFill>
                <a:latin typeface="Times New Roman" panose="02020603050405020304" pitchFamily="18" charset="0"/>
                <a:ea typeface="仿宋_GB2312" pitchFamily="49" charset="-122"/>
              </a:rPr>
              <a:t>中的存放位置为</a:t>
            </a:r>
          </a:p>
          <a:p>
            <a:pPr>
              <a:lnSpc>
                <a:spcPct val="105000"/>
              </a:lnSpc>
              <a:spcBef>
                <a:spcPct val="15000"/>
              </a:spcBef>
              <a:buClr>
                <a:srgbClr val="990099"/>
              </a:buClr>
              <a:buSzPct val="50000"/>
              <a:buFont typeface="Wingdings" panose="05000000000000000000" pitchFamily="2" charset="2"/>
              <a:buNone/>
            </a:pPr>
            <a:r>
              <a:rPr lang="zh-CN" altLang="en-US" sz="3000" dirty="0">
                <a:solidFill>
                  <a:srgbClr val="000099"/>
                </a:solidFill>
                <a:latin typeface="Times New Roman" panose="02020603050405020304" pitchFamily="18" charset="0"/>
                <a:ea typeface="仿宋_GB2312" pitchFamily="49" charset="-122"/>
              </a:rPr>
              <a:t>       </a:t>
            </a:r>
            <a:r>
              <a:rPr lang="en-US" altLang="zh-CN" sz="3000" i="1" dirty="0">
                <a:latin typeface="Times New Roman" panose="02020603050405020304" pitchFamily="18" charset="0"/>
                <a:ea typeface="仿宋_GB2312" pitchFamily="49" charset="-122"/>
              </a:rPr>
              <a:t>n</a:t>
            </a:r>
            <a:r>
              <a:rPr lang="en-US" altLang="zh-CN" sz="3000" dirty="0">
                <a:latin typeface="Times New Roman" panose="02020603050405020304" pitchFamily="18" charset="0"/>
                <a:ea typeface="仿宋_GB2312" pitchFamily="49" charset="-122"/>
              </a:rPr>
              <a:t> + (</a:t>
            </a:r>
            <a:r>
              <a:rPr lang="en-US" altLang="zh-CN" sz="3000" i="1" dirty="0">
                <a:latin typeface="Times New Roman" panose="02020603050405020304" pitchFamily="18" charset="0"/>
                <a:ea typeface="仿宋_GB2312" pitchFamily="49" charset="-122"/>
              </a:rPr>
              <a:t>n</a:t>
            </a:r>
            <a:r>
              <a:rPr lang="en-US" altLang="zh-CN" sz="3000" dirty="0">
                <a:latin typeface="楷体_GB2312" pitchFamily="49" charset="-122"/>
                <a:ea typeface="楷体_GB2312" pitchFamily="49" charset="-122"/>
              </a:rPr>
              <a:t>-</a:t>
            </a:r>
            <a:r>
              <a:rPr lang="en-US" altLang="zh-CN" sz="3000" dirty="0">
                <a:latin typeface="Times New Roman" panose="02020603050405020304" pitchFamily="18" charset="0"/>
                <a:ea typeface="仿宋_GB2312" pitchFamily="49" charset="-122"/>
              </a:rPr>
              <a:t>1) + (</a:t>
            </a:r>
            <a:r>
              <a:rPr lang="en-US" altLang="zh-CN" sz="3000" i="1" dirty="0">
                <a:latin typeface="Times New Roman" panose="02020603050405020304" pitchFamily="18" charset="0"/>
                <a:ea typeface="仿宋_GB2312" pitchFamily="49" charset="-122"/>
              </a:rPr>
              <a:t>n</a:t>
            </a:r>
            <a:r>
              <a:rPr lang="en-US" altLang="zh-CN" sz="3000" dirty="0">
                <a:latin typeface="楷体_GB2312" pitchFamily="49" charset="-122"/>
                <a:ea typeface="楷体_GB2312" pitchFamily="49" charset="-122"/>
              </a:rPr>
              <a:t>-</a:t>
            </a:r>
            <a:r>
              <a:rPr lang="en-US" altLang="zh-CN" sz="3000" dirty="0">
                <a:latin typeface="Times New Roman" panose="02020603050405020304" pitchFamily="18" charset="0"/>
                <a:ea typeface="仿宋_GB2312" pitchFamily="49" charset="-122"/>
              </a:rPr>
              <a:t>2) + </a:t>
            </a:r>
            <a:r>
              <a:rPr lang="en-US" altLang="zh-CN" sz="3000" dirty="0">
                <a:latin typeface="Times New Roman" panose="02020603050405020304" pitchFamily="18" charset="0"/>
                <a:ea typeface="仿宋_GB2312" pitchFamily="49" charset="-122"/>
                <a:sym typeface="Wingdings" panose="05000000000000000000" pitchFamily="2" charset="2"/>
              </a:rPr>
              <a:t></a:t>
            </a:r>
            <a:r>
              <a:rPr lang="en-US" altLang="zh-CN" sz="3000" dirty="0">
                <a:latin typeface="Times New Roman" panose="02020603050405020304" pitchFamily="18" charset="0"/>
                <a:ea typeface="仿宋_GB2312" pitchFamily="49" charset="-122"/>
              </a:rPr>
              <a:t> + (</a:t>
            </a:r>
            <a:r>
              <a:rPr lang="en-US" altLang="zh-CN" sz="3000" i="1" dirty="0">
                <a:latin typeface="Times New Roman" panose="02020603050405020304" pitchFamily="18" charset="0"/>
                <a:ea typeface="仿宋_GB2312" pitchFamily="49" charset="-122"/>
              </a:rPr>
              <a:t>n</a:t>
            </a:r>
            <a:r>
              <a:rPr lang="en-US" altLang="zh-CN" sz="3000" dirty="0">
                <a:latin typeface="楷体_GB2312" pitchFamily="49" charset="-122"/>
                <a:ea typeface="楷体_GB2312" pitchFamily="49" charset="-122"/>
              </a:rPr>
              <a:t>-</a:t>
            </a:r>
            <a:r>
              <a:rPr lang="en-US" altLang="zh-CN" sz="3000" i="1" dirty="0">
                <a:latin typeface="Times New Roman" panose="02020603050405020304" pitchFamily="18" charset="0"/>
                <a:ea typeface="仿宋_GB2312" pitchFamily="49" charset="-122"/>
              </a:rPr>
              <a:t>i</a:t>
            </a:r>
            <a:r>
              <a:rPr lang="en-US" altLang="zh-CN" sz="3000" dirty="0">
                <a:latin typeface="Times New Roman" panose="02020603050405020304" pitchFamily="18" charset="0"/>
                <a:ea typeface="仿宋_GB2312" pitchFamily="49" charset="-122"/>
              </a:rPr>
              <a:t>+1) + </a:t>
            </a:r>
            <a:r>
              <a:rPr lang="en-US" altLang="zh-CN" sz="3000" i="1" dirty="0">
                <a:latin typeface="Times New Roman" panose="02020603050405020304" pitchFamily="18" charset="0"/>
                <a:ea typeface="仿宋_GB2312" pitchFamily="49" charset="-122"/>
              </a:rPr>
              <a:t>j</a:t>
            </a:r>
            <a:r>
              <a:rPr lang="en-US" altLang="zh-CN" sz="3000" dirty="0">
                <a:latin typeface="楷体_GB2312" pitchFamily="49" charset="-122"/>
                <a:ea typeface="楷体_GB2312" pitchFamily="49" charset="-122"/>
              </a:rPr>
              <a:t>-</a:t>
            </a:r>
            <a:r>
              <a:rPr lang="en-US" altLang="zh-CN" sz="3000" i="1" dirty="0" err="1">
                <a:latin typeface="Times New Roman" panose="02020603050405020304" pitchFamily="18" charset="0"/>
                <a:ea typeface="仿宋_GB2312" pitchFamily="49" charset="-122"/>
              </a:rPr>
              <a:t>i</a:t>
            </a:r>
            <a:r>
              <a:rPr lang="en-US" altLang="zh-CN" sz="3000" dirty="0">
                <a:latin typeface="Times New Roman" panose="02020603050405020304" pitchFamily="18" charset="0"/>
                <a:ea typeface="仿宋_GB2312" pitchFamily="49" charset="-122"/>
              </a:rPr>
              <a:t> =</a:t>
            </a:r>
          </a:p>
          <a:p>
            <a:pPr>
              <a:lnSpc>
                <a:spcPct val="105000"/>
              </a:lnSpc>
              <a:spcBef>
                <a:spcPct val="15000"/>
              </a:spcBef>
              <a:buClr>
                <a:srgbClr val="990099"/>
              </a:buClr>
              <a:buSzPct val="50000"/>
              <a:buFont typeface="Wingdings" panose="05000000000000000000" pitchFamily="2" charset="2"/>
              <a:buNone/>
            </a:pPr>
            <a:r>
              <a:rPr lang="en-US" altLang="zh-CN" sz="3000" dirty="0">
                <a:latin typeface="Times New Roman" panose="02020603050405020304" pitchFamily="18" charset="0"/>
                <a:ea typeface="仿宋_GB2312" pitchFamily="49" charset="-122"/>
              </a:rPr>
              <a:t>       = (2*</a:t>
            </a:r>
            <a:r>
              <a:rPr lang="en-US" altLang="zh-CN" sz="3000" i="1" dirty="0">
                <a:latin typeface="Times New Roman" panose="02020603050405020304" pitchFamily="18" charset="0"/>
                <a:ea typeface="仿宋_GB2312" pitchFamily="49" charset="-122"/>
              </a:rPr>
              <a:t>n</a:t>
            </a:r>
            <a:r>
              <a:rPr lang="en-US" altLang="zh-CN" sz="3000" dirty="0">
                <a:latin typeface="楷体_GB2312" pitchFamily="49" charset="-122"/>
                <a:ea typeface="楷体_GB2312" pitchFamily="49" charset="-122"/>
              </a:rPr>
              <a:t>-</a:t>
            </a:r>
            <a:r>
              <a:rPr lang="en-US" altLang="zh-CN" sz="3000" i="1" dirty="0">
                <a:latin typeface="Times New Roman" panose="02020603050405020304" pitchFamily="18" charset="0"/>
                <a:ea typeface="仿宋_GB2312" pitchFamily="49" charset="-122"/>
              </a:rPr>
              <a:t>i</a:t>
            </a:r>
            <a:r>
              <a:rPr lang="en-US" altLang="zh-CN" sz="3000" dirty="0">
                <a:latin typeface="Times New Roman" panose="02020603050405020304" pitchFamily="18" charset="0"/>
                <a:ea typeface="仿宋_GB2312" pitchFamily="49" charset="-122"/>
              </a:rPr>
              <a:t>+1) * </a:t>
            </a:r>
            <a:r>
              <a:rPr lang="en-US" altLang="zh-CN" sz="3000" i="1" dirty="0" err="1">
                <a:latin typeface="Times New Roman" panose="02020603050405020304" pitchFamily="18" charset="0"/>
                <a:ea typeface="仿宋_GB2312" pitchFamily="49" charset="-122"/>
              </a:rPr>
              <a:t>i</a:t>
            </a:r>
            <a:r>
              <a:rPr lang="en-US" altLang="zh-CN" sz="3000" dirty="0">
                <a:latin typeface="Times New Roman" panose="02020603050405020304" pitchFamily="18" charset="0"/>
                <a:ea typeface="仿宋_GB2312" pitchFamily="49" charset="-122"/>
              </a:rPr>
              <a:t> / 2 + </a:t>
            </a:r>
            <a:r>
              <a:rPr lang="en-US" altLang="zh-CN" sz="3000" i="1" dirty="0">
                <a:latin typeface="Times New Roman" panose="02020603050405020304" pitchFamily="18" charset="0"/>
                <a:ea typeface="仿宋_GB2312" pitchFamily="49" charset="-122"/>
              </a:rPr>
              <a:t>j</a:t>
            </a:r>
            <a:r>
              <a:rPr lang="en-US" altLang="zh-CN" sz="3000" dirty="0">
                <a:latin typeface="楷体_GB2312" pitchFamily="49" charset="-122"/>
                <a:ea typeface="楷体_GB2312" pitchFamily="49" charset="-122"/>
              </a:rPr>
              <a:t>-</a:t>
            </a:r>
            <a:r>
              <a:rPr lang="en-US" altLang="zh-CN" sz="3000" i="1" dirty="0" err="1">
                <a:latin typeface="Times New Roman" panose="02020603050405020304" pitchFamily="18" charset="0"/>
                <a:ea typeface="仿宋_GB2312" pitchFamily="49" charset="-122"/>
              </a:rPr>
              <a:t>i</a:t>
            </a:r>
            <a:r>
              <a:rPr lang="en-US" altLang="zh-CN" sz="3000" dirty="0">
                <a:latin typeface="Times New Roman" panose="02020603050405020304" pitchFamily="18" charset="0"/>
                <a:ea typeface="仿宋_GB2312" pitchFamily="49" charset="-122"/>
              </a:rPr>
              <a:t> = </a:t>
            </a:r>
          </a:p>
          <a:p>
            <a:pPr>
              <a:lnSpc>
                <a:spcPct val="105000"/>
              </a:lnSpc>
              <a:spcBef>
                <a:spcPct val="15000"/>
              </a:spcBef>
              <a:buClr>
                <a:srgbClr val="990099"/>
              </a:buClr>
              <a:buSzPct val="50000"/>
              <a:buFont typeface="Wingdings" panose="05000000000000000000" pitchFamily="2" charset="2"/>
              <a:buNone/>
            </a:pPr>
            <a:r>
              <a:rPr lang="en-US" altLang="zh-CN" sz="3000" dirty="0">
                <a:latin typeface="Times New Roman" panose="02020603050405020304" pitchFamily="18" charset="0"/>
                <a:ea typeface="仿宋_GB2312" pitchFamily="49" charset="-122"/>
              </a:rPr>
              <a:t>       = (2*</a:t>
            </a:r>
            <a:r>
              <a:rPr lang="en-US" altLang="zh-CN" sz="3000" i="1" dirty="0">
                <a:latin typeface="Times New Roman" panose="02020603050405020304" pitchFamily="18" charset="0"/>
                <a:ea typeface="仿宋_GB2312" pitchFamily="49" charset="-122"/>
              </a:rPr>
              <a:t>n</a:t>
            </a:r>
            <a:r>
              <a:rPr lang="en-US" altLang="zh-CN" sz="3000" dirty="0">
                <a:latin typeface="楷体_GB2312" pitchFamily="49" charset="-122"/>
                <a:ea typeface="楷体_GB2312" pitchFamily="49" charset="-122"/>
              </a:rPr>
              <a:t>-</a:t>
            </a:r>
            <a:r>
              <a:rPr lang="en-US" altLang="zh-CN" sz="3000" i="1" dirty="0">
                <a:latin typeface="Times New Roman" panose="02020603050405020304" pitchFamily="18" charset="0"/>
                <a:ea typeface="仿宋_GB2312" pitchFamily="49" charset="-122"/>
              </a:rPr>
              <a:t>i</a:t>
            </a:r>
            <a:r>
              <a:rPr lang="en-US" altLang="zh-CN" sz="3000" dirty="0">
                <a:latin typeface="楷体_GB2312" pitchFamily="49" charset="-122"/>
                <a:ea typeface="楷体_GB2312" pitchFamily="49" charset="-122"/>
              </a:rPr>
              <a:t>-</a:t>
            </a:r>
            <a:r>
              <a:rPr lang="en-US" altLang="zh-CN" sz="3000" dirty="0">
                <a:latin typeface="Times New Roman" panose="02020603050405020304" pitchFamily="18" charset="0"/>
                <a:ea typeface="仿宋_GB2312" pitchFamily="49" charset="-122"/>
              </a:rPr>
              <a:t>1) * </a:t>
            </a:r>
            <a:r>
              <a:rPr lang="en-US" altLang="zh-CN" sz="3000" i="1" dirty="0" err="1">
                <a:latin typeface="Times New Roman" panose="02020603050405020304" pitchFamily="18" charset="0"/>
                <a:ea typeface="仿宋_GB2312" pitchFamily="49" charset="-122"/>
              </a:rPr>
              <a:t>i</a:t>
            </a:r>
            <a:r>
              <a:rPr lang="en-US" altLang="zh-CN" sz="3000" dirty="0">
                <a:latin typeface="Times New Roman" panose="02020603050405020304" pitchFamily="18" charset="0"/>
                <a:ea typeface="仿宋_GB2312" pitchFamily="49" charset="-122"/>
              </a:rPr>
              <a:t> / 2 + </a:t>
            </a:r>
            <a:r>
              <a:rPr lang="en-US" altLang="zh-CN" sz="3000" i="1" dirty="0" smtClean="0">
                <a:latin typeface="Times New Roman" panose="02020603050405020304" pitchFamily="18" charset="0"/>
                <a:ea typeface="仿宋_GB2312" pitchFamily="49" charset="-122"/>
              </a:rPr>
              <a:t>j</a:t>
            </a:r>
          </a:p>
          <a:p>
            <a:pPr>
              <a:lnSpc>
                <a:spcPct val="105000"/>
              </a:lnSpc>
              <a:spcBef>
                <a:spcPct val="15000"/>
              </a:spcBef>
              <a:buClr>
                <a:srgbClr val="990099"/>
              </a:buClr>
              <a:buSzPct val="50000"/>
              <a:buFont typeface="Wingdings" panose="05000000000000000000" pitchFamily="2" charset="2"/>
              <a:buNone/>
            </a:pPr>
            <a:endParaRPr lang="en-US" altLang="zh-CN" sz="3000" i="1" dirty="0">
              <a:latin typeface="Times New Roman" panose="02020603050405020304" pitchFamily="18" charset="0"/>
              <a:ea typeface="仿宋_GB2312" pitchFamily="49" charset="-122"/>
            </a:endParaRPr>
          </a:p>
          <a:p>
            <a:pPr>
              <a:lnSpc>
                <a:spcPct val="105000"/>
              </a:lnSpc>
              <a:spcBef>
                <a:spcPct val="15000"/>
              </a:spcBef>
              <a:buClr>
                <a:srgbClr val="990099"/>
              </a:buClr>
              <a:buSzPct val="50000"/>
              <a:buFont typeface="Wingdings" panose="05000000000000000000" pitchFamily="2" charset="2"/>
              <a:buNone/>
            </a:pPr>
            <a:endParaRPr lang="en-US" altLang="zh-CN" sz="3000" i="1" dirty="0">
              <a:latin typeface="Times New Roman" panose="02020603050405020304" pitchFamily="18" charset="0"/>
              <a:ea typeface="仿宋_GB2312" pitchFamily="49" charset="-122"/>
            </a:endParaRPr>
          </a:p>
          <a:p>
            <a:pPr>
              <a:lnSpc>
                <a:spcPct val="105000"/>
              </a:lnSpc>
              <a:spcBef>
                <a:spcPct val="15000"/>
              </a:spcBef>
              <a:buClr>
                <a:srgbClr val="990099"/>
              </a:buClr>
              <a:buSzPct val="50000"/>
              <a:buFont typeface="Wingdings" panose="05000000000000000000" pitchFamily="2" charset="2"/>
              <a:buChar char="n"/>
            </a:pPr>
            <a:r>
              <a:rPr lang="zh-CN" altLang="en-US" sz="3000" dirty="0">
                <a:solidFill>
                  <a:srgbClr val="000099"/>
                </a:solidFill>
                <a:latin typeface="Times New Roman" panose="02020603050405020304" pitchFamily="18" charset="0"/>
                <a:ea typeface="仿宋_GB2312" pitchFamily="49" charset="-122"/>
              </a:rPr>
              <a:t>若</a:t>
            </a:r>
            <a:r>
              <a:rPr lang="en-US" altLang="zh-CN" sz="3000" i="1" dirty="0" err="1">
                <a:solidFill>
                  <a:schemeClr val="tx2"/>
                </a:solidFill>
                <a:latin typeface="Times New Roman" panose="02020603050405020304" pitchFamily="18" charset="0"/>
                <a:ea typeface="仿宋_GB2312" pitchFamily="49" charset="-122"/>
              </a:rPr>
              <a:t>i</a:t>
            </a:r>
            <a:r>
              <a:rPr lang="en-US" altLang="zh-CN" sz="3000" dirty="0">
                <a:solidFill>
                  <a:schemeClr val="tx2"/>
                </a:solidFill>
                <a:latin typeface="Times New Roman" panose="02020603050405020304" pitchFamily="18" charset="0"/>
                <a:ea typeface="仿宋_GB2312" pitchFamily="49" charset="-122"/>
              </a:rPr>
              <a:t> &gt; </a:t>
            </a:r>
            <a:r>
              <a:rPr lang="en-US" altLang="zh-CN" sz="3000" i="1" dirty="0">
                <a:solidFill>
                  <a:schemeClr val="tx2"/>
                </a:solidFill>
                <a:latin typeface="Times New Roman" panose="02020603050405020304" pitchFamily="18" charset="0"/>
                <a:ea typeface="仿宋_GB2312" pitchFamily="49" charset="-122"/>
              </a:rPr>
              <a:t>j</a:t>
            </a:r>
            <a:r>
              <a:rPr lang="zh-CN" altLang="en-US" sz="3000" dirty="0">
                <a:solidFill>
                  <a:srgbClr val="000099"/>
                </a:solidFill>
                <a:latin typeface="Times New Roman" panose="02020603050405020304" pitchFamily="18" charset="0"/>
                <a:ea typeface="仿宋_GB2312" pitchFamily="49" charset="-122"/>
              </a:rPr>
              <a:t>，数组元素</a:t>
            </a:r>
            <a:r>
              <a:rPr lang="en-US" altLang="zh-CN" sz="3000" dirty="0">
                <a:solidFill>
                  <a:srgbClr val="000099"/>
                </a:solidFill>
                <a:latin typeface="Times New Roman" panose="02020603050405020304" pitchFamily="18" charset="0"/>
                <a:ea typeface="仿宋_GB2312" pitchFamily="49" charset="-122"/>
              </a:rPr>
              <a:t>A[</a:t>
            </a:r>
            <a:r>
              <a:rPr lang="en-US" altLang="zh-CN" sz="3000" i="1" dirty="0" err="1">
                <a:solidFill>
                  <a:srgbClr val="000099"/>
                </a:solidFill>
                <a:latin typeface="Times New Roman" panose="02020603050405020304" pitchFamily="18" charset="0"/>
                <a:ea typeface="仿宋_GB2312" pitchFamily="49" charset="-122"/>
              </a:rPr>
              <a:t>i</a:t>
            </a:r>
            <a:r>
              <a:rPr lang="en-US" altLang="zh-CN" sz="3000" dirty="0">
                <a:solidFill>
                  <a:srgbClr val="000099"/>
                </a:solidFill>
                <a:latin typeface="Times New Roman" panose="02020603050405020304" pitchFamily="18" charset="0"/>
                <a:ea typeface="仿宋_GB2312" pitchFamily="49" charset="-122"/>
              </a:rPr>
              <a:t>][</a:t>
            </a:r>
            <a:r>
              <a:rPr lang="en-US" altLang="zh-CN" sz="3000" i="1" dirty="0">
                <a:solidFill>
                  <a:srgbClr val="000099"/>
                </a:solidFill>
                <a:latin typeface="Times New Roman" panose="02020603050405020304" pitchFamily="18" charset="0"/>
                <a:ea typeface="仿宋_GB2312" pitchFamily="49" charset="-122"/>
              </a:rPr>
              <a:t>j</a:t>
            </a:r>
            <a:r>
              <a:rPr lang="en-US" altLang="zh-CN" sz="3000" dirty="0">
                <a:solidFill>
                  <a:srgbClr val="000099"/>
                </a:solidFill>
                <a:latin typeface="Times New Roman" panose="02020603050405020304" pitchFamily="18" charset="0"/>
                <a:ea typeface="仿宋_GB2312" pitchFamily="49" charset="-122"/>
              </a:rPr>
              <a:t>]</a:t>
            </a:r>
            <a:r>
              <a:rPr lang="zh-CN" altLang="en-US" sz="3000" dirty="0">
                <a:solidFill>
                  <a:srgbClr val="000099"/>
                </a:solidFill>
                <a:latin typeface="Times New Roman" panose="02020603050405020304" pitchFamily="18" charset="0"/>
                <a:ea typeface="仿宋_GB2312" pitchFamily="49" charset="-122"/>
              </a:rPr>
              <a:t>在矩阵的下三角部分，在数组 </a:t>
            </a:r>
            <a:r>
              <a:rPr lang="en-US" altLang="zh-CN" sz="3000" dirty="0">
                <a:solidFill>
                  <a:srgbClr val="000099"/>
                </a:solidFill>
                <a:latin typeface="Times New Roman" panose="02020603050405020304" pitchFamily="18" charset="0"/>
                <a:ea typeface="仿宋_GB2312" pitchFamily="49" charset="-122"/>
              </a:rPr>
              <a:t>B </a:t>
            </a:r>
            <a:r>
              <a:rPr lang="zh-CN" altLang="en-US" sz="3000" dirty="0">
                <a:solidFill>
                  <a:srgbClr val="000099"/>
                </a:solidFill>
                <a:latin typeface="Times New Roman" panose="02020603050405020304" pitchFamily="18" charset="0"/>
                <a:ea typeface="仿宋_GB2312" pitchFamily="49" charset="-122"/>
              </a:rPr>
              <a:t>中没有存放。因此，找它的对称元素</a:t>
            </a:r>
            <a:r>
              <a:rPr lang="en-US" altLang="zh-CN" sz="3000" dirty="0">
                <a:solidFill>
                  <a:srgbClr val="000099"/>
                </a:solidFill>
                <a:latin typeface="Times New Roman" panose="02020603050405020304" pitchFamily="18" charset="0"/>
                <a:ea typeface="仿宋_GB2312" pitchFamily="49" charset="-122"/>
              </a:rPr>
              <a:t>A[</a:t>
            </a:r>
            <a:r>
              <a:rPr lang="en-US" altLang="zh-CN" sz="3000" i="1" dirty="0">
                <a:solidFill>
                  <a:srgbClr val="000099"/>
                </a:solidFill>
                <a:latin typeface="Times New Roman" panose="02020603050405020304" pitchFamily="18" charset="0"/>
                <a:ea typeface="仿宋_GB2312" pitchFamily="49" charset="-122"/>
              </a:rPr>
              <a:t>j</a:t>
            </a:r>
            <a:r>
              <a:rPr lang="en-US" altLang="zh-CN" sz="3000" dirty="0">
                <a:solidFill>
                  <a:srgbClr val="000099"/>
                </a:solidFill>
                <a:latin typeface="Times New Roman" panose="02020603050405020304" pitchFamily="18" charset="0"/>
                <a:ea typeface="仿宋_GB2312" pitchFamily="49" charset="-122"/>
              </a:rPr>
              <a:t>][</a:t>
            </a:r>
            <a:r>
              <a:rPr lang="en-US" altLang="zh-CN" sz="3000" i="1" dirty="0" err="1">
                <a:solidFill>
                  <a:srgbClr val="000099"/>
                </a:solidFill>
                <a:latin typeface="Times New Roman" panose="02020603050405020304" pitchFamily="18" charset="0"/>
                <a:ea typeface="仿宋_GB2312" pitchFamily="49" charset="-122"/>
              </a:rPr>
              <a:t>i</a:t>
            </a:r>
            <a:r>
              <a:rPr lang="en-US" altLang="zh-CN" sz="3000" dirty="0">
                <a:solidFill>
                  <a:srgbClr val="000099"/>
                </a:solidFill>
                <a:latin typeface="Times New Roman" panose="02020603050405020304" pitchFamily="18" charset="0"/>
                <a:ea typeface="仿宋_GB2312" pitchFamily="49" charset="-122"/>
              </a:rPr>
              <a:t>]</a:t>
            </a:r>
            <a:r>
              <a:rPr lang="zh-CN" altLang="en-US" sz="3000" dirty="0">
                <a:solidFill>
                  <a:srgbClr val="000099"/>
                </a:solidFill>
                <a:latin typeface="Times New Roman" panose="02020603050405020304" pitchFamily="18" charset="0"/>
                <a:ea typeface="仿宋_GB2312" pitchFamily="49" charset="-122"/>
              </a:rPr>
              <a:t>。</a:t>
            </a:r>
            <a:r>
              <a:rPr lang="en-US" altLang="zh-CN" sz="3000" dirty="0">
                <a:solidFill>
                  <a:srgbClr val="000099"/>
                </a:solidFill>
                <a:latin typeface="Times New Roman" panose="02020603050405020304" pitchFamily="18" charset="0"/>
                <a:ea typeface="仿宋_GB2312" pitchFamily="49" charset="-122"/>
              </a:rPr>
              <a:t>A[</a:t>
            </a:r>
            <a:r>
              <a:rPr lang="en-US" altLang="zh-CN" sz="3000" i="1" dirty="0">
                <a:solidFill>
                  <a:srgbClr val="000099"/>
                </a:solidFill>
                <a:latin typeface="Times New Roman" panose="02020603050405020304" pitchFamily="18" charset="0"/>
                <a:ea typeface="仿宋_GB2312" pitchFamily="49" charset="-122"/>
              </a:rPr>
              <a:t>j</a:t>
            </a:r>
            <a:r>
              <a:rPr lang="en-US" altLang="zh-CN" sz="3000" dirty="0">
                <a:solidFill>
                  <a:srgbClr val="000099"/>
                </a:solidFill>
                <a:latin typeface="Times New Roman" panose="02020603050405020304" pitchFamily="18" charset="0"/>
                <a:ea typeface="仿宋_GB2312" pitchFamily="49" charset="-122"/>
              </a:rPr>
              <a:t>][</a:t>
            </a:r>
            <a:r>
              <a:rPr lang="en-US" altLang="zh-CN" sz="3000" i="1" dirty="0" err="1">
                <a:solidFill>
                  <a:srgbClr val="000099"/>
                </a:solidFill>
                <a:latin typeface="Times New Roman" panose="02020603050405020304" pitchFamily="18" charset="0"/>
                <a:ea typeface="仿宋_GB2312" pitchFamily="49" charset="-122"/>
              </a:rPr>
              <a:t>i</a:t>
            </a:r>
            <a:r>
              <a:rPr lang="en-US" altLang="zh-CN" sz="3000" dirty="0">
                <a:solidFill>
                  <a:srgbClr val="000099"/>
                </a:solidFill>
                <a:latin typeface="Times New Roman" panose="02020603050405020304" pitchFamily="18" charset="0"/>
                <a:ea typeface="仿宋_GB2312" pitchFamily="49" charset="-122"/>
              </a:rPr>
              <a:t>]</a:t>
            </a:r>
            <a:r>
              <a:rPr lang="zh-CN" altLang="en-US" sz="3000" dirty="0">
                <a:solidFill>
                  <a:srgbClr val="000099"/>
                </a:solidFill>
                <a:latin typeface="Times New Roman" panose="02020603050405020304" pitchFamily="18" charset="0"/>
                <a:ea typeface="仿宋_GB2312" pitchFamily="49" charset="-122"/>
              </a:rPr>
              <a:t>在数组 </a:t>
            </a:r>
            <a:r>
              <a:rPr lang="en-US" altLang="zh-CN" sz="3000" dirty="0">
                <a:solidFill>
                  <a:srgbClr val="000099"/>
                </a:solidFill>
                <a:latin typeface="Times New Roman" panose="02020603050405020304" pitchFamily="18" charset="0"/>
                <a:ea typeface="仿宋_GB2312" pitchFamily="49" charset="-122"/>
              </a:rPr>
              <a:t>B </a:t>
            </a:r>
            <a:r>
              <a:rPr lang="zh-CN" altLang="en-US" sz="3000" dirty="0">
                <a:solidFill>
                  <a:srgbClr val="000099"/>
                </a:solidFill>
                <a:latin typeface="Times New Roman" panose="02020603050405020304" pitchFamily="18" charset="0"/>
                <a:ea typeface="仿宋_GB2312" pitchFamily="49" charset="-122"/>
              </a:rPr>
              <a:t>的第 </a:t>
            </a:r>
            <a:r>
              <a:rPr lang="en-US" altLang="zh-CN" sz="3000" dirty="0">
                <a:solidFill>
                  <a:schemeClr val="tx2"/>
                </a:solidFill>
                <a:latin typeface="Times New Roman" panose="02020603050405020304" pitchFamily="18" charset="0"/>
                <a:ea typeface="仿宋_GB2312" pitchFamily="49" charset="-122"/>
              </a:rPr>
              <a:t>(2*</a:t>
            </a:r>
            <a:r>
              <a:rPr lang="en-US" altLang="zh-CN" sz="3000" i="1" dirty="0">
                <a:solidFill>
                  <a:schemeClr val="tx2"/>
                </a:solidFill>
                <a:latin typeface="Times New Roman" panose="02020603050405020304" pitchFamily="18" charset="0"/>
                <a:ea typeface="仿宋_GB2312" pitchFamily="49" charset="-122"/>
              </a:rPr>
              <a:t>n</a:t>
            </a:r>
            <a:r>
              <a:rPr lang="en-US" altLang="zh-CN" sz="3000" dirty="0">
                <a:solidFill>
                  <a:schemeClr val="tx2"/>
                </a:solidFill>
                <a:latin typeface="楷体_GB2312" pitchFamily="49" charset="-122"/>
                <a:ea typeface="楷体_GB2312" pitchFamily="49" charset="-122"/>
              </a:rPr>
              <a:t>-</a:t>
            </a:r>
            <a:r>
              <a:rPr lang="en-US" altLang="zh-CN" sz="3000" i="1" dirty="0">
                <a:solidFill>
                  <a:schemeClr val="tx2"/>
                </a:solidFill>
                <a:latin typeface="Times New Roman" panose="02020603050405020304" pitchFamily="18" charset="0"/>
                <a:ea typeface="仿宋_GB2312" pitchFamily="49" charset="-122"/>
              </a:rPr>
              <a:t>j</a:t>
            </a:r>
            <a:r>
              <a:rPr lang="en-US" altLang="zh-CN" sz="3000" dirty="0">
                <a:solidFill>
                  <a:schemeClr val="tx2"/>
                </a:solidFill>
                <a:latin typeface="楷体_GB2312" pitchFamily="49" charset="-122"/>
                <a:ea typeface="楷体_GB2312" pitchFamily="49" charset="-122"/>
              </a:rPr>
              <a:t>-</a:t>
            </a:r>
            <a:r>
              <a:rPr lang="en-US" altLang="zh-CN" sz="3000" dirty="0">
                <a:solidFill>
                  <a:schemeClr val="tx2"/>
                </a:solidFill>
                <a:latin typeface="Times New Roman" panose="02020603050405020304" pitchFamily="18" charset="0"/>
                <a:ea typeface="仿宋_GB2312" pitchFamily="49" charset="-122"/>
              </a:rPr>
              <a:t>1) * </a:t>
            </a:r>
            <a:r>
              <a:rPr lang="en-US" altLang="zh-CN" sz="3000" i="1" dirty="0">
                <a:solidFill>
                  <a:schemeClr val="tx2"/>
                </a:solidFill>
                <a:latin typeface="Times New Roman" panose="02020603050405020304" pitchFamily="18" charset="0"/>
                <a:ea typeface="仿宋_GB2312" pitchFamily="49" charset="-122"/>
              </a:rPr>
              <a:t>j</a:t>
            </a:r>
            <a:r>
              <a:rPr lang="en-US" altLang="zh-CN" sz="3000" dirty="0">
                <a:solidFill>
                  <a:schemeClr val="tx2"/>
                </a:solidFill>
                <a:latin typeface="Times New Roman" panose="02020603050405020304" pitchFamily="18" charset="0"/>
                <a:ea typeface="仿宋_GB2312" pitchFamily="49" charset="-122"/>
              </a:rPr>
              <a:t> / 2 + </a:t>
            </a:r>
            <a:r>
              <a:rPr lang="en-US" altLang="zh-CN" sz="3000" i="1" dirty="0" err="1">
                <a:solidFill>
                  <a:schemeClr val="tx2"/>
                </a:solidFill>
                <a:latin typeface="Times New Roman" panose="02020603050405020304" pitchFamily="18" charset="0"/>
                <a:ea typeface="仿宋_GB2312" pitchFamily="49" charset="-122"/>
              </a:rPr>
              <a:t>i</a:t>
            </a:r>
            <a:r>
              <a:rPr lang="en-US" altLang="zh-CN" sz="3000" dirty="0">
                <a:solidFill>
                  <a:srgbClr val="000099"/>
                </a:solidFill>
                <a:latin typeface="Times New Roman" panose="02020603050405020304" pitchFamily="18" charset="0"/>
                <a:ea typeface="仿宋_GB2312" pitchFamily="49" charset="-122"/>
              </a:rPr>
              <a:t> </a:t>
            </a:r>
            <a:r>
              <a:rPr lang="zh-CN" altLang="en-US" sz="3000" dirty="0">
                <a:solidFill>
                  <a:srgbClr val="000099"/>
                </a:solidFill>
                <a:latin typeface="Times New Roman" panose="02020603050405020304" pitchFamily="18" charset="0"/>
                <a:ea typeface="仿宋_GB2312" pitchFamily="49" charset="-122"/>
              </a:rPr>
              <a:t>的位置中找到。</a:t>
            </a:r>
          </a:p>
        </p:txBody>
      </p:sp>
      <p:sp>
        <p:nvSpPr>
          <p:cNvPr id="4" name="矩形标注 3"/>
          <p:cNvSpPr/>
          <p:nvPr/>
        </p:nvSpPr>
        <p:spPr>
          <a:xfrm>
            <a:off x="8813140" y="18482"/>
            <a:ext cx="3366893" cy="1038448"/>
          </a:xfrm>
          <a:prstGeom prst="wedgeRectCallout">
            <a:avLst>
              <a:gd name="adj1" fmla="val 1692"/>
              <a:gd name="adj2" fmla="val 688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dirty="0"/>
              <a:t>作业</a:t>
            </a:r>
            <a:r>
              <a:rPr lang="en-US" altLang="zh-CN" sz="1800" dirty="0"/>
              <a:t>1</a:t>
            </a:r>
            <a:r>
              <a:rPr lang="zh-CN" altLang="en-US" sz="1800" dirty="0"/>
              <a:t>：已知某矩阵元素位于数组 </a:t>
            </a:r>
            <a:r>
              <a:rPr lang="en-US" altLang="zh-CN" sz="1800" dirty="0"/>
              <a:t>B </a:t>
            </a:r>
            <a:r>
              <a:rPr lang="zh-CN" altLang="en-US" sz="1800" dirty="0"/>
              <a:t>的第 </a:t>
            </a:r>
            <a:r>
              <a:rPr lang="en-US" altLang="zh-CN" sz="1800" dirty="0"/>
              <a:t>k</a:t>
            </a:r>
            <a:r>
              <a:rPr lang="zh-CN" altLang="en-US" sz="1800" dirty="0"/>
              <a:t>个位置（</a:t>
            </a:r>
            <a:r>
              <a:rPr lang="en-US" altLang="zh-CN" sz="1800" dirty="0"/>
              <a:t>k≥0</a:t>
            </a:r>
            <a:r>
              <a:rPr lang="zh-CN" altLang="en-US" sz="1800" dirty="0"/>
              <a:t>），求其行号</a:t>
            </a:r>
            <a:r>
              <a:rPr lang="en-US" altLang="zh-CN" sz="1800" dirty="0" err="1"/>
              <a:t>i</a:t>
            </a:r>
            <a:r>
              <a:rPr lang="zh-CN" altLang="en-US" sz="1800" dirty="0"/>
              <a:t>和列号</a:t>
            </a:r>
            <a:r>
              <a:rPr lang="en-US" altLang="zh-CN" sz="1800" dirty="0"/>
              <a:t>j</a:t>
            </a:r>
            <a:r>
              <a:rPr lang="zh-CN" altLang="en-US" sz="1800" dirty="0"/>
              <a:t>（上三角</a:t>
            </a:r>
            <a:r>
              <a:rPr lang="zh-CN" altLang="en-US" sz="1800"/>
              <a:t>）</a:t>
            </a:r>
            <a:r>
              <a:rPr lang="zh-CN" altLang="en-US" sz="1800" smtClean="0"/>
              <a:t>？并自行举例验证。</a:t>
            </a:r>
            <a:endParaRPr lang="zh-CN" altLang="en-US" sz="1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15426"/>
            <a:ext cx="989672" cy="11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stretch>
            <a:fillRect/>
          </a:stretch>
        </p:blipFill>
        <p:spPr>
          <a:xfrm>
            <a:off x="8040216" y="2060848"/>
            <a:ext cx="4104456" cy="214520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92088" y="25401"/>
            <a:ext cx="6651625" cy="682625"/>
          </a:xfrm>
        </p:spPr>
        <p:txBody>
          <a:bodyPr/>
          <a:lstStyle/>
          <a:p>
            <a:pPr>
              <a:defRPr/>
            </a:pPr>
            <a:r>
              <a:rPr lang="zh-CN" altLang="en-US" sz="4000" b="1" dirty="0">
                <a:effectLst>
                  <a:outerShdw blurRad="38100" dist="38100" dir="2700000" algn="tl">
                    <a:srgbClr val="C0C0C0"/>
                  </a:outerShdw>
                </a:effectLst>
                <a:ea typeface="华文新魏" panose="02010800040101010101" pitchFamily="2" charset="-122"/>
              </a:rPr>
              <a:t>三对角矩阵的压缩存储</a:t>
            </a:r>
            <a:endParaRPr lang="zh-CN" altLang="en-US" dirty="0">
              <a:solidFill>
                <a:schemeClr val="tx2"/>
              </a:solidFill>
              <a:ea typeface="华文新魏" panose="02010800040101010101" pitchFamily="2" charset="-122"/>
            </a:endParaRPr>
          </a:p>
        </p:txBody>
      </p:sp>
      <p:graphicFrame>
        <p:nvGraphicFramePr>
          <p:cNvPr id="60419" name="Object 4"/>
          <p:cNvGraphicFramePr>
            <a:graphicFrameLocks noChangeAspect="1"/>
          </p:cNvGraphicFramePr>
          <p:nvPr/>
        </p:nvGraphicFramePr>
        <p:xfrm>
          <a:off x="2495550" y="1125538"/>
          <a:ext cx="6769100" cy="3257550"/>
        </p:xfrm>
        <a:graphic>
          <a:graphicData uri="http://schemas.openxmlformats.org/presentationml/2006/ole">
            <mc:AlternateContent xmlns:mc="http://schemas.openxmlformats.org/markup-compatibility/2006">
              <mc:Choice xmlns:v="urn:schemas-microsoft-com:vml" Requires="v">
                <p:oleObj spid="_x0000_s60504" name="公式" r:id="rId3" imgW="2600300" imgH="1076220" progId="Equation.3">
                  <p:embed/>
                </p:oleObj>
              </mc:Choice>
              <mc:Fallback>
                <p:oleObj name="公式" r:id="rId3" imgW="2600300" imgH="10762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1125538"/>
                        <a:ext cx="6769100" cy="325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0" name="Rectangle 5"/>
          <p:cNvSpPr>
            <a:spLocks noChangeArrowheads="1"/>
          </p:cNvSpPr>
          <p:nvPr/>
        </p:nvSpPr>
        <p:spPr bwMode="auto">
          <a:xfrm>
            <a:off x="2576514" y="5181600"/>
            <a:ext cx="7710487" cy="609600"/>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60421" name="Text Box 6"/>
          <p:cNvSpPr txBox="1">
            <a:spLocks noChangeArrowheads="1"/>
          </p:cNvSpPr>
          <p:nvPr/>
        </p:nvSpPr>
        <p:spPr bwMode="auto">
          <a:xfrm>
            <a:off x="2133601" y="5135564"/>
            <a:ext cx="85308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000099"/>
                </a:solidFill>
                <a:latin typeface="Times New Roman" panose="02020603050405020304" pitchFamily="18" charset="0"/>
                <a:ea typeface="黑体" panose="02010609060101010101" pitchFamily="49" charset="-122"/>
              </a:rPr>
              <a:t>B</a:t>
            </a:r>
            <a:r>
              <a:rPr lang="en-US" altLang="zh-CN" i="1">
                <a:solidFill>
                  <a:srgbClr val="000099"/>
                </a:solidFill>
                <a:latin typeface="Times New Roman" panose="02020603050405020304" pitchFamily="18" charset="0"/>
                <a:ea typeface="黑体" panose="02010609060101010101" pitchFamily="49" charset="-122"/>
              </a:rPr>
              <a:t>  a</a:t>
            </a:r>
            <a:r>
              <a:rPr lang="en-US" altLang="zh-CN" baseline="-25000">
                <a:solidFill>
                  <a:srgbClr val="000099"/>
                </a:solidFill>
                <a:latin typeface="Times New Roman" panose="02020603050405020304" pitchFamily="18" charset="0"/>
                <a:ea typeface="黑体" panose="02010609060101010101" pitchFamily="49" charset="-122"/>
              </a:rPr>
              <a:t>00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01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10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11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12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21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22  </a:t>
            </a:r>
            <a:r>
              <a:rPr lang="en-US" altLang="zh-CN" i="1">
                <a:solidFill>
                  <a:srgbClr val="000099"/>
                </a:solidFill>
                <a:latin typeface="Times New Roman" panose="02020603050405020304" pitchFamily="18" charset="0"/>
                <a:ea typeface="黑体" panose="02010609060101010101" pitchFamily="49" charset="-122"/>
              </a:rPr>
              <a:t>a</a:t>
            </a:r>
            <a:r>
              <a:rPr lang="en-US" altLang="zh-CN" baseline="-25000">
                <a:solidFill>
                  <a:srgbClr val="000099"/>
                </a:solidFill>
                <a:latin typeface="Times New Roman" panose="02020603050405020304" pitchFamily="18" charset="0"/>
                <a:ea typeface="黑体" panose="02010609060101010101" pitchFamily="49" charset="-122"/>
              </a:rPr>
              <a:t>23   </a:t>
            </a:r>
            <a:r>
              <a:rPr lang="en-US" altLang="zh-CN" i="1">
                <a:solidFill>
                  <a:srgbClr val="000099"/>
                </a:solidFill>
                <a:latin typeface="Times New Roman" panose="02020603050405020304" pitchFamily="18" charset="0"/>
                <a:ea typeface="黑体" panose="02010609060101010101" pitchFamily="49" charset="-122"/>
              </a:rPr>
              <a:t>…</a:t>
            </a:r>
            <a:r>
              <a:rPr lang="en-US" altLang="zh-CN">
                <a:solidFill>
                  <a:srgbClr val="000099"/>
                </a:solidFill>
                <a:latin typeface="Times New Roman" panose="02020603050405020304" pitchFamily="18" charset="0"/>
                <a:ea typeface="黑体" panose="02010609060101010101" pitchFamily="49" charset="-122"/>
              </a:rPr>
              <a:t>  </a:t>
            </a:r>
            <a:r>
              <a:rPr lang="en-US" altLang="zh-CN" i="1">
                <a:solidFill>
                  <a:srgbClr val="000099"/>
                </a:solidFill>
                <a:latin typeface="Times New Roman" panose="02020603050405020304" pitchFamily="18" charset="0"/>
                <a:ea typeface="黑体" panose="02010609060101010101" pitchFamily="49" charset="-122"/>
              </a:rPr>
              <a:t>a</a:t>
            </a:r>
            <a:r>
              <a:rPr lang="en-US" altLang="zh-CN" i="1" baseline="-25000">
                <a:solidFill>
                  <a:srgbClr val="000099"/>
                </a:solidFill>
                <a:latin typeface="Times New Roman" panose="02020603050405020304" pitchFamily="18" charset="0"/>
                <a:ea typeface="黑体" panose="02010609060101010101" pitchFamily="49" charset="-122"/>
              </a:rPr>
              <a:t>n</a:t>
            </a:r>
            <a:r>
              <a:rPr lang="en-US" altLang="zh-CN" baseline="-25000">
                <a:solidFill>
                  <a:srgbClr val="000099"/>
                </a:solidFill>
                <a:latin typeface="Times New Roman" panose="02020603050405020304" pitchFamily="18" charset="0"/>
                <a:ea typeface="黑体" panose="02010609060101010101" pitchFamily="49" charset="-122"/>
              </a:rPr>
              <a:t>-1</a:t>
            </a:r>
            <a:r>
              <a:rPr lang="en-US" altLang="zh-CN" i="1" baseline="-25000">
                <a:solidFill>
                  <a:srgbClr val="000099"/>
                </a:solidFill>
                <a:latin typeface="Times New Roman" panose="02020603050405020304" pitchFamily="18" charset="0"/>
                <a:ea typeface="黑体" panose="02010609060101010101" pitchFamily="49" charset="-122"/>
              </a:rPr>
              <a:t>n</a:t>
            </a:r>
            <a:r>
              <a:rPr lang="en-US" altLang="zh-CN" baseline="-25000">
                <a:solidFill>
                  <a:srgbClr val="000099"/>
                </a:solidFill>
                <a:latin typeface="Times New Roman" panose="02020603050405020304" pitchFamily="18" charset="0"/>
                <a:ea typeface="黑体" panose="02010609060101010101" pitchFamily="49" charset="-122"/>
              </a:rPr>
              <a:t>-2  </a:t>
            </a:r>
            <a:r>
              <a:rPr lang="en-US" altLang="zh-CN" b="0" i="1">
                <a:solidFill>
                  <a:srgbClr val="000099"/>
                </a:solidFill>
                <a:latin typeface="Times New Roman" panose="02020603050405020304" pitchFamily="18" charset="0"/>
                <a:ea typeface="黑体" panose="02010609060101010101" pitchFamily="49" charset="-122"/>
              </a:rPr>
              <a:t>a</a:t>
            </a:r>
            <a:r>
              <a:rPr lang="en-US" altLang="zh-CN" i="1" baseline="-25000">
                <a:solidFill>
                  <a:srgbClr val="000099"/>
                </a:solidFill>
                <a:latin typeface="Times New Roman" panose="02020603050405020304" pitchFamily="18" charset="0"/>
                <a:ea typeface="黑体" panose="02010609060101010101" pitchFamily="49" charset="-122"/>
              </a:rPr>
              <a:t>n</a:t>
            </a:r>
            <a:r>
              <a:rPr lang="en-US" altLang="zh-CN" baseline="-25000">
                <a:solidFill>
                  <a:srgbClr val="000099"/>
                </a:solidFill>
                <a:latin typeface="Times New Roman" panose="02020603050405020304" pitchFamily="18" charset="0"/>
                <a:ea typeface="黑体" panose="02010609060101010101" pitchFamily="49" charset="-122"/>
              </a:rPr>
              <a:t>-1</a:t>
            </a:r>
            <a:r>
              <a:rPr lang="en-US" altLang="zh-CN" i="1" baseline="-25000">
                <a:solidFill>
                  <a:srgbClr val="000099"/>
                </a:solidFill>
                <a:latin typeface="Times New Roman" panose="02020603050405020304" pitchFamily="18" charset="0"/>
                <a:ea typeface="黑体" panose="02010609060101010101" pitchFamily="49" charset="-122"/>
              </a:rPr>
              <a:t>n</a:t>
            </a:r>
            <a:r>
              <a:rPr lang="en-US" altLang="zh-CN" baseline="-25000">
                <a:solidFill>
                  <a:srgbClr val="000099"/>
                </a:solidFill>
                <a:latin typeface="Times New Roman" panose="02020603050405020304" pitchFamily="18" charset="0"/>
                <a:ea typeface="黑体" panose="02010609060101010101" pitchFamily="49" charset="-122"/>
              </a:rPr>
              <a:t>-1</a:t>
            </a:r>
            <a:r>
              <a:rPr lang="en-US" altLang="zh-CN">
                <a:solidFill>
                  <a:srgbClr val="000099"/>
                </a:solidFill>
                <a:latin typeface="Times New Roman" panose="02020603050405020304" pitchFamily="18" charset="0"/>
                <a:ea typeface="黑体" panose="02010609060101010101" pitchFamily="49" charset="-122"/>
              </a:rPr>
              <a:t>  </a:t>
            </a:r>
            <a:endParaRPr lang="en-US" altLang="zh-CN">
              <a:solidFill>
                <a:srgbClr val="000099"/>
              </a:solidFill>
              <a:latin typeface="宋体" panose="02010600030101010101" pitchFamily="2" charset="-122"/>
              <a:ea typeface="黑体" panose="02010609060101010101" pitchFamily="49" charset="-122"/>
            </a:endParaRPr>
          </a:p>
        </p:txBody>
      </p:sp>
      <p:sp>
        <p:nvSpPr>
          <p:cNvPr id="60422" name="Line 7"/>
          <p:cNvSpPr>
            <a:spLocks noChangeShapeType="1"/>
          </p:cNvSpPr>
          <p:nvPr/>
        </p:nvSpPr>
        <p:spPr bwMode="auto">
          <a:xfrm>
            <a:off x="31861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3" name="Line 8"/>
          <p:cNvSpPr>
            <a:spLocks noChangeShapeType="1"/>
          </p:cNvSpPr>
          <p:nvPr/>
        </p:nvSpPr>
        <p:spPr bwMode="auto">
          <a:xfrm>
            <a:off x="37957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4" name="Line 9"/>
          <p:cNvSpPr>
            <a:spLocks noChangeShapeType="1"/>
          </p:cNvSpPr>
          <p:nvPr/>
        </p:nvSpPr>
        <p:spPr bwMode="auto">
          <a:xfrm>
            <a:off x="44053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5" name="Line 10"/>
          <p:cNvSpPr>
            <a:spLocks noChangeShapeType="1"/>
          </p:cNvSpPr>
          <p:nvPr/>
        </p:nvSpPr>
        <p:spPr bwMode="auto">
          <a:xfrm>
            <a:off x="50149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6" name="Line 11"/>
          <p:cNvSpPr>
            <a:spLocks noChangeShapeType="1"/>
          </p:cNvSpPr>
          <p:nvPr/>
        </p:nvSpPr>
        <p:spPr bwMode="auto">
          <a:xfrm>
            <a:off x="56245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7" name="Line 12"/>
          <p:cNvSpPr>
            <a:spLocks noChangeShapeType="1"/>
          </p:cNvSpPr>
          <p:nvPr/>
        </p:nvSpPr>
        <p:spPr bwMode="auto">
          <a:xfrm>
            <a:off x="62341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8" name="Line 13"/>
          <p:cNvSpPr>
            <a:spLocks noChangeShapeType="1"/>
          </p:cNvSpPr>
          <p:nvPr/>
        </p:nvSpPr>
        <p:spPr bwMode="auto">
          <a:xfrm>
            <a:off x="68437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29" name="Line 14"/>
          <p:cNvSpPr>
            <a:spLocks noChangeShapeType="1"/>
          </p:cNvSpPr>
          <p:nvPr/>
        </p:nvSpPr>
        <p:spPr bwMode="auto">
          <a:xfrm>
            <a:off x="74533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30" name="Line 15"/>
          <p:cNvSpPr>
            <a:spLocks noChangeShapeType="1"/>
          </p:cNvSpPr>
          <p:nvPr/>
        </p:nvSpPr>
        <p:spPr bwMode="auto">
          <a:xfrm>
            <a:off x="8062913"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31" name="Text Box 16"/>
          <p:cNvSpPr txBox="1">
            <a:spLocks noChangeArrowheads="1"/>
          </p:cNvSpPr>
          <p:nvPr/>
        </p:nvSpPr>
        <p:spPr bwMode="auto">
          <a:xfrm>
            <a:off x="2636838" y="4765675"/>
            <a:ext cx="711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latin typeface="Times New Roman" panose="02020603050405020304" pitchFamily="18" charset="0"/>
                <a:ea typeface="黑体" panose="02010609060101010101" pitchFamily="49" charset="-122"/>
              </a:rPr>
              <a:t>0     1      2      3      4      5      6      7      8       9             10</a:t>
            </a:r>
          </a:p>
        </p:txBody>
      </p:sp>
      <p:sp>
        <p:nvSpPr>
          <p:cNvPr id="60432" name="Line 17"/>
          <p:cNvSpPr>
            <a:spLocks noChangeShapeType="1"/>
          </p:cNvSpPr>
          <p:nvPr/>
        </p:nvSpPr>
        <p:spPr bwMode="auto">
          <a:xfrm>
            <a:off x="9220200" y="5181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433" name="AutoShape 18"/>
          <p:cNvSpPr>
            <a:spLocks/>
          </p:cNvSpPr>
          <p:nvPr/>
        </p:nvSpPr>
        <p:spPr bwMode="auto">
          <a:xfrm rot="16200000">
            <a:off x="3124200" y="5486400"/>
            <a:ext cx="152400" cy="1066800"/>
          </a:xfrm>
          <a:prstGeom prst="leftBrace">
            <a:avLst>
              <a:gd name="adj1" fmla="val 58333"/>
              <a:gd name="adj2" fmla="val 52528"/>
            </a:avLst>
          </a:prstGeom>
          <a:noFill/>
          <a:ln w="28575">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000099"/>
              </a:solidFill>
              <a:latin typeface="Times New Roman" panose="02020603050405020304" pitchFamily="18" charset="0"/>
              <a:ea typeface="黑体" panose="02010609060101010101" pitchFamily="49" charset="-122"/>
            </a:endParaRPr>
          </a:p>
        </p:txBody>
      </p:sp>
      <p:sp>
        <p:nvSpPr>
          <p:cNvPr id="60434" name="AutoShape 19"/>
          <p:cNvSpPr>
            <a:spLocks/>
          </p:cNvSpPr>
          <p:nvPr/>
        </p:nvSpPr>
        <p:spPr bwMode="auto">
          <a:xfrm rot="16200000">
            <a:off x="4648200" y="5181600"/>
            <a:ext cx="152400" cy="1676400"/>
          </a:xfrm>
          <a:prstGeom prst="leftBrace">
            <a:avLst>
              <a:gd name="adj1" fmla="val 91667"/>
              <a:gd name="adj2" fmla="val 52528"/>
            </a:avLst>
          </a:prstGeom>
          <a:noFill/>
          <a:ln w="28575">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000099"/>
              </a:solidFill>
              <a:latin typeface="Times New Roman" panose="02020603050405020304" pitchFamily="18" charset="0"/>
              <a:ea typeface="黑体" panose="02010609060101010101" pitchFamily="49" charset="-122"/>
            </a:endParaRPr>
          </a:p>
        </p:txBody>
      </p:sp>
      <p:sp>
        <p:nvSpPr>
          <p:cNvPr id="60435" name="AutoShape 20"/>
          <p:cNvSpPr>
            <a:spLocks/>
          </p:cNvSpPr>
          <p:nvPr/>
        </p:nvSpPr>
        <p:spPr bwMode="auto">
          <a:xfrm rot="16200000">
            <a:off x="6477000" y="5181600"/>
            <a:ext cx="152400" cy="1676400"/>
          </a:xfrm>
          <a:prstGeom prst="leftBrace">
            <a:avLst>
              <a:gd name="adj1" fmla="val 91667"/>
              <a:gd name="adj2" fmla="val 52528"/>
            </a:avLst>
          </a:prstGeom>
          <a:noFill/>
          <a:ln w="28575">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000099"/>
              </a:solidFill>
              <a:latin typeface="Times New Roman" panose="02020603050405020304" pitchFamily="18" charset="0"/>
              <a:ea typeface="黑体" panose="02010609060101010101" pitchFamily="49" charset="-122"/>
            </a:endParaRPr>
          </a:p>
        </p:txBody>
      </p:sp>
      <p:sp>
        <p:nvSpPr>
          <p:cNvPr id="60436" name="AutoShape 21"/>
          <p:cNvSpPr>
            <a:spLocks/>
          </p:cNvSpPr>
          <p:nvPr/>
        </p:nvSpPr>
        <p:spPr bwMode="auto">
          <a:xfrm rot="16200000">
            <a:off x="9105900" y="4991100"/>
            <a:ext cx="152400" cy="2057400"/>
          </a:xfrm>
          <a:prstGeom prst="leftBrace">
            <a:avLst>
              <a:gd name="adj1" fmla="val 112500"/>
              <a:gd name="adj2" fmla="val 52528"/>
            </a:avLst>
          </a:prstGeom>
          <a:noFill/>
          <a:ln w="28575">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2400" b="0">
              <a:solidFill>
                <a:srgbClr val="000099"/>
              </a:solidFill>
              <a:latin typeface="Times New Roman" panose="02020603050405020304" pitchFamily="18" charset="0"/>
              <a:ea typeface="黑体" panose="02010609060101010101" pitchFamily="49" charset="-122"/>
            </a:endParaRPr>
          </a:p>
        </p:txBody>
      </p:sp>
      <p:sp>
        <p:nvSpPr>
          <p:cNvPr id="60437" name="AutoShape 25"/>
          <p:cNvSpPr>
            <a:spLocks noChangeArrowheads="1"/>
          </p:cNvSpPr>
          <p:nvPr/>
        </p:nvSpPr>
        <p:spPr bwMode="auto">
          <a:xfrm rot="1725769" flipV="1">
            <a:off x="3778251" y="2578101"/>
            <a:ext cx="5006975" cy="174625"/>
          </a:xfrm>
          <a:custGeom>
            <a:avLst/>
            <a:gdLst>
              <a:gd name="T0" fmla="*/ 2147483646 w 21600"/>
              <a:gd name="T1" fmla="*/ 46135666 h 21600"/>
              <a:gd name="T2" fmla="*/ 2147483646 w 21600"/>
              <a:gd name="T3" fmla="*/ 92270815 h 21600"/>
              <a:gd name="T4" fmla="*/ 0 w 21600"/>
              <a:gd name="T5" fmla="*/ 46135666 h 21600"/>
              <a:gd name="T6" fmla="*/ 2147483646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0000CC">
              <a:alpha val="1882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6730" name="AutoShape 26"/>
          <p:cNvSpPr>
            <a:spLocks noChangeArrowheads="1"/>
          </p:cNvSpPr>
          <p:nvPr/>
        </p:nvSpPr>
        <p:spPr bwMode="auto">
          <a:xfrm rot="1725769" flipV="1">
            <a:off x="3297239" y="2901951"/>
            <a:ext cx="5614987" cy="193675"/>
          </a:xfrm>
          <a:custGeom>
            <a:avLst/>
            <a:gdLst>
              <a:gd name="G0" fmla="+- 0 0 0"/>
              <a:gd name="G1" fmla="+- 21600 0 0"/>
              <a:gd name="G2" fmla="*/ 0 1 2"/>
              <a:gd name="G3" fmla="+- 21600 0 G2"/>
              <a:gd name="G4" fmla="+/ 0 21600 2"/>
              <a:gd name="G5" fmla="+/ G1 0 2"/>
              <a:gd name="G6" fmla="*/ 21600 21600 0"/>
              <a:gd name="G7" fmla="*/ G6 1 2"/>
              <a:gd name="G8" fmla="+- 21600 0 G7"/>
              <a:gd name="G9" fmla="*/ 21600 1 2"/>
              <a:gd name="G10" fmla="+- 0 0 G9"/>
              <a:gd name="G11" fmla="?: G10 G8 0"/>
              <a:gd name="G12" fmla="?: G10 G7 21600"/>
              <a:gd name="T0" fmla="*/ 21600 w 21600"/>
              <a:gd name="T1" fmla="*/ 10800 h 21600"/>
              <a:gd name="T2" fmla="*/ 10800 w 21600"/>
              <a:gd name="T3" fmla="*/ 21600 h 21600"/>
              <a:gd name="T4" fmla="*/ 0 w 21600"/>
              <a:gd name="T5" fmla="*/ 10800 h 21600"/>
              <a:gd name="T6" fmla="*/ 10800 w 21600"/>
              <a:gd name="T7" fmla="*/ 0 h 21600"/>
              <a:gd name="T8" fmla="*/ 1800 w 21600"/>
              <a:gd name="T9" fmla="*/ 1800 h 21600"/>
              <a:gd name="T10" fmla="*/ 19800 w 21600"/>
              <a:gd name="T11" fmla="*/ 19800 h 21600"/>
            </a:gdLst>
            <a:ahLst/>
            <a:cxnLst>
              <a:cxn ang="0">
                <a:pos x="T0" y="T1"/>
              </a:cxn>
              <a:cxn ang="0">
                <a:pos x="T2" y="T3"/>
              </a:cxn>
              <a:cxn ang="0">
                <a:pos x="T4" y="T5"/>
              </a:cxn>
              <a:cxn ang="0">
                <a:pos x="T6" y="T7"/>
              </a:cxn>
            </a:cxnLst>
            <a:rect l="T8" t="T9" r="T10" b="T11"/>
            <a:pathLst>
              <a:path w="21600" h="21600">
                <a:moveTo>
                  <a:pt x="0" y="0"/>
                </a:moveTo>
                <a:lnTo>
                  <a:pt x="0" y="21600"/>
                </a:lnTo>
                <a:lnTo>
                  <a:pt x="21600" y="21600"/>
                </a:lnTo>
                <a:lnTo>
                  <a:pt x="21600" y="0"/>
                </a:lnTo>
                <a:close/>
              </a:path>
            </a:pathLst>
          </a:custGeom>
          <a:solidFill>
            <a:schemeClr val="tx2">
              <a:lumMod val="60000"/>
              <a:lumOff val="40000"/>
              <a:alpha val="28999"/>
            </a:schemeClr>
          </a:solidFill>
          <a:ln>
            <a:noFill/>
          </a:ln>
          <a:effectLst/>
        </p:spPr>
        <p:txBody>
          <a:bodyPr wrap="none" anchor="ctr"/>
          <a:lstStyle/>
          <a:p>
            <a:pPr>
              <a:defRPr/>
            </a:pPr>
            <a:endParaRPr lang="zh-CN" altLang="en-US"/>
          </a:p>
        </p:txBody>
      </p:sp>
      <p:sp>
        <p:nvSpPr>
          <p:cNvPr id="456731" name="AutoShape 27"/>
          <p:cNvSpPr>
            <a:spLocks noChangeArrowheads="1"/>
          </p:cNvSpPr>
          <p:nvPr/>
        </p:nvSpPr>
        <p:spPr bwMode="auto">
          <a:xfrm rot="1725769" flipV="1">
            <a:off x="3327400" y="3205163"/>
            <a:ext cx="4800600" cy="163512"/>
          </a:xfrm>
          <a:custGeom>
            <a:avLst/>
            <a:gdLst>
              <a:gd name="G0" fmla="+- 0 0 0"/>
              <a:gd name="G1" fmla="+- 21600 0 0"/>
              <a:gd name="G2" fmla="*/ 0 1 2"/>
              <a:gd name="G3" fmla="+- 21600 0 G2"/>
              <a:gd name="G4" fmla="+/ 0 21600 2"/>
              <a:gd name="G5" fmla="+/ G1 0 2"/>
              <a:gd name="G6" fmla="*/ 21600 21600 0"/>
              <a:gd name="G7" fmla="*/ G6 1 2"/>
              <a:gd name="G8" fmla="+- 21600 0 G7"/>
              <a:gd name="G9" fmla="*/ 21600 1 2"/>
              <a:gd name="G10" fmla="+- 0 0 G9"/>
              <a:gd name="G11" fmla="?: G10 G8 0"/>
              <a:gd name="G12" fmla="?: G10 G7 21600"/>
              <a:gd name="T0" fmla="*/ 21600 w 21600"/>
              <a:gd name="T1" fmla="*/ 10800 h 21600"/>
              <a:gd name="T2" fmla="*/ 10800 w 21600"/>
              <a:gd name="T3" fmla="*/ 21600 h 21600"/>
              <a:gd name="T4" fmla="*/ 0 w 21600"/>
              <a:gd name="T5" fmla="*/ 10800 h 21600"/>
              <a:gd name="T6" fmla="*/ 10800 w 21600"/>
              <a:gd name="T7" fmla="*/ 0 h 21600"/>
              <a:gd name="T8" fmla="*/ 1800 w 21600"/>
              <a:gd name="T9" fmla="*/ 1800 h 21600"/>
              <a:gd name="T10" fmla="*/ 19800 w 21600"/>
              <a:gd name="T11" fmla="*/ 19800 h 21600"/>
            </a:gdLst>
            <a:ahLst/>
            <a:cxnLst>
              <a:cxn ang="0">
                <a:pos x="T0" y="T1"/>
              </a:cxn>
              <a:cxn ang="0">
                <a:pos x="T2" y="T3"/>
              </a:cxn>
              <a:cxn ang="0">
                <a:pos x="T4" y="T5"/>
              </a:cxn>
              <a:cxn ang="0">
                <a:pos x="T6" y="T7"/>
              </a:cxn>
            </a:cxnLst>
            <a:rect l="T8" t="T9" r="T10" b="T11"/>
            <a:pathLst>
              <a:path w="21600" h="21600">
                <a:moveTo>
                  <a:pt x="0" y="0"/>
                </a:moveTo>
                <a:lnTo>
                  <a:pt x="0" y="21600"/>
                </a:lnTo>
                <a:lnTo>
                  <a:pt x="21600" y="21600"/>
                </a:lnTo>
                <a:lnTo>
                  <a:pt x="21600" y="0"/>
                </a:lnTo>
                <a:close/>
              </a:path>
            </a:pathLst>
          </a:custGeom>
          <a:solidFill>
            <a:schemeClr val="tx2">
              <a:lumMod val="60000"/>
              <a:lumOff val="40000"/>
              <a:alpha val="28999"/>
            </a:schemeClr>
          </a:solidFill>
          <a:ln>
            <a:noFill/>
          </a:ln>
          <a:effectLst/>
        </p:spPr>
        <p:txBody>
          <a:bodyPr wrap="none" anchor="ctr"/>
          <a:lstStyle/>
          <a:p>
            <a:pPr>
              <a:defRPr/>
            </a:pPr>
            <a:endParaRPr lang="zh-CN" alt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idx="1"/>
          </p:nvPr>
        </p:nvSpPr>
        <p:spPr>
          <a:xfrm>
            <a:off x="767408" y="980728"/>
            <a:ext cx="11038234" cy="5184576"/>
          </a:xfrm>
          <a:extLst>
            <a:ext uri="{91240B29-F687-4F45-9708-019B960494DF}">
              <a14:hiddenLine xmlns:a14="http://schemas.microsoft.com/office/drawing/2010/main" w="9525">
                <a:solidFill>
                  <a:srgbClr val="CC3300"/>
                </a:solidFill>
                <a:miter lim="800000"/>
                <a:headEnd/>
                <a:tailEnd/>
              </a14:hiddenLine>
            </a:ext>
          </a:extLst>
        </p:spPr>
        <p:txBody>
          <a:bodyPr>
            <a:normAutofit lnSpcReduction="10000"/>
          </a:bodyPr>
          <a:lstStyle/>
          <a:p>
            <a:pPr>
              <a:spcBef>
                <a:spcPct val="15000"/>
              </a:spcBef>
              <a:buClr>
                <a:srgbClr val="990099"/>
              </a:buClr>
              <a:buSzPct val="50000"/>
              <a:defRPr/>
            </a:pPr>
            <a:r>
              <a:rPr lang="zh-CN" altLang="en-US" b="1" dirty="0">
                <a:solidFill>
                  <a:srgbClr val="000099"/>
                </a:solidFill>
                <a:latin typeface="Times New Roman" panose="02020603050405020304" pitchFamily="18" charset="0"/>
                <a:ea typeface="仿宋_GB2312" pitchFamily="49" charset="-122"/>
              </a:rPr>
              <a:t>三对角矩阵中除主对角线及在主对角线上 下最临近的两条对角线上的元素外，所有其它元素均为</a:t>
            </a:r>
            <a:r>
              <a:rPr lang="en-US" altLang="zh-CN" b="1" dirty="0">
                <a:solidFill>
                  <a:srgbClr val="000099"/>
                </a:solidFill>
                <a:latin typeface="Times New Roman" panose="02020603050405020304" pitchFamily="18" charset="0"/>
                <a:ea typeface="仿宋_GB2312" pitchFamily="49" charset="-122"/>
              </a:rPr>
              <a:t>0</a:t>
            </a:r>
            <a:r>
              <a:rPr lang="zh-CN" altLang="en-US" b="1" dirty="0">
                <a:solidFill>
                  <a:srgbClr val="000099"/>
                </a:solidFill>
                <a:latin typeface="Times New Roman" panose="02020603050405020304" pitchFamily="18" charset="0"/>
                <a:ea typeface="仿宋_GB2312" pitchFamily="49" charset="-122"/>
              </a:rPr>
              <a:t>。总共有</a:t>
            </a:r>
            <a:r>
              <a:rPr lang="en-US" altLang="zh-CN" b="1" dirty="0">
                <a:solidFill>
                  <a:srgbClr val="FF3300"/>
                </a:solidFill>
                <a:latin typeface="Times New Roman" panose="02020603050405020304" pitchFamily="18" charset="0"/>
                <a:ea typeface="仿宋_GB2312" pitchFamily="49" charset="-122"/>
              </a:rPr>
              <a:t>3</a:t>
            </a:r>
            <a:r>
              <a:rPr lang="en-US" altLang="zh-CN" b="1" i="1" dirty="0">
                <a:solidFill>
                  <a:srgbClr val="FF3300"/>
                </a:solidFill>
                <a:latin typeface="Times New Roman" panose="02020603050405020304" pitchFamily="18" charset="0"/>
                <a:ea typeface="仿宋_GB2312" pitchFamily="49" charset="-122"/>
              </a:rPr>
              <a:t>n</a:t>
            </a:r>
            <a:r>
              <a:rPr lang="en-US" altLang="zh-CN" dirty="0">
                <a:solidFill>
                  <a:srgbClr val="FF3300"/>
                </a:solidFill>
                <a:latin typeface="Courier New" panose="02070309020205020404" pitchFamily="49" charset="0"/>
              </a:rPr>
              <a:t>-</a:t>
            </a:r>
            <a:r>
              <a:rPr lang="en-US" altLang="zh-CN" b="1" dirty="0">
                <a:solidFill>
                  <a:srgbClr val="FF3300"/>
                </a:solidFill>
                <a:latin typeface="Times New Roman" panose="02020603050405020304" pitchFamily="18" charset="0"/>
                <a:ea typeface="仿宋_GB2312" pitchFamily="49" charset="-122"/>
              </a:rPr>
              <a:t>2</a:t>
            </a:r>
            <a:r>
              <a:rPr lang="zh-CN" altLang="en-US" b="1" dirty="0">
                <a:solidFill>
                  <a:srgbClr val="000099"/>
                </a:solidFill>
                <a:latin typeface="Times New Roman" panose="02020603050405020304" pitchFamily="18" charset="0"/>
                <a:ea typeface="仿宋_GB2312" pitchFamily="49" charset="-122"/>
              </a:rPr>
              <a:t>个非零元素。</a:t>
            </a:r>
          </a:p>
          <a:p>
            <a:pPr>
              <a:spcBef>
                <a:spcPct val="15000"/>
              </a:spcBef>
              <a:buClr>
                <a:srgbClr val="990099"/>
              </a:buClr>
              <a:buSzPct val="50000"/>
              <a:defRPr/>
            </a:pPr>
            <a:r>
              <a:rPr lang="zh-CN" altLang="en-US" b="1" dirty="0">
                <a:solidFill>
                  <a:srgbClr val="000099"/>
                </a:solidFill>
                <a:latin typeface="Times New Roman" panose="02020603050405020304" pitchFamily="18" charset="0"/>
                <a:ea typeface="仿宋_GB2312" pitchFamily="49" charset="-122"/>
              </a:rPr>
              <a:t>将三对角矩阵</a:t>
            </a:r>
            <a:r>
              <a:rPr lang="en-US" altLang="zh-CN" b="1" dirty="0">
                <a:solidFill>
                  <a:srgbClr val="000099"/>
                </a:solidFill>
                <a:latin typeface="Times New Roman" panose="02020603050405020304" pitchFamily="18" charset="0"/>
                <a:ea typeface="仿宋_GB2312" pitchFamily="49" charset="-122"/>
              </a:rPr>
              <a:t>A</a:t>
            </a:r>
            <a:r>
              <a:rPr lang="zh-CN" altLang="en-US" b="1" dirty="0">
                <a:solidFill>
                  <a:srgbClr val="000099"/>
                </a:solidFill>
                <a:latin typeface="Times New Roman" panose="02020603050405020304" pitchFamily="18" charset="0"/>
                <a:ea typeface="仿宋_GB2312" pitchFamily="49" charset="-122"/>
              </a:rPr>
              <a:t>中三条对角线上的元素按行存放在一维数组 </a:t>
            </a:r>
            <a:r>
              <a:rPr lang="en-US" altLang="zh-CN" b="1" dirty="0">
                <a:solidFill>
                  <a:srgbClr val="000099"/>
                </a:solidFill>
                <a:latin typeface="Times New Roman" panose="02020603050405020304" pitchFamily="18" charset="0"/>
                <a:ea typeface="仿宋_GB2312" pitchFamily="49" charset="-122"/>
              </a:rPr>
              <a:t>B </a:t>
            </a:r>
            <a:r>
              <a:rPr lang="zh-CN" altLang="en-US" b="1" dirty="0">
                <a:solidFill>
                  <a:srgbClr val="000099"/>
                </a:solidFill>
                <a:latin typeface="Times New Roman" panose="02020603050405020304" pitchFamily="18" charset="0"/>
                <a:ea typeface="仿宋_GB2312" pitchFamily="49" charset="-122"/>
              </a:rPr>
              <a:t>中，且</a:t>
            </a:r>
            <a:r>
              <a:rPr lang="en-US" altLang="zh-CN" b="1" i="1" dirty="0">
                <a:solidFill>
                  <a:srgbClr val="FF3300"/>
                </a:solidFill>
                <a:latin typeface="Times New Roman" panose="02020603050405020304" pitchFamily="18" charset="0"/>
                <a:ea typeface="仿宋_GB2312" pitchFamily="49" charset="-122"/>
              </a:rPr>
              <a:t>a</a:t>
            </a:r>
            <a:r>
              <a:rPr lang="en-US" altLang="zh-CN" b="1" baseline="-25000" dirty="0">
                <a:solidFill>
                  <a:srgbClr val="FF3300"/>
                </a:solidFill>
                <a:latin typeface="Times New Roman" panose="02020603050405020304" pitchFamily="18" charset="0"/>
                <a:ea typeface="仿宋_GB2312" pitchFamily="49" charset="-122"/>
              </a:rPr>
              <a:t>00</a:t>
            </a:r>
            <a:r>
              <a:rPr lang="zh-CN" altLang="en-US" b="1" dirty="0">
                <a:solidFill>
                  <a:srgbClr val="000099"/>
                </a:solidFill>
                <a:latin typeface="Times New Roman" panose="02020603050405020304" pitchFamily="18" charset="0"/>
                <a:ea typeface="仿宋_GB2312" pitchFamily="49" charset="-122"/>
              </a:rPr>
              <a:t>存放于</a:t>
            </a:r>
            <a:r>
              <a:rPr lang="en-US" altLang="zh-CN" b="1" dirty="0">
                <a:solidFill>
                  <a:srgbClr val="FF3300"/>
                </a:solidFill>
                <a:latin typeface="Times New Roman" panose="02020603050405020304" pitchFamily="18" charset="0"/>
                <a:ea typeface="仿宋_GB2312" pitchFamily="49" charset="-122"/>
              </a:rPr>
              <a:t>B[0]</a:t>
            </a:r>
            <a:r>
              <a:rPr lang="zh-CN" altLang="en-US" b="1" dirty="0">
                <a:solidFill>
                  <a:srgbClr val="000099"/>
                </a:solidFill>
                <a:latin typeface="Times New Roman" panose="02020603050405020304" pitchFamily="18" charset="0"/>
                <a:ea typeface="仿宋_GB2312" pitchFamily="49" charset="-122"/>
              </a:rPr>
              <a:t>。</a:t>
            </a:r>
          </a:p>
          <a:p>
            <a:pPr>
              <a:spcBef>
                <a:spcPct val="15000"/>
              </a:spcBef>
              <a:buClr>
                <a:srgbClr val="990099"/>
              </a:buClr>
              <a:buSzPct val="50000"/>
              <a:defRPr/>
            </a:pPr>
            <a:r>
              <a:rPr lang="zh-CN" altLang="en-US" b="1" dirty="0">
                <a:solidFill>
                  <a:srgbClr val="000099"/>
                </a:solidFill>
                <a:latin typeface="Times New Roman" panose="02020603050405020304" pitchFamily="18" charset="0"/>
                <a:ea typeface="仿宋_GB2312" pitchFamily="49" charset="-122"/>
              </a:rPr>
              <a:t>在三条对角线上的元素</a:t>
            </a:r>
            <a:r>
              <a:rPr lang="en-US" altLang="zh-CN" b="1" i="1" dirty="0" err="1">
                <a:solidFill>
                  <a:srgbClr val="FF3300"/>
                </a:solidFill>
                <a:latin typeface="Times New Roman" panose="02020603050405020304" pitchFamily="18" charset="0"/>
                <a:ea typeface="仿宋_GB2312" pitchFamily="49" charset="-122"/>
              </a:rPr>
              <a:t>a</a:t>
            </a:r>
            <a:r>
              <a:rPr lang="en-US" altLang="zh-CN" b="1" i="1" baseline="-25000" dirty="0" err="1">
                <a:solidFill>
                  <a:srgbClr val="FF3300"/>
                </a:solidFill>
                <a:latin typeface="Times New Roman" panose="02020603050405020304" pitchFamily="18" charset="0"/>
                <a:ea typeface="仿宋_GB2312" pitchFamily="49" charset="-122"/>
              </a:rPr>
              <a:t>ij</a:t>
            </a:r>
            <a:r>
              <a:rPr lang="en-US" altLang="zh-CN" b="1" baseline="-25000" dirty="0">
                <a:solidFill>
                  <a:srgbClr val="008080"/>
                </a:solidFill>
                <a:latin typeface="Times New Roman" panose="02020603050405020304" pitchFamily="18" charset="0"/>
                <a:ea typeface="仿宋_GB2312" pitchFamily="49" charset="-122"/>
              </a:rPr>
              <a:t> </a:t>
            </a:r>
            <a:r>
              <a:rPr lang="zh-CN" altLang="zh-CN" b="1" dirty="0">
                <a:solidFill>
                  <a:srgbClr val="000099"/>
                </a:solidFill>
                <a:latin typeface="Times New Roman" panose="02020603050405020304" pitchFamily="18" charset="0"/>
                <a:ea typeface="仿宋_GB2312" pitchFamily="49" charset="-122"/>
              </a:rPr>
              <a:t>满足</a:t>
            </a:r>
            <a:r>
              <a:rPr lang="zh-CN" altLang="zh-CN" b="1" dirty="0">
                <a:solidFill>
                  <a:srgbClr val="008080"/>
                </a:solidFill>
                <a:latin typeface="Times New Roman" panose="02020603050405020304" pitchFamily="18" charset="0"/>
                <a:ea typeface="仿宋_GB2312" pitchFamily="49" charset="-122"/>
              </a:rPr>
              <a:t> </a:t>
            </a:r>
          </a:p>
          <a:p>
            <a:pPr>
              <a:spcBef>
                <a:spcPct val="15000"/>
              </a:spcBef>
              <a:buClr>
                <a:srgbClr val="990099"/>
              </a:buClr>
              <a:buSzPct val="50000"/>
              <a:buFont typeface="Wingdings" panose="05000000000000000000" pitchFamily="2" charset="2"/>
              <a:buNone/>
              <a:defRPr/>
            </a:pPr>
            <a:r>
              <a:rPr lang="zh-CN" altLang="zh-CN" b="1">
                <a:solidFill>
                  <a:srgbClr val="008080"/>
                </a:solidFill>
                <a:latin typeface="Times New Roman" panose="02020603050405020304" pitchFamily="18" charset="0"/>
                <a:ea typeface="仿宋_GB2312" pitchFamily="49" charset="-122"/>
              </a:rPr>
              <a:t>              </a:t>
            </a:r>
            <a:r>
              <a:rPr lang="zh-CN" altLang="zh-CN" b="1" smtClean="0">
                <a:solidFill>
                  <a:srgbClr val="008080"/>
                </a:solidFill>
                <a:latin typeface="Times New Roman" panose="02020603050405020304" pitchFamily="18" charset="0"/>
                <a:ea typeface="仿宋_GB2312" pitchFamily="49" charset="-122"/>
              </a:rPr>
              <a:t> </a:t>
            </a:r>
            <a:r>
              <a:rPr lang="zh-CN" altLang="zh-CN" b="1" dirty="0">
                <a:solidFill>
                  <a:srgbClr val="FF3300"/>
                </a:solidFill>
                <a:latin typeface="Times New Roman" panose="02020603050405020304" pitchFamily="18" charset="0"/>
                <a:ea typeface="仿宋_GB2312" pitchFamily="49" charset="-122"/>
              </a:rPr>
              <a:t>0 </a:t>
            </a:r>
            <a:r>
              <a:rPr lang="en-US" altLang="zh-CN" b="1" dirty="0">
                <a:solidFill>
                  <a:srgbClr val="FF3300"/>
                </a:solidFill>
                <a:latin typeface="Times New Roman" panose="02020603050405020304" pitchFamily="18" charset="0"/>
                <a:ea typeface="仿宋_GB2312" pitchFamily="49" charset="-122"/>
                <a:sym typeface="Symbol" panose="05050102010706020507" pitchFamily="18" charset="2"/>
              </a:rPr>
              <a:t></a:t>
            </a:r>
            <a:r>
              <a:rPr lang="en-US" altLang="zh-CN" b="1" dirty="0">
                <a:solidFill>
                  <a:srgbClr val="FF3300"/>
                </a:solidFill>
                <a:latin typeface="Times New Roman" panose="02020603050405020304" pitchFamily="18" charset="0"/>
                <a:ea typeface="仿宋_GB2312" pitchFamily="49" charset="-122"/>
              </a:rPr>
              <a:t> </a:t>
            </a:r>
            <a:r>
              <a:rPr lang="en-US" altLang="zh-CN" b="1" i="1" dirty="0" err="1">
                <a:solidFill>
                  <a:srgbClr val="FF3300"/>
                </a:solidFill>
                <a:latin typeface="Times New Roman" panose="02020603050405020304" pitchFamily="18" charset="0"/>
                <a:ea typeface="仿宋_GB2312" pitchFamily="49" charset="-122"/>
              </a:rPr>
              <a:t>i</a:t>
            </a:r>
            <a:r>
              <a:rPr lang="en-US" altLang="zh-CN" b="1" dirty="0">
                <a:solidFill>
                  <a:srgbClr val="FF3300"/>
                </a:solidFill>
                <a:latin typeface="Times New Roman" panose="02020603050405020304" pitchFamily="18" charset="0"/>
                <a:ea typeface="仿宋_GB2312" pitchFamily="49" charset="-122"/>
              </a:rPr>
              <a:t> </a:t>
            </a:r>
            <a:r>
              <a:rPr lang="en-US" altLang="zh-CN" b="1" dirty="0">
                <a:solidFill>
                  <a:srgbClr val="FF3300"/>
                </a:solidFill>
                <a:latin typeface="Times New Roman" panose="02020603050405020304" pitchFamily="18" charset="0"/>
                <a:ea typeface="仿宋_GB2312" pitchFamily="49" charset="-122"/>
                <a:sym typeface="Symbol" panose="05050102010706020507" pitchFamily="18" charset="2"/>
              </a:rPr>
              <a:t></a:t>
            </a:r>
            <a:r>
              <a:rPr lang="en-US" altLang="zh-CN" b="1" dirty="0">
                <a:solidFill>
                  <a:srgbClr val="FF3300"/>
                </a:solidFill>
                <a:latin typeface="Times New Roman" panose="02020603050405020304" pitchFamily="18" charset="0"/>
                <a:ea typeface="仿宋_GB2312" pitchFamily="49" charset="-122"/>
              </a:rPr>
              <a:t> </a:t>
            </a:r>
            <a:r>
              <a:rPr lang="en-US" altLang="zh-CN" b="1" i="1" dirty="0">
                <a:solidFill>
                  <a:srgbClr val="FF3300"/>
                </a:solidFill>
                <a:latin typeface="Times New Roman" panose="02020603050405020304" pitchFamily="18" charset="0"/>
                <a:ea typeface="仿宋_GB2312" pitchFamily="49" charset="-122"/>
              </a:rPr>
              <a:t>n</a:t>
            </a:r>
            <a:r>
              <a:rPr lang="en-US" altLang="zh-CN" dirty="0">
                <a:solidFill>
                  <a:srgbClr val="FF3300"/>
                </a:solidFill>
                <a:latin typeface="Courier New" panose="02070309020205020404" pitchFamily="49" charset="0"/>
              </a:rPr>
              <a:t>-</a:t>
            </a:r>
            <a:r>
              <a:rPr lang="en-US" altLang="zh-CN" b="1" dirty="0">
                <a:solidFill>
                  <a:srgbClr val="FF3300"/>
                </a:solidFill>
                <a:latin typeface="Times New Roman" panose="02020603050405020304" pitchFamily="18" charset="0"/>
                <a:ea typeface="仿宋_GB2312" pitchFamily="49" charset="-122"/>
              </a:rPr>
              <a:t>1,    </a:t>
            </a:r>
            <a:r>
              <a:rPr lang="en-US" altLang="zh-CN" b="1" i="1" dirty="0">
                <a:solidFill>
                  <a:srgbClr val="FF3300"/>
                </a:solidFill>
                <a:latin typeface="Times New Roman" panose="02020603050405020304" pitchFamily="18" charset="0"/>
                <a:ea typeface="仿宋_GB2312" pitchFamily="49" charset="-122"/>
              </a:rPr>
              <a:t>i</a:t>
            </a:r>
            <a:r>
              <a:rPr lang="en-US" altLang="zh-CN" dirty="0">
                <a:solidFill>
                  <a:srgbClr val="FF3300"/>
                </a:solidFill>
                <a:latin typeface="Courier New" panose="02070309020205020404" pitchFamily="49" charset="0"/>
              </a:rPr>
              <a:t>-</a:t>
            </a:r>
            <a:r>
              <a:rPr lang="en-US" altLang="zh-CN" b="1" dirty="0">
                <a:solidFill>
                  <a:srgbClr val="FF3300"/>
                </a:solidFill>
                <a:latin typeface="Times New Roman" panose="02020603050405020304" pitchFamily="18" charset="0"/>
                <a:ea typeface="仿宋_GB2312" pitchFamily="49" charset="-122"/>
              </a:rPr>
              <a:t>1 </a:t>
            </a:r>
            <a:r>
              <a:rPr lang="en-US" altLang="zh-CN" b="1" dirty="0">
                <a:solidFill>
                  <a:srgbClr val="FF3300"/>
                </a:solidFill>
                <a:latin typeface="Times New Roman" panose="02020603050405020304" pitchFamily="18" charset="0"/>
                <a:ea typeface="仿宋_GB2312" pitchFamily="49" charset="-122"/>
                <a:sym typeface="Symbol" panose="05050102010706020507" pitchFamily="18" charset="2"/>
              </a:rPr>
              <a:t></a:t>
            </a:r>
            <a:r>
              <a:rPr lang="en-US" altLang="zh-CN" b="1" dirty="0">
                <a:solidFill>
                  <a:srgbClr val="FF3300"/>
                </a:solidFill>
                <a:latin typeface="Times New Roman" panose="02020603050405020304" pitchFamily="18" charset="0"/>
                <a:ea typeface="仿宋_GB2312" pitchFamily="49" charset="-122"/>
              </a:rPr>
              <a:t> </a:t>
            </a:r>
            <a:r>
              <a:rPr lang="en-US" altLang="zh-CN" b="1" i="1" dirty="0">
                <a:solidFill>
                  <a:srgbClr val="FF3300"/>
                </a:solidFill>
                <a:latin typeface="Times New Roman" panose="02020603050405020304" pitchFamily="18" charset="0"/>
                <a:ea typeface="仿宋_GB2312" pitchFamily="49" charset="-122"/>
              </a:rPr>
              <a:t>j</a:t>
            </a:r>
            <a:r>
              <a:rPr lang="en-US" altLang="zh-CN" b="1" dirty="0">
                <a:solidFill>
                  <a:srgbClr val="FF3300"/>
                </a:solidFill>
                <a:latin typeface="Times New Roman" panose="02020603050405020304" pitchFamily="18" charset="0"/>
                <a:ea typeface="仿宋_GB2312" pitchFamily="49" charset="-122"/>
              </a:rPr>
              <a:t> </a:t>
            </a:r>
            <a:r>
              <a:rPr lang="en-US" altLang="zh-CN" b="1" dirty="0">
                <a:solidFill>
                  <a:srgbClr val="FF3300"/>
                </a:solidFill>
                <a:latin typeface="Times New Roman" panose="02020603050405020304" pitchFamily="18" charset="0"/>
                <a:ea typeface="仿宋_GB2312" pitchFamily="49" charset="-122"/>
                <a:sym typeface="Symbol" panose="05050102010706020507" pitchFamily="18" charset="2"/>
              </a:rPr>
              <a:t></a:t>
            </a:r>
            <a:r>
              <a:rPr lang="en-US" altLang="zh-CN" b="1" dirty="0">
                <a:solidFill>
                  <a:srgbClr val="FF3300"/>
                </a:solidFill>
                <a:latin typeface="Times New Roman" panose="02020603050405020304" pitchFamily="18" charset="0"/>
                <a:ea typeface="仿宋_GB2312" pitchFamily="49" charset="-122"/>
              </a:rPr>
              <a:t> </a:t>
            </a:r>
            <a:r>
              <a:rPr lang="en-US" altLang="zh-CN" b="1" i="1" dirty="0">
                <a:solidFill>
                  <a:srgbClr val="FF3300"/>
                </a:solidFill>
                <a:latin typeface="Times New Roman" panose="02020603050405020304" pitchFamily="18" charset="0"/>
                <a:ea typeface="仿宋_GB2312" pitchFamily="49" charset="-122"/>
              </a:rPr>
              <a:t>i</a:t>
            </a:r>
            <a:r>
              <a:rPr lang="en-US" altLang="zh-CN" b="1" dirty="0">
                <a:solidFill>
                  <a:srgbClr val="FF3300"/>
                </a:solidFill>
                <a:latin typeface="Times New Roman" panose="02020603050405020304" pitchFamily="18" charset="0"/>
                <a:ea typeface="仿宋_GB2312" pitchFamily="49" charset="-122"/>
              </a:rPr>
              <a:t>+1</a:t>
            </a:r>
            <a:endParaRPr lang="en-US" altLang="zh-CN" b="1" dirty="0">
              <a:solidFill>
                <a:srgbClr val="008080"/>
              </a:solidFill>
              <a:latin typeface="Times New Roman" panose="02020603050405020304" pitchFamily="18" charset="0"/>
              <a:ea typeface="仿宋_GB2312" pitchFamily="49" charset="-122"/>
            </a:endParaRPr>
          </a:p>
          <a:p>
            <a:pPr>
              <a:spcBef>
                <a:spcPct val="15000"/>
              </a:spcBef>
              <a:buClr>
                <a:srgbClr val="990099"/>
              </a:buClr>
              <a:buSzPct val="50000"/>
              <a:defRPr/>
            </a:pPr>
            <a:endParaRPr lang="en-US" altLang="zh-CN" b="1" dirty="0" smtClean="0">
              <a:solidFill>
                <a:srgbClr val="000099"/>
              </a:solidFill>
              <a:latin typeface="Times New Roman" panose="02020603050405020304" pitchFamily="18" charset="0"/>
              <a:ea typeface="仿宋_GB2312" pitchFamily="49" charset="-122"/>
            </a:endParaRPr>
          </a:p>
          <a:p>
            <a:pPr>
              <a:spcBef>
                <a:spcPct val="15000"/>
              </a:spcBef>
              <a:buClr>
                <a:srgbClr val="990099"/>
              </a:buClr>
              <a:buSzPct val="50000"/>
              <a:defRPr/>
            </a:pPr>
            <a:endParaRPr lang="en-US" altLang="zh-CN" b="1" dirty="0">
              <a:solidFill>
                <a:srgbClr val="000099"/>
              </a:solidFill>
              <a:latin typeface="Times New Roman" panose="02020603050405020304" pitchFamily="18" charset="0"/>
              <a:ea typeface="仿宋_GB2312" pitchFamily="49" charset="-122"/>
            </a:endParaRPr>
          </a:p>
          <a:p>
            <a:pPr>
              <a:spcBef>
                <a:spcPct val="15000"/>
              </a:spcBef>
              <a:buClr>
                <a:srgbClr val="990099"/>
              </a:buClr>
              <a:buSzPct val="50000"/>
              <a:defRPr/>
            </a:pPr>
            <a:r>
              <a:rPr lang="zh-CN" altLang="en-US" b="1" dirty="0" smtClean="0">
                <a:solidFill>
                  <a:srgbClr val="000099"/>
                </a:solidFill>
                <a:latin typeface="Times New Roman" panose="02020603050405020304" pitchFamily="18" charset="0"/>
                <a:ea typeface="仿宋_GB2312" pitchFamily="49" charset="-122"/>
              </a:rPr>
              <a:t>在</a:t>
            </a:r>
            <a:r>
              <a:rPr lang="zh-CN" altLang="en-US" b="1" dirty="0">
                <a:solidFill>
                  <a:srgbClr val="000099"/>
                </a:solidFill>
                <a:latin typeface="Times New Roman" panose="02020603050405020304" pitchFamily="18" charset="0"/>
                <a:ea typeface="仿宋_GB2312" pitchFamily="49" charset="-122"/>
              </a:rPr>
              <a:t>一维数组 </a:t>
            </a:r>
            <a:r>
              <a:rPr lang="en-US" altLang="zh-CN" b="1" dirty="0">
                <a:solidFill>
                  <a:srgbClr val="000099"/>
                </a:solidFill>
                <a:latin typeface="Times New Roman" panose="02020603050405020304" pitchFamily="18" charset="0"/>
                <a:ea typeface="仿宋_GB2312" pitchFamily="49" charset="-122"/>
              </a:rPr>
              <a:t>B </a:t>
            </a:r>
            <a:r>
              <a:rPr lang="zh-CN" altLang="en-US" b="1" dirty="0">
                <a:solidFill>
                  <a:srgbClr val="000099"/>
                </a:solidFill>
                <a:latin typeface="Times New Roman" panose="02020603050405020304" pitchFamily="18" charset="0"/>
                <a:ea typeface="仿宋_GB2312" pitchFamily="49" charset="-122"/>
              </a:rPr>
              <a:t>中 </a:t>
            </a:r>
            <a:r>
              <a:rPr lang="en-US" altLang="zh-CN" b="1" dirty="0">
                <a:solidFill>
                  <a:srgbClr val="000099"/>
                </a:solidFill>
                <a:latin typeface="Times New Roman" panose="02020603050405020304" pitchFamily="18" charset="0"/>
                <a:ea typeface="仿宋_GB2312" pitchFamily="49" charset="-122"/>
              </a:rPr>
              <a:t>A[</a:t>
            </a:r>
            <a:r>
              <a:rPr lang="en-US" altLang="zh-CN" b="1" i="1" dirty="0" err="1">
                <a:solidFill>
                  <a:srgbClr val="000099"/>
                </a:solidFill>
                <a:latin typeface="Times New Roman" panose="02020603050405020304" pitchFamily="18" charset="0"/>
                <a:ea typeface="仿宋_GB2312" pitchFamily="49" charset="-122"/>
              </a:rPr>
              <a:t>i</a:t>
            </a:r>
            <a:r>
              <a:rPr lang="en-US" altLang="zh-CN" b="1" dirty="0">
                <a:solidFill>
                  <a:srgbClr val="000099"/>
                </a:solidFill>
                <a:latin typeface="Times New Roman" panose="02020603050405020304" pitchFamily="18" charset="0"/>
                <a:ea typeface="仿宋_GB2312" pitchFamily="49" charset="-122"/>
              </a:rPr>
              <a:t>][</a:t>
            </a:r>
            <a:r>
              <a:rPr lang="en-US" altLang="zh-CN" b="1" i="1" dirty="0">
                <a:solidFill>
                  <a:srgbClr val="000099"/>
                </a:solidFill>
                <a:latin typeface="Times New Roman" panose="02020603050405020304" pitchFamily="18" charset="0"/>
                <a:ea typeface="仿宋_GB2312" pitchFamily="49" charset="-122"/>
              </a:rPr>
              <a:t>j</a:t>
            </a:r>
            <a:r>
              <a:rPr lang="en-US" altLang="zh-CN" b="1" dirty="0">
                <a:solidFill>
                  <a:srgbClr val="000099"/>
                </a:solidFill>
                <a:latin typeface="Times New Roman" panose="02020603050405020304" pitchFamily="18" charset="0"/>
                <a:ea typeface="仿宋_GB2312" pitchFamily="49" charset="-122"/>
              </a:rPr>
              <a:t>] </a:t>
            </a:r>
            <a:r>
              <a:rPr lang="zh-CN" altLang="en-US" b="1" dirty="0">
                <a:solidFill>
                  <a:srgbClr val="000099"/>
                </a:solidFill>
                <a:latin typeface="Times New Roman" panose="02020603050405020304" pitchFamily="18" charset="0"/>
                <a:ea typeface="仿宋_GB2312" pitchFamily="49" charset="-122"/>
              </a:rPr>
              <a:t>在第 </a:t>
            </a:r>
            <a:r>
              <a:rPr lang="en-US" altLang="zh-CN" b="1" i="1" dirty="0" err="1">
                <a:solidFill>
                  <a:srgbClr val="000099"/>
                </a:solidFill>
                <a:latin typeface="Times New Roman" panose="02020603050405020304" pitchFamily="18" charset="0"/>
                <a:ea typeface="仿宋_GB2312" pitchFamily="49" charset="-122"/>
              </a:rPr>
              <a:t>i</a:t>
            </a:r>
            <a:r>
              <a:rPr lang="en-US" altLang="zh-CN" b="1" i="1" dirty="0">
                <a:solidFill>
                  <a:srgbClr val="000099"/>
                </a:solidFill>
                <a:latin typeface="Times New Roman" panose="02020603050405020304" pitchFamily="18" charset="0"/>
                <a:ea typeface="仿宋_GB2312" pitchFamily="49" charset="-122"/>
              </a:rPr>
              <a:t> </a:t>
            </a:r>
            <a:r>
              <a:rPr lang="zh-CN" altLang="en-US" b="1" dirty="0">
                <a:solidFill>
                  <a:srgbClr val="000099"/>
                </a:solidFill>
                <a:latin typeface="Times New Roman" panose="02020603050405020304" pitchFamily="18" charset="0"/>
                <a:ea typeface="仿宋_GB2312" pitchFamily="49" charset="-122"/>
              </a:rPr>
              <a:t>行，它前面有 </a:t>
            </a:r>
            <a:r>
              <a:rPr lang="en-US" altLang="zh-CN" b="1" dirty="0">
                <a:solidFill>
                  <a:srgbClr val="000099"/>
                </a:solidFill>
                <a:latin typeface="Times New Roman" panose="02020603050405020304" pitchFamily="18" charset="0"/>
                <a:ea typeface="仿宋_GB2312" pitchFamily="49" charset="-122"/>
              </a:rPr>
              <a:t>3*</a:t>
            </a:r>
            <a:r>
              <a:rPr lang="en-US" altLang="zh-CN" b="1" i="1" dirty="0">
                <a:solidFill>
                  <a:srgbClr val="000099"/>
                </a:solidFill>
                <a:latin typeface="Times New Roman" panose="02020603050405020304" pitchFamily="18" charset="0"/>
                <a:ea typeface="仿宋_GB2312" pitchFamily="49" charset="-122"/>
              </a:rPr>
              <a:t>i</a:t>
            </a:r>
            <a:r>
              <a:rPr lang="en-US" altLang="zh-CN" dirty="0">
                <a:solidFill>
                  <a:srgbClr val="000099"/>
                </a:solidFill>
                <a:latin typeface="Courier New" panose="02070309020205020404" pitchFamily="49" charset="0"/>
              </a:rPr>
              <a:t>-</a:t>
            </a:r>
            <a:r>
              <a:rPr lang="en-US" altLang="zh-CN" b="1" dirty="0">
                <a:solidFill>
                  <a:srgbClr val="000099"/>
                </a:solidFill>
                <a:latin typeface="Times New Roman" panose="02020603050405020304" pitchFamily="18" charset="0"/>
                <a:ea typeface="仿宋_GB2312" pitchFamily="49" charset="-122"/>
              </a:rPr>
              <a:t>1 </a:t>
            </a:r>
            <a:r>
              <a:rPr lang="zh-CN" altLang="en-US" b="1" dirty="0">
                <a:solidFill>
                  <a:srgbClr val="000099"/>
                </a:solidFill>
                <a:latin typeface="Times New Roman" panose="02020603050405020304" pitchFamily="18" charset="0"/>
                <a:ea typeface="仿宋_GB2312" pitchFamily="49" charset="-122"/>
              </a:rPr>
              <a:t>个非零元素</a:t>
            </a:r>
            <a:r>
              <a:rPr lang="en-US" altLang="zh-CN" b="1" dirty="0">
                <a:solidFill>
                  <a:srgbClr val="000099"/>
                </a:solidFill>
                <a:latin typeface="Times New Roman" panose="02020603050405020304" pitchFamily="18" charset="0"/>
                <a:ea typeface="仿宋_GB2312" pitchFamily="49" charset="-122"/>
              </a:rPr>
              <a:t>, </a:t>
            </a:r>
            <a:r>
              <a:rPr lang="zh-CN" altLang="en-US" b="1" dirty="0">
                <a:solidFill>
                  <a:srgbClr val="000099"/>
                </a:solidFill>
                <a:latin typeface="Times New Roman" panose="02020603050405020304" pitchFamily="18" charset="0"/>
                <a:ea typeface="仿宋_GB2312" pitchFamily="49" charset="-122"/>
              </a:rPr>
              <a:t>在本行中第 </a:t>
            </a:r>
            <a:r>
              <a:rPr lang="en-US" altLang="zh-CN" b="1" i="1" dirty="0">
                <a:solidFill>
                  <a:srgbClr val="000099"/>
                </a:solidFill>
                <a:latin typeface="Times New Roman" panose="02020603050405020304" pitchFamily="18" charset="0"/>
                <a:ea typeface="仿宋_GB2312" pitchFamily="49" charset="-122"/>
              </a:rPr>
              <a:t>j</a:t>
            </a:r>
            <a:r>
              <a:rPr lang="en-US" altLang="zh-CN" b="1" dirty="0">
                <a:solidFill>
                  <a:srgbClr val="000099"/>
                </a:solidFill>
                <a:latin typeface="Times New Roman" panose="02020603050405020304" pitchFamily="18" charset="0"/>
                <a:ea typeface="仿宋_GB2312" pitchFamily="49" charset="-122"/>
              </a:rPr>
              <a:t> </a:t>
            </a:r>
            <a:r>
              <a:rPr lang="zh-CN" altLang="en-US" b="1" dirty="0">
                <a:solidFill>
                  <a:srgbClr val="000099"/>
                </a:solidFill>
                <a:latin typeface="Times New Roman" panose="02020603050405020304" pitchFamily="18" charset="0"/>
                <a:ea typeface="仿宋_GB2312" pitchFamily="49" charset="-122"/>
              </a:rPr>
              <a:t>列前面有 </a:t>
            </a:r>
            <a:r>
              <a:rPr lang="en-US" altLang="zh-CN" b="1" i="1" dirty="0">
                <a:solidFill>
                  <a:srgbClr val="000099"/>
                </a:solidFill>
                <a:latin typeface="Times New Roman" panose="02020603050405020304" pitchFamily="18" charset="0"/>
                <a:ea typeface="仿宋_GB2312" pitchFamily="49" charset="-122"/>
              </a:rPr>
              <a:t>j</a:t>
            </a:r>
            <a:r>
              <a:rPr lang="en-US" altLang="zh-CN" dirty="0">
                <a:solidFill>
                  <a:srgbClr val="000099"/>
                </a:solidFill>
                <a:latin typeface="Courier New" panose="02070309020205020404" pitchFamily="49" charset="0"/>
              </a:rPr>
              <a:t>-</a:t>
            </a:r>
            <a:r>
              <a:rPr lang="en-US" altLang="zh-CN" b="1" i="1" dirty="0">
                <a:solidFill>
                  <a:srgbClr val="000099"/>
                </a:solidFill>
                <a:latin typeface="Times New Roman" panose="02020603050405020304" pitchFamily="18" charset="0"/>
                <a:ea typeface="仿宋_GB2312" pitchFamily="49" charset="-122"/>
              </a:rPr>
              <a:t>i</a:t>
            </a:r>
            <a:r>
              <a:rPr lang="en-US" altLang="zh-CN" b="1" dirty="0">
                <a:solidFill>
                  <a:srgbClr val="000099"/>
                </a:solidFill>
                <a:latin typeface="Times New Roman" panose="02020603050405020304" pitchFamily="18" charset="0"/>
                <a:ea typeface="仿宋_GB2312" pitchFamily="49" charset="-122"/>
              </a:rPr>
              <a:t>+1 </a:t>
            </a:r>
            <a:r>
              <a:rPr lang="zh-CN" altLang="en-US" b="1" dirty="0">
                <a:solidFill>
                  <a:srgbClr val="000099"/>
                </a:solidFill>
                <a:latin typeface="Times New Roman" panose="02020603050405020304" pitchFamily="18" charset="0"/>
                <a:ea typeface="仿宋_GB2312" pitchFamily="49" charset="-122"/>
              </a:rPr>
              <a:t>个，所以元素 </a:t>
            </a:r>
            <a:r>
              <a:rPr lang="en-US" altLang="zh-CN" b="1" dirty="0">
                <a:solidFill>
                  <a:srgbClr val="000099"/>
                </a:solidFill>
                <a:latin typeface="Times New Roman" panose="02020603050405020304" pitchFamily="18" charset="0"/>
                <a:ea typeface="仿宋_GB2312" pitchFamily="49" charset="-122"/>
              </a:rPr>
              <a:t>A[</a:t>
            </a:r>
            <a:r>
              <a:rPr lang="en-US" altLang="zh-CN" b="1" i="1" dirty="0" err="1">
                <a:solidFill>
                  <a:srgbClr val="000099"/>
                </a:solidFill>
                <a:latin typeface="Times New Roman" panose="02020603050405020304" pitchFamily="18" charset="0"/>
                <a:ea typeface="仿宋_GB2312" pitchFamily="49" charset="-122"/>
              </a:rPr>
              <a:t>i</a:t>
            </a:r>
            <a:r>
              <a:rPr lang="en-US" altLang="zh-CN" b="1" dirty="0">
                <a:solidFill>
                  <a:srgbClr val="000099"/>
                </a:solidFill>
                <a:latin typeface="Times New Roman" panose="02020603050405020304" pitchFamily="18" charset="0"/>
                <a:ea typeface="仿宋_GB2312" pitchFamily="49" charset="-122"/>
              </a:rPr>
              <a:t>][</a:t>
            </a:r>
            <a:r>
              <a:rPr lang="en-US" altLang="zh-CN" b="1" i="1" dirty="0">
                <a:solidFill>
                  <a:srgbClr val="000099"/>
                </a:solidFill>
                <a:latin typeface="Times New Roman" panose="02020603050405020304" pitchFamily="18" charset="0"/>
                <a:ea typeface="仿宋_GB2312" pitchFamily="49" charset="-122"/>
              </a:rPr>
              <a:t>j</a:t>
            </a:r>
            <a:r>
              <a:rPr lang="en-US" altLang="zh-CN" b="1" dirty="0">
                <a:solidFill>
                  <a:srgbClr val="000099"/>
                </a:solidFill>
                <a:latin typeface="Times New Roman" panose="02020603050405020304" pitchFamily="18" charset="0"/>
                <a:ea typeface="仿宋_GB2312" pitchFamily="49" charset="-122"/>
              </a:rPr>
              <a:t>] </a:t>
            </a:r>
            <a:r>
              <a:rPr lang="zh-CN" altLang="en-US" b="1" dirty="0">
                <a:solidFill>
                  <a:srgbClr val="000099"/>
                </a:solidFill>
                <a:latin typeface="Times New Roman" panose="02020603050405020304" pitchFamily="18" charset="0"/>
                <a:ea typeface="仿宋_GB2312" pitchFamily="49" charset="-122"/>
              </a:rPr>
              <a:t>在 </a:t>
            </a:r>
            <a:r>
              <a:rPr lang="en-US" altLang="zh-CN" b="1" dirty="0">
                <a:solidFill>
                  <a:srgbClr val="000099"/>
                </a:solidFill>
                <a:latin typeface="Times New Roman" panose="02020603050405020304" pitchFamily="18" charset="0"/>
                <a:ea typeface="仿宋_GB2312" pitchFamily="49" charset="-122"/>
              </a:rPr>
              <a:t>B </a:t>
            </a:r>
            <a:r>
              <a:rPr lang="zh-CN" altLang="en-US" b="1" dirty="0">
                <a:solidFill>
                  <a:srgbClr val="000099"/>
                </a:solidFill>
                <a:latin typeface="Times New Roman" panose="02020603050405020304" pitchFamily="18" charset="0"/>
                <a:ea typeface="仿宋_GB2312" pitchFamily="49" charset="-122"/>
              </a:rPr>
              <a:t>中位置为</a:t>
            </a:r>
            <a:r>
              <a:rPr lang="zh-CN" altLang="en-US" b="1" dirty="0">
                <a:solidFill>
                  <a:srgbClr val="008080"/>
                </a:solidFill>
                <a:latin typeface="Times New Roman" panose="02020603050405020304" pitchFamily="18" charset="0"/>
                <a:ea typeface="仿宋_GB2312" pitchFamily="49" charset="-122"/>
              </a:rPr>
              <a:t> </a:t>
            </a:r>
            <a:endParaRPr lang="en-US" altLang="zh-CN" b="1" dirty="0" smtClean="0">
              <a:solidFill>
                <a:srgbClr val="008080"/>
              </a:solidFill>
              <a:latin typeface="Times New Roman" panose="02020603050405020304" pitchFamily="18" charset="0"/>
              <a:ea typeface="仿宋_GB2312" pitchFamily="49" charset="-122"/>
            </a:endParaRPr>
          </a:p>
          <a:p>
            <a:pPr marL="0" indent="0">
              <a:spcBef>
                <a:spcPct val="15000"/>
              </a:spcBef>
              <a:buClr>
                <a:srgbClr val="990099"/>
              </a:buClr>
              <a:buSzPct val="50000"/>
              <a:buNone/>
              <a:defRPr/>
            </a:pPr>
            <a:r>
              <a:rPr lang="en-US" altLang="zh-CN" b="1" i="1" dirty="0">
                <a:solidFill>
                  <a:srgbClr val="008080"/>
                </a:solidFill>
                <a:latin typeface="Times New Roman" panose="02020603050405020304" pitchFamily="18" charset="0"/>
                <a:ea typeface="仿宋_GB2312" pitchFamily="49" charset="-122"/>
              </a:rPr>
              <a:t> </a:t>
            </a:r>
            <a:r>
              <a:rPr lang="en-US" altLang="zh-CN" b="1" i="1" dirty="0" smtClean="0">
                <a:solidFill>
                  <a:srgbClr val="008080"/>
                </a:solidFill>
                <a:latin typeface="Times New Roman" panose="02020603050405020304" pitchFamily="18" charset="0"/>
                <a:ea typeface="仿宋_GB2312" pitchFamily="49" charset="-122"/>
              </a:rPr>
              <a:t>              </a:t>
            </a:r>
            <a:r>
              <a:rPr lang="en-US" altLang="zh-CN" b="1" i="1" dirty="0" smtClean="0">
                <a:solidFill>
                  <a:srgbClr val="FF3300"/>
                </a:solidFill>
                <a:latin typeface="Times New Roman" panose="02020603050405020304" pitchFamily="18" charset="0"/>
                <a:ea typeface="仿宋_GB2312" pitchFamily="49" charset="-122"/>
              </a:rPr>
              <a:t>k</a:t>
            </a:r>
            <a:r>
              <a:rPr lang="en-US" altLang="zh-CN" b="1" dirty="0" smtClean="0">
                <a:solidFill>
                  <a:srgbClr val="FF3300"/>
                </a:solidFill>
                <a:latin typeface="Times New Roman" panose="02020603050405020304" pitchFamily="18" charset="0"/>
                <a:ea typeface="仿宋_GB2312" pitchFamily="49" charset="-122"/>
              </a:rPr>
              <a:t> </a:t>
            </a:r>
            <a:r>
              <a:rPr lang="en-US" altLang="zh-CN" b="1" dirty="0">
                <a:solidFill>
                  <a:srgbClr val="FF3300"/>
                </a:solidFill>
                <a:latin typeface="Times New Roman" panose="02020603050405020304" pitchFamily="18" charset="0"/>
                <a:ea typeface="仿宋_GB2312" pitchFamily="49" charset="-122"/>
              </a:rPr>
              <a:t>=</a:t>
            </a:r>
            <a:r>
              <a:rPr lang="en-US" altLang="zh-CN" b="1" dirty="0">
                <a:solidFill>
                  <a:srgbClr val="008080"/>
                </a:solidFill>
                <a:latin typeface="Times New Roman" panose="02020603050405020304" pitchFamily="18" charset="0"/>
                <a:ea typeface="仿宋_GB2312" pitchFamily="49" charset="-122"/>
              </a:rPr>
              <a:t> </a:t>
            </a:r>
            <a:r>
              <a:rPr lang="en-US" altLang="zh-CN" b="1" dirty="0">
                <a:solidFill>
                  <a:srgbClr val="FF3300"/>
                </a:solidFill>
                <a:latin typeface="Times New Roman" panose="02020603050405020304" pitchFamily="18" charset="0"/>
                <a:ea typeface="仿宋_GB2312" pitchFamily="49" charset="-122"/>
              </a:rPr>
              <a:t>2*</a:t>
            </a:r>
            <a:r>
              <a:rPr lang="en-US" altLang="zh-CN" b="1" i="1" dirty="0" err="1">
                <a:solidFill>
                  <a:srgbClr val="FF3300"/>
                </a:solidFill>
                <a:latin typeface="Times New Roman" panose="02020603050405020304" pitchFamily="18" charset="0"/>
                <a:ea typeface="仿宋_GB2312" pitchFamily="49" charset="-122"/>
              </a:rPr>
              <a:t>i</a:t>
            </a:r>
            <a:r>
              <a:rPr lang="en-US" altLang="zh-CN" b="1" i="1" dirty="0">
                <a:solidFill>
                  <a:srgbClr val="FF3300"/>
                </a:solidFill>
                <a:latin typeface="Times New Roman" panose="02020603050405020304" pitchFamily="18" charset="0"/>
                <a:ea typeface="仿宋_GB2312" pitchFamily="49" charset="-122"/>
              </a:rPr>
              <a:t> </a:t>
            </a:r>
            <a:r>
              <a:rPr lang="en-US" altLang="zh-CN" b="1" dirty="0">
                <a:solidFill>
                  <a:srgbClr val="FF3300"/>
                </a:solidFill>
                <a:latin typeface="Times New Roman" panose="02020603050405020304" pitchFamily="18" charset="0"/>
                <a:ea typeface="仿宋_GB2312" pitchFamily="49" charset="-122"/>
              </a:rPr>
              <a:t>+ </a:t>
            </a:r>
            <a:r>
              <a:rPr lang="en-US" altLang="zh-CN" b="1" i="1" dirty="0">
                <a:solidFill>
                  <a:srgbClr val="FF3300"/>
                </a:solidFill>
                <a:latin typeface="Times New Roman" panose="02020603050405020304" pitchFamily="18" charset="0"/>
                <a:ea typeface="仿宋_GB2312" pitchFamily="49" charset="-122"/>
              </a:rPr>
              <a:t>j</a:t>
            </a:r>
            <a:r>
              <a:rPr lang="zh-CN" altLang="en-US" b="1" dirty="0">
                <a:solidFill>
                  <a:srgbClr val="000099"/>
                </a:solidFill>
                <a:latin typeface="Times New Roman" panose="02020603050405020304" pitchFamily="18" charset="0"/>
                <a:ea typeface="仿宋_GB2312" pitchFamily="49" charset="-122"/>
              </a:rPr>
              <a:t>。</a:t>
            </a:r>
          </a:p>
        </p:txBody>
      </p:sp>
      <p:pic>
        <p:nvPicPr>
          <p:cNvPr id="2" name="图片 1"/>
          <p:cNvPicPr>
            <a:picLocks noChangeAspect="1"/>
          </p:cNvPicPr>
          <p:nvPr/>
        </p:nvPicPr>
        <p:blipFill>
          <a:blip r:embed="rId2"/>
          <a:stretch>
            <a:fillRect/>
          </a:stretch>
        </p:blipFill>
        <p:spPr>
          <a:xfrm>
            <a:off x="7896200" y="2420888"/>
            <a:ext cx="3953005" cy="1872208"/>
          </a:xfrm>
          <a:prstGeom prst="rect">
            <a:avLst/>
          </a:prstGeom>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idx="1"/>
          </p:nvPr>
        </p:nvSpPr>
        <p:spPr>
          <a:xfrm>
            <a:off x="1199456" y="1124744"/>
            <a:ext cx="10494044" cy="4953000"/>
          </a:xfrm>
        </p:spPr>
        <p:txBody>
          <a:bodyPr/>
          <a:lstStyle/>
          <a:p>
            <a:pPr>
              <a:lnSpc>
                <a:spcPct val="105000"/>
              </a:lnSpc>
              <a:spcBef>
                <a:spcPct val="15000"/>
              </a:spcBef>
              <a:buClr>
                <a:schemeClr val="tx2"/>
              </a:buClr>
              <a:buSzPct val="50000"/>
              <a:defRPr/>
            </a:pPr>
            <a:r>
              <a:rPr lang="zh-CN" altLang="en-US" sz="3000" b="1" dirty="0">
                <a:solidFill>
                  <a:srgbClr val="000099"/>
                </a:solidFill>
                <a:latin typeface="Times New Roman" panose="02020603050405020304" pitchFamily="18" charset="0"/>
                <a:ea typeface="仿宋_GB2312" pitchFamily="49" charset="-122"/>
              </a:rPr>
              <a:t>若已知三对角矩阵中某元素 </a:t>
            </a:r>
            <a:r>
              <a:rPr lang="en-US" altLang="zh-CN" sz="3000" b="1" dirty="0">
                <a:solidFill>
                  <a:srgbClr val="FF3300"/>
                </a:solidFill>
                <a:latin typeface="Times New Roman" panose="02020603050405020304" pitchFamily="18" charset="0"/>
                <a:ea typeface="仿宋_GB2312" pitchFamily="49" charset="-122"/>
              </a:rPr>
              <a:t>A[</a:t>
            </a:r>
            <a:r>
              <a:rPr lang="en-US" altLang="zh-CN" sz="3000" b="1" i="1" dirty="0" err="1">
                <a:solidFill>
                  <a:srgbClr val="FF3300"/>
                </a:solidFill>
                <a:latin typeface="Times New Roman" panose="02020603050405020304" pitchFamily="18" charset="0"/>
                <a:ea typeface="仿宋_GB2312" pitchFamily="49" charset="-122"/>
              </a:rPr>
              <a:t>i</a:t>
            </a:r>
            <a:r>
              <a:rPr lang="en-US" altLang="zh-CN" sz="3000" b="1" dirty="0">
                <a:solidFill>
                  <a:srgbClr val="FF3300"/>
                </a:solidFill>
                <a:latin typeface="Times New Roman" panose="02020603050405020304" pitchFamily="18" charset="0"/>
                <a:ea typeface="仿宋_GB2312" pitchFamily="49" charset="-122"/>
              </a:rPr>
              <a:t>][</a:t>
            </a:r>
            <a:r>
              <a:rPr lang="en-US" altLang="zh-CN" sz="3000" b="1" i="1" dirty="0">
                <a:solidFill>
                  <a:srgbClr val="FF3300"/>
                </a:solidFill>
                <a:latin typeface="Times New Roman" panose="02020603050405020304" pitchFamily="18" charset="0"/>
                <a:ea typeface="仿宋_GB2312" pitchFamily="49" charset="-122"/>
              </a:rPr>
              <a:t>j</a:t>
            </a:r>
            <a:r>
              <a:rPr lang="en-US" altLang="zh-CN" sz="3000" b="1" dirty="0">
                <a:solidFill>
                  <a:srgbClr val="FF3300"/>
                </a:solidFill>
                <a:latin typeface="Times New Roman" panose="02020603050405020304" pitchFamily="18" charset="0"/>
                <a:ea typeface="仿宋_GB2312" pitchFamily="49" charset="-122"/>
              </a:rPr>
              <a:t>]</a:t>
            </a:r>
            <a:r>
              <a:rPr lang="en-US" altLang="zh-CN" sz="3000" b="1" dirty="0">
                <a:solidFill>
                  <a:srgbClr val="000099"/>
                </a:solidFill>
                <a:latin typeface="Times New Roman" panose="02020603050405020304" pitchFamily="18" charset="0"/>
                <a:ea typeface="仿宋_GB2312" pitchFamily="49" charset="-122"/>
              </a:rPr>
              <a:t> </a:t>
            </a:r>
            <a:r>
              <a:rPr lang="zh-CN" altLang="en-US" sz="3000" b="1" dirty="0">
                <a:solidFill>
                  <a:srgbClr val="000099"/>
                </a:solidFill>
                <a:latin typeface="Times New Roman" panose="02020603050405020304" pitchFamily="18" charset="0"/>
                <a:ea typeface="仿宋_GB2312" pitchFamily="49" charset="-122"/>
              </a:rPr>
              <a:t>在数组 </a:t>
            </a:r>
            <a:r>
              <a:rPr lang="en-US" altLang="zh-CN" sz="3000" b="1" dirty="0">
                <a:solidFill>
                  <a:srgbClr val="000099"/>
                </a:solidFill>
                <a:latin typeface="Times New Roman" panose="02020603050405020304" pitchFamily="18" charset="0"/>
                <a:ea typeface="仿宋_GB2312" pitchFamily="49" charset="-122"/>
              </a:rPr>
              <a:t>B[ ] </a:t>
            </a:r>
            <a:r>
              <a:rPr lang="zh-CN" altLang="en-US" sz="3000" b="1" dirty="0">
                <a:solidFill>
                  <a:srgbClr val="000099"/>
                </a:solidFill>
                <a:latin typeface="Times New Roman" panose="02020603050405020304" pitchFamily="18" charset="0"/>
                <a:ea typeface="仿宋_GB2312" pitchFamily="49" charset="-122"/>
              </a:rPr>
              <a:t>存放于第 </a:t>
            </a:r>
            <a:r>
              <a:rPr lang="en-US" altLang="zh-CN" sz="3000" b="1" i="1" dirty="0">
                <a:solidFill>
                  <a:srgbClr val="FF3300"/>
                </a:solidFill>
                <a:latin typeface="Times New Roman" panose="02020603050405020304" pitchFamily="18" charset="0"/>
                <a:ea typeface="仿宋_GB2312" pitchFamily="49" charset="-122"/>
              </a:rPr>
              <a:t>k</a:t>
            </a:r>
            <a:r>
              <a:rPr lang="en-US" altLang="zh-CN" sz="3000" b="1" dirty="0">
                <a:solidFill>
                  <a:srgbClr val="000099"/>
                </a:solidFill>
                <a:latin typeface="Times New Roman" panose="02020603050405020304" pitchFamily="18" charset="0"/>
                <a:ea typeface="仿宋_GB2312" pitchFamily="49" charset="-122"/>
              </a:rPr>
              <a:t> </a:t>
            </a:r>
            <a:r>
              <a:rPr lang="zh-CN" altLang="en-US" sz="3000" b="1" dirty="0">
                <a:solidFill>
                  <a:srgbClr val="000099"/>
                </a:solidFill>
                <a:latin typeface="Times New Roman" panose="02020603050405020304" pitchFamily="18" charset="0"/>
                <a:ea typeface="仿宋_GB2312" pitchFamily="49" charset="-122"/>
              </a:rPr>
              <a:t>个位置，则有</a:t>
            </a:r>
          </a:p>
          <a:p>
            <a:pPr>
              <a:lnSpc>
                <a:spcPct val="105000"/>
              </a:lnSpc>
              <a:spcBef>
                <a:spcPct val="15000"/>
              </a:spcBef>
              <a:buClr>
                <a:schemeClr val="tx2"/>
              </a:buClr>
              <a:buSzPct val="50000"/>
              <a:buFont typeface="Wingdings" panose="05000000000000000000" pitchFamily="2" charset="2"/>
              <a:buNone/>
              <a:defRPr/>
            </a:pPr>
            <a:r>
              <a:rPr lang="zh-CN" altLang="en-US" sz="3000" b="1" dirty="0">
                <a:solidFill>
                  <a:srgbClr val="000099"/>
                </a:solidFill>
                <a:latin typeface="Times New Roman" panose="02020603050405020304" pitchFamily="18" charset="0"/>
                <a:ea typeface="仿宋_GB2312" pitchFamily="49" charset="-122"/>
              </a:rPr>
              <a:t>            </a:t>
            </a:r>
            <a:r>
              <a:rPr lang="en-US" altLang="zh-CN" sz="3000" b="1" i="1" dirty="0" err="1">
                <a:solidFill>
                  <a:srgbClr val="CC3300"/>
                </a:solidFill>
                <a:latin typeface="Times New Roman" panose="02020603050405020304" pitchFamily="18" charset="0"/>
                <a:ea typeface="仿宋_GB2312" pitchFamily="49" charset="-122"/>
              </a:rPr>
              <a:t>i</a:t>
            </a:r>
            <a:r>
              <a:rPr lang="en-US" altLang="zh-CN" sz="3000" b="1" dirty="0">
                <a:solidFill>
                  <a:srgbClr val="CC3300"/>
                </a:solidFill>
                <a:latin typeface="Times New Roman" panose="02020603050405020304" pitchFamily="18" charset="0"/>
                <a:ea typeface="仿宋_GB2312" pitchFamily="49" charset="-122"/>
              </a:rPr>
              <a:t> = </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a:t>
            </a:r>
            <a:r>
              <a:rPr lang="en-US" altLang="zh-CN" sz="3000" b="1" i="1" dirty="0">
                <a:solidFill>
                  <a:srgbClr val="CC3300"/>
                </a:solidFill>
                <a:latin typeface="Times New Roman" panose="02020603050405020304" pitchFamily="18" charset="0"/>
                <a:ea typeface="仿宋_GB2312" pitchFamily="49" charset="-122"/>
                <a:sym typeface="Symbol" panose="05050102010706020507" pitchFamily="18" charset="2"/>
              </a:rPr>
              <a:t>k</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+ 1) / 3</a:t>
            </a:r>
          </a:p>
          <a:p>
            <a:pPr>
              <a:lnSpc>
                <a:spcPct val="105000"/>
              </a:lnSpc>
              <a:spcBef>
                <a:spcPct val="15000"/>
              </a:spcBef>
              <a:buClr>
                <a:schemeClr val="tx2"/>
              </a:buClr>
              <a:buSzPct val="50000"/>
              <a:buFont typeface="Wingdings" panose="05000000000000000000" pitchFamily="2" charset="2"/>
              <a:buNone/>
              <a:defRPr/>
            </a:pP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a:t>
            </a:r>
            <a:r>
              <a:rPr lang="en-US" altLang="zh-CN" sz="3000" b="1" i="1" dirty="0">
                <a:solidFill>
                  <a:srgbClr val="CC3300"/>
                </a:solidFill>
                <a:latin typeface="Times New Roman" panose="02020603050405020304" pitchFamily="18" charset="0"/>
                <a:ea typeface="仿宋_GB2312" pitchFamily="49" charset="-122"/>
                <a:sym typeface="Symbol" panose="05050102010706020507" pitchFamily="18" charset="2"/>
              </a:rPr>
              <a:t>j</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 </a:t>
            </a:r>
            <a:r>
              <a:rPr lang="en-US" altLang="zh-CN" sz="3000" b="1" i="1" dirty="0">
                <a:solidFill>
                  <a:srgbClr val="CC3300"/>
                </a:solidFill>
                <a:latin typeface="Times New Roman" panose="02020603050405020304" pitchFamily="18" charset="0"/>
                <a:ea typeface="仿宋_GB2312" pitchFamily="49" charset="-122"/>
                <a:sym typeface="Symbol" panose="05050102010706020507" pitchFamily="18" charset="2"/>
              </a:rPr>
              <a:t>k</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a:t>
            </a:r>
            <a:r>
              <a:rPr lang="en-US" altLang="zh-CN" sz="3000" b="1" dirty="0">
                <a:solidFill>
                  <a:srgbClr val="CC3300"/>
                </a:solidFill>
                <a:latin typeface="Times New Roman" panose="02020603050405020304" pitchFamily="18" charset="0"/>
                <a:sym typeface="Symbol" panose="05050102010706020507" pitchFamily="18" charset="2"/>
              </a:rPr>
              <a:t>-</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2 *</a:t>
            </a:r>
            <a:r>
              <a:rPr lang="en-US" altLang="zh-CN" sz="3000" b="1" i="1" dirty="0">
                <a:solidFill>
                  <a:srgbClr val="CC3300"/>
                </a:solidFill>
                <a:latin typeface="Times New Roman" panose="02020603050405020304" pitchFamily="18" charset="0"/>
                <a:ea typeface="仿宋_GB2312" pitchFamily="49" charset="-122"/>
                <a:sym typeface="Symbol" panose="05050102010706020507" pitchFamily="18" charset="2"/>
              </a:rPr>
              <a:t> </a:t>
            </a:r>
            <a:r>
              <a:rPr lang="en-US" altLang="zh-CN" sz="3000" b="1" i="1" dirty="0" err="1">
                <a:solidFill>
                  <a:srgbClr val="CC3300"/>
                </a:solidFill>
                <a:latin typeface="Times New Roman" panose="02020603050405020304" pitchFamily="18" charset="0"/>
                <a:ea typeface="仿宋_GB2312" pitchFamily="49" charset="-122"/>
                <a:sym typeface="Symbol" panose="05050102010706020507" pitchFamily="18" charset="2"/>
              </a:rPr>
              <a:t>i</a:t>
            </a:r>
            <a:endParaRPr lang="en-US" altLang="zh-CN" sz="3000" b="1" i="1" dirty="0">
              <a:solidFill>
                <a:srgbClr val="000099"/>
              </a:solidFill>
              <a:latin typeface="Times New Roman" panose="02020603050405020304" pitchFamily="18" charset="0"/>
              <a:ea typeface="仿宋_GB2312" pitchFamily="49" charset="-122"/>
              <a:sym typeface="Symbol" panose="05050102010706020507" pitchFamily="18" charset="2"/>
            </a:endParaRPr>
          </a:p>
          <a:p>
            <a:pPr>
              <a:lnSpc>
                <a:spcPct val="105000"/>
              </a:lnSpc>
              <a:spcBef>
                <a:spcPct val="15000"/>
              </a:spcBef>
              <a:buClr>
                <a:schemeClr val="tx2"/>
              </a:buClr>
              <a:buSzPct val="50000"/>
              <a:defRPr/>
            </a:pPr>
            <a:r>
              <a:rPr lang="zh-CN" altLang="en-US" sz="3000" b="1" dirty="0">
                <a:solidFill>
                  <a:srgbClr val="000099"/>
                </a:solidFill>
                <a:latin typeface="Times New Roman" panose="02020603050405020304" pitchFamily="18" charset="0"/>
                <a:ea typeface="仿宋_GB2312" pitchFamily="49" charset="-122"/>
              </a:rPr>
              <a:t>例如，当 </a:t>
            </a:r>
            <a:r>
              <a:rPr lang="en-US" altLang="zh-CN" sz="3000" b="1" i="1" dirty="0">
                <a:solidFill>
                  <a:srgbClr val="000099"/>
                </a:solidFill>
                <a:latin typeface="Times New Roman" panose="02020603050405020304" pitchFamily="18" charset="0"/>
                <a:ea typeface="仿宋_GB2312" pitchFamily="49" charset="-122"/>
              </a:rPr>
              <a:t>k</a:t>
            </a:r>
            <a:r>
              <a:rPr lang="en-US" altLang="zh-CN" sz="3000" b="1" dirty="0">
                <a:solidFill>
                  <a:srgbClr val="000099"/>
                </a:solidFill>
                <a:latin typeface="Times New Roman" panose="02020603050405020304" pitchFamily="18" charset="0"/>
                <a:ea typeface="仿宋_GB2312" pitchFamily="49" charset="-122"/>
              </a:rPr>
              <a:t> = 8 </a:t>
            </a:r>
            <a:r>
              <a:rPr lang="zh-CN" altLang="en-US" sz="3000" b="1" dirty="0">
                <a:solidFill>
                  <a:srgbClr val="000099"/>
                </a:solidFill>
                <a:latin typeface="Times New Roman" panose="02020603050405020304" pitchFamily="18" charset="0"/>
                <a:ea typeface="仿宋_GB2312" pitchFamily="49" charset="-122"/>
              </a:rPr>
              <a:t>时，</a:t>
            </a:r>
          </a:p>
          <a:p>
            <a:pPr>
              <a:lnSpc>
                <a:spcPct val="105000"/>
              </a:lnSpc>
              <a:spcBef>
                <a:spcPct val="15000"/>
              </a:spcBef>
              <a:buClr>
                <a:schemeClr val="tx2"/>
              </a:buClr>
              <a:buSzPct val="50000"/>
              <a:buFont typeface="Wingdings" panose="05000000000000000000" pitchFamily="2" charset="2"/>
              <a:buNone/>
              <a:defRPr/>
            </a:pPr>
            <a:r>
              <a:rPr lang="zh-CN" altLang="en-US" sz="3000" b="1" dirty="0">
                <a:solidFill>
                  <a:srgbClr val="000099"/>
                </a:solidFill>
                <a:latin typeface="Times New Roman" panose="02020603050405020304" pitchFamily="18" charset="0"/>
                <a:ea typeface="仿宋_GB2312" pitchFamily="49" charset="-122"/>
              </a:rPr>
              <a:t>            </a:t>
            </a:r>
            <a:r>
              <a:rPr lang="en-US" altLang="zh-CN" sz="3000" b="1" i="1" dirty="0" err="1">
                <a:solidFill>
                  <a:srgbClr val="CC3300"/>
                </a:solidFill>
                <a:latin typeface="Times New Roman" panose="02020603050405020304" pitchFamily="18" charset="0"/>
                <a:ea typeface="仿宋_GB2312" pitchFamily="49" charset="-122"/>
              </a:rPr>
              <a:t>i</a:t>
            </a:r>
            <a:r>
              <a:rPr lang="en-US" altLang="zh-CN" sz="3000" b="1" dirty="0">
                <a:solidFill>
                  <a:srgbClr val="CC3300"/>
                </a:solidFill>
                <a:latin typeface="Times New Roman" panose="02020603050405020304" pitchFamily="18" charset="0"/>
                <a:ea typeface="仿宋_GB2312" pitchFamily="49" charset="-122"/>
              </a:rPr>
              <a:t> = </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(8+1) / 3 = 3,  </a:t>
            </a:r>
            <a:r>
              <a:rPr lang="en-US" altLang="zh-CN" sz="3000" b="1" i="1" dirty="0">
                <a:solidFill>
                  <a:srgbClr val="CC3300"/>
                </a:solidFill>
                <a:latin typeface="Times New Roman" panose="02020603050405020304" pitchFamily="18" charset="0"/>
                <a:ea typeface="仿宋_GB2312" pitchFamily="49" charset="-122"/>
                <a:sym typeface="Symbol" panose="05050102010706020507" pitchFamily="18" charset="2"/>
              </a:rPr>
              <a:t>j</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 8 </a:t>
            </a:r>
            <a:r>
              <a:rPr lang="en-US" altLang="zh-CN" sz="3000" b="1" dirty="0">
                <a:solidFill>
                  <a:srgbClr val="CC3300"/>
                </a:solidFill>
                <a:latin typeface="Times New Roman" panose="02020603050405020304" pitchFamily="18" charset="0"/>
                <a:sym typeface="Symbol" panose="05050102010706020507" pitchFamily="18" charset="2"/>
              </a:rPr>
              <a:t>-</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2*3 = 2</a:t>
            </a:r>
            <a:endParaRPr lang="en-US" altLang="zh-CN" sz="3000" b="1" dirty="0">
              <a:solidFill>
                <a:srgbClr val="000099"/>
              </a:solidFill>
              <a:latin typeface="Times New Roman" panose="02020603050405020304" pitchFamily="18" charset="0"/>
              <a:ea typeface="仿宋_GB2312" pitchFamily="49" charset="-122"/>
              <a:sym typeface="Symbol" panose="05050102010706020507" pitchFamily="18" charset="2"/>
            </a:endParaRPr>
          </a:p>
          <a:p>
            <a:pPr>
              <a:lnSpc>
                <a:spcPct val="105000"/>
              </a:lnSpc>
              <a:spcBef>
                <a:spcPct val="15000"/>
              </a:spcBef>
              <a:buClr>
                <a:schemeClr val="tx2"/>
              </a:buClr>
              <a:buSzPct val="50000"/>
              <a:buFont typeface="Wingdings" panose="05000000000000000000" pitchFamily="2" charset="2"/>
              <a:buNone/>
              <a:defRPr/>
            </a:pPr>
            <a:r>
              <a:rPr lang="en-US" altLang="zh-CN" sz="3000" b="1" dirty="0">
                <a:solidFill>
                  <a:srgbClr val="000099"/>
                </a:solidFill>
                <a:latin typeface="Times New Roman" panose="02020603050405020304" pitchFamily="18" charset="0"/>
                <a:ea typeface="仿宋_GB2312" pitchFamily="49" charset="-122"/>
              </a:rPr>
              <a:t>    </a:t>
            </a:r>
            <a:r>
              <a:rPr lang="zh-CN" altLang="zh-CN" sz="3000" b="1" dirty="0">
                <a:solidFill>
                  <a:srgbClr val="000099"/>
                </a:solidFill>
                <a:latin typeface="Times New Roman" panose="02020603050405020304" pitchFamily="18" charset="0"/>
                <a:ea typeface="仿宋_GB2312" pitchFamily="49" charset="-122"/>
              </a:rPr>
              <a:t>当 </a:t>
            </a:r>
            <a:r>
              <a:rPr lang="en-US" altLang="zh-CN" sz="3000" b="1" dirty="0">
                <a:solidFill>
                  <a:srgbClr val="000099"/>
                </a:solidFill>
                <a:latin typeface="Times New Roman" panose="02020603050405020304" pitchFamily="18" charset="0"/>
                <a:ea typeface="仿宋_GB2312" pitchFamily="49" charset="-122"/>
              </a:rPr>
              <a:t>k = 10 </a:t>
            </a:r>
            <a:r>
              <a:rPr lang="zh-CN" altLang="zh-CN" sz="3000" b="1" dirty="0">
                <a:solidFill>
                  <a:srgbClr val="000099"/>
                </a:solidFill>
                <a:latin typeface="Times New Roman" panose="02020603050405020304" pitchFamily="18" charset="0"/>
                <a:ea typeface="仿宋_GB2312" pitchFamily="49" charset="-122"/>
              </a:rPr>
              <a:t>时，</a:t>
            </a:r>
          </a:p>
          <a:p>
            <a:pPr>
              <a:lnSpc>
                <a:spcPct val="105000"/>
              </a:lnSpc>
              <a:spcBef>
                <a:spcPct val="15000"/>
              </a:spcBef>
              <a:buClr>
                <a:schemeClr val="tx2"/>
              </a:buClr>
              <a:buSzPct val="50000"/>
              <a:buFont typeface="Wingdings" panose="05000000000000000000" pitchFamily="2" charset="2"/>
              <a:buNone/>
              <a:defRPr/>
            </a:pPr>
            <a:r>
              <a:rPr lang="zh-CN" altLang="zh-CN" sz="3000" b="1" dirty="0">
                <a:solidFill>
                  <a:srgbClr val="000099"/>
                </a:solidFill>
                <a:latin typeface="Times New Roman" panose="02020603050405020304" pitchFamily="18" charset="0"/>
                <a:ea typeface="仿宋_GB2312" pitchFamily="49" charset="-122"/>
              </a:rPr>
              <a:t>            </a:t>
            </a:r>
            <a:r>
              <a:rPr lang="en-US" altLang="zh-CN" sz="3000" b="1" i="1" dirty="0" err="1">
                <a:solidFill>
                  <a:srgbClr val="CC3300"/>
                </a:solidFill>
                <a:latin typeface="Times New Roman" panose="02020603050405020304" pitchFamily="18" charset="0"/>
                <a:ea typeface="仿宋_GB2312" pitchFamily="49" charset="-122"/>
              </a:rPr>
              <a:t>i</a:t>
            </a:r>
            <a:r>
              <a:rPr lang="en-US" altLang="zh-CN" sz="3000" b="1" dirty="0">
                <a:solidFill>
                  <a:srgbClr val="CC3300"/>
                </a:solidFill>
                <a:latin typeface="Times New Roman" panose="02020603050405020304" pitchFamily="18" charset="0"/>
                <a:ea typeface="仿宋_GB2312" pitchFamily="49" charset="-122"/>
              </a:rPr>
              <a:t> = </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(10+1) / 3 = 3,  </a:t>
            </a:r>
            <a:r>
              <a:rPr lang="en-US" altLang="zh-CN" sz="3000" b="1" i="1" dirty="0">
                <a:solidFill>
                  <a:srgbClr val="CC3300"/>
                </a:solidFill>
                <a:latin typeface="Times New Roman" panose="02020603050405020304" pitchFamily="18" charset="0"/>
                <a:ea typeface="仿宋_GB2312" pitchFamily="49" charset="-122"/>
                <a:sym typeface="Symbol" panose="05050102010706020507" pitchFamily="18" charset="2"/>
              </a:rPr>
              <a:t>j</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 10 </a:t>
            </a:r>
            <a:r>
              <a:rPr lang="en-US" altLang="zh-CN" sz="3000" b="1" dirty="0">
                <a:solidFill>
                  <a:srgbClr val="CC3300"/>
                </a:solidFill>
                <a:latin typeface="Times New Roman" panose="02020603050405020304" pitchFamily="18" charset="0"/>
                <a:sym typeface="Symbol" panose="05050102010706020507" pitchFamily="18" charset="2"/>
              </a:rPr>
              <a:t>-</a:t>
            </a:r>
            <a:r>
              <a:rPr lang="en-US" altLang="zh-CN" sz="3000" b="1" dirty="0">
                <a:solidFill>
                  <a:srgbClr val="CC3300"/>
                </a:solidFill>
                <a:latin typeface="Times New Roman" panose="02020603050405020304" pitchFamily="18" charset="0"/>
                <a:ea typeface="仿宋_GB2312" pitchFamily="49" charset="-122"/>
                <a:sym typeface="Symbol" panose="05050102010706020507" pitchFamily="18" charset="2"/>
              </a:rPr>
              <a:t> 2*3 = 4</a:t>
            </a:r>
          </a:p>
        </p:txBody>
      </p:sp>
      <p:pic>
        <p:nvPicPr>
          <p:cNvPr id="4" name="图片 3"/>
          <p:cNvPicPr>
            <a:picLocks noChangeAspect="1"/>
          </p:cNvPicPr>
          <p:nvPr/>
        </p:nvPicPr>
        <p:blipFill>
          <a:blip r:embed="rId2"/>
          <a:stretch>
            <a:fillRect/>
          </a:stretch>
        </p:blipFill>
        <p:spPr>
          <a:xfrm>
            <a:off x="8040216" y="2420888"/>
            <a:ext cx="3953005" cy="1872208"/>
          </a:xfrm>
          <a:prstGeom prst="rect">
            <a:avLst/>
          </a:prstGeom>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a:normAutofit fontScale="90000"/>
          </a:bodyPr>
          <a:lstStyle/>
          <a:p>
            <a:r>
              <a:rPr lang="zh-CN" altLang="en-US" smtClean="0"/>
              <a:t>稀疏矩阵</a:t>
            </a:r>
            <a:r>
              <a:rPr lang="en-US" altLang="zh-CN" smtClean="0"/>
              <a:t>(Sparse Matrix)</a:t>
            </a:r>
            <a:endParaRPr lang="zh-CN" altLang="en-US" smtClean="0"/>
          </a:p>
        </p:txBody>
      </p:sp>
      <p:sp>
        <p:nvSpPr>
          <p:cNvPr id="4" name="Rectangle 5"/>
          <p:cNvSpPr>
            <a:spLocks noChangeArrowheads="1"/>
          </p:cNvSpPr>
          <p:nvPr/>
        </p:nvSpPr>
        <p:spPr bwMode="auto">
          <a:xfrm>
            <a:off x="1199456" y="908720"/>
            <a:ext cx="9865096" cy="555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defRPr/>
            </a:pPr>
            <a:r>
              <a:rPr lang="zh-CN" altLang="en-US" sz="2400" dirty="0">
                <a:solidFill>
                  <a:srgbClr val="080808"/>
                </a:solidFill>
              </a:rPr>
              <a:t> </a:t>
            </a:r>
            <a:r>
              <a:rPr lang="en-US" altLang="zh-CN" sz="2400" dirty="0">
                <a:solidFill>
                  <a:srgbClr val="080808"/>
                </a:solidFill>
              </a:rPr>
              <a:t>A</a:t>
            </a:r>
            <a:r>
              <a:rPr lang="zh-CN" altLang="en-US" sz="2400" dirty="0">
                <a:solidFill>
                  <a:srgbClr val="080808"/>
                </a:solidFill>
              </a:rPr>
              <a:t>.概念</a:t>
            </a:r>
          </a:p>
          <a:p>
            <a:pPr>
              <a:spcBef>
                <a:spcPct val="20000"/>
              </a:spcBef>
              <a:defRPr/>
            </a:pPr>
            <a:r>
              <a:rPr lang="zh-CN" altLang="en-US" sz="2400" dirty="0">
                <a:solidFill>
                  <a:srgbClr val="0000FF"/>
                </a:solidFill>
                <a:latin typeface="楷体_GB2312" pitchFamily="49" charset="-122"/>
              </a:rPr>
              <a:t>1、稀疏矩阵</a:t>
            </a:r>
          </a:p>
          <a:p>
            <a:pPr>
              <a:spcBef>
                <a:spcPct val="20000"/>
              </a:spcBef>
              <a:defRPr/>
            </a:pPr>
            <a:r>
              <a:rPr lang="zh-CN" altLang="en-US" sz="2400" dirty="0">
                <a:latin typeface="楷体_GB2312" pitchFamily="49" charset="-122"/>
              </a:rPr>
              <a:t>    </a:t>
            </a:r>
            <a:r>
              <a:rPr lang="zh-CN" altLang="en-US" sz="2400" dirty="0">
                <a:solidFill>
                  <a:srgbClr val="080808"/>
                </a:solidFill>
                <a:latin typeface="楷体_GB2312" pitchFamily="49" charset="-122"/>
              </a:rPr>
              <a:t>矩阵中非零元素的个数</a:t>
            </a:r>
            <a:endParaRPr lang="en-US" altLang="zh-CN" sz="2400" dirty="0">
              <a:solidFill>
                <a:srgbClr val="080808"/>
              </a:solidFill>
              <a:latin typeface="楷体_GB2312" pitchFamily="49" charset="-122"/>
            </a:endParaRPr>
          </a:p>
          <a:p>
            <a:pPr>
              <a:spcBef>
                <a:spcPct val="20000"/>
              </a:spcBef>
              <a:defRPr/>
            </a:pPr>
            <a:r>
              <a:rPr lang="en-US" altLang="zh-CN" sz="2400" dirty="0">
                <a:solidFill>
                  <a:srgbClr val="080808"/>
                </a:solidFill>
                <a:latin typeface="楷体_GB2312" pitchFamily="49" charset="-122"/>
              </a:rPr>
              <a:t>    </a:t>
            </a:r>
            <a:r>
              <a:rPr lang="zh-CN" altLang="en-US" sz="2400" dirty="0">
                <a:solidFill>
                  <a:srgbClr val="080808"/>
                </a:solidFill>
                <a:latin typeface="楷体_GB2312" pitchFamily="49" charset="-122"/>
              </a:rPr>
              <a:t>远远小于矩阵元素个数。</a:t>
            </a:r>
          </a:p>
          <a:p>
            <a:pPr>
              <a:spcBef>
                <a:spcPct val="20000"/>
              </a:spcBef>
              <a:defRPr/>
            </a:pPr>
            <a:r>
              <a:rPr lang="zh-CN" altLang="en-US" sz="2400" dirty="0">
                <a:solidFill>
                  <a:srgbClr val="0000FF"/>
                </a:solidFill>
                <a:latin typeface="楷体_GB2312" pitchFamily="49" charset="-122"/>
              </a:rPr>
              <a:t>2、稠密矩阵</a:t>
            </a:r>
          </a:p>
          <a:p>
            <a:pPr>
              <a:spcBef>
                <a:spcPct val="20000"/>
              </a:spcBef>
              <a:defRPr/>
            </a:pPr>
            <a:r>
              <a:rPr lang="zh-CN" altLang="en-US" sz="2400" dirty="0">
                <a:solidFill>
                  <a:schemeClr val="accent1"/>
                </a:solidFill>
                <a:latin typeface="楷体_GB2312" pitchFamily="49" charset="-122"/>
              </a:rPr>
              <a:t>    </a:t>
            </a:r>
            <a:r>
              <a:rPr lang="zh-CN" altLang="en-US" sz="2400" dirty="0">
                <a:solidFill>
                  <a:srgbClr val="080808"/>
                </a:solidFill>
                <a:latin typeface="楷体_GB2312" pitchFamily="49" charset="-122"/>
              </a:rPr>
              <a:t>一个不稀疏的矩阵。</a:t>
            </a:r>
          </a:p>
          <a:p>
            <a:pPr>
              <a:spcBef>
                <a:spcPct val="20000"/>
              </a:spcBef>
              <a:defRPr/>
            </a:pPr>
            <a:r>
              <a:rPr lang="zh-CN" altLang="en-US" sz="2400" dirty="0">
                <a:solidFill>
                  <a:srgbClr val="0000FF"/>
                </a:solidFill>
                <a:latin typeface="楷体_GB2312" pitchFamily="49" charset="-122"/>
              </a:rPr>
              <a:t>3、稀疏因子</a:t>
            </a:r>
            <a:endParaRPr lang="en-US" altLang="zh-CN" sz="2400" dirty="0">
              <a:solidFill>
                <a:srgbClr val="0000FF"/>
              </a:solidFill>
              <a:latin typeface="楷体_GB2312" pitchFamily="49" charset="-122"/>
            </a:endParaRPr>
          </a:p>
          <a:p>
            <a:pPr>
              <a:spcBef>
                <a:spcPct val="20000"/>
              </a:spcBef>
              <a:defRPr/>
            </a:pPr>
            <a:r>
              <a:rPr lang="en-US" altLang="zh-CN" sz="2400" dirty="0">
                <a:solidFill>
                  <a:srgbClr val="0000FF"/>
                </a:solidFill>
                <a:latin typeface="楷体_GB2312" pitchFamily="49" charset="-122"/>
              </a:rPr>
              <a:t>	</a:t>
            </a:r>
            <a:r>
              <a:rPr lang="en-US" altLang="zh-CN" sz="2400" dirty="0">
                <a:latin typeface="楷体_GB2312" pitchFamily="49" charset="-122"/>
              </a:rPr>
              <a:t>e = s/(m*n),</a:t>
            </a:r>
            <a:r>
              <a:rPr lang="zh-CN" altLang="en-US" sz="2400" dirty="0">
                <a:latin typeface="楷体_GB2312" pitchFamily="49" charset="-122"/>
              </a:rPr>
              <a:t> </a:t>
            </a:r>
            <a:r>
              <a:rPr lang="en-US" altLang="zh-CN" sz="2400" dirty="0">
                <a:latin typeface="楷体_GB2312" pitchFamily="49" charset="-122"/>
              </a:rPr>
              <a:t>s </a:t>
            </a:r>
            <a:r>
              <a:rPr lang="zh-CN" altLang="en-US" sz="2400" dirty="0">
                <a:latin typeface="楷体_GB2312" pitchFamily="49" charset="-122"/>
              </a:rPr>
              <a:t>为非零元素个数，有人认为 </a:t>
            </a:r>
            <a:r>
              <a:rPr lang="en-US" altLang="zh-CN" sz="2400" dirty="0">
                <a:latin typeface="楷体_GB2312" pitchFamily="49" charset="-122"/>
              </a:rPr>
              <a:t>e≤0.05 </a:t>
            </a:r>
            <a:r>
              <a:rPr lang="zh-CN" altLang="en-US" sz="2400" dirty="0">
                <a:latin typeface="楷体_GB2312" pitchFamily="49" charset="-122"/>
              </a:rPr>
              <a:t>时称之为稀疏矩阵。</a:t>
            </a:r>
          </a:p>
          <a:p>
            <a:pPr>
              <a:spcBef>
                <a:spcPct val="20000"/>
              </a:spcBef>
              <a:defRPr/>
            </a:pPr>
            <a:r>
              <a:rPr lang="en-US" altLang="zh-CN" sz="2400" dirty="0">
                <a:solidFill>
                  <a:srgbClr val="0000FF"/>
                </a:solidFill>
                <a:latin typeface="楷体_GB2312" pitchFamily="49" charset="-122"/>
              </a:rPr>
              <a:t>4</a:t>
            </a:r>
            <a:r>
              <a:rPr lang="zh-CN" altLang="en-US" sz="2400" dirty="0">
                <a:solidFill>
                  <a:srgbClr val="0000FF"/>
                </a:solidFill>
                <a:latin typeface="楷体_GB2312" pitchFamily="49" charset="-122"/>
              </a:rPr>
              <a:t>、稀疏矩阵压缩存储方法</a:t>
            </a:r>
          </a:p>
          <a:p>
            <a:pPr>
              <a:spcBef>
                <a:spcPct val="20000"/>
              </a:spcBef>
              <a:defRPr/>
            </a:pPr>
            <a:r>
              <a:rPr lang="zh-CN" altLang="en-US" sz="2400" dirty="0">
                <a:solidFill>
                  <a:srgbClr val="080808"/>
                </a:solidFill>
              </a:rPr>
              <a:t>        只存储</a:t>
            </a:r>
            <a:r>
              <a:rPr lang="zh-CN" altLang="en-US" sz="2400" dirty="0">
                <a:solidFill>
                  <a:srgbClr val="080808"/>
                </a:solidFill>
                <a:latin typeface="楷体_GB2312" pitchFamily="49" charset="-122"/>
              </a:rPr>
              <a:t>稀疏矩阵中的非零元素，但分布不规律，因此</a:t>
            </a:r>
            <a:r>
              <a:rPr lang="zh-CN" altLang="en-US" sz="2400" dirty="0">
                <a:solidFill>
                  <a:srgbClr val="0000FF"/>
                </a:solidFill>
              </a:rPr>
              <a:t>实现方法是：</a:t>
            </a:r>
            <a:r>
              <a:rPr lang="zh-CN" altLang="en-US" sz="2400" dirty="0">
                <a:solidFill>
                  <a:srgbClr val="080808"/>
                </a:solidFill>
                <a:latin typeface="楷体_GB2312" pitchFamily="49" charset="-122"/>
              </a:rPr>
              <a:t>将每个非零元素用一个</a:t>
            </a:r>
            <a:r>
              <a:rPr lang="zh-CN" altLang="en-US" sz="2400" dirty="0">
                <a:solidFill>
                  <a:srgbClr val="0000FF"/>
                </a:solidFill>
                <a:latin typeface="楷体_GB2312" pitchFamily="49" charset="-122"/>
              </a:rPr>
              <a:t>三元组</a:t>
            </a:r>
            <a:r>
              <a:rPr lang="zh-CN" altLang="en-US" sz="2400" dirty="0">
                <a:solidFill>
                  <a:srgbClr val="0000FF"/>
                </a:solidFill>
              </a:rPr>
              <a:t>（</a:t>
            </a:r>
            <a:r>
              <a:rPr lang="en-US" altLang="zh-CN" sz="2400" i="1" dirty="0" err="1">
                <a:solidFill>
                  <a:srgbClr val="0000FF"/>
                </a:solidFill>
              </a:rPr>
              <a:t>i</a:t>
            </a:r>
            <a:r>
              <a:rPr lang="en-US" altLang="zh-CN" sz="2400" dirty="0" err="1">
                <a:solidFill>
                  <a:srgbClr val="0000FF"/>
                </a:solidFill>
              </a:rPr>
              <a:t>，</a:t>
            </a:r>
            <a:r>
              <a:rPr lang="en-US" altLang="zh-CN" sz="2400" i="1" dirty="0" err="1">
                <a:solidFill>
                  <a:srgbClr val="0000FF"/>
                </a:solidFill>
              </a:rPr>
              <a:t>j</a:t>
            </a:r>
            <a:r>
              <a:rPr lang="en-US" altLang="zh-CN" sz="2400" dirty="0" err="1">
                <a:solidFill>
                  <a:srgbClr val="0000FF"/>
                </a:solidFill>
              </a:rPr>
              <a:t>，</a:t>
            </a:r>
            <a:r>
              <a:rPr lang="en-US" altLang="zh-CN" sz="2400" i="1" dirty="0" err="1">
                <a:solidFill>
                  <a:srgbClr val="0000FF"/>
                </a:solidFill>
              </a:rPr>
              <a:t>a</a:t>
            </a:r>
            <a:r>
              <a:rPr lang="en-US" altLang="zh-CN" sz="2400" i="1" baseline="-25000" dirty="0" err="1">
                <a:solidFill>
                  <a:srgbClr val="0000FF"/>
                </a:solidFill>
              </a:rPr>
              <a:t>ij</a:t>
            </a:r>
            <a:r>
              <a:rPr lang="en-US" altLang="zh-CN" sz="2400" dirty="0">
                <a:solidFill>
                  <a:srgbClr val="0000FF"/>
                </a:solidFill>
              </a:rPr>
              <a:t>）</a:t>
            </a:r>
            <a:r>
              <a:rPr lang="zh-CN" altLang="en-US" sz="2400" dirty="0">
                <a:solidFill>
                  <a:srgbClr val="080808"/>
                </a:solidFill>
              </a:rPr>
              <a:t>来表示，则每个</a:t>
            </a:r>
            <a:r>
              <a:rPr lang="zh-CN" altLang="en-US" sz="2400" dirty="0">
                <a:solidFill>
                  <a:srgbClr val="080808"/>
                </a:solidFill>
                <a:latin typeface="楷体_GB2312" pitchFamily="49" charset="-122"/>
              </a:rPr>
              <a:t>稀疏矩阵可用一个</a:t>
            </a:r>
            <a:r>
              <a:rPr lang="zh-CN" altLang="en-US" sz="2400" dirty="0">
                <a:solidFill>
                  <a:srgbClr val="0000FF"/>
                </a:solidFill>
                <a:effectLst>
                  <a:outerShdw blurRad="38100" dist="38100" dir="2700000" algn="tl">
                    <a:srgbClr val="C0C0C0"/>
                  </a:outerShdw>
                </a:effectLst>
                <a:latin typeface="楷体_GB2312" pitchFamily="49" charset="-122"/>
              </a:rPr>
              <a:t>三元组线性表</a:t>
            </a:r>
            <a:r>
              <a:rPr lang="zh-CN" altLang="en-US" sz="2400" dirty="0">
                <a:solidFill>
                  <a:srgbClr val="080808"/>
                </a:solidFill>
                <a:latin typeface="楷体_GB2312" pitchFamily="49" charset="-122"/>
              </a:rPr>
              <a:t>来表示。</a:t>
            </a:r>
          </a:p>
        </p:txBody>
      </p:sp>
      <p:graphicFrame>
        <p:nvGraphicFramePr>
          <p:cNvPr id="63492" name="Object 2"/>
          <p:cNvGraphicFramePr>
            <a:graphicFrameLocks noChangeAspect="1"/>
          </p:cNvGraphicFramePr>
          <p:nvPr>
            <p:extLst>
              <p:ext uri="{D42A27DB-BD31-4B8C-83A1-F6EECF244321}">
                <p14:modId xmlns:p14="http://schemas.microsoft.com/office/powerpoint/2010/main" val="1819470270"/>
              </p:ext>
            </p:extLst>
          </p:nvPr>
        </p:nvGraphicFramePr>
        <p:xfrm>
          <a:off x="7104112" y="1172019"/>
          <a:ext cx="4587875" cy="2393950"/>
        </p:xfrm>
        <a:graphic>
          <a:graphicData uri="http://schemas.openxmlformats.org/presentationml/2006/ole">
            <mc:AlternateContent xmlns:mc="http://schemas.openxmlformats.org/markup-compatibility/2006">
              <mc:Choice xmlns:v="urn:schemas-microsoft-com:vml" Requires="v">
                <p:oleObj spid="_x0000_s63557" name="公式" r:id="rId3" imgW="2466854" imgH="1333530" progId="Equation.3">
                  <p:embed/>
                </p:oleObj>
              </mc:Choice>
              <mc:Fallback>
                <p:oleObj name="公式" r:id="rId3" imgW="2466854" imgH="133353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12" y="1172019"/>
                        <a:ext cx="45878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765687" y="731726"/>
            <a:ext cx="8229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dirty="0">
                <a:solidFill>
                  <a:srgbClr val="080808"/>
                </a:solidFill>
                <a:latin typeface="楷体_GB2312" pitchFamily="49" charset="-122"/>
                <a:ea typeface="黑体" panose="02010609060101010101" pitchFamily="49" charset="-122"/>
              </a:rPr>
              <a:t>例1：写出下图所示稀疏矩阵的压缩存储形式。</a:t>
            </a:r>
          </a:p>
          <a:p>
            <a:pPr>
              <a:spcBef>
                <a:spcPct val="0"/>
              </a:spcBef>
              <a:buClrTx/>
              <a:buSzTx/>
              <a:buFontTx/>
              <a:buNone/>
            </a:pPr>
            <a:r>
              <a:rPr lang="zh-CN" altLang="en-US" sz="1600" dirty="0">
                <a:solidFill>
                  <a:srgbClr val="080808"/>
                </a:solidFill>
                <a:ea typeface="宋体" panose="02010600030101010101" pitchFamily="2" charset="-122"/>
              </a:rPr>
              <a:t>         </a:t>
            </a:r>
            <a:endParaRPr lang="en-US" altLang="zh-CN" sz="1600" dirty="0">
              <a:solidFill>
                <a:srgbClr val="080808"/>
              </a:solidFill>
              <a:ea typeface="宋体" panose="02010600030101010101" pitchFamily="2" charset="-122"/>
            </a:endParaRPr>
          </a:p>
          <a:p>
            <a:pPr>
              <a:spcBef>
                <a:spcPct val="0"/>
              </a:spcBef>
              <a:buClrTx/>
              <a:buSzTx/>
              <a:buFontTx/>
              <a:buNone/>
            </a:pPr>
            <a:r>
              <a:rPr lang="en-US" altLang="zh-CN" sz="1600" dirty="0">
                <a:solidFill>
                  <a:srgbClr val="080808"/>
                </a:solidFill>
                <a:ea typeface="宋体" panose="02010600030101010101" pitchFamily="2" charset="-122"/>
              </a:rPr>
              <a:t>         </a:t>
            </a:r>
            <a:r>
              <a:rPr lang="zh-CN" altLang="en-US" sz="1600" dirty="0">
                <a:solidFill>
                  <a:srgbClr val="080808"/>
                </a:solidFill>
                <a:ea typeface="宋体" panose="02010600030101010101" pitchFamily="2" charset="-122"/>
              </a:rPr>
              <a:t> </a:t>
            </a:r>
            <a:endParaRPr lang="zh-CN" altLang="en-US" sz="1200" dirty="0">
              <a:solidFill>
                <a:srgbClr val="080808"/>
              </a:solidFill>
              <a:latin typeface="宋体" panose="02010600030101010101" pitchFamily="2" charset="-122"/>
              <a:ea typeface="宋体" panose="02010600030101010101" pitchFamily="2" charset="-122"/>
            </a:endParaRPr>
          </a:p>
          <a:p>
            <a:pPr>
              <a:spcBef>
                <a:spcPct val="0"/>
              </a:spcBef>
              <a:buClrTx/>
              <a:buSzTx/>
              <a:buFontTx/>
              <a:buNone/>
            </a:pPr>
            <a:endParaRPr lang="zh-CN" altLang="en-US" sz="2400" dirty="0">
              <a:solidFill>
                <a:srgbClr val="080808"/>
              </a:solidFill>
              <a:ea typeface="宋体" panose="02010600030101010101" pitchFamily="2" charset="-122"/>
            </a:endParaRPr>
          </a:p>
          <a:p>
            <a:pPr>
              <a:spcBef>
                <a:spcPct val="0"/>
              </a:spcBef>
              <a:buClrTx/>
              <a:buSzTx/>
              <a:buFontTx/>
              <a:buNone/>
            </a:pPr>
            <a:endParaRPr lang="zh-CN" altLang="en-US" sz="2400" dirty="0">
              <a:solidFill>
                <a:srgbClr val="080808"/>
              </a:solidFill>
              <a:ea typeface="宋体" panose="02010600030101010101" pitchFamily="2" charset="-122"/>
            </a:endParaRPr>
          </a:p>
          <a:p>
            <a:pPr>
              <a:spcBef>
                <a:spcPct val="0"/>
              </a:spcBef>
              <a:buClrTx/>
              <a:buSzTx/>
              <a:buFontTx/>
              <a:buNone/>
            </a:pPr>
            <a:endParaRPr lang="zh-CN" altLang="en-US" sz="1600" dirty="0">
              <a:solidFill>
                <a:srgbClr val="080808"/>
              </a:solidFill>
              <a:ea typeface="宋体" panose="02010600030101010101" pitchFamily="2" charset="-122"/>
            </a:endParaRPr>
          </a:p>
        </p:txBody>
      </p:sp>
      <p:sp>
        <p:nvSpPr>
          <p:cNvPr id="5" name="Rectangle 6"/>
          <p:cNvSpPr>
            <a:spLocks noChangeArrowheads="1"/>
          </p:cNvSpPr>
          <p:nvPr/>
        </p:nvSpPr>
        <p:spPr bwMode="auto">
          <a:xfrm>
            <a:off x="1919289" y="3957639"/>
            <a:ext cx="48037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1800" dirty="0">
                <a:solidFill>
                  <a:srgbClr val="080808"/>
                </a:solidFill>
                <a:latin typeface="宋体" charset="-122"/>
              </a:rPr>
              <a:t>解：</a:t>
            </a:r>
            <a:r>
              <a:rPr lang="zh-CN" altLang="en-US" sz="1800" dirty="0">
                <a:solidFill>
                  <a:srgbClr val="080808"/>
                </a:solidFill>
                <a:latin typeface="楷体_GB2312" pitchFamily="49" charset="-122"/>
              </a:rPr>
              <a:t>用</a:t>
            </a:r>
            <a:r>
              <a:rPr lang="zh-CN" altLang="en-US" sz="1800" dirty="0">
                <a:solidFill>
                  <a:srgbClr val="0000FF"/>
                </a:solidFill>
                <a:latin typeface="楷体_GB2312" pitchFamily="49" charset="-122"/>
              </a:rPr>
              <a:t>三元组</a:t>
            </a:r>
            <a:r>
              <a:rPr lang="zh-CN" altLang="en-US" sz="1800" dirty="0">
                <a:solidFill>
                  <a:srgbClr val="0000FF"/>
                </a:solidFill>
                <a:effectLst>
                  <a:outerShdw blurRad="38100" dist="38100" dir="2700000" algn="tl">
                    <a:srgbClr val="C0C0C0"/>
                  </a:outerShdw>
                </a:effectLst>
                <a:latin typeface="楷体_GB2312" pitchFamily="49" charset="-122"/>
              </a:rPr>
              <a:t>线性表</a:t>
            </a:r>
            <a:r>
              <a:rPr lang="zh-CN" altLang="en-US" sz="1800" dirty="0">
                <a:solidFill>
                  <a:srgbClr val="080808"/>
                </a:solidFill>
                <a:latin typeface="楷体_GB2312" pitchFamily="49" charset="-122"/>
              </a:rPr>
              <a:t>表示：</a:t>
            </a:r>
          </a:p>
          <a:p>
            <a:pPr>
              <a:defRPr/>
            </a:pPr>
            <a:r>
              <a:rPr lang="zh-CN" altLang="en-US" sz="1800" dirty="0">
                <a:solidFill>
                  <a:srgbClr val="080808"/>
                </a:solidFill>
                <a:latin typeface="楷体_GB2312" pitchFamily="49" charset="-122"/>
              </a:rPr>
              <a:t>  {{1,</a:t>
            </a:r>
            <a:r>
              <a:rPr lang="en-US" altLang="zh-CN" sz="1800" dirty="0">
                <a:solidFill>
                  <a:srgbClr val="080808"/>
                </a:solidFill>
                <a:latin typeface="楷体_GB2312" pitchFamily="49" charset="-122"/>
              </a:rPr>
              <a:t>3</a:t>
            </a:r>
            <a:r>
              <a:rPr lang="zh-CN" altLang="en-US" sz="1800" dirty="0">
                <a:solidFill>
                  <a:srgbClr val="080808"/>
                </a:solidFill>
                <a:latin typeface="楷体_GB2312" pitchFamily="49" charset="-122"/>
              </a:rPr>
              <a:t>,1</a:t>
            </a:r>
            <a:r>
              <a:rPr lang="en-US" altLang="zh-CN" sz="1800" dirty="0">
                <a:solidFill>
                  <a:srgbClr val="080808"/>
                </a:solidFill>
                <a:latin typeface="楷体_GB2312" pitchFamily="49" charset="-122"/>
              </a:rPr>
              <a:t>1</a:t>
            </a:r>
            <a:r>
              <a:rPr lang="zh-CN" altLang="en-US" sz="1800" dirty="0">
                <a:solidFill>
                  <a:srgbClr val="080808"/>
                </a:solidFill>
                <a:latin typeface="楷体_GB2312" pitchFamily="49" charset="-122"/>
              </a:rPr>
              <a:t>},{1,</a:t>
            </a:r>
            <a:r>
              <a:rPr lang="en-US" altLang="zh-CN" sz="1800" dirty="0">
                <a:solidFill>
                  <a:srgbClr val="080808"/>
                </a:solidFill>
                <a:latin typeface="楷体_GB2312" pitchFamily="49" charset="-122"/>
              </a:rPr>
              <a:t>5</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17</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2</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2</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25</a:t>
            </a:r>
            <a:r>
              <a:rPr lang="zh-CN" altLang="en-US" sz="1800" dirty="0">
                <a:solidFill>
                  <a:srgbClr val="080808"/>
                </a:solidFill>
                <a:latin typeface="楷体_GB2312" pitchFamily="49" charset="-122"/>
              </a:rPr>
              <a:t>},</a:t>
            </a:r>
            <a:endParaRPr lang="en-US" altLang="zh-CN" sz="1800" dirty="0">
              <a:solidFill>
                <a:srgbClr val="080808"/>
              </a:solidFill>
              <a:latin typeface="楷体_GB2312" pitchFamily="49" charset="-122"/>
            </a:endParaRPr>
          </a:p>
          <a:p>
            <a:pPr>
              <a:defRPr/>
            </a:pPr>
            <a:r>
              <a:rPr lang="en-US" altLang="zh-CN" sz="1800" dirty="0">
                <a:solidFill>
                  <a:srgbClr val="080808"/>
                </a:solidFill>
                <a:latin typeface="楷体_GB2312" pitchFamily="49" charset="-122"/>
              </a:rPr>
              <a:t>   </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4</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1</a:t>
            </a:r>
            <a:r>
              <a:rPr lang="zh-CN" altLang="en-US" sz="1800" dirty="0">
                <a:solidFill>
                  <a:srgbClr val="080808"/>
                </a:solidFill>
                <a:latin typeface="楷体_GB2312" pitchFamily="49" charset="-122"/>
              </a:rPr>
              <a:t>,1</a:t>
            </a:r>
            <a:r>
              <a:rPr lang="en-US" altLang="zh-CN" sz="1800" dirty="0">
                <a:solidFill>
                  <a:srgbClr val="080808"/>
                </a:solidFill>
                <a:latin typeface="楷体_GB2312" pitchFamily="49" charset="-122"/>
              </a:rPr>
              <a:t>9</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5</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4</a:t>
            </a:r>
            <a:r>
              <a:rPr lang="zh-CN" altLang="en-US" sz="1800" dirty="0">
                <a:solidFill>
                  <a:srgbClr val="080808"/>
                </a:solidFill>
                <a:latin typeface="楷体_GB2312" pitchFamily="49" charset="-122"/>
              </a:rPr>
              <a:t>,</a:t>
            </a:r>
            <a:r>
              <a:rPr lang="en-US" altLang="zh-CN" sz="1800" dirty="0">
                <a:solidFill>
                  <a:srgbClr val="080808"/>
                </a:solidFill>
                <a:latin typeface="楷体_GB2312" pitchFamily="49" charset="-122"/>
              </a:rPr>
              <a:t>37</a:t>
            </a:r>
            <a:r>
              <a:rPr lang="zh-CN" altLang="en-US" sz="1800" dirty="0">
                <a:solidFill>
                  <a:srgbClr val="080808"/>
                </a:solidFill>
                <a:latin typeface="楷体_GB2312" pitchFamily="49" charset="-122"/>
              </a:rPr>
              <a:t>}}</a:t>
            </a:r>
          </a:p>
          <a:p>
            <a:pPr>
              <a:defRPr/>
            </a:pPr>
            <a:endParaRPr lang="zh-CN" altLang="en-US" sz="1800" dirty="0">
              <a:solidFill>
                <a:srgbClr val="080808"/>
              </a:solidFill>
              <a:latin typeface="楷体_GB2312" pitchFamily="49" charset="-122"/>
            </a:endParaRPr>
          </a:p>
          <a:p>
            <a:pPr>
              <a:defRPr/>
            </a:pPr>
            <a:r>
              <a:rPr lang="zh-CN" altLang="en-US" sz="2400" dirty="0"/>
              <a:t>稀疏矩阵的压缩存储结构主要有：</a:t>
            </a:r>
            <a:endParaRPr lang="en-US" altLang="zh-CN" sz="2400" dirty="0"/>
          </a:p>
          <a:p>
            <a:pPr marL="457200" indent="-457200">
              <a:buFont typeface="Arial" panose="020B0604020202020204" pitchFamily="34" charset="0"/>
              <a:buChar char="•"/>
              <a:defRPr/>
            </a:pPr>
            <a:r>
              <a:rPr lang="zh-CN" altLang="en-US" sz="2400" dirty="0">
                <a:solidFill>
                  <a:srgbClr val="0000CC"/>
                </a:solidFill>
              </a:rPr>
              <a:t>三元组顺序表</a:t>
            </a:r>
            <a:endParaRPr lang="en-US" altLang="zh-CN" sz="2400" dirty="0">
              <a:solidFill>
                <a:srgbClr val="0000CC"/>
              </a:solidFill>
            </a:endParaRPr>
          </a:p>
          <a:p>
            <a:pPr marL="457200" indent="-457200">
              <a:buFont typeface="Arial" panose="020B0604020202020204" pitchFamily="34" charset="0"/>
              <a:buChar char="•"/>
              <a:defRPr/>
            </a:pPr>
            <a:r>
              <a:rPr lang="zh-CN" altLang="en-US" sz="2400" dirty="0">
                <a:solidFill>
                  <a:srgbClr val="0000CC"/>
                </a:solidFill>
              </a:rPr>
              <a:t>三元组链表</a:t>
            </a:r>
            <a:endParaRPr lang="zh-CN" altLang="en-US" sz="1600" dirty="0">
              <a:solidFill>
                <a:srgbClr val="0000CC"/>
              </a:solidFill>
              <a:latin typeface="楷体_GB2312" pitchFamily="49" charset="-122"/>
            </a:endParaRPr>
          </a:p>
        </p:txBody>
      </p:sp>
      <p:grpSp>
        <p:nvGrpSpPr>
          <p:cNvPr id="64516" name="Group 83"/>
          <p:cNvGrpSpPr>
            <a:grpSpLocks/>
          </p:cNvGrpSpPr>
          <p:nvPr/>
        </p:nvGrpSpPr>
        <p:grpSpPr bwMode="auto">
          <a:xfrm>
            <a:off x="7031285" y="945480"/>
            <a:ext cx="4105275" cy="5003800"/>
            <a:chOff x="240" y="568"/>
            <a:chExt cx="3264" cy="3417"/>
          </a:xfrm>
        </p:grpSpPr>
        <p:sp>
          <p:nvSpPr>
            <p:cNvPr id="64518" name="Rectangle 5"/>
            <p:cNvSpPr>
              <a:spLocks noChangeArrowheads="1"/>
            </p:cNvSpPr>
            <p:nvPr/>
          </p:nvSpPr>
          <p:spPr bwMode="auto">
            <a:xfrm>
              <a:off x="1920" y="1160"/>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17</a:t>
              </a:r>
            </a:p>
          </p:txBody>
        </p:sp>
        <p:sp>
          <p:nvSpPr>
            <p:cNvPr id="64519" name="Rectangle 6"/>
            <p:cNvSpPr>
              <a:spLocks noChangeArrowheads="1"/>
            </p:cNvSpPr>
            <p:nvPr/>
          </p:nvSpPr>
          <p:spPr bwMode="auto">
            <a:xfrm>
              <a:off x="1536" y="1160"/>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5</a:t>
              </a:r>
            </a:p>
          </p:txBody>
        </p:sp>
        <p:sp>
          <p:nvSpPr>
            <p:cNvPr id="64520" name="Rectangle 7"/>
            <p:cNvSpPr>
              <a:spLocks noChangeArrowheads="1"/>
            </p:cNvSpPr>
            <p:nvPr/>
          </p:nvSpPr>
          <p:spPr bwMode="auto">
            <a:xfrm>
              <a:off x="1152" y="1160"/>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 1</a:t>
              </a:r>
            </a:p>
          </p:txBody>
        </p:sp>
        <p:sp>
          <p:nvSpPr>
            <p:cNvPr id="64521" name="Rectangle 8"/>
            <p:cNvSpPr>
              <a:spLocks noChangeArrowheads="1"/>
            </p:cNvSpPr>
            <p:nvPr/>
          </p:nvSpPr>
          <p:spPr bwMode="auto">
            <a:xfrm>
              <a:off x="1920" y="1847"/>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19</a:t>
              </a:r>
            </a:p>
          </p:txBody>
        </p:sp>
        <p:sp>
          <p:nvSpPr>
            <p:cNvPr id="64522" name="Rectangle 9"/>
            <p:cNvSpPr>
              <a:spLocks noChangeArrowheads="1"/>
            </p:cNvSpPr>
            <p:nvPr/>
          </p:nvSpPr>
          <p:spPr bwMode="auto">
            <a:xfrm>
              <a:off x="1536" y="1847"/>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1</a:t>
              </a:r>
            </a:p>
          </p:txBody>
        </p:sp>
        <p:sp>
          <p:nvSpPr>
            <p:cNvPr id="64523" name="Rectangle 10"/>
            <p:cNvSpPr>
              <a:spLocks noChangeArrowheads="1"/>
            </p:cNvSpPr>
            <p:nvPr/>
          </p:nvSpPr>
          <p:spPr bwMode="auto">
            <a:xfrm>
              <a:off x="1152" y="1847"/>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4</a:t>
              </a:r>
            </a:p>
          </p:txBody>
        </p:sp>
        <p:sp>
          <p:nvSpPr>
            <p:cNvPr id="64524" name="Rectangle 11"/>
            <p:cNvSpPr>
              <a:spLocks noChangeArrowheads="1"/>
            </p:cNvSpPr>
            <p:nvPr/>
          </p:nvSpPr>
          <p:spPr bwMode="auto">
            <a:xfrm>
              <a:off x="1920" y="2191"/>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37</a:t>
              </a:r>
            </a:p>
          </p:txBody>
        </p:sp>
        <p:sp>
          <p:nvSpPr>
            <p:cNvPr id="64525" name="Rectangle 12"/>
            <p:cNvSpPr>
              <a:spLocks noChangeArrowheads="1"/>
            </p:cNvSpPr>
            <p:nvPr/>
          </p:nvSpPr>
          <p:spPr bwMode="auto">
            <a:xfrm>
              <a:off x="1536" y="2191"/>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4</a:t>
              </a:r>
            </a:p>
          </p:txBody>
        </p:sp>
        <p:sp>
          <p:nvSpPr>
            <p:cNvPr id="64526" name="Rectangle 13"/>
            <p:cNvSpPr>
              <a:spLocks noChangeArrowheads="1"/>
            </p:cNvSpPr>
            <p:nvPr/>
          </p:nvSpPr>
          <p:spPr bwMode="auto">
            <a:xfrm>
              <a:off x="1152" y="2191"/>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5</a:t>
              </a:r>
            </a:p>
          </p:txBody>
        </p:sp>
        <p:sp>
          <p:nvSpPr>
            <p:cNvPr id="64527" name="Rectangle 20"/>
            <p:cNvSpPr>
              <a:spLocks noChangeArrowheads="1"/>
            </p:cNvSpPr>
            <p:nvPr/>
          </p:nvSpPr>
          <p:spPr bwMode="auto">
            <a:xfrm>
              <a:off x="1920" y="2535"/>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endParaRPr kumimoji="0" lang="zh-CN" altLang="en-US" sz="1400">
                <a:solidFill>
                  <a:srgbClr val="080808"/>
                </a:solidFill>
                <a:ea typeface="黑体" panose="02010609060101010101" pitchFamily="49" charset="-122"/>
              </a:endParaRPr>
            </a:p>
          </p:txBody>
        </p:sp>
        <p:sp>
          <p:nvSpPr>
            <p:cNvPr id="64528" name="Rectangle 21"/>
            <p:cNvSpPr>
              <a:spLocks noChangeArrowheads="1"/>
            </p:cNvSpPr>
            <p:nvPr/>
          </p:nvSpPr>
          <p:spPr bwMode="auto">
            <a:xfrm>
              <a:off x="1536" y="2535"/>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endParaRPr kumimoji="0" lang="zh-CN" altLang="en-US" sz="1400">
                <a:solidFill>
                  <a:srgbClr val="080808"/>
                </a:solidFill>
                <a:ea typeface="黑体" panose="02010609060101010101" pitchFamily="49" charset="-122"/>
              </a:endParaRPr>
            </a:p>
          </p:txBody>
        </p:sp>
        <p:sp>
          <p:nvSpPr>
            <p:cNvPr id="64529" name="Rectangle 22"/>
            <p:cNvSpPr>
              <a:spLocks noChangeArrowheads="1"/>
            </p:cNvSpPr>
            <p:nvPr/>
          </p:nvSpPr>
          <p:spPr bwMode="auto">
            <a:xfrm>
              <a:off x="1152" y="2535"/>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endParaRPr kumimoji="0" lang="zh-CN" altLang="en-US" sz="1400">
                <a:solidFill>
                  <a:srgbClr val="080808"/>
                </a:solidFill>
                <a:ea typeface="黑体" panose="02010609060101010101" pitchFamily="49" charset="-122"/>
              </a:endParaRPr>
            </a:p>
          </p:txBody>
        </p:sp>
        <p:sp>
          <p:nvSpPr>
            <p:cNvPr id="64530" name="Rectangle 23"/>
            <p:cNvSpPr>
              <a:spLocks noChangeArrowheads="1"/>
            </p:cNvSpPr>
            <p:nvPr/>
          </p:nvSpPr>
          <p:spPr bwMode="auto">
            <a:xfrm>
              <a:off x="1920" y="1504"/>
              <a:ext cx="38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25 </a:t>
              </a:r>
            </a:p>
          </p:txBody>
        </p:sp>
        <p:sp>
          <p:nvSpPr>
            <p:cNvPr id="64531" name="Rectangle 24"/>
            <p:cNvSpPr>
              <a:spLocks noChangeArrowheads="1"/>
            </p:cNvSpPr>
            <p:nvPr/>
          </p:nvSpPr>
          <p:spPr bwMode="auto">
            <a:xfrm>
              <a:off x="1536" y="1504"/>
              <a:ext cx="38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 2</a:t>
              </a:r>
            </a:p>
          </p:txBody>
        </p:sp>
        <p:sp>
          <p:nvSpPr>
            <p:cNvPr id="64532" name="Rectangle 25"/>
            <p:cNvSpPr>
              <a:spLocks noChangeArrowheads="1"/>
            </p:cNvSpPr>
            <p:nvPr/>
          </p:nvSpPr>
          <p:spPr bwMode="auto">
            <a:xfrm>
              <a:off x="1152" y="1504"/>
              <a:ext cx="38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 2     </a:t>
              </a:r>
            </a:p>
          </p:txBody>
        </p:sp>
        <p:sp>
          <p:nvSpPr>
            <p:cNvPr id="64533" name="Rectangle 26"/>
            <p:cNvSpPr>
              <a:spLocks noChangeArrowheads="1"/>
            </p:cNvSpPr>
            <p:nvPr/>
          </p:nvSpPr>
          <p:spPr bwMode="auto">
            <a:xfrm>
              <a:off x="1920" y="816"/>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11</a:t>
              </a:r>
            </a:p>
          </p:txBody>
        </p:sp>
        <p:sp>
          <p:nvSpPr>
            <p:cNvPr id="64534" name="Rectangle 27"/>
            <p:cNvSpPr>
              <a:spLocks noChangeArrowheads="1"/>
            </p:cNvSpPr>
            <p:nvPr/>
          </p:nvSpPr>
          <p:spPr bwMode="auto">
            <a:xfrm>
              <a:off x="1536" y="816"/>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3</a:t>
              </a:r>
            </a:p>
          </p:txBody>
        </p:sp>
        <p:sp>
          <p:nvSpPr>
            <p:cNvPr id="64535" name="Rectangle 28"/>
            <p:cNvSpPr>
              <a:spLocks noChangeArrowheads="1"/>
            </p:cNvSpPr>
            <p:nvPr/>
          </p:nvSpPr>
          <p:spPr bwMode="auto">
            <a:xfrm>
              <a:off x="1152" y="816"/>
              <a:ext cx="3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 1</a:t>
              </a:r>
            </a:p>
          </p:txBody>
        </p:sp>
        <p:sp>
          <p:nvSpPr>
            <p:cNvPr id="64536" name="Line 29"/>
            <p:cNvSpPr>
              <a:spLocks noChangeShapeType="1"/>
            </p:cNvSpPr>
            <p:nvPr/>
          </p:nvSpPr>
          <p:spPr bwMode="auto">
            <a:xfrm>
              <a:off x="1152" y="816"/>
              <a:ext cx="1152" cy="0"/>
            </a:xfrm>
            <a:prstGeom prst="line">
              <a:avLst/>
            </a:prstGeom>
            <a:noFill/>
            <a:ln w="25400"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37" name="Line 30"/>
            <p:cNvSpPr>
              <a:spLocks noChangeShapeType="1"/>
            </p:cNvSpPr>
            <p:nvPr/>
          </p:nvSpPr>
          <p:spPr bwMode="auto">
            <a:xfrm>
              <a:off x="1152" y="1160"/>
              <a:ext cx="1152"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38" name="Line 31"/>
            <p:cNvSpPr>
              <a:spLocks noChangeShapeType="1"/>
            </p:cNvSpPr>
            <p:nvPr/>
          </p:nvSpPr>
          <p:spPr bwMode="auto">
            <a:xfrm>
              <a:off x="1152" y="1847"/>
              <a:ext cx="1152"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39" name="Line 32"/>
            <p:cNvSpPr>
              <a:spLocks noChangeShapeType="1"/>
            </p:cNvSpPr>
            <p:nvPr/>
          </p:nvSpPr>
          <p:spPr bwMode="auto">
            <a:xfrm>
              <a:off x="1152" y="2879"/>
              <a:ext cx="1152"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0" name="Line 33"/>
            <p:cNvSpPr>
              <a:spLocks noChangeShapeType="1"/>
            </p:cNvSpPr>
            <p:nvPr/>
          </p:nvSpPr>
          <p:spPr bwMode="auto">
            <a:xfrm>
              <a:off x="1152" y="3223"/>
              <a:ext cx="1152"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1" name="Line 34"/>
            <p:cNvSpPr>
              <a:spLocks noChangeShapeType="1"/>
            </p:cNvSpPr>
            <p:nvPr/>
          </p:nvSpPr>
          <p:spPr bwMode="auto">
            <a:xfrm>
              <a:off x="1152" y="3936"/>
              <a:ext cx="1152" cy="0"/>
            </a:xfrm>
            <a:prstGeom prst="line">
              <a:avLst/>
            </a:prstGeom>
            <a:noFill/>
            <a:ln w="25400"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2" name="Line 35"/>
            <p:cNvSpPr>
              <a:spLocks noChangeShapeType="1"/>
            </p:cNvSpPr>
            <p:nvPr/>
          </p:nvSpPr>
          <p:spPr bwMode="auto">
            <a:xfrm>
              <a:off x="1152" y="816"/>
              <a:ext cx="0" cy="3120"/>
            </a:xfrm>
            <a:prstGeom prst="line">
              <a:avLst/>
            </a:prstGeom>
            <a:noFill/>
            <a:ln w="25400"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3" name="Line 36"/>
            <p:cNvSpPr>
              <a:spLocks noChangeShapeType="1"/>
            </p:cNvSpPr>
            <p:nvPr/>
          </p:nvSpPr>
          <p:spPr bwMode="auto">
            <a:xfrm>
              <a:off x="1536" y="816"/>
              <a:ext cx="0" cy="312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4" name="Line 37"/>
            <p:cNvSpPr>
              <a:spLocks noChangeShapeType="1"/>
            </p:cNvSpPr>
            <p:nvPr/>
          </p:nvSpPr>
          <p:spPr bwMode="auto">
            <a:xfrm>
              <a:off x="1920" y="816"/>
              <a:ext cx="0" cy="312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5" name="Line 38"/>
            <p:cNvSpPr>
              <a:spLocks noChangeShapeType="1"/>
            </p:cNvSpPr>
            <p:nvPr/>
          </p:nvSpPr>
          <p:spPr bwMode="auto">
            <a:xfrm>
              <a:off x="2304" y="816"/>
              <a:ext cx="0" cy="3120"/>
            </a:xfrm>
            <a:prstGeom prst="line">
              <a:avLst/>
            </a:prstGeom>
            <a:noFill/>
            <a:ln w="25400"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6" name="Line 39"/>
            <p:cNvSpPr>
              <a:spLocks noChangeShapeType="1"/>
            </p:cNvSpPr>
            <p:nvPr/>
          </p:nvSpPr>
          <p:spPr bwMode="auto">
            <a:xfrm>
              <a:off x="1152" y="2535"/>
              <a:ext cx="1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47" name="Line 40"/>
            <p:cNvSpPr>
              <a:spLocks noChangeShapeType="1"/>
            </p:cNvSpPr>
            <p:nvPr/>
          </p:nvSpPr>
          <p:spPr bwMode="auto">
            <a:xfrm>
              <a:off x="1152" y="2191"/>
              <a:ext cx="1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48" name="Line 41"/>
            <p:cNvSpPr>
              <a:spLocks noChangeShapeType="1"/>
            </p:cNvSpPr>
            <p:nvPr/>
          </p:nvSpPr>
          <p:spPr bwMode="auto">
            <a:xfrm>
              <a:off x="1152" y="1504"/>
              <a:ext cx="1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49" name="Rectangle 44"/>
            <p:cNvSpPr>
              <a:spLocks noChangeArrowheads="1"/>
            </p:cNvSpPr>
            <p:nvPr/>
          </p:nvSpPr>
          <p:spPr bwMode="auto">
            <a:xfrm>
              <a:off x="3024" y="3687"/>
              <a:ext cx="480" cy="29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en-US" altLang="zh-CN" sz="1400">
                  <a:solidFill>
                    <a:srgbClr val="080808"/>
                  </a:solidFill>
                  <a:ea typeface="黑体" panose="02010609060101010101" pitchFamily="49" charset="-122"/>
                </a:rPr>
                <a:t>5</a:t>
              </a:r>
              <a:endParaRPr kumimoji="0" lang="zh-CN" altLang="en-US" sz="1400">
                <a:solidFill>
                  <a:srgbClr val="080808"/>
                </a:solidFill>
                <a:ea typeface="黑体" panose="02010609060101010101" pitchFamily="49" charset="-122"/>
              </a:endParaRPr>
            </a:p>
          </p:txBody>
        </p:sp>
        <p:sp>
          <p:nvSpPr>
            <p:cNvPr id="64550" name="Rectangle 45"/>
            <p:cNvSpPr>
              <a:spLocks noChangeArrowheads="1"/>
            </p:cNvSpPr>
            <p:nvPr/>
          </p:nvSpPr>
          <p:spPr bwMode="auto">
            <a:xfrm>
              <a:off x="3024" y="3388"/>
              <a:ext cx="480" cy="29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7</a:t>
              </a:r>
            </a:p>
          </p:txBody>
        </p:sp>
        <p:sp>
          <p:nvSpPr>
            <p:cNvPr id="64551" name="Rectangle 46"/>
            <p:cNvSpPr>
              <a:spLocks noChangeArrowheads="1"/>
            </p:cNvSpPr>
            <p:nvPr/>
          </p:nvSpPr>
          <p:spPr bwMode="auto">
            <a:xfrm>
              <a:off x="3024" y="3120"/>
              <a:ext cx="480" cy="26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buClrTx/>
                <a:buSzTx/>
                <a:buFontTx/>
                <a:buNone/>
              </a:pPr>
              <a:r>
                <a:rPr kumimoji="0" lang="zh-CN" altLang="en-US" sz="1400">
                  <a:solidFill>
                    <a:srgbClr val="080808"/>
                  </a:solidFill>
                  <a:ea typeface="黑体" panose="02010609060101010101" pitchFamily="49" charset="-122"/>
                </a:rPr>
                <a:t>6</a:t>
              </a:r>
            </a:p>
          </p:txBody>
        </p:sp>
        <p:sp>
          <p:nvSpPr>
            <p:cNvPr id="64552" name="Line 47"/>
            <p:cNvSpPr>
              <a:spLocks noChangeShapeType="1"/>
            </p:cNvSpPr>
            <p:nvPr/>
          </p:nvSpPr>
          <p:spPr bwMode="auto">
            <a:xfrm>
              <a:off x="3024" y="3120"/>
              <a:ext cx="4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3" name="Line 48"/>
            <p:cNvSpPr>
              <a:spLocks noChangeShapeType="1"/>
            </p:cNvSpPr>
            <p:nvPr/>
          </p:nvSpPr>
          <p:spPr bwMode="auto">
            <a:xfrm>
              <a:off x="3024" y="3388"/>
              <a:ext cx="4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4" name="Line 49"/>
            <p:cNvSpPr>
              <a:spLocks noChangeShapeType="1"/>
            </p:cNvSpPr>
            <p:nvPr/>
          </p:nvSpPr>
          <p:spPr bwMode="auto">
            <a:xfrm>
              <a:off x="3024" y="3687"/>
              <a:ext cx="4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5" name="Line 50"/>
            <p:cNvSpPr>
              <a:spLocks noChangeShapeType="1"/>
            </p:cNvSpPr>
            <p:nvPr/>
          </p:nvSpPr>
          <p:spPr bwMode="auto">
            <a:xfrm>
              <a:off x="3024" y="3985"/>
              <a:ext cx="4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6" name="Line 51"/>
            <p:cNvSpPr>
              <a:spLocks noChangeShapeType="1"/>
            </p:cNvSpPr>
            <p:nvPr/>
          </p:nvSpPr>
          <p:spPr bwMode="auto">
            <a:xfrm>
              <a:off x="3024" y="3120"/>
              <a:ext cx="0" cy="86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7" name="Line 52"/>
            <p:cNvSpPr>
              <a:spLocks noChangeShapeType="1"/>
            </p:cNvSpPr>
            <p:nvPr/>
          </p:nvSpPr>
          <p:spPr bwMode="auto">
            <a:xfrm>
              <a:off x="3504" y="3120"/>
              <a:ext cx="0" cy="86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558" name="Text Box 53"/>
            <p:cNvSpPr txBox="1">
              <a:spLocks noChangeArrowheads="1"/>
            </p:cNvSpPr>
            <p:nvPr/>
          </p:nvSpPr>
          <p:spPr bwMode="auto">
            <a:xfrm>
              <a:off x="960" y="81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0</a:t>
              </a:r>
            </a:p>
          </p:txBody>
        </p:sp>
        <p:sp>
          <p:nvSpPr>
            <p:cNvPr id="64559" name="Text Box 54"/>
            <p:cNvSpPr txBox="1">
              <a:spLocks noChangeArrowheads="1"/>
            </p:cNvSpPr>
            <p:nvPr/>
          </p:nvSpPr>
          <p:spPr bwMode="auto">
            <a:xfrm>
              <a:off x="960" y="1168"/>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1</a:t>
              </a:r>
            </a:p>
          </p:txBody>
        </p:sp>
        <p:sp>
          <p:nvSpPr>
            <p:cNvPr id="64560" name="Text Box 55"/>
            <p:cNvSpPr txBox="1">
              <a:spLocks noChangeArrowheads="1"/>
            </p:cNvSpPr>
            <p:nvPr/>
          </p:nvSpPr>
          <p:spPr bwMode="auto">
            <a:xfrm>
              <a:off x="960" y="1512"/>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2</a:t>
              </a:r>
            </a:p>
          </p:txBody>
        </p:sp>
        <p:sp>
          <p:nvSpPr>
            <p:cNvPr id="64561" name="Text Box 56"/>
            <p:cNvSpPr txBox="1">
              <a:spLocks noChangeArrowheads="1"/>
            </p:cNvSpPr>
            <p:nvPr/>
          </p:nvSpPr>
          <p:spPr bwMode="auto">
            <a:xfrm>
              <a:off x="960" y="1848"/>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3</a:t>
              </a:r>
            </a:p>
          </p:txBody>
        </p:sp>
        <p:sp>
          <p:nvSpPr>
            <p:cNvPr id="64562" name="Text Box 57"/>
            <p:cNvSpPr txBox="1">
              <a:spLocks noChangeArrowheads="1"/>
            </p:cNvSpPr>
            <p:nvPr/>
          </p:nvSpPr>
          <p:spPr bwMode="auto">
            <a:xfrm>
              <a:off x="944" y="2208"/>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4</a:t>
              </a:r>
            </a:p>
          </p:txBody>
        </p:sp>
        <p:sp>
          <p:nvSpPr>
            <p:cNvPr id="64563" name="Text Box 58"/>
            <p:cNvSpPr txBox="1">
              <a:spLocks noChangeArrowheads="1"/>
            </p:cNvSpPr>
            <p:nvPr/>
          </p:nvSpPr>
          <p:spPr bwMode="auto">
            <a:xfrm>
              <a:off x="944" y="2544"/>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solidFill>
                  <a:srgbClr val="080808"/>
                </a:solidFill>
                <a:ea typeface="黑体" panose="02010609060101010101" pitchFamily="49" charset="-122"/>
              </a:endParaRPr>
            </a:p>
          </p:txBody>
        </p:sp>
        <p:sp>
          <p:nvSpPr>
            <p:cNvPr id="64564" name="Text Box 60"/>
            <p:cNvSpPr txBox="1">
              <a:spLocks noChangeArrowheads="1"/>
            </p:cNvSpPr>
            <p:nvPr/>
          </p:nvSpPr>
          <p:spPr bwMode="auto">
            <a:xfrm>
              <a:off x="504" y="2620"/>
              <a:ext cx="63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80808"/>
                  </a:solidFill>
                  <a:ea typeface="黑体" panose="02010609060101010101" pitchFamily="49" charset="-122"/>
                </a:rPr>
                <a:t>size=5</a:t>
              </a:r>
            </a:p>
          </p:txBody>
        </p:sp>
        <p:sp>
          <p:nvSpPr>
            <p:cNvPr id="64565" name="Rectangle 61"/>
            <p:cNvSpPr>
              <a:spLocks noChangeArrowheads="1"/>
            </p:cNvSpPr>
            <p:nvPr/>
          </p:nvSpPr>
          <p:spPr bwMode="auto">
            <a:xfrm>
              <a:off x="1152" y="3562"/>
              <a:ext cx="147"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2400">
                <a:ea typeface="黑体" panose="02010609060101010101" pitchFamily="49" charset="-122"/>
              </a:endParaRPr>
            </a:p>
          </p:txBody>
        </p:sp>
        <p:sp>
          <p:nvSpPr>
            <p:cNvPr id="64566" name="Rectangle 62"/>
            <p:cNvSpPr>
              <a:spLocks noChangeArrowheads="1"/>
            </p:cNvSpPr>
            <p:nvPr/>
          </p:nvSpPr>
          <p:spPr bwMode="auto">
            <a:xfrm>
              <a:off x="1152" y="3370"/>
              <a:ext cx="147"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2400">
                <a:ea typeface="黑体" panose="02010609060101010101" pitchFamily="49" charset="-122"/>
              </a:endParaRPr>
            </a:p>
          </p:txBody>
        </p:sp>
        <p:sp>
          <p:nvSpPr>
            <p:cNvPr id="64567" name="Line 64"/>
            <p:cNvSpPr>
              <a:spLocks noChangeShapeType="1"/>
            </p:cNvSpPr>
            <p:nvPr/>
          </p:nvSpPr>
          <p:spPr bwMode="auto">
            <a:xfrm>
              <a:off x="1152" y="3504"/>
              <a:ext cx="1152" cy="48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4568" name="Line 66"/>
            <p:cNvSpPr>
              <a:spLocks noChangeShapeType="1"/>
            </p:cNvSpPr>
            <p:nvPr/>
          </p:nvSpPr>
          <p:spPr bwMode="auto">
            <a:xfrm>
              <a:off x="1152" y="3696"/>
              <a:ext cx="1152" cy="0"/>
            </a:xfrm>
            <a:prstGeom prst="line">
              <a:avLst/>
            </a:prstGeom>
            <a:noFill/>
            <a:ln w="12700"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69" name="Text Box 67"/>
            <p:cNvSpPr txBox="1">
              <a:spLocks noChangeArrowheads="1"/>
            </p:cNvSpPr>
            <p:nvPr/>
          </p:nvSpPr>
          <p:spPr bwMode="auto">
            <a:xfrm>
              <a:off x="240" y="3744"/>
              <a:ext cx="100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80808"/>
                  </a:solidFill>
                  <a:ea typeface="黑体" panose="02010609060101010101" pitchFamily="49" charset="-122"/>
                </a:rPr>
                <a:t>MaxSize-1</a:t>
              </a:r>
            </a:p>
          </p:txBody>
        </p:sp>
        <p:sp>
          <p:nvSpPr>
            <p:cNvPr id="64570" name="Text Box 69"/>
            <p:cNvSpPr txBox="1">
              <a:spLocks noChangeArrowheads="1"/>
            </p:cNvSpPr>
            <p:nvPr/>
          </p:nvSpPr>
          <p:spPr bwMode="auto">
            <a:xfrm>
              <a:off x="1266" y="3304"/>
              <a:ext cx="31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a:t>
              </a:r>
            </a:p>
          </p:txBody>
        </p:sp>
        <p:sp>
          <p:nvSpPr>
            <p:cNvPr id="64571" name="Text Box 70"/>
            <p:cNvSpPr txBox="1">
              <a:spLocks noChangeArrowheads="1"/>
            </p:cNvSpPr>
            <p:nvPr/>
          </p:nvSpPr>
          <p:spPr bwMode="auto">
            <a:xfrm>
              <a:off x="1650" y="3312"/>
              <a:ext cx="31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a:t>
              </a:r>
            </a:p>
          </p:txBody>
        </p:sp>
        <p:sp>
          <p:nvSpPr>
            <p:cNvPr id="64572" name="Text Box 71"/>
            <p:cNvSpPr txBox="1">
              <a:spLocks noChangeArrowheads="1"/>
            </p:cNvSpPr>
            <p:nvPr/>
          </p:nvSpPr>
          <p:spPr bwMode="auto">
            <a:xfrm>
              <a:off x="2034" y="3312"/>
              <a:ext cx="31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a:t>
              </a:r>
            </a:p>
          </p:txBody>
        </p:sp>
        <p:sp>
          <p:nvSpPr>
            <p:cNvPr id="64573" name="Text Box 72"/>
            <p:cNvSpPr txBox="1">
              <a:spLocks noChangeArrowheads="1"/>
            </p:cNvSpPr>
            <p:nvPr/>
          </p:nvSpPr>
          <p:spPr bwMode="auto">
            <a:xfrm>
              <a:off x="940" y="3312"/>
              <a:ext cx="31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80808"/>
                  </a:solidFill>
                  <a:ea typeface="黑体" panose="02010609060101010101" pitchFamily="49" charset="-122"/>
                </a:rPr>
                <a:t>…</a:t>
              </a:r>
            </a:p>
          </p:txBody>
        </p:sp>
        <p:sp>
          <p:nvSpPr>
            <p:cNvPr id="64574" name="Text Box 74"/>
            <p:cNvSpPr txBox="1">
              <a:spLocks noChangeArrowheads="1"/>
            </p:cNvSpPr>
            <p:nvPr/>
          </p:nvSpPr>
          <p:spPr bwMode="auto">
            <a:xfrm>
              <a:off x="2473" y="3071"/>
              <a:ext cx="52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80808"/>
                  </a:solidFill>
                  <a:ea typeface="黑体" panose="02010609060101010101" pitchFamily="49" charset="-122"/>
                </a:rPr>
                <a:t>rows</a:t>
              </a:r>
            </a:p>
          </p:txBody>
        </p:sp>
        <p:sp>
          <p:nvSpPr>
            <p:cNvPr id="64575" name="Text Box 75"/>
            <p:cNvSpPr txBox="1">
              <a:spLocks noChangeArrowheads="1"/>
            </p:cNvSpPr>
            <p:nvPr/>
          </p:nvSpPr>
          <p:spPr bwMode="auto">
            <a:xfrm>
              <a:off x="2576" y="3360"/>
              <a:ext cx="52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80808"/>
                  </a:solidFill>
                  <a:ea typeface="黑体" panose="02010609060101010101" pitchFamily="49" charset="-122"/>
                </a:rPr>
                <a:t>cols</a:t>
              </a:r>
            </a:p>
          </p:txBody>
        </p:sp>
        <p:sp>
          <p:nvSpPr>
            <p:cNvPr id="64576" name="Text Box 76"/>
            <p:cNvSpPr txBox="1">
              <a:spLocks noChangeArrowheads="1"/>
            </p:cNvSpPr>
            <p:nvPr/>
          </p:nvSpPr>
          <p:spPr bwMode="auto">
            <a:xfrm>
              <a:off x="2400" y="3696"/>
              <a:ext cx="72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80808"/>
                  </a:solidFill>
                  <a:ea typeface="黑体" panose="02010609060101010101" pitchFamily="49" charset="-122"/>
                </a:rPr>
                <a:t>dNum</a:t>
              </a:r>
            </a:p>
          </p:txBody>
        </p:sp>
        <p:sp>
          <p:nvSpPr>
            <p:cNvPr id="64577" name="Text Box 78"/>
            <p:cNvSpPr txBox="1">
              <a:spLocks noChangeArrowheads="1"/>
            </p:cNvSpPr>
            <p:nvPr/>
          </p:nvSpPr>
          <p:spPr bwMode="auto">
            <a:xfrm>
              <a:off x="1152" y="568"/>
              <a:ext cx="52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80808"/>
                  </a:solidFill>
                  <a:ea typeface="黑体" panose="02010609060101010101" pitchFamily="49" charset="-122"/>
                </a:rPr>
                <a:t>row</a:t>
              </a:r>
            </a:p>
          </p:txBody>
        </p:sp>
        <p:sp>
          <p:nvSpPr>
            <p:cNvPr id="64578" name="Text Box 79"/>
            <p:cNvSpPr txBox="1">
              <a:spLocks noChangeArrowheads="1"/>
            </p:cNvSpPr>
            <p:nvPr/>
          </p:nvSpPr>
          <p:spPr bwMode="auto">
            <a:xfrm>
              <a:off x="1576" y="576"/>
              <a:ext cx="38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80808"/>
                  </a:solidFill>
                  <a:ea typeface="黑体" panose="02010609060101010101" pitchFamily="49" charset="-122"/>
                </a:rPr>
                <a:t>col</a:t>
              </a:r>
            </a:p>
          </p:txBody>
        </p:sp>
        <p:sp>
          <p:nvSpPr>
            <p:cNvPr id="64579" name="Text Box 80"/>
            <p:cNvSpPr txBox="1">
              <a:spLocks noChangeArrowheads="1"/>
            </p:cNvSpPr>
            <p:nvPr/>
          </p:nvSpPr>
          <p:spPr bwMode="auto">
            <a:xfrm>
              <a:off x="1872" y="576"/>
              <a:ext cx="62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80808"/>
                  </a:solidFill>
                  <a:ea typeface="黑体" panose="02010609060101010101" pitchFamily="49" charset="-122"/>
                </a:rPr>
                <a:t>value</a:t>
              </a:r>
            </a:p>
          </p:txBody>
        </p:sp>
      </p:grpSp>
      <p:graphicFrame>
        <p:nvGraphicFramePr>
          <p:cNvPr id="64517" name="Object 2"/>
          <p:cNvGraphicFramePr>
            <a:graphicFrameLocks noChangeAspect="1"/>
          </p:cNvGraphicFramePr>
          <p:nvPr>
            <p:extLst>
              <p:ext uri="{D42A27DB-BD31-4B8C-83A1-F6EECF244321}">
                <p14:modId xmlns:p14="http://schemas.microsoft.com/office/powerpoint/2010/main" val="1953355406"/>
              </p:ext>
            </p:extLst>
          </p:nvPr>
        </p:nvGraphicFramePr>
        <p:xfrm>
          <a:off x="1802933" y="1261443"/>
          <a:ext cx="4564063" cy="2393950"/>
        </p:xfrm>
        <a:graphic>
          <a:graphicData uri="http://schemas.openxmlformats.org/presentationml/2006/ole">
            <mc:AlternateContent xmlns:mc="http://schemas.openxmlformats.org/markup-compatibility/2006">
              <mc:Choice xmlns:v="urn:schemas-microsoft-com:vml" Requires="v">
                <p:oleObj spid="_x0000_s64645" name="公式" r:id="rId4" imgW="2457399" imgH="1342980" progId="Equation.3">
                  <p:embed/>
                </p:oleObj>
              </mc:Choice>
              <mc:Fallback>
                <p:oleObj name="公式" r:id="rId4" imgW="2457399" imgH="13429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933" y="1261443"/>
                        <a:ext cx="4564063"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246189"/>
            <a:ext cx="838835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543050"/>
            <a:ext cx="3608388"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5"/>
          <p:cNvSpPr/>
          <p:nvPr/>
        </p:nvSpPr>
        <p:spPr bwMode="auto">
          <a:xfrm>
            <a:off x="6167439" y="2492375"/>
            <a:ext cx="1296987" cy="431800"/>
          </a:xfrm>
          <a:prstGeom prst="ellipse">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a:defRPr/>
            </a:pPr>
            <a:endParaRPr lang="zh-CN" altLang="en-US">
              <a:solidFill>
                <a:schemeClr val="tx1"/>
              </a:solidFill>
            </a:endParaRPr>
          </a:p>
        </p:txBody>
      </p:sp>
      <p:sp>
        <p:nvSpPr>
          <p:cNvPr id="7" name="椭圆 5"/>
          <p:cNvSpPr/>
          <p:nvPr/>
        </p:nvSpPr>
        <p:spPr bwMode="auto">
          <a:xfrm>
            <a:off x="9336089" y="1266826"/>
            <a:ext cx="719137" cy="504825"/>
          </a:xfrm>
          <a:prstGeom prst="ellipse">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p>
            <a:pPr>
              <a:defRPr/>
            </a:pPr>
            <a:endParaRPr lang="zh-CN" altLang="en-US">
              <a:solidFill>
                <a:schemeClr val="tx1"/>
              </a:solidFill>
            </a:endParaRPr>
          </a:p>
        </p:txBody>
      </p:sp>
      <p:sp>
        <p:nvSpPr>
          <p:cNvPr id="25606" name="Text Box 10"/>
          <p:cNvSpPr txBox="1">
            <a:spLocks noChangeArrowheads="1"/>
          </p:cNvSpPr>
          <p:nvPr/>
        </p:nvSpPr>
        <p:spPr bwMode="auto">
          <a:xfrm>
            <a:off x="6742113" y="5084763"/>
            <a:ext cx="353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eaLnBrk="1" hangingPunct="1">
              <a:spcBef>
                <a:spcPct val="0"/>
              </a:spcBef>
              <a:buClrTx/>
              <a:buSzTx/>
              <a:buFontTx/>
              <a:buNone/>
            </a:pPr>
            <a:r>
              <a:rPr lang="zh-CN" altLang="en-US" sz="2400" i="1">
                <a:ea typeface="宋体" panose="02010600030101010101" pitchFamily="2" charset="-122"/>
              </a:rPr>
              <a:t>数组的应用</a:t>
            </a:r>
            <a:endParaRPr lang="en-US" altLang="zh-CN" sz="2400" i="1">
              <a:ea typeface="宋体" panose="02010600030101010101" pitchFamily="2" charset="-122"/>
            </a:endParaRPr>
          </a:p>
          <a:p>
            <a:pPr eaLnBrk="1" hangingPunct="1">
              <a:spcBef>
                <a:spcPct val="0"/>
              </a:spcBef>
              <a:buClrTx/>
              <a:buSzTx/>
              <a:buFontTx/>
              <a:buNone/>
            </a:pPr>
            <a:r>
              <a:rPr lang="en-US" altLang="zh-CN" sz="2400" i="1">
                <a:ea typeface="宋体" panose="02010600030101010101" pitchFamily="2" charset="-122"/>
              </a:rPr>
              <a:t>——</a:t>
            </a:r>
            <a:r>
              <a:rPr lang="zh-CN" altLang="en-US" sz="2400" i="1">
                <a:ea typeface="宋体" panose="02010600030101010101" pitchFamily="2" charset="-122"/>
              </a:rPr>
              <a:t>特殊矩阵的压缩存储</a:t>
            </a:r>
          </a:p>
        </p:txBody>
      </p:sp>
      <p:sp>
        <p:nvSpPr>
          <p:cNvPr id="9" name="椭圆 5"/>
          <p:cNvSpPr>
            <a:spLocks noChangeArrowheads="1"/>
          </p:cNvSpPr>
          <p:nvPr/>
        </p:nvSpPr>
        <p:spPr bwMode="auto">
          <a:xfrm>
            <a:off x="6524625" y="4851401"/>
            <a:ext cx="3786188" cy="1262063"/>
          </a:xfrm>
          <a:prstGeom prst="ellipse">
            <a:avLst/>
          </a:prstGeom>
          <a:noFill/>
          <a:ln w="57150" algn="ctr">
            <a:solidFill>
              <a:srgbClr val="FF0000"/>
            </a:solidFill>
            <a:round/>
            <a:headEnd/>
            <a:tailEnd/>
          </a:ln>
        </p:spPr>
        <p:txBody>
          <a:bodyPr wrap="none"/>
          <a:lstStyle/>
          <a:p>
            <a:pPr>
              <a:defRPr/>
            </a:pPr>
            <a:endParaRPr lang="zh-CN" alt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title"/>
          </p:nvPr>
        </p:nvSpPr>
        <p:spPr>
          <a:xfrm>
            <a:off x="407368" y="0"/>
            <a:ext cx="5554662" cy="777875"/>
          </a:xfrm>
        </p:spPr>
        <p:txBody>
          <a:bodyPr/>
          <a:lstStyle/>
          <a:p>
            <a:r>
              <a:rPr lang="zh-CN" altLang="en-US" sz="4000" b="1" dirty="0">
                <a:ea typeface="华文新魏" panose="02010800040101010101" pitchFamily="2" charset="-122"/>
              </a:rPr>
              <a:t>稀疏矩阵的定义</a:t>
            </a:r>
          </a:p>
        </p:txBody>
      </p:sp>
      <p:sp>
        <p:nvSpPr>
          <p:cNvPr id="492548" name="Rectangle 4"/>
          <p:cNvSpPr>
            <a:spLocks noGrp="1" noChangeArrowheads="1"/>
          </p:cNvSpPr>
          <p:nvPr>
            <p:ph idx="1"/>
          </p:nvPr>
        </p:nvSpPr>
        <p:spPr>
          <a:xfrm>
            <a:off x="1559496" y="836712"/>
            <a:ext cx="8892480" cy="2723951"/>
          </a:xfrm>
          <a:solidFill>
            <a:schemeClr val="bg1">
              <a:lumMod val="85000"/>
            </a:schemeClr>
          </a:solidFill>
        </p:spPr>
        <p:txBody>
          <a:bodyPr/>
          <a:lstStyle/>
          <a:p>
            <a:pPr>
              <a:lnSpc>
                <a:spcPct val="105000"/>
              </a:lnSpc>
              <a:spcBef>
                <a:spcPct val="0"/>
              </a:spcBef>
              <a:buFont typeface="Wingdings" panose="05000000000000000000" pitchFamily="2" charset="2"/>
              <a:buNone/>
              <a:defRPr/>
            </a:pPr>
            <a:r>
              <a:rPr lang="en-US" altLang="zh-CN" sz="2000" b="1" dirty="0" err="1">
                <a:latin typeface="Times New Roman" panose="02020603050405020304" pitchFamily="18" charset="0"/>
                <a:ea typeface="隶书" panose="02010509060101010101" pitchFamily="49" charset="-122"/>
              </a:rPr>
              <a:t>const</a:t>
            </a:r>
            <a:r>
              <a:rPr lang="en-US" altLang="zh-CN" sz="2000" b="1"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drows</a:t>
            </a:r>
            <a:r>
              <a:rPr lang="en-US" altLang="zh-CN" sz="2000" dirty="0">
                <a:latin typeface="Times New Roman" panose="02020603050405020304" pitchFamily="18" charset="0"/>
                <a:ea typeface="隶书" panose="02010509060101010101" pitchFamily="49" charset="-122"/>
              </a:rPr>
              <a:t> = 6</a:t>
            </a:r>
            <a:r>
              <a:rPr lang="en-US" altLang="zh-CN"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dcols</a:t>
            </a:r>
            <a:r>
              <a:rPr lang="en-US" altLang="zh-CN" sz="2000" dirty="0">
                <a:latin typeface="Times New Roman" panose="02020603050405020304" pitchFamily="18" charset="0"/>
                <a:ea typeface="隶书" panose="02010509060101010101" pitchFamily="49" charset="-122"/>
              </a:rPr>
              <a:t> = 7</a:t>
            </a:r>
            <a:r>
              <a:rPr lang="en-US" altLang="zh-CN" sz="2000" b="1"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dterms</a:t>
            </a:r>
            <a:r>
              <a:rPr lang="en-US" altLang="zh-CN" sz="2000" dirty="0">
                <a:latin typeface="Times New Roman" panose="02020603050405020304" pitchFamily="18" charset="0"/>
                <a:ea typeface="隶书" panose="02010509060101010101" pitchFamily="49" charset="-122"/>
              </a:rPr>
              <a:t> = 9</a:t>
            </a:r>
            <a:r>
              <a:rPr lang="en-US" altLang="zh-CN" sz="2000"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template&lt;class</a:t>
            </a:r>
            <a:r>
              <a:rPr lang="en-US" altLang="zh-CN" sz="2000" dirty="0">
                <a:latin typeface="Times New Roman" panose="02020603050405020304" pitchFamily="18" charset="0"/>
                <a:ea typeface="隶书" panose="02010509060101010101" pitchFamily="49" charset="-122"/>
              </a:rPr>
              <a:t> E</a:t>
            </a:r>
            <a:r>
              <a:rPr lang="en-US" altLang="zh-CN" sz="2000" b="1" dirty="0">
                <a:latin typeface="Times New Roman" panose="02020603050405020304" pitchFamily="18" charset="0"/>
                <a:ea typeface="隶书" panose="02010509060101010101" pitchFamily="49" charset="-122"/>
              </a:rPr>
              <a:t>&gt;</a:t>
            </a:r>
          </a:p>
          <a:p>
            <a:pPr>
              <a:lnSpc>
                <a:spcPct val="105000"/>
              </a:lnSpc>
              <a:spcBef>
                <a:spcPct val="0"/>
              </a:spcBef>
              <a:buFont typeface="Wingdings" panose="05000000000000000000" pitchFamily="2" charset="2"/>
              <a:buNone/>
              <a:defRPr/>
            </a:pPr>
            <a:r>
              <a:rPr lang="en-US" altLang="zh-CN" sz="2000" b="1" dirty="0" err="1">
                <a:latin typeface="Times New Roman" panose="02020603050405020304" pitchFamily="18" charset="0"/>
                <a:ea typeface="隶书" panose="02010509060101010101" pitchFamily="49" charset="-122"/>
              </a:rPr>
              <a:t>struct</a:t>
            </a: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Triple </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三元组</a:t>
            </a:r>
          </a:p>
          <a:p>
            <a:pPr>
              <a:lnSpc>
                <a:spcPct val="105000"/>
              </a:lnSpc>
              <a:spcBef>
                <a:spcPct val="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row, col</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非零元素行号</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列号</a:t>
            </a:r>
          </a:p>
          <a:p>
            <a:pPr>
              <a:lnSpc>
                <a:spcPct val="105000"/>
              </a:lnSpc>
              <a:spcBef>
                <a:spcPct val="0"/>
              </a:spcBef>
              <a:buFont typeface="Wingdings" panose="05000000000000000000" pitchFamily="2" charset="2"/>
              <a:buNone/>
              <a:defRPr/>
            </a:pPr>
            <a:r>
              <a:rPr lang="zh-CN" altLang="en-US"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E</a:t>
            </a: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value</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非零元素的值</a:t>
            </a:r>
          </a:p>
          <a:p>
            <a:pPr>
              <a:lnSpc>
                <a:spcPct val="105000"/>
              </a:lnSpc>
              <a:spcBef>
                <a:spcPct val="0"/>
              </a:spcBef>
              <a:buFont typeface="Wingdings" panose="05000000000000000000" pitchFamily="2" charset="2"/>
              <a:buNone/>
              <a:defRPr/>
            </a:pPr>
            <a:r>
              <a:rPr lang="zh-CN" altLang="en-US" sz="2000" dirty="0">
                <a:solidFill>
                  <a:schemeClr val="tx2"/>
                </a:solidFill>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void operator</a:t>
            </a:r>
            <a:r>
              <a:rPr lang="en-US" altLang="zh-CN" sz="2000" dirty="0">
                <a:latin typeface="Times New Roman" panose="02020603050405020304" pitchFamily="18" charset="0"/>
                <a:ea typeface="隶书" panose="02010509060101010101" pitchFamily="49" charset="-122"/>
              </a:rPr>
              <a:t> = (Triple&lt;E&gt;</a:t>
            </a:r>
            <a:r>
              <a:rPr lang="en-US" altLang="zh-CN" sz="2000" b="1" dirty="0">
                <a:latin typeface="Times New Roman" panose="02020603050405020304" pitchFamily="18" charset="0"/>
                <a:ea typeface="隶书" panose="02010509060101010101" pitchFamily="49" charset="-122"/>
              </a:rPr>
              <a:t>&amp;</a:t>
            </a:r>
            <a:r>
              <a:rPr lang="en-US" altLang="zh-CN" sz="2000" dirty="0">
                <a:latin typeface="Times New Roman" panose="02020603050405020304" pitchFamily="18" charset="0"/>
                <a:ea typeface="隶书" panose="02010509060101010101" pitchFamily="49" charset="-122"/>
              </a:rPr>
              <a:t> R) </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row = </a:t>
            </a:r>
            <a:r>
              <a:rPr lang="en-US" altLang="zh-CN" sz="2000" dirty="0" err="1">
                <a:latin typeface="Times New Roman" panose="02020603050405020304" pitchFamily="18" charset="0"/>
                <a:ea typeface="隶书" panose="02010509060101010101" pitchFamily="49" charset="-122"/>
              </a:rPr>
              <a:t>R.row</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col = </a:t>
            </a:r>
            <a:r>
              <a:rPr lang="en-US" altLang="zh-CN" sz="2000" dirty="0" err="1">
                <a:latin typeface="Times New Roman" panose="02020603050405020304" pitchFamily="18" charset="0"/>
                <a:ea typeface="隶书" panose="02010509060101010101" pitchFamily="49" charset="-122"/>
              </a:rPr>
              <a:t>R.col</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value = </a:t>
            </a:r>
            <a:r>
              <a:rPr lang="en-US" altLang="zh-CN" sz="2000" dirty="0" err="1">
                <a:latin typeface="Times New Roman" panose="02020603050405020304" pitchFamily="18" charset="0"/>
                <a:ea typeface="隶书" panose="02010509060101010101" pitchFamily="49" charset="-122"/>
              </a:rPr>
              <a:t>R.value</a:t>
            </a:r>
            <a:r>
              <a:rPr lang="en-US" altLang="zh-CN" sz="2000" b="1"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endParaRPr lang="en-US" altLang="zh-CN" sz="800" dirty="0">
              <a:latin typeface="Times New Roman" panose="02020603050405020304" pitchFamily="18" charset="0"/>
              <a:ea typeface="隶书" panose="02010509060101010101" pitchFamily="49" charset="-122"/>
            </a:endParaRPr>
          </a:p>
        </p:txBody>
      </p:sp>
      <p:sp>
        <p:nvSpPr>
          <p:cNvPr id="4" name="Rectangle 2"/>
          <p:cNvSpPr>
            <a:spLocks noChangeArrowheads="1"/>
          </p:cNvSpPr>
          <p:nvPr/>
        </p:nvSpPr>
        <p:spPr bwMode="auto">
          <a:xfrm>
            <a:off x="2711624" y="3068960"/>
            <a:ext cx="8501062" cy="3711785"/>
          </a:xfrm>
          <a:prstGeom prst="rect">
            <a:avLst/>
          </a:prstGeom>
          <a:solidFill>
            <a:schemeClr val="accent2">
              <a:lumMod val="20000"/>
              <a:lumOff val="80000"/>
            </a:schemeClr>
          </a:solidFill>
          <a:ln>
            <a:noFill/>
          </a:ln>
          <a:effectLst/>
        </p:spPr>
        <p:txBody>
          <a:bodyPr>
            <a:spAutoFit/>
          </a:bodyPr>
          <a:lstStyle/>
          <a:p>
            <a:pPr>
              <a:lnSpc>
                <a:spcPct val="105000"/>
              </a:lnSpc>
              <a:defRPr/>
            </a:pPr>
            <a:r>
              <a:rPr lang="en-US" altLang="zh-CN" sz="2000" dirty="0">
                <a:latin typeface="Times New Roman" panose="02020603050405020304" pitchFamily="18" charset="0"/>
                <a:ea typeface="隶书" panose="02010509060101010101" pitchFamily="49" charset="-122"/>
              </a:rPr>
              <a:t>template &lt;class E&gt;</a:t>
            </a:r>
          </a:p>
          <a:p>
            <a:pPr>
              <a:lnSpc>
                <a:spcPct val="105000"/>
              </a:lnSpc>
              <a:defRPr/>
            </a:pPr>
            <a:r>
              <a:rPr lang="en-US" altLang="zh-CN" sz="2000" dirty="0">
                <a:latin typeface="Times New Roman" panose="02020603050405020304" pitchFamily="18" charset="0"/>
                <a:ea typeface="隶书" panose="02010509060101010101" pitchFamily="49" charset="-122"/>
              </a:rPr>
              <a:t>class </a:t>
            </a:r>
            <a:r>
              <a:rPr lang="en-US" altLang="zh-CN" sz="2000" dirty="0" err="1">
                <a:latin typeface="Times New Roman" panose="02020603050405020304" pitchFamily="18" charset="0"/>
                <a:ea typeface="隶书" panose="02010509060101010101" pitchFamily="49" charset="-122"/>
              </a:rPr>
              <a:t>SparseMatrix</a:t>
            </a:r>
            <a:r>
              <a:rPr lang="en-US" altLang="zh-CN" sz="2000" dirty="0">
                <a:latin typeface="Times New Roman" panose="02020603050405020304" pitchFamily="18" charset="0"/>
                <a:ea typeface="隶书" panose="02010509060101010101" pitchFamily="49" charset="-122"/>
              </a:rPr>
              <a:t> {</a:t>
            </a:r>
          </a:p>
          <a:p>
            <a:pPr>
              <a:lnSpc>
                <a:spcPct val="105000"/>
              </a:lnSpc>
              <a:defRPr/>
            </a:pPr>
            <a:r>
              <a:rPr lang="en-US" altLang="zh-CN" sz="2000" dirty="0">
                <a:latin typeface="Times New Roman" panose="02020603050405020304" pitchFamily="18" charset="0"/>
              </a:rPr>
              <a:t>public: </a:t>
            </a:r>
          </a:p>
          <a:p>
            <a:pPr>
              <a:lnSpc>
                <a:spcPct val="105000"/>
              </a:lnSpc>
              <a:defRPr/>
            </a:pPr>
            <a:r>
              <a:rPr lang="en-US" altLang="zh-CN" sz="2000" b="0" dirty="0">
                <a:latin typeface="Times New Roman" panose="02020603050405020304" pitchFamily="18" charset="0"/>
                <a:ea typeface="仿宋_GB2312" pitchFamily="49" charset="-122"/>
              </a:rPr>
              <a:t>     </a:t>
            </a:r>
            <a:r>
              <a:rPr lang="en-US" altLang="zh-CN" sz="2000" b="0" dirty="0" err="1">
                <a:latin typeface="Times New Roman" panose="02020603050405020304" pitchFamily="18" charset="0"/>
                <a:ea typeface="仿宋_GB2312" pitchFamily="49" charset="-122"/>
              </a:rPr>
              <a:t>SparseMatrix</a:t>
            </a:r>
            <a:r>
              <a:rPr lang="en-US" altLang="zh-CN" sz="2000" b="0" dirty="0">
                <a:latin typeface="Times New Roman" panose="02020603050405020304" pitchFamily="18" charset="0"/>
                <a:ea typeface="仿宋_GB2312" pitchFamily="49" charset="-122"/>
              </a:rPr>
              <a:t> (</a:t>
            </a:r>
            <a:r>
              <a:rPr lang="en-US" altLang="zh-CN" sz="2000" dirty="0" err="1">
                <a:latin typeface="Times New Roman" panose="02020603050405020304" pitchFamily="18" charset="0"/>
                <a:ea typeface="仿宋_GB2312" pitchFamily="49" charset="-122"/>
              </a:rPr>
              <a:t>int</a:t>
            </a:r>
            <a:r>
              <a:rPr lang="en-US" altLang="zh-CN" sz="2000" b="0" dirty="0">
                <a:latin typeface="Times New Roman" panose="02020603050405020304" pitchFamily="18" charset="0"/>
                <a:ea typeface="仿宋_GB2312" pitchFamily="49" charset="-122"/>
              </a:rPr>
              <a:t> </a:t>
            </a:r>
            <a:r>
              <a:rPr lang="en-US" altLang="zh-CN" sz="2000" b="0" dirty="0" err="1">
                <a:latin typeface="Times New Roman" panose="02020603050405020304" pitchFamily="18" charset="0"/>
                <a:ea typeface="仿宋_GB2312" pitchFamily="49" charset="-122"/>
              </a:rPr>
              <a:t>Rw</a:t>
            </a:r>
            <a:r>
              <a:rPr lang="en-US" altLang="zh-CN" sz="2000" b="0" dirty="0">
                <a:latin typeface="Times New Roman" panose="02020603050405020304" pitchFamily="18" charset="0"/>
                <a:ea typeface="仿宋_GB2312" pitchFamily="49" charset="-122"/>
              </a:rPr>
              <a:t> = </a:t>
            </a:r>
            <a:r>
              <a:rPr lang="en-US" altLang="zh-CN" sz="2000" b="0" dirty="0" err="1">
                <a:latin typeface="Times New Roman" panose="02020603050405020304" pitchFamily="18" charset="0"/>
                <a:ea typeface="仿宋_GB2312" pitchFamily="49" charset="-122"/>
              </a:rPr>
              <a:t>drows</a:t>
            </a:r>
            <a:r>
              <a:rPr lang="en-US" altLang="zh-CN" sz="2000" b="0" dirty="0">
                <a:latin typeface="Times New Roman" panose="02020603050405020304" pitchFamily="18" charset="0"/>
                <a:ea typeface="仿宋_GB2312" pitchFamily="49" charset="-122"/>
              </a:rPr>
              <a:t>,</a:t>
            </a:r>
            <a:r>
              <a:rPr lang="en-US" altLang="zh-CN" sz="2000" dirty="0">
                <a:latin typeface="Times New Roman" panose="02020603050405020304" pitchFamily="18" charset="0"/>
                <a:ea typeface="仿宋_GB2312" pitchFamily="49" charset="-122"/>
              </a:rPr>
              <a:t> </a:t>
            </a:r>
            <a:r>
              <a:rPr lang="en-US" altLang="zh-CN" sz="2000" dirty="0" err="1">
                <a:latin typeface="Times New Roman" panose="02020603050405020304" pitchFamily="18" charset="0"/>
                <a:ea typeface="仿宋_GB2312" pitchFamily="49" charset="-122"/>
              </a:rPr>
              <a:t>int</a:t>
            </a:r>
            <a:r>
              <a:rPr lang="en-US" altLang="zh-CN" sz="2000" dirty="0">
                <a:latin typeface="Times New Roman" panose="02020603050405020304" pitchFamily="18" charset="0"/>
                <a:ea typeface="仿宋_GB2312" pitchFamily="49" charset="-122"/>
              </a:rPr>
              <a:t> </a:t>
            </a:r>
            <a:r>
              <a:rPr lang="en-US" altLang="zh-CN" sz="2000" b="0" dirty="0">
                <a:latin typeface="Times New Roman" panose="02020603050405020304" pitchFamily="18" charset="0"/>
                <a:ea typeface="仿宋_GB2312" pitchFamily="49" charset="-122"/>
              </a:rPr>
              <a:t>Cl = </a:t>
            </a:r>
            <a:r>
              <a:rPr lang="en-US" altLang="zh-CN" sz="2000" b="0" dirty="0" err="1">
                <a:latin typeface="Times New Roman" panose="02020603050405020304" pitchFamily="18" charset="0"/>
                <a:ea typeface="仿宋_GB2312" pitchFamily="49" charset="-122"/>
              </a:rPr>
              <a:t>dcols</a:t>
            </a:r>
            <a:r>
              <a:rPr lang="en-US" altLang="zh-CN" sz="2000" b="0" dirty="0">
                <a:latin typeface="Times New Roman" panose="02020603050405020304" pitchFamily="18" charset="0"/>
                <a:ea typeface="仿宋_GB2312" pitchFamily="49" charset="-122"/>
              </a:rPr>
              <a:t>, </a:t>
            </a:r>
            <a:r>
              <a:rPr lang="en-US" altLang="zh-CN" sz="2000" dirty="0" err="1">
                <a:latin typeface="Times New Roman" panose="02020603050405020304" pitchFamily="18" charset="0"/>
                <a:ea typeface="仿宋_GB2312" pitchFamily="49" charset="-122"/>
              </a:rPr>
              <a:t>int</a:t>
            </a:r>
            <a:r>
              <a:rPr lang="en-US" altLang="zh-CN" sz="2000" dirty="0">
                <a:latin typeface="Times New Roman" panose="02020603050405020304" pitchFamily="18" charset="0"/>
                <a:ea typeface="仿宋_GB2312" pitchFamily="49" charset="-122"/>
              </a:rPr>
              <a:t> </a:t>
            </a:r>
            <a:r>
              <a:rPr lang="en-US" altLang="zh-CN" sz="2000" b="0" dirty="0">
                <a:latin typeface="Times New Roman" panose="02020603050405020304" pitchFamily="18" charset="0"/>
                <a:ea typeface="仿宋_GB2312" pitchFamily="49" charset="-122"/>
              </a:rPr>
              <a:t>Tm = </a:t>
            </a:r>
            <a:r>
              <a:rPr lang="en-US" altLang="zh-CN" sz="2000" b="0" dirty="0" err="1">
                <a:latin typeface="Times New Roman" panose="02020603050405020304" pitchFamily="18" charset="0"/>
                <a:ea typeface="仿宋_GB2312" pitchFamily="49" charset="-122"/>
              </a:rPr>
              <a:t>dterms</a:t>
            </a:r>
            <a:r>
              <a:rPr lang="en-US" altLang="zh-CN" sz="2000" b="0" dirty="0">
                <a:latin typeface="Times New Roman" panose="02020603050405020304" pitchFamily="18" charset="0"/>
                <a:ea typeface="仿宋_GB2312" pitchFamily="49" charset="-122"/>
              </a:rPr>
              <a:t>)</a:t>
            </a:r>
            <a:r>
              <a:rPr lang="en-US" altLang="zh-CN" sz="2000" dirty="0">
                <a:latin typeface="Times New Roman" panose="02020603050405020304" pitchFamily="18" charset="0"/>
                <a:ea typeface="仿宋_GB2312" pitchFamily="49" charset="-122"/>
              </a:rPr>
              <a:t>; </a:t>
            </a:r>
            <a:r>
              <a:rPr lang="en-US" altLang="zh-CN" sz="2000" b="0" dirty="0">
                <a:solidFill>
                  <a:schemeClr val="tx2"/>
                </a:solidFill>
                <a:latin typeface="Times New Roman" panose="02020603050405020304" pitchFamily="18" charset="0"/>
                <a:ea typeface="隶书" panose="02010509060101010101" pitchFamily="49" charset="-122"/>
              </a:rPr>
              <a:t>//</a:t>
            </a:r>
            <a:r>
              <a:rPr lang="zh-CN" altLang="en-US" sz="2000" b="0" dirty="0">
                <a:solidFill>
                  <a:schemeClr val="tx2"/>
                </a:solidFill>
                <a:latin typeface="Times New Roman" panose="02020603050405020304" pitchFamily="18" charset="0"/>
                <a:ea typeface="隶书" panose="02010509060101010101" pitchFamily="49" charset="-122"/>
              </a:rPr>
              <a:t>构造函数</a:t>
            </a:r>
            <a:endParaRPr lang="en-US" altLang="zh-CN" sz="2000" b="0" dirty="0">
              <a:solidFill>
                <a:schemeClr val="tx2"/>
              </a:solidFill>
              <a:latin typeface="Times New Roman" panose="02020603050405020304" pitchFamily="18" charset="0"/>
              <a:ea typeface="隶书" panose="02010509060101010101" pitchFamily="49" charset="-122"/>
            </a:endParaRPr>
          </a:p>
          <a:p>
            <a:pPr>
              <a:lnSpc>
                <a:spcPct val="105000"/>
              </a:lnSpc>
              <a:defRPr/>
            </a:pPr>
            <a:r>
              <a:rPr lang="en-US" altLang="zh-CN" sz="2000" dirty="0">
                <a:latin typeface="Times New Roman" panose="02020603050405020304" pitchFamily="18" charset="0"/>
                <a:ea typeface="仿宋_GB2312" pitchFamily="49" charset="-122"/>
              </a:rPr>
              <a:t>     void</a:t>
            </a:r>
            <a:r>
              <a:rPr lang="en-US" altLang="zh-CN" sz="2000" b="0" dirty="0">
                <a:latin typeface="Times New Roman" panose="02020603050405020304" pitchFamily="18" charset="0"/>
                <a:ea typeface="仿宋_GB2312" pitchFamily="49" charset="-122"/>
              </a:rPr>
              <a:t> Transpose(</a:t>
            </a:r>
            <a:r>
              <a:rPr lang="en-US" altLang="zh-CN" sz="2000" b="0" dirty="0" err="1">
                <a:latin typeface="Times New Roman" panose="02020603050405020304" pitchFamily="18" charset="0"/>
                <a:ea typeface="仿宋_GB2312" pitchFamily="49" charset="-122"/>
              </a:rPr>
              <a:t>SparseMatrix</a:t>
            </a:r>
            <a:r>
              <a:rPr lang="en-US" altLang="zh-CN" sz="2000" dirty="0">
                <a:latin typeface="Times New Roman" panose="02020603050405020304" pitchFamily="18" charset="0"/>
                <a:ea typeface="仿宋_GB2312" pitchFamily="49" charset="-122"/>
              </a:rPr>
              <a:t>&lt;</a:t>
            </a:r>
            <a:r>
              <a:rPr lang="en-US" altLang="zh-CN" sz="2000" b="0" dirty="0">
                <a:latin typeface="Times New Roman" panose="02020603050405020304" pitchFamily="18" charset="0"/>
                <a:ea typeface="仿宋_GB2312" pitchFamily="49" charset="-122"/>
              </a:rPr>
              <a:t>E</a:t>
            </a:r>
            <a:r>
              <a:rPr lang="en-US" altLang="zh-CN" sz="2000" dirty="0">
                <a:latin typeface="Times New Roman" panose="02020603050405020304" pitchFamily="18" charset="0"/>
                <a:ea typeface="仿宋_GB2312" pitchFamily="49" charset="-122"/>
              </a:rPr>
              <a:t>&gt;&amp;</a:t>
            </a:r>
            <a:r>
              <a:rPr lang="en-US" altLang="zh-CN" sz="2000" b="0" dirty="0">
                <a:latin typeface="Times New Roman" panose="02020603050405020304" pitchFamily="18" charset="0"/>
                <a:ea typeface="仿宋_GB2312" pitchFamily="49" charset="-122"/>
              </a:rPr>
              <a:t> b)</a:t>
            </a:r>
            <a:r>
              <a:rPr lang="en-US" altLang="zh-CN" sz="2000" dirty="0">
                <a:latin typeface="Times New Roman" panose="02020603050405020304" pitchFamily="18" charset="0"/>
                <a:ea typeface="仿宋_GB2312" pitchFamily="49" charset="-122"/>
              </a:rPr>
              <a:t>;    	                   </a:t>
            </a:r>
            <a:r>
              <a:rPr lang="en-US" altLang="zh-CN" sz="2000" dirty="0">
                <a:solidFill>
                  <a:schemeClr val="tx2"/>
                </a:solidFill>
                <a:latin typeface="Times New Roman" panose="02020603050405020304" pitchFamily="18" charset="0"/>
                <a:ea typeface="仿宋_GB2312" pitchFamily="49" charset="-122"/>
              </a:rPr>
              <a:t>//</a:t>
            </a:r>
            <a:r>
              <a:rPr lang="zh-CN" altLang="en-US" sz="2000" b="0" dirty="0">
                <a:solidFill>
                  <a:schemeClr val="tx2"/>
                </a:solidFill>
                <a:latin typeface="Times New Roman" panose="02020603050405020304" pitchFamily="18" charset="0"/>
                <a:ea typeface="隶书" panose="02010509060101010101" pitchFamily="49" charset="-122"/>
              </a:rPr>
              <a:t>转置</a:t>
            </a:r>
            <a:endParaRPr lang="zh-CN" altLang="en-US" sz="2000" b="0" dirty="0">
              <a:solidFill>
                <a:schemeClr val="tx2"/>
              </a:solidFill>
              <a:latin typeface="Times New Roman" panose="02020603050405020304" pitchFamily="18" charset="0"/>
              <a:ea typeface="仿宋_GB2312" pitchFamily="49" charset="-122"/>
            </a:endParaRPr>
          </a:p>
          <a:p>
            <a:pPr>
              <a:lnSpc>
                <a:spcPct val="105000"/>
              </a:lnSpc>
              <a:defRPr/>
            </a:pPr>
            <a:r>
              <a:rPr lang="zh-CN" altLang="en-US" sz="2000" b="0" dirty="0">
                <a:latin typeface="Times New Roman" panose="02020603050405020304" pitchFamily="18" charset="0"/>
                <a:ea typeface="仿宋_GB2312" pitchFamily="49" charset="-122"/>
              </a:rPr>
              <a:t>     </a:t>
            </a:r>
            <a:r>
              <a:rPr lang="en-US" altLang="zh-CN" sz="2000" dirty="0">
                <a:latin typeface="Times New Roman" panose="02020603050405020304" pitchFamily="18" charset="0"/>
                <a:ea typeface="仿宋_GB2312" pitchFamily="49" charset="-122"/>
              </a:rPr>
              <a:t>void</a:t>
            </a:r>
            <a:r>
              <a:rPr lang="en-US" altLang="zh-CN" sz="2000" b="0" dirty="0">
                <a:latin typeface="Times New Roman" panose="02020603050405020304" pitchFamily="18" charset="0"/>
                <a:ea typeface="仿宋_GB2312" pitchFamily="49" charset="-122"/>
              </a:rPr>
              <a:t> Add (</a:t>
            </a:r>
            <a:r>
              <a:rPr lang="en-US" altLang="zh-CN" sz="2000" b="0" dirty="0" err="1">
                <a:latin typeface="Times New Roman" panose="02020603050405020304" pitchFamily="18" charset="0"/>
                <a:ea typeface="仿宋_GB2312" pitchFamily="49" charset="-122"/>
              </a:rPr>
              <a:t>SparseMatrix</a:t>
            </a:r>
            <a:r>
              <a:rPr lang="en-US" altLang="zh-CN" sz="2000" dirty="0">
                <a:latin typeface="Times New Roman" panose="02020603050405020304" pitchFamily="18" charset="0"/>
                <a:ea typeface="仿宋_GB2312" pitchFamily="49" charset="-122"/>
              </a:rPr>
              <a:t>&lt;</a:t>
            </a:r>
            <a:r>
              <a:rPr lang="en-US" altLang="zh-CN" sz="2000" b="0" dirty="0">
                <a:latin typeface="Times New Roman" panose="02020603050405020304" pitchFamily="18" charset="0"/>
                <a:ea typeface="仿宋_GB2312" pitchFamily="49" charset="-122"/>
              </a:rPr>
              <a:t>E</a:t>
            </a:r>
            <a:r>
              <a:rPr lang="en-US" altLang="zh-CN" sz="2000" dirty="0">
                <a:latin typeface="Times New Roman" panose="02020603050405020304" pitchFamily="18" charset="0"/>
                <a:ea typeface="仿宋_GB2312" pitchFamily="49" charset="-122"/>
              </a:rPr>
              <a:t>&gt;&amp;</a:t>
            </a:r>
            <a:r>
              <a:rPr lang="en-US" altLang="zh-CN" sz="2000" b="0" dirty="0">
                <a:latin typeface="Times New Roman" panose="02020603050405020304" pitchFamily="18" charset="0"/>
                <a:ea typeface="仿宋_GB2312" pitchFamily="49" charset="-122"/>
              </a:rPr>
              <a:t> a, </a:t>
            </a:r>
            <a:r>
              <a:rPr lang="en-US" altLang="zh-CN" sz="2000" b="0" dirty="0" err="1">
                <a:latin typeface="Times New Roman" panose="02020603050405020304" pitchFamily="18" charset="0"/>
                <a:ea typeface="仿宋_GB2312" pitchFamily="49" charset="-122"/>
              </a:rPr>
              <a:t>SparseMatrix</a:t>
            </a:r>
            <a:r>
              <a:rPr lang="en-US" altLang="zh-CN" sz="2000" dirty="0">
                <a:latin typeface="Times New Roman" panose="02020603050405020304" pitchFamily="18" charset="0"/>
                <a:ea typeface="仿宋_GB2312" pitchFamily="49" charset="-122"/>
              </a:rPr>
              <a:t>&lt;</a:t>
            </a:r>
            <a:r>
              <a:rPr lang="en-US" altLang="zh-CN" sz="2000" b="0" dirty="0">
                <a:latin typeface="Times New Roman" panose="02020603050405020304" pitchFamily="18" charset="0"/>
                <a:ea typeface="仿宋_GB2312" pitchFamily="49" charset="-122"/>
              </a:rPr>
              <a:t>E</a:t>
            </a:r>
            <a:r>
              <a:rPr lang="en-US" altLang="zh-CN" sz="2000" dirty="0">
                <a:latin typeface="Times New Roman" panose="02020603050405020304" pitchFamily="18" charset="0"/>
                <a:ea typeface="仿宋_GB2312" pitchFamily="49" charset="-122"/>
              </a:rPr>
              <a:t>&gt;&amp;</a:t>
            </a:r>
            <a:r>
              <a:rPr lang="en-US" altLang="zh-CN" sz="2000" b="0" dirty="0">
                <a:latin typeface="Times New Roman" panose="02020603050405020304" pitchFamily="18" charset="0"/>
                <a:ea typeface="仿宋_GB2312" pitchFamily="49" charset="-122"/>
              </a:rPr>
              <a:t> b            </a:t>
            </a:r>
            <a:r>
              <a:rPr lang="en-US" altLang="zh-CN" sz="2000" dirty="0">
                <a:solidFill>
                  <a:schemeClr val="tx2"/>
                </a:solidFill>
                <a:latin typeface="Times New Roman" panose="02020603050405020304" pitchFamily="18" charset="0"/>
                <a:ea typeface="仿宋_GB2312" pitchFamily="49" charset="-122"/>
              </a:rPr>
              <a:t>//a = </a:t>
            </a:r>
            <a:r>
              <a:rPr lang="en-US" altLang="zh-CN" sz="2000" dirty="0" err="1">
                <a:solidFill>
                  <a:schemeClr val="tx2"/>
                </a:solidFill>
                <a:latin typeface="Times New Roman" panose="02020603050405020304" pitchFamily="18" charset="0"/>
                <a:ea typeface="仿宋_GB2312" pitchFamily="49" charset="-122"/>
              </a:rPr>
              <a:t>a+b</a:t>
            </a:r>
            <a:endParaRPr lang="en-US" altLang="zh-CN" sz="2000" b="0" dirty="0">
              <a:solidFill>
                <a:schemeClr val="tx2"/>
              </a:solidFill>
              <a:latin typeface="Times New Roman" panose="02020603050405020304" pitchFamily="18" charset="0"/>
              <a:ea typeface="仿宋_GB2312" pitchFamily="49" charset="-122"/>
            </a:endParaRPr>
          </a:p>
          <a:p>
            <a:pPr>
              <a:lnSpc>
                <a:spcPct val="105000"/>
              </a:lnSpc>
              <a:defRPr/>
            </a:pPr>
            <a:r>
              <a:rPr lang="en-US" altLang="zh-CN" sz="2000" b="0" dirty="0">
                <a:latin typeface="Times New Roman" panose="02020603050405020304" pitchFamily="18" charset="0"/>
                <a:ea typeface="仿宋_GB2312" pitchFamily="49" charset="-122"/>
              </a:rPr>
              <a:t>     </a:t>
            </a:r>
            <a:r>
              <a:rPr lang="en-US" altLang="zh-CN" sz="2000" dirty="0">
                <a:latin typeface="Times New Roman" panose="02020603050405020304" pitchFamily="18" charset="0"/>
                <a:ea typeface="仿宋_GB2312" pitchFamily="49" charset="-122"/>
              </a:rPr>
              <a:t>void </a:t>
            </a:r>
            <a:r>
              <a:rPr lang="en-US" altLang="zh-CN" sz="2000" b="0" dirty="0">
                <a:latin typeface="Times New Roman" panose="02020603050405020304" pitchFamily="18" charset="0"/>
                <a:ea typeface="仿宋_GB2312" pitchFamily="49" charset="-122"/>
              </a:rPr>
              <a:t>Multiply (</a:t>
            </a:r>
            <a:r>
              <a:rPr lang="en-US" altLang="zh-CN" sz="2000" b="0" dirty="0" err="1">
                <a:latin typeface="Times New Roman" panose="02020603050405020304" pitchFamily="18" charset="0"/>
                <a:ea typeface="仿宋_GB2312" pitchFamily="49" charset="-122"/>
              </a:rPr>
              <a:t>SparseMatrix</a:t>
            </a:r>
            <a:r>
              <a:rPr lang="en-US" altLang="zh-CN" sz="2000" dirty="0">
                <a:latin typeface="Times New Roman" panose="02020603050405020304" pitchFamily="18" charset="0"/>
                <a:ea typeface="仿宋_GB2312" pitchFamily="49" charset="-122"/>
              </a:rPr>
              <a:t>&lt;</a:t>
            </a:r>
            <a:r>
              <a:rPr lang="en-US" altLang="zh-CN" sz="2000" b="0" dirty="0">
                <a:latin typeface="Times New Roman" panose="02020603050405020304" pitchFamily="18" charset="0"/>
                <a:ea typeface="仿宋_GB2312" pitchFamily="49" charset="-122"/>
              </a:rPr>
              <a:t>E</a:t>
            </a:r>
            <a:r>
              <a:rPr lang="en-US" altLang="zh-CN" sz="2000" dirty="0">
                <a:latin typeface="Times New Roman" panose="02020603050405020304" pitchFamily="18" charset="0"/>
                <a:ea typeface="仿宋_GB2312" pitchFamily="49" charset="-122"/>
              </a:rPr>
              <a:t>&gt;&amp; </a:t>
            </a:r>
            <a:r>
              <a:rPr lang="en-US" altLang="zh-CN" sz="2000" b="0" dirty="0">
                <a:latin typeface="Times New Roman" panose="02020603050405020304" pitchFamily="18" charset="0"/>
                <a:ea typeface="仿宋_GB2312" pitchFamily="49" charset="-122"/>
              </a:rPr>
              <a:t>a</a:t>
            </a:r>
            <a:r>
              <a:rPr lang="en-US" altLang="zh-CN" sz="2000" dirty="0">
                <a:latin typeface="Times New Roman" panose="02020603050405020304" pitchFamily="18" charset="0"/>
                <a:ea typeface="仿宋_GB2312" pitchFamily="49" charset="-122"/>
              </a:rPr>
              <a:t>, </a:t>
            </a:r>
            <a:r>
              <a:rPr lang="en-US" altLang="zh-CN" sz="2000" b="0" dirty="0" err="1">
                <a:latin typeface="Times New Roman" panose="02020603050405020304" pitchFamily="18" charset="0"/>
                <a:ea typeface="仿宋_GB2312" pitchFamily="49" charset="-122"/>
              </a:rPr>
              <a:t>SparseMatrix</a:t>
            </a:r>
            <a:r>
              <a:rPr lang="en-US" altLang="zh-CN" sz="2000" dirty="0">
                <a:latin typeface="Times New Roman" panose="02020603050405020304" pitchFamily="18" charset="0"/>
                <a:ea typeface="仿宋_GB2312" pitchFamily="49" charset="-122"/>
              </a:rPr>
              <a:t>&lt;</a:t>
            </a:r>
            <a:r>
              <a:rPr lang="en-US" altLang="zh-CN" sz="2000" b="0" dirty="0">
                <a:latin typeface="Times New Roman" panose="02020603050405020304" pitchFamily="18" charset="0"/>
                <a:ea typeface="仿宋_GB2312" pitchFamily="49" charset="-122"/>
              </a:rPr>
              <a:t>E</a:t>
            </a:r>
            <a:r>
              <a:rPr lang="en-US" altLang="zh-CN" sz="2000" dirty="0">
                <a:latin typeface="Times New Roman" panose="02020603050405020304" pitchFamily="18" charset="0"/>
                <a:ea typeface="仿宋_GB2312" pitchFamily="49" charset="-122"/>
              </a:rPr>
              <a:t>&gt;&amp;</a:t>
            </a:r>
            <a:r>
              <a:rPr lang="en-US" altLang="zh-CN" sz="2000" b="0" dirty="0">
                <a:latin typeface="Times New Roman" panose="02020603050405020304" pitchFamily="18" charset="0"/>
                <a:ea typeface="仿宋_GB2312" pitchFamily="49" charset="-122"/>
              </a:rPr>
              <a:t> b     </a:t>
            </a:r>
            <a:r>
              <a:rPr lang="en-US" altLang="zh-CN" sz="2000" dirty="0">
                <a:solidFill>
                  <a:schemeClr val="tx2"/>
                </a:solidFill>
                <a:latin typeface="Times New Roman" panose="02020603050405020304" pitchFamily="18" charset="0"/>
                <a:ea typeface="仿宋_GB2312" pitchFamily="49" charset="-122"/>
              </a:rPr>
              <a:t>//</a:t>
            </a:r>
            <a:r>
              <a:rPr lang="en-US" altLang="zh-CN" sz="2000" dirty="0">
                <a:solidFill>
                  <a:schemeClr val="tx2"/>
                </a:solidFill>
                <a:latin typeface="Times New Roman" panose="02020603050405020304" pitchFamily="18" charset="0"/>
                <a:ea typeface="隶书" panose="02010509060101010101" pitchFamily="49" charset="-122"/>
              </a:rPr>
              <a:t>a = a*b</a:t>
            </a:r>
            <a:endParaRPr lang="en-US" altLang="zh-CN" sz="2000" dirty="0">
              <a:solidFill>
                <a:schemeClr val="tx2"/>
              </a:solidFill>
              <a:latin typeface="Times New Roman" panose="02020603050405020304" pitchFamily="18" charset="0"/>
              <a:ea typeface="仿宋_GB2312" pitchFamily="49" charset="-122"/>
            </a:endParaRPr>
          </a:p>
          <a:p>
            <a:pPr>
              <a:lnSpc>
                <a:spcPct val="105000"/>
              </a:lnSpc>
              <a:defRPr/>
            </a:pPr>
            <a:r>
              <a:rPr lang="en-US" altLang="zh-CN" sz="2000" dirty="0" err="1">
                <a:latin typeface="Times New Roman" panose="02020603050405020304" pitchFamily="18" charset="0"/>
                <a:ea typeface="隶书" panose="02010509060101010101" pitchFamily="49" charset="-122"/>
              </a:rPr>
              <a:t>pvivate</a:t>
            </a:r>
            <a:r>
              <a:rPr lang="en-US" altLang="zh-CN" sz="2000" dirty="0">
                <a:latin typeface="Times New Roman" panose="02020603050405020304" pitchFamily="18" charset="0"/>
                <a:ea typeface="隶书" panose="02010509060101010101" pitchFamily="49" charset="-122"/>
              </a:rPr>
              <a:t>:</a:t>
            </a:r>
          </a:p>
          <a:p>
            <a:pPr>
              <a:lnSpc>
                <a:spcPct val="105000"/>
              </a:lnSpc>
              <a:defRPr/>
            </a:pP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int</a:t>
            </a:r>
            <a:r>
              <a:rPr lang="en-US" altLang="zh-CN" sz="2000" b="0" dirty="0">
                <a:latin typeface="Times New Roman" panose="02020603050405020304" pitchFamily="18" charset="0"/>
                <a:ea typeface="隶书" panose="02010509060101010101" pitchFamily="49" charset="-122"/>
              </a:rPr>
              <a:t> Rows, Cols, Terms</a:t>
            </a:r>
            <a:r>
              <a:rPr lang="en-US" altLang="zh-CN" sz="2000" dirty="0">
                <a:latin typeface="Times New Roman" panose="02020603050405020304" pitchFamily="18" charset="0"/>
                <a:ea typeface="隶书" panose="02010509060101010101" pitchFamily="49" charset="-122"/>
              </a:rPr>
              <a:t>;        		</a:t>
            </a:r>
            <a:r>
              <a:rPr lang="en-US" altLang="zh-CN" sz="2000" dirty="0">
                <a:solidFill>
                  <a:schemeClr val="tx2"/>
                </a:solidFill>
                <a:latin typeface="Times New Roman" panose="02020603050405020304" pitchFamily="18" charset="0"/>
                <a:ea typeface="隶书" panose="02010509060101010101" pitchFamily="49" charset="-122"/>
              </a:rPr>
              <a:t>//</a:t>
            </a:r>
            <a:r>
              <a:rPr lang="zh-CN" altLang="zh-CN" sz="2000" b="0" dirty="0">
                <a:solidFill>
                  <a:schemeClr val="tx2"/>
                </a:solidFill>
                <a:latin typeface="Times New Roman" panose="02020603050405020304" pitchFamily="18" charset="0"/>
                <a:ea typeface="隶书" panose="02010509060101010101" pitchFamily="49" charset="-122"/>
              </a:rPr>
              <a:t>行／列／非零元素数</a:t>
            </a:r>
            <a:endParaRPr lang="zh-CN" altLang="en-US" sz="2000" b="0" dirty="0">
              <a:solidFill>
                <a:schemeClr val="tx2"/>
              </a:solidFill>
              <a:latin typeface="Times New Roman" panose="02020603050405020304" pitchFamily="18" charset="0"/>
              <a:ea typeface="隶书" panose="02010509060101010101" pitchFamily="49" charset="-122"/>
            </a:endParaRPr>
          </a:p>
          <a:p>
            <a:pPr>
              <a:lnSpc>
                <a:spcPct val="105000"/>
              </a:lnSpc>
              <a:defRPr/>
            </a:pPr>
            <a:r>
              <a:rPr lang="zh-CN" altLang="en-US" sz="2000" b="0" dirty="0">
                <a:latin typeface="Times New Roman" panose="02020603050405020304" pitchFamily="18" charset="0"/>
                <a:ea typeface="隶书" panose="02010509060101010101" pitchFamily="49" charset="-122"/>
              </a:rPr>
              <a:t>     </a:t>
            </a:r>
            <a:r>
              <a:rPr lang="en-US" altLang="zh-CN" sz="2000" b="0" dirty="0">
                <a:latin typeface="Times New Roman" panose="02020603050405020304" pitchFamily="18" charset="0"/>
                <a:ea typeface="隶书" panose="02010509060101010101" pitchFamily="49" charset="-122"/>
              </a:rPr>
              <a:t>Triple</a:t>
            </a:r>
            <a:r>
              <a:rPr lang="en-US" altLang="zh-CN" sz="2000" dirty="0">
                <a:latin typeface="Times New Roman" panose="02020603050405020304" pitchFamily="18" charset="0"/>
                <a:ea typeface="隶书" panose="02010509060101010101" pitchFamily="49" charset="-122"/>
              </a:rPr>
              <a:t>&lt;</a:t>
            </a:r>
            <a:r>
              <a:rPr lang="en-US" altLang="zh-CN" sz="2000" b="0" dirty="0">
                <a:latin typeface="Times New Roman" panose="02020603050405020304" pitchFamily="18" charset="0"/>
                <a:ea typeface="隶书" panose="02010509060101010101" pitchFamily="49" charset="-122"/>
              </a:rPr>
              <a:t>E</a:t>
            </a:r>
            <a:r>
              <a:rPr lang="en-US" altLang="zh-CN" sz="2000" dirty="0">
                <a:latin typeface="Times New Roman" panose="02020603050405020304" pitchFamily="18" charset="0"/>
                <a:ea typeface="隶书" panose="02010509060101010101" pitchFamily="49" charset="-122"/>
              </a:rPr>
              <a:t>&gt;</a:t>
            </a:r>
            <a:r>
              <a:rPr lang="en-US" altLang="zh-CN" sz="2000" b="0" dirty="0">
                <a:latin typeface="Times New Roman" panose="02020603050405020304" pitchFamily="18" charset="0"/>
                <a:ea typeface="隶书" panose="02010509060101010101" pitchFamily="49" charset="-122"/>
              </a:rPr>
              <a:t> *</a:t>
            </a:r>
            <a:r>
              <a:rPr lang="en-US" altLang="zh-CN" sz="2000" b="0" dirty="0" err="1">
                <a:latin typeface="Times New Roman" panose="02020603050405020304" pitchFamily="18" charset="0"/>
                <a:ea typeface="隶书" panose="02010509060101010101" pitchFamily="49" charset="-122"/>
              </a:rPr>
              <a:t>smArray</a:t>
            </a:r>
            <a:r>
              <a:rPr lang="en-US" altLang="zh-CN" sz="2000" dirty="0">
                <a:latin typeface="Times New Roman" panose="02020603050405020304" pitchFamily="18" charset="0"/>
                <a:ea typeface="隶书" panose="02010509060101010101" pitchFamily="49" charset="-122"/>
              </a:rPr>
              <a:t>;</a:t>
            </a:r>
            <a:r>
              <a:rPr lang="en-US" altLang="zh-CN" sz="2000" b="0" dirty="0">
                <a:latin typeface="Times New Roman" panose="02020603050405020304" pitchFamily="18" charset="0"/>
                <a:ea typeface="隶书" panose="02010509060101010101" pitchFamily="49" charset="-122"/>
              </a:rPr>
              <a:t>          		</a:t>
            </a:r>
            <a:r>
              <a:rPr lang="en-US" altLang="zh-CN" sz="2000" dirty="0">
                <a:solidFill>
                  <a:schemeClr val="tx2"/>
                </a:solidFill>
                <a:latin typeface="Times New Roman" panose="02020603050405020304" pitchFamily="18" charset="0"/>
                <a:ea typeface="隶书" panose="02010509060101010101" pitchFamily="49" charset="-122"/>
              </a:rPr>
              <a:t>//</a:t>
            </a:r>
            <a:r>
              <a:rPr lang="zh-CN" altLang="en-US" sz="2000" b="0" dirty="0">
                <a:solidFill>
                  <a:schemeClr val="tx2"/>
                </a:solidFill>
                <a:latin typeface="Times New Roman" panose="02020603050405020304" pitchFamily="18" charset="0"/>
                <a:ea typeface="隶书" panose="02010509060101010101" pitchFamily="49" charset="-122"/>
              </a:rPr>
              <a:t>三元组表</a:t>
            </a:r>
          </a:p>
          <a:p>
            <a:pPr>
              <a:lnSpc>
                <a:spcPct val="105000"/>
              </a:lnSpc>
              <a:defRPr/>
            </a:pPr>
            <a:r>
              <a:rPr lang="en-US" altLang="zh-CN" sz="2000" dirty="0">
                <a:latin typeface="Times New Roman" panose="02020603050405020304" pitchFamily="18" charset="0"/>
                <a:ea typeface="隶书" panose="02010509060101010101" pitchFamily="49" charset="-122"/>
              </a:rPr>
              <a:t>};</a:t>
            </a:r>
            <a:r>
              <a:rPr lang="en-US" altLang="zh-CN" sz="2400" b="0" dirty="0">
                <a:latin typeface="Times New Roman" panose="02020603050405020304" pitchFamily="18" charset="0"/>
                <a:ea typeface="隶书" panose="02010509060101010101" pitchFamily="49" charset="-122"/>
              </a:rPr>
              <a:t>            </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51384" y="0"/>
            <a:ext cx="5791200" cy="720725"/>
          </a:xfrm>
        </p:spPr>
        <p:txBody>
          <a:bodyPr/>
          <a:lstStyle/>
          <a:p>
            <a:r>
              <a:rPr lang="zh-CN" altLang="en-US" sz="4000" b="1" dirty="0">
                <a:ea typeface="华文新魏" panose="02010800040101010101" pitchFamily="2" charset="-122"/>
              </a:rPr>
              <a:t>稀疏矩阵的构造函数</a:t>
            </a:r>
          </a:p>
        </p:txBody>
      </p:sp>
      <p:sp>
        <p:nvSpPr>
          <p:cNvPr id="543747" name="Rectangle 3"/>
          <p:cNvSpPr>
            <a:spLocks noGrp="1" noChangeArrowheads="1"/>
          </p:cNvSpPr>
          <p:nvPr>
            <p:ph idx="1"/>
          </p:nvPr>
        </p:nvSpPr>
        <p:spPr>
          <a:xfrm>
            <a:off x="1487488" y="1268760"/>
            <a:ext cx="9388400" cy="4441825"/>
          </a:xfrm>
          <a:solidFill>
            <a:schemeClr val="bg1">
              <a:lumMod val="85000"/>
            </a:schemeClr>
          </a:solidFill>
        </p:spPr>
        <p:txBody>
          <a:bodyPr/>
          <a:lstStyle/>
          <a:p>
            <a:pPr>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template &lt;class </a:t>
            </a:r>
            <a:r>
              <a:rPr lang="en-US" altLang="zh-CN" dirty="0">
                <a:latin typeface="Times New Roman" panose="02020603050405020304" pitchFamily="18" charset="0"/>
                <a:ea typeface="隶书" panose="02010509060101010101" pitchFamily="49" charset="-122"/>
              </a:rPr>
              <a:t>E</a:t>
            </a:r>
            <a:r>
              <a:rPr lang="en-US" altLang="zh-CN" b="1" dirty="0">
                <a:latin typeface="Times New Roman" panose="02020603050405020304" pitchFamily="18" charset="0"/>
                <a:ea typeface="隶书" panose="02010509060101010101" pitchFamily="49" charset="-122"/>
              </a:rPr>
              <a:t>&gt;</a:t>
            </a:r>
          </a:p>
          <a:p>
            <a:pPr>
              <a:spcBef>
                <a:spcPct val="5000"/>
              </a:spcBef>
              <a:buFont typeface="Wingdings" panose="05000000000000000000" pitchFamily="2" charset="2"/>
              <a:buNone/>
              <a:defRPr/>
            </a:pPr>
            <a:r>
              <a:rPr lang="en-US" altLang="zh-CN" dirty="0" err="1">
                <a:latin typeface="Times New Roman" panose="02020603050405020304" pitchFamily="18" charset="0"/>
              </a:rPr>
              <a:t>SparseMatrix</a:t>
            </a:r>
            <a:r>
              <a:rPr lang="en-US" altLang="zh-CN" b="1" dirty="0">
                <a:latin typeface="Times New Roman" panose="02020603050405020304" pitchFamily="18" charset="0"/>
              </a:rPr>
              <a:t>&lt;</a:t>
            </a:r>
            <a:r>
              <a:rPr lang="en-US" altLang="zh-CN" dirty="0">
                <a:latin typeface="Times New Roman" panose="02020603050405020304" pitchFamily="18" charset="0"/>
              </a:rPr>
              <a:t>E</a:t>
            </a:r>
            <a:r>
              <a:rPr lang="en-US" altLang="zh-CN" b="1" dirty="0">
                <a:latin typeface="Times New Roman" panose="02020603050405020304" pitchFamily="18" charset="0"/>
              </a:rPr>
              <a:t>&gt;::</a:t>
            </a:r>
            <a:r>
              <a:rPr lang="en-US" altLang="zh-CN" dirty="0" err="1">
                <a:latin typeface="Times New Roman" panose="02020603050405020304" pitchFamily="18" charset="0"/>
              </a:rPr>
              <a:t>SparseMatrix</a:t>
            </a:r>
            <a:r>
              <a:rPr lang="en-US" altLang="zh-CN" dirty="0">
                <a:latin typeface="Times New Roman" panose="02020603050405020304" pitchFamily="18" charset="0"/>
              </a:rPr>
              <a:t> (</a:t>
            </a:r>
            <a:r>
              <a:rPr lang="en-US" altLang="zh-CN" b="1" dirty="0" err="1">
                <a:latin typeface="Times New Roman" panose="02020603050405020304" pitchFamily="18" charset="0"/>
              </a:rPr>
              <a:t>int</a:t>
            </a:r>
            <a:r>
              <a:rPr lang="en-US" altLang="zh-CN" dirty="0">
                <a:latin typeface="Times New Roman" panose="02020603050405020304" pitchFamily="18" charset="0"/>
              </a:rPr>
              <a:t> </a:t>
            </a:r>
            <a:r>
              <a:rPr lang="en-US" altLang="zh-CN" dirty="0" err="1">
                <a:latin typeface="Times New Roman" panose="02020603050405020304" pitchFamily="18" charset="0"/>
              </a:rPr>
              <a:t>Rw</a:t>
            </a:r>
            <a:r>
              <a:rPr lang="en-US" altLang="zh-CN" b="1" dirty="0">
                <a:latin typeface="Times New Roman" panose="02020603050405020304" pitchFamily="18" charset="0"/>
              </a:rPr>
              <a:t>, </a:t>
            </a:r>
            <a:r>
              <a:rPr lang="en-US" altLang="zh-CN" b="1" dirty="0" err="1">
                <a:latin typeface="Times New Roman" panose="02020603050405020304" pitchFamily="18" charset="0"/>
              </a:rPr>
              <a:t>int</a:t>
            </a:r>
            <a:r>
              <a:rPr lang="en-US" altLang="zh-CN" b="1" dirty="0">
                <a:latin typeface="Times New Roman" panose="02020603050405020304" pitchFamily="18" charset="0"/>
              </a:rPr>
              <a:t> </a:t>
            </a:r>
            <a:r>
              <a:rPr lang="en-US" altLang="zh-CN" dirty="0" err="1">
                <a:latin typeface="Times New Roman" panose="02020603050405020304" pitchFamily="18" charset="0"/>
              </a:rPr>
              <a:t>Cl</a:t>
            </a:r>
            <a:r>
              <a:rPr lang="en-US" altLang="zh-CN" b="1" dirty="0">
                <a:latin typeface="Times New Roman" panose="02020603050405020304" pitchFamily="18" charset="0"/>
              </a:rPr>
              <a:t>,</a:t>
            </a:r>
            <a:r>
              <a:rPr lang="en-US" altLang="zh-CN" dirty="0">
                <a:latin typeface="Times New Roman" panose="02020603050405020304" pitchFamily="18" charset="0"/>
              </a:rPr>
              <a:t> </a:t>
            </a:r>
            <a:r>
              <a:rPr lang="en-US" altLang="zh-CN" b="1" dirty="0" err="1">
                <a:latin typeface="Times New Roman" panose="02020603050405020304" pitchFamily="18" charset="0"/>
              </a:rPr>
              <a:t>int</a:t>
            </a:r>
            <a:r>
              <a:rPr lang="en-US" altLang="zh-CN" dirty="0">
                <a:latin typeface="Times New Roman" panose="02020603050405020304" pitchFamily="18" charset="0"/>
              </a:rPr>
              <a:t> Tm) </a:t>
            </a:r>
            <a:r>
              <a:rPr lang="en-US" altLang="zh-CN" b="1" dirty="0">
                <a:latin typeface="Times New Roman" panose="02020603050405020304" pitchFamily="18" charset="0"/>
              </a:rPr>
              <a:t>{</a:t>
            </a:r>
          </a:p>
          <a:p>
            <a:pPr>
              <a:spcBef>
                <a:spcPct val="5000"/>
              </a:spcBef>
              <a:buFont typeface="Wingdings" panose="05000000000000000000" pitchFamily="2" charset="2"/>
              <a:buNone/>
              <a:defRPr/>
            </a:pPr>
            <a:r>
              <a:rPr lang="en-US" altLang="zh-CN" b="1" dirty="0">
                <a:latin typeface="Times New Roman" panose="02020603050405020304" pitchFamily="18" charset="0"/>
              </a:rPr>
              <a:t>    </a:t>
            </a:r>
            <a:r>
              <a:rPr lang="en-US" altLang="zh-CN" dirty="0">
                <a:latin typeface="Times New Roman" panose="02020603050405020304" pitchFamily="18" charset="0"/>
              </a:rPr>
              <a:t>Rows = </a:t>
            </a:r>
            <a:r>
              <a:rPr lang="en-US" altLang="zh-CN" dirty="0" err="1">
                <a:latin typeface="Times New Roman" panose="02020603050405020304" pitchFamily="18" charset="0"/>
              </a:rPr>
              <a:t>Rw</a:t>
            </a:r>
            <a:r>
              <a:rPr lang="en-US" altLang="zh-CN" b="1" dirty="0">
                <a:latin typeface="Times New Roman" panose="02020603050405020304" pitchFamily="18" charset="0"/>
              </a:rPr>
              <a:t>;   </a:t>
            </a:r>
            <a:r>
              <a:rPr lang="en-US" altLang="zh-CN" dirty="0">
                <a:latin typeface="Times New Roman" panose="02020603050405020304" pitchFamily="18" charset="0"/>
              </a:rPr>
              <a:t>Cols = </a:t>
            </a:r>
            <a:r>
              <a:rPr lang="en-US" altLang="zh-CN" dirty="0" err="1">
                <a:latin typeface="Times New Roman" panose="02020603050405020304" pitchFamily="18" charset="0"/>
              </a:rPr>
              <a:t>Cl</a:t>
            </a:r>
            <a:r>
              <a:rPr lang="en-US" altLang="zh-CN" b="1" dirty="0">
                <a:latin typeface="Times New Roman" panose="02020603050405020304" pitchFamily="18" charset="0"/>
              </a:rPr>
              <a:t>;   </a:t>
            </a:r>
            <a:r>
              <a:rPr lang="en-US" altLang="zh-CN" dirty="0">
                <a:latin typeface="Times New Roman" panose="02020603050405020304" pitchFamily="18" charset="0"/>
              </a:rPr>
              <a:t>Terms = Tm</a:t>
            </a:r>
            <a:r>
              <a:rPr lang="en-US" altLang="zh-CN" b="1" dirty="0">
                <a:latin typeface="Times New Roman" panose="02020603050405020304" pitchFamily="18" charset="0"/>
              </a:rPr>
              <a:t>;</a:t>
            </a:r>
          </a:p>
          <a:p>
            <a:pPr>
              <a:spcBef>
                <a:spcPct val="5000"/>
              </a:spcBef>
              <a:buFont typeface="Wingdings" panose="05000000000000000000" pitchFamily="2" charset="2"/>
              <a:buNone/>
              <a:defRPr/>
            </a:pPr>
            <a:r>
              <a:rPr lang="en-US" altLang="zh-CN" b="1" dirty="0">
                <a:latin typeface="Times New Roman" panose="02020603050405020304" pitchFamily="18" charset="0"/>
              </a:rPr>
              <a:t>    </a:t>
            </a:r>
            <a:r>
              <a:rPr lang="en-US" altLang="zh-CN" dirty="0" err="1">
                <a:latin typeface="Times New Roman" panose="02020603050405020304" pitchFamily="18" charset="0"/>
              </a:rPr>
              <a:t>smArray</a:t>
            </a:r>
            <a:r>
              <a:rPr lang="en-US" altLang="zh-CN" dirty="0">
                <a:latin typeface="Times New Roman" panose="02020603050405020304" pitchFamily="18" charset="0"/>
              </a:rPr>
              <a:t> =</a:t>
            </a:r>
            <a:r>
              <a:rPr lang="en-US" altLang="zh-CN" b="1" dirty="0">
                <a:latin typeface="Times New Roman" panose="02020603050405020304" pitchFamily="18" charset="0"/>
              </a:rPr>
              <a:t> new </a:t>
            </a:r>
            <a:r>
              <a:rPr lang="en-US" altLang="zh-CN" dirty="0">
                <a:solidFill>
                  <a:schemeClr val="tx2"/>
                </a:solidFill>
                <a:latin typeface="Times New Roman" panose="02020603050405020304" pitchFamily="18" charset="0"/>
                <a:ea typeface="隶书" panose="02010509060101010101" pitchFamily="49" charset="-122"/>
              </a:rPr>
              <a:t>Triple</a:t>
            </a:r>
            <a:r>
              <a:rPr lang="en-US" altLang="zh-CN" dirty="0">
                <a:latin typeface="Times New Roman" panose="02020603050405020304" pitchFamily="18" charset="0"/>
              </a:rPr>
              <a:t>[Terms]</a:t>
            </a:r>
            <a:r>
              <a:rPr lang="en-US" altLang="zh-CN" b="1" dirty="0">
                <a:latin typeface="Times New Roman" panose="02020603050405020304" pitchFamily="18" charset="0"/>
              </a:rPr>
              <a:t>;          </a:t>
            </a:r>
            <a:r>
              <a:rPr lang="en-US" altLang="zh-CN" b="1" dirty="0">
                <a:solidFill>
                  <a:schemeClr val="tx2"/>
                </a:solidFill>
                <a:latin typeface="Times New Roman" panose="02020603050405020304" pitchFamily="18" charset="0"/>
              </a:rPr>
              <a:t>//</a:t>
            </a:r>
            <a:r>
              <a:rPr lang="zh-CN" altLang="en-US" dirty="0">
                <a:solidFill>
                  <a:schemeClr val="tx2"/>
                </a:solidFill>
                <a:latin typeface="Times New Roman" panose="02020603050405020304" pitchFamily="18" charset="0"/>
                <a:ea typeface="隶书" panose="02010509060101010101" pitchFamily="49" charset="-122"/>
              </a:rPr>
              <a:t>三元组表</a:t>
            </a:r>
          </a:p>
          <a:p>
            <a:pPr>
              <a:spcBef>
                <a:spcPct val="5000"/>
              </a:spcBef>
              <a:buFont typeface="Wingdings" panose="05000000000000000000" pitchFamily="2" charset="2"/>
              <a:buNone/>
              <a:defRPr/>
            </a:pPr>
            <a:r>
              <a:rPr lang="zh-CN" altLang="en-US" dirty="0">
                <a:solidFill>
                  <a:schemeClr val="tx2"/>
                </a:solidFill>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smArray</a:t>
            </a:r>
            <a:r>
              <a:rPr lang="en-US" altLang="zh-CN" dirty="0">
                <a:latin typeface="Times New Roman" panose="02020603050405020304" pitchFamily="18" charset="0"/>
                <a:ea typeface="隶书" panose="02010509060101010101" pitchFamily="49" charset="-122"/>
              </a:rPr>
              <a:t> == NULL) </a:t>
            </a:r>
            <a:r>
              <a:rPr lang="en-US" altLang="zh-CN"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cerr</a:t>
            </a:r>
            <a:r>
              <a:rPr lang="en-US" altLang="zh-CN" b="1" dirty="0">
                <a:latin typeface="Times New Roman" panose="02020603050405020304" pitchFamily="18" charset="0"/>
                <a:ea typeface="隶书" panose="02010509060101010101" pitchFamily="49" charset="-122"/>
              </a:rPr>
              <a:t> &lt;&lt;</a:t>
            </a:r>
            <a:r>
              <a:rPr lang="en-US" altLang="zh-CN" dirty="0">
                <a:latin typeface="Times New Roman" panose="02020603050405020304" pitchFamily="18" charset="0"/>
                <a:ea typeface="隶书" panose="02010509060101010101" pitchFamily="49" charset="-122"/>
              </a:rPr>
              <a:t> “</a:t>
            </a:r>
            <a:r>
              <a:rPr lang="zh-CN" altLang="en-US" dirty="0">
                <a:latin typeface="Times New Roman" panose="02020603050405020304" pitchFamily="18" charset="0"/>
                <a:ea typeface="隶书" panose="02010509060101010101" pitchFamily="49" charset="-122"/>
              </a:rPr>
              <a:t>存储分配失败！</a:t>
            </a:r>
            <a:r>
              <a:rPr lang="zh-CN" altLang="en-US" b="1"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&lt;&lt; </a:t>
            </a:r>
            <a:r>
              <a:rPr lang="en-US" altLang="zh-CN" b="1" dirty="0" err="1">
                <a:latin typeface="Times New Roman" panose="02020603050405020304" pitchFamily="18" charset="0"/>
                <a:ea typeface="隶书" panose="02010509060101010101" pitchFamily="49" charset="-122"/>
              </a:rPr>
              <a:t>endl</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exit</a:t>
            </a:r>
            <a:r>
              <a:rPr lang="en-US" altLang="zh-CN" dirty="0">
                <a:latin typeface="Times New Roman" panose="02020603050405020304" pitchFamily="18" charset="0"/>
                <a:ea typeface="隶书" panose="02010509060101010101" pitchFamily="49" charset="-122"/>
              </a:rPr>
              <a:t>(1)</a:t>
            </a:r>
            <a:r>
              <a:rPr lang="en-US" altLang="zh-CN"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rPr>
              <a:t> </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63352" y="0"/>
            <a:ext cx="7772400"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3600" dirty="0">
                <a:solidFill>
                  <a:srgbClr val="0000CC"/>
                </a:solidFill>
                <a:latin typeface="Arial" panose="020B0604020202020204" pitchFamily="34" charset="0"/>
                <a:ea typeface="华文新魏" panose="02010800040101010101" pitchFamily="2" charset="-122"/>
              </a:rPr>
              <a:t>稀疏矩阵的转置</a:t>
            </a:r>
            <a:endParaRPr lang="zh-CN" altLang="en-US" sz="4000" b="0" dirty="0">
              <a:solidFill>
                <a:srgbClr val="0000CC"/>
              </a:solidFill>
              <a:latin typeface="Arial" panose="020B0604020202020204" pitchFamily="34" charset="0"/>
              <a:ea typeface="华文新魏" panose="02010800040101010101" pitchFamily="2" charset="-122"/>
            </a:endParaRPr>
          </a:p>
        </p:txBody>
      </p:sp>
      <p:sp>
        <p:nvSpPr>
          <p:cNvPr id="68611" name="Rectangle 3"/>
          <p:cNvSpPr>
            <a:spLocks noChangeArrowheads="1"/>
          </p:cNvSpPr>
          <p:nvPr/>
        </p:nvSpPr>
        <p:spPr bwMode="auto">
          <a:xfrm>
            <a:off x="1127448" y="1196752"/>
            <a:ext cx="1065718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05000"/>
              </a:lnSpc>
              <a:buClr>
                <a:srgbClr val="990099"/>
              </a:buClr>
              <a:buSzPct val="50000"/>
            </a:pPr>
            <a:r>
              <a:rPr lang="zh-CN" altLang="en-US" sz="3000" dirty="0">
                <a:solidFill>
                  <a:srgbClr val="0000CC"/>
                </a:solidFill>
                <a:latin typeface="Times New Roman" panose="02020603050405020304" pitchFamily="18" charset="0"/>
                <a:ea typeface="仿宋_GB2312" pitchFamily="49" charset="-122"/>
              </a:rPr>
              <a:t>一个 </a:t>
            </a:r>
            <a:r>
              <a:rPr lang="en-US" altLang="zh-CN" sz="3000" dirty="0" err="1">
                <a:solidFill>
                  <a:schemeClr val="tx2"/>
                </a:solidFill>
                <a:latin typeface="Times New Roman" panose="02020603050405020304" pitchFamily="18" charset="0"/>
                <a:ea typeface="仿宋_GB2312" pitchFamily="49" charset="-122"/>
              </a:rPr>
              <a:t>m</a:t>
            </a:r>
            <a:r>
              <a:rPr lang="en-US" altLang="zh-CN" sz="3000" dirty="0" err="1">
                <a:solidFill>
                  <a:schemeClr val="tx2"/>
                </a:solidFill>
                <a:latin typeface="Times New Roman" panose="02020603050405020304" pitchFamily="18" charset="0"/>
                <a:ea typeface="仿宋_GB2312" pitchFamily="49" charset="-122"/>
                <a:sym typeface="Symbol" panose="05050102010706020507" pitchFamily="18" charset="2"/>
              </a:rPr>
              <a:t>n</a:t>
            </a:r>
            <a:r>
              <a:rPr lang="en-US" altLang="zh-CN" sz="3000" dirty="0">
                <a:solidFill>
                  <a:srgbClr val="0000CC"/>
                </a:solidFill>
                <a:latin typeface="Times New Roman" panose="02020603050405020304" pitchFamily="18" charset="0"/>
                <a:ea typeface="仿宋_GB2312" pitchFamily="49" charset="-122"/>
                <a:sym typeface="Symbol" panose="05050102010706020507" pitchFamily="18" charset="2"/>
              </a:rPr>
              <a:t> </a:t>
            </a:r>
            <a:r>
              <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rPr>
              <a:t>的矩阵 </a:t>
            </a:r>
            <a:r>
              <a:rPr lang="en-US" altLang="zh-CN" sz="3000" dirty="0">
                <a:solidFill>
                  <a:srgbClr val="0000CC"/>
                </a:solidFill>
                <a:latin typeface="Times New Roman" panose="02020603050405020304" pitchFamily="18" charset="0"/>
                <a:ea typeface="仿宋_GB2312" pitchFamily="49" charset="-122"/>
                <a:sym typeface="Symbol" panose="05050102010706020507" pitchFamily="18" charset="2"/>
              </a:rPr>
              <a:t>A</a:t>
            </a:r>
            <a:r>
              <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rPr>
              <a:t>，它的转置矩阵 </a:t>
            </a:r>
            <a:r>
              <a:rPr lang="en-US" altLang="zh-CN" sz="3000" dirty="0">
                <a:solidFill>
                  <a:srgbClr val="0000CC"/>
                </a:solidFill>
                <a:latin typeface="Times New Roman" panose="02020603050405020304" pitchFamily="18" charset="0"/>
                <a:ea typeface="仿宋_GB2312" pitchFamily="49" charset="-122"/>
                <a:sym typeface="Symbol" panose="05050102010706020507" pitchFamily="18" charset="2"/>
              </a:rPr>
              <a:t>B </a:t>
            </a:r>
            <a:r>
              <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rPr>
              <a:t>是一个 </a:t>
            </a:r>
            <a:r>
              <a:rPr lang="en-US" altLang="zh-CN" sz="3000" dirty="0" err="1">
                <a:solidFill>
                  <a:schemeClr val="tx2"/>
                </a:solidFill>
                <a:latin typeface="Times New Roman" panose="02020603050405020304" pitchFamily="18" charset="0"/>
                <a:ea typeface="仿宋_GB2312" pitchFamily="49" charset="-122"/>
                <a:sym typeface="Symbol" panose="05050102010706020507" pitchFamily="18" charset="2"/>
              </a:rPr>
              <a:t>nm</a:t>
            </a:r>
            <a:r>
              <a:rPr lang="en-US" altLang="zh-CN" sz="3000" dirty="0">
                <a:solidFill>
                  <a:srgbClr val="0000CC"/>
                </a:solidFill>
                <a:latin typeface="Times New Roman" panose="02020603050405020304" pitchFamily="18" charset="0"/>
                <a:ea typeface="仿宋_GB2312" pitchFamily="49" charset="-122"/>
                <a:sym typeface="Symbol" panose="05050102010706020507" pitchFamily="18" charset="2"/>
              </a:rPr>
              <a:t> </a:t>
            </a:r>
            <a:r>
              <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rPr>
              <a:t>的矩阵，且 </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A[</a:t>
            </a:r>
            <a:r>
              <a:rPr lang="en-US" altLang="zh-CN" sz="3000" i="1" dirty="0" err="1">
                <a:solidFill>
                  <a:schemeClr val="tx2"/>
                </a:solidFill>
                <a:latin typeface="Times New Roman" panose="02020603050405020304" pitchFamily="18" charset="0"/>
                <a:ea typeface="仿宋_GB2312" pitchFamily="49" charset="-122"/>
                <a:sym typeface="Symbol" panose="05050102010706020507" pitchFamily="18" charset="2"/>
              </a:rPr>
              <a:t>i</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a:t>
            </a:r>
            <a:r>
              <a:rPr lang="en-US" altLang="zh-CN" sz="3000" i="1" dirty="0">
                <a:solidFill>
                  <a:schemeClr val="tx2"/>
                </a:solidFill>
                <a:latin typeface="Times New Roman" panose="02020603050405020304" pitchFamily="18" charset="0"/>
                <a:ea typeface="仿宋_GB2312" pitchFamily="49" charset="-122"/>
                <a:sym typeface="Symbol" panose="05050102010706020507" pitchFamily="18" charset="2"/>
              </a:rPr>
              <a:t>j</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 = B[</a:t>
            </a:r>
            <a:r>
              <a:rPr lang="en-US" altLang="zh-CN" sz="3000" i="1" dirty="0">
                <a:solidFill>
                  <a:schemeClr val="tx2"/>
                </a:solidFill>
                <a:latin typeface="Times New Roman" panose="02020603050405020304" pitchFamily="18" charset="0"/>
                <a:ea typeface="仿宋_GB2312" pitchFamily="49" charset="-122"/>
                <a:sym typeface="Symbol" panose="05050102010706020507" pitchFamily="18" charset="2"/>
              </a:rPr>
              <a:t>j</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a:t>
            </a:r>
            <a:r>
              <a:rPr lang="en-US" altLang="zh-CN" sz="3000" i="1" dirty="0" err="1">
                <a:solidFill>
                  <a:schemeClr val="tx2"/>
                </a:solidFill>
                <a:latin typeface="Times New Roman" panose="02020603050405020304" pitchFamily="18" charset="0"/>
                <a:ea typeface="仿宋_GB2312" pitchFamily="49" charset="-122"/>
                <a:sym typeface="Symbol" panose="05050102010706020507" pitchFamily="18" charset="2"/>
              </a:rPr>
              <a:t>i</a:t>
            </a:r>
            <a:r>
              <a:rPr lang="en-US" altLang="zh-CN" sz="3000" dirty="0">
                <a:solidFill>
                  <a:schemeClr val="tx2"/>
                </a:solidFill>
                <a:latin typeface="Times New Roman" panose="02020603050405020304" pitchFamily="18" charset="0"/>
                <a:ea typeface="仿宋_GB2312" pitchFamily="49" charset="-122"/>
                <a:sym typeface="Symbol" panose="05050102010706020507" pitchFamily="18" charset="2"/>
              </a:rPr>
              <a:t>]</a:t>
            </a:r>
            <a:r>
              <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rPr>
              <a:t>。</a:t>
            </a:r>
            <a:r>
              <a:rPr lang="zh-CN" altLang="zh-CN" sz="3000" dirty="0">
                <a:solidFill>
                  <a:srgbClr val="0000CC"/>
                </a:solidFill>
                <a:latin typeface="Times New Roman" panose="02020603050405020304" pitchFamily="18" charset="0"/>
                <a:ea typeface="仿宋_GB2312" pitchFamily="49" charset="-122"/>
                <a:sym typeface="Symbol" panose="05050102010706020507" pitchFamily="18" charset="2"/>
              </a:rPr>
              <a:t>即</a:t>
            </a:r>
            <a:endPar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endParaRPr>
          </a:p>
          <a:p>
            <a:pPr lvl="1">
              <a:lnSpc>
                <a:spcPct val="105000"/>
              </a:lnSpc>
              <a:buClr>
                <a:srgbClr val="008000"/>
              </a:buClr>
              <a:buSzPct val="50000"/>
              <a:buFont typeface="Wingdings" panose="05000000000000000000" pitchFamily="2" charset="2"/>
              <a:buChar char="u"/>
            </a:pPr>
            <a:r>
              <a:rPr lang="zh-CN" altLang="zh-CN" sz="3000" dirty="0">
                <a:solidFill>
                  <a:srgbClr val="0000CC"/>
                </a:solidFill>
                <a:latin typeface="Times New Roman" panose="02020603050405020304" pitchFamily="18" charset="0"/>
                <a:ea typeface="仿宋_GB2312" pitchFamily="49" charset="-122"/>
                <a:sym typeface="Symbol" panose="05050102010706020507" pitchFamily="18" charset="2"/>
              </a:rPr>
              <a:t>矩阵 </a:t>
            </a:r>
            <a:r>
              <a:rPr lang="en-US" altLang="zh-CN" sz="3000" dirty="0">
                <a:solidFill>
                  <a:srgbClr val="0000CC"/>
                </a:solidFill>
                <a:latin typeface="Times New Roman" panose="02020603050405020304" pitchFamily="18" charset="0"/>
                <a:ea typeface="仿宋_GB2312" pitchFamily="49" charset="-122"/>
                <a:sym typeface="Symbol" panose="05050102010706020507" pitchFamily="18" charset="2"/>
              </a:rPr>
              <a:t>A </a:t>
            </a:r>
            <a:r>
              <a:rPr lang="zh-CN" altLang="zh-CN" sz="3000" dirty="0">
                <a:solidFill>
                  <a:srgbClr val="0000CC"/>
                </a:solidFill>
                <a:latin typeface="Times New Roman" panose="02020603050405020304" pitchFamily="18" charset="0"/>
                <a:ea typeface="仿宋_GB2312" pitchFamily="49" charset="-122"/>
                <a:sym typeface="Symbol" panose="05050102010706020507" pitchFamily="18" charset="2"/>
              </a:rPr>
              <a:t>的行成为矩阵 </a:t>
            </a:r>
            <a:r>
              <a:rPr lang="en-US" altLang="zh-CN" sz="3000" dirty="0">
                <a:solidFill>
                  <a:srgbClr val="0000CC"/>
                </a:solidFill>
                <a:latin typeface="Times New Roman" panose="02020603050405020304" pitchFamily="18" charset="0"/>
                <a:ea typeface="仿宋_GB2312" pitchFamily="49" charset="-122"/>
                <a:sym typeface="Symbol" panose="05050102010706020507" pitchFamily="18" charset="2"/>
              </a:rPr>
              <a:t>B </a:t>
            </a:r>
            <a:r>
              <a:rPr lang="zh-CN" altLang="zh-CN" sz="3000" dirty="0">
                <a:solidFill>
                  <a:srgbClr val="0000CC"/>
                </a:solidFill>
                <a:latin typeface="Times New Roman" panose="02020603050405020304" pitchFamily="18" charset="0"/>
                <a:ea typeface="仿宋_GB2312" pitchFamily="49" charset="-122"/>
                <a:sym typeface="Symbol" panose="05050102010706020507" pitchFamily="18" charset="2"/>
              </a:rPr>
              <a:t>的列</a:t>
            </a:r>
            <a:endPar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endParaRPr>
          </a:p>
          <a:p>
            <a:pPr lvl="1">
              <a:lnSpc>
                <a:spcPct val="105000"/>
              </a:lnSpc>
              <a:buClr>
                <a:srgbClr val="008000"/>
              </a:buClr>
              <a:buSzPct val="50000"/>
              <a:buFont typeface="Wingdings" panose="05000000000000000000" pitchFamily="2" charset="2"/>
              <a:buChar char="u"/>
            </a:pPr>
            <a:r>
              <a:rPr lang="zh-CN" altLang="zh-CN" sz="3000" dirty="0">
                <a:solidFill>
                  <a:srgbClr val="0000CC"/>
                </a:solidFill>
                <a:latin typeface="Times New Roman" panose="02020603050405020304" pitchFamily="18" charset="0"/>
                <a:ea typeface="仿宋_GB2312" pitchFamily="49" charset="-122"/>
                <a:sym typeface="Symbol" panose="05050102010706020507" pitchFamily="18" charset="2"/>
              </a:rPr>
              <a:t>矩阵 </a:t>
            </a:r>
            <a:r>
              <a:rPr lang="en-US" altLang="zh-CN" sz="3000" dirty="0">
                <a:solidFill>
                  <a:srgbClr val="0000CC"/>
                </a:solidFill>
                <a:latin typeface="Times New Roman" panose="02020603050405020304" pitchFamily="18" charset="0"/>
                <a:ea typeface="仿宋_GB2312" pitchFamily="49" charset="-122"/>
                <a:sym typeface="Symbol" panose="05050102010706020507" pitchFamily="18" charset="2"/>
              </a:rPr>
              <a:t>A </a:t>
            </a:r>
            <a:r>
              <a:rPr lang="zh-CN" altLang="zh-CN" sz="3000" dirty="0">
                <a:solidFill>
                  <a:srgbClr val="0000CC"/>
                </a:solidFill>
                <a:latin typeface="Times New Roman" panose="02020603050405020304" pitchFamily="18" charset="0"/>
                <a:ea typeface="仿宋_GB2312" pitchFamily="49" charset="-122"/>
                <a:sym typeface="Symbol" panose="05050102010706020507" pitchFamily="18" charset="2"/>
              </a:rPr>
              <a:t>的列成为矩阵 </a:t>
            </a:r>
            <a:r>
              <a:rPr lang="en-US" altLang="zh-CN" sz="3000" dirty="0">
                <a:solidFill>
                  <a:srgbClr val="0000CC"/>
                </a:solidFill>
                <a:latin typeface="Times New Roman" panose="02020603050405020304" pitchFamily="18" charset="0"/>
                <a:ea typeface="仿宋_GB2312" pitchFamily="49" charset="-122"/>
                <a:sym typeface="Symbol" panose="05050102010706020507" pitchFamily="18" charset="2"/>
              </a:rPr>
              <a:t>B </a:t>
            </a:r>
            <a:r>
              <a:rPr lang="zh-CN" altLang="zh-CN" sz="3000" dirty="0">
                <a:solidFill>
                  <a:srgbClr val="0000CC"/>
                </a:solidFill>
                <a:latin typeface="Times New Roman" panose="02020603050405020304" pitchFamily="18" charset="0"/>
                <a:ea typeface="仿宋_GB2312" pitchFamily="49" charset="-122"/>
                <a:sym typeface="Symbol" panose="05050102010706020507" pitchFamily="18" charset="2"/>
              </a:rPr>
              <a:t>的行。</a:t>
            </a:r>
            <a:endPar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endParaRPr>
          </a:p>
          <a:p>
            <a:pPr>
              <a:lnSpc>
                <a:spcPct val="105000"/>
              </a:lnSpc>
              <a:buClr>
                <a:srgbClr val="990099"/>
              </a:buClr>
              <a:buSzPct val="50000"/>
            </a:pPr>
            <a:r>
              <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rPr>
              <a:t>在稀疏矩阵的三元组表中，非零矩阵元素按行存放。当行号相同时，按列号递增的顺序存放。</a:t>
            </a:r>
          </a:p>
          <a:p>
            <a:pPr>
              <a:lnSpc>
                <a:spcPct val="105000"/>
              </a:lnSpc>
              <a:buClr>
                <a:srgbClr val="990099"/>
              </a:buClr>
              <a:buSzPct val="50000"/>
            </a:pPr>
            <a:r>
              <a:rPr lang="zh-CN" altLang="en-US" sz="3000" dirty="0">
                <a:solidFill>
                  <a:srgbClr val="0000CC"/>
                </a:solidFill>
                <a:latin typeface="Times New Roman" panose="02020603050405020304" pitchFamily="18" charset="0"/>
                <a:ea typeface="仿宋_GB2312" pitchFamily="49" charset="-122"/>
                <a:sym typeface="Symbol" panose="05050102010706020507" pitchFamily="18" charset="2"/>
              </a:rPr>
              <a:t>稀疏矩阵的转置运算要转化为对应三元组表的转置。</a:t>
            </a:r>
            <a:endParaRPr lang="zh-CN" altLang="en-US" sz="3000" dirty="0">
              <a:solidFill>
                <a:srgbClr val="0000CC"/>
              </a:solidFill>
              <a:latin typeface="Times New Roman" panose="02020603050405020304" pitchFamily="18" charset="0"/>
              <a:ea typeface="仿宋_GB2312" pitchFamily="49" charset="-122"/>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385888" y="249239"/>
            <a:ext cx="18473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2400" b="0">
              <a:latin typeface="Times New Roman" panose="02020603050405020304" pitchFamily="18" charset="0"/>
              <a:ea typeface="黑体" panose="02010609060101010101" pitchFamily="49" charset="-122"/>
            </a:endParaRPr>
          </a:p>
        </p:txBody>
      </p:sp>
      <p:graphicFrame>
        <p:nvGraphicFramePr>
          <p:cNvPr id="69635" name="Object 3"/>
          <p:cNvGraphicFramePr>
            <a:graphicFrameLocks noChangeAspect="1"/>
          </p:cNvGraphicFramePr>
          <p:nvPr>
            <p:extLst>
              <p:ext uri="{D42A27DB-BD31-4B8C-83A1-F6EECF244321}">
                <p14:modId xmlns:p14="http://schemas.microsoft.com/office/powerpoint/2010/main" val="940682375"/>
              </p:ext>
            </p:extLst>
          </p:nvPr>
        </p:nvGraphicFramePr>
        <p:xfrm>
          <a:off x="1738685" y="1960564"/>
          <a:ext cx="5005387" cy="3690937"/>
        </p:xfrm>
        <a:graphic>
          <a:graphicData uri="http://schemas.openxmlformats.org/presentationml/2006/ole">
            <mc:AlternateContent xmlns:mc="http://schemas.openxmlformats.org/markup-compatibility/2006">
              <mc:Choice xmlns:v="urn:schemas-microsoft-com:vml" Requires="v">
                <p:oleObj spid="_x0000_s69766" name="公式" r:id="rId3" imgW="2451100" imgH="1371600" progId="Equation.3">
                  <p:embed/>
                </p:oleObj>
              </mc:Choice>
              <mc:Fallback>
                <p:oleObj name="公式" r:id="rId3" imgW="2451100" imgH="1371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685" y="1960564"/>
                        <a:ext cx="5005387"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6" name="Text Box 4"/>
          <p:cNvSpPr txBox="1">
            <a:spLocks noChangeArrowheads="1"/>
          </p:cNvSpPr>
          <p:nvPr/>
        </p:nvSpPr>
        <p:spPr bwMode="auto">
          <a:xfrm>
            <a:off x="479376" y="31494"/>
            <a:ext cx="23622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3600" dirty="0">
                <a:solidFill>
                  <a:srgbClr val="0000CC"/>
                </a:solidFill>
                <a:latin typeface="Times New Roman" panose="02020603050405020304" pitchFamily="18" charset="0"/>
                <a:ea typeface="仿宋_GB2312" pitchFamily="49" charset="-122"/>
              </a:rPr>
              <a:t>稀疏矩阵</a:t>
            </a:r>
            <a:endParaRPr lang="zh-CN" altLang="en-US" sz="2400" b="0" dirty="0">
              <a:solidFill>
                <a:srgbClr val="0000CC"/>
              </a:solidFill>
              <a:latin typeface="Times New Roman" panose="02020603050405020304" pitchFamily="18" charset="0"/>
              <a:ea typeface="黑体" panose="02010609060101010101" pitchFamily="49" charset="-122"/>
            </a:endParaRPr>
          </a:p>
        </p:txBody>
      </p:sp>
      <p:graphicFrame>
        <p:nvGraphicFramePr>
          <p:cNvPr id="69637" name="Object 5"/>
          <p:cNvGraphicFramePr>
            <a:graphicFrameLocks noChangeAspect="1"/>
          </p:cNvGraphicFramePr>
          <p:nvPr>
            <p:extLst>
              <p:ext uri="{D42A27DB-BD31-4B8C-83A1-F6EECF244321}">
                <p14:modId xmlns:p14="http://schemas.microsoft.com/office/powerpoint/2010/main" val="4157977655"/>
              </p:ext>
            </p:extLst>
          </p:nvPr>
        </p:nvGraphicFramePr>
        <p:xfrm>
          <a:off x="6023992" y="980728"/>
          <a:ext cx="4233863" cy="4876800"/>
        </p:xfrm>
        <a:graphic>
          <a:graphicData uri="http://schemas.openxmlformats.org/presentationml/2006/ole">
            <mc:AlternateContent xmlns:mc="http://schemas.openxmlformats.org/markup-compatibility/2006">
              <mc:Choice xmlns:v="urn:schemas-microsoft-com:vml" Requires="v">
                <p:oleObj spid="_x0000_s69767" name="文档" r:id="rId5" imgW="5209032" imgH="5823204" progId="Word.Document.8">
                  <p:embed/>
                </p:oleObj>
              </mc:Choice>
              <mc:Fallback>
                <p:oleObj name="文档" r:id="rId5" imgW="5209032" imgH="5823204"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3992" y="980728"/>
                        <a:ext cx="42338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385888" y="249239"/>
            <a:ext cx="18473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2400" b="0">
              <a:latin typeface="Times New Roman" panose="02020603050405020304" pitchFamily="18" charset="0"/>
              <a:ea typeface="黑体" panose="02010609060101010101" pitchFamily="49" charset="-122"/>
            </a:endParaRPr>
          </a:p>
        </p:txBody>
      </p:sp>
      <p:graphicFrame>
        <p:nvGraphicFramePr>
          <p:cNvPr id="70659" name="Object 3"/>
          <p:cNvGraphicFramePr>
            <a:graphicFrameLocks noChangeAspect="1"/>
          </p:cNvGraphicFramePr>
          <p:nvPr>
            <p:extLst>
              <p:ext uri="{D42A27DB-BD31-4B8C-83A1-F6EECF244321}">
                <p14:modId xmlns:p14="http://schemas.microsoft.com/office/powerpoint/2010/main" val="3869258943"/>
              </p:ext>
            </p:extLst>
          </p:nvPr>
        </p:nvGraphicFramePr>
        <p:xfrm>
          <a:off x="3737594" y="1277144"/>
          <a:ext cx="3886200" cy="4800600"/>
        </p:xfrm>
        <a:graphic>
          <a:graphicData uri="http://schemas.openxmlformats.org/presentationml/2006/ole">
            <mc:AlternateContent xmlns:mc="http://schemas.openxmlformats.org/markup-compatibility/2006">
              <mc:Choice xmlns:v="urn:schemas-microsoft-com:vml" Requires="v">
                <p:oleObj spid="_x0000_s70794" name="公式" r:id="rId3" imgW="1800166" imgH="1762020" progId="Equation.3">
                  <p:embed/>
                </p:oleObj>
              </mc:Choice>
              <mc:Fallback>
                <p:oleObj name="公式" r:id="rId3" imgW="1800166" imgH="176202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594" y="1277144"/>
                        <a:ext cx="3886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6644" name="Text Box 4"/>
          <p:cNvSpPr txBox="1">
            <a:spLocks noChangeArrowheads="1"/>
          </p:cNvSpPr>
          <p:nvPr/>
        </p:nvSpPr>
        <p:spPr bwMode="auto">
          <a:xfrm>
            <a:off x="230981" y="69554"/>
            <a:ext cx="2309813"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zh-CN" altLang="en-US" sz="3600" dirty="0">
                <a:solidFill>
                  <a:srgbClr val="0000CC"/>
                </a:solidFill>
                <a:effectLst>
                  <a:outerShdw blurRad="38100" dist="38100" dir="2700000" algn="tl">
                    <a:srgbClr val="C0C0C0"/>
                  </a:outerShdw>
                </a:effectLst>
                <a:latin typeface="Times New Roman" panose="02020603050405020304" pitchFamily="18" charset="0"/>
                <a:ea typeface="仿宋_GB2312" pitchFamily="49" charset="-122"/>
              </a:rPr>
              <a:t>转置矩阵</a:t>
            </a:r>
            <a:endParaRPr lang="zh-CN" altLang="en-US" sz="2400" b="0" dirty="0">
              <a:solidFill>
                <a:srgbClr val="0000CC"/>
              </a:solidFill>
              <a:latin typeface="Times New Roman" panose="02020603050405020304" pitchFamily="18" charset="0"/>
            </a:endParaRPr>
          </a:p>
        </p:txBody>
      </p:sp>
      <p:graphicFrame>
        <p:nvGraphicFramePr>
          <p:cNvPr id="70661" name="Object 5"/>
          <p:cNvGraphicFramePr>
            <a:graphicFrameLocks noChangeAspect="1"/>
          </p:cNvGraphicFramePr>
          <p:nvPr>
            <p:extLst>
              <p:ext uri="{D42A27DB-BD31-4B8C-83A1-F6EECF244321}">
                <p14:modId xmlns:p14="http://schemas.microsoft.com/office/powerpoint/2010/main" val="1119829272"/>
              </p:ext>
            </p:extLst>
          </p:nvPr>
        </p:nvGraphicFramePr>
        <p:xfrm>
          <a:off x="7699994" y="1124744"/>
          <a:ext cx="4084638" cy="5105400"/>
        </p:xfrm>
        <a:graphic>
          <a:graphicData uri="http://schemas.openxmlformats.org/presentationml/2006/ole">
            <mc:AlternateContent xmlns:mc="http://schemas.openxmlformats.org/markup-compatibility/2006">
              <mc:Choice xmlns:v="urn:schemas-microsoft-com:vml" Requires="v">
                <p:oleObj spid="_x0000_s70795" name="Document" r:id="rId5" imgW="4795416" imgH="5708002" progId="Word.Document.8">
                  <p:embed/>
                </p:oleObj>
              </mc:Choice>
              <mc:Fallback>
                <p:oleObj name="Document" r:id="rId5" imgW="4795416" imgH="5708002" progId="Word.Document.8">
                  <p:embed/>
                  <p:pic>
                    <p:nvPicPr>
                      <p:cNvPr id="0" name="Object 5"/>
                      <p:cNvPicPr>
                        <a:picLocks noChangeAspect="1" noChangeArrowheads="1"/>
                      </p:cNvPicPr>
                      <p:nvPr/>
                    </p:nvPicPr>
                    <p:blipFill>
                      <a:blip r:embed="rId6"/>
                      <a:srcRect/>
                      <a:stretch>
                        <a:fillRect/>
                      </a:stretch>
                    </p:blipFill>
                    <p:spPr bwMode="auto">
                      <a:xfrm>
                        <a:off x="7699994" y="1124744"/>
                        <a:ext cx="408463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图片 1"/>
          <p:cNvPicPr>
            <a:picLocks noChangeAspect="1"/>
          </p:cNvPicPr>
          <p:nvPr/>
        </p:nvPicPr>
        <p:blipFill>
          <a:blip r:embed="rId7"/>
          <a:stretch>
            <a:fillRect/>
          </a:stretch>
        </p:blipFill>
        <p:spPr>
          <a:xfrm>
            <a:off x="47327" y="2420888"/>
            <a:ext cx="3109117" cy="2664296"/>
          </a:xfrm>
          <a:prstGeom prst="rect">
            <a:avLst/>
          </a:prstGeom>
        </p:spPr>
      </p:pic>
      <p:sp>
        <p:nvSpPr>
          <p:cNvPr id="3" name="右箭头 2"/>
          <p:cNvSpPr/>
          <p:nvPr/>
        </p:nvSpPr>
        <p:spPr bwMode="auto">
          <a:xfrm>
            <a:off x="3300460" y="3501008"/>
            <a:ext cx="347268" cy="288032"/>
          </a:xfrm>
          <a:prstGeom prst="rightArrow">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endParaRPr lang="zh-CN" altLang="en-US" sz="1800" dirty="0">
              <a:solidFill>
                <a:schemeClr val="bg1"/>
              </a:solidFill>
              <a:ea typeface="黑体" panose="02010609060101010101" pitchFamily="49" charset="-122"/>
            </a:endParaRPr>
          </a:p>
        </p:txBody>
      </p:sp>
      <p:sp>
        <p:nvSpPr>
          <p:cNvPr id="4" name="文本框 3"/>
          <p:cNvSpPr txBox="1"/>
          <p:nvPr/>
        </p:nvSpPr>
        <p:spPr>
          <a:xfrm>
            <a:off x="1354855" y="1196752"/>
            <a:ext cx="431528" cy="584775"/>
          </a:xfrm>
          <a:prstGeom prst="rect">
            <a:avLst/>
          </a:prstGeom>
          <a:noFill/>
        </p:spPr>
        <p:txBody>
          <a:bodyPr wrap="none" rtlCol="0">
            <a:spAutoFit/>
          </a:bodyPr>
          <a:lstStyle/>
          <a:p>
            <a:r>
              <a:rPr lang="en-US" altLang="zh-CN" sz="3200" b="0" smtClean="0"/>
              <a:t>A</a:t>
            </a:r>
            <a:endParaRPr lang="zh-CN" altLang="en-US" sz="3200" b="0" dirty="0" smtClean="0"/>
          </a:p>
        </p:txBody>
      </p:sp>
      <p:sp>
        <p:nvSpPr>
          <p:cNvPr id="9" name="文本框 8"/>
          <p:cNvSpPr txBox="1"/>
          <p:nvPr/>
        </p:nvSpPr>
        <p:spPr>
          <a:xfrm>
            <a:off x="5375920" y="1196752"/>
            <a:ext cx="568810" cy="584775"/>
          </a:xfrm>
          <a:prstGeom prst="rect">
            <a:avLst/>
          </a:prstGeom>
          <a:noFill/>
        </p:spPr>
        <p:txBody>
          <a:bodyPr wrap="none" rtlCol="0">
            <a:spAutoFit/>
          </a:bodyPr>
          <a:lstStyle/>
          <a:p>
            <a:r>
              <a:rPr lang="en-US" altLang="zh-CN" sz="3200" b="0" smtClean="0"/>
              <a:t>A</a:t>
            </a:r>
            <a:r>
              <a:rPr lang="en-US" altLang="zh-CN" sz="3200" b="0" baseline="30000" smtClean="0"/>
              <a:t>T</a:t>
            </a:r>
            <a:endParaRPr lang="zh-CN" altLang="en-US" sz="3200" b="0" baseline="30000" dirty="0" smtClean="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35360" y="0"/>
            <a:ext cx="6696075" cy="646112"/>
          </a:xfrm>
        </p:spPr>
        <p:txBody>
          <a:bodyPr/>
          <a:lstStyle/>
          <a:p>
            <a:pPr algn="ctr"/>
            <a:r>
              <a:rPr lang="zh-CN" altLang="en-US" sz="3200" b="1" dirty="0">
                <a:ea typeface="华文新魏" panose="02010800040101010101" pitchFamily="2" charset="-122"/>
              </a:rPr>
              <a:t>用三元组表表示的稀疏矩阵及其转置</a:t>
            </a:r>
            <a:endParaRPr lang="zh-CN" altLang="en-US" sz="3200" dirty="0">
              <a:ea typeface="华文新魏" panose="02010800040101010101" pitchFamily="2" charset="-122"/>
            </a:endParaRPr>
          </a:p>
        </p:txBody>
      </p:sp>
      <p:graphicFrame>
        <p:nvGraphicFramePr>
          <p:cNvPr id="71683" name="Object 3"/>
          <p:cNvGraphicFramePr>
            <a:graphicFrameLocks noGrp="1" noChangeAspect="1"/>
          </p:cNvGraphicFramePr>
          <p:nvPr>
            <p:ph type="tbl" idx="1"/>
          </p:nvPr>
        </p:nvGraphicFramePr>
        <p:xfrm>
          <a:off x="2430463" y="2020888"/>
          <a:ext cx="7078662" cy="4202112"/>
        </p:xfrm>
        <a:graphic>
          <a:graphicData uri="http://schemas.openxmlformats.org/presentationml/2006/ole">
            <mc:AlternateContent xmlns:mc="http://schemas.openxmlformats.org/markup-compatibility/2006">
              <mc:Choice xmlns:v="urn:schemas-microsoft-com:vml" Requires="v">
                <p:oleObj spid="_x0000_s71749" name="文档" r:id="rId3" imgW="9618860" imgH="5710098" progId="Word.Document.8">
                  <p:embed/>
                </p:oleObj>
              </mc:Choice>
              <mc:Fallback>
                <p:oleObj name="文档" r:id="rId3" imgW="9618860" imgH="5710098"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3" y="2020888"/>
                        <a:ext cx="7078662" cy="420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4" name="Text Box 4"/>
          <p:cNvSpPr txBox="1">
            <a:spLocks noChangeArrowheads="1"/>
          </p:cNvSpPr>
          <p:nvPr/>
        </p:nvSpPr>
        <p:spPr bwMode="auto">
          <a:xfrm>
            <a:off x="2489200" y="1398588"/>
            <a:ext cx="7156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800">
                <a:latin typeface="仿宋_GB2312" pitchFamily="49" charset="-122"/>
                <a:ea typeface="仿宋_GB2312" pitchFamily="49" charset="-122"/>
              </a:rPr>
              <a:t>原矩阵三元组表         </a:t>
            </a:r>
            <a:r>
              <a:rPr lang="zh-CN" altLang="en-US" sz="2800">
                <a:solidFill>
                  <a:schemeClr val="tx2"/>
                </a:solidFill>
                <a:latin typeface="仿宋_GB2312" pitchFamily="49" charset="-122"/>
                <a:ea typeface="仿宋_GB2312" pitchFamily="49" charset="-122"/>
              </a:rPr>
              <a:t>转置矩阵三元组表</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51384" y="116632"/>
            <a:ext cx="5832475" cy="649287"/>
          </a:xfrm>
        </p:spPr>
        <p:txBody>
          <a:bodyPr/>
          <a:lstStyle/>
          <a:p>
            <a:r>
              <a:rPr lang="zh-CN" altLang="en-US" sz="4000" b="1" dirty="0">
                <a:ea typeface="华文新魏" panose="02010800040101010101" pitchFamily="2" charset="-122"/>
              </a:rPr>
              <a:t>稀疏矩阵转置算法思想</a:t>
            </a:r>
            <a:endParaRPr lang="zh-CN" altLang="en-US" sz="4000" dirty="0">
              <a:ea typeface="华文新魏" panose="02010800040101010101" pitchFamily="2" charset="-122"/>
            </a:endParaRPr>
          </a:p>
        </p:txBody>
      </p:sp>
      <p:sp>
        <p:nvSpPr>
          <p:cNvPr id="498691" name="Rectangle 3"/>
          <p:cNvSpPr>
            <a:spLocks noGrp="1" noChangeArrowheads="1"/>
          </p:cNvSpPr>
          <p:nvPr>
            <p:ph idx="1"/>
          </p:nvPr>
        </p:nvSpPr>
        <p:spPr>
          <a:xfrm>
            <a:off x="191344" y="1622648"/>
            <a:ext cx="4392488" cy="4038600"/>
          </a:xfrm>
        </p:spPr>
        <p:txBody>
          <a:bodyPr>
            <a:normAutofit fontScale="92500"/>
          </a:bodyPr>
          <a:lstStyle/>
          <a:p>
            <a:pPr>
              <a:lnSpc>
                <a:spcPct val="110000"/>
              </a:lnSpc>
              <a:buClr>
                <a:srgbClr val="990099"/>
              </a:buClr>
              <a:buSzPct val="50000"/>
              <a:defRPr/>
            </a:pPr>
            <a:r>
              <a:rPr lang="zh-CN" altLang="en-US" sz="3000" b="1" dirty="0">
                <a:solidFill>
                  <a:srgbClr val="000099"/>
                </a:solidFill>
                <a:latin typeface="Times New Roman" panose="02020603050405020304" pitchFamily="18" charset="0"/>
                <a:ea typeface="仿宋_GB2312" pitchFamily="49" charset="-122"/>
              </a:rPr>
              <a:t>设矩阵列数为</a:t>
            </a:r>
            <a:r>
              <a:rPr lang="zh-CN" altLang="en-US" sz="3000" b="1" dirty="0">
                <a:latin typeface="Times New Roman" panose="02020603050405020304" pitchFamily="18" charset="0"/>
                <a:ea typeface="仿宋_GB2312" pitchFamily="49" charset="-122"/>
              </a:rPr>
              <a:t> </a:t>
            </a:r>
            <a:r>
              <a:rPr lang="en-US" altLang="zh-CN" sz="3000" b="1" dirty="0">
                <a:solidFill>
                  <a:srgbClr val="FF3300"/>
                </a:solidFill>
                <a:latin typeface="Times New Roman" panose="02020603050405020304" pitchFamily="18" charset="0"/>
                <a:ea typeface="仿宋_GB2312" pitchFamily="49" charset="-122"/>
              </a:rPr>
              <a:t>Cols</a:t>
            </a:r>
            <a:r>
              <a:rPr lang="zh-CN" altLang="en-US" sz="3000" b="1" dirty="0">
                <a:solidFill>
                  <a:srgbClr val="000099"/>
                </a:solidFill>
                <a:latin typeface="Times New Roman" panose="02020603050405020304" pitchFamily="18" charset="0"/>
                <a:ea typeface="仿宋_GB2312" pitchFamily="49" charset="-122"/>
              </a:rPr>
              <a:t>，对矩阵三元组表扫描</a:t>
            </a:r>
            <a:r>
              <a:rPr lang="en-US" altLang="zh-CN" sz="3000" b="1" dirty="0">
                <a:solidFill>
                  <a:srgbClr val="FF3300"/>
                </a:solidFill>
                <a:latin typeface="Times New Roman" panose="02020603050405020304" pitchFamily="18" charset="0"/>
                <a:ea typeface="仿宋_GB2312" pitchFamily="49" charset="-122"/>
              </a:rPr>
              <a:t>Cols </a:t>
            </a:r>
            <a:r>
              <a:rPr lang="zh-CN" altLang="en-US" sz="3000" b="1" dirty="0">
                <a:solidFill>
                  <a:srgbClr val="000099"/>
                </a:solidFill>
                <a:latin typeface="Times New Roman" panose="02020603050405020304" pitchFamily="18" charset="0"/>
                <a:ea typeface="仿宋_GB2312" pitchFamily="49" charset="-122"/>
              </a:rPr>
              <a:t>次。第</a:t>
            </a:r>
            <a:r>
              <a:rPr lang="zh-CN" altLang="en-US" sz="3000" b="1" dirty="0">
                <a:latin typeface="Times New Roman" panose="02020603050405020304" pitchFamily="18" charset="0"/>
                <a:ea typeface="仿宋_GB2312" pitchFamily="49" charset="-122"/>
              </a:rPr>
              <a:t> </a:t>
            </a:r>
            <a:r>
              <a:rPr lang="en-US" altLang="zh-CN" sz="3000" b="1" dirty="0">
                <a:solidFill>
                  <a:srgbClr val="FF3300"/>
                </a:solidFill>
                <a:latin typeface="Times New Roman" panose="02020603050405020304" pitchFamily="18" charset="0"/>
                <a:ea typeface="仿宋_GB2312" pitchFamily="49" charset="-122"/>
              </a:rPr>
              <a:t>k </a:t>
            </a:r>
            <a:r>
              <a:rPr lang="zh-CN" altLang="en-US" sz="3000" b="1" dirty="0">
                <a:solidFill>
                  <a:srgbClr val="000099"/>
                </a:solidFill>
                <a:latin typeface="Times New Roman" panose="02020603050405020304" pitchFamily="18" charset="0"/>
                <a:ea typeface="仿宋_GB2312" pitchFamily="49" charset="-122"/>
              </a:rPr>
              <a:t>次检测列号为</a:t>
            </a:r>
            <a:r>
              <a:rPr lang="zh-CN" altLang="en-US" sz="3000" b="1" dirty="0">
                <a:latin typeface="Times New Roman" panose="02020603050405020304" pitchFamily="18" charset="0"/>
                <a:ea typeface="仿宋_GB2312" pitchFamily="49" charset="-122"/>
              </a:rPr>
              <a:t> </a:t>
            </a:r>
            <a:r>
              <a:rPr lang="en-US" altLang="zh-CN" sz="3000" b="1" dirty="0">
                <a:solidFill>
                  <a:srgbClr val="FF3300"/>
                </a:solidFill>
                <a:latin typeface="Times New Roman" panose="02020603050405020304" pitchFamily="18" charset="0"/>
                <a:ea typeface="仿宋_GB2312" pitchFamily="49" charset="-122"/>
              </a:rPr>
              <a:t>k </a:t>
            </a:r>
            <a:r>
              <a:rPr lang="zh-CN" altLang="en-US" sz="3000" b="1" dirty="0">
                <a:solidFill>
                  <a:srgbClr val="000099"/>
                </a:solidFill>
                <a:latin typeface="Times New Roman" panose="02020603050405020304" pitchFamily="18" charset="0"/>
                <a:ea typeface="仿宋_GB2312" pitchFamily="49" charset="-122"/>
              </a:rPr>
              <a:t>的项。</a:t>
            </a:r>
          </a:p>
          <a:p>
            <a:pPr>
              <a:lnSpc>
                <a:spcPct val="110000"/>
              </a:lnSpc>
              <a:buClr>
                <a:srgbClr val="990099"/>
              </a:buClr>
              <a:buSzPct val="50000"/>
              <a:defRPr/>
            </a:pPr>
            <a:r>
              <a:rPr lang="zh-CN" altLang="en-US" sz="3000" b="1" dirty="0">
                <a:solidFill>
                  <a:srgbClr val="000099"/>
                </a:solidFill>
                <a:latin typeface="Times New Roman" panose="02020603050405020304" pitchFamily="18" charset="0"/>
                <a:ea typeface="仿宋_GB2312" pitchFamily="49" charset="-122"/>
              </a:rPr>
              <a:t>第</a:t>
            </a:r>
            <a:r>
              <a:rPr lang="zh-CN" altLang="en-US" sz="3000" b="1" dirty="0">
                <a:latin typeface="Times New Roman" panose="02020603050405020304" pitchFamily="18" charset="0"/>
                <a:ea typeface="仿宋_GB2312" pitchFamily="49" charset="-122"/>
              </a:rPr>
              <a:t> </a:t>
            </a:r>
            <a:r>
              <a:rPr lang="en-US" altLang="zh-CN" sz="3000" b="1" dirty="0">
                <a:solidFill>
                  <a:srgbClr val="FF3300"/>
                </a:solidFill>
                <a:latin typeface="Times New Roman" panose="02020603050405020304" pitchFamily="18" charset="0"/>
                <a:ea typeface="仿宋_GB2312" pitchFamily="49" charset="-122"/>
              </a:rPr>
              <a:t>k </a:t>
            </a:r>
            <a:r>
              <a:rPr lang="zh-CN" altLang="en-US" sz="3000" b="1" dirty="0">
                <a:solidFill>
                  <a:srgbClr val="000099"/>
                </a:solidFill>
                <a:latin typeface="Times New Roman" panose="02020603050405020304" pitchFamily="18" charset="0"/>
                <a:ea typeface="仿宋_GB2312" pitchFamily="49" charset="-122"/>
              </a:rPr>
              <a:t>次扫描找寻所有列号为</a:t>
            </a:r>
            <a:r>
              <a:rPr lang="zh-CN" altLang="en-US" sz="3000" b="1" dirty="0">
                <a:latin typeface="Times New Roman" panose="02020603050405020304" pitchFamily="18" charset="0"/>
                <a:ea typeface="仿宋_GB2312" pitchFamily="49" charset="-122"/>
              </a:rPr>
              <a:t> </a:t>
            </a:r>
            <a:r>
              <a:rPr lang="en-US" altLang="zh-CN" sz="3000" b="1" dirty="0">
                <a:solidFill>
                  <a:srgbClr val="FF3300"/>
                </a:solidFill>
                <a:latin typeface="Times New Roman" panose="02020603050405020304" pitchFamily="18" charset="0"/>
                <a:ea typeface="仿宋_GB2312" pitchFamily="49" charset="-122"/>
              </a:rPr>
              <a:t>k</a:t>
            </a:r>
            <a:r>
              <a:rPr lang="en-US" altLang="zh-CN" sz="3000" b="1" i="1" dirty="0">
                <a:solidFill>
                  <a:srgbClr val="FF3300"/>
                </a:solidFill>
                <a:latin typeface="Times New Roman" panose="02020603050405020304" pitchFamily="18" charset="0"/>
                <a:ea typeface="仿宋_GB2312" pitchFamily="49" charset="-122"/>
              </a:rPr>
              <a:t> </a:t>
            </a:r>
            <a:r>
              <a:rPr lang="zh-CN" altLang="en-US" sz="3000" b="1" dirty="0">
                <a:solidFill>
                  <a:srgbClr val="000099"/>
                </a:solidFill>
                <a:latin typeface="Times New Roman" panose="02020603050405020304" pitchFamily="18" charset="0"/>
                <a:ea typeface="仿宋_GB2312" pitchFamily="49" charset="-122"/>
              </a:rPr>
              <a:t>的项，将其行号变列号、列号变行号，顺次存于转置矩阵三元组表。</a:t>
            </a:r>
          </a:p>
        </p:txBody>
      </p:sp>
      <p:graphicFrame>
        <p:nvGraphicFramePr>
          <p:cNvPr id="4" name="Object 3"/>
          <p:cNvGraphicFramePr>
            <a:graphicFrameLocks noChangeAspect="1"/>
          </p:cNvGraphicFramePr>
          <p:nvPr>
            <p:extLst>
              <p:ext uri="{D42A27DB-BD31-4B8C-83A1-F6EECF244321}">
                <p14:modId xmlns:p14="http://schemas.microsoft.com/office/powerpoint/2010/main" val="4282012469"/>
              </p:ext>
            </p:extLst>
          </p:nvPr>
        </p:nvGraphicFramePr>
        <p:xfrm>
          <a:off x="5001493" y="2020888"/>
          <a:ext cx="7078662" cy="4202112"/>
        </p:xfrm>
        <a:graphic>
          <a:graphicData uri="http://schemas.openxmlformats.org/presentationml/2006/ole">
            <mc:AlternateContent xmlns:mc="http://schemas.openxmlformats.org/markup-compatibility/2006">
              <mc:Choice xmlns:v="urn:schemas-microsoft-com:vml" Requires="v">
                <p:oleObj spid="_x0000_s147507" name="文档" r:id="rId3" imgW="9618860" imgH="5710098" progId="Word.Document.8">
                  <p:embed/>
                </p:oleObj>
              </mc:Choice>
              <mc:Fallback>
                <p:oleObj name="文档" r:id="rId3" imgW="9618860" imgH="571009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493" y="2020888"/>
                        <a:ext cx="7078662" cy="420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 Box 4"/>
          <p:cNvSpPr txBox="1">
            <a:spLocks noChangeArrowheads="1"/>
          </p:cNvSpPr>
          <p:nvPr/>
        </p:nvSpPr>
        <p:spPr bwMode="auto">
          <a:xfrm>
            <a:off x="5060230" y="1398588"/>
            <a:ext cx="7156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800">
                <a:latin typeface="仿宋_GB2312" pitchFamily="49" charset="-122"/>
                <a:ea typeface="仿宋_GB2312" pitchFamily="49" charset="-122"/>
              </a:rPr>
              <a:t>原矩阵三元组表         </a:t>
            </a:r>
            <a:r>
              <a:rPr lang="zh-CN" altLang="en-US" sz="2800">
                <a:solidFill>
                  <a:schemeClr val="tx2"/>
                </a:solidFill>
                <a:latin typeface="仿宋_GB2312" pitchFamily="49" charset="-122"/>
                <a:ea typeface="仿宋_GB2312" pitchFamily="49" charset="-122"/>
              </a:rPr>
              <a:t>转置矩阵三元组表</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a:xfrm>
            <a:off x="335360" y="44624"/>
            <a:ext cx="6372225" cy="655637"/>
          </a:xfrm>
        </p:spPr>
        <p:txBody>
          <a:bodyPr>
            <a:normAutofit fontScale="90000"/>
          </a:bodyPr>
          <a:lstStyle/>
          <a:p>
            <a:r>
              <a:rPr lang="zh-CN" altLang="en-US" b="1" dirty="0" smtClean="0">
                <a:ea typeface="华文新魏" panose="02010800040101010101" pitchFamily="2" charset="-122"/>
              </a:rPr>
              <a:t>稀疏矩阵的转置</a:t>
            </a:r>
          </a:p>
        </p:txBody>
      </p:sp>
      <p:sp>
        <p:nvSpPr>
          <p:cNvPr id="499716" name="Rectangle 4"/>
          <p:cNvSpPr>
            <a:spLocks noGrp="1" noChangeArrowheads="1"/>
          </p:cNvSpPr>
          <p:nvPr>
            <p:ph idx="1"/>
          </p:nvPr>
        </p:nvSpPr>
        <p:spPr>
          <a:xfrm>
            <a:off x="1992313" y="908050"/>
            <a:ext cx="8229600" cy="5761310"/>
          </a:xfrm>
          <a:solidFill>
            <a:schemeClr val="bg1">
              <a:lumMod val="85000"/>
            </a:schemeClr>
          </a:solidFill>
        </p:spPr>
        <p:txBody>
          <a:bodyPr>
            <a:normAutofit fontScale="92500" lnSpcReduction="10000"/>
          </a:bodyPr>
          <a:lstStyle/>
          <a:p>
            <a:pPr>
              <a:lnSpc>
                <a:spcPct val="110000"/>
              </a:lnSpc>
              <a:spcBef>
                <a:spcPct val="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template &lt;class </a:t>
            </a:r>
            <a:r>
              <a:rPr lang="en-US" altLang="zh-CN" sz="1800" dirty="0">
                <a:latin typeface="Times New Roman" panose="02020603050405020304" pitchFamily="18" charset="0"/>
                <a:ea typeface="隶书" panose="02010509060101010101" pitchFamily="49" charset="-122"/>
              </a:rPr>
              <a:t>E</a:t>
            </a:r>
            <a:r>
              <a:rPr lang="en-US" altLang="zh-CN" sz="1800" b="1" dirty="0">
                <a:latin typeface="Times New Roman" panose="02020603050405020304" pitchFamily="18" charset="0"/>
                <a:ea typeface="隶书" panose="02010509060101010101" pitchFamily="49" charset="-122"/>
              </a:rPr>
              <a:t>&gt;</a:t>
            </a:r>
          </a:p>
          <a:p>
            <a:pPr>
              <a:lnSpc>
                <a:spcPct val="110000"/>
              </a:lnSpc>
              <a:spcBef>
                <a:spcPct val="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void</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SparseMatrix</a:t>
            </a:r>
            <a:r>
              <a:rPr lang="en-US" altLang="zh-CN" sz="1800" b="1" dirty="0">
                <a:latin typeface="Times New Roman" panose="02020603050405020304" pitchFamily="18" charset="0"/>
                <a:ea typeface="隶书" panose="02010509060101010101" pitchFamily="49" charset="-122"/>
              </a:rPr>
              <a:t>&lt;</a:t>
            </a:r>
            <a:r>
              <a:rPr lang="en-US" altLang="zh-CN" sz="1800" dirty="0">
                <a:latin typeface="Times New Roman" panose="02020603050405020304" pitchFamily="18" charset="0"/>
                <a:ea typeface="隶书" panose="02010509060101010101" pitchFamily="49" charset="-122"/>
              </a:rPr>
              <a:t>E</a:t>
            </a:r>
            <a:r>
              <a:rPr lang="en-US" altLang="zh-CN" sz="1800" b="1" dirty="0">
                <a:latin typeface="Times New Roman" panose="02020603050405020304" pitchFamily="18" charset="0"/>
                <a:ea typeface="隶书" panose="02010509060101010101" pitchFamily="49" charset="-122"/>
              </a:rPr>
              <a:t>&gt; ::</a:t>
            </a:r>
            <a:r>
              <a:rPr lang="en-US" altLang="zh-CN" sz="1800" dirty="0">
                <a:latin typeface="Times New Roman" panose="02020603050405020304" pitchFamily="18" charset="0"/>
                <a:ea typeface="隶书" panose="02010509060101010101" pitchFamily="49" charset="-122"/>
              </a:rPr>
              <a:t>Transpose (</a:t>
            </a:r>
            <a:r>
              <a:rPr lang="en-US" altLang="zh-CN" sz="1800" dirty="0" err="1">
                <a:latin typeface="Times New Roman" panose="02020603050405020304" pitchFamily="18" charset="0"/>
                <a:ea typeface="隶书" panose="02010509060101010101" pitchFamily="49" charset="-122"/>
              </a:rPr>
              <a:t>SparseMatrix</a:t>
            </a:r>
            <a:r>
              <a:rPr lang="en-US" altLang="zh-CN" sz="1800" b="1" dirty="0">
                <a:latin typeface="Times New Roman" panose="02020603050405020304" pitchFamily="18" charset="0"/>
                <a:ea typeface="隶书" panose="02010509060101010101" pitchFamily="49" charset="-122"/>
              </a:rPr>
              <a:t>&lt;</a:t>
            </a:r>
            <a:r>
              <a:rPr lang="en-US" altLang="zh-CN" sz="1800" dirty="0">
                <a:latin typeface="Times New Roman" panose="02020603050405020304" pitchFamily="18" charset="0"/>
                <a:ea typeface="隶书" panose="02010509060101010101" pitchFamily="49" charset="-122"/>
              </a:rPr>
              <a:t>E</a:t>
            </a:r>
            <a:r>
              <a:rPr lang="en-US" altLang="zh-CN" sz="1800" b="1" dirty="0">
                <a:latin typeface="Times New Roman" panose="02020603050405020304" pitchFamily="18" charset="0"/>
                <a:ea typeface="隶书" panose="02010509060101010101" pitchFamily="49" charset="-122"/>
              </a:rPr>
              <a:t>&gt;&amp; </a:t>
            </a:r>
            <a:r>
              <a:rPr lang="en-US" altLang="zh-CN" sz="1800" dirty="0">
                <a:latin typeface="Times New Roman" panose="02020603050405020304" pitchFamily="18" charset="0"/>
                <a:ea typeface="隶书" panose="02010509060101010101" pitchFamily="49" charset="-122"/>
              </a:rPr>
              <a:t>B) </a:t>
            </a:r>
            <a:r>
              <a:rPr lang="en-US" altLang="zh-CN" sz="1800" b="1" dirty="0">
                <a:latin typeface="Times New Roman" panose="02020603050405020304" pitchFamily="18" charset="0"/>
                <a:ea typeface="隶书" panose="02010509060101010101" pitchFamily="49" charset="-122"/>
              </a:rPr>
              <a:t>{</a:t>
            </a:r>
          </a:p>
          <a:p>
            <a:pPr>
              <a:lnSpc>
                <a:spcPct val="110000"/>
              </a:lnSpc>
              <a:spcBef>
                <a:spcPct val="0"/>
              </a:spcBef>
              <a:buFont typeface="Wingdings" panose="05000000000000000000" pitchFamily="2" charset="2"/>
              <a:buNone/>
              <a:defRPr/>
            </a:pPr>
            <a:r>
              <a:rPr lang="en-US" altLang="zh-CN" sz="1800" b="1"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转置</a:t>
            </a:r>
            <a:r>
              <a:rPr lang="en-US" altLang="zh-CN" sz="1800" dirty="0">
                <a:solidFill>
                  <a:schemeClr val="tx2"/>
                </a:solidFill>
                <a:latin typeface="Times New Roman" panose="02020603050405020304" pitchFamily="18" charset="0"/>
                <a:ea typeface="隶书" panose="02010509060101010101" pitchFamily="49" charset="-122"/>
              </a:rPr>
              <a:t>this</a:t>
            </a:r>
            <a:r>
              <a:rPr lang="zh-CN" altLang="en-US" sz="1800" dirty="0">
                <a:solidFill>
                  <a:schemeClr val="tx2"/>
                </a:solidFill>
                <a:latin typeface="Times New Roman" panose="02020603050405020304" pitchFamily="18" charset="0"/>
                <a:ea typeface="隶书" panose="02010509060101010101" pitchFamily="49" charset="-122"/>
              </a:rPr>
              <a:t>矩阵，转置结果由</a:t>
            </a:r>
            <a:r>
              <a:rPr lang="en-US" altLang="zh-CN" sz="1800" dirty="0">
                <a:solidFill>
                  <a:schemeClr val="tx2"/>
                </a:solidFill>
                <a:latin typeface="Times New Roman" panose="02020603050405020304" pitchFamily="18" charset="0"/>
                <a:ea typeface="隶书" panose="02010509060101010101" pitchFamily="49" charset="-122"/>
              </a:rPr>
              <a:t>B</a:t>
            </a:r>
            <a:r>
              <a:rPr lang="zh-CN" altLang="en-US" sz="1800" dirty="0">
                <a:solidFill>
                  <a:schemeClr val="tx2"/>
                </a:solidFill>
                <a:latin typeface="Times New Roman" panose="02020603050405020304" pitchFamily="18" charset="0"/>
                <a:ea typeface="隶书" panose="02010509060101010101" pitchFamily="49" charset="-122"/>
              </a:rPr>
              <a:t>返回</a:t>
            </a:r>
          </a:p>
          <a:p>
            <a:pPr>
              <a:lnSpc>
                <a:spcPct val="110000"/>
              </a:lnSpc>
              <a:spcBef>
                <a:spcPct val="0"/>
              </a:spcBef>
              <a:buFont typeface="Wingdings" panose="05000000000000000000" pitchFamily="2" charset="2"/>
              <a:buNone/>
              <a:defRPr/>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B.Rows</a:t>
            </a:r>
            <a:r>
              <a:rPr lang="en-US" altLang="zh-CN" sz="1800" dirty="0">
                <a:latin typeface="Times New Roman" panose="02020603050405020304" pitchFamily="18" charset="0"/>
                <a:ea typeface="隶书" panose="02010509060101010101" pitchFamily="49" charset="-122"/>
              </a:rPr>
              <a:t> = Cols</a:t>
            </a:r>
            <a:r>
              <a:rPr lang="en-US" altLang="zh-CN" sz="1800" b="1"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B.Cols</a:t>
            </a:r>
            <a:r>
              <a:rPr lang="en-US" altLang="zh-CN" sz="1800" dirty="0">
                <a:latin typeface="Times New Roman" panose="02020603050405020304" pitchFamily="18" charset="0"/>
                <a:ea typeface="隶书" panose="02010509060101010101" pitchFamily="49" charset="-122"/>
              </a:rPr>
              <a:t> = Rows</a:t>
            </a:r>
            <a:r>
              <a:rPr lang="en-US" altLang="zh-CN" sz="1800" b="1"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B.Terms</a:t>
            </a:r>
            <a:r>
              <a:rPr lang="en-US" altLang="zh-CN" sz="1800" dirty="0">
                <a:latin typeface="Times New Roman" panose="02020603050405020304" pitchFamily="18" charset="0"/>
                <a:ea typeface="隶书" panose="02010509060101010101" pitchFamily="49" charset="-122"/>
              </a:rPr>
              <a:t> = Terms</a:t>
            </a:r>
            <a:r>
              <a:rPr lang="en-US" altLang="zh-CN" sz="1800" b="1" dirty="0">
                <a:latin typeface="Times New Roman" panose="02020603050405020304" pitchFamily="18" charset="0"/>
                <a:ea typeface="隶书" panose="02010509060101010101" pitchFamily="49" charset="-122"/>
              </a:rPr>
              <a:t>;</a:t>
            </a:r>
          </a:p>
          <a:p>
            <a:pPr>
              <a:lnSpc>
                <a:spcPct val="110000"/>
              </a:lnSpc>
              <a:spcBef>
                <a:spcPct val="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        </a:t>
            </a:r>
            <a:r>
              <a:rPr lang="en-US" altLang="zh-CN" sz="1800" b="1" dirty="0">
                <a:solidFill>
                  <a:schemeClr val="tx2"/>
                </a:solidFill>
                <a:latin typeface="Times New Roman" panose="02020603050405020304" pitchFamily="18" charset="0"/>
                <a:ea typeface="隶书" panose="02010509060101010101" pitchFamily="49" charset="-122"/>
              </a:rPr>
              <a:t>//</a:t>
            </a:r>
            <a:r>
              <a:rPr lang="zh-CN" altLang="zh-CN" sz="1800" dirty="0">
                <a:solidFill>
                  <a:schemeClr val="tx2"/>
                </a:solidFill>
                <a:latin typeface="Times New Roman" panose="02020603050405020304" pitchFamily="18" charset="0"/>
                <a:ea typeface="隶书" panose="02010509060101010101" pitchFamily="49" charset="-122"/>
              </a:rPr>
              <a:t>转置矩阵的列数,行数和非零元素个数</a:t>
            </a:r>
            <a:endParaRPr lang="zh-CN" altLang="en-US" sz="1800" dirty="0">
              <a:solidFill>
                <a:schemeClr val="tx2"/>
              </a:solidFill>
              <a:latin typeface="Times New Roman" panose="02020603050405020304" pitchFamily="18" charset="0"/>
              <a:ea typeface="隶书" panose="02010509060101010101" pitchFamily="49" charset="-122"/>
            </a:endParaRPr>
          </a:p>
          <a:p>
            <a:pPr>
              <a:lnSpc>
                <a:spcPct val="110000"/>
              </a:lnSpc>
              <a:spcBef>
                <a:spcPct val="0"/>
              </a:spcBef>
              <a:buFont typeface="Wingdings" panose="05000000000000000000" pitchFamily="2" charset="2"/>
              <a:buNone/>
              <a:defRPr/>
            </a:pPr>
            <a:r>
              <a:rPr lang="zh-CN" altLang="en-US" sz="1800" dirty="0">
                <a:latin typeface="Times New Roman" panose="02020603050405020304" pitchFamily="18" charset="0"/>
                <a:ea typeface="隶书" panose="02010509060101010101" pitchFamily="49" charset="-122"/>
              </a:rPr>
              <a:t>     </a:t>
            </a:r>
            <a:r>
              <a:rPr lang="en-US" altLang="zh-CN" sz="1800" b="1" dirty="0">
                <a:latin typeface="Times New Roman" panose="02020603050405020304" pitchFamily="18" charset="0"/>
                <a:ea typeface="隶书" panose="02010509060101010101" pitchFamily="49" charset="-122"/>
              </a:rPr>
              <a:t>if </a:t>
            </a:r>
            <a:r>
              <a:rPr lang="en-US" altLang="zh-CN" sz="1800" dirty="0">
                <a:latin typeface="Times New Roman" panose="02020603050405020304" pitchFamily="18" charset="0"/>
                <a:ea typeface="隶书" panose="02010509060101010101" pitchFamily="49" charset="-122"/>
              </a:rPr>
              <a:t>(Terms &gt; 0) </a:t>
            </a:r>
            <a:r>
              <a:rPr lang="en-US" altLang="zh-CN" sz="1800" b="1" dirty="0">
                <a:latin typeface="Times New Roman" panose="02020603050405020304" pitchFamily="18" charset="0"/>
                <a:ea typeface="隶书" panose="02010509060101010101" pitchFamily="49" charset="-122"/>
              </a:rPr>
              <a:t>{				</a:t>
            </a:r>
            <a:endParaRPr lang="en-US" altLang="zh-CN" sz="1800" dirty="0">
              <a:latin typeface="Times New Roman" panose="02020603050405020304" pitchFamily="18" charset="0"/>
              <a:ea typeface="隶书" panose="02010509060101010101" pitchFamily="49" charset="-122"/>
            </a:endParaRPr>
          </a:p>
          <a:p>
            <a:pPr>
              <a:lnSpc>
                <a:spcPct val="110000"/>
              </a:lnSpc>
              <a:spcBef>
                <a:spcPct val="0"/>
              </a:spcBef>
              <a:buNone/>
              <a:defRPr/>
            </a:pPr>
            <a:r>
              <a:rPr lang="en-US" altLang="zh-CN" sz="1800" dirty="0">
                <a:latin typeface="Times New Roman" panose="02020603050405020304" pitchFamily="18" charset="0"/>
                <a:ea typeface="隶书" panose="02010509060101010101" pitchFamily="49" charset="-122"/>
              </a:rPr>
              <a:t>          	</a:t>
            </a:r>
            <a:r>
              <a:rPr lang="en-US" altLang="zh-CN" sz="1800" b="1"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a:t>
            </a:r>
            <a:r>
              <a:rPr lang="en-US" altLang="zh-CN" sz="1800" b="1"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k</a:t>
            </a:r>
            <a:r>
              <a:rPr lang="en-US" altLang="zh-CN" sz="1800" b="1"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CurrentB</a:t>
            </a:r>
            <a:r>
              <a:rPr lang="en-US" altLang="zh-CN" sz="1800" dirty="0">
                <a:latin typeface="Times New Roman" panose="02020603050405020304" pitchFamily="18" charset="0"/>
                <a:ea typeface="隶书" panose="02010509060101010101" pitchFamily="49" charset="-122"/>
              </a:rPr>
              <a:t> = 0</a:t>
            </a:r>
            <a:r>
              <a:rPr lang="en-US" altLang="zh-CN" sz="1800" b="1" dirty="0">
                <a:latin typeface="Times New Roman" panose="02020603050405020304" pitchFamily="18" charset="0"/>
                <a:ea typeface="隶书" panose="02010509060101010101" pitchFamily="49" charset="-122"/>
              </a:rPr>
              <a:t>;   </a:t>
            </a:r>
            <a:r>
              <a:rPr lang="en-US" altLang="zh-CN" sz="1800" b="1" dirty="0">
                <a:solidFill>
                  <a:schemeClr val="tx2"/>
                </a:solidFill>
                <a:latin typeface="Times New Roman" panose="02020603050405020304" pitchFamily="18" charset="0"/>
                <a:ea typeface="隶书" panose="02010509060101010101"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转置三元组表存放指针</a:t>
            </a:r>
          </a:p>
          <a:p>
            <a:pPr>
              <a:lnSpc>
                <a:spcPct val="110000"/>
              </a:lnSpc>
              <a:spcBef>
                <a:spcPct val="0"/>
              </a:spcBef>
              <a:buFont typeface="Wingdings" panose="05000000000000000000" pitchFamily="2" charset="2"/>
              <a:buNone/>
              <a:defRPr/>
            </a:pPr>
            <a:r>
              <a:rPr lang="zh-CN" altLang="en-US" sz="1800" dirty="0">
                <a:solidFill>
                  <a:schemeClr val="tx2"/>
                </a:solidFill>
                <a:latin typeface="Times New Roman" panose="02020603050405020304" pitchFamily="18" charset="0"/>
                <a:ea typeface="隶书" panose="02010509060101010101" pitchFamily="49" charset="-122"/>
              </a:rPr>
              <a:t>          </a:t>
            </a:r>
            <a:r>
              <a:rPr lang="en-US" altLang="zh-CN" sz="1800" dirty="0">
                <a:solidFill>
                  <a:schemeClr val="tx2"/>
                </a:solidFill>
                <a:latin typeface="Times New Roman" panose="02020603050405020304" pitchFamily="18" charset="0"/>
                <a:ea typeface="隶书" panose="02010509060101010101" pitchFamily="49" charset="-122"/>
              </a:rPr>
              <a:t>	</a:t>
            </a:r>
            <a:r>
              <a:rPr lang="en-US" altLang="zh-CN" sz="2400" dirty="0">
                <a:solidFill>
                  <a:srgbClr val="CC0000"/>
                </a:solidFill>
                <a:latin typeface="Times New Roman" panose="02020603050405020304" pitchFamily="18" charset="0"/>
              </a:rPr>
              <a:t> </a:t>
            </a:r>
            <a:r>
              <a:rPr lang="en-US" altLang="zh-CN" sz="1800" dirty="0">
                <a:latin typeface="Times New Roman" panose="02020603050405020304" pitchFamily="18" charset="0"/>
                <a:ea typeface="仿宋_GB2312" pitchFamily="49" charset="-122"/>
              </a:rPr>
              <a:t>for (k = 0; k &lt; Cols; k++)       </a:t>
            </a:r>
            <a:r>
              <a:rPr lang="en-US" altLang="zh-CN" sz="1800" dirty="0">
                <a:solidFill>
                  <a:schemeClr val="tx2"/>
                </a:solidFill>
                <a:latin typeface="Times New Roman" panose="02020603050405020304" pitchFamily="18" charset="0"/>
                <a:ea typeface="仿宋_GB2312" pitchFamily="49" charset="-122"/>
              </a:rPr>
              <a:t>//</a:t>
            </a:r>
            <a:r>
              <a:rPr lang="zh-CN" altLang="en-US" sz="1800" dirty="0">
                <a:solidFill>
                  <a:schemeClr val="tx2"/>
                </a:solidFill>
                <a:latin typeface="Times New Roman" panose="02020603050405020304" pitchFamily="18" charset="0"/>
                <a:ea typeface="隶书" panose="02010509060101010101" pitchFamily="49" charset="-122"/>
              </a:rPr>
              <a:t>处理</a:t>
            </a:r>
            <a:r>
              <a:rPr lang="zh-CN" altLang="zh-CN" sz="1800" dirty="0">
                <a:solidFill>
                  <a:schemeClr val="tx2"/>
                </a:solidFill>
                <a:latin typeface="Times New Roman" panose="02020603050405020304" pitchFamily="18" charset="0"/>
                <a:ea typeface="隶书" panose="02010509060101010101" pitchFamily="49" charset="-122"/>
              </a:rPr>
              <a:t>所有列号</a:t>
            </a:r>
            <a:endParaRPr lang="zh-CN" altLang="en-US" sz="1800" dirty="0">
              <a:latin typeface="Times New Roman" panose="02020603050405020304" pitchFamily="18" charset="0"/>
              <a:ea typeface="仿宋_GB2312" pitchFamily="49" charset="-122"/>
            </a:endParaRPr>
          </a:p>
          <a:p>
            <a:pPr marL="0" indent="0">
              <a:lnSpc>
                <a:spcPct val="105000"/>
              </a:lnSpc>
              <a:buNone/>
              <a:defRPr/>
            </a:pPr>
            <a:r>
              <a:rPr lang="zh-CN" altLang="en-US" sz="1800" dirty="0">
                <a:latin typeface="Times New Roman" panose="02020603050405020304" pitchFamily="18" charset="0"/>
                <a:ea typeface="仿宋_GB2312" pitchFamily="49" charset="-122"/>
              </a:rPr>
              <a:t>      	      </a:t>
            </a:r>
            <a:r>
              <a:rPr lang="en-US" altLang="zh-CN" sz="1800" dirty="0">
                <a:latin typeface="Times New Roman" panose="02020603050405020304" pitchFamily="18" charset="0"/>
                <a:ea typeface="仿宋_GB2312" pitchFamily="49" charset="-122"/>
              </a:rPr>
              <a:t>for (</a:t>
            </a:r>
            <a:r>
              <a:rPr lang="en-US" altLang="zh-CN" sz="1800" dirty="0" err="1">
                <a:latin typeface="Times New Roman" panose="02020603050405020304" pitchFamily="18" charset="0"/>
                <a:ea typeface="仿宋_GB2312" pitchFamily="49" charset="-122"/>
              </a:rPr>
              <a:t>i</a:t>
            </a:r>
            <a:r>
              <a:rPr lang="en-US" altLang="zh-CN" sz="1800" dirty="0">
                <a:latin typeface="Times New Roman" panose="02020603050405020304" pitchFamily="18" charset="0"/>
                <a:ea typeface="仿宋_GB2312" pitchFamily="49" charset="-122"/>
              </a:rPr>
              <a:t> = 0; </a:t>
            </a:r>
            <a:r>
              <a:rPr lang="en-US" altLang="zh-CN" sz="1800" dirty="0" err="1">
                <a:latin typeface="Times New Roman" panose="02020603050405020304" pitchFamily="18" charset="0"/>
                <a:ea typeface="仿宋_GB2312" pitchFamily="49" charset="-122"/>
              </a:rPr>
              <a:t>i</a:t>
            </a:r>
            <a:r>
              <a:rPr lang="en-US" altLang="zh-CN" sz="1800" dirty="0">
                <a:latin typeface="Times New Roman" panose="02020603050405020304" pitchFamily="18" charset="0"/>
                <a:ea typeface="仿宋_GB2312" pitchFamily="49" charset="-122"/>
              </a:rPr>
              <a:t> &lt; Terms; </a:t>
            </a:r>
            <a:r>
              <a:rPr lang="en-US" altLang="zh-CN" sz="1800" dirty="0" err="1">
                <a:latin typeface="Times New Roman" panose="02020603050405020304" pitchFamily="18" charset="0"/>
                <a:ea typeface="仿宋_GB2312" pitchFamily="49" charset="-122"/>
              </a:rPr>
              <a:t>i</a:t>
            </a:r>
            <a:r>
              <a:rPr lang="en-US" altLang="zh-CN" sz="1800" dirty="0">
                <a:latin typeface="Times New Roman" panose="02020603050405020304" pitchFamily="18" charset="0"/>
                <a:ea typeface="仿宋_GB2312" pitchFamily="49" charset="-122"/>
              </a:rPr>
              <a:t>++) 		</a:t>
            </a:r>
          </a:p>
          <a:p>
            <a:pPr marL="0" indent="0">
              <a:lnSpc>
                <a:spcPct val="105000"/>
              </a:lnSpc>
              <a:buNone/>
              <a:defRPr/>
            </a:pPr>
            <a:r>
              <a:rPr lang="en-US" altLang="zh-CN" sz="1800" dirty="0">
                <a:latin typeface="Times New Roman" panose="02020603050405020304" pitchFamily="18" charset="0"/>
                <a:ea typeface="仿宋_GB2312" pitchFamily="49" charset="-122"/>
              </a:rPr>
              <a:t>                     	if (</a:t>
            </a:r>
            <a:r>
              <a:rPr lang="en-US" altLang="zh-CN" sz="1800" dirty="0" err="1">
                <a:latin typeface="Times New Roman" panose="02020603050405020304" pitchFamily="18" charset="0"/>
                <a:ea typeface="仿宋_GB2312" pitchFamily="49" charset="-122"/>
              </a:rPr>
              <a:t>smArray</a:t>
            </a:r>
            <a:r>
              <a:rPr lang="en-US" altLang="zh-CN" sz="1800" dirty="0">
                <a:latin typeface="Times New Roman" panose="02020603050405020304" pitchFamily="18" charset="0"/>
                <a:ea typeface="仿宋_GB2312" pitchFamily="49" charset="-122"/>
              </a:rPr>
              <a:t>[</a:t>
            </a:r>
            <a:r>
              <a:rPr lang="en-US" altLang="zh-CN" sz="1800" dirty="0" err="1">
                <a:latin typeface="Times New Roman" panose="02020603050405020304" pitchFamily="18" charset="0"/>
                <a:ea typeface="仿宋_GB2312" pitchFamily="49" charset="-122"/>
              </a:rPr>
              <a:t>i</a:t>
            </a:r>
            <a:r>
              <a:rPr lang="en-US" altLang="zh-CN" sz="1800" dirty="0">
                <a:latin typeface="Times New Roman" panose="02020603050405020304" pitchFamily="18" charset="0"/>
                <a:ea typeface="仿宋_GB2312" pitchFamily="49" charset="-122"/>
              </a:rPr>
              <a:t>].col </a:t>
            </a:r>
            <a:r>
              <a:rPr lang="en-US" altLang="zh-CN" sz="1800" i="1" dirty="0">
                <a:latin typeface="Times New Roman" panose="02020603050405020304" pitchFamily="18" charset="0"/>
                <a:ea typeface="仿宋_GB2312" pitchFamily="49" charset="-122"/>
              </a:rPr>
              <a:t>==</a:t>
            </a:r>
            <a:r>
              <a:rPr lang="en-US" altLang="zh-CN" sz="1800" dirty="0">
                <a:latin typeface="Times New Roman" panose="02020603050405020304" pitchFamily="18" charset="0"/>
                <a:ea typeface="仿宋_GB2312" pitchFamily="49" charset="-122"/>
              </a:rPr>
              <a:t> k) {		</a:t>
            </a:r>
          </a:p>
          <a:p>
            <a:pPr marL="0" indent="0">
              <a:lnSpc>
                <a:spcPct val="105000"/>
              </a:lnSpc>
              <a:buNone/>
              <a:defRPr/>
            </a:pPr>
            <a:r>
              <a:rPr lang="en-US" altLang="zh-CN" sz="1800" dirty="0">
                <a:latin typeface="Times New Roman" panose="02020603050405020304" pitchFamily="18" charset="0"/>
                <a:ea typeface="仿宋_GB2312" pitchFamily="49" charset="-122"/>
              </a:rPr>
              <a:t>	                	</a:t>
            </a:r>
            <a:r>
              <a:rPr lang="en-US" altLang="zh-CN" sz="1800" dirty="0" smtClean="0">
                <a:latin typeface="Times New Roman" panose="02020603050405020304" pitchFamily="18" charset="0"/>
                <a:ea typeface="仿宋_GB2312" pitchFamily="49" charset="-122"/>
              </a:rPr>
              <a:t>    </a:t>
            </a:r>
            <a:r>
              <a:rPr lang="en-US" altLang="zh-CN" sz="1800" dirty="0" err="1" smtClean="0">
                <a:latin typeface="Times New Roman" panose="02020603050405020304" pitchFamily="18" charset="0"/>
                <a:ea typeface="仿宋_GB2312" pitchFamily="49" charset="-122"/>
              </a:rPr>
              <a:t>B.smArray</a:t>
            </a:r>
            <a:r>
              <a:rPr lang="en-US" altLang="zh-CN" sz="1800" dirty="0" smtClean="0">
                <a:latin typeface="Times New Roman" panose="02020603050405020304" pitchFamily="18" charset="0"/>
                <a:ea typeface="仿宋_GB2312" pitchFamily="49" charset="-122"/>
              </a:rPr>
              <a:t>[</a:t>
            </a:r>
            <a:r>
              <a:rPr lang="en-US" altLang="zh-CN" sz="1800" dirty="0" err="1" smtClean="0">
                <a:latin typeface="Times New Roman" panose="02020603050405020304" pitchFamily="18" charset="0"/>
                <a:ea typeface="仿宋_GB2312" pitchFamily="49" charset="-122"/>
              </a:rPr>
              <a:t>CurrentB</a:t>
            </a:r>
            <a:r>
              <a:rPr lang="en-US" altLang="zh-CN" sz="1800" dirty="0">
                <a:latin typeface="Times New Roman" panose="02020603050405020304" pitchFamily="18" charset="0"/>
                <a:ea typeface="仿宋_GB2312" pitchFamily="49" charset="-122"/>
              </a:rPr>
              <a:t>].row = k;	</a:t>
            </a:r>
          </a:p>
          <a:p>
            <a:pPr marL="0" indent="0">
              <a:lnSpc>
                <a:spcPct val="105000"/>
              </a:lnSpc>
              <a:buNone/>
              <a:defRPr/>
            </a:pPr>
            <a:r>
              <a:rPr lang="en-US" altLang="zh-CN" sz="1800" dirty="0">
                <a:latin typeface="Times New Roman" panose="02020603050405020304" pitchFamily="18" charset="0"/>
                <a:ea typeface="仿宋_GB2312" pitchFamily="49" charset="-122"/>
              </a:rPr>
              <a:t>	                	</a:t>
            </a:r>
            <a:r>
              <a:rPr lang="en-US" altLang="zh-CN" sz="1800" dirty="0" smtClean="0">
                <a:latin typeface="Times New Roman" panose="02020603050405020304" pitchFamily="18" charset="0"/>
                <a:ea typeface="仿宋_GB2312" pitchFamily="49" charset="-122"/>
              </a:rPr>
              <a:t>    </a:t>
            </a:r>
            <a:r>
              <a:rPr lang="en-US" altLang="zh-CN" sz="1800" dirty="0" err="1" smtClean="0">
                <a:latin typeface="Times New Roman" panose="02020603050405020304" pitchFamily="18" charset="0"/>
                <a:ea typeface="仿宋_GB2312" pitchFamily="49" charset="-122"/>
              </a:rPr>
              <a:t>B.smArray</a:t>
            </a:r>
            <a:r>
              <a:rPr lang="en-US" altLang="zh-CN" sz="1800" dirty="0" smtClean="0">
                <a:latin typeface="Times New Roman" panose="02020603050405020304" pitchFamily="18" charset="0"/>
                <a:ea typeface="仿宋_GB2312" pitchFamily="49" charset="-122"/>
              </a:rPr>
              <a:t>[</a:t>
            </a:r>
            <a:r>
              <a:rPr lang="en-US" altLang="zh-CN" sz="1800" dirty="0" err="1" smtClean="0">
                <a:latin typeface="Times New Roman" panose="02020603050405020304" pitchFamily="18" charset="0"/>
                <a:ea typeface="仿宋_GB2312" pitchFamily="49" charset="-122"/>
              </a:rPr>
              <a:t>CurrentB</a:t>
            </a:r>
            <a:r>
              <a:rPr lang="en-US" altLang="zh-CN" sz="1800" dirty="0">
                <a:latin typeface="Times New Roman" panose="02020603050405020304" pitchFamily="18" charset="0"/>
                <a:ea typeface="仿宋_GB2312" pitchFamily="49" charset="-122"/>
              </a:rPr>
              <a:t>].col =  </a:t>
            </a:r>
            <a:r>
              <a:rPr lang="en-US" altLang="zh-CN" sz="1800" dirty="0" err="1">
                <a:latin typeface="Times New Roman" panose="02020603050405020304" pitchFamily="18" charset="0"/>
                <a:ea typeface="仿宋_GB2312" pitchFamily="49" charset="-122"/>
              </a:rPr>
              <a:t>smArray</a:t>
            </a:r>
            <a:r>
              <a:rPr lang="en-US" altLang="zh-CN" sz="1800" dirty="0">
                <a:latin typeface="Times New Roman" panose="02020603050405020304" pitchFamily="18" charset="0"/>
                <a:ea typeface="仿宋_GB2312" pitchFamily="49" charset="-122"/>
              </a:rPr>
              <a:t>[</a:t>
            </a:r>
            <a:r>
              <a:rPr lang="en-US" altLang="zh-CN" sz="1800" dirty="0" err="1">
                <a:latin typeface="Times New Roman" panose="02020603050405020304" pitchFamily="18" charset="0"/>
                <a:ea typeface="仿宋_GB2312" pitchFamily="49" charset="-122"/>
              </a:rPr>
              <a:t>i</a:t>
            </a:r>
            <a:r>
              <a:rPr lang="en-US" altLang="zh-CN" sz="1800" dirty="0">
                <a:latin typeface="Times New Roman" panose="02020603050405020304" pitchFamily="18" charset="0"/>
                <a:ea typeface="仿宋_GB2312" pitchFamily="49" charset="-122"/>
              </a:rPr>
              <a:t>].row;</a:t>
            </a:r>
          </a:p>
          <a:p>
            <a:pPr marL="0" indent="0">
              <a:lnSpc>
                <a:spcPct val="105000"/>
              </a:lnSpc>
              <a:buNone/>
              <a:defRPr/>
            </a:pPr>
            <a:r>
              <a:rPr lang="en-US" altLang="zh-CN" sz="1800" dirty="0">
                <a:latin typeface="Times New Roman" panose="02020603050405020304" pitchFamily="18" charset="0"/>
                <a:ea typeface="仿宋_GB2312" pitchFamily="49" charset="-122"/>
              </a:rPr>
              <a:t>	                	</a:t>
            </a:r>
            <a:r>
              <a:rPr lang="en-US" altLang="zh-CN" sz="1800" dirty="0" smtClean="0">
                <a:latin typeface="Times New Roman" panose="02020603050405020304" pitchFamily="18" charset="0"/>
                <a:ea typeface="仿宋_GB2312" pitchFamily="49" charset="-122"/>
              </a:rPr>
              <a:t>    </a:t>
            </a:r>
            <a:r>
              <a:rPr lang="en-US" altLang="zh-CN" sz="1800" dirty="0" err="1" smtClean="0">
                <a:latin typeface="Times New Roman" panose="02020603050405020304" pitchFamily="18" charset="0"/>
                <a:ea typeface="仿宋_GB2312" pitchFamily="49" charset="-122"/>
              </a:rPr>
              <a:t>B.smArray</a:t>
            </a:r>
            <a:r>
              <a:rPr lang="en-US" altLang="zh-CN" sz="1800" dirty="0" smtClean="0">
                <a:latin typeface="Times New Roman" panose="02020603050405020304" pitchFamily="18" charset="0"/>
                <a:ea typeface="仿宋_GB2312" pitchFamily="49" charset="-122"/>
              </a:rPr>
              <a:t>[</a:t>
            </a:r>
            <a:r>
              <a:rPr lang="en-US" altLang="zh-CN" sz="1800" dirty="0" err="1" smtClean="0">
                <a:latin typeface="Times New Roman" panose="02020603050405020304" pitchFamily="18" charset="0"/>
                <a:ea typeface="仿宋_GB2312" pitchFamily="49" charset="-122"/>
              </a:rPr>
              <a:t>CurrentB</a:t>
            </a:r>
            <a:r>
              <a:rPr lang="en-US" altLang="zh-CN" sz="1800" dirty="0">
                <a:latin typeface="Times New Roman" panose="02020603050405020304" pitchFamily="18" charset="0"/>
                <a:ea typeface="仿宋_GB2312" pitchFamily="49" charset="-122"/>
              </a:rPr>
              <a:t>].value=  </a:t>
            </a:r>
            <a:r>
              <a:rPr lang="en-US" altLang="zh-CN" sz="1800" dirty="0" err="1">
                <a:latin typeface="Times New Roman" panose="02020603050405020304" pitchFamily="18" charset="0"/>
                <a:ea typeface="仿宋_GB2312" pitchFamily="49" charset="-122"/>
              </a:rPr>
              <a:t>smArray</a:t>
            </a:r>
            <a:r>
              <a:rPr lang="en-US" altLang="zh-CN" sz="1800" dirty="0">
                <a:latin typeface="Times New Roman" panose="02020603050405020304" pitchFamily="18" charset="0"/>
                <a:ea typeface="仿宋_GB2312" pitchFamily="49" charset="-122"/>
              </a:rPr>
              <a:t>[</a:t>
            </a:r>
            <a:r>
              <a:rPr lang="en-US" altLang="zh-CN" sz="1800" dirty="0" err="1">
                <a:latin typeface="Times New Roman" panose="02020603050405020304" pitchFamily="18" charset="0"/>
                <a:ea typeface="仿宋_GB2312" pitchFamily="49" charset="-122"/>
              </a:rPr>
              <a:t>i</a:t>
            </a:r>
            <a:r>
              <a:rPr lang="en-US" altLang="zh-CN" sz="1800" dirty="0">
                <a:latin typeface="Times New Roman" panose="02020603050405020304" pitchFamily="18" charset="0"/>
                <a:ea typeface="仿宋_GB2312" pitchFamily="49" charset="-122"/>
              </a:rPr>
              <a:t>].value;	</a:t>
            </a:r>
          </a:p>
          <a:p>
            <a:pPr marL="0" indent="0">
              <a:lnSpc>
                <a:spcPct val="105000"/>
              </a:lnSpc>
              <a:buNone/>
              <a:defRPr/>
            </a:pPr>
            <a:r>
              <a:rPr lang="en-US" altLang="zh-CN" sz="1800" dirty="0">
                <a:latin typeface="Times New Roman" panose="02020603050405020304" pitchFamily="18" charset="0"/>
                <a:ea typeface="仿宋_GB2312" pitchFamily="49" charset="-122"/>
              </a:rPr>
              <a:t> 	                	</a:t>
            </a:r>
            <a:r>
              <a:rPr lang="en-US" altLang="zh-CN" sz="1800" dirty="0" smtClean="0">
                <a:latin typeface="Times New Roman" panose="02020603050405020304" pitchFamily="18" charset="0"/>
                <a:ea typeface="仿宋_GB2312" pitchFamily="49" charset="-122"/>
              </a:rPr>
              <a:t>    </a:t>
            </a:r>
            <a:r>
              <a:rPr lang="en-US" altLang="zh-CN" sz="1800" dirty="0" err="1" smtClean="0">
                <a:latin typeface="Times New Roman" panose="02020603050405020304" pitchFamily="18" charset="0"/>
                <a:ea typeface="仿宋_GB2312" pitchFamily="49" charset="-122"/>
              </a:rPr>
              <a:t>CurrentB</a:t>
            </a:r>
            <a:r>
              <a:rPr lang="en-US" altLang="zh-CN" sz="1800" dirty="0">
                <a:latin typeface="Times New Roman" panose="02020603050405020304" pitchFamily="18" charset="0"/>
                <a:ea typeface="仿宋_GB2312" pitchFamily="49" charset="-122"/>
              </a:rPr>
              <a:t>++;				</a:t>
            </a:r>
          </a:p>
          <a:p>
            <a:pPr marL="0" indent="0">
              <a:lnSpc>
                <a:spcPct val="105000"/>
              </a:lnSpc>
              <a:buNone/>
              <a:defRPr/>
            </a:pPr>
            <a:r>
              <a:rPr lang="en-US" altLang="zh-CN" sz="1800" dirty="0">
                <a:latin typeface="Times New Roman" panose="02020603050405020304" pitchFamily="18" charset="0"/>
                <a:ea typeface="仿宋_GB2312" pitchFamily="49" charset="-122"/>
              </a:rPr>
              <a:t>	          }</a:t>
            </a:r>
          </a:p>
          <a:p>
            <a:pPr marL="0" indent="0">
              <a:buNone/>
              <a:defRPr/>
            </a:pPr>
            <a:r>
              <a:rPr lang="en-US" altLang="zh-CN" sz="1800" dirty="0">
                <a:latin typeface="Times New Roman" panose="02020603050405020304" pitchFamily="18" charset="0"/>
                <a:ea typeface="仿宋_GB2312" pitchFamily="49" charset="-122"/>
              </a:rPr>
              <a:t>     }</a:t>
            </a:r>
          </a:p>
          <a:p>
            <a:pPr marL="0" indent="0">
              <a:buNone/>
              <a:defRPr/>
            </a:pPr>
            <a:r>
              <a:rPr lang="en-US" altLang="zh-CN" sz="1800" dirty="0">
                <a:latin typeface="Times New Roman" panose="02020603050405020304" pitchFamily="18" charset="0"/>
                <a:ea typeface="仿宋_GB2312" pitchFamily="49" charset="-122"/>
              </a:rPr>
              <a:t>};</a:t>
            </a:r>
            <a:r>
              <a:rPr lang="en-US" altLang="zh-CN" sz="2000" dirty="0">
                <a:solidFill>
                  <a:srgbClr val="CC0000"/>
                </a:solidFill>
                <a:latin typeface="Times New Roman" panose="02020603050405020304" pitchFamily="18" charset="0"/>
              </a:rPr>
              <a:t>    </a:t>
            </a:r>
            <a:endParaRPr lang="en-US" altLang="zh-CN" sz="1800" b="1" dirty="0">
              <a:latin typeface="Times New Roman" panose="02020603050405020304" pitchFamily="18" charset="0"/>
              <a:ea typeface="隶书" panose="02010509060101010101" pitchFamily="49" charset="-122"/>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5" name="Rectangle 5"/>
          <p:cNvSpPr>
            <a:spLocks noGrp="1" noChangeArrowheads="1"/>
          </p:cNvSpPr>
          <p:nvPr>
            <p:ph type="title"/>
          </p:nvPr>
        </p:nvSpPr>
        <p:spPr>
          <a:xfrm>
            <a:off x="767408" y="0"/>
            <a:ext cx="6683375" cy="754063"/>
          </a:xfrm>
        </p:spPr>
        <p:txBody>
          <a:bodyPr/>
          <a:lstStyle/>
          <a:p>
            <a:pPr>
              <a:defRPr/>
            </a:pPr>
            <a:r>
              <a:rPr lang="zh-CN" altLang="en-US" sz="4000" b="1" dirty="0">
                <a:effectLst>
                  <a:outerShdw blurRad="38100" dist="38100" dir="2700000" algn="tl">
                    <a:srgbClr val="C0C0C0"/>
                  </a:outerShdw>
                </a:effectLst>
                <a:ea typeface="华文新魏" panose="02010800040101010101" pitchFamily="2" charset="-122"/>
              </a:rPr>
              <a:t>快速转置算法</a:t>
            </a:r>
          </a:p>
        </p:txBody>
      </p:sp>
      <p:sp>
        <p:nvSpPr>
          <p:cNvPr id="2" name="矩形 1"/>
          <p:cNvSpPr/>
          <p:nvPr/>
        </p:nvSpPr>
        <p:spPr>
          <a:xfrm>
            <a:off x="7176120" y="2359301"/>
            <a:ext cx="5184576" cy="2443746"/>
          </a:xfrm>
          <a:prstGeom prst="rect">
            <a:avLst/>
          </a:prstGeom>
          <a:solidFill>
            <a:schemeClr val="bg1"/>
          </a:solidFill>
        </p:spPr>
        <p:txBody>
          <a:bodyPr wrap="square">
            <a:spAutoFit/>
          </a:bodyPr>
          <a:lstStyle/>
          <a:p>
            <a:pPr>
              <a:lnSpc>
                <a:spcPct val="110000"/>
              </a:lnSpc>
              <a:defRPr/>
            </a:pPr>
            <a:r>
              <a:rPr lang="en-US" altLang="zh-CN" sz="1600" smtClean="0">
                <a:latin typeface="Times New Roman" panose="02020603050405020304" pitchFamily="18" charset="0"/>
                <a:ea typeface="隶书" panose="02010509060101010101" pitchFamily="49" charset="-122"/>
              </a:rPr>
              <a:t>int </a:t>
            </a:r>
            <a:r>
              <a:rPr lang="en-US" altLang="zh-CN" sz="1600">
                <a:latin typeface="Times New Roman" panose="02020603050405020304" pitchFamily="18" charset="0"/>
                <a:ea typeface="隶书" panose="02010509060101010101" pitchFamily="49" charset="-122"/>
              </a:rPr>
              <a:t>i, k, CurrentB = 0;   </a:t>
            </a:r>
            <a:r>
              <a:rPr lang="en-US" altLang="zh-CN" sz="1600">
                <a:solidFill>
                  <a:schemeClr val="tx2"/>
                </a:solidFill>
                <a:latin typeface="Times New Roman" panose="02020603050405020304" pitchFamily="18" charset="0"/>
                <a:ea typeface="隶书" panose="02010509060101010101" pitchFamily="49" charset="-122"/>
              </a:rPr>
              <a:t>//</a:t>
            </a:r>
            <a:r>
              <a:rPr lang="zh-CN" altLang="en-US" sz="1600">
                <a:solidFill>
                  <a:schemeClr val="tx2"/>
                </a:solidFill>
                <a:latin typeface="Times New Roman" panose="02020603050405020304" pitchFamily="18" charset="0"/>
                <a:ea typeface="隶书" panose="02010509060101010101" pitchFamily="49" charset="-122"/>
              </a:rPr>
              <a:t>转置三元组表存放指针</a:t>
            </a:r>
          </a:p>
          <a:p>
            <a:pPr>
              <a:lnSpc>
                <a:spcPct val="110000"/>
              </a:lnSpc>
              <a:defRPr/>
            </a:pPr>
            <a:r>
              <a:rPr lang="en-US" altLang="zh-CN" sz="1600" smtClean="0">
                <a:latin typeface="Times New Roman" panose="02020603050405020304" pitchFamily="18" charset="0"/>
                <a:ea typeface="仿宋_GB2312" pitchFamily="49" charset="-122"/>
              </a:rPr>
              <a:t>for </a:t>
            </a:r>
            <a:r>
              <a:rPr lang="en-US" altLang="zh-CN" sz="1600">
                <a:latin typeface="Times New Roman" panose="02020603050405020304" pitchFamily="18" charset="0"/>
                <a:ea typeface="仿宋_GB2312" pitchFamily="49" charset="-122"/>
              </a:rPr>
              <a:t>(k = 0; k &lt; Cols; k++)       </a:t>
            </a:r>
            <a:r>
              <a:rPr lang="en-US" altLang="zh-CN" sz="1600">
                <a:solidFill>
                  <a:schemeClr val="tx2"/>
                </a:solidFill>
                <a:latin typeface="Times New Roman" panose="02020603050405020304" pitchFamily="18" charset="0"/>
                <a:ea typeface="仿宋_GB2312" pitchFamily="49" charset="-122"/>
              </a:rPr>
              <a:t>//</a:t>
            </a:r>
            <a:r>
              <a:rPr lang="zh-CN" altLang="en-US" sz="1600">
                <a:solidFill>
                  <a:schemeClr val="tx2"/>
                </a:solidFill>
                <a:latin typeface="Times New Roman" panose="02020603050405020304" pitchFamily="18" charset="0"/>
                <a:ea typeface="隶书" panose="02010509060101010101" pitchFamily="49" charset="-122"/>
              </a:rPr>
              <a:t>处理</a:t>
            </a:r>
            <a:r>
              <a:rPr lang="zh-CN" altLang="zh-CN" sz="1600">
                <a:solidFill>
                  <a:schemeClr val="tx2"/>
                </a:solidFill>
                <a:latin typeface="Times New Roman" panose="02020603050405020304" pitchFamily="18" charset="0"/>
                <a:ea typeface="隶书" panose="02010509060101010101" pitchFamily="49" charset="-122"/>
              </a:rPr>
              <a:t>所有列号</a:t>
            </a:r>
            <a:endParaRPr lang="zh-CN" altLang="en-US" sz="1600">
              <a:latin typeface="Times New Roman" panose="02020603050405020304" pitchFamily="18" charset="0"/>
              <a:ea typeface="仿宋_GB2312" pitchFamily="49" charset="-122"/>
            </a:endParaRPr>
          </a:p>
          <a:p>
            <a:pPr marL="0" indent="0">
              <a:lnSpc>
                <a:spcPct val="105000"/>
              </a:lnSpc>
              <a:buNone/>
              <a:defRPr/>
            </a:pPr>
            <a:r>
              <a:rPr lang="en-US" altLang="zh-CN" sz="1600" smtClean="0">
                <a:latin typeface="Times New Roman" panose="02020603050405020304" pitchFamily="18" charset="0"/>
                <a:ea typeface="仿宋_GB2312" pitchFamily="49" charset="-122"/>
              </a:rPr>
              <a:t>    for </a:t>
            </a:r>
            <a:r>
              <a:rPr lang="en-US" altLang="zh-CN" sz="1600">
                <a:latin typeface="Times New Roman" panose="02020603050405020304" pitchFamily="18" charset="0"/>
                <a:ea typeface="仿宋_GB2312" pitchFamily="49" charset="-122"/>
              </a:rPr>
              <a:t>(i = 0; i &lt; Terms; i++) 		</a:t>
            </a:r>
          </a:p>
          <a:p>
            <a:pPr marL="0" indent="0">
              <a:lnSpc>
                <a:spcPct val="105000"/>
              </a:lnSpc>
              <a:buNone/>
              <a:defRPr/>
            </a:pPr>
            <a:r>
              <a:rPr lang="en-US" altLang="zh-CN" sz="1600" smtClean="0">
                <a:latin typeface="Times New Roman" panose="02020603050405020304" pitchFamily="18" charset="0"/>
                <a:ea typeface="仿宋_GB2312" pitchFamily="49" charset="-122"/>
              </a:rPr>
              <a:t>        if </a:t>
            </a:r>
            <a:r>
              <a:rPr lang="en-US" altLang="zh-CN" sz="1600">
                <a:latin typeface="Times New Roman" panose="02020603050405020304" pitchFamily="18" charset="0"/>
                <a:ea typeface="仿宋_GB2312" pitchFamily="49" charset="-122"/>
              </a:rPr>
              <a:t>(smArray[i].col </a:t>
            </a:r>
            <a:r>
              <a:rPr lang="en-US" altLang="zh-CN" sz="1600" i="1">
                <a:latin typeface="Times New Roman" panose="02020603050405020304" pitchFamily="18" charset="0"/>
                <a:ea typeface="仿宋_GB2312" pitchFamily="49" charset="-122"/>
              </a:rPr>
              <a:t>==</a:t>
            </a:r>
            <a:r>
              <a:rPr lang="en-US" altLang="zh-CN" sz="1600">
                <a:latin typeface="Times New Roman" panose="02020603050405020304" pitchFamily="18" charset="0"/>
                <a:ea typeface="仿宋_GB2312" pitchFamily="49" charset="-122"/>
              </a:rPr>
              <a:t> k) {		</a:t>
            </a:r>
          </a:p>
          <a:p>
            <a:pPr marL="0" indent="0">
              <a:lnSpc>
                <a:spcPct val="105000"/>
              </a:lnSpc>
              <a:buNone/>
              <a:defRPr/>
            </a:pPr>
            <a:r>
              <a:rPr lang="en-US" altLang="zh-CN" sz="1600" smtClean="0">
                <a:latin typeface="Times New Roman" panose="02020603050405020304" pitchFamily="18" charset="0"/>
                <a:ea typeface="仿宋_GB2312" pitchFamily="49" charset="-122"/>
              </a:rPr>
              <a:t>            B.smArray[CurrentB</a:t>
            </a:r>
            <a:r>
              <a:rPr lang="en-US" altLang="zh-CN" sz="1600">
                <a:latin typeface="Times New Roman" panose="02020603050405020304" pitchFamily="18" charset="0"/>
                <a:ea typeface="仿宋_GB2312" pitchFamily="49" charset="-122"/>
              </a:rPr>
              <a:t>].row = k;	</a:t>
            </a:r>
          </a:p>
          <a:p>
            <a:pPr marL="0" indent="0">
              <a:lnSpc>
                <a:spcPct val="105000"/>
              </a:lnSpc>
              <a:buNone/>
              <a:defRPr/>
            </a:pPr>
            <a:r>
              <a:rPr lang="en-US" altLang="zh-CN" sz="1600" smtClean="0">
                <a:latin typeface="Times New Roman" panose="02020603050405020304" pitchFamily="18" charset="0"/>
                <a:ea typeface="仿宋_GB2312" pitchFamily="49" charset="-122"/>
              </a:rPr>
              <a:t>            B.smArray[CurrentB</a:t>
            </a:r>
            <a:r>
              <a:rPr lang="en-US" altLang="zh-CN" sz="1600">
                <a:latin typeface="Times New Roman" panose="02020603050405020304" pitchFamily="18" charset="0"/>
                <a:ea typeface="仿宋_GB2312" pitchFamily="49" charset="-122"/>
              </a:rPr>
              <a:t>].col =  smArray[i].row;</a:t>
            </a:r>
          </a:p>
          <a:p>
            <a:pPr marL="0" indent="0">
              <a:lnSpc>
                <a:spcPct val="105000"/>
              </a:lnSpc>
              <a:buNone/>
              <a:defRPr/>
            </a:pPr>
            <a:r>
              <a:rPr lang="en-US" altLang="zh-CN" sz="1600" smtClean="0">
                <a:latin typeface="Times New Roman" panose="02020603050405020304" pitchFamily="18" charset="0"/>
                <a:ea typeface="仿宋_GB2312" pitchFamily="49" charset="-122"/>
              </a:rPr>
              <a:t>            B.smArray[CurrentB</a:t>
            </a:r>
            <a:r>
              <a:rPr lang="en-US" altLang="zh-CN" sz="1600">
                <a:latin typeface="Times New Roman" panose="02020603050405020304" pitchFamily="18" charset="0"/>
                <a:ea typeface="仿宋_GB2312" pitchFamily="49" charset="-122"/>
              </a:rPr>
              <a:t>].value=  smArray[i].value</a:t>
            </a:r>
            <a:r>
              <a:rPr lang="en-US" altLang="zh-CN" sz="1600" smtClean="0">
                <a:latin typeface="Times New Roman" panose="02020603050405020304" pitchFamily="18" charset="0"/>
                <a:ea typeface="仿宋_GB2312" pitchFamily="49" charset="-122"/>
              </a:rPr>
              <a:t>;</a:t>
            </a:r>
            <a:endParaRPr lang="en-US" altLang="zh-CN" sz="1600">
              <a:latin typeface="Times New Roman" panose="02020603050405020304" pitchFamily="18" charset="0"/>
              <a:ea typeface="仿宋_GB2312" pitchFamily="49" charset="-122"/>
            </a:endParaRPr>
          </a:p>
          <a:p>
            <a:pPr marL="0" indent="0">
              <a:lnSpc>
                <a:spcPct val="105000"/>
              </a:lnSpc>
              <a:buNone/>
              <a:defRPr/>
            </a:pPr>
            <a:r>
              <a:rPr lang="en-US" altLang="zh-CN" sz="1600">
                <a:latin typeface="Times New Roman" panose="02020603050405020304" pitchFamily="18" charset="0"/>
                <a:ea typeface="仿宋_GB2312" pitchFamily="49" charset="-122"/>
              </a:rPr>
              <a:t> </a:t>
            </a:r>
            <a:r>
              <a:rPr lang="en-US" altLang="zh-CN" sz="1600" smtClean="0">
                <a:latin typeface="Times New Roman" panose="02020603050405020304" pitchFamily="18" charset="0"/>
                <a:ea typeface="仿宋_GB2312" pitchFamily="49" charset="-122"/>
              </a:rPr>
              <a:t>           CurrentB</a:t>
            </a:r>
            <a:r>
              <a:rPr lang="en-US" altLang="zh-CN" sz="1600">
                <a:latin typeface="Times New Roman" panose="02020603050405020304" pitchFamily="18" charset="0"/>
                <a:ea typeface="仿宋_GB2312" pitchFamily="49" charset="-122"/>
              </a:rPr>
              <a:t>++;		</a:t>
            </a:r>
            <a:endParaRPr lang="en-US" altLang="zh-CN" sz="1600" smtClean="0">
              <a:latin typeface="Times New Roman" panose="02020603050405020304" pitchFamily="18" charset="0"/>
              <a:ea typeface="仿宋_GB2312" pitchFamily="49" charset="-122"/>
            </a:endParaRPr>
          </a:p>
          <a:p>
            <a:pPr marL="0" indent="0">
              <a:lnSpc>
                <a:spcPct val="105000"/>
              </a:lnSpc>
              <a:buNone/>
              <a:defRPr/>
            </a:pPr>
            <a:r>
              <a:rPr lang="en-US" altLang="zh-CN" sz="1600" smtClean="0">
                <a:latin typeface="Times New Roman" panose="02020603050405020304" pitchFamily="18" charset="0"/>
                <a:ea typeface="仿宋_GB2312" pitchFamily="49" charset="-122"/>
              </a:rPr>
              <a:t>         }</a:t>
            </a:r>
            <a:endParaRPr lang="zh-CN" altLang="en-US" sz="1600"/>
          </a:p>
        </p:txBody>
      </p:sp>
      <p:sp>
        <p:nvSpPr>
          <p:cNvPr id="501766" name="Rectangle 6"/>
          <p:cNvSpPr>
            <a:spLocks noGrp="1" noChangeArrowheads="1"/>
          </p:cNvSpPr>
          <p:nvPr>
            <p:ph idx="1"/>
          </p:nvPr>
        </p:nvSpPr>
        <p:spPr>
          <a:xfrm>
            <a:off x="407368" y="1205954"/>
            <a:ext cx="6624736" cy="4959350"/>
          </a:xfrm>
        </p:spPr>
        <p:txBody>
          <a:bodyPr>
            <a:normAutofit/>
          </a:bodyPr>
          <a:lstStyle/>
          <a:p>
            <a:pPr>
              <a:lnSpc>
                <a:spcPct val="105000"/>
              </a:lnSpc>
              <a:buClr>
                <a:srgbClr val="990099"/>
              </a:buClr>
              <a:buSzPct val="50000"/>
              <a:defRPr/>
            </a:pPr>
            <a:r>
              <a:rPr lang="zh-CN" altLang="en-US" b="1" dirty="0">
                <a:solidFill>
                  <a:srgbClr val="000099"/>
                </a:solidFill>
                <a:latin typeface="Times New Roman" panose="02020603050405020304" pitchFamily="18" charset="0"/>
                <a:ea typeface="仿宋_GB2312" pitchFamily="49" charset="-122"/>
              </a:rPr>
              <a:t>设矩阵三元组表总共有 </a:t>
            </a:r>
            <a:r>
              <a:rPr lang="en-US" altLang="zh-CN" b="1" i="1" dirty="0">
                <a:solidFill>
                  <a:srgbClr val="000099"/>
                </a:solidFill>
                <a:latin typeface="Times New Roman" panose="02020603050405020304" pitchFamily="18" charset="0"/>
                <a:ea typeface="仿宋_GB2312" pitchFamily="49" charset="-122"/>
              </a:rPr>
              <a:t>t </a:t>
            </a:r>
            <a:r>
              <a:rPr lang="zh-CN" altLang="en-US" b="1" dirty="0">
                <a:solidFill>
                  <a:srgbClr val="000099"/>
                </a:solidFill>
                <a:latin typeface="Times New Roman" panose="02020603050405020304" pitchFamily="18" charset="0"/>
                <a:ea typeface="仿宋_GB2312" pitchFamily="49" charset="-122"/>
              </a:rPr>
              <a:t>项，上述算法的时间代价为 </a:t>
            </a:r>
            <a:r>
              <a:rPr lang="en-US" altLang="zh-CN" b="1" dirty="0">
                <a:solidFill>
                  <a:srgbClr val="000099"/>
                </a:solidFill>
                <a:latin typeface="Times New Roman" panose="02020603050405020304" pitchFamily="18" charset="0"/>
                <a:ea typeface="仿宋_GB2312" pitchFamily="49" charset="-122"/>
              </a:rPr>
              <a:t>O ( </a:t>
            </a:r>
            <a:r>
              <a:rPr lang="en-US" altLang="zh-CN" b="1" i="1" dirty="0">
                <a:solidFill>
                  <a:srgbClr val="000099"/>
                </a:solidFill>
                <a:latin typeface="Times New Roman" panose="02020603050405020304" pitchFamily="18" charset="0"/>
                <a:ea typeface="仿宋_GB2312" pitchFamily="49" charset="-122"/>
              </a:rPr>
              <a:t>n* t </a:t>
            </a:r>
            <a:r>
              <a:rPr lang="en-US" altLang="zh-CN" b="1" dirty="0">
                <a:solidFill>
                  <a:srgbClr val="000099"/>
                </a:solidFill>
                <a:latin typeface="Times New Roman" panose="02020603050405020304" pitchFamily="18" charset="0"/>
                <a:ea typeface="仿宋_GB2312" pitchFamily="49" charset="-122"/>
              </a:rPr>
              <a:t>)</a:t>
            </a:r>
            <a:r>
              <a:rPr lang="zh-CN" altLang="en-US" b="1" dirty="0">
                <a:solidFill>
                  <a:srgbClr val="000099"/>
                </a:solidFill>
                <a:latin typeface="Times New Roman" panose="02020603050405020304" pitchFamily="18" charset="0"/>
                <a:ea typeface="仿宋_GB2312" pitchFamily="49" charset="-122"/>
              </a:rPr>
              <a:t>。</a:t>
            </a:r>
            <a:r>
              <a:rPr lang="zh-CN" altLang="en-US" b="1" dirty="0">
                <a:latin typeface="Times New Roman" panose="02020603050405020304" pitchFamily="18" charset="0"/>
                <a:ea typeface="仿宋_GB2312" pitchFamily="49" charset="-122"/>
              </a:rPr>
              <a:t>当非零元素的个数</a:t>
            </a:r>
            <a:r>
              <a:rPr lang="zh-CN" altLang="en-US" b="1" i="1" dirty="0">
                <a:latin typeface="Times New Roman" panose="02020603050405020304" pitchFamily="18" charset="0"/>
                <a:ea typeface="仿宋_GB2312" pitchFamily="49" charset="-122"/>
              </a:rPr>
              <a:t> </a:t>
            </a:r>
            <a:r>
              <a:rPr lang="en-US" altLang="zh-CN" b="1" i="1" dirty="0">
                <a:latin typeface="Times New Roman" panose="02020603050405020304" pitchFamily="18" charset="0"/>
                <a:ea typeface="仿宋_GB2312" pitchFamily="49" charset="-122"/>
              </a:rPr>
              <a:t>t </a:t>
            </a:r>
            <a:r>
              <a:rPr lang="zh-CN" altLang="en-US" b="1" dirty="0">
                <a:latin typeface="Times New Roman" panose="02020603050405020304" pitchFamily="18" charset="0"/>
                <a:ea typeface="仿宋_GB2312" pitchFamily="49" charset="-122"/>
              </a:rPr>
              <a:t>和 </a:t>
            </a:r>
            <a:r>
              <a:rPr lang="en-US" altLang="zh-CN" b="1" i="1" dirty="0">
                <a:latin typeface="Times New Roman" panose="02020603050405020304" pitchFamily="18" charset="0"/>
                <a:ea typeface="仿宋_GB2312" pitchFamily="49" charset="-122"/>
              </a:rPr>
              <a:t>m</a:t>
            </a:r>
            <a:r>
              <a:rPr lang="en-US" altLang="zh-CN" b="1" dirty="0">
                <a:latin typeface="Times New Roman" panose="02020603050405020304" pitchFamily="18" charset="0"/>
                <a:ea typeface="仿宋_GB2312" pitchFamily="49" charset="-122"/>
              </a:rPr>
              <a:t>*</a:t>
            </a:r>
            <a:r>
              <a:rPr lang="en-US" altLang="zh-CN" b="1" i="1" dirty="0">
                <a:latin typeface="Times New Roman" panose="02020603050405020304" pitchFamily="18" charset="0"/>
                <a:ea typeface="仿宋_GB2312" pitchFamily="49" charset="-122"/>
              </a:rPr>
              <a:t>n</a:t>
            </a:r>
            <a:r>
              <a:rPr lang="en-US" altLang="zh-CN" b="1" dirty="0">
                <a:latin typeface="Times New Roman" panose="02020603050405020304" pitchFamily="18" charset="0"/>
                <a:ea typeface="仿宋_GB2312" pitchFamily="49" charset="-122"/>
              </a:rPr>
              <a:t> </a:t>
            </a:r>
            <a:r>
              <a:rPr lang="zh-CN" altLang="en-US" b="1" dirty="0">
                <a:latin typeface="Times New Roman" panose="02020603050405020304" pitchFamily="18" charset="0"/>
                <a:ea typeface="仿宋_GB2312" pitchFamily="49" charset="-122"/>
              </a:rPr>
              <a:t>同数量级时，算法</a:t>
            </a:r>
            <a:r>
              <a:rPr lang="en-US" altLang="zh-CN" b="1" dirty="0" err="1">
                <a:latin typeface="Times New Roman" panose="02020603050405020304" pitchFamily="18" charset="0"/>
                <a:ea typeface="仿宋_GB2312" pitchFamily="49" charset="-122"/>
              </a:rPr>
              <a:t>transmatrix</a:t>
            </a:r>
            <a:r>
              <a:rPr lang="zh-CN" altLang="en-US" b="1" dirty="0">
                <a:latin typeface="Times New Roman" panose="02020603050405020304" pitchFamily="18" charset="0"/>
                <a:ea typeface="仿宋_GB2312" pitchFamily="49" charset="-122"/>
              </a:rPr>
              <a:t>的时间复杂度为</a:t>
            </a:r>
            <a:r>
              <a:rPr lang="en-US" altLang="zh-CN" b="1" dirty="0">
                <a:latin typeface="Times New Roman" panose="02020603050405020304" pitchFamily="18" charset="0"/>
                <a:ea typeface="仿宋_GB2312" pitchFamily="49" charset="-122"/>
              </a:rPr>
              <a:t>O(m*n</a:t>
            </a:r>
            <a:r>
              <a:rPr lang="en-US" altLang="zh-CN" b="1" baseline="20000" dirty="0">
                <a:latin typeface="Times New Roman" panose="02020603050405020304" pitchFamily="18" charset="0"/>
                <a:ea typeface="仿宋_GB2312" pitchFamily="49" charset="-122"/>
              </a:rPr>
              <a:t>2</a:t>
            </a:r>
            <a:r>
              <a:rPr lang="en-US" altLang="zh-CN" b="1" dirty="0">
                <a:latin typeface="Times New Roman" panose="02020603050405020304" pitchFamily="18" charset="0"/>
                <a:ea typeface="仿宋_GB2312" pitchFamily="49" charset="-122"/>
              </a:rPr>
              <a:t>)</a:t>
            </a:r>
            <a:r>
              <a:rPr lang="zh-CN" altLang="en-US" b="1" dirty="0">
                <a:latin typeface="Times New Roman" panose="02020603050405020304" pitchFamily="18" charset="0"/>
                <a:ea typeface="仿宋_GB2312" pitchFamily="49" charset="-122"/>
              </a:rPr>
              <a:t>。</a:t>
            </a:r>
            <a:endParaRPr lang="zh-CN" altLang="en-US" b="1" dirty="0">
              <a:solidFill>
                <a:srgbClr val="000099"/>
              </a:solidFill>
              <a:latin typeface="Times New Roman" panose="02020603050405020304" pitchFamily="18" charset="0"/>
              <a:ea typeface="仿宋_GB2312" pitchFamily="49" charset="-122"/>
            </a:endParaRPr>
          </a:p>
          <a:p>
            <a:pPr>
              <a:lnSpc>
                <a:spcPct val="105000"/>
              </a:lnSpc>
              <a:buClr>
                <a:srgbClr val="990099"/>
              </a:buClr>
              <a:buSzPct val="50000"/>
              <a:defRPr/>
            </a:pPr>
            <a:r>
              <a:rPr lang="zh-CN" altLang="en-US" b="1" dirty="0">
                <a:solidFill>
                  <a:srgbClr val="000099"/>
                </a:solidFill>
                <a:latin typeface="Times New Roman" panose="02020603050405020304" pitchFamily="18" charset="0"/>
                <a:ea typeface="仿宋_GB2312" pitchFamily="49" charset="-122"/>
              </a:rPr>
              <a:t>若矩阵有 </a:t>
            </a:r>
            <a:r>
              <a:rPr lang="en-US" altLang="zh-CN" b="1" dirty="0">
                <a:solidFill>
                  <a:srgbClr val="000099"/>
                </a:solidFill>
                <a:latin typeface="Times New Roman" panose="02020603050405020304" pitchFamily="18" charset="0"/>
                <a:ea typeface="仿宋_GB2312" pitchFamily="49" charset="-122"/>
              </a:rPr>
              <a:t>200 </a:t>
            </a:r>
            <a:r>
              <a:rPr lang="zh-CN" altLang="en-US" b="1" dirty="0">
                <a:solidFill>
                  <a:srgbClr val="000099"/>
                </a:solidFill>
                <a:latin typeface="Times New Roman" panose="02020603050405020304" pitchFamily="18" charset="0"/>
                <a:ea typeface="仿宋_GB2312" pitchFamily="49" charset="-122"/>
              </a:rPr>
              <a:t>行，</a:t>
            </a:r>
            <a:r>
              <a:rPr lang="en-US" altLang="zh-CN" b="1" dirty="0">
                <a:solidFill>
                  <a:srgbClr val="000099"/>
                </a:solidFill>
                <a:latin typeface="Times New Roman" panose="02020603050405020304" pitchFamily="18" charset="0"/>
                <a:ea typeface="仿宋_GB2312" pitchFamily="49" charset="-122"/>
              </a:rPr>
              <a:t>200 </a:t>
            </a:r>
            <a:r>
              <a:rPr lang="zh-CN" altLang="en-US" b="1" dirty="0">
                <a:solidFill>
                  <a:srgbClr val="000099"/>
                </a:solidFill>
                <a:latin typeface="Times New Roman" panose="02020603050405020304" pitchFamily="18" charset="0"/>
                <a:ea typeface="仿宋_GB2312" pitchFamily="49" charset="-122"/>
              </a:rPr>
              <a:t>列，</a:t>
            </a:r>
            <a:r>
              <a:rPr lang="en-US" altLang="zh-CN" b="1" dirty="0">
                <a:solidFill>
                  <a:srgbClr val="000099"/>
                </a:solidFill>
                <a:latin typeface="Times New Roman" panose="02020603050405020304" pitchFamily="18" charset="0"/>
                <a:ea typeface="仿宋_GB2312" pitchFamily="49" charset="-122"/>
              </a:rPr>
              <a:t>10,000 </a:t>
            </a:r>
            <a:r>
              <a:rPr lang="zh-CN" altLang="en-US" b="1" dirty="0">
                <a:solidFill>
                  <a:srgbClr val="000099"/>
                </a:solidFill>
                <a:latin typeface="Times New Roman" panose="02020603050405020304" pitchFamily="18" charset="0"/>
                <a:ea typeface="仿宋_GB2312" pitchFamily="49" charset="-122"/>
              </a:rPr>
              <a:t>个非零元素，总共有 </a:t>
            </a:r>
            <a:r>
              <a:rPr lang="en-US" altLang="zh-CN" b="1" dirty="0">
                <a:solidFill>
                  <a:srgbClr val="000099"/>
                </a:solidFill>
                <a:latin typeface="Times New Roman" panose="02020603050405020304" pitchFamily="18" charset="0"/>
                <a:ea typeface="仿宋_GB2312" pitchFamily="49" charset="-122"/>
              </a:rPr>
              <a:t>2,000,000 </a:t>
            </a:r>
            <a:r>
              <a:rPr lang="zh-CN" altLang="en-US" b="1" dirty="0">
                <a:solidFill>
                  <a:srgbClr val="000099"/>
                </a:solidFill>
                <a:latin typeface="Times New Roman" panose="02020603050405020304" pitchFamily="18" charset="0"/>
                <a:ea typeface="仿宋_GB2312" pitchFamily="49" charset="-122"/>
              </a:rPr>
              <a:t>次处理。</a:t>
            </a:r>
          </a:p>
          <a:p>
            <a:pPr>
              <a:lnSpc>
                <a:spcPct val="105000"/>
              </a:lnSpc>
              <a:buClr>
                <a:srgbClr val="990099"/>
              </a:buClr>
              <a:buSzPct val="50000"/>
              <a:defRPr/>
            </a:pPr>
            <a:r>
              <a:rPr lang="zh-CN" altLang="en-US" b="1" dirty="0">
                <a:latin typeface="Times New Roman" panose="02020603050405020304" pitchFamily="18" charset="0"/>
                <a:ea typeface="仿宋_GB2312" pitchFamily="49" charset="-122"/>
              </a:rPr>
              <a:t>快速转置算法的思想为：</a:t>
            </a:r>
            <a:r>
              <a:rPr lang="zh-CN" altLang="en-US" b="1" dirty="0" smtClean="0">
                <a:latin typeface="Times New Roman" panose="02020603050405020304" pitchFamily="18" charset="0"/>
                <a:ea typeface="仿宋_GB2312" pitchFamily="49" charset="-122"/>
              </a:rPr>
              <a:t>对原</a:t>
            </a:r>
            <a:r>
              <a:rPr lang="zh-CN" altLang="en-US" b="1" dirty="0">
                <a:latin typeface="Times New Roman" panose="02020603050405020304" pitchFamily="18" charset="0"/>
                <a:ea typeface="仿宋_GB2312" pitchFamily="49" charset="-122"/>
              </a:rPr>
              <a:t>矩阵</a:t>
            </a:r>
            <a:r>
              <a:rPr lang="en-US" altLang="zh-CN" b="1" dirty="0">
                <a:latin typeface="Times New Roman" panose="02020603050405020304" pitchFamily="18" charset="0"/>
                <a:ea typeface="仿宋_GB2312" pitchFamily="49" charset="-122"/>
              </a:rPr>
              <a:t>A </a:t>
            </a:r>
            <a:r>
              <a:rPr lang="zh-CN" altLang="en-US" b="1" dirty="0">
                <a:latin typeface="Times New Roman" panose="02020603050405020304" pitchFamily="18" charset="0"/>
                <a:ea typeface="仿宋_GB2312" pitchFamily="49" charset="-122"/>
              </a:rPr>
              <a:t>扫描一遍，按 </a:t>
            </a:r>
            <a:r>
              <a:rPr lang="en-US" altLang="zh-CN" b="1" dirty="0">
                <a:latin typeface="Times New Roman" panose="02020603050405020304" pitchFamily="18" charset="0"/>
                <a:ea typeface="仿宋_GB2312" pitchFamily="49" charset="-122"/>
              </a:rPr>
              <a:t>A </a:t>
            </a:r>
            <a:r>
              <a:rPr lang="zh-CN" altLang="en-US" b="1" dirty="0">
                <a:latin typeface="Times New Roman" panose="02020603050405020304" pitchFamily="18" charset="0"/>
                <a:ea typeface="仿宋_GB2312" pitchFamily="49" charset="-122"/>
              </a:rPr>
              <a:t>中每一元素的列号，立即确定在转置矩阵 </a:t>
            </a:r>
            <a:r>
              <a:rPr lang="en-US" altLang="zh-CN" b="1" dirty="0">
                <a:latin typeface="Times New Roman" panose="02020603050405020304" pitchFamily="18" charset="0"/>
                <a:ea typeface="仿宋_GB2312" pitchFamily="49" charset="-122"/>
              </a:rPr>
              <a:t>B </a:t>
            </a:r>
            <a:r>
              <a:rPr lang="zh-CN" altLang="en-US" b="1" dirty="0">
                <a:latin typeface="Times New Roman" panose="02020603050405020304" pitchFamily="18" charset="0"/>
                <a:ea typeface="仿宋_GB2312" pitchFamily="49" charset="-122"/>
              </a:rPr>
              <a:t>三元组表中的位置，并装入它。</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extLst>
              <p:ext uri="{D42A27DB-BD31-4B8C-83A1-F6EECF244321}">
                <p14:modId xmlns:p14="http://schemas.microsoft.com/office/powerpoint/2010/main" val="2767185407"/>
              </p:ext>
            </p:extLst>
          </p:nvPr>
        </p:nvGraphicFramePr>
        <p:xfrm>
          <a:off x="3997624" y="764704"/>
          <a:ext cx="8181031" cy="2781300"/>
        </p:xfrm>
        <a:graphic>
          <a:graphicData uri="http://schemas.openxmlformats.org/presentationml/2006/ole">
            <mc:AlternateContent xmlns:mc="http://schemas.openxmlformats.org/markup-compatibility/2006">
              <mc:Choice xmlns:v="urn:schemas-microsoft-com:vml" Requires="v">
                <p:oleObj spid="_x0000_s76926" name="文档" r:id="rId3" imgW="6302657" imgH="2067170" progId="Word.Document.8">
                  <p:embed/>
                </p:oleObj>
              </mc:Choice>
              <mc:Fallback>
                <p:oleObj name="文档" r:id="rId3" imgW="6302657" imgH="206717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624" y="764704"/>
                        <a:ext cx="8181031" cy="2781300"/>
                      </a:xfrm>
                      <a:prstGeom prst="rect">
                        <a:avLst/>
                      </a:prstGeom>
                      <a:noFill/>
                      <a:ln>
                        <a:noFill/>
                      </a:ln>
                      <a:effectLst/>
                      <a:extLst/>
                    </p:spPr>
                  </p:pic>
                </p:oleObj>
              </mc:Fallback>
            </mc:AlternateContent>
          </a:graphicData>
        </a:graphic>
      </p:graphicFrame>
      <p:graphicFrame>
        <p:nvGraphicFramePr>
          <p:cNvPr id="503875" name="Group 67"/>
          <p:cNvGraphicFramePr>
            <a:graphicFrameLocks noGrp="1"/>
          </p:cNvGraphicFramePr>
          <p:nvPr>
            <p:extLst>
              <p:ext uri="{D42A27DB-BD31-4B8C-83A1-F6EECF244321}">
                <p14:modId xmlns:p14="http://schemas.microsoft.com/office/powerpoint/2010/main" val="1932027984"/>
              </p:ext>
            </p:extLst>
          </p:nvPr>
        </p:nvGraphicFramePr>
        <p:xfrm>
          <a:off x="4197771" y="3933354"/>
          <a:ext cx="7696200" cy="2106658"/>
        </p:xfrm>
        <a:graphic>
          <a:graphicData uri="http://schemas.openxmlformats.org/drawingml/2006/table">
            <a:tbl>
              <a:tblPr/>
              <a:tblGrid>
                <a:gridCol w="1600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tblGrid>
              <a:tr h="51811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A</a:t>
                      </a:r>
                      <a:r>
                        <a:rPr kumimoji="0" lang="zh-CN" altLang="en-US"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三元组</a:t>
                      </a:r>
                    </a:p>
                  </a:txBody>
                  <a:tcPr marT="45705" marB="45705"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(2)</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(4)</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(6)</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chemeClr val="tx2"/>
                          </a:solidFill>
                          <a:effectLst/>
                          <a:latin typeface="Times New Roman" panose="02020603050405020304" pitchFamily="18" charset="0"/>
                          <a:ea typeface="仿宋_GB2312" pitchFamily="49" charset="-122"/>
                        </a:rPr>
                        <a:t>(7)</a:t>
                      </a:r>
                    </a:p>
                  </a:txBody>
                  <a:tcPr marT="45705" marB="45705"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811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zh-CN" altLang="en-US"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行</a:t>
                      </a: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row</a:t>
                      </a:r>
                    </a:p>
                  </a:txBody>
                  <a:tcPr marT="45705" marB="4570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2</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4</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5</a:t>
                      </a:r>
                    </a:p>
                  </a:txBody>
                  <a:tcPr marT="45705" marB="4570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0001"/>
                  </a:ext>
                </a:extLst>
              </a:tr>
              <a:tr h="51811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zh-CN" altLang="en-US"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列</a:t>
                      </a: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col</a:t>
                      </a:r>
                    </a:p>
                  </a:txBody>
                  <a:tcPr marT="45705" marB="4570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6</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2</a:t>
                      </a:r>
                    </a:p>
                  </a:txBody>
                  <a:tcPr marT="45705" marB="4570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55226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zh-CN" altLang="en-US"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值</a:t>
                      </a: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value</a:t>
                      </a:r>
                    </a:p>
                  </a:txBody>
                  <a:tcPr marT="45705" marB="4570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22</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15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11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17</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黑体" panose="02010609060101010101" pitchFamily="49" charset="-122"/>
                        </a:rPr>
                        <a:t>-</a:t>
                      </a: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6</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39</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91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zh-CN" sz="2800" b="1" i="0" u="none" strike="noStrike" cap="none" normalizeH="0" baseline="0" smtClean="0">
                          <a:ln>
                            <a:noFill/>
                          </a:ln>
                          <a:solidFill>
                            <a:srgbClr val="000099"/>
                          </a:solidFill>
                          <a:effectLst/>
                          <a:latin typeface="Times New Roman" panose="02020603050405020304" pitchFamily="18" charset="0"/>
                          <a:ea typeface="仿宋_GB2312" pitchFamily="49" charset="-122"/>
                        </a:rPr>
                        <a:t>28</a:t>
                      </a:r>
                    </a:p>
                  </a:txBody>
                  <a:tcPr marT="45705" marB="4570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3"/>
                  </a:ext>
                </a:extLst>
              </a:tr>
            </a:tbl>
          </a:graphicData>
        </a:graphic>
      </p:graphicFrame>
      <p:sp>
        <p:nvSpPr>
          <p:cNvPr id="503879" name="Freeform 71"/>
          <p:cNvSpPr>
            <a:spLocks/>
          </p:cNvSpPr>
          <p:nvPr/>
        </p:nvSpPr>
        <p:spPr bwMode="auto">
          <a:xfrm>
            <a:off x="5890046" y="2741142"/>
            <a:ext cx="4675188" cy="2411412"/>
          </a:xfrm>
          <a:custGeom>
            <a:avLst/>
            <a:gdLst>
              <a:gd name="T0" fmla="*/ 2147483646 w 2945"/>
              <a:gd name="T1" fmla="*/ 2147483646 h 1519"/>
              <a:gd name="T2" fmla="*/ 2147483646 w 2945"/>
              <a:gd name="T3" fmla="*/ 2147483646 h 1519"/>
              <a:gd name="T4" fmla="*/ 2147483646 w 2945"/>
              <a:gd name="T5" fmla="*/ 2147483646 h 1519"/>
              <a:gd name="T6" fmla="*/ 2147483646 w 2945"/>
              <a:gd name="T7" fmla="*/ 2147483646 h 1519"/>
              <a:gd name="T8" fmla="*/ 2147483646 w 2945"/>
              <a:gd name="T9" fmla="*/ 2147483646 h 1519"/>
              <a:gd name="T10" fmla="*/ 0 w 2945"/>
              <a:gd name="T11" fmla="*/ 0 h 1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45" h="1519">
                <a:moveTo>
                  <a:pt x="2921" y="1519"/>
                </a:moveTo>
                <a:cubicBezTo>
                  <a:pt x="2933" y="1242"/>
                  <a:pt x="2945" y="965"/>
                  <a:pt x="2905" y="801"/>
                </a:cubicBezTo>
                <a:cubicBezTo>
                  <a:pt x="2865" y="637"/>
                  <a:pt x="2878" y="590"/>
                  <a:pt x="2679" y="534"/>
                </a:cubicBezTo>
                <a:cubicBezTo>
                  <a:pt x="2480" y="478"/>
                  <a:pt x="2070" y="484"/>
                  <a:pt x="1711" y="467"/>
                </a:cubicBezTo>
                <a:cubicBezTo>
                  <a:pt x="1352" y="450"/>
                  <a:pt x="810" y="512"/>
                  <a:pt x="525" y="434"/>
                </a:cubicBezTo>
                <a:cubicBezTo>
                  <a:pt x="240" y="356"/>
                  <a:pt x="88" y="72"/>
                  <a:pt x="0" y="0"/>
                </a:cubicBezTo>
              </a:path>
            </a:pathLst>
          </a:custGeom>
          <a:noFill/>
          <a:ln w="25400" cap="flat">
            <a:solidFill>
              <a:schemeClr val="tx1"/>
            </a:solidFill>
            <a:prstDash val="dash"/>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3881" name="Freeform 73"/>
          <p:cNvSpPr>
            <a:spLocks/>
          </p:cNvSpPr>
          <p:nvPr/>
        </p:nvSpPr>
        <p:spPr bwMode="auto">
          <a:xfrm>
            <a:off x="6472659" y="2714155"/>
            <a:ext cx="1033462" cy="2532063"/>
          </a:xfrm>
          <a:custGeom>
            <a:avLst/>
            <a:gdLst>
              <a:gd name="T0" fmla="*/ 2147483646 w 651"/>
              <a:gd name="T1" fmla="*/ 2147483646 h 1595"/>
              <a:gd name="T2" fmla="*/ 2147483646 w 651"/>
              <a:gd name="T3" fmla="*/ 2147483646 h 1595"/>
              <a:gd name="T4" fmla="*/ 2147483646 w 651"/>
              <a:gd name="T5" fmla="*/ 2147483646 h 1595"/>
              <a:gd name="T6" fmla="*/ 0 w 651"/>
              <a:gd name="T7" fmla="*/ 0 h 1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1" h="1595">
                <a:moveTo>
                  <a:pt x="651" y="1595"/>
                </a:moveTo>
                <a:cubicBezTo>
                  <a:pt x="646" y="1245"/>
                  <a:pt x="641" y="895"/>
                  <a:pt x="584" y="693"/>
                </a:cubicBezTo>
                <a:cubicBezTo>
                  <a:pt x="527" y="491"/>
                  <a:pt x="406" y="500"/>
                  <a:pt x="309" y="384"/>
                </a:cubicBezTo>
                <a:cubicBezTo>
                  <a:pt x="212" y="268"/>
                  <a:pt x="51" y="64"/>
                  <a:pt x="0" y="0"/>
                </a:cubicBezTo>
              </a:path>
            </a:pathLst>
          </a:custGeom>
          <a:noFill/>
          <a:ln w="25400" cap="flat">
            <a:solidFill>
              <a:srgbClr val="008000"/>
            </a:solidFill>
            <a:prstDash val="dash"/>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3883" name="Freeform 75"/>
          <p:cNvSpPr>
            <a:spLocks/>
          </p:cNvSpPr>
          <p:nvPr/>
        </p:nvSpPr>
        <p:spPr bwMode="auto">
          <a:xfrm>
            <a:off x="6869535" y="2728443"/>
            <a:ext cx="4440237" cy="2530475"/>
          </a:xfrm>
          <a:custGeom>
            <a:avLst/>
            <a:gdLst>
              <a:gd name="T0" fmla="*/ 2147483646 w 2797"/>
              <a:gd name="T1" fmla="*/ 2147483646 h 1594"/>
              <a:gd name="T2" fmla="*/ 2147483646 w 2797"/>
              <a:gd name="T3" fmla="*/ 2147483646 h 1594"/>
              <a:gd name="T4" fmla="*/ 2147483646 w 2797"/>
              <a:gd name="T5" fmla="*/ 2147483646 h 1594"/>
              <a:gd name="T6" fmla="*/ 2147483646 w 2797"/>
              <a:gd name="T7" fmla="*/ 2147483646 h 1594"/>
              <a:gd name="T8" fmla="*/ 2147483646 w 2797"/>
              <a:gd name="T9" fmla="*/ 2147483646 h 1594"/>
              <a:gd name="T10" fmla="*/ 0 w 2797"/>
              <a:gd name="T11" fmla="*/ 0 h 1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97" h="1594">
                <a:moveTo>
                  <a:pt x="2797" y="1594"/>
                </a:moveTo>
                <a:cubicBezTo>
                  <a:pt x="2790" y="1323"/>
                  <a:pt x="2784" y="1053"/>
                  <a:pt x="2705" y="868"/>
                </a:cubicBezTo>
                <a:cubicBezTo>
                  <a:pt x="2626" y="683"/>
                  <a:pt x="2528" y="570"/>
                  <a:pt x="2321" y="484"/>
                </a:cubicBezTo>
                <a:cubicBezTo>
                  <a:pt x="2114" y="398"/>
                  <a:pt x="1764" y="392"/>
                  <a:pt x="1461" y="350"/>
                </a:cubicBezTo>
                <a:cubicBezTo>
                  <a:pt x="1158" y="308"/>
                  <a:pt x="745" y="291"/>
                  <a:pt x="501" y="233"/>
                </a:cubicBezTo>
                <a:cubicBezTo>
                  <a:pt x="257" y="175"/>
                  <a:pt x="83" y="39"/>
                  <a:pt x="0" y="0"/>
                </a:cubicBezTo>
              </a:path>
            </a:pathLst>
          </a:custGeom>
          <a:noFill/>
          <a:ln w="25400" cap="flat">
            <a:solidFill>
              <a:srgbClr val="FF0000"/>
            </a:solidFill>
            <a:prstDash val="dash"/>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3884" name="Freeform 76"/>
          <p:cNvSpPr>
            <a:spLocks/>
          </p:cNvSpPr>
          <p:nvPr/>
        </p:nvSpPr>
        <p:spPr bwMode="auto">
          <a:xfrm>
            <a:off x="5882110" y="2688754"/>
            <a:ext cx="1482725" cy="2490788"/>
          </a:xfrm>
          <a:custGeom>
            <a:avLst/>
            <a:gdLst>
              <a:gd name="T0" fmla="*/ 2147483646 w 941"/>
              <a:gd name="T1" fmla="*/ 2147483646 h 1570"/>
              <a:gd name="T2" fmla="*/ 2147483646 w 941"/>
              <a:gd name="T3" fmla="*/ 2147483646 h 1570"/>
              <a:gd name="T4" fmla="*/ 2147483646 w 941"/>
              <a:gd name="T5" fmla="*/ 2147483646 h 1570"/>
              <a:gd name="T6" fmla="*/ 2147483646 w 941"/>
              <a:gd name="T7" fmla="*/ 2147483646 h 1570"/>
              <a:gd name="T8" fmla="*/ 2147483646 w 941"/>
              <a:gd name="T9" fmla="*/ 0 h 1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1" h="1570">
                <a:moveTo>
                  <a:pt x="14" y="1570"/>
                </a:moveTo>
                <a:cubicBezTo>
                  <a:pt x="7" y="1336"/>
                  <a:pt x="0" y="1102"/>
                  <a:pt x="22" y="935"/>
                </a:cubicBezTo>
                <a:cubicBezTo>
                  <a:pt x="44" y="768"/>
                  <a:pt x="17" y="681"/>
                  <a:pt x="148" y="568"/>
                </a:cubicBezTo>
                <a:cubicBezTo>
                  <a:pt x="279" y="455"/>
                  <a:pt x="675" y="354"/>
                  <a:pt x="807" y="259"/>
                </a:cubicBezTo>
                <a:cubicBezTo>
                  <a:pt x="939" y="164"/>
                  <a:pt x="919" y="43"/>
                  <a:pt x="941" y="0"/>
                </a:cubicBezTo>
              </a:path>
            </a:pathLst>
          </a:custGeom>
          <a:noFill/>
          <a:ln w="25400" cap="flat">
            <a:solidFill>
              <a:schemeClr val="hlink"/>
            </a:solidFill>
            <a:prstDash val="dash"/>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3885" name="Freeform 77"/>
          <p:cNvSpPr>
            <a:spLocks/>
          </p:cNvSpPr>
          <p:nvPr/>
        </p:nvSpPr>
        <p:spPr bwMode="auto">
          <a:xfrm>
            <a:off x="8180810" y="2701454"/>
            <a:ext cx="212725" cy="2465388"/>
          </a:xfrm>
          <a:custGeom>
            <a:avLst/>
            <a:gdLst>
              <a:gd name="T0" fmla="*/ 2147483646 w 134"/>
              <a:gd name="T1" fmla="*/ 2147483646 h 1553"/>
              <a:gd name="T2" fmla="*/ 2147483646 w 134"/>
              <a:gd name="T3" fmla="*/ 2147483646 h 1553"/>
              <a:gd name="T4" fmla="*/ 2147483646 w 134"/>
              <a:gd name="T5" fmla="*/ 0 h 1553"/>
              <a:gd name="T6" fmla="*/ 0 60000 65536"/>
              <a:gd name="T7" fmla="*/ 0 60000 65536"/>
              <a:gd name="T8" fmla="*/ 0 60000 65536"/>
            </a:gdLst>
            <a:ahLst/>
            <a:cxnLst>
              <a:cxn ang="T6">
                <a:pos x="T0" y="T1"/>
              </a:cxn>
              <a:cxn ang="T7">
                <a:pos x="T2" y="T3"/>
              </a:cxn>
              <a:cxn ang="T8">
                <a:pos x="T4" y="T5"/>
              </a:cxn>
            </a:cxnLst>
            <a:rect l="0" t="0" r="r" b="b"/>
            <a:pathLst>
              <a:path w="134" h="1553">
                <a:moveTo>
                  <a:pt x="34" y="1553"/>
                </a:moveTo>
                <a:cubicBezTo>
                  <a:pt x="17" y="1194"/>
                  <a:pt x="0" y="835"/>
                  <a:pt x="17" y="576"/>
                </a:cubicBezTo>
                <a:cubicBezTo>
                  <a:pt x="34" y="317"/>
                  <a:pt x="115" y="96"/>
                  <a:pt x="134" y="0"/>
                </a:cubicBezTo>
              </a:path>
            </a:pathLst>
          </a:custGeom>
          <a:noFill/>
          <a:ln w="25400" cap="flat">
            <a:solidFill>
              <a:srgbClr val="800080"/>
            </a:solidFill>
            <a:prstDash val="dash"/>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3886" name="Freeform 78"/>
          <p:cNvSpPr>
            <a:spLocks/>
          </p:cNvSpPr>
          <p:nvPr/>
        </p:nvSpPr>
        <p:spPr bwMode="auto">
          <a:xfrm>
            <a:off x="6693322" y="2701455"/>
            <a:ext cx="2270125" cy="2517775"/>
          </a:xfrm>
          <a:custGeom>
            <a:avLst/>
            <a:gdLst>
              <a:gd name="T0" fmla="*/ 2147483646 w 1430"/>
              <a:gd name="T1" fmla="*/ 2147483646 h 1586"/>
              <a:gd name="T2" fmla="*/ 2147483646 w 1430"/>
              <a:gd name="T3" fmla="*/ 2147483646 h 1586"/>
              <a:gd name="T4" fmla="*/ 2147483646 w 1430"/>
              <a:gd name="T5" fmla="*/ 2147483646 h 1586"/>
              <a:gd name="T6" fmla="*/ 2147483646 w 1430"/>
              <a:gd name="T7" fmla="*/ 2147483646 h 1586"/>
              <a:gd name="T8" fmla="*/ 2147483646 w 1430"/>
              <a:gd name="T9" fmla="*/ 2147483646 h 1586"/>
              <a:gd name="T10" fmla="*/ 2147483646 w 1430"/>
              <a:gd name="T11" fmla="*/ 0 h 1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1586">
                <a:moveTo>
                  <a:pt x="19" y="1586"/>
                </a:moveTo>
                <a:cubicBezTo>
                  <a:pt x="9" y="1394"/>
                  <a:pt x="0" y="1203"/>
                  <a:pt x="11" y="1060"/>
                </a:cubicBezTo>
                <a:cubicBezTo>
                  <a:pt x="22" y="917"/>
                  <a:pt x="32" y="805"/>
                  <a:pt x="86" y="726"/>
                </a:cubicBezTo>
                <a:cubicBezTo>
                  <a:pt x="140" y="647"/>
                  <a:pt x="171" y="638"/>
                  <a:pt x="337" y="584"/>
                </a:cubicBezTo>
                <a:cubicBezTo>
                  <a:pt x="503" y="530"/>
                  <a:pt x="898" y="498"/>
                  <a:pt x="1080" y="401"/>
                </a:cubicBezTo>
                <a:cubicBezTo>
                  <a:pt x="1262" y="304"/>
                  <a:pt x="1372" y="67"/>
                  <a:pt x="1430" y="0"/>
                </a:cubicBezTo>
              </a:path>
            </a:pathLst>
          </a:custGeom>
          <a:noFill/>
          <a:ln w="25400" cap="flat">
            <a:solidFill>
              <a:srgbClr val="FF6600"/>
            </a:solidFill>
            <a:prstDash val="dash"/>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Rectangle 2"/>
          <p:cNvSpPr>
            <a:spLocks noChangeArrowheads="1"/>
          </p:cNvSpPr>
          <p:nvPr/>
        </p:nvSpPr>
        <p:spPr bwMode="auto">
          <a:xfrm>
            <a:off x="119336" y="1143468"/>
            <a:ext cx="365085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05000"/>
              </a:lnSpc>
              <a:spcBef>
                <a:spcPct val="15000"/>
              </a:spcBef>
              <a:buClr>
                <a:srgbClr val="990099"/>
              </a:buClr>
              <a:buSzPct val="50000"/>
              <a:defRPr/>
            </a:pPr>
            <a:r>
              <a:rPr lang="zh-CN" altLang="en-US" sz="2000" dirty="0">
                <a:solidFill>
                  <a:srgbClr val="000099"/>
                </a:solidFill>
                <a:latin typeface="Times New Roman" panose="02020603050405020304" pitchFamily="18" charset="0"/>
                <a:ea typeface="仿宋_GB2312" pitchFamily="49" charset="-122"/>
              </a:rPr>
              <a:t>为加速转置速度，建立辅助数组</a:t>
            </a:r>
            <a:r>
              <a:rPr lang="zh-CN" altLang="en-US" sz="2000" dirty="0">
                <a:solidFill>
                  <a:schemeClr val="accent2"/>
                </a:solidFill>
                <a:latin typeface="Times New Roman" panose="02020603050405020304" pitchFamily="18" charset="0"/>
                <a:ea typeface="仿宋_GB2312" pitchFamily="49" charset="-122"/>
              </a:rPr>
              <a:t> </a:t>
            </a:r>
            <a:r>
              <a:rPr lang="en-US" altLang="zh-CN" sz="2000" dirty="0" err="1">
                <a:solidFill>
                  <a:srgbClr val="FF3300"/>
                </a:solidFill>
                <a:latin typeface="Times New Roman" panose="02020603050405020304" pitchFamily="18" charset="0"/>
                <a:ea typeface="仿宋_GB2312" pitchFamily="49" charset="-122"/>
              </a:rPr>
              <a:t>rowSize</a:t>
            </a:r>
            <a:r>
              <a:rPr lang="en-US" altLang="zh-CN" sz="2000" dirty="0">
                <a:solidFill>
                  <a:schemeClr val="accent2"/>
                </a:solidFill>
                <a:latin typeface="Times New Roman" panose="02020603050405020304" pitchFamily="18" charset="0"/>
                <a:ea typeface="仿宋_GB2312" pitchFamily="49" charset="-122"/>
              </a:rPr>
              <a:t> </a:t>
            </a:r>
            <a:r>
              <a:rPr lang="zh-CN" altLang="en-US" sz="2000" dirty="0">
                <a:solidFill>
                  <a:srgbClr val="000099"/>
                </a:solidFill>
                <a:latin typeface="Times New Roman" panose="02020603050405020304" pitchFamily="18" charset="0"/>
                <a:ea typeface="仿宋_GB2312" pitchFamily="49" charset="-122"/>
              </a:rPr>
              <a:t>和</a:t>
            </a:r>
            <a:r>
              <a:rPr lang="zh-CN" altLang="en-US" sz="2000" dirty="0">
                <a:solidFill>
                  <a:schemeClr val="accent2"/>
                </a:solidFill>
                <a:latin typeface="Times New Roman" panose="02020603050405020304" pitchFamily="18" charset="0"/>
                <a:ea typeface="仿宋_GB2312" pitchFamily="49" charset="-122"/>
              </a:rPr>
              <a:t> </a:t>
            </a:r>
            <a:r>
              <a:rPr lang="en-US" altLang="zh-CN" sz="2000" dirty="0" err="1">
                <a:solidFill>
                  <a:srgbClr val="FF3300"/>
                </a:solidFill>
                <a:latin typeface="Times New Roman" panose="02020603050405020304" pitchFamily="18" charset="0"/>
                <a:ea typeface="仿宋_GB2312" pitchFamily="49" charset="-122"/>
              </a:rPr>
              <a:t>rowStart</a:t>
            </a:r>
            <a:r>
              <a:rPr lang="zh-CN" altLang="en-US" sz="2000" dirty="0">
                <a:solidFill>
                  <a:srgbClr val="000099"/>
                </a:solidFill>
                <a:latin typeface="Times New Roman" panose="02020603050405020304" pitchFamily="18" charset="0"/>
                <a:ea typeface="仿宋_GB2312" pitchFamily="49" charset="-122"/>
              </a:rPr>
              <a:t>：</a:t>
            </a:r>
          </a:p>
          <a:p>
            <a:pPr lvl="1">
              <a:lnSpc>
                <a:spcPct val="105000"/>
              </a:lnSpc>
              <a:spcBef>
                <a:spcPct val="15000"/>
              </a:spcBef>
              <a:buClr>
                <a:srgbClr val="008000"/>
              </a:buClr>
              <a:buSzPct val="50000"/>
              <a:buFont typeface="Wingdings" panose="05000000000000000000" pitchFamily="2" charset="2"/>
              <a:buChar char="u"/>
              <a:defRPr/>
            </a:pPr>
            <a:r>
              <a:rPr lang="en-US" altLang="zh-CN" sz="2000" dirty="0" err="1">
                <a:solidFill>
                  <a:srgbClr val="FF3300"/>
                </a:solidFill>
                <a:latin typeface="Times New Roman" panose="02020603050405020304" pitchFamily="18" charset="0"/>
                <a:ea typeface="仿宋_GB2312" pitchFamily="49" charset="-122"/>
              </a:rPr>
              <a:t>rowSize</a:t>
            </a:r>
            <a:r>
              <a:rPr lang="zh-CN" altLang="en-US" sz="2000" dirty="0">
                <a:latin typeface="Times New Roman" panose="02020603050405020304" pitchFamily="18" charset="0"/>
                <a:ea typeface="仿宋_GB2312" pitchFamily="49" charset="-122"/>
              </a:rPr>
              <a:t>记录矩阵转置前各列，即转置矩阵各行非零元素个数；</a:t>
            </a:r>
          </a:p>
          <a:p>
            <a:pPr lvl="1">
              <a:lnSpc>
                <a:spcPct val="105000"/>
              </a:lnSpc>
              <a:spcBef>
                <a:spcPct val="15000"/>
              </a:spcBef>
              <a:buClr>
                <a:srgbClr val="008000"/>
              </a:buClr>
              <a:buSzPct val="50000"/>
              <a:buFont typeface="Wingdings" panose="05000000000000000000" pitchFamily="2" charset="2"/>
              <a:buChar char="u"/>
              <a:defRPr/>
            </a:pPr>
            <a:r>
              <a:rPr lang="en-US" altLang="zh-CN" sz="2000" dirty="0" err="1">
                <a:solidFill>
                  <a:srgbClr val="FF3300"/>
                </a:solidFill>
                <a:latin typeface="Times New Roman" panose="02020603050405020304" pitchFamily="18" charset="0"/>
                <a:ea typeface="仿宋_GB2312" pitchFamily="49" charset="-122"/>
              </a:rPr>
              <a:t>rowStart</a:t>
            </a:r>
            <a:r>
              <a:rPr lang="zh-CN" altLang="en-US" sz="2000" dirty="0">
                <a:latin typeface="Times New Roman" panose="02020603050405020304" pitchFamily="18" charset="0"/>
                <a:ea typeface="仿宋_GB2312" pitchFamily="49" charset="-122"/>
              </a:rPr>
              <a:t>记录各行非零元素在转置三元组表中开始存放位置。</a:t>
            </a:r>
          </a:p>
          <a:p>
            <a:pPr>
              <a:lnSpc>
                <a:spcPct val="105000"/>
              </a:lnSpc>
              <a:spcBef>
                <a:spcPct val="15000"/>
              </a:spcBef>
              <a:buClr>
                <a:srgbClr val="990099"/>
              </a:buClr>
              <a:buSzPct val="50000"/>
              <a:defRPr/>
            </a:pPr>
            <a:r>
              <a:rPr lang="zh-CN" altLang="en-US" sz="2000" dirty="0">
                <a:solidFill>
                  <a:srgbClr val="000099"/>
                </a:solidFill>
                <a:ea typeface="仿宋_GB2312" pitchFamily="49" charset="-122"/>
              </a:rPr>
              <a:t>扫描矩阵三元组表，根据某项列号，确定它转置后的行号</a:t>
            </a:r>
            <a:r>
              <a:rPr lang="en-US" altLang="zh-CN" sz="2000" dirty="0">
                <a:solidFill>
                  <a:srgbClr val="000099"/>
                </a:solidFill>
                <a:ea typeface="仿宋_GB2312" pitchFamily="49" charset="-122"/>
              </a:rPr>
              <a:t>,  </a:t>
            </a:r>
            <a:r>
              <a:rPr lang="zh-CN" altLang="en-US" sz="2000" dirty="0">
                <a:solidFill>
                  <a:srgbClr val="000099"/>
                </a:solidFill>
                <a:ea typeface="仿宋_GB2312" pitchFamily="49" charset="-122"/>
              </a:rPr>
              <a:t>查</a:t>
            </a:r>
            <a:r>
              <a:rPr lang="zh-CN" altLang="en-US" sz="2000" dirty="0">
                <a:solidFill>
                  <a:schemeClr val="accent2"/>
                </a:solidFill>
                <a:ea typeface="仿宋_GB2312" pitchFamily="49" charset="-122"/>
              </a:rPr>
              <a:t> </a:t>
            </a:r>
            <a:r>
              <a:rPr lang="en-US" altLang="zh-CN" sz="2000" dirty="0" err="1">
                <a:solidFill>
                  <a:srgbClr val="FF3300"/>
                </a:solidFill>
                <a:latin typeface="Times New Roman" panose="02020603050405020304" pitchFamily="18" charset="0"/>
                <a:ea typeface="仿宋_GB2312" pitchFamily="49" charset="-122"/>
              </a:rPr>
              <a:t>rowStart</a:t>
            </a:r>
            <a:r>
              <a:rPr lang="en-US" altLang="zh-CN" sz="2000" dirty="0">
                <a:solidFill>
                  <a:schemeClr val="accent2"/>
                </a:solidFill>
                <a:latin typeface="Times New Roman" panose="02020603050405020304" pitchFamily="18" charset="0"/>
                <a:ea typeface="仿宋_GB2312" pitchFamily="49" charset="-122"/>
              </a:rPr>
              <a:t> </a:t>
            </a:r>
            <a:r>
              <a:rPr lang="zh-CN" altLang="en-US" sz="2000" dirty="0">
                <a:solidFill>
                  <a:srgbClr val="000099"/>
                </a:solidFill>
                <a:latin typeface="Times New Roman" panose="02020603050405020304" pitchFamily="18" charset="0"/>
                <a:ea typeface="仿宋_GB2312" pitchFamily="49" charset="-122"/>
              </a:rPr>
              <a:t>表</a:t>
            </a:r>
            <a:r>
              <a:rPr lang="en-US" altLang="zh-CN" sz="2000" dirty="0">
                <a:solidFill>
                  <a:srgbClr val="000099"/>
                </a:solidFill>
                <a:latin typeface="Times New Roman" panose="02020603050405020304" pitchFamily="18" charset="0"/>
                <a:ea typeface="仿宋_GB2312" pitchFamily="49" charset="-122"/>
              </a:rPr>
              <a:t>,   </a:t>
            </a:r>
            <a:r>
              <a:rPr lang="zh-CN" altLang="en-US" sz="2000" dirty="0">
                <a:solidFill>
                  <a:srgbClr val="000099"/>
                </a:solidFill>
                <a:latin typeface="Times New Roman" panose="02020603050405020304" pitchFamily="18" charset="0"/>
                <a:ea typeface="仿宋_GB2312" pitchFamily="49" charset="-122"/>
              </a:rPr>
              <a:t>按查</a:t>
            </a:r>
            <a:r>
              <a:rPr lang="zh-CN" altLang="en-US" sz="2000" dirty="0">
                <a:solidFill>
                  <a:srgbClr val="000099"/>
                </a:solidFill>
                <a:ea typeface="仿宋_GB2312" pitchFamily="49" charset="-122"/>
              </a:rPr>
              <a:t>到的位置直接将该项存入转置三元组表中</a:t>
            </a:r>
            <a:r>
              <a:rPr lang="zh-CN" altLang="en-US" sz="2000" dirty="0">
                <a:solidFill>
                  <a:srgbClr val="000099"/>
                </a:solidFill>
                <a:effectLst>
                  <a:outerShdw blurRad="38100" dist="38100" dir="2700000" algn="tl">
                    <a:srgbClr val="C0C0C0"/>
                  </a:outerShdw>
                </a:effectLst>
                <a:ea typeface="仿宋_GB2312" pitchFamily="49" charset="-122"/>
              </a:rPr>
              <a:t>。</a:t>
            </a:r>
          </a:p>
        </p:txBody>
      </p:sp>
      <p:sp>
        <p:nvSpPr>
          <p:cNvPr id="2" name="爆炸形 2 1"/>
          <p:cNvSpPr/>
          <p:nvPr/>
        </p:nvSpPr>
        <p:spPr bwMode="auto">
          <a:xfrm>
            <a:off x="2136991" y="5572000"/>
            <a:ext cx="1872208" cy="1124744"/>
          </a:xfrm>
          <a:prstGeom prst="irregularSeal2">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zh-CN" altLang="en-US" sz="1800" dirty="0" smtClean="0">
                <a:solidFill>
                  <a:schemeClr val="bg1"/>
                </a:solidFill>
                <a:ea typeface="黑体" panose="02010609060101010101" pitchFamily="49" charset="-122"/>
              </a:rPr>
              <a:t>以空间换时间</a:t>
            </a:r>
            <a:endParaRPr lang="zh-CN" altLang="en-US" sz="1800" dirty="0">
              <a:solidFill>
                <a:schemeClr val="bg1"/>
              </a:solidFill>
              <a:ea typeface="黑体" panose="02010609060101010101" pitchFamily="49"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432" y="5505296"/>
            <a:ext cx="1236072" cy="123607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3884"/>
                                        </p:tgtEl>
                                        <p:attrNameLst>
                                          <p:attrName>style.visibility</p:attrName>
                                        </p:attrNameLst>
                                      </p:cBhvr>
                                      <p:to>
                                        <p:strVal val="visible"/>
                                      </p:to>
                                    </p:set>
                                    <p:animEffect transition="in" filter="wipe(down)">
                                      <p:cBhvr>
                                        <p:cTn id="7" dur="500"/>
                                        <p:tgtEl>
                                          <p:spTgt spid="5038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3886"/>
                                        </p:tgtEl>
                                        <p:attrNameLst>
                                          <p:attrName>style.visibility</p:attrName>
                                        </p:attrNameLst>
                                      </p:cBhvr>
                                      <p:to>
                                        <p:strVal val="visible"/>
                                      </p:to>
                                    </p:set>
                                    <p:animEffect transition="in" filter="wipe(down)">
                                      <p:cBhvr>
                                        <p:cTn id="12" dur="500"/>
                                        <p:tgtEl>
                                          <p:spTgt spid="5038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3881"/>
                                        </p:tgtEl>
                                        <p:attrNameLst>
                                          <p:attrName>style.visibility</p:attrName>
                                        </p:attrNameLst>
                                      </p:cBhvr>
                                      <p:to>
                                        <p:strVal val="visible"/>
                                      </p:to>
                                    </p:set>
                                    <p:animEffect transition="in" filter="wipe(down)">
                                      <p:cBhvr>
                                        <p:cTn id="17" dur="500"/>
                                        <p:tgtEl>
                                          <p:spTgt spid="5038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3885"/>
                                        </p:tgtEl>
                                        <p:attrNameLst>
                                          <p:attrName>style.visibility</p:attrName>
                                        </p:attrNameLst>
                                      </p:cBhvr>
                                      <p:to>
                                        <p:strVal val="visible"/>
                                      </p:to>
                                    </p:set>
                                    <p:animEffect transition="in" filter="wipe(down)">
                                      <p:cBhvr>
                                        <p:cTn id="22" dur="500"/>
                                        <p:tgtEl>
                                          <p:spTgt spid="5038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03879"/>
                                        </p:tgtEl>
                                        <p:attrNameLst>
                                          <p:attrName>style.visibility</p:attrName>
                                        </p:attrNameLst>
                                      </p:cBhvr>
                                      <p:to>
                                        <p:strVal val="visible"/>
                                      </p:to>
                                    </p:set>
                                    <p:animEffect transition="in" filter="wipe(down)">
                                      <p:cBhvr>
                                        <p:cTn id="27" dur="500"/>
                                        <p:tgtEl>
                                          <p:spTgt spid="503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3883"/>
                                        </p:tgtEl>
                                        <p:attrNameLst>
                                          <p:attrName>style.visibility</p:attrName>
                                        </p:attrNameLst>
                                      </p:cBhvr>
                                      <p:to>
                                        <p:strVal val="visible"/>
                                      </p:to>
                                    </p:set>
                                    <p:animEffect transition="in" filter="wipe(down)">
                                      <p:cBhvr>
                                        <p:cTn id="32" dur="500"/>
                                        <p:tgtEl>
                                          <p:spTgt spid="50388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50"/>
                                        <p:tgtEl>
                                          <p:spTgt spid="2"/>
                                        </p:tgtEl>
                                      </p:cBhvr>
                                    </p:animEffect>
                                    <p:anim calcmode="lin" valueType="num">
                                      <p:cBhvr>
                                        <p:cTn id="38" dur="250" fill="hold"/>
                                        <p:tgtEl>
                                          <p:spTgt spid="2"/>
                                        </p:tgtEl>
                                        <p:attrNameLst>
                                          <p:attrName>ppt_x</p:attrName>
                                        </p:attrNameLst>
                                      </p:cBhvr>
                                      <p:tavLst>
                                        <p:tav tm="0">
                                          <p:val>
                                            <p:strVal val="#ppt_x"/>
                                          </p:val>
                                        </p:tav>
                                        <p:tav tm="100000">
                                          <p:val>
                                            <p:strVal val="#ppt_x"/>
                                          </p:val>
                                        </p:tav>
                                      </p:tavLst>
                                    </p:anim>
                                    <p:anim calcmode="lin" valueType="num">
                                      <p:cBhvr>
                                        <p:cTn id="39" dur="25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50"/>
                                        <p:tgtEl>
                                          <p:spTgt spid="12"/>
                                        </p:tgtEl>
                                      </p:cBhvr>
                                    </p:animEffect>
                                    <p:anim calcmode="lin" valueType="num">
                                      <p:cBhvr>
                                        <p:cTn id="43" dur="250" fill="hold"/>
                                        <p:tgtEl>
                                          <p:spTgt spid="12"/>
                                        </p:tgtEl>
                                        <p:attrNameLst>
                                          <p:attrName>ppt_x</p:attrName>
                                        </p:attrNameLst>
                                      </p:cBhvr>
                                      <p:tavLst>
                                        <p:tav tm="0">
                                          <p:val>
                                            <p:strVal val="#ppt_x"/>
                                          </p:val>
                                        </p:tav>
                                        <p:tav tm="100000">
                                          <p:val>
                                            <p:strVal val="#ppt_x"/>
                                          </p:val>
                                        </p:tav>
                                      </p:tavLst>
                                    </p:anim>
                                    <p:anim calcmode="lin" valueType="num">
                                      <p:cBhvr>
                                        <p:cTn id="44"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79" grpId="0" animBg="1"/>
      <p:bldP spid="503881" grpId="0" animBg="1"/>
      <p:bldP spid="503883" grpId="0" animBg="1"/>
      <p:bldP spid="503884" grpId="0" animBg="1"/>
      <p:bldP spid="503885" grpId="0" animBg="1"/>
      <p:bldP spid="50388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normAutofit fontScale="90000"/>
          </a:bodyPr>
          <a:lstStyle/>
          <a:p>
            <a:r>
              <a:rPr lang="en-US" altLang="zh-CN" smtClean="0"/>
              <a:t>Motivation</a:t>
            </a:r>
            <a:endParaRPr lang="zh-CN" altLang="en-US" smtClean="0"/>
          </a:p>
        </p:txBody>
      </p:sp>
      <p:pic>
        <p:nvPicPr>
          <p:cNvPr id="26627" name="Picture 6" descr="http://qqgamecdnimg.qq.com/help/images/rule17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844824"/>
            <a:ext cx="5400725" cy="390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http://www.4499xyx.com/upload/edit_pic/201105280921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2" y="1733549"/>
            <a:ext cx="5184129" cy="416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title"/>
          </p:nvPr>
        </p:nvSpPr>
        <p:spPr>
          <a:xfrm>
            <a:off x="263352" y="116632"/>
            <a:ext cx="6480175" cy="596900"/>
          </a:xfrm>
        </p:spPr>
        <p:txBody>
          <a:bodyPr>
            <a:normAutofit fontScale="90000"/>
          </a:bodyPr>
          <a:lstStyle/>
          <a:p>
            <a:r>
              <a:rPr lang="zh-CN" altLang="en-US" b="1" dirty="0" smtClean="0">
                <a:ea typeface="华文新魏" panose="02010800040101010101" pitchFamily="2" charset="-122"/>
              </a:rPr>
              <a:t>稀疏矩阵的快速转置算法</a:t>
            </a:r>
          </a:p>
        </p:txBody>
      </p:sp>
      <p:sp>
        <p:nvSpPr>
          <p:cNvPr id="504836" name="Rectangle 4"/>
          <p:cNvSpPr>
            <a:spLocks noGrp="1" noChangeArrowheads="1"/>
          </p:cNvSpPr>
          <p:nvPr>
            <p:ph idx="1"/>
          </p:nvPr>
        </p:nvSpPr>
        <p:spPr>
          <a:xfrm>
            <a:off x="623392" y="764704"/>
            <a:ext cx="8568952" cy="6093296"/>
          </a:xfrm>
          <a:solidFill>
            <a:schemeClr val="bg1">
              <a:lumMod val="85000"/>
            </a:schemeClr>
          </a:solidFill>
        </p:spPr>
        <p:txBody>
          <a:bodyPr>
            <a:noAutofit/>
          </a:bodyPr>
          <a:lstStyle/>
          <a:p>
            <a:pPr>
              <a:spcBef>
                <a:spcPct val="500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template &lt;class </a:t>
            </a:r>
            <a:r>
              <a:rPr lang="en-US" altLang="zh-CN" sz="1800" dirty="0">
                <a:latin typeface="Times New Roman" panose="02020603050405020304" pitchFamily="18" charset="0"/>
                <a:ea typeface="隶书" panose="02010509060101010101" pitchFamily="49" charset="-122"/>
              </a:rPr>
              <a:t>E</a:t>
            </a:r>
            <a:r>
              <a:rPr lang="en-US" altLang="zh-CN" sz="1800" b="1" dirty="0">
                <a:latin typeface="Times New Roman" panose="02020603050405020304" pitchFamily="18" charset="0"/>
                <a:ea typeface="隶书" panose="02010509060101010101" pitchFamily="49" charset="-122"/>
              </a:rPr>
              <a:t>&gt; </a:t>
            </a:r>
          </a:p>
          <a:p>
            <a:pPr>
              <a:spcBef>
                <a:spcPct val="500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void </a:t>
            </a:r>
            <a:r>
              <a:rPr lang="en-US" altLang="zh-CN" sz="1800" dirty="0" err="1">
                <a:latin typeface="Times New Roman" panose="02020603050405020304" pitchFamily="18" charset="0"/>
                <a:ea typeface="隶书" panose="02010509060101010101" pitchFamily="49" charset="-122"/>
              </a:rPr>
              <a:t>SparseMatrix</a:t>
            </a:r>
            <a:r>
              <a:rPr lang="en-US" altLang="zh-CN" sz="1800" b="1" dirty="0">
                <a:latin typeface="Times New Roman" panose="02020603050405020304" pitchFamily="18" charset="0"/>
                <a:ea typeface="隶书" panose="02010509060101010101" pitchFamily="49" charset="-122"/>
              </a:rPr>
              <a:t>&lt;</a:t>
            </a:r>
            <a:r>
              <a:rPr lang="en-US" altLang="zh-CN" sz="1800" dirty="0">
                <a:latin typeface="Times New Roman" panose="02020603050405020304" pitchFamily="18" charset="0"/>
                <a:ea typeface="隶书" panose="02010509060101010101" pitchFamily="49" charset="-122"/>
              </a:rPr>
              <a:t>E</a:t>
            </a:r>
            <a:r>
              <a:rPr lang="en-US" altLang="zh-CN" sz="1800" b="1" dirty="0">
                <a:latin typeface="Times New Roman" panose="02020603050405020304" pitchFamily="18" charset="0"/>
                <a:ea typeface="隶书" panose="02010509060101010101" pitchFamily="49" charset="-122"/>
              </a:rPr>
              <a:t>&gt;::</a:t>
            </a:r>
            <a:r>
              <a:rPr lang="en-US" altLang="zh-CN" sz="1800" dirty="0" err="1">
                <a:latin typeface="Times New Roman" panose="02020603050405020304" pitchFamily="18" charset="0"/>
                <a:ea typeface="隶书" panose="02010509060101010101" pitchFamily="49" charset="-122"/>
              </a:rPr>
              <a:t>FastTranspos</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SparseMatrix</a:t>
            </a:r>
            <a:r>
              <a:rPr lang="en-US" altLang="zh-CN" sz="1800" dirty="0">
                <a:latin typeface="Times New Roman" panose="02020603050405020304" pitchFamily="18" charset="0"/>
                <a:ea typeface="隶书" panose="02010509060101010101" pitchFamily="49" charset="-122"/>
              </a:rPr>
              <a:t>&lt;E&gt;</a:t>
            </a:r>
            <a:r>
              <a:rPr lang="en-US" altLang="zh-CN" sz="1800" b="1" dirty="0">
                <a:latin typeface="Times New Roman" panose="02020603050405020304" pitchFamily="18" charset="0"/>
                <a:ea typeface="隶书" panose="02010509060101010101" pitchFamily="49" charset="-122"/>
              </a:rPr>
              <a:t>&amp;</a:t>
            </a:r>
            <a:r>
              <a:rPr lang="en-US" altLang="zh-CN" sz="1800" dirty="0">
                <a:latin typeface="Times New Roman" panose="02020603050405020304" pitchFamily="18" charset="0"/>
                <a:ea typeface="隶书" panose="02010509060101010101" pitchFamily="49" charset="-122"/>
              </a:rPr>
              <a:t> B)</a:t>
            </a:r>
            <a:r>
              <a:rPr lang="en-US" altLang="zh-CN" sz="1800"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1800" dirty="0">
                <a:latin typeface="Times New Roman" panose="02020603050405020304" pitchFamily="18" charset="0"/>
                <a:ea typeface="隶书" panose="02010509060101010101" pitchFamily="49" charset="-122"/>
              </a:rPr>
              <a:t>    </a:t>
            </a:r>
            <a:r>
              <a:rPr lang="en-US" altLang="zh-CN" sz="1800" b="1"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rowSize</a:t>
            </a:r>
            <a:r>
              <a:rPr lang="en-US" altLang="zh-CN" sz="1800" dirty="0">
                <a:latin typeface="Times New Roman" panose="02020603050405020304" pitchFamily="18" charset="0"/>
                <a:ea typeface="隶书" panose="02010509060101010101" pitchFamily="49" charset="-122"/>
              </a:rPr>
              <a:t> = </a:t>
            </a:r>
            <a:r>
              <a:rPr lang="en-US" altLang="zh-CN" sz="1800" b="1" dirty="0">
                <a:latin typeface="Times New Roman" panose="02020603050405020304" pitchFamily="18" charset="0"/>
                <a:ea typeface="隶书" panose="02010509060101010101" pitchFamily="49" charset="-122"/>
              </a:rPr>
              <a:t>new </a:t>
            </a:r>
            <a:r>
              <a:rPr lang="en-US" altLang="zh-CN" sz="1800" b="1"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[Cols]</a:t>
            </a:r>
            <a:r>
              <a:rPr lang="en-US" altLang="zh-CN" sz="1800" b="1" dirty="0">
                <a:latin typeface="Times New Roman" panose="02020603050405020304" pitchFamily="18" charset="0"/>
                <a:ea typeface="隶书" panose="02010509060101010101" pitchFamily="49" charset="-122"/>
              </a:rPr>
              <a:t>;       //</a:t>
            </a:r>
            <a:r>
              <a:rPr lang="zh-CN" altLang="en-US" sz="1800" dirty="0">
                <a:latin typeface="Times New Roman" panose="02020603050405020304" pitchFamily="18" charset="0"/>
                <a:ea typeface="隶书" panose="02010509060101010101" pitchFamily="49" charset="-122"/>
              </a:rPr>
              <a:t>列元素数数组</a:t>
            </a:r>
          </a:p>
          <a:p>
            <a:pPr>
              <a:spcBef>
                <a:spcPct val="5000"/>
              </a:spcBef>
              <a:buFont typeface="Wingdings" panose="05000000000000000000" pitchFamily="2" charset="2"/>
              <a:buNone/>
              <a:defRPr/>
            </a:pPr>
            <a:r>
              <a:rPr lang="zh-CN" altLang="en-US" sz="1800" dirty="0">
                <a:latin typeface="Times New Roman" panose="02020603050405020304" pitchFamily="18" charset="0"/>
                <a:ea typeface="隶书" panose="02010509060101010101" pitchFamily="49" charset="-122"/>
              </a:rPr>
              <a:t>    </a:t>
            </a:r>
            <a:r>
              <a:rPr lang="en-US" altLang="zh-CN" sz="1800" b="1" dirty="0" err="1">
                <a:latin typeface="Times New Roman" panose="02020603050405020304" pitchFamily="18" charset="0"/>
                <a:ea typeface="隶书" panose="02010509060101010101" pitchFamily="49" charset="-122"/>
              </a:rPr>
              <a:t>int</a:t>
            </a:r>
            <a:r>
              <a:rPr lang="en-US" altLang="zh-CN" sz="1800" b="1"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a:t>
            </a:r>
            <a:r>
              <a:rPr lang="en-US" altLang="zh-CN" sz="1800" dirty="0" err="1">
                <a:latin typeface="Times New Roman" panose="02020603050405020304" pitchFamily="18" charset="0"/>
                <a:ea typeface="隶书" panose="02010509060101010101" pitchFamily="49" charset="-122"/>
              </a:rPr>
              <a:t>rowStart</a:t>
            </a:r>
            <a:r>
              <a:rPr lang="en-US" altLang="zh-CN" sz="1800" dirty="0">
                <a:latin typeface="Times New Roman" panose="02020603050405020304" pitchFamily="18" charset="0"/>
                <a:ea typeface="隶书" panose="02010509060101010101" pitchFamily="49" charset="-122"/>
              </a:rPr>
              <a:t> = </a:t>
            </a:r>
            <a:r>
              <a:rPr lang="en-US" altLang="zh-CN" sz="1800" b="1" dirty="0">
                <a:latin typeface="Times New Roman" panose="02020603050405020304" pitchFamily="18" charset="0"/>
                <a:ea typeface="隶书" panose="02010509060101010101" pitchFamily="49" charset="-122"/>
              </a:rPr>
              <a:t>new </a:t>
            </a:r>
            <a:r>
              <a:rPr lang="en-US" altLang="zh-CN" sz="1800" b="1" dirty="0" err="1">
                <a:latin typeface="Times New Roman" panose="02020603050405020304" pitchFamily="18" charset="0"/>
                <a:ea typeface="隶书" panose="02010509060101010101" pitchFamily="49" charset="-122"/>
              </a:rPr>
              <a:t>int</a:t>
            </a:r>
            <a:r>
              <a:rPr lang="en-US" altLang="zh-CN" sz="1800" dirty="0">
                <a:latin typeface="Times New Roman" panose="02020603050405020304" pitchFamily="18" charset="0"/>
                <a:ea typeface="隶书" panose="02010509060101010101" pitchFamily="49" charset="-122"/>
              </a:rPr>
              <a:t>[Cols]</a:t>
            </a:r>
            <a:r>
              <a:rPr lang="en-US" altLang="zh-CN" sz="1800" b="1" dirty="0">
                <a:latin typeface="Times New Roman" panose="02020603050405020304" pitchFamily="18" charset="0"/>
                <a:ea typeface="隶书" panose="02010509060101010101" pitchFamily="49" charset="-122"/>
              </a:rPr>
              <a:t>;      //</a:t>
            </a:r>
            <a:r>
              <a:rPr lang="zh-CN" altLang="en-US" sz="1800" dirty="0">
                <a:latin typeface="Times New Roman" panose="02020603050405020304" pitchFamily="18" charset="0"/>
                <a:ea typeface="隶书" panose="02010509060101010101" pitchFamily="49" charset="-122"/>
              </a:rPr>
              <a:t>转置位置数组</a:t>
            </a:r>
          </a:p>
          <a:p>
            <a:pPr>
              <a:spcBef>
                <a:spcPct val="5000"/>
              </a:spcBef>
              <a:buFont typeface="Wingdings" panose="05000000000000000000" pitchFamily="2" charset="2"/>
              <a:buNone/>
              <a:defRPr/>
            </a:pPr>
            <a:r>
              <a:rPr lang="zh-CN" altLang="en-US"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B.Rows</a:t>
            </a:r>
            <a:r>
              <a:rPr lang="en-US" altLang="zh-CN" sz="1800" dirty="0">
                <a:latin typeface="Times New Roman" panose="02020603050405020304" pitchFamily="18" charset="0"/>
                <a:ea typeface="隶书" panose="02010509060101010101" pitchFamily="49" charset="-122"/>
              </a:rPr>
              <a:t> = Cols</a:t>
            </a:r>
            <a:r>
              <a:rPr lang="en-US" altLang="zh-CN" sz="1800" b="1"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B.Cols</a:t>
            </a:r>
            <a:r>
              <a:rPr lang="en-US" altLang="zh-CN" sz="1800" dirty="0">
                <a:latin typeface="Times New Roman" panose="02020603050405020304" pitchFamily="18" charset="0"/>
                <a:ea typeface="隶书" panose="02010509060101010101" pitchFamily="49" charset="-122"/>
              </a:rPr>
              <a:t> = Rows</a:t>
            </a:r>
            <a:r>
              <a:rPr lang="en-US" altLang="zh-CN" sz="1800" b="1" dirty="0">
                <a:latin typeface="Times New Roman" panose="02020603050405020304" pitchFamily="18" charset="0"/>
                <a:ea typeface="隶书" panose="02010509060101010101" pitchFamily="49" charset="-122"/>
              </a:rPr>
              <a:t>;  </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B.Terms</a:t>
            </a:r>
            <a:r>
              <a:rPr lang="en-US" altLang="zh-CN" sz="1800" dirty="0">
                <a:latin typeface="Times New Roman" panose="02020603050405020304" pitchFamily="18" charset="0"/>
                <a:ea typeface="隶书" panose="02010509060101010101" pitchFamily="49" charset="-122"/>
              </a:rPr>
              <a:t> = Terms</a:t>
            </a:r>
            <a:r>
              <a:rPr lang="en-US" altLang="zh-CN" sz="18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    if </a:t>
            </a:r>
            <a:r>
              <a:rPr lang="en-US" altLang="zh-CN" sz="1800" dirty="0">
                <a:latin typeface="Times New Roman" panose="02020603050405020304" pitchFamily="18" charset="0"/>
                <a:ea typeface="隶书" panose="02010509060101010101" pitchFamily="49" charset="-122"/>
              </a:rPr>
              <a:t>(Terms &gt; 0)</a:t>
            </a:r>
            <a:r>
              <a:rPr lang="en-US" altLang="zh-CN" sz="1800" b="1" dirty="0">
                <a:latin typeface="Times New Roman" panose="02020603050405020304" pitchFamily="18" charset="0"/>
                <a:ea typeface="隶书" panose="02010509060101010101" pitchFamily="49" charset="-122"/>
              </a:rPr>
              <a:t> {</a:t>
            </a:r>
            <a:endParaRPr lang="en-US" altLang="zh-CN" sz="1800" dirty="0">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		</a:t>
            </a:r>
            <a:r>
              <a:rPr lang="en-US" altLang="zh-CN" sz="1800" b="1" dirty="0" err="1">
                <a:latin typeface="Times New Roman" panose="02020603050405020304" pitchFamily="18" charset="0"/>
                <a:ea typeface="隶书" panose="02010509060101010101" pitchFamily="49" charset="-122"/>
              </a:rPr>
              <a:t>int</a:t>
            </a:r>
            <a:r>
              <a:rPr lang="en-US" altLang="zh-CN" sz="1800" b="1"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a:t>
            </a:r>
            <a:r>
              <a:rPr lang="en-US" altLang="zh-CN" sz="1800" b="1"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j</a:t>
            </a:r>
            <a:r>
              <a:rPr lang="en-US" altLang="zh-CN" sz="18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sz="1800" b="1" dirty="0">
                <a:latin typeface="Times New Roman" panose="02020603050405020304" pitchFamily="18" charset="0"/>
                <a:ea typeface="隶书" panose="02010509060101010101" pitchFamily="49" charset="-122"/>
              </a:rPr>
              <a:t>		for </a:t>
            </a:r>
            <a:r>
              <a:rPr lang="en-US" altLang="zh-CN" sz="1800" dirty="0">
                <a:latin typeface="Times New Roman" panose="02020603050405020304" pitchFamily="18" charset="0"/>
                <a:ea typeface="隶书" panose="02010509060101010101" pitchFamily="49" charset="-122"/>
              </a:rPr>
              <a:t>(</a:t>
            </a:r>
            <a:r>
              <a:rPr lang="en-US" altLang="zh-CN" sz="1800" dirty="0" err="1">
                <a:latin typeface="Times New Roman" panose="02020603050405020304" pitchFamily="18" charset="0"/>
                <a:ea typeface="隶书" panose="02010509060101010101" pitchFamily="49" charset="-122"/>
              </a:rPr>
              <a:t>i</a:t>
            </a:r>
            <a:r>
              <a:rPr lang="en-US" altLang="zh-CN" sz="1800" dirty="0">
                <a:latin typeface="Times New Roman" panose="02020603050405020304" pitchFamily="18" charset="0"/>
                <a:ea typeface="隶书" panose="02010509060101010101" pitchFamily="49" charset="-122"/>
              </a:rPr>
              <a:t> = 0</a:t>
            </a:r>
            <a:r>
              <a:rPr lang="en-US" altLang="zh-CN" sz="1800" b="1"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a:t>
            </a:r>
            <a:r>
              <a:rPr lang="en-US" altLang="zh-CN" sz="1800" dirty="0">
                <a:latin typeface="Times New Roman" panose="02020603050405020304" pitchFamily="18" charset="0"/>
                <a:ea typeface="隶书" panose="02010509060101010101" pitchFamily="49" charset="-122"/>
              </a:rPr>
              <a:t> &lt; Cols</a:t>
            </a:r>
            <a:r>
              <a:rPr lang="en-US" altLang="zh-CN" sz="1800" b="1" dirty="0">
                <a:latin typeface="Times New Roman" panose="02020603050405020304" pitchFamily="18" charset="0"/>
                <a:ea typeface="隶书" panose="02010509060101010101" pitchFamily="49" charset="-122"/>
              </a:rPr>
              <a:t>;</a:t>
            </a:r>
            <a:r>
              <a:rPr lang="en-US" altLang="zh-CN" sz="1800" dirty="0">
                <a:latin typeface="Times New Roman" panose="02020603050405020304" pitchFamily="18" charset="0"/>
                <a:ea typeface="隶书" panose="02010509060101010101" pitchFamily="49" charset="-122"/>
              </a:rPr>
              <a:t> </a:t>
            </a:r>
            <a:r>
              <a:rPr lang="en-US" altLang="zh-CN" sz="1800" dirty="0" err="1">
                <a:latin typeface="Times New Roman" panose="02020603050405020304" pitchFamily="18" charset="0"/>
                <a:ea typeface="隶书" panose="02010509060101010101" pitchFamily="49" charset="-122"/>
              </a:rPr>
              <a:t>i</a:t>
            </a:r>
            <a:r>
              <a:rPr lang="en-US" altLang="zh-CN" sz="1800" dirty="0">
                <a:latin typeface="Times New Roman" panose="02020603050405020304" pitchFamily="18" charset="0"/>
                <a:ea typeface="隶书" panose="02010509060101010101" pitchFamily="49" charset="-122"/>
              </a:rPr>
              <a:t>++)    </a:t>
            </a:r>
            <a:r>
              <a:rPr lang="en-US" altLang="zh-CN" sz="1800" dirty="0" smtClean="0">
                <a:latin typeface="Times New Roman" panose="02020603050405020304" pitchFamily="18" charset="0"/>
                <a:ea typeface="隶书" panose="02010509060101010101" pitchFamily="49" charset="-122"/>
              </a:rPr>
              <a:t>   </a:t>
            </a:r>
            <a:r>
              <a:rPr lang="en-US" altLang="zh-CN" sz="1800" dirty="0" err="1" smtClean="0">
                <a:latin typeface="Times New Roman" panose="02020603050405020304" pitchFamily="18" charset="0"/>
                <a:ea typeface="隶书" panose="02010509060101010101" pitchFamily="49" charset="-122"/>
              </a:rPr>
              <a:t>rowSize</a:t>
            </a:r>
            <a:r>
              <a:rPr lang="en-US" altLang="zh-CN" sz="1800" dirty="0" smtClean="0">
                <a:latin typeface="Times New Roman" panose="02020603050405020304" pitchFamily="18" charset="0"/>
                <a:ea typeface="隶书" panose="02010509060101010101" pitchFamily="49" charset="-122"/>
              </a:rPr>
              <a:t>[</a:t>
            </a:r>
            <a:r>
              <a:rPr lang="en-US" altLang="zh-CN" sz="1800" dirty="0" err="1" smtClean="0">
                <a:latin typeface="Times New Roman" panose="02020603050405020304" pitchFamily="18" charset="0"/>
                <a:ea typeface="隶书" panose="02010509060101010101" pitchFamily="49" charset="-122"/>
              </a:rPr>
              <a:t>i</a:t>
            </a:r>
            <a:r>
              <a:rPr lang="en-US" altLang="zh-CN" sz="1800" dirty="0">
                <a:latin typeface="Times New Roman" panose="02020603050405020304" pitchFamily="18" charset="0"/>
                <a:ea typeface="隶书" panose="02010509060101010101" pitchFamily="49" charset="-122"/>
              </a:rPr>
              <a:t>] = 0</a:t>
            </a:r>
            <a:r>
              <a:rPr lang="en-US" altLang="zh-CN" sz="1800" b="1" dirty="0">
                <a:latin typeface="Times New Roman" panose="02020603050405020304" pitchFamily="18" charset="0"/>
                <a:ea typeface="隶书" panose="02010509060101010101" pitchFamily="49" charset="-122"/>
              </a:rPr>
              <a:t>;</a:t>
            </a:r>
            <a:r>
              <a:rPr lang="en-US" altLang="zh-CN" sz="1800" b="1" dirty="0">
                <a:latin typeface="Times New Roman" panose="02020603050405020304" pitchFamily="18" charset="0"/>
              </a:rPr>
              <a:t>    </a:t>
            </a:r>
          </a:p>
          <a:p>
            <a:pPr marL="0" indent="0">
              <a:spcBef>
                <a:spcPct val="10000"/>
              </a:spcBef>
              <a:buNone/>
              <a:defRPr/>
            </a:pPr>
            <a:r>
              <a:rPr lang="en-US" altLang="zh-CN" sz="1800" b="1" dirty="0">
                <a:solidFill>
                  <a:srgbClr val="000000"/>
                </a:solidFill>
                <a:latin typeface="Times New Roman" panose="02020603050405020304" pitchFamily="18" charset="0"/>
                <a:ea typeface="黑体" panose="02010609060101010101" pitchFamily="49" charset="-122"/>
              </a:rPr>
              <a:t>      	for </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 0</a:t>
            </a:r>
            <a:r>
              <a:rPr lang="en-US" altLang="zh-CN" sz="1800" b="1" dirty="0">
                <a:solidFill>
                  <a:srgbClr val="000000"/>
                </a:solidFill>
                <a:latin typeface="Times New Roman" panose="02020603050405020304" pitchFamily="18" charset="0"/>
                <a:ea typeface="黑体" panose="02010609060101010101"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&lt; Terms</a:t>
            </a:r>
            <a:r>
              <a:rPr lang="en-US" altLang="zh-CN" sz="1800" b="1" dirty="0">
                <a:solidFill>
                  <a:srgbClr val="000000"/>
                </a:solidFill>
                <a:latin typeface="Times New Roman" panose="02020603050405020304" pitchFamily="18" charset="0"/>
                <a:ea typeface="黑体" panose="02010609060101010101"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rowSize</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dirty="0" err="1">
                <a:solidFill>
                  <a:srgbClr val="000000"/>
                </a:solidFill>
                <a:latin typeface="Times New Roman" panose="02020603050405020304" pitchFamily="18" charset="0"/>
                <a:ea typeface="黑体" panose="02010609060101010101" pitchFamily="49" charset="-122"/>
              </a:rPr>
              <a:t>smArray</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].col]++</a:t>
            </a:r>
            <a:r>
              <a:rPr lang="en-US" altLang="zh-CN" sz="1800" b="1" dirty="0">
                <a:solidFill>
                  <a:srgbClr val="000000"/>
                </a:solidFill>
                <a:latin typeface="Times New Roman" panose="02020603050405020304" pitchFamily="18" charset="0"/>
                <a:ea typeface="黑体" panose="02010609060101010101" pitchFamily="49" charset="-122"/>
              </a:rPr>
              <a:t>; </a:t>
            </a:r>
          </a:p>
          <a:p>
            <a:pPr marL="0" indent="0">
              <a:spcBef>
                <a:spcPct val="10000"/>
              </a:spcBef>
              <a:buClr>
                <a:srgbClr val="1C1C1C"/>
              </a:buClr>
              <a:buSzPct val="75000"/>
              <a:buNone/>
              <a:defRPr/>
            </a:pP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rowStart</a:t>
            </a:r>
            <a:r>
              <a:rPr lang="en-US" altLang="zh-CN" sz="1800" dirty="0">
                <a:solidFill>
                  <a:srgbClr val="000000"/>
                </a:solidFill>
                <a:latin typeface="Times New Roman" panose="02020603050405020304" pitchFamily="18" charset="0"/>
                <a:ea typeface="黑体" panose="02010609060101010101" pitchFamily="49" charset="-122"/>
              </a:rPr>
              <a:t>[0] = 0</a:t>
            </a:r>
            <a:r>
              <a:rPr lang="en-US" altLang="zh-CN" sz="1800" b="1" dirty="0">
                <a:solidFill>
                  <a:srgbClr val="000000"/>
                </a:solidFill>
                <a:latin typeface="Times New Roman" panose="02020603050405020304" pitchFamily="18" charset="0"/>
                <a:ea typeface="黑体" panose="02010609060101010101"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	</a:t>
            </a:r>
          </a:p>
          <a:p>
            <a:pPr marL="0" indent="0">
              <a:spcBef>
                <a:spcPct val="10000"/>
              </a:spcBef>
              <a:buNone/>
              <a:defRPr/>
            </a:pPr>
            <a:r>
              <a:rPr lang="en-US" altLang="zh-CN" sz="1800" b="1" dirty="0">
                <a:solidFill>
                  <a:srgbClr val="000000"/>
                </a:solidFill>
                <a:latin typeface="Times New Roman" panose="02020603050405020304" pitchFamily="18" charset="0"/>
                <a:ea typeface="黑体" panose="02010609060101010101" pitchFamily="49" charset="-122"/>
              </a:rPr>
              <a:t>            	for </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 1</a:t>
            </a:r>
            <a:r>
              <a:rPr lang="en-US" altLang="zh-CN" sz="1800" b="1" dirty="0">
                <a:solidFill>
                  <a:srgbClr val="000000"/>
                </a:solidFill>
                <a:latin typeface="Times New Roman" panose="02020603050405020304" pitchFamily="18" charset="0"/>
                <a:ea typeface="黑体" panose="02010609060101010101"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&lt; Cols</a:t>
            </a:r>
            <a:r>
              <a:rPr lang="en-US" altLang="zh-CN" sz="1800" b="1" dirty="0">
                <a:solidFill>
                  <a:srgbClr val="000000"/>
                </a:solidFill>
                <a:latin typeface="Times New Roman" panose="02020603050405020304" pitchFamily="18" charset="0"/>
                <a:ea typeface="黑体" panose="02010609060101010101"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smtClean="0">
                <a:solidFill>
                  <a:srgbClr val="000000"/>
                </a:solidFill>
                <a:latin typeface="Times New Roman" panose="02020603050405020304" pitchFamily="18" charset="0"/>
                <a:ea typeface="黑体" panose="02010609060101010101" pitchFamily="49" charset="-122"/>
              </a:rPr>
              <a:t>     </a:t>
            </a:r>
            <a:r>
              <a:rPr lang="en-US" altLang="zh-CN" sz="1800" dirty="0" err="1" smtClean="0">
                <a:solidFill>
                  <a:srgbClr val="000000"/>
                </a:solidFill>
                <a:latin typeface="Times New Roman" panose="02020603050405020304" pitchFamily="18" charset="0"/>
                <a:ea typeface="黑体" panose="02010609060101010101" pitchFamily="49" charset="-122"/>
              </a:rPr>
              <a:t>rowStart</a:t>
            </a:r>
            <a:r>
              <a:rPr lang="en-US" altLang="zh-CN" sz="1800" dirty="0" smtClean="0">
                <a:solidFill>
                  <a:srgbClr val="000000"/>
                </a:solidFill>
                <a:latin typeface="Times New Roman" panose="02020603050405020304" pitchFamily="18" charset="0"/>
                <a:ea typeface="黑体" panose="02010609060101010101" pitchFamily="49" charset="-122"/>
              </a:rPr>
              <a:t>[</a:t>
            </a:r>
            <a:r>
              <a:rPr lang="en-US" altLang="zh-CN" sz="1800" dirty="0" err="1" smtClean="0">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 </a:t>
            </a:r>
            <a:r>
              <a:rPr lang="en-US" altLang="zh-CN" sz="1800" dirty="0" err="1">
                <a:solidFill>
                  <a:srgbClr val="000000"/>
                </a:solidFill>
                <a:latin typeface="Times New Roman" panose="02020603050405020304" pitchFamily="18" charset="0"/>
                <a:ea typeface="黑体" panose="02010609060101010101" pitchFamily="49" charset="-122"/>
              </a:rPr>
              <a:t>rowStart</a:t>
            </a:r>
            <a:r>
              <a:rPr lang="en-US" altLang="zh-CN" sz="1800" dirty="0">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ea typeface="仿宋_GB2312"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1]+</a:t>
            </a:r>
            <a:r>
              <a:rPr lang="en-US" altLang="zh-CN" sz="1800" dirty="0" err="1">
                <a:solidFill>
                  <a:srgbClr val="000000"/>
                </a:solidFill>
                <a:latin typeface="Times New Roman" panose="02020603050405020304" pitchFamily="18" charset="0"/>
                <a:ea typeface="黑体" panose="02010609060101010101" pitchFamily="49" charset="-122"/>
              </a:rPr>
              <a:t>rowSize</a:t>
            </a:r>
            <a:r>
              <a:rPr lang="en-US" altLang="zh-CN" sz="1800" dirty="0">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ea typeface="仿宋_GB2312"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1]</a:t>
            </a:r>
            <a:r>
              <a:rPr lang="en-US" altLang="zh-CN" sz="1800" b="1" dirty="0">
                <a:solidFill>
                  <a:srgbClr val="000000"/>
                </a:solidFill>
                <a:latin typeface="Times New Roman" panose="02020603050405020304" pitchFamily="18" charset="0"/>
                <a:ea typeface="黑体" panose="02010609060101010101" pitchFamily="49" charset="-122"/>
              </a:rPr>
              <a:t>;</a:t>
            </a:r>
            <a:endParaRPr lang="en-US" altLang="zh-CN" sz="1800" dirty="0">
              <a:solidFill>
                <a:srgbClr val="000000"/>
              </a:solidFill>
              <a:latin typeface="Times New Roman" panose="02020603050405020304" pitchFamily="18" charset="0"/>
              <a:ea typeface="黑体" panose="02010609060101010101" pitchFamily="49" charset="-122"/>
            </a:endParaRPr>
          </a:p>
          <a:p>
            <a:pPr marL="0" indent="0">
              <a:spcBef>
                <a:spcPct val="10000"/>
              </a:spcBef>
              <a:buNone/>
              <a:defRPr/>
            </a:pPr>
            <a:r>
              <a:rPr lang="en-US" altLang="zh-CN" sz="1800" b="1" dirty="0">
                <a:solidFill>
                  <a:srgbClr val="000000"/>
                </a:solidFill>
                <a:latin typeface="Times New Roman" panose="02020603050405020304" pitchFamily="18" charset="0"/>
                <a:ea typeface="黑体" panose="02010609060101010101" pitchFamily="49" charset="-122"/>
              </a:rPr>
              <a:t>	for </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 0</a:t>
            </a:r>
            <a:r>
              <a:rPr lang="en-US" altLang="zh-CN" sz="1800" b="1" dirty="0">
                <a:solidFill>
                  <a:srgbClr val="000000"/>
                </a:solidFill>
                <a:latin typeface="Times New Roman" panose="02020603050405020304" pitchFamily="18" charset="0"/>
                <a:ea typeface="黑体" panose="02010609060101010101"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&lt; Terms</a:t>
            </a:r>
            <a:r>
              <a:rPr lang="en-US" altLang="zh-CN" sz="1800" b="1"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b="1" dirty="0">
                <a:solidFill>
                  <a:srgbClr val="000000"/>
                </a:solidFill>
                <a:latin typeface="Times New Roman" panose="02020603050405020304" pitchFamily="18" charset="0"/>
                <a:ea typeface="黑体" panose="02010609060101010101" pitchFamily="49" charset="-122"/>
              </a:rPr>
              <a:t>{			</a:t>
            </a:r>
            <a:endParaRPr lang="en-US" altLang="zh-CN" sz="1800" dirty="0">
              <a:solidFill>
                <a:srgbClr val="000000"/>
              </a:solidFill>
              <a:latin typeface="Times New Roman" panose="02020603050405020304" pitchFamily="18" charset="0"/>
              <a:ea typeface="黑体" panose="02010609060101010101" pitchFamily="49" charset="-122"/>
            </a:endParaRPr>
          </a:p>
          <a:p>
            <a:pPr marL="0" indent="0">
              <a:spcBef>
                <a:spcPct val="10000"/>
              </a:spcBef>
              <a:buNone/>
              <a:defRPr/>
            </a:pPr>
            <a:r>
              <a:rPr lang="en-US" altLang="zh-CN" sz="1800" b="1" dirty="0">
                <a:solidFill>
                  <a:srgbClr val="000000"/>
                </a:solidFill>
                <a:latin typeface="Times New Roman" panose="02020603050405020304" pitchFamily="18" charset="0"/>
                <a:ea typeface="黑体" panose="02010609060101010101" pitchFamily="49" charset="-122"/>
              </a:rPr>
              <a:t>	       </a:t>
            </a:r>
            <a:r>
              <a:rPr lang="en-US" altLang="zh-CN" sz="1800" dirty="0">
                <a:solidFill>
                  <a:srgbClr val="000000"/>
                </a:solidFill>
                <a:latin typeface="Times New Roman" panose="02020603050405020304" pitchFamily="18" charset="0"/>
                <a:ea typeface="黑体" panose="02010609060101010101" pitchFamily="49" charset="-122"/>
              </a:rPr>
              <a:t>j = </a:t>
            </a:r>
            <a:r>
              <a:rPr lang="en-US" altLang="zh-CN" sz="1800" dirty="0" err="1">
                <a:solidFill>
                  <a:srgbClr val="000000"/>
                </a:solidFill>
                <a:latin typeface="Times New Roman" panose="02020603050405020304" pitchFamily="18" charset="0"/>
                <a:ea typeface="黑体" panose="02010609060101010101" pitchFamily="49" charset="-122"/>
              </a:rPr>
              <a:t>rowStart</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333399"/>
                </a:solidFill>
                <a:latin typeface="Times New Roman" panose="02020603050405020304" pitchFamily="18" charset="0"/>
                <a:ea typeface="黑体" panose="02010609060101010101" pitchFamily="49" charset="-122"/>
              </a:rPr>
              <a:t>smArray</a:t>
            </a:r>
            <a:r>
              <a:rPr lang="en-US" altLang="zh-CN" sz="1800" dirty="0">
                <a:solidFill>
                  <a:srgbClr val="333399"/>
                </a:solidFill>
                <a:latin typeface="Times New Roman" panose="02020603050405020304" pitchFamily="18" charset="0"/>
                <a:ea typeface="黑体" panose="02010609060101010101" pitchFamily="49" charset="-122"/>
              </a:rPr>
              <a:t>[</a:t>
            </a:r>
            <a:r>
              <a:rPr lang="en-US" altLang="zh-CN" sz="1800" dirty="0" err="1">
                <a:solidFill>
                  <a:srgbClr val="333399"/>
                </a:solidFill>
                <a:latin typeface="Times New Roman" panose="02020603050405020304" pitchFamily="18" charset="0"/>
                <a:ea typeface="黑体" panose="02010609060101010101" pitchFamily="49" charset="-122"/>
              </a:rPr>
              <a:t>i</a:t>
            </a:r>
            <a:r>
              <a:rPr lang="en-US" altLang="zh-CN" sz="1800" dirty="0">
                <a:solidFill>
                  <a:srgbClr val="333399"/>
                </a:solidFill>
                <a:latin typeface="Times New Roman" panose="02020603050405020304" pitchFamily="18" charset="0"/>
                <a:ea typeface="黑体" panose="02010609060101010101" pitchFamily="49" charset="-122"/>
              </a:rPr>
              <a:t>].col</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b="1" dirty="0">
                <a:solidFill>
                  <a:srgbClr val="000000"/>
                </a:solidFill>
                <a:latin typeface="Times New Roman" panose="02020603050405020304" pitchFamily="18" charset="0"/>
                <a:ea typeface="黑体" panose="02010609060101010101" pitchFamily="49" charset="-122"/>
              </a:rPr>
              <a:t>;		</a:t>
            </a:r>
            <a:endParaRPr lang="en-US" altLang="zh-CN" sz="1800" dirty="0">
              <a:solidFill>
                <a:srgbClr val="000000"/>
              </a:solidFill>
              <a:latin typeface="Times New Roman" panose="02020603050405020304" pitchFamily="18" charset="0"/>
              <a:ea typeface="黑体" panose="02010609060101010101" pitchFamily="49" charset="-122"/>
            </a:endParaRPr>
          </a:p>
          <a:p>
            <a:pPr marL="0" indent="0">
              <a:spcBef>
                <a:spcPct val="10000"/>
              </a:spcBef>
              <a:buNone/>
              <a:defRPr/>
            </a:pP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B.smArray</a:t>
            </a:r>
            <a:r>
              <a:rPr lang="en-US" altLang="zh-CN" sz="1800" dirty="0">
                <a:solidFill>
                  <a:srgbClr val="000000"/>
                </a:solidFill>
                <a:latin typeface="Times New Roman" panose="02020603050405020304" pitchFamily="18" charset="0"/>
                <a:ea typeface="黑体" panose="02010609060101010101" pitchFamily="49" charset="-122"/>
              </a:rPr>
              <a:t>[j].row = </a:t>
            </a:r>
            <a:r>
              <a:rPr lang="en-US" altLang="zh-CN" sz="1800" dirty="0" err="1">
                <a:solidFill>
                  <a:srgbClr val="000000"/>
                </a:solidFill>
                <a:latin typeface="Times New Roman" panose="02020603050405020304" pitchFamily="18" charset="0"/>
                <a:ea typeface="黑体" panose="02010609060101010101" pitchFamily="49" charset="-122"/>
              </a:rPr>
              <a:t>smArray</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].col</a:t>
            </a:r>
            <a:r>
              <a:rPr lang="en-US" altLang="zh-CN" sz="1800" b="1" dirty="0">
                <a:solidFill>
                  <a:srgbClr val="000000"/>
                </a:solidFill>
                <a:latin typeface="Times New Roman" panose="02020603050405020304" pitchFamily="18" charset="0"/>
                <a:ea typeface="黑体" panose="02010609060101010101" pitchFamily="49" charset="-122"/>
              </a:rPr>
              <a:t>;</a:t>
            </a:r>
            <a:endParaRPr lang="en-US" altLang="zh-CN" sz="1800" dirty="0">
              <a:solidFill>
                <a:srgbClr val="000000"/>
              </a:solidFill>
              <a:latin typeface="Times New Roman" panose="02020603050405020304" pitchFamily="18" charset="0"/>
              <a:ea typeface="黑体" panose="02010609060101010101" pitchFamily="49" charset="-122"/>
            </a:endParaRPr>
          </a:p>
          <a:p>
            <a:pPr marL="0" indent="0">
              <a:spcBef>
                <a:spcPct val="10000"/>
              </a:spcBef>
              <a:buNone/>
              <a:defRPr/>
            </a:pP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B.smArray</a:t>
            </a:r>
            <a:r>
              <a:rPr lang="en-US" altLang="zh-CN" sz="1800" dirty="0">
                <a:solidFill>
                  <a:srgbClr val="000000"/>
                </a:solidFill>
                <a:latin typeface="Times New Roman" panose="02020603050405020304" pitchFamily="18" charset="0"/>
                <a:ea typeface="黑体" panose="02010609060101010101" pitchFamily="49" charset="-122"/>
              </a:rPr>
              <a:t>[j].col = </a:t>
            </a:r>
            <a:r>
              <a:rPr lang="en-US" altLang="zh-CN" sz="1800" dirty="0" err="1">
                <a:solidFill>
                  <a:srgbClr val="000000"/>
                </a:solidFill>
                <a:latin typeface="Times New Roman" panose="02020603050405020304" pitchFamily="18" charset="0"/>
                <a:ea typeface="黑体" panose="02010609060101010101" pitchFamily="49" charset="-122"/>
              </a:rPr>
              <a:t>smArray</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].row</a:t>
            </a:r>
            <a:r>
              <a:rPr lang="en-US" altLang="zh-CN" sz="1800" b="1" dirty="0">
                <a:solidFill>
                  <a:srgbClr val="000000"/>
                </a:solidFill>
                <a:latin typeface="Times New Roman" panose="02020603050405020304" pitchFamily="18" charset="0"/>
                <a:ea typeface="黑体" panose="02010609060101010101" pitchFamily="49" charset="-122"/>
              </a:rPr>
              <a:t>;</a:t>
            </a:r>
          </a:p>
          <a:p>
            <a:pPr marL="0" indent="0">
              <a:spcBef>
                <a:spcPct val="10000"/>
              </a:spcBef>
              <a:buNone/>
              <a:defRPr/>
            </a:pP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B.smArray</a:t>
            </a:r>
            <a:r>
              <a:rPr lang="en-US" altLang="zh-CN" sz="1800" dirty="0">
                <a:solidFill>
                  <a:srgbClr val="000000"/>
                </a:solidFill>
                <a:latin typeface="Times New Roman" panose="02020603050405020304" pitchFamily="18" charset="0"/>
                <a:ea typeface="黑体" panose="02010609060101010101" pitchFamily="49" charset="-122"/>
              </a:rPr>
              <a:t>[j].value = </a:t>
            </a:r>
            <a:r>
              <a:rPr lang="en-US" altLang="zh-CN" sz="1800" dirty="0" err="1">
                <a:solidFill>
                  <a:srgbClr val="000000"/>
                </a:solidFill>
                <a:latin typeface="Times New Roman" panose="02020603050405020304" pitchFamily="18" charset="0"/>
                <a:ea typeface="黑体" panose="02010609060101010101" pitchFamily="49" charset="-122"/>
              </a:rPr>
              <a:t>smArray</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dirty="0" err="1">
                <a:solidFill>
                  <a:srgbClr val="000000"/>
                </a:solidFill>
                <a:latin typeface="Times New Roman" panose="02020603050405020304" pitchFamily="18" charset="0"/>
                <a:ea typeface="黑体" panose="02010609060101010101" pitchFamily="49" charset="-122"/>
              </a:rPr>
              <a:t>i</a:t>
            </a:r>
            <a:r>
              <a:rPr lang="en-US" altLang="zh-CN" sz="1800" dirty="0">
                <a:solidFill>
                  <a:srgbClr val="000000"/>
                </a:solidFill>
                <a:latin typeface="Times New Roman" panose="02020603050405020304" pitchFamily="18" charset="0"/>
                <a:ea typeface="黑体" panose="02010609060101010101" pitchFamily="49" charset="-122"/>
              </a:rPr>
              <a:t>].value</a:t>
            </a:r>
            <a:r>
              <a:rPr lang="en-US" altLang="zh-CN" sz="1800" b="1" dirty="0">
                <a:solidFill>
                  <a:srgbClr val="000000"/>
                </a:solidFill>
                <a:latin typeface="Times New Roman" panose="02020603050405020304" pitchFamily="18" charset="0"/>
                <a:ea typeface="黑体" panose="02010609060101010101" pitchFamily="49" charset="-122"/>
              </a:rPr>
              <a:t>;</a:t>
            </a:r>
            <a:endParaRPr lang="en-US" altLang="zh-CN" sz="1800" dirty="0">
              <a:solidFill>
                <a:srgbClr val="000000"/>
              </a:solidFill>
              <a:latin typeface="Times New Roman" panose="02020603050405020304" pitchFamily="18" charset="0"/>
              <a:ea typeface="黑体" panose="02010609060101010101" pitchFamily="49" charset="-122"/>
            </a:endParaRPr>
          </a:p>
          <a:p>
            <a:pPr marL="0" indent="0">
              <a:spcBef>
                <a:spcPct val="10000"/>
              </a:spcBef>
              <a:buNone/>
              <a:defRPr/>
            </a:pP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000000"/>
                </a:solidFill>
                <a:latin typeface="Times New Roman" panose="02020603050405020304" pitchFamily="18" charset="0"/>
                <a:ea typeface="黑体" panose="02010609060101010101" pitchFamily="49" charset="-122"/>
              </a:rPr>
              <a:t>rowStart</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dirty="0" err="1">
                <a:solidFill>
                  <a:srgbClr val="333399"/>
                </a:solidFill>
                <a:latin typeface="Times New Roman" panose="02020603050405020304" pitchFamily="18" charset="0"/>
                <a:ea typeface="黑体" panose="02010609060101010101" pitchFamily="49" charset="-122"/>
              </a:rPr>
              <a:t>smArray</a:t>
            </a:r>
            <a:r>
              <a:rPr lang="en-US" altLang="zh-CN" sz="1800" dirty="0">
                <a:solidFill>
                  <a:srgbClr val="333399"/>
                </a:solidFill>
                <a:latin typeface="Times New Roman" panose="02020603050405020304" pitchFamily="18" charset="0"/>
                <a:ea typeface="黑体" panose="02010609060101010101" pitchFamily="49" charset="-122"/>
              </a:rPr>
              <a:t>[</a:t>
            </a:r>
            <a:r>
              <a:rPr lang="en-US" altLang="zh-CN" sz="1800" dirty="0" err="1">
                <a:solidFill>
                  <a:srgbClr val="333399"/>
                </a:solidFill>
                <a:latin typeface="Times New Roman" panose="02020603050405020304" pitchFamily="18" charset="0"/>
                <a:ea typeface="黑体" panose="02010609060101010101" pitchFamily="49" charset="-122"/>
              </a:rPr>
              <a:t>i</a:t>
            </a:r>
            <a:r>
              <a:rPr lang="en-US" altLang="zh-CN" sz="1800" dirty="0">
                <a:solidFill>
                  <a:srgbClr val="333399"/>
                </a:solidFill>
                <a:latin typeface="Times New Roman" panose="02020603050405020304" pitchFamily="18" charset="0"/>
                <a:ea typeface="黑体" panose="02010609060101010101" pitchFamily="49" charset="-122"/>
              </a:rPr>
              <a:t>].col</a:t>
            </a:r>
            <a:r>
              <a:rPr lang="en-US" altLang="zh-CN" sz="1800" dirty="0">
                <a:solidFill>
                  <a:srgbClr val="000000"/>
                </a:solidFill>
                <a:latin typeface="Times New Roman" panose="02020603050405020304" pitchFamily="18" charset="0"/>
                <a:ea typeface="黑体" panose="02010609060101010101" pitchFamily="49" charset="-122"/>
              </a:rPr>
              <a:t>]++</a:t>
            </a:r>
            <a:r>
              <a:rPr lang="en-US" altLang="zh-CN" sz="1800" b="1" dirty="0">
                <a:solidFill>
                  <a:srgbClr val="000000"/>
                </a:solidFill>
                <a:latin typeface="Times New Roman" panose="02020603050405020304" pitchFamily="18" charset="0"/>
                <a:ea typeface="黑体" panose="02010609060101010101" pitchFamily="49" charset="-122"/>
              </a:rPr>
              <a:t>;		</a:t>
            </a:r>
            <a:endParaRPr lang="en-US" altLang="zh-CN" sz="1800" dirty="0">
              <a:solidFill>
                <a:srgbClr val="000000"/>
              </a:solidFill>
              <a:latin typeface="Times New Roman" panose="02020603050405020304" pitchFamily="18" charset="0"/>
              <a:ea typeface="黑体" panose="02010609060101010101" pitchFamily="49" charset="-122"/>
            </a:endParaRPr>
          </a:p>
          <a:p>
            <a:pPr marL="0" indent="0">
              <a:spcBef>
                <a:spcPct val="0"/>
              </a:spcBef>
              <a:buNone/>
              <a:defRPr/>
            </a:pP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b="1" dirty="0">
                <a:solidFill>
                  <a:srgbClr val="000000"/>
                </a:solidFill>
                <a:latin typeface="Times New Roman" panose="02020603050405020304" pitchFamily="18" charset="0"/>
                <a:ea typeface="黑体" panose="02010609060101010101" pitchFamily="49" charset="-122"/>
              </a:rPr>
              <a:t>}</a:t>
            </a:r>
            <a:r>
              <a:rPr lang="en-US" altLang="zh-CN" sz="1800" dirty="0">
                <a:solidFill>
                  <a:srgbClr val="CC0000"/>
                </a:solidFill>
                <a:latin typeface="Times New Roman" panose="02020603050405020304" pitchFamily="18" charset="0"/>
                <a:ea typeface="黑体" panose="02010609060101010101" pitchFamily="49" charset="-122"/>
              </a:rPr>
              <a:t> </a:t>
            </a:r>
          </a:p>
          <a:p>
            <a:pPr marL="0" indent="0">
              <a:spcBef>
                <a:spcPct val="0"/>
              </a:spcBef>
              <a:buNone/>
              <a:defRPr/>
            </a:pPr>
            <a:r>
              <a:rPr lang="en-US" altLang="zh-CN" sz="1800" b="1" dirty="0">
                <a:solidFill>
                  <a:srgbClr val="000000"/>
                </a:solidFill>
                <a:latin typeface="Times New Roman" panose="02020603050405020304" pitchFamily="18" charset="0"/>
                <a:ea typeface="黑体" panose="02010609060101010101" pitchFamily="49" charset="-122"/>
              </a:rPr>
              <a:t>   }</a:t>
            </a:r>
            <a:r>
              <a:rPr lang="en-US" altLang="zh-CN" sz="1800" b="1" dirty="0">
                <a:solidFill>
                  <a:srgbClr val="000000"/>
                </a:solidFill>
                <a:ea typeface="黑体" panose="02010609060101010101" pitchFamily="49" charset="-122"/>
              </a:rPr>
              <a:t>    </a:t>
            </a:r>
          </a:p>
          <a:p>
            <a:pPr marL="0" indent="0">
              <a:spcBef>
                <a:spcPct val="0"/>
              </a:spcBef>
              <a:buNone/>
              <a:defRPr/>
            </a:pPr>
            <a:r>
              <a:rPr lang="en-US" altLang="zh-CN" sz="1800" b="1" dirty="0">
                <a:solidFill>
                  <a:srgbClr val="000000"/>
                </a:solidFill>
                <a:latin typeface="Times New Roman" panose="02020603050405020304" pitchFamily="18" charset="0"/>
                <a:ea typeface="黑体" panose="02010609060101010101" pitchFamily="49" charset="-122"/>
              </a:rPr>
              <a:t>   delete </a:t>
            </a:r>
            <a:r>
              <a:rPr lang="en-US" altLang="zh-CN" sz="1800" dirty="0">
                <a:solidFill>
                  <a:srgbClr val="000000"/>
                </a:solidFill>
                <a:latin typeface="Times New Roman" panose="02020603050405020304" pitchFamily="18" charset="0"/>
                <a:ea typeface="黑体" panose="02010609060101010101" pitchFamily="49" charset="-122"/>
              </a:rPr>
              <a:t>[ ] </a:t>
            </a:r>
            <a:r>
              <a:rPr lang="en-US" altLang="zh-CN" sz="1800" dirty="0" err="1">
                <a:solidFill>
                  <a:srgbClr val="000000"/>
                </a:solidFill>
                <a:latin typeface="Times New Roman" panose="02020603050405020304" pitchFamily="18" charset="0"/>
                <a:ea typeface="黑体" panose="02010609060101010101" pitchFamily="49" charset="-122"/>
              </a:rPr>
              <a:t>rowSize</a:t>
            </a:r>
            <a:r>
              <a:rPr lang="en-US" altLang="zh-CN" sz="1800" b="1" dirty="0">
                <a:solidFill>
                  <a:srgbClr val="000000"/>
                </a:solidFill>
                <a:latin typeface="Times New Roman" panose="02020603050405020304" pitchFamily="18" charset="0"/>
                <a:ea typeface="黑体" panose="02010609060101010101" pitchFamily="49" charset="-122"/>
              </a:rPr>
              <a:t>;</a:t>
            </a:r>
            <a:r>
              <a:rPr lang="en-US" altLang="zh-CN" sz="1800" dirty="0">
                <a:solidFill>
                  <a:srgbClr val="000000"/>
                </a:solidFill>
                <a:latin typeface="Times New Roman" panose="02020603050405020304" pitchFamily="18" charset="0"/>
                <a:ea typeface="黑体" panose="02010609060101010101" pitchFamily="49" charset="-122"/>
              </a:rPr>
              <a:t>   </a:t>
            </a:r>
            <a:r>
              <a:rPr lang="en-US" altLang="zh-CN" sz="1800" b="1" dirty="0" smtClean="0">
                <a:solidFill>
                  <a:srgbClr val="000000"/>
                </a:solidFill>
                <a:latin typeface="Times New Roman" panose="02020603050405020304" pitchFamily="18" charset="0"/>
                <a:ea typeface="黑体" panose="02010609060101010101" pitchFamily="49" charset="-122"/>
              </a:rPr>
              <a:t>   delete</a:t>
            </a:r>
            <a:r>
              <a:rPr lang="en-US" altLang="zh-CN" sz="1800" dirty="0" smtClean="0">
                <a:solidFill>
                  <a:srgbClr val="000000"/>
                </a:solidFill>
                <a:latin typeface="Times New Roman" panose="02020603050405020304" pitchFamily="18" charset="0"/>
                <a:ea typeface="黑体" panose="02010609060101010101" pitchFamily="49" charset="-122"/>
              </a:rPr>
              <a:t> </a:t>
            </a:r>
            <a:r>
              <a:rPr lang="en-US" altLang="zh-CN" sz="1800" dirty="0">
                <a:solidFill>
                  <a:srgbClr val="000000"/>
                </a:solidFill>
                <a:latin typeface="Times New Roman" panose="02020603050405020304" pitchFamily="18" charset="0"/>
                <a:ea typeface="黑体" panose="02010609060101010101" pitchFamily="49" charset="-122"/>
              </a:rPr>
              <a:t>[ ] </a:t>
            </a:r>
            <a:r>
              <a:rPr lang="en-US" altLang="zh-CN" sz="1800" dirty="0" err="1">
                <a:solidFill>
                  <a:srgbClr val="000000"/>
                </a:solidFill>
                <a:latin typeface="Times New Roman" panose="02020603050405020304" pitchFamily="18" charset="0"/>
                <a:ea typeface="黑体" panose="02010609060101010101" pitchFamily="49" charset="-122"/>
              </a:rPr>
              <a:t>rowStart</a:t>
            </a:r>
            <a:r>
              <a:rPr lang="en-US" altLang="zh-CN" sz="1800" b="1" dirty="0">
                <a:solidFill>
                  <a:srgbClr val="000000"/>
                </a:solidFill>
                <a:latin typeface="Times New Roman" panose="02020603050405020304" pitchFamily="18" charset="0"/>
                <a:ea typeface="黑体" panose="02010609060101010101" pitchFamily="49" charset="-122"/>
              </a:rPr>
              <a:t>;</a:t>
            </a:r>
          </a:p>
          <a:p>
            <a:pPr marL="0" indent="0">
              <a:spcBef>
                <a:spcPct val="0"/>
              </a:spcBef>
              <a:buNone/>
              <a:defRPr/>
            </a:pPr>
            <a:r>
              <a:rPr lang="en-US" altLang="zh-CN" sz="1800" b="1" dirty="0" smtClean="0">
                <a:solidFill>
                  <a:srgbClr val="000000"/>
                </a:solidFill>
                <a:latin typeface="Times New Roman" panose="02020603050405020304" pitchFamily="18" charset="0"/>
                <a:ea typeface="黑体" panose="02010609060101010101" pitchFamily="49" charset="-122"/>
              </a:rPr>
              <a:t>}</a:t>
            </a:r>
            <a:endParaRPr lang="en-US" altLang="zh-CN" sz="1800" b="1" dirty="0">
              <a:latin typeface="Times New Roman" panose="02020603050405020304" pitchFamily="18" charset="0"/>
              <a:ea typeface="隶书" panose="02010509060101010101" pitchFamily="49" charset="-122"/>
            </a:endParaRPr>
          </a:p>
        </p:txBody>
      </p:sp>
      <p:pic>
        <p:nvPicPr>
          <p:cNvPr id="2" name="图片 1"/>
          <p:cNvPicPr>
            <a:picLocks noChangeAspect="1"/>
          </p:cNvPicPr>
          <p:nvPr/>
        </p:nvPicPr>
        <p:blipFill>
          <a:blip r:embed="rId2"/>
          <a:stretch>
            <a:fillRect/>
          </a:stretch>
        </p:blipFill>
        <p:spPr>
          <a:xfrm>
            <a:off x="7248128" y="0"/>
            <a:ext cx="5130183" cy="3412614"/>
          </a:xfrm>
          <a:prstGeom prst="rect">
            <a:avLst/>
          </a:prstGeom>
        </p:spPr>
      </p:pic>
      <p:sp>
        <p:nvSpPr>
          <p:cNvPr id="6" name="Text Box 9"/>
          <p:cNvSpPr txBox="1">
            <a:spLocks noChangeArrowheads="1"/>
          </p:cNvSpPr>
          <p:nvPr/>
        </p:nvSpPr>
        <p:spPr bwMode="auto">
          <a:xfrm>
            <a:off x="9524846" y="4554901"/>
            <a:ext cx="202805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4000" b="1">
                <a:solidFill>
                  <a:schemeClr val="tx1"/>
                </a:solidFill>
                <a:latin typeface="Tahoma" panose="020B0604030504040204" pitchFamily="34" charset="0"/>
                <a:ea typeface="黑体" panose="02010609060101010101" pitchFamily="49" charset="-122"/>
              </a:defRPr>
            </a:lvl1pPr>
            <a:lvl2pPr marL="742950" indent="-285750">
              <a:defRPr kumimoji="1" sz="4000" b="1">
                <a:solidFill>
                  <a:schemeClr val="tx1"/>
                </a:solidFill>
                <a:latin typeface="Tahoma" panose="020B0604030504040204" pitchFamily="34" charset="0"/>
                <a:ea typeface="黑体" panose="02010609060101010101" pitchFamily="49" charset="-122"/>
              </a:defRPr>
            </a:lvl2pPr>
            <a:lvl3pPr marL="1143000" indent="-228600">
              <a:defRPr kumimoji="1" sz="4000" b="1">
                <a:solidFill>
                  <a:schemeClr val="tx1"/>
                </a:solidFill>
                <a:latin typeface="Tahoma" panose="020B0604030504040204" pitchFamily="34" charset="0"/>
                <a:ea typeface="黑体" panose="02010609060101010101" pitchFamily="49" charset="-122"/>
              </a:defRPr>
            </a:lvl3pPr>
            <a:lvl4pPr marL="1600200" indent="-228600">
              <a:defRPr kumimoji="1" sz="4000" b="1">
                <a:solidFill>
                  <a:schemeClr val="tx1"/>
                </a:solidFill>
                <a:latin typeface="Tahoma" panose="020B0604030504040204" pitchFamily="34" charset="0"/>
                <a:ea typeface="黑体" panose="02010609060101010101" pitchFamily="49" charset="-122"/>
              </a:defRPr>
            </a:lvl4pPr>
            <a:lvl5pPr marL="2057400" indent="-228600">
              <a:defRPr kumimoji="1" sz="4000" b="1">
                <a:solidFill>
                  <a:schemeClr val="tx1"/>
                </a:solidFill>
                <a:latin typeface="Tahoma" panose="020B0604030504040204" pitchFamily="34" charset="0"/>
                <a:ea typeface="黑体" panose="02010609060101010101" pitchFamily="49" charset="-122"/>
              </a:defRPr>
            </a:lvl5pPr>
            <a:lvl6pPr marL="25146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29718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4290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3886200" indent="-2286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lnSpc>
                <a:spcPct val="105000"/>
              </a:lnSpc>
              <a:buClr>
                <a:srgbClr val="FF6600"/>
              </a:buClr>
              <a:buSzPct val="65000"/>
              <a:buFont typeface="Wingdings" panose="05000000000000000000" pitchFamily="2" charset="2"/>
              <a:buNone/>
            </a:pPr>
            <a:r>
              <a:rPr lang="zh-CN" altLang="en-US" sz="2000" dirty="0" smtClean="0">
                <a:solidFill>
                  <a:srgbClr val="0000FF"/>
                </a:solidFill>
                <a:latin typeface="Times New Roman" panose="02020603050405020304" pitchFamily="18" charset="0"/>
              </a:rPr>
              <a:t>顺序表的多删能否</a:t>
            </a:r>
            <a:r>
              <a:rPr lang="en-US" altLang="zh-CN" sz="2000" dirty="0" smtClean="0">
                <a:solidFill>
                  <a:srgbClr val="0000FF"/>
                </a:solidFill>
                <a:latin typeface="Times New Roman" panose="02020603050405020304" pitchFamily="18" charset="0"/>
              </a:rPr>
              <a:t>O(N)</a:t>
            </a:r>
            <a:r>
              <a:rPr lang="zh-CN" altLang="en-US" sz="2000" dirty="0" smtClean="0">
                <a:solidFill>
                  <a:srgbClr val="0000FF"/>
                </a:solidFill>
                <a:latin typeface="Times New Roman" panose="02020603050405020304" pitchFamily="18" charset="0"/>
              </a:rPr>
              <a:t>解决？</a:t>
            </a:r>
            <a:endParaRPr lang="en-US" altLang="zh-CN" sz="2000" dirty="0">
              <a:solidFill>
                <a:srgbClr val="0000FF"/>
              </a:solidFill>
              <a:latin typeface="Times New Roman" panose="02020603050405020304" pitchFamily="18" charset="0"/>
            </a:endParaRPr>
          </a:p>
        </p:txBody>
      </p:sp>
      <p:sp>
        <p:nvSpPr>
          <p:cNvPr id="9" name="矩形标注 8"/>
          <p:cNvSpPr/>
          <p:nvPr/>
        </p:nvSpPr>
        <p:spPr>
          <a:xfrm>
            <a:off x="7841400" y="5764792"/>
            <a:ext cx="3366893" cy="1038448"/>
          </a:xfrm>
          <a:prstGeom prst="wedgeRectCallout">
            <a:avLst>
              <a:gd name="adj1" fmla="val -39692"/>
              <a:gd name="adj2" fmla="val -71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dirty="0" smtClean="0"/>
              <a:t>作业</a:t>
            </a:r>
            <a:r>
              <a:rPr lang="en-US" altLang="zh-CN" sz="1800" dirty="0" smtClean="0"/>
              <a:t>2</a:t>
            </a:r>
            <a:r>
              <a:rPr lang="zh-CN" altLang="en-US" sz="1800" dirty="0" smtClean="0"/>
              <a:t>：设计一个顺序表的多删算法，要求时间复杂度不超过</a:t>
            </a:r>
            <a:r>
              <a:rPr lang="en-US" altLang="zh-CN" sz="1800" dirty="0" smtClean="0"/>
              <a:t>O</a:t>
            </a:r>
            <a:r>
              <a:rPr lang="zh-CN" altLang="en-US" sz="1800" dirty="0" smtClean="0"/>
              <a:t>（</a:t>
            </a:r>
            <a:r>
              <a:rPr lang="en-US" altLang="zh-CN" sz="1800" dirty="0" smtClean="0"/>
              <a:t>N</a:t>
            </a:r>
            <a:r>
              <a:rPr lang="zh-CN" altLang="en-US" sz="1800" dirty="0" smtClean="0"/>
              <a:t>）</a:t>
            </a:r>
            <a:endParaRPr lang="zh-CN" altLang="en-US" sz="1800" dirty="0"/>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8293" y="5733698"/>
            <a:ext cx="989672" cy="11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992313" y="1196976"/>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80808"/>
                </a:solidFill>
                <a:latin typeface="楷体_GB2312" pitchFamily="49" charset="-122"/>
                <a:ea typeface="黑体" panose="02010609060101010101" pitchFamily="49" charset="-122"/>
              </a:rPr>
              <a:t>B</a:t>
            </a:r>
            <a:r>
              <a:rPr lang="zh-CN" altLang="en-US" sz="2400">
                <a:solidFill>
                  <a:srgbClr val="080808"/>
                </a:solidFill>
                <a:latin typeface="楷体_GB2312" pitchFamily="49" charset="-122"/>
                <a:ea typeface="黑体" panose="02010609060101010101" pitchFamily="49" charset="-122"/>
              </a:rPr>
              <a:t>.稀疏矩阵的三元组链表</a:t>
            </a:r>
          </a:p>
        </p:txBody>
      </p:sp>
      <p:sp>
        <p:nvSpPr>
          <p:cNvPr id="78851" name="Rectangle 4"/>
          <p:cNvSpPr>
            <a:spLocks noChangeArrowheads="1"/>
          </p:cNvSpPr>
          <p:nvPr/>
        </p:nvSpPr>
        <p:spPr bwMode="auto">
          <a:xfrm>
            <a:off x="2208214" y="2062164"/>
            <a:ext cx="7775575"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buClrTx/>
              <a:buSzPct val="90000"/>
              <a:buFontTx/>
              <a:buNone/>
            </a:pPr>
            <a:r>
              <a:rPr lang="zh-CN" altLang="en-US" sz="2400" dirty="0">
                <a:solidFill>
                  <a:srgbClr val="0000FF"/>
                </a:solidFill>
                <a:latin typeface="楷体_GB2312" pitchFamily="49" charset="-122"/>
                <a:ea typeface="黑体" panose="02010609060101010101" pitchFamily="49" charset="-122"/>
              </a:rPr>
              <a:t>(1)三元组链表</a:t>
            </a:r>
          </a:p>
          <a:p>
            <a:pPr>
              <a:buClrTx/>
              <a:buSzPct val="90000"/>
              <a:buFontTx/>
              <a:buNone/>
            </a:pPr>
            <a:r>
              <a:rPr lang="zh-CN" altLang="en-US" sz="2400" dirty="0">
                <a:solidFill>
                  <a:srgbClr val="080808"/>
                </a:solidFill>
                <a:latin typeface="楷体_GB2312" pitchFamily="49" charset="-122"/>
                <a:ea typeface="黑体" panose="02010609060101010101" pitchFamily="49" charset="-122"/>
              </a:rPr>
              <a:t>    用链表存储的三元组线性表。</a:t>
            </a:r>
          </a:p>
          <a:p>
            <a:pPr>
              <a:buClrTx/>
              <a:buSzPct val="90000"/>
              <a:buFontTx/>
              <a:buNone/>
            </a:pPr>
            <a:r>
              <a:rPr lang="zh-CN" altLang="en-US" sz="2400" dirty="0">
                <a:solidFill>
                  <a:srgbClr val="0000FF"/>
                </a:solidFill>
                <a:latin typeface="楷体_GB2312" pitchFamily="49" charset="-122"/>
                <a:ea typeface="黑体" panose="02010609060101010101" pitchFamily="49" charset="-122"/>
              </a:rPr>
              <a:t>(2)行指针数组结构的三元组链表</a:t>
            </a:r>
          </a:p>
          <a:p>
            <a:pPr>
              <a:buClrTx/>
              <a:buSzPct val="90000"/>
              <a:buFontTx/>
              <a:buNone/>
            </a:pPr>
            <a:r>
              <a:rPr lang="zh-CN" altLang="en-US" sz="2400" dirty="0">
                <a:solidFill>
                  <a:srgbClr val="080808"/>
                </a:solidFill>
                <a:latin typeface="楷体_GB2312" pitchFamily="49" charset="-122"/>
                <a:ea typeface="黑体" panose="02010609060101010101" pitchFamily="49" charset="-122"/>
              </a:rPr>
              <a:t>    把每行非零元素三元组组织成一个单链表，再设计一个指针类型的数组存储所有单链表的头指针。</a:t>
            </a:r>
          </a:p>
          <a:p>
            <a:pPr>
              <a:buClrTx/>
              <a:buSzPct val="90000"/>
              <a:buFontTx/>
              <a:buNone/>
            </a:pPr>
            <a:r>
              <a:rPr lang="zh-CN" altLang="en-US" sz="2400" dirty="0">
                <a:solidFill>
                  <a:srgbClr val="0000FF"/>
                </a:solidFill>
                <a:latin typeface="楷体_GB2312" pitchFamily="49" charset="-122"/>
                <a:ea typeface="黑体" panose="02010609060101010101" pitchFamily="49" charset="-122"/>
              </a:rPr>
              <a:t>(3)三元组十字链表</a:t>
            </a:r>
          </a:p>
          <a:p>
            <a:pPr>
              <a:buClrTx/>
              <a:buSzPct val="90000"/>
              <a:buFontTx/>
              <a:buNone/>
            </a:pPr>
            <a:r>
              <a:rPr lang="zh-CN" altLang="en-US" sz="2400" dirty="0">
                <a:solidFill>
                  <a:srgbClr val="080808"/>
                </a:solidFill>
                <a:latin typeface="楷体_GB2312" pitchFamily="49" charset="-122"/>
                <a:ea typeface="黑体" panose="02010609060101010101" pitchFamily="49" charset="-122"/>
              </a:rPr>
              <a:t>     把非零元素三元组按行和按列组织成单链表，这样稀疏矩阵中的每个非零元素三元组结点都将既勾链在行单链表上，又勾链在列单链表上，形成十字形状。</a:t>
            </a:r>
          </a:p>
        </p:txBody>
      </p:sp>
      <p:sp>
        <p:nvSpPr>
          <p:cNvPr id="78852" name="标题 1"/>
          <p:cNvSpPr>
            <a:spLocks noGrp="1"/>
          </p:cNvSpPr>
          <p:nvPr>
            <p:ph type="title"/>
          </p:nvPr>
        </p:nvSpPr>
        <p:spPr/>
        <p:txBody>
          <a:bodyPr>
            <a:normAutofit fontScale="90000"/>
          </a:bodyPr>
          <a:lstStyle/>
          <a:p>
            <a:r>
              <a:rPr lang="zh-CN" altLang="en-US" dirty="0" smtClean="0"/>
              <a:t>稀疏矩阵</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95400" y="1115022"/>
            <a:ext cx="64087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spcBef>
                <a:spcPct val="0"/>
              </a:spcBef>
              <a:buClrTx/>
              <a:buSzTx/>
              <a:buFontTx/>
              <a:buNone/>
            </a:pPr>
            <a:r>
              <a:rPr lang="zh-CN" altLang="en-US" sz="2400" smtClean="0">
                <a:solidFill>
                  <a:srgbClr val="080808"/>
                </a:solidFill>
                <a:latin typeface="楷体_GB2312" pitchFamily="49" charset="-122"/>
                <a:ea typeface="黑体" panose="02010609060101010101" pitchFamily="49" charset="-122"/>
              </a:rPr>
              <a:t>每个</a:t>
            </a:r>
            <a:r>
              <a:rPr lang="zh-CN" altLang="en-US" sz="2400" dirty="0">
                <a:solidFill>
                  <a:srgbClr val="080808"/>
                </a:solidFill>
                <a:latin typeface="楷体_GB2312" pitchFamily="49" charset="-122"/>
                <a:ea typeface="黑体" panose="02010609060101010101" pitchFamily="49" charset="-122"/>
              </a:rPr>
              <a:t>结点的数据域由稀疏矩阵非零元的行号、列号和元素值</a:t>
            </a:r>
            <a:r>
              <a:rPr lang="zh-CN" altLang="en-US" sz="2400">
                <a:solidFill>
                  <a:srgbClr val="080808"/>
                </a:solidFill>
                <a:latin typeface="楷体_GB2312" pitchFamily="49" charset="-122"/>
                <a:ea typeface="黑体" panose="02010609060101010101" pitchFamily="49" charset="-122"/>
              </a:rPr>
              <a:t>组成</a:t>
            </a:r>
            <a:r>
              <a:rPr lang="zh-CN" altLang="en-US" sz="2400" smtClean="0">
                <a:solidFill>
                  <a:srgbClr val="080808"/>
                </a:solidFill>
                <a:latin typeface="楷体_GB2312" pitchFamily="49" charset="-122"/>
                <a:ea typeface="黑体" panose="02010609060101010101" pitchFamily="49" charset="-122"/>
              </a:rPr>
              <a:t>。带头</a:t>
            </a:r>
            <a:r>
              <a:rPr lang="zh-CN" altLang="en-US" sz="2400" dirty="0">
                <a:solidFill>
                  <a:srgbClr val="080808"/>
                </a:solidFill>
                <a:latin typeface="楷体_GB2312" pitchFamily="49" charset="-122"/>
                <a:ea typeface="黑体" panose="02010609060101010101" pitchFamily="49" charset="-122"/>
              </a:rPr>
              <a:t>结点的三元组链表结构如图所示，其中</a:t>
            </a:r>
            <a:r>
              <a:rPr lang="zh-CN" altLang="en-US" sz="2400" dirty="0">
                <a:solidFill>
                  <a:srgbClr val="0000FF"/>
                </a:solidFill>
                <a:latin typeface="楷体_GB2312" pitchFamily="49" charset="-122"/>
                <a:ea typeface="黑体" panose="02010609060101010101" pitchFamily="49" charset="-122"/>
              </a:rPr>
              <a:t>头结点的行号域存储了稀疏矩阵的行数，列号域存储了稀疏矩阵的列数。</a:t>
            </a:r>
          </a:p>
        </p:txBody>
      </p:sp>
      <p:grpSp>
        <p:nvGrpSpPr>
          <p:cNvPr id="79875" name="Group 7"/>
          <p:cNvGrpSpPr>
            <a:grpSpLocks noChangeAspect="1"/>
          </p:cNvGrpSpPr>
          <p:nvPr/>
        </p:nvGrpSpPr>
        <p:grpSpPr bwMode="auto">
          <a:xfrm>
            <a:off x="1343472" y="3140644"/>
            <a:ext cx="9973301" cy="1008436"/>
            <a:chOff x="96" y="1728"/>
            <a:chExt cx="5568" cy="563"/>
          </a:xfrm>
        </p:grpSpPr>
        <p:sp>
          <p:nvSpPr>
            <p:cNvPr id="79877" name="AutoShape 6"/>
            <p:cNvSpPr>
              <a:spLocks noChangeAspect="1" noChangeArrowheads="1" noTextEdit="1"/>
            </p:cNvSpPr>
            <p:nvPr/>
          </p:nvSpPr>
          <p:spPr bwMode="auto">
            <a:xfrm>
              <a:off x="96" y="1728"/>
              <a:ext cx="556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878" name="Rectangle 8"/>
            <p:cNvSpPr>
              <a:spLocks noChangeArrowheads="1"/>
            </p:cNvSpPr>
            <p:nvPr/>
          </p:nvSpPr>
          <p:spPr bwMode="auto">
            <a:xfrm>
              <a:off x="410" y="1889"/>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79" name="Rectangle 9"/>
            <p:cNvSpPr>
              <a:spLocks noChangeArrowheads="1"/>
            </p:cNvSpPr>
            <p:nvPr/>
          </p:nvSpPr>
          <p:spPr bwMode="auto">
            <a:xfrm>
              <a:off x="410" y="1889"/>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80" name="Rectangle 10"/>
            <p:cNvSpPr>
              <a:spLocks noChangeArrowheads="1"/>
            </p:cNvSpPr>
            <p:nvPr/>
          </p:nvSpPr>
          <p:spPr bwMode="auto">
            <a:xfrm>
              <a:off x="473"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6</a:t>
              </a:r>
              <a:endParaRPr lang="en-US" altLang="zh-CN" sz="1400">
                <a:ea typeface="黑体" panose="02010609060101010101" pitchFamily="49" charset="-122"/>
              </a:endParaRPr>
            </a:p>
          </p:txBody>
        </p:sp>
        <p:sp>
          <p:nvSpPr>
            <p:cNvPr id="79881" name="Rectangle 11"/>
            <p:cNvSpPr>
              <a:spLocks noChangeArrowheads="1"/>
            </p:cNvSpPr>
            <p:nvPr/>
          </p:nvSpPr>
          <p:spPr bwMode="auto">
            <a:xfrm>
              <a:off x="899" y="1889"/>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82" name="Rectangle 12"/>
            <p:cNvSpPr>
              <a:spLocks noChangeArrowheads="1"/>
            </p:cNvSpPr>
            <p:nvPr/>
          </p:nvSpPr>
          <p:spPr bwMode="auto">
            <a:xfrm>
              <a:off x="899" y="1889"/>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83" name="Rectangle 13"/>
            <p:cNvSpPr>
              <a:spLocks noChangeArrowheads="1"/>
            </p:cNvSpPr>
            <p:nvPr/>
          </p:nvSpPr>
          <p:spPr bwMode="auto">
            <a:xfrm>
              <a:off x="736" y="1889"/>
              <a:ext cx="163" cy="21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84" name="Rectangle 14"/>
            <p:cNvSpPr>
              <a:spLocks noChangeArrowheads="1"/>
            </p:cNvSpPr>
            <p:nvPr/>
          </p:nvSpPr>
          <p:spPr bwMode="auto">
            <a:xfrm>
              <a:off x="736" y="1889"/>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85" name="Rectangle 15"/>
            <p:cNvSpPr>
              <a:spLocks noChangeArrowheads="1"/>
            </p:cNvSpPr>
            <p:nvPr/>
          </p:nvSpPr>
          <p:spPr bwMode="auto">
            <a:xfrm>
              <a:off x="573" y="1889"/>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86" name="Rectangle 16"/>
            <p:cNvSpPr>
              <a:spLocks noChangeArrowheads="1"/>
            </p:cNvSpPr>
            <p:nvPr/>
          </p:nvSpPr>
          <p:spPr bwMode="auto">
            <a:xfrm>
              <a:off x="573" y="1889"/>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87" name="Rectangle 17"/>
            <p:cNvSpPr>
              <a:spLocks noChangeArrowheads="1"/>
            </p:cNvSpPr>
            <p:nvPr/>
          </p:nvSpPr>
          <p:spPr bwMode="auto">
            <a:xfrm>
              <a:off x="636"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7</a:t>
              </a:r>
              <a:endParaRPr lang="en-US" altLang="zh-CN" sz="1400">
                <a:ea typeface="黑体" panose="02010609060101010101" pitchFamily="49" charset="-122"/>
              </a:endParaRPr>
            </a:p>
          </p:txBody>
        </p:sp>
        <p:sp>
          <p:nvSpPr>
            <p:cNvPr id="79888" name="Rectangle 18"/>
            <p:cNvSpPr>
              <a:spLocks noChangeArrowheads="1"/>
            </p:cNvSpPr>
            <p:nvPr/>
          </p:nvSpPr>
          <p:spPr bwMode="auto">
            <a:xfrm>
              <a:off x="1170" y="1889"/>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89" name="Rectangle 19"/>
            <p:cNvSpPr>
              <a:spLocks noChangeArrowheads="1"/>
            </p:cNvSpPr>
            <p:nvPr/>
          </p:nvSpPr>
          <p:spPr bwMode="auto">
            <a:xfrm>
              <a:off x="1170" y="1889"/>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90" name="Rectangle 20"/>
            <p:cNvSpPr>
              <a:spLocks noChangeArrowheads="1"/>
            </p:cNvSpPr>
            <p:nvPr/>
          </p:nvSpPr>
          <p:spPr bwMode="auto">
            <a:xfrm>
              <a:off x="1233"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1</a:t>
              </a:r>
              <a:endParaRPr lang="en-US" altLang="zh-CN" sz="1400">
                <a:ea typeface="黑体" panose="02010609060101010101" pitchFamily="49" charset="-122"/>
              </a:endParaRPr>
            </a:p>
          </p:txBody>
        </p:sp>
        <p:sp>
          <p:nvSpPr>
            <p:cNvPr id="79891" name="Rectangle 21"/>
            <p:cNvSpPr>
              <a:spLocks noChangeArrowheads="1"/>
            </p:cNvSpPr>
            <p:nvPr/>
          </p:nvSpPr>
          <p:spPr bwMode="auto">
            <a:xfrm>
              <a:off x="1659" y="1889"/>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92" name="Rectangle 22"/>
            <p:cNvSpPr>
              <a:spLocks noChangeArrowheads="1"/>
            </p:cNvSpPr>
            <p:nvPr/>
          </p:nvSpPr>
          <p:spPr bwMode="auto">
            <a:xfrm>
              <a:off x="1659" y="1889"/>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93" name="Rectangle 23"/>
            <p:cNvSpPr>
              <a:spLocks noChangeArrowheads="1"/>
            </p:cNvSpPr>
            <p:nvPr/>
          </p:nvSpPr>
          <p:spPr bwMode="auto">
            <a:xfrm>
              <a:off x="1496" y="1889"/>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94" name="Rectangle 24"/>
            <p:cNvSpPr>
              <a:spLocks noChangeArrowheads="1"/>
            </p:cNvSpPr>
            <p:nvPr/>
          </p:nvSpPr>
          <p:spPr bwMode="auto">
            <a:xfrm>
              <a:off x="1496" y="1889"/>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95" name="Rectangle 25"/>
            <p:cNvSpPr>
              <a:spLocks noChangeArrowheads="1"/>
            </p:cNvSpPr>
            <p:nvPr/>
          </p:nvSpPr>
          <p:spPr bwMode="auto">
            <a:xfrm>
              <a:off x="1540" y="194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11</a:t>
              </a:r>
              <a:endParaRPr lang="en-US" altLang="zh-CN" sz="1400">
                <a:ea typeface="黑体" panose="02010609060101010101" pitchFamily="49" charset="-122"/>
              </a:endParaRPr>
            </a:p>
          </p:txBody>
        </p:sp>
        <p:sp>
          <p:nvSpPr>
            <p:cNvPr id="79896" name="Rectangle 26"/>
            <p:cNvSpPr>
              <a:spLocks noChangeArrowheads="1"/>
            </p:cNvSpPr>
            <p:nvPr/>
          </p:nvSpPr>
          <p:spPr bwMode="auto">
            <a:xfrm>
              <a:off x="1333" y="1889"/>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97" name="Rectangle 27"/>
            <p:cNvSpPr>
              <a:spLocks noChangeArrowheads="1"/>
            </p:cNvSpPr>
            <p:nvPr/>
          </p:nvSpPr>
          <p:spPr bwMode="auto">
            <a:xfrm>
              <a:off x="1333" y="1889"/>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898" name="Rectangle 28"/>
            <p:cNvSpPr>
              <a:spLocks noChangeArrowheads="1"/>
            </p:cNvSpPr>
            <p:nvPr/>
          </p:nvSpPr>
          <p:spPr bwMode="auto">
            <a:xfrm>
              <a:off x="1396"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3</a:t>
              </a:r>
              <a:endParaRPr lang="en-US" altLang="zh-CN" sz="1400">
                <a:ea typeface="黑体" panose="02010609060101010101" pitchFamily="49" charset="-122"/>
              </a:endParaRPr>
            </a:p>
          </p:txBody>
        </p:sp>
        <p:sp>
          <p:nvSpPr>
            <p:cNvPr id="79899" name="Rectangle 29"/>
            <p:cNvSpPr>
              <a:spLocks noChangeArrowheads="1"/>
            </p:cNvSpPr>
            <p:nvPr/>
          </p:nvSpPr>
          <p:spPr bwMode="auto">
            <a:xfrm>
              <a:off x="1931"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00" name="Rectangle 30"/>
            <p:cNvSpPr>
              <a:spLocks noChangeArrowheads="1"/>
            </p:cNvSpPr>
            <p:nvPr/>
          </p:nvSpPr>
          <p:spPr bwMode="auto">
            <a:xfrm>
              <a:off x="1931"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01" name="Rectangle 31"/>
            <p:cNvSpPr>
              <a:spLocks noChangeArrowheads="1"/>
            </p:cNvSpPr>
            <p:nvPr/>
          </p:nvSpPr>
          <p:spPr bwMode="auto">
            <a:xfrm>
              <a:off x="1994"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1</a:t>
              </a:r>
              <a:endParaRPr lang="en-US" altLang="zh-CN" sz="1400">
                <a:ea typeface="黑体" panose="02010609060101010101" pitchFamily="49" charset="-122"/>
              </a:endParaRPr>
            </a:p>
          </p:txBody>
        </p:sp>
        <p:sp>
          <p:nvSpPr>
            <p:cNvPr id="79902" name="Rectangle 32"/>
            <p:cNvSpPr>
              <a:spLocks noChangeArrowheads="1"/>
            </p:cNvSpPr>
            <p:nvPr/>
          </p:nvSpPr>
          <p:spPr bwMode="auto">
            <a:xfrm>
              <a:off x="2420"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03" name="Rectangle 33"/>
            <p:cNvSpPr>
              <a:spLocks noChangeArrowheads="1"/>
            </p:cNvSpPr>
            <p:nvPr/>
          </p:nvSpPr>
          <p:spPr bwMode="auto">
            <a:xfrm>
              <a:off x="2420"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04" name="Rectangle 34"/>
            <p:cNvSpPr>
              <a:spLocks noChangeArrowheads="1"/>
            </p:cNvSpPr>
            <p:nvPr/>
          </p:nvSpPr>
          <p:spPr bwMode="auto">
            <a:xfrm>
              <a:off x="2257"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05" name="Rectangle 35"/>
            <p:cNvSpPr>
              <a:spLocks noChangeArrowheads="1"/>
            </p:cNvSpPr>
            <p:nvPr/>
          </p:nvSpPr>
          <p:spPr bwMode="auto">
            <a:xfrm>
              <a:off x="2257"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06" name="Rectangle 36"/>
            <p:cNvSpPr>
              <a:spLocks noChangeArrowheads="1"/>
            </p:cNvSpPr>
            <p:nvPr/>
          </p:nvSpPr>
          <p:spPr bwMode="auto">
            <a:xfrm>
              <a:off x="2300" y="194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17</a:t>
              </a:r>
              <a:endParaRPr lang="en-US" altLang="zh-CN" sz="1400">
                <a:ea typeface="黑体" panose="02010609060101010101" pitchFamily="49" charset="-122"/>
              </a:endParaRPr>
            </a:p>
          </p:txBody>
        </p:sp>
        <p:sp>
          <p:nvSpPr>
            <p:cNvPr id="79907" name="Rectangle 37"/>
            <p:cNvSpPr>
              <a:spLocks noChangeArrowheads="1"/>
            </p:cNvSpPr>
            <p:nvPr/>
          </p:nvSpPr>
          <p:spPr bwMode="auto">
            <a:xfrm>
              <a:off x="2094"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08" name="Rectangle 38"/>
            <p:cNvSpPr>
              <a:spLocks noChangeArrowheads="1"/>
            </p:cNvSpPr>
            <p:nvPr/>
          </p:nvSpPr>
          <p:spPr bwMode="auto">
            <a:xfrm>
              <a:off x="2094"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09" name="Rectangle 39"/>
            <p:cNvSpPr>
              <a:spLocks noChangeArrowheads="1"/>
            </p:cNvSpPr>
            <p:nvPr/>
          </p:nvSpPr>
          <p:spPr bwMode="auto">
            <a:xfrm>
              <a:off x="2157"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5</a:t>
              </a:r>
              <a:endParaRPr lang="en-US" altLang="zh-CN" sz="1400">
                <a:ea typeface="黑体" panose="02010609060101010101" pitchFamily="49" charset="-122"/>
              </a:endParaRPr>
            </a:p>
          </p:txBody>
        </p:sp>
        <p:sp>
          <p:nvSpPr>
            <p:cNvPr id="79910" name="Rectangle 40"/>
            <p:cNvSpPr>
              <a:spLocks noChangeArrowheads="1"/>
            </p:cNvSpPr>
            <p:nvPr/>
          </p:nvSpPr>
          <p:spPr bwMode="auto">
            <a:xfrm>
              <a:off x="2691"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11" name="Rectangle 41"/>
            <p:cNvSpPr>
              <a:spLocks noChangeArrowheads="1"/>
            </p:cNvSpPr>
            <p:nvPr/>
          </p:nvSpPr>
          <p:spPr bwMode="auto">
            <a:xfrm>
              <a:off x="2691"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12" name="Rectangle 42"/>
            <p:cNvSpPr>
              <a:spLocks noChangeArrowheads="1"/>
            </p:cNvSpPr>
            <p:nvPr/>
          </p:nvSpPr>
          <p:spPr bwMode="auto">
            <a:xfrm>
              <a:off x="2754"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2</a:t>
              </a:r>
              <a:endParaRPr lang="en-US" altLang="zh-CN" sz="1400">
                <a:ea typeface="黑体" panose="02010609060101010101" pitchFamily="49" charset="-122"/>
              </a:endParaRPr>
            </a:p>
          </p:txBody>
        </p:sp>
        <p:sp>
          <p:nvSpPr>
            <p:cNvPr id="79913" name="Rectangle 43"/>
            <p:cNvSpPr>
              <a:spLocks noChangeArrowheads="1"/>
            </p:cNvSpPr>
            <p:nvPr/>
          </p:nvSpPr>
          <p:spPr bwMode="auto">
            <a:xfrm>
              <a:off x="3180"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14" name="Rectangle 44"/>
            <p:cNvSpPr>
              <a:spLocks noChangeArrowheads="1"/>
            </p:cNvSpPr>
            <p:nvPr/>
          </p:nvSpPr>
          <p:spPr bwMode="auto">
            <a:xfrm>
              <a:off x="3180"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15" name="Rectangle 45"/>
            <p:cNvSpPr>
              <a:spLocks noChangeArrowheads="1"/>
            </p:cNvSpPr>
            <p:nvPr/>
          </p:nvSpPr>
          <p:spPr bwMode="auto">
            <a:xfrm>
              <a:off x="3017"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16" name="Rectangle 46"/>
            <p:cNvSpPr>
              <a:spLocks noChangeArrowheads="1"/>
            </p:cNvSpPr>
            <p:nvPr/>
          </p:nvSpPr>
          <p:spPr bwMode="auto">
            <a:xfrm>
              <a:off x="3017"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17" name="Rectangle 47"/>
            <p:cNvSpPr>
              <a:spLocks noChangeArrowheads="1"/>
            </p:cNvSpPr>
            <p:nvPr/>
          </p:nvSpPr>
          <p:spPr bwMode="auto">
            <a:xfrm>
              <a:off x="3060" y="194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25</a:t>
              </a:r>
              <a:endParaRPr lang="en-US" altLang="zh-CN" sz="1400">
                <a:ea typeface="黑体" panose="02010609060101010101" pitchFamily="49" charset="-122"/>
              </a:endParaRPr>
            </a:p>
          </p:txBody>
        </p:sp>
        <p:sp>
          <p:nvSpPr>
            <p:cNvPr id="79918" name="Rectangle 48"/>
            <p:cNvSpPr>
              <a:spLocks noChangeArrowheads="1"/>
            </p:cNvSpPr>
            <p:nvPr/>
          </p:nvSpPr>
          <p:spPr bwMode="auto">
            <a:xfrm>
              <a:off x="2854"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19" name="Rectangle 49"/>
            <p:cNvSpPr>
              <a:spLocks noChangeArrowheads="1"/>
            </p:cNvSpPr>
            <p:nvPr/>
          </p:nvSpPr>
          <p:spPr bwMode="auto">
            <a:xfrm>
              <a:off x="2854"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20" name="Rectangle 50"/>
            <p:cNvSpPr>
              <a:spLocks noChangeArrowheads="1"/>
            </p:cNvSpPr>
            <p:nvPr/>
          </p:nvSpPr>
          <p:spPr bwMode="auto">
            <a:xfrm>
              <a:off x="2917"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2</a:t>
              </a:r>
              <a:endParaRPr lang="en-US" altLang="zh-CN" sz="1400">
                <a:ea typeface="黑体" panose="02010609060101010101" pitchFamily="49" charset="-122"/>
              </a:endParaRPr>
            </a:p>
          </p:txBody>
        </p:sp>
        <p:sp>
          <p:nvSpPr>
            <p:cNvPr id="79921" name="Rectangle 51"/>
            <p:cNvSpPr>
              <a:spLocks noChangeArrowheads="1"/>
            </p:cNvSpPr>
            <p:nvPr/>
          </p:nvSpPr>
          <p:spPr bwMode="auto">
            <a:xfrm>
              <a:off x="3452"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22" name="Rectangle 52"/>
            <p:cNvSpPr>
              <a:spLocks noChangeArrowheads="1"/>
            </p:cNvSpPr>
            <p:nvPr/>
          </p:nvSpPr>
          <p:spPr bwMode="auto">
            <a:xfrm>
              <a:off x="3452"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23" name="Rectangle 53"/>
            <p:cNvSpPr>
              <a:spLocks noChangeArrowheads="1"/>
            </p:cNvSpPr>
            <p:nvPr/>
          </p:nvSpPr>
          <p:spPr bwMode="auto">
            <a:xfrm>
              <a:off x="3514"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4</a:t>
              </a:r>
              <a:endParaRPr lang="en-US" altLang="zh-CN" sz="1400">
                <a:ea typeface="黑体" panose="02010609060101010101" pitchFamily="49" charset="-122"/>
              </a:endParaRPr>
            </a:p>
          </p:txBody>
        </p:sp>
        <p:sp>
          <p:nvSpPr>
            <p:cNvPr id="79924" name="Rectangle 54"/>
            <p:cNvSpPr>
              <a:spLocks noChangeArrowheads="1"/>
            </p:cNvSpPr>
            <p:nvPr/>
          </p:nvSpPr>
          <p:spPr bwMode="auto">
            <a:xfrm>
              <a:off x="3941"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25" name="Rectangle 55"/>
            <p:cNvSpPr>
              <a:spLocks noChangeArrowheads="1"/>
            </p:cNvSpPr>
            <p:nvPr/>
          </p:nvSpPr>
          <p:spPr bwMode="auto">
            <a:xfrm>
              <a:off x="3941"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26" name="Rectangle 56"/>
            <p:cNvSpPr>
              <a:spLocks noChangeArrowheads="1"/>
            </p:cNvSpPr>
            <p:nvPr/>
          </p:nvSpPr>
          <p:spPr bwMode="auto">
            <a:xfrm>
              <a:off x="3778"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27" name="Rectangle 57"/>
            <p:cNvSpPr>
              <a:spLocks noChangeArrowheads="1"/>
            </p:cNvSpPr>
            <p:nvPr/>
          </p:nvSpPr>
          <p:spPr bwMode="auto">
            <a:xfrm>
              <a:off x="3778"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28" name="Rectangle 58"/>
            <p:cNvSpPr>
              <a:spLocks noChangeArrowheads="1"/>
            </p:cNvSpPr>
            <p:nvPr/>
          </p:nvSpPr>
          <p:spPr bwMode="auto">
            <a:xfrm>
              <a:off x="3821" y="194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19</a:t>
              </a:r>
              <a:endParaRPr lang="en-US" altLang="zh-CN" sz="1400">
                <a:ea typeface="黑体" panose="02010609060101010101" pitchFamily="49" charset="-122"/>
              </a:endParaRPr>
            </a:p>
          </p:txBody>
        </p:sp>
        <p:sp>
          <p:nvSpPr>
            <p:cNvPr id="79929" name="Rectangle 59"/>
            <p:cNvSpPr>
              <a:spLocks noChangeArrowheads="1"/>
            </p:cNvSpPr>
            <p:nvPr/>
          </p:nvSpPr>
          <p:spPr bwMode="auto">
            <a:xfrm>
              <a:off x="3615"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30" name="Rectangle 60"/>
            <p:cNvSpPr>
              <a:spLocks noChangeArrowheads="1"/>
            </p:cNvSpPr>
            <p:nvPr/>
          </p:nvSpPr>
          <p:spPr bwMode="auto">
            <a:xfrm>
              <a:off x="3615"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31" name="Rectangle 61"/>
            <p:cNvSpPr>
              <a:spLocks noChangeArrowheads="1"/>
            </p:cNvSpPr>
            <p:nvPr/>
          </p:nvSpPr>
          <p:spPr bwMode="auto">
            <a:xfrm>
              <a:off x="3677"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1</a:t>
              </a:r>
              <a:endParaRPr lang="en-US" altLang="zh-CN" sz="1400">
                <a:ea typeface="黑体" panose="02010609060101010101" pitchFamily="49" charset="-122"/>
              </a:endParaRPr>
            </a:p>
          </p:txBody>
        </p:sp>
        <p:sp>
          <p:nvSpPr>
            <p:cNvPr id="79932" name="Rectangle 62"/>
            <p:cNvSpPr>
              <a:spLocks noChangeArrowheads="1"/>
            </p:cNvSpPr>
            <p:nvPr/>
          </p:nvSpPr>
          <p:spPr bwMode="auto">
            <a:xfrm>
              <a:off x="4213"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33" name="Rectangle 63"/>
            <p:cNvSpPr>
              <a:spLocks noChangeArrowheads="1"/>
            </p:cNvSpPr>
            <p:nvPr/>
          </p:nvSpPr>
          <p:spPr bwMode="auto">
            <a:xfrm>
              <a:off x="4213"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34" name="Rectangle 64"/>
            <p:cNvSpPr>
              <a:spLocks noChangeArrowheads="1"/>
            </p:cNvSpPr>
            <p:nvPr/>
          </p:nvSpPr>
          <p:spPr bwMode="auto">
            <a:xfrm>
              <a:off x="4275"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5</a:t>
              </a:r>
              <a:endParaRPr lang="en-US" altLang="zh-CN" sz="1400">
                <a:ea typeface="黑体" panose="02010609060101010101" pitchFamily="49" charset="-122"/>
              </a:endParaRPr>
            </a:p>
          </p:txBody>
        </p:sp>
        <p:sp>
          <p:nvSpPr>
            <p:cNvPr id="79935" name="Rectangle 65"/>
            <p:cNvSpPr>
              <a:spLocks noChangeArrowheads="1"/>
            </p:cNvSpPr>
            <p:nvPr/>
          </p:nvSpPr>
          <p:spPr bwMode="auto">
            <a:xfrm>
              <a:off x="4702"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36" name="Rectangle 66"/>
            <p:cNvSpPr>
              <a:spLocks noChangeArrowheads="1"/>
            </p:cNvSpPr>
            <p:nvPr/>
          </p:nvSpPr>
          <p:spPr bwMode="auto">
            <a:xfrm>
              <a:off x="4702"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37" name="Rectangle 67"/>
            <p:cNvSpPr>
              <a:spLocks noChangeArrowheads="1"/>
            </p:cNvSpPr>
            <p:nvPr/>
          </p:nvSpPr>
          <p:spPr bwMode="auto">
            <a:xfrm>
              <a:off x="4539"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38" name="Rectangle 68"/>
            <p:cNvSpPr>
              <a:spLocks noChangeArrowheads="1"/>
            </p:cNvSpPr>
            <p:nvPr/>
          </p:nvSpPr>
          <p:spPr bwMode="auto">
            <a:xfrm>
              <a:off x="4539"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39" name="Rectangle 69"/>
            <p:cNvSpPr>
              <a:spLocks noChangeArrowheads="1"/>
            </p:cNvSpPr>
            <p:nvPr/>
          </p:nvSpPr>
          <p:spPr bwMode="auto">
            <a:xfrm>
              <a:off x="4581" y="194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37</a:t>
              </a:r>
              <a:endParaRPr lang="en-US" altLang="zh-CN" sz="1400">
                <a:ea typeface="黑体" panose="02010609060101010101" pitchFamily="49" charset="-122"/>
              </a:endParaRPr>
            </a:p>
          </p:txBody>
        </p:sp>
        <p:sp>
          <p:nvSpPr>
            <p:cNvPr id="79940" name="Rectangle 70"/>
            <p:cNvSpPr>
              <a:spLocks noChangeArrowheads="1"/>
            </p:cNvSpPr>
            <p:nvPr/>
          </p:nvSpPr>
          <p:spPr bwMode="auto">
            <a:xfrm>
              <a:off x="4376"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41" name="Rectangle 71"/>
            <p:cNvSpPr>
              <a:spLocks noChangeArrowheads="1"/>
            </p:cNvSpPr>
            <p:nvPr/>
          </p:nvSpPr>
          <p:spPr bwMode="auto">
            <a:xfrm>
              <a:off x="4376"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42" name="Rectangle 72"/>
            <p:cNvSpPr>
              <a:spLocks noChangeArrowheads="1"/>
            </p:cNvSpPr>
            <p:nvPr/>
          </p:nvSpPr>
          <p:spPr bwMode="auto">
            <a:xfrm>
              <a:off x="4438"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4</a:t>
              </a:r>
              <a:endParaRPr lang="en-US" altLang="zh-CN" sz="1400">
                <a:ea typeface="黑体" panose="02010609060101010101" pitchFamily="49" charset="-122"/>
              </a:endParaRPr>
            </a:p>
          </p:txBody>
        </p:sp>
        <p:sp>
          <p:nvSpPr>
            <p:cNvPr id="79943" name="Rectangle 73"/>
            <p:cNvSpPr>
              <a:spLocks noChangeArrowheads="1"/>
            </p:cNvSpPr>
            <p:nvPr/>
          </p:nvSpPr>
          <p:spPr bwMode="auto">
            <a:xfrm>
              <a:off x="5000"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44" name="Rectangle 74"/>
            <p:cNvSpPr>
              <a:spLocks noChangeArrowheads="1"/>
            </p:cNvSpPr>
            <p:nvPr/>
          </p:nvSpPr>
          <p:spPr bwMode="auto">
            <a:xfrm>
              <a:off x="5000"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45" name="Rectangle 75"/>
            <p:cNvSpPr>
              <a:spLocks noChangeArrowheads="1"/>
            </p:cNvSpPr>
            <p:nvPr/>
          </p:nvSpPr>
          <p:spPr bwMode="auto">
            <a:xfrm>
              <a:off x="5062"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6</a:t>
              </a:r>
              <a:endParaRPr lang="en-US" altLang="zh-CN" sz="1400">
                <a:ea typeface="黑体" panose="02010609060101010101" pitchFamily="49" charset="-122"/>
              </a:endParaRPr>
            </a:p>
          </p:txBody>
        </p:sp>
        <p:sp>
          <p:nvSpPr>
            <p:cNvPr id="79946" name="Rectangle 76"/>
            <p:cNvSpPr>
              <a:spLocks noChangeArrowheads="1"/>
            </p:cNvSpPr>
            <p:nvPr/>
          </p:nvSpPr>
          <p:spPr bwMode="auto">
            <a:xfrm>
              <a:off x="5489"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47" name="Rectangle 77"/>
            <p:cNvSpPr>
              <a:spLocks noChangeArrowheads="1"/>
            </p:cNvSpPr>
            <p:nvPr/>
          </p:nvSpPr>
          <p:spPr bwMode="auto">
            <a:xfrm>
              <a:off x="5489"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48" name="Rectangle 78"/>
            <p:cNvSpPr>
              <a:spLocks noChangeArrowheads="1"/>
            </p:cNvSpPr>
            <p:nvPr/>
          </p:nvSpPr>
          <p:spPr bwMode="auto">
            <a:xfrm>
              <a:off x="5326"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49" name="Rectangle 79"/>
            <p:cNvSpPr>
              <a:spLocks noChangeArrowheads="1"/>
            </p:cNvSpPr>
            <p:nvPr/>
          </p:nvSpPr>
          <p:spPr bwMode="auto">
            <a:xfrm>
              <a:off x="5326"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50" name="Rectangle 80"/>
            <p:cNvSpPr>
              <a:spLocks noChangeArrowheads="1"/>
            </p:cNvSpPr>
            <p:nvPr/>
          </p:nvSpPr>
          <p:spPr bwMode="auto">
            <a:xfrm>
              <a:off x="5369" y="194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50</a:t>
              </a:r>
              <a:endParaRPr lang="en-US" altLang="zh-CN" sz="1400">
                <a:ea typeface="黑体" panose="02010609060101010101" pitchFamily="49" charset="-122"/>
              </a:endParaRPr>
            </a:p>
          </p:txBody>
        </p:sp>
        <p:sp>
          <p:nvSpPr>
            <p:cNvPr id="79951" name="Rectangle 81"/>
            <p:cNvSpPr>
              <a:spLocks noChangeArrowheads="1"/>
            </p:cNvSpPr>
            <p:nvPr/>
          </p:nvSpPr>
          <p:spPr bwMode="auto">
            <a:xfrm>
              <a:off x="5163" y="1890"/>
              <a:ext cx="163" cy="2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52" name="Rectangle 82"/>
            <p:cNvSpPr>
              <a:spLocks noChangeArrowheads="1"/>
            </p:cNvSpPr>
            <p:nvPr/>
          </p:nvSpPr>
          <p:spPr bwMode="auto">
            <a:xfrm>
              <a:off x="5163" y="1890"/>
              <a:ext cx="163" cy="21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1400">
                <a:ea typeface="黑体" panose="02010609060101010101" pitchFamily="49" charset="-122"/>
              </a:endParaRPr>
            </a:p>
          </p:txBody>
        </p:sp>
        <p:sp>
          <p:nvSpPr>
            <p:cNvPr id="79953" name="Rectangle 83"/>
            <p:cNvSpPr>
              <a:spLocks noChangeArrowheads="1"/>
            </p:cNvSpPr>
            <p:nvPr/>
          </p:nvSpPr>
          <p:spPr bwMode="auto">
            <a:xfrm>
              <a:off x="5225" y="1941"/>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7</a:t>
              </a:r>
              <a:endParaRPr lang="en-US" altLang="zh-CN" sz="1400">
                <a:ea typeface="黑体" panose="02010609060101010101" pitchFamily="49" charset="-122"/>
              </a:endParaRPr>
            </a:p>
          </p:txBody>
        </p:sp>
        <p:sp>
          <p:nvSpPr>
            <p:cNvPr id="79954" name="Line 84"/>
            <p:cNvSpPr>
              <a:spLocks noChangeShapeType="1"/>
            </p:cNvSpPr>
            <p:nvPr/>
          </p:nvSpPr>
          <p:spPr bwMode="auto">
            <a:xfrm>
              <a:off x="980" y="1996"/>
              <a:ext cx="11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955" name="Freeform 85"/>
            <p:cNvSpPr>
              <a:spLocks/>
            </p:cNvSpPr>
            <p:nvPr/>
          </p:nvSpPr>
          <p:spPr bwMode="auto">
            <a:xfrm>
              <a:off x="1091" y="1961"/>
              <a:ext cx="79" cy="71"/>
            </a:xfrm>
            <a:custGeom>
              <a:avLst/>
              <a:gdLst>
                <a:gd name="T0" fmla="*/ 0 w 158"/>
                <a:gd name="T1" fmla="*/ 0 h 71"/>
                <a:gd name="T2" fmla="*/ 3 w 158"/>
                <a:gd name="T3" fmla="*/ 35 h 71"/>
                <a:gd name="T4" fmla="*/ 0 w 158"/>
                <a:gd name="T5" fmla="*/ 71 h 71"/>
                <a:gd name="T6" fmla="*/ 0 w 158"/>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71">
                  <a:moveTo>
                    <a:pt x="0" y="0"/>
                  </a:moveTo>
                  <a:lnTo>
                    <a:pt x="158" y="35"/>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956" name="Line 86"/>
            <p:cNvSpPr>
              <a:spLocks noChangeShapeType="1"/>
            </p:cNvSpPr>
            <p:nvPr/>
          </p:nvSpPr>
          <p:spPr bwMode="auto">
            <a:xfrm>
              <a:off x="1741" y="1997"/>
              <a:ext cx="11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957" name="Freeform 87"/>
            <p:cNvSpPr>
              <a:spLocks/>
            </p:cNvSpPr>
            <p:nvPr/>
          </p:nvSpPr>
          <p:spPr bwMode="auto">
            <a:xfrm>
              <a:off x="1852" y="1961"/>
              <a:ext cx="79" cy="71"/>
            </a:xfrm>
            <a:custGeom>
              <a:avLst/>
              <a:gdLst>
                <a:gd name="T0" fmla="*/ 0 w 158"/>
                <a:gd name="T1" fmla="*/ 0 h 71"/>
                <a:gd name="T2" fmla="*/ 3 w 158"/>
                <a:gd name="T3" fmla="*/ 36 h 71"/>
                <a:gd name="T4" fmla="*/ 0 w 158"/>
                <a:gd name="T5" fmla="*/ 71 h 71"/>
                <a:gd name="T6" fmla="*/ 0 w 158"/>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71">
                  <a:moveTo>
                    <a:pt x="0" y="0"/>
                  </a:moveTo>
                  <a:lnTo>
                    <a:pt x="158" y="36"/>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958" name="Line 88"/>
            <p:cNvSpPr>
              <a:spLocks noChangeShapeType="1"/>
            </p:cNvSpPr>
            <p:nvPr/>
          </p:nvSpPr>
          <p:spPr bwMode="auto">
            <a:xfrm>
              <a:off x="2501" y="1997"/>
              <a:ext cx="11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959" name="Freeform 89"/>
            <p:cNvSpPr>
              <a:spLocks/>
            </p:cNvSpPr>
            <p:nvPr/>
          </p:nvSpPr>
          <p:spPr bwMode="auto">
            <a:xfrm>
              <a:off x="2612" y="1961"/>
              <a:ext cx="79" cy="71"/>
            </a:xfrm>
            <a:custGeom>
              <a:avLst/>
              <a:gdLst>
                <a:gd name="T0" fmla="*/ 0 w 157"/>
                <a:gd name="T1" fmla="*/ 0 h 71"/>
                <a:gd name="T2" fmla="*/ 3 w 157"/>
                <a:gd name="T3" fmla="*/ 36 h 71"/>
                <a:gd name="T4" fmla="*/ 0 w 157"/>
                <a:gd name="T5" fmla="*/ 71 h 71"/>
                <a:gd name="T6" fmla="*/ 0 w 157"/>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 h="71">
                  <a:moveTo>
                    <a:pt x="0" y="0"/>
                  </a:moveTo>
                  <a:lnTo>
                    <a:pt x="157" y="36"/>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960" name="Line 90"/>
            <p:cNvSpPr>
              <a:spLocks noChangeShapeType="1"/>
            </p:cNvSpPr>
            <p:nvPr/>
          </p:nvSpPr>
          <p:spPr bwMode="auto">
            <a:xfrm>
              <a:off x="3261" y="1997"/>
              <a:ext cx="11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961" name="Freeform 91"/>
            <p:cNvSpPr>
              <a:spLocks/>
            </p:cNvSpPr>
            <p:nvPr/>
          </p:nvSpPr>
          <p:spPr bwMode="auto">
            <a:xfrm>
              <a:off x="3373" y="1961"/>
              <a:ext cx="79" cy="71"/>
            </a:xfrm>
            <a:custGeom>
              <a:avLst/>
              <a:gdLst>
                <a:gd name="T0" fmla="*/ 0 w 158"/>
                <a:gd name="T1" fmla="*/ 0 h 71"/>
                <a:gd name="T2" fmla="*/ 3 w 158"/>
                <a:gd name="T3" fmla="*/ 36 h 71"/>
                <a:gd name="T4" fmla="*/ 0 w 158"/>
                <a:gd name="T5" fmla="*/ 71 h 71"/>
                <a:gd name="T6" fmla="*/ 0 w 158"/>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71">
                  <a:moveTo>
                    <a:pt x="0" y="0"/>
                  </a:moveTo>
                  <a:lnTo>
                    <a:pt x="158" y="36"/>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962" name="Line 92"/>
            <p:cNvSpPr>
              <a:spLocks noChangeShapeType="1"/>
            </p:cNvSpPr>
            <p:nvPr/>
          </p:nvSpPr>
          <p:spPr bwMode="auto">
            <a:xfrm>
              <a:off x="4023" y="1997"/>
              <a:ext cx="11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963" name="Freeform 93"/>
            <p:cNvSpPr>
              <a:spLocks/>
            </p:cNvSpPr>
            <p:nvPr/>
          </p:nvSpPr>
          <p:spPr bwMode="auto">
            <a:xfrm>
              <a:off x="4133" y="1962"/>
              <a:ext cx="80" cy="70"/>
            </a:xfrm>
            <a:custGeom>
              <a:avLst/>
              <a:gdLst>
                <a:gd name="T0" fmla="*/ 0 w 160"/>
                <a:gd name="T1" fmla="*/ 0 h 70"/>
                <a:gd name="T2" fmla="*/ 3 w 160"/>
                <a:gd name="T3" fmla="*/ 35 h 70"/>
                <a:gd name="T4" fmla="*/ 0 w 160"/>
                <a:gd name="T5" fmla="*/ 70 h 70"/>
                <a:gd name="T6" fmla="*/ 0 w 160"/>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70">
                  <a:moveTo>
                    <a:pt x="0" y="0"/>
                  </a:moveTo>
                  <a:lnTo>
                    <a:pt x="160" y="35"/>
                  </a:lnTo>
                  <a:lnTo>
                    <a:pt x="0" y="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964" name="Line 94"/>
            <p:cNvSpPr>
              <a:spLocks noChangeShapeType="1"/>
            </p:cNvSpPr>
            <p:nvPr/>
          </p:nvSpPr>
          <p:spPr bwMode="auto">
            <a:xfrm>
              <a:off x="4783" y="1997"/>
              <a:ext cx="14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965" name="Freeform 95"/>
            <p:cNvSpPr>
              <a:spLocks/>
            </p:cNvSpPr>
            <p:nvPr/>
          </p:nvSpPr>
          <p:spPr bwMode="auto">
            <a:xfrm>
              <a:off x="4921" y="1962"/>
              <a:ext cx="79" cy="70"/>
            </a:xfrm>
            <a:custGeom>
              <a:avLst/>
              <a:gdLst>
                <a:gd name="T0" fmla="*/ 0 w 160"/>
                <a:gd name="T1" fmla="*/ 0 h 70"/>
                <a:gd name="T2" fmla="*/ 2 w 160"/>
                <a:gd name="T3" fmla="*/ 35 h 70"/>
                <a:gd name="T4" fmla="*/ 0 w 160"/>
                <a:gd name="T5" fmla="*/ 70 h 70"/>
                <a:gd name="T6" fmla="*/ 0 w 160"/>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 h="70">
                  <a:moveTo>
                    <a:pt x="0" y="0"/>
                  </a:moveTo>
                  <a:lnTo>
                    <a:pt x="160" y="35"/>
                  </a:lnTo>
                  <a:lnTo>
                    <a:pt x="0" y="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966" name="Rectangle 96"/>
            <p:cNvSpPr>
              <a:spLocks noChangeArrowheads="1"/>
            </p:cNvSpPr>
            <p:nvPr/>
          </p:nvSpPr>
          <p:spPr bwMode="auto">
            <a:xfrm>
              <a:off x="5514" y="1936"/>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00000"/>
                  </a:solidFill>
                  <a:latin typeface="宋体" panose="02010600030101010101" pitchFamily="2" charset="-122"/>
                  <a:ea typeface="宋体" panose="02010600030101010101" pitchFamily="2" charset="-122"/>
                </a:rPr>
                <a:t>∧</a:t>
              </a:r>
              <a:endParaRPr lang="zh-CN" altLang="en-US" sz="1400">
                <a:ea typeface="黑体" panose="02010609060101010101" pitchFamily="49" charset="-122"/>
              </a:endParaRPr>
            </a:p>
          </p:txBody>
        </p:sp>
        <p:sp>
          <p:nvSpPr>
            <p:cNvPr id="79967" name="Rectangle 97"/>
            <p:cNvSpPr>
              <a:spLocks noChangeArrowheads="1"/>
            </p:cNvSpPr>
            <p:nvPr/>
          </p:nvSpPr>
          <p:spPr bwMode="auto">
            <a:xfrm>
              <a:off x="5612" y="1927"/>
              <a:ext cx="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00000"/>
                  </a:solidFill>
                  <a:ea typeface="黑体" panose="02010609060101010101" pitchFamily="49" charset="-122"/>
                </a:rPr>
                <a:t> </a:t>
              </a:r>
              <a:endParaRPr lang="zh-CN" altLang="en-US" sz="1400">
                <a:ea typeface="黑体" panose="02010609060101010101" pitchFamily="49" charset="-122"/>
              </a:endParaRPr>
            </a:p>
          </p:txBody>
        </p:sp>
        <p:sp>
          <p:nvSpPr>
            <p:cNvPr id="79968" name="Rectangle 98"/>
            <p:cNvSpPr>
              <a:spLocks noChangeArrowheads="1"/>
            </p:cNvSpPr>
            <p:nvPr/>
          </p:nvSpPr>
          <p:spPr bwMode="auto">
            <a:xfrm>
              <a:off x="107" y="1925"/>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a:solidFill>
                    <a:srgbClr val="000000"/>
                  </a:solidFill>
                  <a:latin typeface="宋体" panose="02010600030101010101" pitchFamily="2" charset="-122"/>
                  <a:ea typeface="宋体" panose="02010600030101010101" pitchFamily="2" charset="-122"/>
                </a:rPr>
                <a:t>h</a:t>
              </a:r>
              <a:endParaRPr lang="en-US" altLang="zh-CN" sz="1400">
                <a:ea typeface="黑体" panose="02010609060101010101" pitchFamily="49" charset="-122"/>
              </a:endParaRPr>
            </a:p>
          </p:txBody>
        </p:sp>
        <p:sp>
          <p:nvSpPr>
            <p:cNvPr id="79969" name="Line 99"/>
            <p:cNvSpPr>
              <a:spLocks noChangeShapeType="1"/>
            </p:cNvSpPr>
            <p:nvPr/>
          </p:nvSpPr>
          <p:spPr bwMode="auto">
            <a:xfrm>
              <a:off x="193" y="1995"/>
              <a:ext cx="14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970" name="Freeform 100"/>
            <p:cNvSpPr>
              <a:spLocks/>
            </p:cNvSpPr>
            <p:nvPr/>
          </p:nvSpPr>
          <p:spPr bwMode="auto">
            <a:xfrm>
              <a:off x="331" y="1960"/>
              <a:ext cx="79" cy="70"/>
            </a:xfrm>
            <a:custGeom>
              <a:avLst/>
              <a:gdLst>
                <a:gd name="T0" fmla="*/ 0 w 158"/>
                <a:gd name="T1" fmla="*/ 0 h 70"/>
                <a:gd name="T2" fmla="*/ 3 w 158"/>
                <a:gd name="T3" fmla="*/ 35 h 70"/>
                <a:gd name="T4" fmla="*/ 0 w 158"/>
                <a:gd name="T5" fmla="*/ 70 h 70"/>
                <a:gd name="T6" fmla="*/ 0 w 158"/>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70">
                  <a:moveTo>
                    <a:pt x="0" y="0"/>
                  </a:moveTo>
                  <a:lnTo>
                    <a:pt x="158" y="35"/>
                  </a:lnTo>
                  <a:lnTo>
                    <a:pt x="0" y="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971" name="Rectangle 101"/>
            <p:cNvSpPr>
              <a:spLocks noChangeArrowheads="1"/>
            </p:cNvSpPr>
            <p:nvPr/>
          </p:nvSpPr>
          <p:spPr bwMode="auto">
            <a:xfrm>
              <a:off x="402" y="1763"/>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00000"/>
                  </a:solidFill>
                  <a:latin typeface="宋体" panose="02010600030101010101" pitchFamily="2" charset="-122"/>
                  <a:ea typeface="宋体" panose="02010600030101010101" pitchFamily="2" charset="-122"/>
                </a:rPr>
                <a:t>行数</a:t>
              </a:r>
              <a:endParaRPr lang="zh-CN" altLang="en-US" sz="1400">
                <a:ea typeface="黑体" panose="02010609060101010101" pitchFamily="49" charset="-122"/>
              </a:endParaRPr>
            </a:p>
          </p:txBody>
        </p:sp>
        <p:sp>
          <p:nvSpPr>
            <p:cNvPr id="79972" name="Rectangle 102"/>
            <p:cNvSpPr>
              <a:spLocks noChangeArrowheads="1"/>
            </p:cNvSpPr>
            <p:nvPr/>
          </p:nvSpPr>
          <p:spPr bwMode="auto">
            <a:xfrm>
              <a:off x="585" y="1763"/>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00000"/>
                  </a:solidFill>
                  <a:latin typeface="宋体" panose="02010600030101010101" pitchFamily="2" charset="-122"/>
                  <a:ea typeface="宋体" panose="02010600030101010101" pitchFamily="2" charset="-122"/>
                </a:rPr>
                <a:t>列数</a:t>
              </a:r>
              <a:endParaRPr lang="zh-CN" altLang="en-US" sz="1400">
                <a:ea typeface="黑体" panose="02010609060101010101" pitchFamily="49" charset="-122"/>
              </a:endParaRPr>
            </a:p>
          </p:txBody>
        </p:sp>
        <p:sp>
          <p:nvSpPr>
            <p:cNvPr id="79973" name="Rectangle 103"/>
            <p:cNvSpPr>
              <a:spLocks noChangeArrowheads="1"/>
            </p:cNvSpPr>
            <p:nvPr/>
          </p:nvSpPr>
          <p:spPr bwMode="auto">
            <a:xfrm>
              <a:off x="601" y="2155"/>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400">
                  <a:solidFill>
                    <a:srgbClr val="000000"/>
                  </a:solidFill>
                  <a:latin typeface="宋体" panose="02010600030101010101" pitchFamily="2" charset="-122"/>
                  <a:ea typeface="宋体" panose="02010600030101010101" pitchFamily="2" charset="-122"/>
                </a:rPr>
                <a:t>头结点</a:t>
              </a:r>
              <a:endParaRPr lang="zh-CN" altLang="en-US" sz="1400">
                <a:ea typeface="黑体" panose="02010609060101010101" pitchFamily="49" charset="-122"/>
              </a:endParaRPr>
            </a:p>
          </p:txBody>
        </p:sp>
      </p:grpSp>
      <p:sp>
        <p:nvSpPr>
          <p:cNvPr id="79876" name="Text Box 5"/>
          <p:cNvSpPr txBox="1">
            <a:spLocks noChangeArrowheads="1"/>
          </p:cNvSpPr>
          <p:nvPr/>
        </p:nvSpPr>
        <p:spPr bwMode="auto">
          <a:xfrm>
            <a:off x="897460" y="4653136"/>
            <a:ext cx="1072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dirty="0">
                <a:solidFill>
                  <a:srgbClr val="080808"/>
                </a:solidFill>
                <a:latin typeface="楷体_GB2312" pitchFamily="49" charset="-122"/>
                <a:ea typeface="黑体" panose="02010609060101010101" pitchFamily="49" charset="-122"/>
              </a:rPr>
              <a:t>    这种三元组链表的</a:t>
            </a:r>
            <a:r>
              <a:rPr lang="zh-CN" altLang="en-US" sz="2400" dirty="0">
                <a:solidFill>
                  <a:srgbClr val="FF0000"/>
                </a:solidFill>
                <a:latin typeface="楷体_GB2312" pitchFamily="49" charset="-122"/>
                <a:ea typeface="黑体" panose="02010609060101010101" pitchFamily="49" charset="-122"/>
              </a:rPr>
              <a:t>缺点</a:t>
            </a:r>
            <a:r>
              <a:rPr lang="zh-CN" altLang="en-US" sz="2400" dirty="0">
                <a:solidFill>
                  <a:srgbClr val="080808"/>
                </a:solidFill>
                <a:latin typeface="楷体_GB2312" pitchFamily="49" charset="-122"/>
                <a:ea typeface="黑体" panose="02010609060101010101" pitchFamily="49" charset="-122"/>
              </a:rPr>
              <a:t>是实现矩阵运算操作算法的时间复杂度高，因为算法中若要访问某行某列中的一个元素时，必须从头指针进入后逐个结点查找。为降低矩阵运算操作算法的时间复杂度，提出了</a:t>
            </a:r>
            <a:r>
              <a:rPr lang="zh-CN" altLang="en-US" sz="2400" dirty="0">
                <a:solidFill>
                  <a:srgbClr val="0000FF"/>
                </a:solidFill>
                <a:latin typeface="楷体_GB2312" pitchFamily="49" charset="-122"/>
                <a:ea typeface="黑体" panose="02010609060101010101" pitchFamily="49" charset="-122"/>
              </a:rPr>
              <a:t>行指针数组结构的三元组链表</a:t>
            </a:r>
            <a:endParaRPr lang="zh-CN" altLang="en-US" sz="2400" dirty="0">
              <a:solidFill>
                <a:srgbClr val="FF00FF"/>
              </a:solidFill>
              <a:latin typeface="楷体_GB2312" pitchFamily="49" charset="-122"/>
              <a:ea typeface="黑体" panose="02010609060101010101" pitchFamily="49" charset="-122"/>
            </a:endParaRPr>
          </a:p>
        </p:txBody>
      </p:sp>
      <p:sp>
        <p:nvSpPr>
          <p:cNvPr id="2" name="矩形 1"/>
          <p:cNvSpPr/>
          <p:nvPr/>
        </p:nvSpPr>
        <p:spPr>
          <a:xfrm>
            <a:off x="7401902" y="1448028"/>
            <a:ext cx="4534143" cy="1077218"/>
          </a:xfrm>
          <a:prstGeom prst="rect">
            <a:avLst/>
          </a:prstGeom>
        </p:spPr>
        <p:txBody>
          <a:bodyPr wrap="square">
            <a:spAutoFit/>
          </a:bodyPr>
          <a:lstStyle/>
          <a:p>
            <a:pPr marL="0" indent="0">
              <a:spcBef>
                <a:spcPct val="10000"/>
              </a:spcBef>
              <a:buNone/>
              <a:defRPr/>
            </a:pPr>
            <a:r>
              <a:rPr lang="en-US" altLang="zh-CN" sz="2000">
                <a:solidFill>
                  <a:srgbClr val="000000"/>
                </a:solidFill>
                <a:latin typeface="Times New Roman" panose="02020603050405020304" pitchFamily="18" charset="0"/>
              </a:rPr>
              <a:t>B.smArray[j].row = smArray[i].col;</a:t>
            </a:r>
          </a:p>
          <a:p>
            <a:pPr marL="0" indent="0">
              <a:spcBef>
                <a:spcPct val="10000"/>
              </a:spcBef>
              <a:buNone/>
              <a:defRPr/>
            </a:pPr>
            <a:r>
              <a:rPr lang="en-US" altLang="zh-CN" sz="2000" smtClean="0">
                <a:solidFill>
                  <a:srgbClr val="000000"/>
                </a:solidFill>
                <a:latin typeface="Times New Roman" panose="02020603050405020304" pitchFamily="18" charset="0"/>
              </a:rPr>
              <a:t>B.smArray[j</a:t>
            </a:r>
            <a:r>
              <a:rPr lang="en-US" altLang="zh-CN" sz="2000">
                <a:solidFill>
                  <a:srgbClr val="000000"/>
                </a:solidFill>
                <a:latin typeface="Times New Roman" panose="02020603050405020304" pitchFamily="18" charset="0"/>
              </a:rPr>
              <a:t>].col = smArray[i].row;</a:t>
            </a:r>
          </a:p>
          <a:p>
            <a:pPr marL="0" indent="0">
              <a:spcBef>
                <a:spcPct val="10000"/>
              </a:spcBef>
              <a:buNone/>
              <a:defRPr/>
            </a:pPr>
            <a:r>
              <a:rPr lang="en-US" altLang="zh-CN" sz="2000" smtClean="0">
                <a:solidFill>
                  <a:srgbClr val="000000"/>
                </a:solidFill>
                <a:latin typeface="Times New Roman" panose="02020603050405020304" pitchFamily="18" charset="0"/>
              </a:rPr>
              <a:t>B.smArray[j</a:t>
            </a:r>
            <a:r>
              <a:rPr lang="en-US" altLang="zh-CN" sz="2000">
                <a:solidFill>
                  <a:srgbClr val="000000"/>
                </a:solidFill>
                <a:latin typeface="Times New Roman" panose="02020603050405020304" pitchFamily="18" charset="0"/>
              </a:rPr>
              <a:t>].value = smArray[i].value;</a:t>
            </a:r>
            <a:endParaRPr lang="en-US" altLang="zh-CN" sz="2000" dirty="0">
              <a:solidFill>
                <a:srgbClr val="000000"/>
              </a:solidFill>
              <a:latin typeface="Times New Roman" panose="02020603050405020304" pitchFamily="18" charset="0"/>
            </a:endParaRPr>
          </a:p>
        </p:txBody>
      </p:sp>
      <p:sp>
        <p:nvSpPr>
          <p:cNvPr id="103" name="Rectangle 5"/>
          <p:cNvSpPr>
            <a:spLocks noGrp="1" noChangeArrowheads="1"/>
          </p:cNvSpPr>
          <p:nvPr>
            <p:ph type="title"/>
          </p:nvPr>
        </p:nvSpPr>
        <p:spPr>
          <a:xfrm>
            <a:off x="767408" y="0"/>
            <a:ext cx="6683375" cy="754063"/>
          </a:xfrm>
        </p:spPr>
        <p:txBody>
          <a:bodyPr/>
          <a:lstStyle/>
          <a:p>
            <a:pPr>
              <a:defRPr/>
            </a:pPr>
            <a:r>
              <a:rPr lang="zh-CN" altLang="en-US" sz="4000" b="1" smtClean="0">
                <a:effectLst>
                  <a:outerShdw blurRad="38100" dist="38100" dir="2700000" algn="tl">
                    <a:srgbClr val="C0C0C0"/>
                  </a:outerShdw>
                </a:effectLst>
                <a:ea typeface="华文新魏" panose="02010800040101010101" pitchFamily="2" charset="-122"/>
              </a:rPr>
              <a:t>三元组链表</a:t>
            </a:r>
            <a:endParaRPr lang="zh-CN" altLang="en-US" sz="4000" b="1" dirty="0">
              <a:effectLst>
                <a:outerShdw blurRad="38100" dist="38100" dir="2700000" algn="tl">
                  <a:srgbClr val="C0C0C0"/>
                </a:outerShdw>
              </a:effectLst>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1628776" y="5109170"/>
            <a:ext cx="7772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dirty="0">
                <a:solidFill>
                  <a:srgbClr val="080808"/>
                </a:solidFill>
                <a:latin typeface="楷体_GB2312" pitchFamily="49" charset="-122"/>
                <a:ea typeface="黑体" panose="02010609060101010101" pitchFamily="49" charset="-122"/>
              </a:rPr>
              <a:t>    各单链表均</a:t>
            </a:r>
            <a:r>
              <a:rPr lang="zh-CN" altLang="en-US" sz="2400" dirty="0">
                <a:solidFill>
                  <a:srgbClr val="0000FF"/>
                </a:solidFill>
                <a:latin typeface="楷体_GB2312" pitchFamily="49" charset="-122"/>
                <a:ea typeface="黑体" panose="02010609060101010101" pitchFamily="49" charset="-122"/>
              </a:rPr>
              <a:t>不带头结点</a:t>
            </a:r>
            <a:r>
              <a:rPr lang="zh-CN" altLang="en-US" sz="2400" dirty="0">
                <a:solidFill>
                  <a:srgbClr val="080808"/>
                </a:solidFill>
                <a:latin typeface="楷体_GB2312" pitchFamily="49" charset="-122"/>
                <a:ea typeface="黑体" panose="02010609060101010101" pitchFamily="49" charset="-122"/>
              </a:rPr>
              <a:t>。由于每个单链表中的</a:t>
            </a:r>
            <a:r>
              <a:rPr lang="zh-CN" altLang="en-US" sz="2400" dirty="0">
                <a:solidFill>
                  <a:srgbClr val="0000FF"/>
                </a:solidFill>
                <a:latin typeface="楷体_GB2312" pitchFamily="49" charset="-122"/>
                <a:ea typeface="黑体" panose="02010609060101010101" pitchFamily="49" charset="-122"/>
              </a:rPr>
              <a:t>行号</a:t>
            </a:r>
            <a:r>
              <a:rPr lang="zh-CN" altLang="en-US" sz="2400" dirty="0">
                <a:solidFill>
                  <a:srgbClr val="080808"/>
                </a:solidFill>
                <a:latin typeface="楷体_GB2312" pitchFamily="49" charset="-122"/>
                <a:ea typeface="黑体" panose="02010609060101010101" pitchFamily="49" charset="-122"/>
              </a:rPr>
              <a:t>域数值均</a:t>
            </a:r>
            <a:r>
              <a:rPr lang="zh-CN" altLang="en-US" sz="2400" dirty="0">
                <a:solidFill>
                  <a:srgbClr val="0000FF"/>
                </a:solidFill>
                <a:latin typeface="楷体_GB2312" pitchFamily="49" charset="-122"/>
                <a:ea typeface="黑体" panose="02010609060101010101" pitchFamily="49" charset="-122"/>
              </a:rPr>
              <a:t>相同</a:t>
            </a:r>
            <a:r>
              <a:rPr lang="zh-CN" altLang="en-US" sz="2400" dirty="0">
                <a:solidFill>
                  <a:srgbClr val="080808"/>
                </a:solidFill>
                <a:latin typeface="楷体_GB2312" pitchFamily="49" charset="-122"/>
                <a:ea typeface="黑体" panose="02010609060101010101" pitchFamily="49" charset="-122"/>
              </a:rPr>
              <a:t>，所以单链表中省略了三元组的行号域，而把</a:t>
            </a:r>
            <a:r>
              <a:rPr lang="zh-CN" altLang="en-US" sz="2400" dirty="0">
                <a:solidFill>
                  <a:srgbClr val="0000FF"/>
                </a:solidFill>
                <a:latin typeface="楷体_GB2312" pitchFamily="49" charset="-122"/>
                <a:ea typeface="黑体" panose="02010609060101010101" pitchFamily="49" charset="-122"/>
              </a:rPr>
              <a:t>行号</a:t>
            </a:r>
            <a:r>
              <a:rPr lang="zh-CN" altLang="en-US" sz="2400" dirty="0">
                <a:solidFill>
                  <a:srgbClr val="080808"/>
                </a:solidFill>
                <a:latin typeface="楷体_GB2312" pitchFamily="49" charset="-122"/>
                <a:ea typeface="黑体" panose="02010609060101010101" pitchFamily="49" charset="-122"/>
              </a:rPr>
              <a:t>统一</a:t>
            </a:r>
            <a:r>
              <a:rPr lang="zh-CN" altLang="en-US" sz="2400" dirty="0">
                <a:solidFill>
                  <a:srgbClr val="0000FF"/>
                </a:solidFill>
                <a:latin typeface="楷体_GB2312" pitchFamily="49" charset="-122"/>
                <a:ea typeface="黑体" panose="02010609060101010101" pitchFamily="49" charset="-122"/>
              </a:rPr>
              <a:t>放在</a:t>
            </a:r>
            <a:r>
              <a:rPr lang="zh-CN" altLang="en-US" sz="2400" dirty="0">
                <a:solidFill>
                  <a:srgbClr val="080808"/>
                </a:solidFill>
                <a:latin typeface="楷体_GB2312" pitchFamily="49" charset="-122"/>
                <a:ea typeface="黑体" panose="02010609060101010101" pitchFamily="49" charset="-122"/>
              </a:rPr>
              <a:t>了指针数组的</a:t>
            </a:r>
            <a:r>
              <a:rPr lang="zh-CN" altLang="en-US" sz="2400" dirty="0">
                <a:solidFill>
                  <a:srgbClr val="0000FF"/>
                </a:solidFill>
                <a:latin typeface="楷体_GB2312" pitchFamily="49" charset="-122"/>
                <a:ea typeface="黑体" panose="02010609060101010101" pitchFamily="49" charset="-122"/>
              </a:rPr>
              <a:t>行号域中</a:t>
            </a:r>
            <a:r>
              <a:rPr lang="zh-CN" altLang="en-US" sz="2400" dirty="0">
                <a:solidFill>
                  <a:srgbClr val="080808"/>
                </a:solidFill>
                <a:latin typeface="楷体_GB2312" pitchFamily="49" charset="-122"/>
                <a:ea typeface="黑体" panose="02010609060101010101" pitchFamily="49" charset="-122"/>
              </a:rPr>
              <a:t>。 </a:t>
            </a:r>
          </a:p>
        </p:txBody>
      </p:sp>
      <p:graphicFrame>
        <p:nvGraphicFramePr>
          <p:cNvPr id="80899" name="Object 4"/>
          <p:cNvGraphicFramePr>
            <a:graphicFrameLocks noChangeAspect="1"/>
          </p:cNvGraphicFramePr>
          <p:nvPr>
            <p:extLst>
              <p:ext uri="{D42A27DB-BD31-4B8C-83A1-F6EECF244321}">
                <p14:modId xmlns:p14="http://schemas.microsoft.com/office/powerpoint/2010/main" val="2264260501"/>
              </p:ext>
            </p:extLst>
          </p:nvPr>
        </p:nvGraphicFramePr>
        <p:xfrm>
          <a:off x="1865313" y="1431875"/>
          <a:ext cx="3276600" cy="3429000"/>
        </p:xfrm>
        <a:graphic>
          <a:graphicData uri="http://schemas.openxmlformats.org/presentationml/2006/ole">
            <mc:AlternateContent xmlns:mc="http://schemas.openxmlformats.org/markup-compatibility/2006">
              <mc:Choice xmlns:v="urn:schemas-microsoft-com:vml" Requires="v">
                <p:oleObj spid="_x0000_s81365" name="文档" r:id="rId3" imgW="1971700" imgH="1457460" progId="Word.Document.8">
                  <p:embed/>
                </p:oleObj>
              </mc:Choice>
              <mc:Fallback>
                <p:oleObj name="文档" r:id="rId3" imgW="1971700" imgH="14574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3" y="1431875"/>
                        <a:ext cx="32766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0" name="AutoShape 5">
            <a:hlinkClick r:id="rId5" action="ppaction://hlinksldjump" highlightClick="1"/>
          </p:cNvPr>
          <p:cNvSpPr>
            <a:spLocks noChangeArrowheads="1"/>
          </p:cNvSpPr>
          <p:nvPr/>
        </p:nvSpPr>
        <p:spPr bwMode="auto">
          <a:xfrm>
            <a:off x="9701214" y="5059312"/>
            <a:ext cx="541337" cy="381000"/>
          </a:xfrm>
          <a:prstGeom prst="actionButtonBackPrevious">
            <a:avLst/>
          </a:prstGeom>
          <a:solidFill>
            <a:srgbClr val="C0C0C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grpSp>
        <p:nvGrpSpPr>
          <p:cNvPr id="80901" name="Group 406"/>
          <p:cNvGrpSpPr>
            <a:grpSpLocks/>
          </p:cNvGrpSpPr>
          <p:nvPr/>
        </p:nvGrpSpPr>
        <p:grpSpPr bwMode="auto">
          <a:xfrm>
            <a:off x="4656138" y="176162"/>
            <a:ext cx="6718300" cy="5641975"/>
            <a:chOff x="1687" y="887"/>
            <a:chExt cx="4232" cy="3554"/>
          </a:xfrm>
        </p:grpSpPr>
        <p:sp>
          <p:nvSpPr>
            <p:cNvPr id="80902" name="AutoShape 6">
              <a:hlinkClick r:id="rId5" action="ppaction://hlinksldjump"/>
            </p:cNvPr>
            <p:cNvSpPr>
              <a:spLocks noChangeAspect="1" noChangeArrowheads="1" noTextEdit="1"/>
            </p:cNvSpPr>
            <p:nvPr/>
          </p:nvSpPr>
          <p:spPr bwMode="auto">
            <a:xfrm>
              <a:off x="1695" y="887"/>
              <a:ext cx="4224" cy="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0903" name="Rectangle 8"/>
            <p:cNvSpPr>
              <a:spLocks noChangeArrowheads="1"/>
            </p:cNvSpPr>
            <p:nvPr/>
          </p:nvSpPr>
          <p:spPr bwMode="auto">
            <a:xfrm>
              <a:off x="1687" y="937"/>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solidFill>
                    <a:srgbClr val="00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04" name="Rectangle 9"/>
            <p:cNvSpPr>
              <a:spLocks noChangeArrowheads="1"/>
            </p:cNvSpPr>
            <p:nvPr/>
          </p:nvSpPr>
          <p:spPr bwMode="auto">
            <a:xfrm>
              <a:off x="1687" y="1241"/>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solidFill>
                    <a:srgbClr val="00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05" name="Rectangle 10"/>
            <p:cNvSpPr>
              <a:spLocks noChangeArrowheads="1"/>
            </p:cNvSpPr>
            <p:nvPr/>
          </p:nvSpPr>
          <p:spPr bwMode="auto">
            <a:xfrm>
              <a:off x="2086" y="1233"/>
              <a:ext cx="97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a:solidFill>
                    <a:srgbClr val="FF0000"/>
                  </a:solidFill>
                  <a:latin typeface="仿宋_GB2312" pitchFamily="49" charset="-122"/>
                  <a:ea typeface="仿宋_GB2312" pitchFamily="49" charset="-122"/>
                </a:rPr>
                <a:t>行指针数组</a:t>
              </a:r>
              <a:endParaRPr lang="zh-CN" altLang="en-US" sz="4000">
                <a:ea typeface="黑体" panose="02010609060101010101" pitchFamily="49" charset="-122"/>
              </a:endParaRPr>
            </a:p>
          </p:txBody>
        </p:sp>
        <p:sp>
          <p:nvSpPr>
            <p:cNvPr id="80906" name="Rectangle 11"/>
            <p:cNvSpPr>
              <a:spLocks noChangeArrowheads="1"/>
            </p:cNvSpPr>
            <p:nvPr/>
          </p:nvSpPr>
          <p:spPr bwMode="auto">
            <a:xfrm>
              <a:off x="3076" y="1233"/>
              <a:ext cx="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仿宋_GB2312" pitchFamily="49" charset="-122"/>
                  <a:ea typeface="仿宋_GB2312" pitchFamily="49" charset="-122"/>
                </a:rPr>
                <a:t> </a:t>
              </a:r>
              <a:endParaRPr lang="en-US" altLang="zh-CN" sz="4000">
                <a:ea typeface="黑体" panose="02010609060101010101" pitchFamily="49" charset="-122"/>
              </a:endParaRPr>
            </a:p>
          </p:txBody>
        </p:sp>
        <p:sp>
          <p:nvSpPr>
            <p:cNvPr id="80907" name="Rectangle 12"/>
            <p:cNvSpPr>
              <a:spLocks noChangeArrowheads="1"/>
            </p:cNvSpPr>
            <p:nvPr/>
          </p:nvSpPr>
          <p:spPr bwMode="auto">
            <a:xfrm>
              <a:off x="2086" y="1553"/>
              <a:ext cx="1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b="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08" name="Rectangle 13"/>
            <p:cNvSpPr>
              <a:spLocks noChangeArrowheads="1"/>
            </p:cNvSpPr>
            <p:nvPr/>
          </p:nvSpPr>
          <p:spPr bwMode="auto">
            <a:xfrm>
              <a:off x="2425" y="1531"/>
              <a:ext cx="3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solidFill>
                    <a:srgbClr val="0000FF"/>
                  </a:solidFill>
                  <a:latin typeface="Times New Roman" panose="02020603050405020304" pitchFamily="18" charset="0"/>
                  <a:ea typeface="黑体" panose="02010609060101010101" pitchFamily="49" charset="-122"/>
                </a:rPr>
                <a:t>row</a:t>
              </a:r>
              <a:endParaRPr lang="en-US" altLang="zh-CN" sz="4000">
                <a:ea typeface="黑体" panose="02010609060101010101" pitchFamily="49" charset="-122"/>
              </a:endParaRPr>
            </a:p>
          </p:txBody>
        </p:sp>
        <p:sp>
          <p:nvSpPr>
            <p:cNvPr id="80909" name="Rectangle 14"/>
            <p:cNvSpPr>
              <a:spLocks noChangeArrowheads="1"/>
            </p:cNvSpPr>
            <p:nvPr/>
          </p:nvSpPr>
          <p:spPr bwMode="auto">
            <a:xfrm>
              <a:off x="2732" y="1531"/>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10" name="Rectangle 15"/>
            <p:cNvSpPr>
              <a:spLocks noChangeArrowheads="1"/>
            </p:cNvSpPr>
            <p:nvPr/>
          </p:nvSpPr>
          <p:spPr bwMode="auto">
            <a:xfrm>
              <a:off x="2188" y="1880"/>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0</a:t>
              </a:r>
              <a:endParaRPr lang="en-US" altLang="zh-CN" sz="4000">
                <a:ea typeface="黑体" panose="02010609060101010101" pitchFamily="49" charset="-122"/>
              </a:endParaRPr>
            </a:p>
          </p:txBody>
        </p:sp>
        <p:sp>
          <p:nvSpPr>
            <p:cNvPr id="80911" name="Rectangle 16"/>
            <p:cNvSpPr>
              <a:spLocks noChangeArrowheads="1"/>
            </p:cNvSpPr>
            <p:nvPr/>
          </p:nvSpPr>
          <p:spPr bwMode="auto">
            <a:xfrm>
              <a:off x="2272" y="1880"/>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12" name="Rectangle 17"/>
            <p:cNvSpPr>
              <a:spLocks noChangeArrowheads="1"/>
            </p:cNvSpPr>
            <p:nvPr/>
          </p:nvSpPr>
          <p:spPr bwMode="auto">
            <a:xfrm>
              <a:off x="2488" y="1850"/>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0</a:t>
              </a:r>
              <a:endParaRPr lang="en-US" altLang="zh-CN" sz="4000">
                <a:ea typeface="黑体" panose="02010609060101010101" pitchFamily="49" charset="-122"/>
              </a:endParaRPr>
            </a:p>
          </p:txBody>
        </p:sp>
        <p:sp>
          <p:nvSpPr>
            <p:cNvPr id="80913" name="Rectangle 18"/>
            <p:cNvSpPr>
              <a:spLocks noChangeArrowheads="1"/>
            </p:cNvSpPr>
            <p:nvPr/>
          </p:nvSpPr>
          <p:spPr bwMode="auto">
            <a:xfrm>
              <a:off x="2587" y="1850"/>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14" name="Rectangle 19"/>
            <p:cNvSpPr>
              <a:spLocks noChangeArrowheads="1"/>
            </p:cNvSpPr>
            <p:nvPr/>
          </p:nvSpPr>
          <p:spPr bwMode="auto">
            <a:xfrm>
              <a:off x="2307" y="1785"/>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15" name="Line 20"/>
            <p:cNvSpPr>
              <a:spLocks noChangeShapeType="1"/>
            </p:cNvSpPr>
            <p:nvPr/>
          </p:nvSpPr>
          <p:spPr bwMode="auto">
            <a:xfrm>
              <a:off x="2307" y="178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16" name="Line 21"/>
            <p:cNvSpPr>
              <a:spLocks noChangeShapeType="1"/>
            </p:cNvSpPr>
            <p:nvPr/>
          </p:nvSpPr>
          <p:spPr bwMode="auto">
            <a:xfrm>
              <a:off x="2307" y="178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17" name="Rectangle 22"/>
            <p:cNvSpPr>
              <a:spLocks noChangeArrowheads="1"/>
            </p:cNvSpPr>
            <p:nvPr/>
          </p:nvSpPr>
          <p:spPr bwMode="auto">
            <a:xfrm>
              <a:off x="2307" y="1785"/>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18" name="Line 23"/>
            <p:cNvSpPr>
              <a:spLocks noChangeShapeType="1"/>
            </p:cNvSpPr>
            <p:nvPr/>
          </p:nvSpPr>
          <p:spPr bwMode="auto">
            <a:xfrm>
              <a:off x="2307" y="178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19" name="Line 24"/>
            <p:cNvSpPr>
              <a:spLocks noChangeShapeType="1"/>
            </p:cNvSpPr>
            <p:nvPr/>
          </p:nvSpPr>
          <p:spPr bwMode="auto">
            <a:xfrm>
              <a:off x="2307" y="178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20" name="Rectangle 25"/>
            <p:cNvSpPr>
              <a:spLocks noChangeArrowheads="1"/>
            </p:cNvSpPr>
            <p:nvPr/>
          </p:nvSpPr>
          <p:spPr bwMode="auto">
            <a:xfrm>
              <a:off x="2316" y="1785"/>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21" name="Line 26"/>
            <p:cNvSpPr>
              <a:spLocks noChangeShapeType="1"/>
            </p:cNvSpPr>
            <p:nvPr/>
          </p:nvSpPr>
          <p:spPr bwMode="auto">
            <a:xfrm>
              <a:off x="2316" y="1785"/>
              <a:ext cx="4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22" name="Rectangle 27"/>
            <p:cNvSpPr>
              <a:spLocks noChangeArrowheads="1"/>
            </p:cNvSpPr>
            <p:nvPr/>
          </p:nvSpPr>
          <p:spPr bwMode="auto">
            <a:xfrm>
              <a:off x="2759" y="1785"/>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23" name="Line 28"/>
            <p:cNvSpPr>
              <a:spLocks noChangeShapeType="1"/>
            </p:cNvSpPr>
            <p:nvPr/>
          </p:nvSpPr>
          <p:spPr bwMode="auto">
            <a:xfrm>
              <a:off x="2759" y="178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24" name="Line 29"/>
            <p:cNvSpPr>
              <a:spLocks noChangeShapeType="1"/>
            </p:cNvSpPr>
            <p:nvPr/>
          </p:nvSpPr>
          <p:spPr bwMode="auto">
            <a:xfrm>
              <a:off x="2759" y="178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25" name="Rectangle 30"/>
            <p:cNvSpPr>
              <a:spLocks noChangeArrowheads="1"/>
            </p:cNvSpPr>
            <p:nvPr/>
          </p:nvSpPr>
          <p:spPr bwMode="auto">
            <a:xfrm>
              <a:off x="2759" y="1785"/>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26" name="Line 31"/>
            <p:cNvSpPr>
              <a:spLocks noChangeShapeType="1"/>
            </p:cNvSpPr>
            <p:nvPr/>
          </p:nvSpPr>
          <p:spPr bwMode="auto">
            <a:xfrm>
              <a:off x="2759" y="178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27" name="Line 32"/>
            <p:cNvSpPr>
              <a:spLocks noChangeShapeType="1"/>
            </p:cNvSpPr>
            <p:nvPr/>
          </p:nvSpPr>
          <p:spPr bwMode="auto">
            <a:xfrm>
              <a:off x="2759" y="178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28" name="Rectangle 33"/>
            <p:cNvSpPr>
              <a:spLocks noChangeArrowheads="1"/>
            </p:cNvSpPr>
            <p:nvPr/>
          </p:nvSpPr>
          <p:spPr bwMode="auto">
            <a:xfrm>
              <a:off x="2307" y="1793"/>
              <a:ext cx="9"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29" name="Line 34"/>
            <p:cNvSpPr>
              <a:spLocks noChangeShapeType="1"/>
            </p:cNvSpPr>
            <p:nvPr/>
          </p:nvSpPr>
          <p:spPr bwMode="auto">
            <a:xfrm>
              <a:off x="2307" y="1793"/>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30" name="Rectangle 35"/>
            <p:cNvSpPr>
              <a:spLocks noChangeArrowheads="1"/>
            </p:cNvSpPr>
            <p:nvPr/>
          </p:nvSpPr>
          <p:spPr bwMode="auto">
            <a:xfrm>
              <a:off x="2759" y="1793"/>
              <a:ext cx="9"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31" name="Line 36"/>
            <p:cNvSpPr>
              <a:spLocks noChangeShapeType="1"/>
            </p:cNvSpPr>
            <p:nvPr/>
          </p:nvSpPr>
          <p:spPr bwMode="auto">
            <a:xfrm>
              <a:off x="2759" y="1793"/>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32" name="Rectangle 37"/>
            <p:cNvSpPr>
              <a:spLocks noChangeArrowheads="1"/>
            </p:cNvSpPr>
            <p:nvPr/>
          </p:nvSpPr>
          <p:spPr bwMode="auto">
            <a:xfrm>
              <a:off x="2188" y="2160"/>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1</a:t>
              </a:r>
              <a:endParaRPr lang="en-US" altLang="zh-CN" sz="4000">
                <a:ea typeface="黑体" panose="02010609060101010101" pitchFamily="49" charset="-122"/>
              </a:endParaRPr>
            </a:p>
          </p:txBody>
        </p:sp>
        <p:sp>
          <p:nvSpPr>
            <p:cNvPr id="80933" name="Rectangle 38"/>
            <p:cNvSpPr>
              <a:spLocks noChangeArrowheads="1"/>
            </p:cNvSpPr>
            <p:nvPr/>
          </p:nvSpPr>
          <p:spPr bwMode="auto">
            <a:xfrm>
              <a:off x="2272" y="2160"/>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34" name="Rectangle 39"/>
            <p:cNvSpPr>
              <a:spLocks noChangeArrowheads="1"/>
            </p:cNvSpPr>
            <p:nvPr/>
          </p:nvSpPr>
          <p:spPr bwMode="auto">
            <a:xfrm>
              <a:off x="2488" y="2130"/>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80935" name="Rectangle 40"/>
            <p:cNvSpPr>
              <a:spLocks noChangeArrowheads="1"/>
            </p:cNvSpPr>
            <p:nvPr/>
          </p:nvSpPr>
          <p:spPr bwMode="auto">
            <a:xfrm>
              <a:off x="2587" y="2130"/>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36" name="Rectangle 41"/>
            <p:cNvSpPr>
              <a:spLocks noChangeArrowheads="1"/>
            </p:cNvSpPr>
            <p:nvPr/>
          </p:nvSpPr>
          <p:spPr bwMode="auto">
            <a:xfrm>
              <a:off x="2307" y="2065"/>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37" name="Line 42"/>
            <p:cNvSpPr>
              <a:spLocks noChangeShapeType="1"/>
            </p:cNvSpPr>
            <p:nvPr/>
          </p:nvSpPr>
          <p:spPr bwMode="auto">
            <a:xfrm>
              <a:off x="2307" y="206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38" name="Line 43"/>
            <p:cNvSpPr>
              <a:spLocks noChangeShapeType="1"/>
            </p:cNvSpPr>
            <p:nvPr/>
          </p:nvSpPr>
          <p:spPr bwMode="auto">
            <a:xfrm>
              <a:off x="2307" y="206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39" name="Rectangle 44"/>
            <p:cNvSpPr>
              <a:spLocks noChangeArrowheads="1"/>
            </p:cNvSpPr>
            <p:nvPr/>
          </p:nvSpPr>
          <p:spPr bwMode="auto">
            <a:xfrm>
              <a:off x="2316" y="2065"/>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40" name="Line 45"/>
            <p:cNvSpPr>
              <a:spLocks noChangeShapeType="1"/>
            </p:cNvSpPr>
            <p:nvPr/>
          </p:nvSpPr>
          <p:spPr bwMode="auto">
            <a:xfrm>
              <a:off x="2316" y="2065"/>
              <a:ext cx="4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1" name="Rectangle 46"/>
            <p:cNvSpPr>
              <a:spLocks noChangeArrowheads="1"/>
            </p:cNvSpPr>
            <p:nvPr/>
          </p:nvSpPr>
          <p:spPr bwMode="auto">
            <a:xfrm>
              <a:off x="2759" y="2065"/>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42" name="Line 47"/>
            <p:cNvSpPr>
              <a:spLocks noChangeShapeType="1"/>
            </p:cNvSpPr>
            <p:nvPr/>
          </p:nvSpPr>
          <p:spPr bwMode="auto">
            <a:xfrm>
              <a:off x="2759" y="206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3" name="Line 48"/>
            <p:cNvSpPr>
              <a:spLocks noChangeShapeType="1"/>
            </p:cNvSpPr>
            <p:nvPr/>
          </p:nvSpPr>
          <p:spPr bwMode="auto">
            <a:xfrm>
              <a:off x="2759" y="206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4" name="Rectangle 49"/>
            <p:cNvSpPr>
              <a:spLocks noChangeArrowheads="1"/>
            </p:cNvSpPr>
            <p:nvPr/>
          </p:nvSpPr>
          <p:spPr bwMode="auto">
            <a:xfrm>
              <a:off x="2307" y="2073"/>
              <a:ext cx="9"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45" name="Line 50"/>
            <p:cNvSpPr>
              <a:spLocks noChangeShapeType="1"/>
            </p:cNvSpPr>
            <p:nvPr/>
          </p:nvSpPr>
          <p:spPr bwMode="auto">
            <a:xfrm>
              <a:off x="2307" y="2073"/>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6" name="Rectangle 51"/>
            <p:cNvSpPr>
              <a:spLocks noChangeArrowheads="1"/>
            </p:cNvSpPr>
            <p:nvPr/>
          </p:nvSpPr>
          <p:spPr bwMode="auto">
            <a:xfrm>
              <a:off x="2759" y="2073"/>
              <a:ext cx="9"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47" name="Line 52"/>
            <p:cNvSpPr>
              <a:spLocks noChangeShapeType="1"/>
            </p:cNvSpPr>
            <p:nvPr/>
          </p:nvSpPr>
          <p:spPr bwMode="auto">
            <a:xfrm>
              <a:off x="2759" y="2073"/>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48" name="Rectangle 53"/>
            <p:cNvSpPr>
              <a:spLocks noChangeArrowheads="1"/>
            </p:cNvSpPr>
            <p:nvPr/>
          </p:nvSpPr>
          <p:spPr bwMode="auto">
            <a:xfrm>
              <a:off x="2188" y="2440"/>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80949" name="Rectangle 54"/>
            <p:cNvSpPr>
              <a:spLocks noChangeArrowheads="1"/>
            </p:cNvSpPr>
            <p:nvPr/>
          </p:nvSpPr>
          <p:spPr bwMode="auto">
            <a:xfrm>
              <a:off x="2272" y="2440"/>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50" name="Rectangle 55"/>
            <p:cNvSpPr>
              <a:spLocks noChangeArrowheads="1"/>
            </p:cNvSpPr>
            <p:nvPr/>
          </p:nvSpPr>
          <p:spPr bwMode="auto">
            <a:xfrm>
              <a:off x="2488" y="2410"/>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4</a:t>
              </a:r>
              <a:endParaRPr lang="en-US" altLang="zh-CN" sz="4000">
                <a:ea typeface="黑体" panose="02010609060101010101" pitchFamily="49" charset="-122"/>
              </a:endParaRPr>
            </a:p>
          </p:txBody>
        </p:sp>
        <p:sp>
          <p:nvSpPr>
            <p:cNvPr id="80951" name="Rectangle 56"/>
            <p:cNvSpPr>
              <a:spLocks noChangeArrowheads="1"/>
            </p:cNvSpPr>
            <p:nvPr/>
          </p:nvSpPr>
          <p:spPr bwMode="auto">
            <a:xfrm>
              <a:off x="2587" y="2410"/>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52" name="Rectangle 57"/>
            <p:cNvSpPr>
              <a:spLocks noChangeArrowheads="1"/>
            </p:cNvSpPr>
            <p:nvPr/>
          </p:nvSpPr>
          <p:spPr bwMode="auto">
            <a:xfrm>
              <a:off x="2307" y="2345"/>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53" name="Line 58"/>
            <p:cNvSpPr>
              <a:spLocks noChangeShapeType="1"/>
            </p:cNvSpPr>
            <p:nvPr/>
          </p:nvSpPr>
          <p:spPr bwMode="auto">
            <a:xfrm>
              <a:off x="2307" y="234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4" name="Line 59"/>
            <p:cNvSpPr>
              <a:spLocks noChangeShapeType="1"/>
            </p:cNvSpPr>
            <p:nvPr/>
          </p:nvSpPr>
          <p:spPr bwMode="auto">
            <a:xfrm>
              <a:off x="2307" y="234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5" name="Rectangle 60"/>
            <p:cNvSpPr>
              <a:spLocks noChangeArrowheads="1"/>
            </p:cNvSpPr>
            <p:nvPr/>
          </p:nvSpPr>
          <p:spPr bwMode="auto">
            <a:xfrm>
              <a:off x="2316" y="2345"/>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56" name="Line 61"/>
            <p:cNvSpPr>
              <a:spLocks noChangeShapeType="1"/>
            </p:cNvSpPr>
            <p:nvPr/>
          </p:nvSpPr>
          <p:spPr bwMode="auto">
            <a:xfrm>
              <a:off x="2316" y="2345"/>
              <a:ext cx="4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7" name="Rectangle 62"/>
            <p:cNvSpPr>
              <a:spLocks noChangeArrowheads="1"/>
            </p:cNvSpPr>
            <p:nvPr/>
          </p:nvSpPr>
          <p:spPr bwMode="auto">
            <a:xfrm>
              <a:off x="2759" y="2345"/>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58" name="Line 63"/>
            <p:cNvSpPr>
              <a:spLocks noChangeShapeType="1"/>
            </p:cNvSpPr>
            <p:nvPr/>
          </p:nvSpPr>
          <p:spPr bwMode="auto">
            <a:xfrm>
              <a:off x="2759" y="234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59" name="Line 64"/>
            <p:cNvSpPr>
              <a:spLocks noChangeShapeType="1"/>
            </p:cNvSpPr>
            <p:nvPr/>
          </p:nvSpPr>
          <p:spPr bwMode="auto">
            <a:xfrm>
              <a:off x="2759" y="234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0" name="Rectangle 65"/>
            <p:cNvSpPr>
              <a:spLocks noChangeArrowheads="1"/>
            </p:cNvSpPr>
            <p:nvPr/>
          </p:nvSpPr>
          <p:spPr bwMode="auto">
            <a:xfrm>
              <a:off x="2307" y="2353"/>
              <a:ext cx="9"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61" name="Line 66"/>
            <p:cNvSpPr>
              <a:spLocks noChangeShapeType="1"/>
            </p:cNvSpPr>
            <p:nvPr/>
          </p:nvSpPr>
          <p:spPr bwMode="auto">
            <a:xfrm>
              <a:off x="2307" y="2353"/>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2" name="Rectangle 67"/>
            <p:cNvSpPr>
              <a:spLocks noChangeArrowheads="1"/>
            </p:cNvSpPr>
            <p:nvPr/>
          </p:nvSpPr>
          <p:spPr bwMode="auto">
            <a:xfrm>
              <a:off x="2759" y="2353"/>
              <a:ext cx="9"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63" name="Line 68"/>
            <p:cNvSpPr>
              <a:spLocks noChangeShapeType="1"/>
            </p:cNvSpPr>
            <p:nvPr/>
          </p:nvSpPr>
          <p:spPr bwMode="auto">
            <a:xfrm>
              <a:off x="2759" y="2353"/>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64" name="Rectangle 69"/>
            <p:cNvSpPr>
              <a:spLocks noChangeArrowheads="1"/>
            </p:cNvSpPr>
            <p:nvPr/>
          </p:nvSpPr>
          <p:spPr bwMode="auto">
            <a:xfrm>
              <a:off x="2188" y="2721"/>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80965" name="Rectangle 70"/>
            <p:cNvSpPr>
              <a:spLocks noChangeArrowheads="1"/>
            </p:cNvSpPr>
            <p:nvPr/>
          </p:nvSpPr>
          <p:spPr bwMode="auto">
            <a:xfrm>
              <a:off x="2272" y="2721"/>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66" name="Rectangle 71"/>
            <p:cNvSpPr>
              <a:spLocks noChangeArrowheads="1"/>
            </p:cNvSpPr>
            <p:nvPr/>
          </p:nvSpPr>
          <p:spPr bwMode="auto">
            <a:xfrm>
              <a:off x="2488" y="269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6</a:t>
              </a:r>
              <a:endParaRPr lang="en-US" altLang="zh-CN" sz="4000">
                <a:ea typeface="黑体" panose="02010609060101010101" pitchFamily="49" charset="-122"/>
              </a:endParaRPr>
            </a:p>
          </p:txBody>
        </p:sp>
        <p:sp>
          <p:nvSpPr>
            <p:cNvPr id="80967" name="Rectangle 72"/>
            <p:cNvSpPr>
              <a:spLocks noChangeArrowheads="1"/>
            </p:cNvSpPr>
            <p:nvPr/>
          </p:nvSpPr>
          <p:spPr bwMode="auto">
            <a:xfrm>
              <a:off x="2587" y="2692"/>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68" name="Rectangle 73"/>
            <p:cNvSpPr>
              <a:spLocks noChangeArrowheads="1"/>
            </p:cNvSpPr>
            <p:nvPr/>
          </p:nvSpPr>
          <p:spPr bwMode="auto">
            <a:xfrm>
              <a:off x="2307" y="2626"/>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69" name="Line 74"/>
            <p:cNvSpPr>
              <a:spLocks noChangeShapeType="1"/>
            </p:cNvSpPr>
            <p:nvPr/>
          </p:nvSpPr>
          <p:spPr bwMode="auto">
            <a:xfrm>
              <a:off x="2307" y="262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0" name="Line 75"/>
            <p:cNvSpPr>
              <a:spLocks noChangeShapeType="1"/>
            </p:cNvSpPr>
            <p:nvPr/>
          </p:nvSpPr>
          <p:spPr bwMode="auto">
            <a:xfrm>
              <a:off x="2307" y="2626"/>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1" name="Rectangle 76"/>
            <p:cNvSpPr>
              <a:spLocks noChangeArrowheads="1"/>
            </p:cNvSpPr>
            <p:nvPr/>
          </p:nvSpPr>
          <p:spPr bwMode="auto">
            <a:xfrm>
              <a:off x="2316" y="2626"/>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72" name="Line 77"/>
            <p:cNvSpPr>
              <a:spLocks noChangeShapeType="1"/>
            </p:cNvSpPr>
            <p:nvPr/>
          </p:nvSpPr>
          <p:spPr bwMode="auto">
            <a:xfrm>
              <a:off x="2316" y="2626"/>
              <a:ext cx="4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3" name="Rectangle 78"/>
            <p:cNvSpPr>
              <a:spLocks noChangeArrowheads="1"/>
            </p:cNvSpPr>
            <p:nvPr/>
          </p:nvSpPr>
          <p:spPr bwMode="auto">
            <a:xfrm>
              <a:off x="2759" y="2626"/>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74" name="Line 79"/>
            <p:cNvSpPr>
              <a:spLocks noChangeShapeType="1"/>
            </p:cNvSpPr>
            <p:nvPr/>
          </p:nvSpPr>
          <p:spPr bwMode="auto">
            <a:xfrm>
              <a:off x="2759" y="262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5" name="Line 80"/>
            <p:cNvSpPr>
              <a:spLocks noChangeShapeType="1"/>
            </p:cNvSpPr>
            <p:nvPr/>
          </p:nvSpPr>
          <p:spPr bwMode="auto">
            <a:xfrm>
              <a:off x="2759" y="2626"/>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6" name="Rectangle 81"/>
            <p:cNvSpPr>
              <a:spLocks noChangeArrowheads="1"/>
            </p:cNvSpPr>
            <p:nvPr/>
          </p:nvSpPr>
          <p:spPr bwMode="auto">
            <a:xfrm>
              <a:off x="2307" y="2634"/>
              <a:ext cx="9"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77" name="Line 82"/>
            <p:cNvSpPr>
              <a:spLocks noChangeShapeType="1"/>
            </p:cNvSpPr>
            <p:nvPr/>
          </p:nvSpPr>
          <p:spPr bwMode="auto">
            <a:xfrm>
              <a:off x="2307" y="2634"/>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78" name="Rectangle 83"/>
            <p:cNvSpPr>
              <a:spLocks noChangeArrowheads="1"/>
            </p:cNvSpPr>
            <p:nvPr/>
          </p:nvSpPr>
          <p:spPr bwMode="auto">
            <a:xfrm>
              <a:off x="2759" y="2634"/>
              <a:ext cx="9" cy="2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79" name="Line 84"/>
            <p:cNvSpPr>
              <a:spLocks noChangeShapeType="1"/>
            </p:cNvSpPr>
            <p:nvPr/>
          </p:nvSpPr>
          <p:spPr bwMode="auto">
            <a:xfrm>
              <a:off x="2759" y="2634"/>
              <a:ext cx="1" cy="2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80" name="Rectangle 85"/>
            <p:cNvSpPr>
              <a:spLocks noChangeArrowheads="1"/>
            </p:cNvSpPr>
            <p:nvPr/>
          </p:nvSpPr>
          <p:spPr bwMode="auto">
            <a:xfrm>
              <a:off x="2188" y="3001"/>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4</a:t>
              </a:r>
              <a:endParaRPr lang="en-US" altLang="zh-CN" sz="4000">
                <a:ea typeface="黑体" panose="02010609060101010101" pitchFamily="49" charset="-122"/>
              </a:endParaRPr>
            </a:p>
          </p:txBody>
        </p:sp>
        <p:sp>
          <p:nvSpPr>
            <p:cNvPr id="80981" name="Rectangle 86"/>
            <p:cNvSpPr>
              <a:spLocks noChangeArrowheads="1"/>
            </p:cNvSpPr>
            <p:nvPr/>
          </p:nvSpPr>
          <p:spPr bwMode="auto">
            <a:xfrm>
              <a:off x="2272" y="3001"/>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82" name="Rectangle 87"/>
            <p:cNvSpPr>
              <a:spLocks noChangeArrowheads="1"/>
            </p:cNvSpPr>
            <p:nvPr/>
          </p:nvSpPr>
          <p:spPr bwMode="auto">
            <a:xfrm>
              <a:off x="2488" y="297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7</a:t>
              </a:r>
              <a:endParaRPr lang="en-US" altLang="zh-CN" sz="4000">
                <a:ea typeface="黑体" panose="02010609060101010101" pitchFamily="49" charset="-122"/>
              </a:endParaRPr>
            </a:p>
          </p:txBody>
        </p:sp>
        <p:sp>
          <p:nvSpPr>
            <p:cNvPr id="80983" name="Rectangle 88"/>
            <p:cNvSpPr>
              <a:spLocks noChangeArrowheads="1"/>
            </p:cNvSpPr>
            <p:nvPr/>
          </p:nvSpPr>
          <p:spPr bwMode="auto">
            <a:xfrm>
              <a:off x="2587" y="2972"/>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84" name="Rectangle 89"/>
            <p:cNvSpPr>
              <a:spLocks noChangeArrowheads="1"/>
            </p:cNvSpPr>
            <p:nvPr/>
          </p:nvSpPr>
          <p:spPr bwMode="auto">
            <a:xfrm>
              <a:off x="2307" y="290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85" name="Line 90"/>
            <p:cNvSpPr>
              <a:spLocks noChangeShapeType="1"/>
            </p:cNvSpPr>
            <p:nvPr/>
          </p:nvSpPr>
          <p:spPr bwMode="auto">
            <a:xfrm>
              <a:off x="2307" y="290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86" name="Line 91"/>
            <p:cNvSpPr>
              <a:spLocks noChangeShapeType="1"/>
            </p:cNvSpPr>
            <p:nvPr/>
          </p:nvSpPr>
          <p:spPr bwMode="auto">
            <a:xfrm>
              <a:off x="2307" y="290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87" name="Rectangle 92"/>
            <p:cNvSpPr>
              <a:spLocks noChangeArrowheads="1"/>
            </p:cNvSpPr>
            <p:nvPr/>
          </p:nvSpPr>
          <p:spPr bwMode="auto">
            <a:xfrm>
              <a:off x="2316" y="2906"/>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88" name="Line 93"/>
            <p:cNvSpPr>
              <a:spLocks noChangeShapeType="1"/>
            </p:cNvSpPr>
            <p:nvPr/>
          </p:nvSpPr>
          <p:spPr bwMode="auto">
            <a:xfrm>
              <a:off x="2316" y="2906"/>
              <a:ext cx="4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89" name="Rectangle 94"/>
            <p:cNvSpPr>
              <a:spLocks noChangeArrowheads="1"/>
            </p:cNvSpPr>
            <p:nvPr/>
          </p:nvSpPr>
          <p:spPr bwMode="auto">
            <a:xfrm>
              <a:off x="2759" y="290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90" name="Line 95"/>
            <p:cNvSpPr>
              <a:spLocks noChangeShapeType="1"/>
            </p:cNvSpPr>
            <p:nvPr/>
          </p:nvSpPr>
          <p:spPr bwMode="auto">
            <a:xfrm>
              <a:off x="2759" y="290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91" name="Line 96"/>
            <p:cNvSpPr>
              <a:spLocks noChangeShapeType="1"/>
            </p:cNvSpPr>
            <p:nvPr/>
          </p:nvSpPr>
          <p:spPr bwMode="auto">
            <a:xfrm>
              <a:off x="2759" y="290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92" name="Rectangle 97"/>
            <p:cNvSpPr>
              <a:spLocks noChangeArrowheads="1"/>
            </p:cNvSpPr>
            <p:nvPr/>
          </p:nvSpPr>
          <p:spPr bwMode="auto">
            <a:xfrm>
              <a:off x="2307" y="2915"/>
              <a:ext cx="9" cy="2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93" name="Line 98"/>
            <p:cNvSpPr>
              <a:spLocks noChangeShapeType="1"/>
            </p:cNvSpPr>
            <p:nvPr/>
          </p:nvSpPr>
          <p:spPr bwMode="auto">
            <a:xfrm>
              <a:off x="2307" y="2915"/>
              <a:ext cx="1" cy="2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94" name="Rectangle 99"/>
            <p:cNvSpPr>
              <a:spLocks noChangeArrowheads="1"/>
            </p:cNvSpPr>
            <p:nvPr/>
          </p:nvSpPr>
          <p:spPr bwMode="auto">
            <a:xfrm>
              <a:off x="2759" y="2915"/>
              <a:ext cx="9" cy="2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0995" name="Line 100"/>
            <p:cNvSpPr>
              <a:spLocks noChangeShapeType="1"/>
            </p:cNvSpPr>
            <p:nvPr/>
          </p:nvSpPr>
          <p:spPr bwMode="auto">
            <a:xfrm>
              <a:off x="2759" y="2915"/>
              <a:ext cx="1" cy="2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96" name="Rectangle 101"/>
            <p:cNvSpPr>
              <a:spLocks noChangeArrowheads="1"/>
            </p:cNvSpPr>
            <p:nvPr/>
          </p:nvSpPr>
          <p:spPr bwMode="auto">
            <a:xfrm>
              <a:off x="2188" y="3281"/>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5</a:t>
              </a:r>
              <a:endParaRPr lang="en-US" altLang="zh-CN" sz="4000">
                <a:ea typeface="黑体" panose="02010609060101010101" pitchFamily="49" charset="-122"/>
              </a:endParaRPr>
            </a:p>
          </p:txBody>
        </p:sp>
        <p:sp>
          <p:nvSpPr>
            <p:cNvPr id="80997" name="Rectangle 102"/>
            <p:cNvSpPr>
              <a:spLocks noChangeArrowheads="1"/>
            </p:cNvSpPr>
            <p:nvPr/>
          </p:nvSpPr>
          <p:spPr bwMode="auto">
            <a:xfrm>
              <a:off x="2272" y="3281"/>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0998" name="Rectangle 103"/>
            <p:cNvSpPr>
              <a:spLocks noChangeArrowheads="1"/>
            </p:cNvSpPr>
            <p:nvPr/>
          </p:nvSpPr>
          <p:spPr bwMode="auto">
            <a:xfrm>
              <a:off x="2488" y="325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7</a:t>
              </a:r>
              <a:endParaRPr lang="en-US" altLang="zh-CN" sz="4000">
                <a:ea typeface="黑体" panose="02010609060101010101" pitchFamily="49" charset="-122"/>
              </a:endParaRPr>
            </a:p>
          </p:txBody>
        </p:sp>
        <p:sp>
          <p:nvSpPr>
            <p:cNvPr id="80999" name="Rectangle 104"/>
            <p:cNvSpPr>
              <a:spLocks noChangeArrowheads="1"/>
            </p:cNvSpPr>
            <p:nvPr/>
          </p:nvSpPr>
          <p:spPr bwMode="auto">
            <a:xfrm>
              <a:off x="2587" y="3252"/>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000" name="Rectangle 105"/>
            <p:cNvSpPr>
              <a:spLocks noChangeArrowheads="1"/>
            </p:cNvSpPr>
            <p:nvPr/>
          </p:nvSpPr>
          <p:spPr bwMode="auto">
            <a:xfrm>
              <a:off x="2307" y="318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01" name="Line 106"/>
            <p:cNvSpPr>
              <a:spLocks noChangeShapeType="1"/>
            </p:cNvSpPr>
            <p:nvPr/>
          </p:nvSpPr>
          <p:spPr bwMode="auto">
            <a:xfrm>
              <a:off x="2307" y="318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02" name="Line 107"/>
            <p:cNvSpPr>
              <a:spLocks noChangeShapeType="1"/>
            </p:cNvSpPr>
            <p:nvPr/>
          </p:nvSpPr>
          <p:spPr bwMode="auto">
            <a:xfrm>
              <a:off x="2307" y="318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03" name="Rectangle 108"/>
            <p:cNvSpPr>
              <a:spLocks noChangeArrowheads="1"/>
            </p:cNvSpPr>
            <p:nvPr/>
          </p:nvSpPr>
          <p:spPr bwMode="auto">
            <a:xfrm>
              <a:off x="2316" y="3186"/>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04" name="Line 109"/>
            <p:cNvSpPr>
              <a:spLocks noChangeShapeType="1"/>
            </p:cNvSpPr>
            <p:nvPr/>
          </p:nvSpPr>
          <p:spPr bwMode="auto">
            <a:xfrm>
              <a:off x="2316" y="3186"/>
              <a:ext cx="4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05" name="Rectangle 110"/>
            <p:cNvSpPr>
              <a:spLocks noChangeArrowheads="1"/>
            </p:cNvSpPr>
            <p:nvPr/>
          </p:nvSpPr>
          <p:spPr bwMode="auto">
            <a:xfrm>
              <a:off x="2759" y="318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06" name="Line 111"/>
            <p:cNvSpPr>
              <a:spLocks noChangeShapeType="1"/>
            </p:cNvSpPr>
            <p:nvPr/>
          </p:nvSpPr>
          <p:spPr bwMode="auto">
            <a:xfrm>
              <a:off x="2759" y="318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07" name="Line 112"/>
            <p:cNvSpPr>
              <a:spLocks noChangeShapeType="1"/>
            </p:cNvSpPr>
            <p:nvPr/>
          </p:nvSpPr>
          <p:spPr bwMode="auto">
            <a:xfrm>
              <a:off x="2759" y="318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08" name="Rectangle 113"/>
            <p:cNvSpPr>
              <a:spLocks noChangeArrowheads="1"/>
            </p:cNvSpPr>
            <p:nvPr/>
          </p:nvSpPr>
          <p:spPr bwMode="auto">
            <a:xfrm>
              <a:off x="2307" y="3195"/>
              <a:ext cx="9" cy="2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09" name="Line 114"/>
            <p:cNvSpPr>
              <a:spLocks noChangeShapeType="1"/>
            </p:cNvSpPr>
            <p:nvPr/>
          </p:nvSpPr>
          <p:spPr bwMode="auto">
            <a:xfrm>
              <a:off x="2307" y="3195"/>
              <a:ext cx="1" cy="2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10" name="Rectangle 115"/>
            <p:cNvSpPr>
              <a:spLocks noChangeArrowheads="1"/>
            </p:cNvSpPr>
            <p:nvPr/>
          </p:nvSpPr>
          <p:spPr bwMode="auto">
            <a:xfrm>
              <a:off x="2307" y="346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11" name="Line 116"/>
            <p:cNvSpPr>
              <a:spLocks noChangeShapeType="1"/>
            </p:cNvSpPr>
            <p:nvPr/>
          </p:nvSpPr>
          <p:spPr bwMode="auto">
            <a:xfrm>
              <a:off x="2307" y="346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12" name="Line 117"/>
            <p:cNvSpPr>
              <a:spLocks noChangeShapeType="1"/>
            </p:cNvSpPr>
            <p:nvPr/>
          </p:nvSpPr>
          <p:spPr bwMode="auto">
            <a:xfrm>
              <a:off x="2307" y="346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13" name="Rectangle 118"/>
            <p:cNvSpPr>
              <a:spLocks noChangeArrowheads="1"/>
            </p:cNvSpPr>
            <p:nvPr/>
          </p:nvSpPr>
          <p:spPr bwMode="auto">
            <a:xfrm>
              <a:off x="2307" y="346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14" name="Line 119"/>
            <p:cNvSpPr>
              <a:spLocks noChangeShapeType="1"/>
            </p:cNvSpPr>
            <p:nvPr/>
          </p:nvSpPr>
          <p:spPr bwMode="auto">
            <a:xfrm>
              <a:off x="2307" y="346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15" name="Line 120"/>
            <p:cNvSpPr>
              <a:spLocks noChangeShapeType="1"/>
            </p:cNvSpPr>
            <p:nvPr/>
          </p:nvSpPr>
          <p:spPr bwMode="auto">
            <a:xfrm>
              <a:off x="2307" y="346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16" name="Rectangle 121"/>
            <p:cNvSpPr>
              <a:spLocks noChangeArrowheads="1"/>
            </p:cNvSpPr>
            <p:nvPr/>
          </p:nvSpPr>
          <p:spPr bwMode="auto">
            <a:xfrm>
              <a:off x="2316" y="3466"/>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17" name="Line 122"/>
            <p:cNvSpPr>
              <a:spLocks noChangeShapeType="1"/>
            </p:cNvSpPr>
            <p:nvPr/>
          </p:nvSpPr>
          <p:spPr bwMode="auto">
            <a:xfrm>
              <a:off x="2316" y="3466"/>
              <a:ext cx="4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18" name="Rectangle 123"/>
            <p:cNvSpPr>
              <a:spLocks noChangeArrowheads="1"/>
            </p:cNvSpPr>
            <p:nvPr/>
          </p:nvSpPr>
          <p:spPr bwMode="auto">
            <a:xfrm>
              <a:off x="2759" y="3195"/>
              <a:ext cx="9" cy="2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19" name="Line 124"/>
            <p:cNvSpPr>
              <a:spLocks noChangeShapeType="1"/>
            </p:cNvSpPr>
            <p:nvPr/>
          </p:nvSpPr>
          <p:spPr bwMode="auto">
            <a:xfrm>
              <a:off x="2759" y="3195"/>
              <a:ext cx="1" cy="2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20" name="Rectangle 125"/>
            <p:cNvSpPr>
              <a:spLocks noChangeArrowheads="1"/>
            </p:cNvSpPr>
            <p:nvPr/>
          </p:nvSpPr>
          <p:spPr bwMode="auto">
            <a:xfrm>
              <a:off x="2759" y="346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21" name="Line 126"/>
            <p:cNvSpPr>
              <a:spLocks noChangeShapeType="1"/>
            </p:cNvSpPr>
            <p:nvPr/>
          </p:nvSpPr>
          <p:spPr bwMode="auto">
            <a:xfrm>
              <a:off x="2759" y="346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22" name="Line 127"/>
            <p:cNvSpPr>
              <a:spLocks noChangeShapeType="1"/>
            </p:cNvSpPr>
            <p:nvPr/>
          </p:nvSpPr>
          <p:spPr bwMode="auto">
            <a:xfrm>
              <a:off x="2759" y="346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23" name="Rectangle 128"/>
            <p:cNvSpPr>
              <a:spLocks noChangeArrowheads="1"/>
            </p:cNvSpPr>
            <p:nvPr/>
          </p:nvSpPr>
          <p:spPr bwMode="auto">
            <a:xfrm>
              <a:off x="2759" y="346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24" name="Line 129"/>
            <p:cNvSpPr>
              <a:spLocks noChangeShapeType="1"/>
            </p:cNvSpPr>
            <p:nvPr/>
          </p:nvSpPr>
          <p:spPr bwMode="auto">
            <a:xfrm>
              <a:off x="2759" y="346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25" name="Line 130"/>
            <p:cNvSpPr>
              <a:spLocks noChangeShapeType="1"/>
            </p:cNvSpPr>
            <p:nvPr/>
          </p:nvSpPr>
          <p:spPr bwMode="auto">
            <a:xfrm>
              <a:off x="2759" y="346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26" name="Rectangle 131"/>
            <p:cNvSpPr>
              <a:spLocks noChangeArrowheads="1"/>
            </p:cNvSpPr>
            <p:nvPr/>
          </p:nvSpPr>
          <p:spPr bwMode="auto">
            <a:xfrm>
              <a:off x="2086" y="3526"/>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solidFill>
                    <a:srgbClr val="00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grpSp>
          <p:nvGrpSpPr>
            <p:cNvPr id="81027" name="Group 332"/>
            <p:cNvGrpSpPr>
              <a:grpSpLocks/>
            </p:cNvGrpSpPr>
            <p:nvPr/>
          </p:nvGrpSpPr>
          <p:grpSpPr bwMode="auto">
            <a:xfrm>
              <a:off x="3743" y="1248"/>
              <a:ext cx="1474" cy="2341"/>
              <a:chOff x="3743" y="1248"/>
              <a:chExt cx="1474" cy="2341"/>
            </a:xfrm>
          </p:grpSpPr>
          <p:sp>
            <p:nvSpPr>
              <p:cNvPr id="81101" name="Rectangle 132"/>
              <p:cNvSpPr>
                <a:spLocks noChangeArrowheads="1"/>
              </p:cNvSpPr>
              <p:nvPr/>
            </p:nvSpPr>
            <p:spPr bwMode="auto">
              <a:xfrm>
                <a:off x="3743" y="127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b="0">
                    <a:solidFill>
                      <a:srgbClr val="00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02" name="Rectangle 133"/>
              <p:cNvSpPr>
                <a:spLocks noChangeArrowheads="1"/>
              </p:cNvSpPr>
              <p:nvPr/>
            </p:nvSpPr>
            <p:spPr bwMode="auto">
              <a:xfrm>
                <a:off x="3827" y="1258"/>
                <a:ext cx="7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a:solidFill>
                      <a:srgbClr val="FF0000"/>
                    </a:solidFill>
                    <a:latin typeface="仿宋_GB2312" pitchFamily="49" charset="-122"/>
                    <a:ea typeface="仿宋_GB2312" pitchFamily="49" charset="-122"/>
                  </a:rPr>
                  <a:t>二元组表</a:t>
                </a:r>
                <a:endParaRPr lang="zh-CN" altLang="en-US" sz="4000">
                  <a:ea typeface="黑体" panose="02010609060101010101" pitchFamily="49" charset="-122"/>
                </a:endParaRPr>
              </a:p>
            </p:txBody>
          </p:sp>
          <p:sp>
            <p:nvSpPr>
              <p:cNvPr id="81103" name="Rectangle 134"/>
              <p:cNvSpPr>
                <a:spLocks noChangeArrowheads="1"/>
              </p:cNvSpPr>
              <p:nvPr/>
            </p:nvSpPr>
            <p:spPr bwMode="auto">
              <a:xfrm>
                <a:off x="4671" y="1248"/>
                <a:ext cx="3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data</a:t>
                </a:r>
                <a:endParaRPr lang="en-US" altLang="zh-CN" sz="4000">
                  <a:ea typeface="黑体" panose="02010609060101010101" pitchFamily="49" charset="-122"/>
                </a:endParaRPr>
              </a:p>
            </p:txBody>
          </p:sp>
          <p:sp>
            <p:nvSpPr>
              <p:cNvPr id="81104" name="Rectangle 135"/>
              <p:cNvSpPr>
                <a:spLocks noChangeArrowheads="1"/>
              </p:cNvSpPr>
              <p:nvPr/>
            </p:nvSpPr>
            <p:spPr bwMode="auto">
              <a:xfrm>
                <a:off x="5043" y="1252"/>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05" name="Rectangle 136"/>
              <p:cNvSpPr>
                <a:spLocks noChangeArrowheads="1"/>
              </p:cNvSpPr>
              <p:nvPr/>
            </p:nvSpPr>
            <p:spPr bwMode="auto">
              <a:xfrm>
                <a:off x="3845" y="1506"/>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b="0">
                    <a:solidFill>
                      <a:srgbClr val="00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06" name="Rectangle 137"/>
              <p:cNvSpPr>
                <a:spLocks noChangeArrowheads="1"/>
              </p:cNvSpPr>
              <p:nvPr/>
            </p:nvSpPr>
            <p:spPr bwMode="auto">
              <a:xfrm>
                <a:off x="4130" y="1510"/>
                <a:ext cx="2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col</a:t>
                </a:r>
                <a:endParaRPr lang="en-US" altLang="zh-CN" sz="4000">
                  <a:ea typeface="黑体" panose="02010609060101010101" pitchFamily="49" charset="-122"/>
                </a:endParaRPr>
              </a:p>
            </p:txBody>
          </p:sp>
          <p:sp>
            <p:nvSpPr>
              <p:cNvPr id="81107" name="Rectangle 138"/>
              <p:cNvSpPr>
                <a:spLocks noChangeArrowheads="1"/>
              </p:cNvSpPr>
              <p:nvPr/>
            </p:nvSpPr>
            <p:spPr bwMode="auto">
              <a:xfrm>
                <a:off x="4373" y="1510"/>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08" name="Rectangle 139"/>
              <p:cNvSpPr>
                <a:spLocks noChangeArrowheads="1"/>
              </p:cNvSpPr>
              <p:nvPr/>
            </p:nvSpPr>
            <p:spPr bwMode="auto">
              <a:xfrm>
                <a:off x="4647" y="1510"/>
                <a:ext cx="4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value</a:t>
                </a:r>
                <a:endParaRPr lang="en-US" altLang="zh-CN" sz="4000">
                  <a:ea typeface="黑体" panose="02010609060101010101" pitchFamily="49" charset="-122"/>
                </a:endParaRPr>
              </a:p>
            </p:txBody>
          </p:sp>
          <p:sp>
            <p:nvSpPr>
              <p:cNvPr id="81109" name="Rectangle 140"/>
              <p:cNvSpPr>
                <a:spLocks noChangeArrowheads="1"/>
              </p:cNvSpPr>
              <p:nvPr/>
            </p:nvSpPr>
            <p:spPr bwMode="auto">
              <a:xfrm>
                <a:off x="5099" y="1510"/>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10" name="Rectangle 141"/>
              <p:cNvSpPr>
                <a:spLocks noChangeArrowheads="1"/>
              </p:cNvSpPr>
              <p:nvPr/>
            </p:nvSpPr>
            <p:spPr bwMode="auto">
              <a:xfrm>
                <a:off x="3845" y="1734"/>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0</a:t>
                </a:r>
                <a:endParaRPr lang="en-US" altLang="zh-CN" sz="4000">
                  <a:ea typeface="黑体" panose="02010609060101010101" pitchFamily="49" charset="-122"/>
                </a:endParaRPr>
              </a:p>
            </p:txBody>
          </p:sp>
          <p:sp>
            <p:nvSpPr>
              <p:cNvPr id="81111" name="Rectangle 142"/>
              <p:cNvSpPr>
                <a:spLocks noChangeArrowheads="1"/>
              </p:cNvSpPr>
              <p:nvPr/>
            </p:nvSpPr>
            <p:spPr bwMode="auto">
              <a:xfrm>
                <a:off x="3930" y="173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12" name="Rectangle 143"/>
              <p:cNvSpPr>
                <a:spLocks noChangeArrowheads="1"/>
              </p:cNvSpPr>
              <p:nvPr/>
            </p:nvSpPr>
            <p:spPr bwMode="auto">
              <a:xfrm>
                <a:off x="4202" y="1736"/>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0</a:t>
                </a:r>
                <a:endParaRPr lang="en-US" altLang="zh-CN" sz="4000">
                  <a:ea typeface="黑体" panose="02010609060101010101" pitchFamily="49" charset="-122"/>
                </a:endParaRPr>
              </a:p>
            </p:txBody>
          </p:sp>
          <p:sp>
            <p:nvSpPr>
              <p:cNvPr id="81113" name="Rectangle 144"/>
              <p:cNvSpPr>
                <a:spLocks noChangeArrowheads="1"/>
              </p:cNvSpPr>
              <p:nvPr/>
            </p:nvSpPr>
            <p:spPr bwMode="auto">
              <a:xfrm>
                <a:off x="4301" y="1736"/>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14" name="Rectangle 145"/>
              <p:cNvSpPr>
                <a:spLocks noChangeArrowheads="1"/>
              </p:cNvSpPr>
              <p:nvPr/>
            </p:nvSpPr>
            <p:spPr bwMode="auto">
              <a:xfrm>
                <a:off x="4774" y="1736"/>
                <a:ext cx="1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12</a:t>
                </a:r>
                <a:endParaRPr lang="en-US" altLang="zh-CN" sz="4000">
                  <a:ea typeface="黑体" panose="02010609060101010101" pitchFamily="49" charset="-122"/>
                </a:endParaRPr>
              </a:p>
            </p:txBody>
          </p:sp>
          <p:sp>
            <p:nvSpPr>
              <p:cNvPr id="81115" name="Rectangle 146"/>
              <p:cNvSpPr>
                <a:spLocks noChangeArrowheads="1"/>
              </p:cNvSpPr>
              <p:nvPr/>
            </p:nvSpPr>
            <p:spPr bwMode="auto">
              <a:xfrm>
                <a:off x="4972" y="1736"/>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16" name="Rectangle 147"/>
              <p:cNvSpPr>
                <a:spLocks noChangeArrowheads="1"/>
              </p:cNvSpPr>
              <p:nvPr/>
            </p:nvSpPr>
            <p:spPr bwMode="auto">
              <a:xfrm>
                <a:off x="3962" y="1724"/>
                <a:ext cx="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17" name="Line 148"/>
              <p:cNvSpPr>
                <a:spLocks noChangeShapeType="1"/>
              </p:cNvSpPr>
              <p:nvPr/>
            </p:nvSpPr>
            <p:spPr bwMode="auto">
              <a:xfrm>
                <a:off x="3962" y="1724"/>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18" name="Rectangle 149"/>
              <p:cNvSpPr>
                <a:spLocks noChangeArrowheads="1"/>
              </p:cNvSpPr>
              <p:nvPr/>
            </p:nvSpPr>
            <p:spPr bwMode="auto">
              <a:xfrm>
                <a:off x="3965" y="1724"/>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19" name="Line 150"/>
              <p:cNvSpPr>
                <a:spLocks noChangeShapeType="1"/>
              </p:cNvSpPr>
              <p:nvPr/>
            </p:nvSpPr>
            <p:spPr bwMode="auto">
              <a:xfrm>
                <a:off x="3965" y="172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20" name="Line 151"/>
              <p:cNvSpPr>
                <a:spLocks noChangeShapeType="1"/>
              </p:cNvSpPr>
              <p:nvPr/>
            </p:nvSpPr>
            <p:spPr bwMode="auto">
              <a:xfrm>
                <a:off x="3965" y="1724"/>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21" name="Rectangle 152"/>
              <p:cNvSpPr>
                <a:spLocks noChangeArrowheads="1"/>
              </p:cNvSpPr>
              <p:nvPr/>
            </p:nvSpPr>
            <p:spPr bwMode="auto">
              <a:xfrm>
                <a:off x="3974" y="1724"/>
                <a:ext cx="55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22" name="Line 153"/>
              <p:cNvSpPr>
                <a:spLocks noChangeShapeType="1"/>
              </p:cNvSpPr>
              <p:nvPr/>
            </p:nvSpPr>
            <p:spPr bwMode="auto">
              <a:xfrm>
                <a:off x="3974" y="1724"/>
                <a:ext cx="5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23" name="Rectangle 154"/>
              <p:cNvSpPr>
                <a:spLocks noChangeArrowheads="1"/>
              </p:cNvSpPr>
              <p:nvPr/>
            </p:nvSpPr>
            <p:spPr bwMode="auto">
              <a:xfrm>
                <a:off x="4527" y="1724"/>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24" name="Line 155"/>
              <p:cNvSpPr>
                <a:spLocks noChangeShapeType="1"/>
              </p:cNvSpPr>
              <p:nvPr/>
            </p:nvSpPr>
            <p:spPr bwMode="auto">
              <a:xfrm>
                <a:off x="4527" y="172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25" name="Line 156"/>
              <p:cNvSpPr>
                <a:spLocks noChangeShapeType="1"/>
              </p:cNvSpPr>
              <p:nvPr/>
            </p:nvSpPr>
            <p:spPr bwMode="auto">
              <a:xfrm>
                <a:off x="4527" y="1724"/>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26" name="Rectangle 157"/>
              <p:cNvSpPr>
                <a:spLocks noChangeArrowheads="1"/>
              </p:cNvSpPr>
              <p:nvPr/>
            </p:nvSpPr>
            <p:spPr bwMode="auto">
              <a:xfrm>
                <a:off x="4530" y="1724"/>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27" name="Line 158"/>
              <p:cNvSpPr>
                <a:spLocks noChangeShapeType="1"/>
              </p:cNvSpPr>
              <p:nvPr/>
            </p:nvSpPr>
            <p:spPr bwMode="auto">
              <a:xfrm>
                <a:off x="4530" y="172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28" name="Line 159"/>
              <p:cNvSpPr>
                <a:spLocks noChangeShapeType="1"/>
              </p:cNvSpPr>
              <p:nvPr/>
            </p:nvSpPr>
            <p:spPr bwMode="auto">
              <a:xfrm>
                <a:off x="4530" y="1724"/>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29" name="Rectangle 160"/>
              <p:cNvSpPr>
                <a:spLocks noChangeArrowheads="1"/>
              </p:cNvSpPr>
              <p:nvPr/>
            </p:nvSpPr>
            <p:spPr bwMode="auto">
              <a:xfrm>
                <a:off x="4539" y="1724"/>
                <a:ext cx="66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30" name="Line 161"/>
              <p:cNvSpPr>
                <a:spLocks noChangeShapeType="1"/>
              </p:cNvSpPr>
              <p:nvPr/>
            </p:nvSpPr>
            <p:spPr bwMode="auto">
              <a:xfrm>
                <a:off x="4539" y="1724"/>
                <a:ext cx="6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31" name="Rectangle 162"/>
              <p:cNvSpPr>
                <a:spLocks noChangeArrowheads="1"/>
              </p:cNvSpPr>
              <p:nvPr/>
            </p:nvSpPr>
            <p:spPr bwMode="auto">
              <a:xfrm>
                <a:off x="5205" y="1724"/>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32" name="Line 163"/>
              <p:cNvSpPr>
                <a:spLocks noChangeShapeType="1"/>
              </p:cNvSpPr>
              <p:nvPr/>
            </p:nvSpPr>
            <p:spPr bwMode="auto">
              <a:xfrm>
                <a:off x="5205" y="172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33" name="Line 164"/>
              <p:cNvSpPr>
                <a:spLocks noChangeShapeType="1"/>
              </p:cNvSpPr>
              <p:nvPr/>
            </p:nvSpPr>
            <p:spPr bwMode="auto">
              <a:xfrm>
                <a:off x="5205" y="1724"/>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34" name="Rectangle 165"/>
              <p:cNvSpPr>
                <a:spLocks noChangeArrowheads="1"/>
              </p:cNvSpPr>
              <p:nvPr/>
            </p:nvSpPr>
            <p:spPr bwMode="auto">
              <a:xfrm>
                <a:off x="5207" y="1724"/>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35" name="Line 166"/>
              <p:cNvSpPr>
                <a:spLocks noChangeShapeType="1"/>
              </p:cNvSpPr>
              <p:nvPr/>
            </p:nvSpPr>
            <p:spPr bwMode="auto">
              <a:xfrm>
                <a:off x="5207" y="1724"/>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36" name="Line 167"/>
              <p:cNvSpPr>
                <a:spLocks noChangeShapeType="1"/>
              </p:cNvSpPr>
              <p:nvPr/>
            </p:nvSpPr>
            <p:spPr bwMode="auto">
              <a:xfrm>
                <a:off x="5207" y="1724"/>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37" name="Rectangle 168"/>
              <p:cNvSpPr>
                <a:spLocks noChangeArrowheads="1"/>
              </p:cNvSpPr>
              <p:nvPr/>
            </p:nvSpPr>
            <p:spPr bwMode="auto">
              <a:xfrm>
                <a:off x="5207" y="1724"/>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38" name="Line 169"/>
              <p:cNvSpPr>
                <a:spLocks noChangeShapeType="1"/>
              </p:cNvSpPr>
              <p:nvPr/>
            </p:nvSpPr>
            <p:spPr bwMode="auto">
              <a:xfrm>
                <a:off x="5207" y="1724"/>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39" name="Line 170"/>
              <p:cNvSpPr>
                <a:spLocks noChangeShapeType="1"/>
              </p:cNvSpPr>
              <p:nvPr/>
            </p:nvSpPr>
            <p:spPr bwMode="auto">
              <a:xfrm>
                <a:off x="5207" y="1724"/>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40" name="Rectangle 171"/>
              <p:cNvSpPr>
                <a:spLocks noChangeArrowheads="1"/>
              </p:cNvSpPr>
              <p:nvPr/>
            </p:nvSpPr>
            <p:spPr bwMode="auto">
              <a:xfrm>
                <a:off x="3965" y="1733"/>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41" name="Line 172"/>
              <p:cNvSpPr>
                <a:spLocks noChangeShapeType="1"/>
              </p:cNvSpPr>
              <p:nvPr/>
            </p:nvSpPr>
            <p:spPr bwMode="auto">
              <a:xfrm>
                <a:off x="3965" y="1733"/>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42" name="Rectangle 173"/>
              <p:cNvSpPr>
                <a:spLocks noChangeArrowheads="1"/>
              </p:cNvSpPr>
              <p:nvPr/>
            </p:nvSpPr>
            <p:spPr bwMode="auto">
              <a:xfrm>
                <a:off x="4530" y="1733"/>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43" name="Line 174"/>
              <p:cNvSpPr>
                <a:spLocks noChangeShapeType="1"/>
              </p:cNvSpPr>
              <p:nvPr/>
            </p:nvSpPr>
            <p:spPr bwMode="auto">
              <a:xfrm>
                <a:off x="4530" y="1733"/>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44" name="Rectangle 175"/>
              <p:cNvSpPr>
                <a:spLocks noChangeArrowheads="1"/>
              </p:cNvSpPr>
              <p:nvPr/>
            </p:nvSpPr>
            <p:spPr bwMode="auto">
              <a:xfrm>
                <a:off x="5207" y="1733"/>
                <a:ext cx="10"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45" name="Line 176"/>
              <p:cNvSpPr>
                <a:spLocks noChangeShapeType="1"/>
              </p:cNvSpPr>
              <p:nvPr/>
            </p:nvSpPr>
            <p:spPr bwMode="auto">
              <a:xfrm>
                <a:off x="5207" y="1733"/>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46" name="Rectangle 177"/>
              <p:cNvSpPr>
                <a:spLocks noChangeArrowheads="1"/>
              </p:cNvSpPr>
              <p:nvPr/>
            </p:nvSpPr>
            <p:spPr bwMode="auto">
              <a:xfrm>
                <a:off x="3845" y="1961"/>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1</a:t>
                </a:r>
                <a:endParaRPr lang="en-US" altLang="zh-CN" sz="4000">
                  <a:ea typeface="黑体" panose="02010609060101010101" pitchFamily="49" charset="-122"/>
                </a:endParaRPr>
              </a:p>
            </p:txBody>
          </p:sp>
          <p:sp>
            <p:nvSpPr>
              <p:cNvPr id="81147" name="Rectangle 178"/>
              <p:cNvSpPr>
                <a:spLocks noChangeArrowheads="1"/>
              </p:cNvSpPr>
              <p:nvPr/>
            </p:nvSpPr>
            <p:spPr bwMode="auto">
              <a:xfrm>
                <a:off x="3930" y="1961"/>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48" name="Rectangle 179"/>
              <p:cNvSpPr>
                <a:spLocks noChangeArrowheads="1"/>
              </p:cNvSpPr>
              <p:nvPr/>
            </p:nvSpPr>
            <p:spPr bwMode="auto">
              <a:xfrm>
                <a:off x="4202" y="1963"/>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81149" name="Rectangle 180"/>
              <p:cNvSpPr>
                <a:spLocks noChangeArrowheads="1"/>
              </p:cNvSpPr>
              <p:nvPr/>
            </p:nvSpPr>
            <p:spPr bwMode="auto">
              <a:xfrm>
                <a:off x="4301" y="1963"/>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50" name="Rectangle 181"/>
              <p:cNvSpPr>
                <a:spLocks noChangeArrowheads="1"/>
              </p:cNvSpPr>
              <p:nvPr/>
            </p:nvSpPr>
            <p:spPr bwMode="auto">
              <a:xfrm>
                <a:off x="4779" y="1963"/>
                <a:ext cx="1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11</a:t>
                </a:r>
                <a:endParaRPr lang="en-US" altLang="zh-CN" sz="4000">
                  <a:ea typeface="黑体" panose="02010609060101010101" pitchFamily="49" charset="-122"/>
                </a:endParaRPr>
              </a:p>
            </p:txBody>
          </p:sp>
          <p:sp>
            <p:nvSpPr>
              <p:cNvPr id="81151" name="Rectangle 182"/>
              <p:cNvSpPr>
                <a:spLocks noChangeArrowheads="1"/>
              </p:cNvSpPr>
              <p:nvPr/>
            </p:nvSpPr>
            <p:spPr bwMode="auto">
              <a:xfrm>
                <a:off x="4967" y="1963"/>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52" name="Rectangle 183"/>
              <p:cNvSpPr>
                <a:spLocks noChangeArrowheads="1"/>
              </p:cNvSpPr>
              <p:nvPr/>
            </p:nvSpPr>
            <p:spPr bwMode="auto">
              <a:xfrm>
                <a:off x="3965" y="1951"/>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53" name="Line 184"/>
              <p:cNvSpPr>
                <a:spLocks noChangeShapeType="1"/>
              </p:cNvSpPr>
              <p:nvPr/>
            </p:nvSpPr>
            <p:spPr bwMode="auto">
              <a:xfrm>
                <a:off x="3965" y="19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54" name="Line 185"/>
              <p:cNvSpPr>
                <a:spLocks noChangeShapeType="1"/>
              </p:cNvSpPr>
              <p:nvPr/>
            </p:nvSpPr>
            <p:spPr bwMode="auto">
              <a:xfrm>
                <a:off x="3965" y="195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55" name="Rectangle 186"/>
              <p:cNvSpPr>
                <a:spLocks noChangeArrowheads="1"/>
              </p:cNvSpPr>
              <p:nvPr/>
            </p:nvSpPr>
            <p:spPr bwMode="auto">
              <a:xfrm>
                <a:off x="3974" y="1951"/>
                <a:ext cx="5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56" name="Line 187"/>
              <p:cNvSpPr>
                <a:spLocks noChangeShapeType="1"/>
              </p:cNvSpPr>
              <p:nvPr/>
            </p:nvSpPr>
            <p:spPr bwMode="auto">
              <a:xfrm>
                <a:off x="3974" y="1951"/>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57" name="Rectangle 188"/>
              <p:cNvSpPr>
                <a:spLocks noChangeArrowheads="1"/>
              </p:cNvSpPr>
              <p:nvPr/>
            </p:nvSpPr>
            <p:spPr bwMode="auto">
              <a:xfrm>
                <a:off x="4530" y="1951"/>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58" name="Line 189"/>
              <p:cNvSpPr>
                <a:spLocks noChangeShapeType="1"/>
              </p:cNvSpPr>
              <p:nvPr/>
            </p:nvSpPr>
            <p:spPr bwMode="auto">
              <a:xfrm>
                <a:off x="4530" y="19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59" name="Line 190"/>
              <p:cNvSpPr>
                <a:spLocks noChangeShapeType="1"/>
              </p:cNvSpPr>
              <p:nvPr/>
            </p:nvSpPr>
            <p:spPr bwMode="auto">
              <a:xfrm>
                <a:off x="4530" y="195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60" name="Rectangle 191"/>
              <p:cNvSpPr>
                <a:spLocks noChangeArrowheads="1"/>
              </p:cNvSpPr>
              <p:nvPr/>
            </p:nvSpPr>
            <p:spPr bwMode="auto">
              <a:xfrm>
                <a:off x="4539" y="1951"/>
                <a:ext cx="66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61" name="Line 192"/>
              <p:cNvSpPr>
                <a:spLocks noChangeShapeType="1"/>
              </p:cNvSpPr>
              <p:nvPr/>
            </p:nvSpPr>
            <p:spPr bwMode="auto">
              <a:xfrm>
                <a:off x="4539" y="1951"/>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62" name="Rectangle 193"/>
              <p:cNvSpPr>
                <a:spLocks noChangeArrowheads="1"/>
              </p:cNvSpPr>
              <p:nvPr/>
            </p:nvSpPr>
            <p:spPr bwMode="auto">
              <a:xfrm>
                <a:off x="5207" y="1951"/>
                <a:ext cx="1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63" name="Line 194"/>
              <p:cNvSpPr>
                <a:spLocks noChangeShapeType="1"/>
              </p:cNvSpPr>
              <p:nvPr/>
            </p:nvSpPr>
            <p:spPr bwMode="auto">
              <a:xfrm>
                <a:off x="5207" y="195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64" name="Line 195"/>
              <p:cNvSpPr>
                <a:spLocks noChangeShapeType="1"/>
              </p:cNvSpPr>
              <p:nvPr/>
            </p:nvSpPr>
            <p:spPr bwMode="auto">
              <a:xfrm>
                <a:off x="5207" y="195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65" name="Rectangle 196"/>
              <p:cNvSpPr>
                <a:spLocks noChangeArrowheads="1"/>
              </p:cNvSpPr>
              <p:nvPr/>
            </p:nvSpPr>
            <p:spPr bwMode="auto">
              <a:xfrm>
                <a:off x="3965" y="1959"/>
                <a:ext cx="9" cy="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66" name="Line 197"/>
              <p:cNvSpPr>
                <a:spLocks noChangeShapeType="1"/>
              </p:cNvSpPr>
              <p:nvPr/>
            </p:nvSpPr>
            <p:spPr bwMode="auto">
              <a:xfrm>
                <a:off x="3965" y="1959"/>
                <a:ext cx="1" cy="2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67" name="Rectangle 198"/>
              <p:cNvSpPr>
                <a:spLocks noChangeArrowheads="1"/>
              </p:cNvSpPr>
              <p:nvPr/>
            </p:nvSpPr>
            <p:spPr bwMode="auto">
              <a:xfrm>
                <a:off x="4530" y="1959"/>
                <a:ext cx="9" cy="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68" name="Line 199"/>
              <p:cNvSpPr>
                <a:spLocks noChangeShapeType="1"/>
              </p:cNvSpPr>
              <p:nvPr/>
            </p:nvSpPr>
            <p:spPr bwMode="auto">
              <a:xfrm>
                <a:off x="4530" y="1959"/>
                <a:ext cx="1" cy="2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69" name="Rectangle 200"/>
              <p:cNvSpPr>
                <a:spLocks noChangeArrowheads="1"/>
              </p:cNvSpPr>
              <p:nvPr/>
            </p:nvSpPr>
            <p:spPr bwMode="auto">
              <a:xfrm>
                <a:off x="5207" y="1959"/>
                <a:ext cx="10" cy="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70" name="Line 201"/>
              <p:cNvSpPr>
                <a:spLocks noChangeShapeType="1"/>
              </p:cNvSpPr>
              <p:nvPr/>
            </p:nvSpPr>
            <p:spPr bwMode="auto">
              <a:xfrm>
                <a:off x="5207" y="1959"/>
                <a:ext cx="1" cy="2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71" name="Rectangle 202"/>
              <p:cNvSpPr>
                <a:spLocks noChangeArrowheads="1"/>
              </p:cNvSpPr>
              <p:nvPr/>
            </p:nvSpPr>
            <p:spPr bwMode="auto">
              <a:xfrm>
                <a:off x="3845" y="2189"/>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81172" name="Rectangle 203"/>
              <p:cNvSpPr>
                <a:spLocks noChangeArrowheads="1"/>
              </p:cNvSpPr>
              <p:nvPr/>
            </p:nvSpPr>
            <p:spPr bwMode="auto">
              <a:xfrm>
                <a:off x="3930" y="2189"/>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73" name="Rectangle 204"/>
              <p:cNvSpPr>
                <a:spLocks noChangeArrowheads="1"/>
              </p:cNvSpPr>
              <p:nvPr/>
            </p:nvSpPr>
            <p:spPr bwMode="auto">
              <a:xfrm>
                <a:off x="4202" y="2191"/>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5</a:t>
                </a:r>
                <a:endParaRPr lang="en-US" altLang="zh-CN" sz="4000">
                  <a:ea typeface="黑体" panose="02010609060101010101" pitchFamily="49" charset="-122"/>
                </a:endParaRPr>
              </a:p>
            </p:txBody>
          </p:sp>
          <p:sp>
            <p:nvSpPr>
              <p:cNvPr id="81174" name="Rectangle 205"/>
              <p:cNvSpPr>
                <a:spLocks noChangeArrowheads="1"/>
              </p:cNvSpPr>
              <p:nvPr/>
            </p:nvSpPr>
            <p:spPr bwMode="auto">
              <a:xfrm>
                <a:off x="4301" y="2191"/>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75" name="Rectangle 206"/>
              <p:cNvSpPr>
                <a:spLocks noChangeArrowheads="1"/>
              </p:cNvSpPr>
              <p:nvPr/>
            </p:nvSpPr>
            <p:spPr bwMode="auto">
              <a:xfrm>
                <a:off x="4774" y="2191"/>
                <a:ext cx="1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13</a:t>
                </a:r>
                <a:endParaRPr lang="en-US" altLang="zh-CN" sz="4000">
                  <a:ea typeface="黑体" panose="02010609060101010101" pitchFamily="49" charset="-122"/>
                </a:endParaRPr>
              </a:p>
            </p:txBody>
          </p:sp>
          <p:sp>
            <p:nvSpPr>
              <p:cNvPr id="81176" name="Rectangle 207"/>
              <p:cNvSpPr>
                <a:spLocks noChangeArrowheads="1"/>
              </p:cNvSpPr>
              <p:nvPr/>
            </p:nvSpPr>
            <p:spPr bwMode="auto">
              <a:xfrm>
                <a:off x="4972" y="2191"/>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77" name="Rectangle 208"/>
              <p:cNvSpPr>
                <a:spLocks noChangeArrowheads="1"/>
              </p:cNvSpPr>
              <p:nvPr/>
            </p:nvSpPr>
            <p:spPr bwMode="auto">
              <a:xfrm>
                <a:off x="3965" y="2179"/>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78" name="Line 209"/>
              <p:cNvSpPr>
                <a:spLocks noChangeShapeType="1"/>
              </p:cNvSpPr>
              <p:nvPr/>
            </p:nvSpPr>
            <p:spPr bwMode="auto">
              <a:xfrm>
                <a:off x="3965" y="217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79" name="Line 210"/>
              <p:cNvSpPr>
                <a:spLocks noChangeShapeType="1"/>
              </p:cNvSpPr>
              <p:nvPr/>
            </p:nvSpPr>
            <p:spPr bwMode="auto">
              <a:xfrm>
                <a:off x="3965" y="2179"/>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80" name="Rectangle 211"/>
              <p:cNvSpPr>
                <a:spLocks noChangeArrowheads="1"/>
              </p:cNvSpPr>
              <p:nvPr/>
            </p:nvSpPr>
            <p:spPr bwMode="auto">
              <a:xfrm>
                <a:off x="3974" y="2179"/>
                <a:ext cx="5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81" name="Line 212"/>
              <p:cNvSpPr>
                <a:spLocks noChangeShapeType="1"/>
              </p:cNvSpPr>
              <p:nvPr/>
            </p:nvSpPr>
            <p:spPr bwMode="auto">
              <a:xfrm>
                <a:off x="3974" y="2179"/>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82" name="Rectangle 213"/>
              <p:cNvSpPr>
                <a:spLocks noChangeArrowheads="1"/>
              </p:cNvSpPr>
              <p:nvPr/>
            </p:nvSpPr>
            <p:spPr bwMode="auto">
              <a:xfrm>
                <a:off x="4530" y="2179"/>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83" name="Line 214"/>
              <p:cNvSpPr>
                <a:spLocks noChangeShapeType="1"/>
              </p:cNvSpPr>
              <p:nvPr/>
            </p:nvSpPr>
            <p:spPr bwMode="auto">
              <a:xfrm>
                <a:off x="4530" y="217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84" name="Line 215"/>
              <p:cNvSpPr>
                <a:spLocks noChangeShapeType="1"/>
              </p:cNvSpPr>
              <p:nvPr/>
            </p:nvSpPr>
            <p:spPr bwMode="auto">
              <a:xfrm>
                <a:off x="4530" y="2179"/>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85" name="Rectangle 216"/>
              <p:cNvSpPr>
                <a:spLocks noChangeArrowheads="1"/>
              </p:cNvSpPr>
              <p:nvPr/>
            </p:nvSpPr>
            <p:spPr bwMode="auto">
              <a:xfrm>
                <a:off x="4539" y="2179"/>
                <a:ext cx="66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86" name="Line 217"/>
              <p:cNvSpPr>
                <a:spLocks noChangeShapeType="1"/>
              </p:cNvSpPr>
              <p:nvPr/>
            </p:nvSpPr>
            <p:spPr bwMode="auto">
              <a:xfrm>
                <a:off x="4539" y="2179"/>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87" name="Rectangle 218"/>
              <p:cNvSpPr>
                <a:spLocks noChangeArrowheads="1"/>
              </p:cNvSpPr>
              <p:nvPr/>
            </p:nvSpPr>
            <p:spPr bwMode="auto">
              <a:xfrm>
                <a:off x="5207" y="2179"/>
                <a:ext cx="1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88" name="Line 219"/>
              <p:cNvSpPr>
                <a:spLocks noChangeShapeType="1"/>
              </p:cNvSpPr>
              <p:nvPr/>
            </p:nvSpPr>
            <p:spPr bwMode="auto">
              <a:xfrm>
                <a:off x="5207" y="21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89" name="Line 220"/>
              <p:cNvSpPr>
                <a:spLocks noChangeShapeType="1"/>
              </p:cNvSpPr>
              <p:nvPr/>
            </p:nvSpPr>
            <p:spPr bwMode="auto">
              <a:xfrm>
                <a:off x="5207" y="2179"/>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90" name="Rectangle 221"/>
              <p:cNvSpPr>
                <a:spLocks noChangeArrowheads="1"/>
              </p:cNvSpPr>
              <p:nvPr/>
            </p:nvSpPr>
            <p:spPr bwMode="auto">
              <a:xfrm>
                <a:off x="3965" y="2187"/>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91" name="Line 222"/>
              <p:cNvSpPr>
                <a:spLocks noChangeShapeType="1"/>
              </p:cNvSpPr>
              <p:nvPr/>
            </p:nvSpPr>
            <p:spPr bwMode="auto">
              <a:xfrm>
                <a:off x="3965" y="2187"/>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92" name="Rectangle 223"/>
              <p:cNvSpPr>
                <a:spLocks noChangeArrowheads="1"/>
              </p:cNvSpPr>
              <p:nvPr/>
            </p:nvSpPr>
            <p:spPr bwMode="auto">
              <a:xfrm>
                <a:off x="4530" y="2187"/>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93" name="Line 224"/>
              <p:cNvSpPr>
                <a:spLocks noChangeShapeType="1"/>
              </p:cNvSpPr>
              <p:nvPr/>
            </p:nvSpPr>
            <p:spPr bwMode="auto">
              <a:xfrm>
                <a:off x="4530" y="2187"/>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94" name="Rectangle 225"/>
              <p:cNvSpPr>
                <a:spLocks noChangeArrowheads="1"/>
              </p:cNvSpPr>
              <p:nvPr/>
            </p:nvSpPr>
            <p:spPr bwMode="auto">
              <a:xfrm>
                <a:off x="5207" y="2187"/>
                <a:ext cx="10"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195" name="Line 226"/>
              <p:cNvSpPr>
                <a:spLocks noChangeShapeType="1"/>
              </p:cNvSpPr>
              <p:nvPr/>
            </p:nvSpPr>
            <p:spPr bwMode="auto">
              <a:xfrm>
                <a:off x="5207" y="2187"/>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96" name="Rectangle 227"/>
              <p:cNvSpPr>
                <a:spLocks noChangeArrowheads="1"/>
              </p:cNvSpPr>
              <p:nvPr/>
            </p:nvSpPr>
            <p:spPr bwMode="auto">
              <a:xfrm>
                <a:off x="3845" y="2416"/>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81197" name="Rectangle 228"/>
              <p:cNvSpPr>
                <a:spLocks noChangeArrowheads="1"/>
              </p:cNvSpPr>
              <p:nvPr/>
            </p:nvSpPr>
            <p:spPr bwMode="auto">
              <a:xfrm>
                <a:off x="3930" y="2416"/>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198" name="Rectangle 229"/>
              <p:cNvSpPr>
                <a:spLocks noChangeArrowheads="1"/>
              </p:cNvSpPr>
              <p:nvPr/>
            </p:nvSpPr>
            <p:spPr bwMode="auto">
              <a:xfrm>
                <a:off x="4202" y="2418"/>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6</a:t>
                </a:r>
                <a:endParaRPr lang="en-US" altLang="zh-CN" sz="4000">
                  <a:ea typeface="黑体" panose="02010609060101010101" pitchFamily="49" charset="-122"/>
                </a:endParaRPr>
              </a:p>
            </p:txBody>
          </p:sp>
          <p:sp>
            <p:nvSpPr>
              <p:cNvPr id="81199" name="Rectangle 230"/>
              <p:cNvSpPr>
                <a:spLocks noChangeArrowheads="1"/>
              </p:cNvSpPr>
              <p:nvPr/>
            </p:nvSpPr>
            <p:spPr bwMode="auto">
              <a:xfrm>
                <a:off x="4301" y="2418"/>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00" name="Rectangle 231"/>
              <p:cNvSpPr>
                <a:spLocks noChangeArrowheads="1"/>
              </p:cNvSpPr>
              <p:nvPr/>
            </p:nvSpPr>
            <p:spPr bwMode="auto">
              <a:xfrm>
                <a:off x="4774" y="2418"/>
                <a:ext cx="1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14</a:t>
                </a:r>
                <a:endParaRPr lang="en-US" altLang="zh-CN" sz="4000">
                  <a:ea typeface="黑体" panose="02010609060101010101" pitchFamily="49" charset="-122"/>
                </a:endParaRPr>
              </a:p>
            </p:txBody>
          </p:sp>
          <p:sp>
            <p:nvSpPr>
              <p:cNvPr id="81201" name="Rectangle 232"/>
              <p:cNvSpPr>
                <a:spLocks noChangeArrowheads="1"/>
              </p:cNvSpPr>
              <p:nvPr/>
            </p:nvSpPr>
            <p:spPr bwMode="auto">
              <a:xfrm>
                <a:off x="4972" y="2418"/>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02" name="Rectangle 233"/>
              <p:cNvSpPr>
                <a:spLocks noChangeArrowheads="1"/>
              </p:cNvSpPr>
              <p:nvPr/>
            </p:nvSpPr>
            <p:spPr bwMode="auto">
              <a:xfrm>
                <a:off x="3965" y="2405"/>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03" name="Line 234"/>
              <p:cNvSpPr>
                <a:spLocks noChangeShapeType="1"/>
              </p:cNvSpPr>
              <p:nvPr/>
            </p:nvSpPr>
            <p:spPr bwMode="auto">
              <a:xfrm>
                <a:off x="3965" y="240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04" name="Line 235"/>
              <p:cNvSpPr>
                <a:spLocks noChangeShapeType="1"/>
              </p:cNvSpPr>
              <p:nvPr/>
            </p:nvSpPr>
            <p:spPr bwMode="auto">
              <a:xfrm>
                <a:off x="3965" y="2405"/>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05" name="Rectangle 236"/>
              <p:cNvSpPr>
                <a:spLocks noChangeArrowheads="1"/>
              </p:cNvSpPr>
              <p:nvPr/>
            </p:nvSpPr>
            <p:spPr bwMode="auto">
              <a:xfrm>
                <a:off x="3974" y="2405"/>
                <a:ext cx="5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06" name="Line 237"/>
              <p:cNvSpPr>
                <a:spLocks noChangeShapeType="1"/>
              </p:cNvSpPr>
              <p:nvPr/>
            </p:nvSpPr>
            <p:spPr bwMode="auto">
              <a:xfrm>
                <a:off x="3974" y="2405"/>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07" name="Rectangle 238"/>
              <p:cNvSpPr>
                <a:spLocks noChangeArrowheads="1"/>
              </p:cNvSpPr>
              <p:nvPr/>
            </p:nvSpPr>
            <p:spPr bwMode="auto">
              <a:xfrm>
                <a:off x="4530" y="2405"/>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08" name="Line 239"/>
              <p:cNvSpPr>
                <a:spLocks noChangeShapeType="1"/>
              </p:cNvSpPr>
              <p:nvPr/>
            </p:nvSpPr>
            <p:spPr bwMode="auto">
              <a:xfrm>
                <a:off x="4530" y="2405"/>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09" name="Line 240"/>
              <p:cNvSpPr>
                <a:spLocks noChangeShapeType="1"/>
              </p:cNvSpPr>
              <p:nvPr/>
            </p:nvSpPr>
            <p:spPr bwMode="auto">
              <a:xfrm>
                <a:off x="4530" y="2405"/>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10" name="Rectangle 241"/>
              <p:cNvSpPr>
                <a:spLocks noChangeArrowheads="1"/>
              </p:cNvSpPr>
              <p:nvPr/>
            </p:nvSpPr>
            <p:spPr bwMode="auto">
              <a:xfrm>
                <a:off x="4539" y="2405"/>
                <a:ext cx="6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11" name="Line 242"/>
              <p:cNvSpPr>
                <a:spLocks noChangeShapeType="1"/>
              </p:cNvSpPr>
              <p:nvPr/>
            </p:nvSpPr>
            <p:spPr bwMode="auto">
              <a:xfrm>
                <a:off x="4539" y="2405"/>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12" name="Rectangle 243"/>
              <p:cNvSpPr>
                <a:spLocks noChangeArrowheads="1"/>
              </p:cNvSpPr>
              <p:nvPr/>
            </p:nvSpPr>
            <p:spPr bwMode="auto">
              <a:xfrm>
                <a:off x="5207" y="2405"/>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13" name="Line 244"/>
              <p:cNvSpPr>
                <a:spLocks noChangeShapeType="1"/>
              </p:cNvSpPr>
              <p:nvPr/>
            </p:nvSpPr>
            <p:spPr bwMode="auto">
              <a:xfrm>
                <a:off x="5207" y="2405"/>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14" name="Line 245"/>
              <p:cNvSpPr>
                <a:spLocks noChangeShapeType="1"/>
              </p:cNvSpPr>
              <p:nvPr/>
            </p:nvSpPr>
            <p:spPr bwMode="auto">
              <a:xfrm>
                <a:off x="5207" y="2405"/>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15" name="Rectangle 246"/>
              <p:cNvSpPr>
                <a:spLocks noChangeArrowheads="1"/>
              </p:cNvSpPr>
              <p:nvPr/>
            </p:nvSpPr>
            <p:spPr bwMode="auto">
              <a:xfrm>
                <a:off x="3965" y="2414"/>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16" name="Line 247"/>
              <p:cNvSpPr>
                <a:spLocks noChangeShapeType="1"/>
              </p:cNvSpPr>
              <p:nvPr/>
            </p:nvSpPr>
            <p:spPr bwMode="auto">
              <a:xfrm>
                <a:off x="3965" y="2414"/>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17" name="Rectangle 248"/>
              <p:cNvSpPr>
                <a:spLocks noChangeArrowheads="1"/>
              </p:cNvSpPr>
              <p:nvPr/>
            </p:nvSpPr>
            <p:spPr bwMode="auto">
              <a:xfrm>
                <a:off x="4530" y="2414"/>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18" name="Line 249"/>
              <p:cNvSpPr>
                <a:spLocks noChangeShapeType="1"/>
              </p:cNvSpPr>
              <p:nvPr/>
            </p:nvSpPr>
            <p:spPr bwMode="auto">
              <a:xfrm>
                <a:off x="4530" y="2414"/>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19" name="Rectangle 250"/>
              <p:cNvSpPr>
                <a:spLocks noChangeArrowheads="1"/>
              </p:cNvSpPr>
              <p:nvPr/>
            </p:nvSpPr>
            <p:spPr bwMode="auto">
              <a:xfrm>
                <a:off x="5207" y="2414"/>
                <a:ext cx="10"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20" name="Line 251"/>
              <p:cNvSpPr>
                <a:spLocks noChangeShapeType="1"/>
              </p:cNvSpPr>
              <p:nvPr/>
            </p:nvSpPr>
            <p:spPr bwMode="auto">
              <a:xfrm>
                <a:off x="5207" y="2414"/>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21" name="Rectangle 252"/>
              <p:cNvSpPr>
                <a:spLocks noChangeArrowheads="1"/>
              </p:cNvSpPr>
              <p:nvPr/>
            </p:nvSpPr>
            <p:spPr bwMode="auto">
              <a:xfrm>
                <a:off x="3845" y="2644"/>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4</a:t>
                </a:r>
                <a:endParaRPr lang="en-US" altLang="zh-CN" sz="4000">
                  <a:ea typeface="黑体" panose="02010609060101010101" pitchFamily="49" charset="-122"/>
                </a:endParaRPr>
              </a:p>
            </p:txBody>
          </p:sp>
          <p:sp>
            <p:nvSpPr>
              <p:cNvPr id="81222" name="Rectangle 253"/>
              <p:cNvSpPr>
                <a:spLocks noChangeArrowheads="1"/>
              </p:cNvSpPr>
              <p:nvPr/>
            </p:nvSpPr>
            <p:spPr bwMode="auto">
              <a:xfrm>
                <a:off x="3930" y="264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23" name="Rectangle 254"/>
              <p:cNvSpPr>
                <a:spLocks noChangeArrowheads="1"/>
              </p:cNvSpPr>
              <p:nvPr/>
            </p:nvSpPr>
            <p:spPr bwMode="auto">
              <a:xfrm>
                <a:off x="4202" y="2646"/>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1</a:t>
                </a:r>
                <a:endParaRPr lang="en-US" altLang="zh-CN" sz="4000">
                  <a:ea typeface="黑体" panose="02010609060101010101" pitchFamily="49" charset="-122"/>
                </a:endParaRPr>
              </a:p>
            </p:txBody>
          </p:sp>
          <p:sp>
            <p:nvSpPr>
              <p:cNvPr id="81224" name="Rectangle 255"/>
              <p:cNvSpPr>
                <a:spLocks noChangeArrowheads="1"/>
              </p:cNvSpPr>
              <p:nvPr/>
            </p:nvSpPr>
            <p:spPr bwMode="auto">
              <a:xfrm>
                <a:off x="4301" y="2646"/>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25" name="Rectangle 256"/>
              <p:cNvSpPr>
                <a:spLocks noChangeArrowheads="1"/>
              </p:cNvSpPr>
              <p:nvPr/>
            </p:nvSpPr>
            <p:spPr bwMode="auto">
              <a:xfrm>
                <a:off x="4774" y="2670"/>
                <a:ext cx="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宋体" panose="02010600030101010101" pitchFamily="2" charset="-122"/>
                    <a:ea typeface="黑体" panose="02010609060101010101" pitchFamily="49" charset="-122"/>
                  </a:rPr>
                  <a:t>-</a:t>
                </a:r>
                <a:endParaRPr lang="en-US" altLang="zh-CN" sz="4000">
                  <a:ea typeface="黑体" panose="02010609060101010101" pitchFamily="49" charset="-122"/>
                </a:endParaRPr>
              </a:p>
            </p:txBody>
          </p:sp>
          <p:sp>
            <p:nvSpPr>
              <p:cNvPr id="81226" name="Rectangle 257"/>
              <p:cNvSpPr>
                <a:spLocks noChangeArrowheads="1"/>
              </p:cNvSpPr>
              <p:nvPr/>
            </p:nvSpPr>
            <p:spPr bwMode="auto">
              <a:xfrm>
                <a:off x="4873" y="2660"/>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4</a:t>
                </a:r>
                <a:endParaRPr lang="en-US" altLang="zh-CN" sz="4000">
                  <a:ea typeface="黑体" panose="02010609060101010101" pitchFamily="49" charset="-122"/>
                </a:endParaRPr>
              </a:p>
            </p:txBody>
          </p:sp>
          <p:sp>
            <p:nvSpPr>
              <p:cNvPr id="81227" name="Rectangle 258"/>
              <p:cNvSpPr>
                <a:spLocks noChangeArrowheads="1"/>
              </p:cNvSpPr>
              <p:nvPr/>
            </p:nvSpPr>
            <p:spPr bwMode="auto">
              <a:xfrm>
                <a:off x="4972" y="2660"/>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28" name="Rectangle 259"/>
              <p:cNvSpPr>
                <a:spLocks noChangeArrowheads="1"/>
              </p:cNvSpPr>
              <p:nvPr/>
            </p:nvSpPr>
            <p:spPr bwMode="auto">
              <a:xfrm>
                <a:off x="3965" y="2633"/>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29" name="Line 260"/>
              <p:cNvSpPr>
                <a:spLocks noChangeShapeType="1"/>
              </p:cNvSpPr>
              <p:nvPr/>
            </p:nvSpPr>
            <p:spPr bwMode="auto">
              <a:xfrm>
                <a:off x="3965" y="2633"/>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30" name="Line 261"/>
              <p:cNvSpPr>
                <a:spLocks noChangeShapeType="1"/>
              </p:cNvSpPr>
              <p:nvPr/>
            </p:nvSpPr>
            <p:spPr bwMode="auto">
              <a:xfrm>
                <a:off x="3965" y="263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31" name="Rectangle 262"/>
              <p:cNvSpPr>
                <a:spLocks noChangeArrowheads="1"/>
              </p:cNvSpPr>
              <p:nvPr/>
            </p:nvSpPr>
            <p:spPr bwMode="auto">
              <a:xfrm>
                <a:off x="3974" y="2633"/>
                <a:ext cx="5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32" name="Line 263"/>
              <p:cNvSpPr>
                <a:spLocks noChangeShapeType="1"/>
              </p:cNvSpPr>
              <p:nvPr/>
            </p:nvSpPr>
            <p:spPr bwMode="auto">
              <a:xfrm>
                <a:off x="3974" y="263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33" name="Rectangle 264"/>
              <p:cNvSpPr>
                <a:spLocks noChangeArrowheads="1"/>
              </p:cNvSpPr>
              <p:nvPr/>
            </p:nvSpPr>
            <p:spPr bwMode="auto">
              <a:xfrm>
                <a:off x="4530" y="2633"/>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34" name="Line 265"/>
              <p:cNvSpPr>
                <a:spLocks noChangeShapeType="1"/>
              </p:cNvSpPr>
              <p:nvPr/>
            </p:nvSpPr>
            <p:spPr bwMode="auto">
              <a:xfrm>
                <a:off x="4530" y="2633"/>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35" name="Line 266"/>
              <p:cNvSpPr>
                <a:spLocks noChangeShapeType="1"/>
              </p:cNvSpPr>
              <p:nvPr/>
            </p:nvSpPr>
            <p:spPr bwMode="auto">
              <a:xfrm>
                <a:off x="4530" y="263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36" name="Rectangle 267"/>
              <p:cNvSpPr>
                <a:spLocks noChangeArrowheads="1"/>
              </p:cNvSpPr>
              <p:nvPr/>
            </p:nvSpPr>
            <p:spPr bwMode="auto">
              <a:xfrm>
                <a:off x="4539" y="2633"/>
                <a:ext cx="6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37" name="Line 268"/>
              <p:cNvSpPr>
                <a:spLocks noChangeShapeType="1"/>
              </p:cNvSpPr>
              <p:nvPr/>
            </p:nvSpPr>
            <p:spPr bwMode="auto">
              <a:xfrm>
                <a:off x="4539" y="2633"/>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38" name="Rectangle 269"/>
              <p:cNvSpPr>
                <a:spLocks noChangeArrowheads="1"/>
              </p:cNvSpPr>
              <p:nvPr/>
            </p:nvSpPr>
            <p:spPr bwMode="auto">
              <a:xfrm>
                <a:off x="5207" y="2633"/>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39" name="Line 270"/>
              <p:cNvSpPr>
                <a:spLocks noChangeShapeType="1"/>
              </p:cNvSpPr>
              <p:nvPr/>
            </p:nvSpPr>
            <p:spPr bwMode="auto">
              <a:xfrm>
                <a:off x="5207" y="2633"/>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40" name="Line 271"/>
              <p:cNvSpPr>
                <a:spLocks noChangeShapeType="1"/>
              </p:cNvSpPr>
              <p:nvPr/>
            </p:nvSpPr>
            <p:spPr bwMode="auto">
              <a:xfrm>
                <a:off x="5207" y="263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41" name="Rectangle 272"/>
              <p:cNvSpPr>
                <a:spLocks noChangeArrowheads="1"/>
              </p:cNvSpPr>
              <p:nvPr/>
            </p:nvSpPr>
            <p:spPr bwMode="auto">
              <a:xfrm>
                <a:off x="3965" y="2642"/>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42" name="Line 273"/>
              <p:cNvSpPr>
                <a:spLocks noChangeShapeType="1"/>
              </p:cNvSpPr>
              <p:nvPr/>
            </p:nvSpPr>
            <p:spPr bwMode="auto">
              <a:xfrm>
                <a:off x="3965" y="2642"/>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43" name="Rectangle 274"/>
              <p:cNvSpPr>
                <a:spLocks noChangeArrowheads="1"/>
              </p:cNvSpPr>
              <p:nvPr/>
            </p:nvSpPr>
            <p:spPr bwMode="auto">
              <a:xfrm>
                <a:off x="4530" y="2642"/>
                <a:ext cx="9"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44" name="Line 275"/>
              <p:cNvSpPr>
                <a:spLocks noChangeShapeType="1"/>
              </p:cNvSpPr>
              <p:nvPr/>
            </p:nvSpPr>
            <p:spPr bwMode="auto">
              <a:xfrm>
                <a:off x="4530" y="2642"/>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45" name="Rectangle 276"/>
              <p:cNvSpPr>
                <a:spLocks noChangeArrowheads="1"/>
              </p:cNvSpPr>
              <p:nvPr/>
            </p:nvSpPr>
            <p:spPr bwMode="auto">
              <a:xfrm>
                <a:off x="5207" y="2642"/>
                <a:ext cx="10" cy="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46" name="Line 277"/>
              <p:cNvSpPr>
                <a:spLocks noChangeShapeType="1"/>
              </p:cNvSpPr>
              <p:nvPr/>
            </p:nvSpPr>
            <p:spPr bwMode="auto">
              <a:xfrm>
                <a:off x="5207" y="2642"/>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47" name="Rectangle 278"/>
              <p:cNvSpPr>
                <a:spLocks noChangeArrowheads="1"/>
              </p:cNvSpPr>
              <p:nvPr/>
            </p:nvSpPr>
            <p:spPr bwMode="auto">
              <a:xfrm>
                <a:off x="3845" y="2900"/>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5</a:t>
                </a:r>
                <a:endParaRPr lang="en-US" altLang="zh-CN" sz="4000">
                  <a:ea typeface="黑体" panose="02010609060101010101" pitchFamily="49" charset="-122"/>
                </a:endParaRPr>
              </a:p>
            </p:txBody>
          </p:sp>
          <p:sp>
            <p:nvSpPr>
              <p:cNvPr id="81248" name="Rectangle 279"/>
              <p:cNvSpPr>
                <a:spLocks noChangeArrowheads="1"/>
              </p:cNvSpPr>
              <p:nvPr/>
            </p:nvSpPr>
            <p:spPr bwMode="auto">
              <a:xfrm>
                <a:off x="3930" y="2900"/>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49" name="Rectangle 280"/>
              <p:cNvSpPr>
                <a:spLocks noChangeArrowheads="1"/>
              </p:cNvSpPr>
              <p:nvPr/>
            </p:nvSpPr>
            <p:spPr bwMode="auto">
              <a:xfrm>
                <a:off x="4202" y="290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5</a:t>
                </a:r>
                <a:endParaRPr lang="en-US" altLang="zh-CN" sz="4000">
                  <a:ea typeface="黑体" panose="02010609060101010101" pitchFamily="49" charset="-122"/>
                </a:endParaRPr>
              </a:p>
            </p:txBody>
          </p:sp>
          <p:sp>
            <p:nvSpPr>
              <p:cNvPr id="81250" name="Rectangle 281"/>
              <p:cNvSpPr>
                <a:spLocks noChangeArrowheads="1"/>
              </p:cNvSpPr>
              <p:nvPr/>
            </p:nvSpPr>
            <p:spPr bwMode="auto">
              <a:xfrm>
                <a:off x="4301" y="2902"/>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51" name="Rectangle 282"/>
              <p:cNvSpPr>
                <a:spLocks noChangeArrowheads="1"/>
              </p:cNvSpPr>
              <p:nvPr/>
            </p:nvSpPr>
            <p:spPr bwMode="auto">
              <a:xfrm>
                <a:off x="4823" y="290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81252" name="Rectangle 283"/>
              <p:cNvSpPr>
                <a:spLocks noChangeArrowheads="1"/>
              </p:cNvSpPr>
              <p:nvPr/>
            </p:nvSpPr>
            <p:spPr bwMode="auto">
              <a:xfrm>
                <a:off x="4923" y="2902"/>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53" name="Rectangle 284"/>
              <p:cNvSpPr>
                <a:spLocks noChangeArrowheads="1"/>
              </p:cNvSpPr>
              <p:nvPr/>
            </p:nvSpPr>
            <p:spPr bwMode="auto">
              <a:xfrm>
                <a:off x="3965" y="2890"/>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54" name="Line 285"/>
              <p:cNvSpPr>
                <a:spLocks noChangeShapeType="1"/>
              </p:cNvSpPr>
              <p:nvPr/>
            </p:nvSpPr>
            <p:spPr bwMode="auto">
              <a:xfrm>
                <a:off x="3965" y="2890"/>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55" name="Line 286"/>
              <p:cNvSpPr>
                <a:spLocks noChangeShapeType="1"/>
              </p:cNvSpPr>
              <p:nvPr/>
            </p:nvSpPr>
            <p:spPr bwMode="auto">
              <a:xfrm>
                <a:off x="3965" y="2890"/>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56" name="Rectangle 287"/>
              <p:cNvSpPr>
                <a:spLocks noChangeArrowheads="1"/>
              </p:cNvSpPr>
              <p:nvPr/>
            </p:nvSpPr>
            <p:spPr bwMode="auto">
              <a:xfrm>
                <a:off x="3974" y="2890"/>
                <a:ext cx="5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57" name="Line 288"/>
              <p:cNvSpPr>
                <a:spLocks noChangeShapeType="1"/>
              </p:cNvSpPr>
              <p:nvPr/>
            </p:nvSpPr>
            <p:spPr bwMode="auto">
              <a:xfrm>
                <a:off x="3974" y="2890"/>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58" name="Rectangle 289"/>
              <p:cNvSpPr>
                <a:spLocks noChangeArrowheads="1"/>
              </p:cNvSpPr>
              <p:nvPr/>
            </p:nvSpPr>
            <p:spPr bwMode="auto">
              <a:xfrm>
                <a:off x="4530" y="2890"/>
                <a:ext cx="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59" name="Line 290"/>
              <p:cNvSpPr>
                <a:spLocks noChangeShapeType="1"/>
              </p:cNvSpPr>
              <p:nvPr/>
            </p:nvSpPr>
            <p:spPr bwMode="auto">
              <a:xfrm>
                <a:off x="4530" y="2890"/>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60" name="Line 291"/>
              <p:cNvSpPr>
                <a:spLocks noChangeShapeType="1"/>
              </p:cNvSpPr>
              <p:nvPr/>
            </p:nvSpPr>
            <p:spPr bwMode="auto">
              <a:xfrm>
                <a:off x="4530" y="2890"/>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61" name="Rectangle 292"/>
              <p:cNvSpPr>
                <a:spLocks noChangeArrowheads="1"/>
              </p:cNvSpPr>
              <p:nvPr/>
            </p:nvSpPr>
            <p:spPr bwMode="auto">
              <a:xfrm>
                <a:off x="4539" y="2890"/>
                <a:ext cx="66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62" name="Line 293"/>
              <p:cNvSpPr>
                <a:spLocks noChangeShapeType="1"/>
              </p:cNvSpPr>
              <p:nvPr/>
            </p:nvSpPr>
            <p:spPr bwMode="auto">
              <a:xfrm>
                <a:off x="4539" y="2890"/>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63" name="Rectangle 294"/>
              <p:cNvSpPr>
                <a:spLocks noChangeArrowheads="1"/>
              </p:cNvSpPr>
              <p:nvPr/>
            </p:nvSpPr>
            <p:spPr bwMode="auto">
              <a:xfrm>
                <a:off x="5207" y="2890"/>
                <a:ext cx="1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64" name="Line 295"/>
              <p:cNvSpPr>
                <a:spLocks noChangeShapeType="1"/>
              </p:cNvSpPr>
              <p:nvPr/>
            </p:nvSpPr>
            <p:spPr bwMode="auto">
              <a:xfrm>
                <a:off x="5207" y="2890"/>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65" name="Line 296"/>
              <p:cNvSpPr>
                <a:spLocks noChangeShapeType="1"/>
              </p:cNvSpPr>
              <p:nvPr/>
            </p:nvSpPr>
            <p:spPr bwMode="auto">
              <a:xfrm>
                <a:off x="5207" y="2890"/>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66" name="Rectangle 297"/>
              <p:cNvSpPr>
                <a:spLocks noChangeArrowheads="1"/>
              </p:cNvSpPr>
              <p:nvPr/>
            </p:nvSpPr>
            <p:spPr bwMode="auto">
              <a:xfrm>
                <a:off x="3965" y="2898"/>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67" name="Line 298"/>
              <p:cNvSpPr>
                <a:spLocks noChangeShapeType="1"/>
              </p:cNvSpPr>
              <p:nvPr/>
            </p:nvSpPr>
            <p:spPr bwMode="auto">
              <a:xfrm>
                <a:off x="3965" y="2898"/>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68" name="Rectangle 299"/>
              <p:cNvSpPr>
                <a:spLocks noChangeArrowheads="1"/>
              </p:cNvSpPr>
              <p:nvPr/>
            </p:nvSpPr>
            <p:spPr bwMode="auto">
              <a:xfrm>
                <a:off x="4530" y="2898"/>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69" name="Line 300"/>
              <p:cNvSpPr>
                <a:spLocks noChangeShapeType="1"/>
              </p:cNvSpPr>
              <p:nvPr/>
            </p:nvSpPr>
            <p:spPr bwMode="auto">
              <a:xfrm>
                <a:off x="4530" y="2898"/>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70" name="Rectangle 301"/>
              <p:cNvSpPr>
                <a:spLocks noChangeArrowheads="1"/>
              </p:cNvSpPr>
              <p:nvPr/>
            </p:nvSpPr>
            <p:spPr bwMode="auto">
              <a:xfrm>
                <a:off x="5207" y="2898"/>
                <a:ext cx="10"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71" name="Line 302"/>
              <p:cNvSpPr>
                <a:spLocks noChangeShapeType="1"/>
              </p:cNvSpPr>
              <p:nvPr/>
            </p:nvSpPr>
            <p:spPr bwMode="auto">
              <a:xfrm>
                <a:off x="5207" y="2898"/>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72" name="Rectangle 303"/>
              <p:cNvSpPr>
                <a:spLocks noChangeArrowheads="1"/>
              </p:cNvSpPr>
              <p:nvPr/>
            </p:nvSpPr>
            <p:spPr bwMode="auto">
              <a:xfrm>
                <a:off x="3845" y="3127"/>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6</a:t>
                </a:r>
                <a:endParaRPr lang="en-US" altLang="zh-CN" sz="4000">
                  <a:ea typeface="黑体" panose="02010609060101010101" pitchFamily="49" charset="-122"/>
                </a:endParaRPr>
              </a:p>
            </p:txBody>
          </p:sp>
          <p:sp>
            <p:nvSpPr>
              <p:cNvPr id="81273" name="Rectangle 304"/>
              <p:cNvSpPr>
                <a:spLocks noChangeArrowheads="1"/>
              </p:cNvSpPr>
              <p:nvPr/>
            </p:nvSpPr>
            <p:spPr bwMode="auto">
              <a:xfrm>
                <a:off x="3930" y="3127"/>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74" name="Rectangle 305"/>
              <p:cNvSpPr>
                <a:spLocks noChangeArrowheads="1"/>
              </p:cNvSpPr>
              <p:nvPr/>
            </p:nvSpPr>
            <p:spPr bwMode="auto">
              <a:xfrm>
                <a:off x="4202" y="312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81275" name="Rectangle 306"/>
              <p:cNvSpPr>
                <a:spLocks noChangeArrowheads="1"/>
              </p:cNvSpPr>
              <p:nvPr/>
            </p:nvSpPr>
            <p:spPr bwMode="auto">
              <a:xfrm>
                <a:off x="4301" y="3129"/>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76" name="Rectangle 307"/>
              <p:cNvSpPr>
                <a:spLocks noChangeArrowheads="1"/>
              </p:cNvSpPr>
              <p:nvPr/>
            </p:nvSpPr>
            <p:spPr bwMode="auto">
              <a:xfrm>
                <a:off x="4823" y="312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8</a:t>
                </a:r>
                <a:endParaRPr lang="en-US" altLang="zh-CN" sz="4000">
                  <a:ea typeface="黑体" panose="02010609060101010101" pitchFamily="49" charset="-122"/>
                </a:endParaRPr>
              </a:p>
            </p:txBody>
          </p:sp>
          <p:sp>
            <p:nvSpPr>
              <p:cNvPr id="81277" name="Rectangle 308"/>
              <p:cNvSpPr>
                <a:spLocks noChangeArrowheads="1"/>
              </p:cNvSpPr>
              <p:nvPr/>
            </p:nvSpPr>
            <p:spPr bwMode="auto">
              <a:xfrm>
                <a:off x="4923" y="3129"/>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78" name="Rectangle 309"/>
              <p:cNvSpPr>
                <a:spLocks noChangeArrowheads="1"/>
              </p:cNvSpPr>
              <p:nvPr/>
            </p:nvSpPr>
            <p:spPr bwMode="auto">
              <a:xfrm>
                <a:off x="3965" y="311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79" name="Line 310"/>
              <p:cNvSpPr>
                <a:spLocks noChangeShapeType="1"/>
              </p:cNvSpPr>
              <p:nvPr/>
            </p:nvSpPr>
            <p:spPr bwMode="auto">
              <a:xfrm>
                <a:off x="3965" y="311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80" name="Line 311"/>
              <p:cNvSpPr>
                <a:spLocks noChangeShapeType="1"/>
              </p:cNvSpPr>
              <p:nvPr/>
            </p:nvSpPr>
            <p:spPr bwMode="auto">
              <a:xfrm>
                <a:off x="3965" y="311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81" name="Rectangle 312"/>
              <p:cNvSpPr>
                <a:spLocks noChangeArrowheads="1"/>
              </p:cNvSpPr>
              <p:nvPr/>
            </p:nvSpPr>
            <p:spPr bwMode="auto">
              <a:xfrm>
                <a:off x="3974" y="3116"/>
                <a:ext cx="5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82" name="Line 313"/>
              <p:cNvSpPr>
                <a:spLocks noChangeShapeType="1"/>
              </p:cNvSpPr>
              <p:nvPr/>
            </p:nvSpPr>
            <p:spPr bwMode="auto">
              <a:xfrm>
                <a:off x="3974" y="3116"/>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83" name="Rectangle 314"/>
              <p:cNvSpPr>
                <a:spLocks noChangeArrowheads="1"/>
              </p:cNvSpPr>
              <p:nvPr/>
            </p:nvSpPr>
            <p:spPr bwMode="auto">
              <a:xfrm>
                <a:off x="4530" y="311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84" name="Line 315"/>
              <p:cNvSpPr>
                <a:spLocks noChangeShapeType="1"/>
              </p:cNvSpPr>
              <p:nvPr/>
            </p:nvSpPr>
            <p:spPr bwMode="auto">
              <a:xfrm>
                <a:off x="4530" y="311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85" name="Line 316"/>
              <p:cNvSpPr>
                <a:spLocks noChangeShapeType="1"/>
              </p:cNvSpPr>
              <p:nvPr/>
            </p:nvSpPr>
            <p:spPr bwMode="auto">
              <a:xfrm>
                <a:off x="4530" y="311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86" name="Rectangle 317"/>
              <p:cNvSpPr>
                <a:spLocks noChangeArrowheads="1"/>
              </p:cNvSpPr>
              <p:nvPr/>
            </p:nvSpPr>
            <p:spPr bwMode="auto">
              <a:xfrm>
                <a:off x="4539" y="3116"/>
                <a:ext cx="6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87" name="Line 318"/>
              <p:cNvSpPr>
                <a:spLocks noChangeShapeType="1"/>
              </p:cNvSpPr>
              <p:nvPr/>
            </p:nvSpPr>
            <p:spPr bwMode="auto">
              <a:xfrm>
                <a:off x="4539" y="3116"/>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88" name="Rectangle 319"/>
              <p:cNvSpPr>
                <a:spLocks noChangeArrowheads="1"/>
              </p:cNvSpPr>
              <p:nvPr/>
            </p:nvSpPr>
            <p:spPr bwMode="auto">
              <a:xfrm>
                <a:off x="5207" y="3116"/>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89" name="Line 320"/>
              <p:cNvSpPr>
                <a:spLocks noChangeShapeType="1"/>
              </p:cNvSpPr>
              <p:nvPr/>
            </p:nvSpPr>
            <p:spPr bwMode="auto">
              <a:xfrm>
                <a:off x="5207" y="3116"/>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90" name="Line 321"/>
              <p:cNvSpPr>
                <a:spLocks noChangeShapeType="1"/>
              </p:cNvSpPr>
              <p:nvPr/>
            </p:nvSpPr>
            <p:spPr bwMode="auto">
              <a:xfrm>
                <a:off x="5207" y="311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91" name="Rectangle 322"/>
              <p:cNvSpPr>
                <a:spLocks noChangeArrowheads="1"/>
              </p:cNvSpPr>
              <p:nvPr/>
            </p:nvSpPr>
            <p:spPr bwMode="auto">
              <a:xfrm>
                <a:off x="3965" y="3125"/>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92" name="Line 323"/>
              <p:cNvSpPr>
                <a:spLocks noChangeShapeType="1"/>
              </p:cNvSpPr>
              <p:nvPr/>
            </p:nvSpPr>
            <p:spPr bwMode="auto">
              <a:xfrm>
                <a:off x="3965" y="3125"/>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93" name="Rectangle 324"/>
              <p:cNvSpPr>
                <a:spLocks noChangeArrowheads="1"/>
              </p:cNvSpPr>
              <p:nvPr/>
            </p:nvSpPr>
            <p:spPr bwMode="auto">
              <a:xfrm>
                <a:off x="4530" y="3125"/>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94" name="Line 325"/>
              <p:cNvSpPr>
                <a:spLocks noChangeShapeType="1"/>
              </p:cNvSpPr>
              <p:nvPr/>
            </p:nvSpPr>
            <p:spPr bwMode="auto">
              <a:xfrm>
                <a:off x="4530" y="3125"/>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95" name="Rectangle 326"/>
              <p:cNvSpPr>
                <a:spLocks noChangeArrowheads="1"/>
              </p:cNvSpPr>
              <p:nvPr/>
            </p:nvSpPr>
            <p:spPr bwMode="auto">
              <a:xfrm>
                <a:off x="5207" y="3125"/>
                <a:ext cx="10"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296" name="Line 327"/>
              <p:cNvSpPr>
                <a:spLocks noChangeShapeType="1"/>
              </p:cNvSpPr>
              <p:nvPr/>
            </p:nvSpPr>
            <p:spPr bwMode="auto">
              <a:xfrm>
                <a:off x="5207" y="3125"/>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97" name="Rectangle 328"/>
              <p:cNvSpPr>
                <a:spLocks noChangeArrowheads="1"/>
              </p:cNvSpPr>
              <p:nvPr/>
            </p:nvSpPr>
            <p:spPr bwMode="auto">
              <a:xfrm>
                <a:off x="3845" y="3354"/>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7</a:t>
                </a:r>
                <a:endParaRPr lang="en-US" altLang="zh-CN" sz="4000">
                  <a:ea typeface="黑体" panose="02010609060101010101" pitchFamily="49" charset="-122"/>
                </a:endParaRPr>
              </a:p>
            </p:txBody>
          </p:sp>
          <p:sp>
            <p:nvSpPr>
              <p:cNvPr id="81298" name="Rectangle 329"/>
              <p:cNvSpPr>
                <a:spLocks noChangeArrowheads="1"/>
              </p:cNvSpPr>
              <p:nvPr/>
            </p:nvSpPr>
            <p:spPr bwMode="auto">
              <a:xfrm>
                <a:off x="3930" y="3354"/>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299" name="Rectangle 330"/>
              <p:cNvSpPr>
                <a:spLocks noChangeArrowheads="1"/>
              </p:cNvSpPr>
              <p:nvPr/>
            </p:nvSpPr>
            <p:spPr bwMode="auto">
              <a:xfrm>
                <a:off x="4202" y="3356"/>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1</a:t>
                </a:r>
                <a:endParaRPr lang="en-US" altLang="zh-CN" sz="4000">
                  <a:ea typeface="黑体" panose="02010609060101010101" pitchFamily="49" charset="-122"/>
                </a:endParaRPr>
              </a:p>
            </p:txBody>
          </p:sp>
          <p:sp>
            <p:nvSpPr>
              <p:cNvPr id="81300" name="Rectangle 331"/>
              <p:cNvSpPr>
                <a:spLocks noChangeArrowheads="1"/>
              </p:cNvSpPr>
              <p:nvPr/>
            </p:nvSpPr>
            <p:spPr bwMode="auto">
              <a:xfrm>
                <a:off x="4301" y="3356"/>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grpSp>
        <p:sp>
          <p:nvSpPr>
            <p:cNvPr id="81028" name="Rectangle 333"/>
            <p:cNvSpPr>
              <a:spLocks noChangeArrowheads="1"/>
            </p:cNvSpPr>
            <p:nvPr/>
          </p:nvSpPr>
          <p:spPr bwMode="auto">
            <a:xfrm>
              <a:off x="4774" y="3380"/>
              <a:ext cx="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宋体" panose="02010600030101010101" pitchFamily="2" charset="-122"/>
                  <a:ea typeface="黑体" panose="02010609060101010101" pitchFamily="49" charset="-122"/>
                </a:rPr>
                <a:t>-</a:t>
              </a:r>
              <a:endParaRPr lang="en-US" altLang="zh-CN" sz="4000">
                <a:ea typeface="黑体" panose="02010609060101010101" pitchFamily="49" charset="-122"/>
              </a:endParaRPr>
            </a:p>
          </p:txBody>
        </p:sp>
        <p:sp>
          <p:nvSpPr>
            <p:cNvPr id="81029" name="Rectangle 334"/>
            <p:cNvSpPr>
              <a:spLocks noChangeArrowheads="1"/>
            </p:cNvSpPr>
            <p:nvPr/>
          </p:nvSpPr>
          <p:spPr bwMode="auto">
            <a:xfrm>
              <a:off x="4873" y="3370"/>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9</a:t>
              </a:r>
              <a:endParaRPr lang="en-US" altLang="zh-CN" sz="4000">
                <a:ea typeface="黑体" panose="02010609060101010101" pitchFamily="49" charset="-122"/>
              </a:endParaRPr>
            </a:p>
          </p:txBody>
        </p:sp>
        <p:sp>
          <p:nvSpPr>
            <p:cNvPr id="81030" name="Rectangle 335"/>
            <p:cNvSpPr>
              <a:spLocks noChangeArrowheads="1"/>
            </p:cNvSpPr>
            <p:nvPr/>
          </p:nvSpPr>
          <p:spPr bwMode="auto">
            <a:xfrm>
              <a:off x="4972" y="3370"/>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031" name="Rectangle 336"/>
            <p:cNvSpPr>
              <a:spLocks noChangeArrowheads="1"/>
            </p:cNvSpPr>
            <p:nvPr/>
          </p:nvSpPr>
          <p:spPr bwMode="auto">
            <a:xfrm>
              <a:off x="3965" y="3343"/>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32" name="Line 337"/>
            <p:cNvSpPr>
              <a:spLocks noChangeShapeType="1"/>
            </p:cNvSpPr>
            <p:nvPr/>
          </p:nvSpPr>
          <p:spPr bwMode="auto">
            <a:xfrm>
              <a:off x="3965" y="3343"/>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33" name="Line 338"/>
            <p:cNvSpPr>
              <a:spLocks noChangeShapeType="1"/>
            </p:cNvSpPr>
            <p:nvPr/>
          </p:nvSpPr>
          <p:spPr bwMode="auto">
            <a:xfrm>
              <a:off x="3965" y="334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34" name="Rectangle 339"/>
            <p:cNvSpPr>
              <a:spLocks noChangeArrowheads="1"/>
            </p:cNvSpPr>
            <p:nvPr/>
          </p:nvSpPr>
          <p:spPr bwMode="auto">
            <a:xfrm>
              <a:off x="3974" y="3343"/>
              <a:ext cx="5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35" name="Line 340"/>
            <p:cNvSpPr>
              <a:spLocks noChangeShapeType="1"/>
            </p:cNvSpPr>
            <p:nvPr/>
          </p:nvSpPr>
          <p:spPr bwMode="auto">
            <a:xfrm>
              <a:off x="3974" y="334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36" name="Rectangle 341"/>
            <p:cNvSpPr>
              <a:spLocks noChangeArrowheads="1"/>
            </p:cNvSpPr>
            <p:nvPr/>
          </p:nvSpPr>
          <p:spPr bwMode="auto">
            <a:xfrm>
              <a:off x="4530" y="3343"/>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37" name="Line 342"/>
            <p:cNvSpPr>
              <a:spLocks noChangeShapeType="1"/>
            </p:cNvSpPr>
            <p:nvPr/>
          </p:nvSpPr>
          <p:spPr bwMode="auto">
            <a:xfrm>
              <a:off x="4530" y="3343"/>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38" name="Line 343"/>
            <p:cNvSpPr>
              <a:spLocks noChangeShapeType="1"/>
            </p:cNvSpPr>
            <p:nvPr/>
          </p:nvSpPr>
          <p:spPr bwMode="auto">
            <a:xfrm>
              <a:off x="4530" y="334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39" name="Rectangle 344"/>
            <p:cNvSpPr>
              <a:spLocks noChangeArrowheads="1"/>
            </p:cNvSpPr>
            <p:nvPr/>
          </p:nvSpPr>
          <p:spPr bwMode="auto">
            <a:xfrm>
              <a:off x="4539" y="3343"/>
              <a:ext cx="6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40" name="Line 345"/>
            <p:cNvSpPr>
              <a:spLocks noChangeShapeType="1"/>
            </p:cNvSpPr>
            <p:nvPr/>
          </p:nvSpPr>
          <p:spPr bwMode="auto">
            <a:xfrm>
              <a:off x="4539" y="3343"/>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41" name="Rectangle 346"/>
            <p:cNvSpPr>
              <a:spLocks noChangeArrowheads="1"/>
            </p:cNvSpPr>
            <p:nvPr/>
          </p:nvSpPr>
          <p:spPr bwMode="auto">
            <a:xfrm>
              <a:off x="5207" y="3343"/>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42" name="Line 347"/>
            <p:cNvSpPr>
              <a:spLocks noChangeShapeType="1"/>
            </p:cNvSpPr>
            <p:nvPr/>
          </p:nvSpPr>
          <p:spPr bwMode="auto">
            <a:xfrm>
              <a:off x="5207" y="3343"/>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43" name="Line 348"/>
            <p:cNvSpPr>
              <a:spLocks noChangeShapeType="1"/>
            </p:cNvSpPr>
            <p:nvPr/>
          </p:nvSpPr>
          <p:spPr bwMode="auto">
            <a:xfrm>
              <a:off x="5207" y="334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44" name="Rectangle 349"/>
            <p:cNvSpPr>
              <a:spLocks noChangeArrowheads="1"/>
            </p:cNvSpPr>
            <p:nvPr/>
          </p:nvSpPr>
          <p:spPr bwMode="auto">
            <a:xfrm>
              <a:off x="3965" y="3352"/>
              <a:ext cx="9" cy="2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45" name="Line 350"/>
            <p:cNvSpPr>
              <a:spLocks noChangeShapeType="1"/>
            </p:cNvSpPr>
            <p:nvPr/>
          </p:nvSpPr>
          <p:spPr bwMode="auto">
            <a:xfrm>
              <a:off x="3965" y="335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46" name="Rectangle 351"/>
            <p:cNvSpPr>
              <a:spLocks noChangeArrowheads="1"/>
            </p:cNvSpPr>
            <p:nvPr/>
          </p:nvSpPr>
          <p:spPr bwMode="auto">
            <a:xfrm>
              <a:off x="4530" y="3352"/>
              <a:ext cx="9" cy="2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47" name="Line 352"/>
            <p:cNvSpPr>
              <a:spLocks noChangeShapeType="1"/>
            </p:cNvSpPr>
            <p:nvPr/>
          </p:nvSpPr>
          <p:spPr bwMode="auto">
            <a:xfrm>
              <a:off x="4530" y="335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48" name="Rectangle 353"/>
            <p:cNvSpPr>
              <a:spLocks noChangeArrowheads="1"/>
            </p:cNvSpPr>
            <p:nvPr/>
          </p:nvSpPr>
          <p:spPr bwMode="auto">
            <a:xfrm>
              <a:off x="5207" y="3352"/>
              <a:ext cx="10" cy="2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49" name="Line 354"/>
            <p:cNvSpPr>
              <a:spLocks noChangeShapeType="1"/>
            </p:cNvSpPr>
            <p:nvPr/>
          </p:nvSpPr>
          <p:spPr bwMode="auto">
            <a:xfrm>
              <a:off x="5207" y="3352"/>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50" name="Rectangle 355"/>
            <p:cNvSpPr>
              <a:spLocks noChangeArrowheads="1"/>
            </p:cNvSpPr>
            <p:nvPr/>
          </p:nvSpPr>
          <p:spPr bwMode="auto">
            <a:xfrm>
              <a:off x="3845" y="3610"/>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8</a:t>
              </a:r>
              <a:endParaRPr lang="en-US" altLang="zh-CN" sz="4000">
                <a:ea typeface="黑体" panose="02010609060101010101" pitchFamily="49" charset="-122"/>
              </a:endParaRPr>
            </a:p>
          </p:txBody>
        </p:sp>
        <p:sp>
          <p:nvSpPr>
            <p:cNvPr id="81051" name="Rectangle 356"/>
            <p:cNvSpPr>
              <a:spLocks noChangeArrowheads="1"/>
            </p:cNvSpPr>
            <p:nvPr/>
          </p:nvSpPr>
          <p:spPr bwMode="auto">
            <a:xfrm>
              <a:off x="3930" y="3610"/>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solidFill>
                    <a:srgbClr val="008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052" name="Rectangle 357"/>
            <p:cNvSpPr>
              <a:spLocks noChangeArrowheads="1"/>
            </p:cNvSpPr>
            <p:nvPr/>
          </p:nvSpPr>
          <p:spPr bwMode="auto">
            <a:xfrm>
              <a:off x="4202" y="361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4</a:t>
              </a:r>
              <a:endParaRPr lang="en-US" altLang="zh-CN" sz="4000">
                <a:ea typeface="黑体" panose="02010609060101010101" pitchFamily="49" charset="-122"/>
              </a:endParaRPr>
            </a:p>
          </p:txBody>
        </p:sp>
        <p:sp>
          <p:nvSpPr>
            <p:cNvPr id="81053" name="Rectangle 358"/>
            <p:cNvSpPr>
              <a:spLocks noChangeArrowheads="1"/>
            </p:cNvSpPr>
            <p:nvPr/>
          </p:nvSpPr>
          <p:spPr bwMode="auto">
            <a:xfrm>
              <a:off x="4301" y="3612"/>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FF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054" name="Rectangle 359"/>
            <p:cNvSpPr>
              <a:spLocks noChangeArrowheads="1"/>
            </p:cNvSpPr>
            <p:nvPr/>
          </p:nvSpPr>
          <p:spPr bwMode="auto">
            <a:xfrm>
              <a:off x="4823" y="3612"/>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81055" name="Rectangle 360"/>
            <p:cNvSpPr>
              <a:spLocks noChangeArrowheads="1"/>
            </p:cNvSpPr>
            <p:nvPr/>
          </p:nvSpPr>
          <p:spPr bwMode="auto">
            <a:xfrm>
              <a:off x="4923" y="3612"/>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rgbClr val="0000FF"/>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056" name="Rectangle 361"/>
            <p:cNvSpPr>
              <a:spLocks noChangeArrowheads="1"/>
            </p:cNvSpPr>
            <p:nvPr/>
          </p:nvSpPr>
          <p:spPr bwMode="auto">
            <a:xfrm>
              <a:off x="3965" y="3599"/>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57" name="Line 362"/>
            <p:cNvSpPr>
              <a:spLocks noChangeShapeType="1"/>
            </p:cNvSpPr>
            <p:nvPr/>
          </p:nvSpPr>
          <p:spPr bwMode="auto">
            <a:xfrm>
              <a:off x="3965" y="359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58" name="Line 363"/>
            <p:cNvSpPr>
              <a:spLocks noChangeShapeType="1"/>
            </p:cNvSpPr>
            <p:nvPr/>
          </p:nvSpPr>
          <p:spPr bwMode="auto">
            <a:xfrm>
              <a:off x="3965" y="3599"/>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59" name="Rectangle 364"/>
            <p:cNvSpPr>
              <a:spLocks noChangeArrowheads="1"/>
            </p:cNvSpPr>
            <p:nvPr/>
          </p:nvSpPr>
          <p:spPr bwMode="auto">
            <a:xfrm>
              <a:off x="3974" y="3599"/>
              <a:ext cx="5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60" name="Line 365"/>
            <p:cNvSpPr>
              <a:spLocks noChangeShapeType="1"/>
            </p:cNvSpPr>
            <p:nvPr/>
          </p:nvSpPr>
          <p:spPr bwMode="auto">
            <a:xfrm>
              <a:off x="3974" y="3599"/>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61" name="Rectangle 366"/>
            <p:cNvSpPr>
              <a:spLocks noChangeArrowheads="1"/>
            </p:cNvSpPr>
            <p:nvPr/>
          </p:nvSpPr>
          <p:spPr bwMode="auto">
            <a:xfrm>
              <a:off x="4530" y="3599"/>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62" name="Line 367"/>
            <p:cNvSpPr>
              <a:spLocks noChangeShapeType="1"/>
            </p:cNvSpPr>
            <p:nvPr/>
          </p:nvSpPr>
          <p:spPr bwMode="auto">
            <a:xfrm>
              <a:off x="4530" y="359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63" name="Line 368"/>
            <p:cNvSpPr>
              <a:spLocks noChangeShapeType="1"/>
            </p:cNvSpPr>
            <p:nvPr/>
          </p:nvSpPr>
          <p:spPr bwMode="auto">
            <a:xfrm>
              <a:off x="4530" y="3599"/>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64" name="Rectangle 369"/>
            <p:cNvSpPr>
              <a:spLocks noChangeArrowheads="1"/>
            </p:cNvSpPr>
            <p:nvPr/>
          </p:nvSpPr>
          <p:spPr bwMode="auto">
            <a:xfrm>
              <a:off x="4539" y="3599"/>
              <a:ext cx="6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65" name="Line 370"/>
            <p:cNvSpPr>
              <a:spLocks noChangeShapeType="1"/>
            </p:cNvSpPr>
            <p:nvPr/>
          </p:nvSpPr>
          <p:spPr bwMode="auto">
            <a:xfrm>
              <a:off x="4539" y="3599"/>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66" name="Rectangle 371"/>
            <p:cNvSpPr>
              <a:spLocks noChangeArrowheads="1"/>
            </p:cNvSpPr>
            <p:nvPr/>
          </p:nvSpPr>
          <p:spPr bwMode="auto">
            <a:xfrm>
              <a:off x="5207" y="3599"/>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67" name="Line 372"/>
            <p:cNvSpPr>
              <a:spLocks noChangeShapeType="1"/>
            </p:cNvSpPr>
            <p:nvPr/>
          </p:nvSpPr>
          <p:spPr bwMode="auto">
            <a:xfrm>
              <a:off x="5207" y="359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68" name="Line 373"/>
            <p:cNvSpPr>
              <a:spLocks noChangeShapeType="1"/>
            </p:cNvSpPr>
            <p:nvPr/>
          </p:nvSpPr>
          <p:spPr bwMode="auto">
            <a:xfrm>
              <a:off x="5207" y="3599"/>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69" name="Rectangle 374"/>
            <p:cNvSpPr>
              <a:spLocks noChangeArrowheads="1"/>
            </p:cNvSpPr>
            <p:nvPr/>
          </p:nvSpPr>
          <p:spPr bwMode="auto">
            <a:xfrm>
              <a:off x="3965" y="3608"/>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70" name="Line 375"/>
            <p:cNvSpPr>
              <a:spLocks noChangeShapeType="1"/>
            </p:cNvSpPr>
            <p:nvPr/>
          </p:nvSpPr>
          <p:spPr bwMode="auto">
            <a:xfrm>
              <a:off x="3965" y="3608"/>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71" name="Rectangle 376"/>
            <p:cNvSpPr>
              <a:spLocks noChangeArrowheads="1"/>
            </p:cNvSpPr>
            <p:nvPr/>
          </p:nvSpPr>
          <p:spPr bwMode="auto">
            <a:xfrm>
              <a:off x="3965" y="382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72" name="Line 377"/>
            <p:cNvSpPr>
              <a:spLocks noChangeShapeType="1"/>
            </p:cNvSpPr>
            <p:nvPr/>
          </p:nvSpPr>
          <p:spPr bwMode="auto">
            <a:xfrm>
              <a:off x="3965" y="382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73" name="Line 378"/>
            <p:cNvSpPr>
              <a:spLocks noChangeShapeType="1"/>
            </p:cNvSpPr>
            <p:nvPr/>
          </p:nvSpPr>
          <p:spPr bwMode="auto">
            <a:xfrm>
              <a:off x="3965" y="382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74" name="Rectangle 379"/>
            <p:cNvSpPr>
              <a:spLocks noChangeArrowheads="1"/>
            </p:cNvSpPr>
            <p:nvPr/>
          </p:nvSpPr>
          <p:spPr bwMode="auto">
            <a:xfrm>
              <a:off x="3965" y="382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75" name="Line 380"/>
            <p:cNvSpPr>
              <a:spLocks noChangeShapeType="1"/>
            </p:cNvSpPr>
            <p:nvPr/>
          </p:nvSpPr>
          <p:spPr bwMode="auto">
            <a:xfrm>
              <a:off x="3965" y="382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76" name="Line 381"/>
            <p:cNvSpPr>
              <a:spLocks noChangeShapeType="1"/>
            </p:cNvSpPr>
            <p:nvPr/>
          </p:nvSpPr>
          <p:spPr bwMode="auto">
            <a:xfrm>
              <a:off x="3965" y="382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77" name="Rectangle 382"/>
            <p:cNvSpPr>
              <a:spLocks noChangeArrowheads="1"/>
            </p:cNvSpPr>
            <p:nvPr/>
          </p:nvSpPr>
          <p:spPr bwMode="auto">
            <a:xfrm>
              <a:off x="3974" y="3826"/>
              <a:ext cx="5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78" name="Line 383"/>
            <p:cNvSpPr>
              <a:spLocks noChangeShapeType="1"/>
            </p:cNvSpPr>
            <p:nvPr/>
          </p:nvSpPr>
          <p:spPr bwMode="auto">
            <a:xfrm>
              <a:off x="3974" y="3826"/>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79" name="Rectangle 384"/>
            <p:cNvSpPr>
              <a:spLocks noChangeArrowheads="1"/>
            </p:cNvSpPr>
            <p:nvPr/>
          </p:nvSpPr>
          <p:spPr bwMode="auto">
            <a:xfrm>
              <a:off x="4530" y="3608"/>
              <a:ext cx="9"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80" name="Line 385"/>
            <p:cNvSpPr>
              <a:spLocks noChangeShapeType="1"/>
            </p:cNvSpPr>
            <p:nvPr/>
          </p:nvSpPr>
          <p:spPr bwMode="auto">
            <a:xfrm>
              <a:off x="4530" y="3608"/>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81" name="Rectangle 386"/>
            <p:cNvSpPr>
              <a:spLocks noChangeArrowheads="1"/>
            </p:cNvSpPr>
            <p:nvPr/>
          </p:nvSpPr>
          <p:spPr bwMode="auto">
            <a:xfrm>
              <a:off x="4530" y="3826"/>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82" name="Line 387"/>
            <p:cNvSpPr>
              <a:spLocks noChangeShapeType="1"/>
            </p:cNvSpPr>
            <p:nvPr/>
          </p:nvSpPr>
          <p:spPr bwMode="auto">
            <a:xfrm>
              <a:off x="4530" y="3826"/>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83" name="Line 388"/>
            <p:cNvSpPr>
              <a:spLocks noChangeShapeType="1"/>
            </p:cNvSpPr>
            <p:nvPr/>
          </p:nvSpPr>
          <p:spPr bwMode="auto">
            <a:xfrm>
              <a:off x="4530" y="382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84" name="Rectangle 389"/>
            <p:cNvSpPr>
              <a:spLocks noChangeArrowheads="1"/>
            </p:cNvSpPr>
            <p:nvPr/>
          </p:nvSpPr>
          <p:spPr bwMode="auto">
            <a:xfrm>
              <a:off x="4539" y="3826"/>
              <a:ext cx="6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85" name="Line 390"/>
            <p:cNvSpPr>
              <a:spLocks noChangeShapeType="1"/>
            </p:cNvSpPr>
            <p:nvPr/>
          </p:nvSpPr>
          <p:spPr bwMode="auto">
            <a:xfrm>
              <a:off x="4539" y="3826"/>
              <a:ext cx="6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86" name="Rectangle 391"/>
            <p:cNvSpPr>
              <a:spLocks noChangeArrowheads="1"/>
            </p:cNvSpPr>
            <p:nvPr/>
          </p:nvSpPr>
          <p:spPr bwMode="auto">
            <a:xfrm>
              <a:off x="5207" y="3608"/>
              <a:ext cx="10" cy="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87" name="Line 392"/>
            <p:cNvSpPr>
              <a:spLocks noChangeShapeType="1"/>
            </p:cNvSpPr>
            <p:nvPr/>
          </p:nvSpPr>
          <p:spPr bwMode="auto">
            <a:xfrm>
              <a:off x="5207" y="3608"/>
              <a:ext cx="1" cy="2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88" name="Rectangle 393"/>
            <p:cNvSpPr>
              <a:spLocks noChangeArrowheads="1"/>
            </p:cNvSpPr>
            <p:nvPr/>
          </p:nvSpPr>
          <p:spPr bwMode="auto">
            <a:xfrm>
              <a:off x="5207" y="3826"/>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89" name="Line 394"/>
            <p:cNvSpPr>
              <a:spLocks noChangeShapeType="1"/>
            </p:cNvSpPr>
            <p:nvPr/>
          </p:nvSpPr>
          <p:spPr bwMode="auto">
            <a:xfrm>
              <a:off x="5207" y="3826"/>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90" name="Line 395"/>
            <p:cNvSpPr>
              <a:spLocks noChangeShapeType="1"/>
            </p:cNvSpPr>
            <p:nvPr/>
          </p:nvSpPr>
          <p:spPr bwMode="auto">
            <a:xfrm>
              <a:off x="5207" y="382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91" name="Rectangle 396"/>
            <p:cNvSpPr>
              <a:spLocks noChangeArrowheads="1"/>
            </p:cNvSpPr>
            <p:nvPr/>
          </p:nvSpPr>
          <p:spPr bwMode="auto">
            <a:xfrm>
              <a:off x="5207" y="3826"/>
              <a:ext cx="1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092" name="Line 397"/>
            <p:cNvSpPr>
              <a:spLocks noChangeShapeType="1"/>
            </p:cNvSpPr>
            <p:nvPr/>
          </p:nvSpPr>
          <p:spPr bwMode="auto">
            <a:xfrm>
              <a:off x="5207" y="3826"/>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93" name="Line 398"/>
            <p:cNvSpPr>
              <a:spLocks noChangeShapeType="1"/>
            </p:cNvSpPr>
            <p:nvPr/>
          </p:nvSpPr>
          <p:spPr bwMode="auto">
            <a:xfrm>
              <a:off x="5207" y="3826"/>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94" name="Rectangle 399"/>
            <p:cNvSpPr>
              <a:spLocks noChangeArrowheads="1"/>
            </p:cNvSpPr>
            <p:nvPr/>
          </p:nvSpPr>
          <p:spPr bwMode="auto">
            <a:xfrm>
              <a:off x="3743" y="3886"/>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a:solidFill>
                    <a:srgbClr val="000000"/>
                  </a:solidFill>
                  <a:latin typeface="Times New Roman" panose="02020603050405020304" pitchFamily="18" charset="0"/>
                  <a:ea typeface="黑体" panose="02010609060101010101" pitchFamily="49" charset="-122"/>
                </a:rPr>
                <a:t> </a:t>
              </a:r>
              <a:endParaRPr lang="en-US" altLang="zh-CN" sz="4000">
                <a:ea typeface="黑体" panose="02010609060101010101" pitchFamily="49" charset="-122"/>
              </a:endParaRPr>
            </a:p>
          </p:txBody>
        </p:sp>
        <p:sp>
          <p:nvSpPr>
            <p:cNvPr id="81095" name="Freeform 400"/>
            <p:cNvSpPr>
              <a:spLocks noEditPoints="1"/>
            </p:cNvSpPr>
            <p:nvPr/>
          </p:nvSpPr>
          <p:spPr bwMode="auto">
            <a:xfrm>
              <a:off x="2696" y="1817"/>
              <a:ext cx="1009" cy="115"/>
            </a:xfrm>
            <a:custGeom>
              <a:avLst/>
              <a:gdLst>
                <a:gd name="T0" fmla="*/ 0 w 14291"/>
                <a:gd name="T1" fmla="*/ 0 h 1689"/>
                <a:gd name="T2" fmla="*/ 0 w 14291"/>
                <a:gd name="T3" fmla="*/ 0 h 1689"/>
                <a:gd name="T4" fmla="*/ 0 w 14291"/>
                <a:gd name="T5" fmla="*/ 0 h 1689"/>
                <a:gd name="T6" fmla="*/ 0 w 14291"/>
                <a:gd name="T7" fmla="*/ 0 h 1689"/>
                <a:gd name="T8" fmla="*/ 0 w 14291"/>
                <a:gd name="T9" fmla="*/ 0 h 1689"/>
                <a:gd name="T10" fmla="*/ 0 w 14291"/>
                <a:gd name="T11" fmla="*/ 0 h 1689"/>
                <a:gd name="T12" fmla="*/ 0 w 14291"/>
                <a:gd name="T13" fmla="*/ 0 h 1689"/>
                <a:gd name="T14" fmla="*/ 0 w 14291"/>
                <a:gd name="T15" fmla="*/ 0 h 1689"/>
                <a:gd name="T16" fmla="*/ 0 w 14291"/>
                <a:gd name="T17" fmla="*/ 0 h 1689"/>
                <a:gd name="T18" fmla="*/ 0 w 14291"/>
                <a:gd name="T19" fmla="*/ 0 h 1689"/>
                <a:gd name="T20" fmla="*/ 0 w 14291"/>
                <a:gd name="T21" fmla="*/ 0 h 16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91" h="1689">
                  <a:moveTo>
                    <a:pt x="96" y="1485"/>
                  </a:moveTo>
                  <a:lnTo>
                    <a:pt x="12954" y="410"/>
                  </a:lnTo>
                  <a:cubicBezTo>
                    <a:pt x="13009" y="405"/>
                    <a:pt x="13057" y="446"/>
                    <a:pt x="13062" y="501"/>
                  </a:cubicBezTo>
                  <a:cubicBezTo>
                    <a:pt x="13067" y="556"/>
                    <a:pt x="13026" y="605"/>
                    <a:pt x="12971" y="609"/>
                  </a:cubicBezTo>
                  <a:lnTo>
                    <a:pt x="113" y="1685"/>
                  </a:lnTo>
                  <a:cubicBezTo>
                    <a:pt x="58" y="1689"/>
                    <a:pt x="9" y="1649"/>
                    <a:pt x="5" y="1593"/>
                  </a:cubicBezTo>
                  <a:cubicBezTo>
                    <a:pt x="0" y="1538"/>
                    <a:pt x="41" y="1490"/>
                    <a:pt x="96" y="1485"/>
                  </a:cubicBezTo>
                  <a:close/>
                  <a:moveTo>
                    <a:pt x="12652" y="0"/>
                  </a:moveTo>
                  <a:lnTo>
                    <a:pt x="14291" y="398"/>
                  </a:lnTo>
                  <a:lnTo>
                    <a:pt x="12741" y="1063"/>
                  </a:lnTo>
                  <a:lnTo>
                    <a:pt x="12652" y="0"/>
                  </a:lnTo>
                  <a:close/>
                </a:path>
              </a:pathLst>
            </a:custGeom>
            <a:solidFill>
              <a:srgbClr val="339966"/>
            </a:solidFill>
            <a:ln w="1588" cap="flat">
              <a:solidFill>
                <a:srgbClr val="339966"/>
              </a:solidFill>
              <a:prstDash val="solid"/>
              <a:bevel/>
              <a:headEnd/>
              <a:tailEnd/>
            </a:ln>
          </p:spPr>
          <p:txBody>
            <a:bodyPr/>
            <a:lstStyle/>
            <a:p>
              <a:endParaRPr lang="zh-CN" altLang="en-US"/>
            </a:p>
          </p:txBody>
        </p:sp>
        <p:sp>
          <p:nvSpPr>
            <p:cNvPr id="81096" name="Freeform 401"/>
            <p:cNvSpPr>
              <a:spLocks noEditPoints="1"/>
            </p:cNvSpPr>
            <p:nvPr/>
          </p:nvSpPr>
          <p:spPr bwMode="auto">
            <a:xfrm>
              <a:off x="2673" y="2198"/>
              <a:ext cx="1009" cy="315"/>
            </a:xfrm>
            <a:custGeom>
              <a:avLst/>
              <a:gdLst>
                <a:gd name="T0" fmla="*/ 0 w 14299"/>
                <a:gd name="T1" fmla="*/ 0 h 4655"/>
                <a:gd name="T2" fmla="*/ 0 w 14299"/>
                <a:gd name="T3" fmla="*/ 0 h 4655"/>
                <a:gd name="T4" fmla="*/ 0 w 14299"/>
                <a:gd name="T5" fmla="*/ 0 h 4655"/>
                <a:gd name="T6" fmla="*/ 0 w 14299"/>
                <a:gd name="T7" fmla="*/ 0 h 4655"/>
                <a:gd name="T8" fmla="*/ 0 w 14299"/>
                <a:gd name="T9" fmla="*/ 0 h 4655"/>
                <a:gd name="T10" fmla="*/ 0 w 14299"/>
                <a:gd name="T11" fmla="*/ 0 h 4655"/>
                <a:gd name="T12" fmla="*/ 0 w 14299"/>
                <a:gd name="T13" fmla="*/ 0 h 4655"/>
                <a:gd name="T14" fmla="*/ 0 w 14299"/>
                <a:gd name="T15" fmla="*/ 0 h 4655"/>
                <a:gd name="T16" fmla="*/ 0 w 14299"/>
                <a:gd name="T17" fmla="*/ 0 h 4655"/>
                <a:gd name="T18" fmla="*/ 0 w 14299"/>
                <a:gd name="T19" fmla="*/ 0 h 4655"/>
                <a:gd name="T20" fmla="*/ 0 w 14299"/>
                <a:gd name="T21" fmla="*/ 0 h 46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99" h="4655">
                  <a:moveTo>
                    <a:pt x="143" y="17"/>
                  </a:moveTo>
                  <a:lnTo>
                    <a:pt x="13059" y="4132"/>
                  </a:lnTo>
                  <a:cubicBezTo>
                    <a:pt x="13112" y="4149"/>
                    <a:pt x="13141" y="4205"/>
                    <a:pt x="13124" y="4258"/>
                  </a:cubicBezTo>
                  <a:cubicBezTo>
                    <a:pt x="13107" y="4311"/>
                    <a:pt x="13051" y="4340"/>
                    <a:pt x="12998" y="4323"/>
                  </a:cubicBezTo>
                  <a:lnTo>
                    <a:pt x="82" y="208"/>
                  </a:lnTo>
                  <a:cubicBezTo>
                    <a:pt x="29" y="191"/>
                    <a:pt x="0" y="135"/>
                    <a:pt x="17" y="82"/>
                  </a:cubicBezTo>
                  <a:cubicBezTo>
                    <a:pt x="34" y="29"/>
                    <a:pt x="90" y="0"/>
                    <a:pt x="143" y="17"/>
                  </a:cubicBezTo>
                  <a:close/>
                  <a:moveTo>
                    <a:pt x="12937" y="3639"/>
                  </a:moveTo>
                  <a:lnTo>
                    <a:pt x="14299" y="4632"/>
                  </a:lnTo>
                  <a:lnTo>
                    <a:pt x="12613" y="4655"/>
                  </a:lnTo>
                  <a:lnTo>
                    <a:pt x="12937" y="3639"/>
                  </a:lnTo>
                  <a:close/>
                </a:path>
              </a:pathLst>
            </a:custGeom>
            <a:solidFill>
              <a:srgbClr val="339966"/>
            </a:solidFill>
            <a:ln w="1588" cap="flat">
              <a:solidFill>
                <a:srgbClr val="339966"/>
              </a:solidFill>
              <a:prstDash val="solid"/>
              <a:bevel/>
              <a:headEnd/>
              <a:tailEnd/>
            </a:ln>
          </p:spPr>
          <p:txBody>
            <a:bodyPr/>
            <a:lstStyle/>
            <a:p>
              <a:endParaRPr lang="zh-CN" altLang="en-US"/>
            </a:p>
          </p:txBody>
        </p:sp>
        <p:sp>
          <p:nvSpPr>
            <p:cNvPr id="81097" name="Freeform 402"/>
            <p:cNvSpPr>
              <a:spLocks noEditPoints="1"/>
            </p:cNvSpPr>
            <p:nvPr/>
          </p:nvSpPr>
          <p:spPr bwMode="auto">
            <a:xfrm>
              <a:off x="2695" y="2474"/>
              <a:ext cx="987" cy="286"/>
            </a:xfrm>
            <a:custGeom>
              <a:avLst/>
              <a:gdLst>
                <a:gd name="T0" fmla="*/ 0 w 13978"/>
                <a:gd name="T1" fmla="*/ 0 h 4216"/>
                <a:gd name="T2" fmla="*/ 0 w 13978"/>
                <a:gd name="T3" fmla="*/ 0 h 4216"/>
                <a:gd name="T4" fmla="*/ 0 w 13978"/>
                <a:gd name="T5" fmla="*/ 0 h 4216"/>
                <a:gd name="T6" fmla="*/ 0 w 13978"/>
                <a:gd name="T7" fmla="*/ 0 h 4216"/>
                <a:gd name="T8" fmla="*/ 0 w 13978"/>
                <a:gd name="T9" fmla="*/ 0 h 4216"/>
                <a:gd name="T10" fmla="*/ 0 w 13978"/>
                <a:gd name="T11" fmla="*/ 0 h 4216"/>
                <a:gd name="T12" fmla="*/ 0 w 13978"/>
                <a:gd name="T13" fmla="*/ 0 h 4216"/>
                <a:gd name="T14" fmla="*/ 0 w 13978"/>
                <a:gd name="T15" fmla="*/ 0 h 4216"/>
                <a:gd name="T16" fmla="*/ 0 w 13978"/>
                <a:gd name="T17" fmla="*/ 0 h 4216"/>
                <a:gd name="T18" fmla="*/ 0 w 13978"/>
                <a:gd name="T19" fmla="*/ 0 h 4216"/>
                <a:gd name="T20" fmla="*/ 0 w 13978"/>
                <a:gd name="T21" fmla="*/ 0 h 4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78" h="4216">
                  <a:moveTo>
                    <a:pt x="139" y="15"/>
                  </a:moveTo>
                  <a:lnTo>
                    <a:pt x="12726" y="3683"/>
                  </a:lnTo>
                  <a:cubicBezTo>
                    <a:pt x="12779" y="3698"/>
                    <a:pt x="12809" y="3753"/>
                    <a:pt x="12794" y="3806"/>
                  </a:cubicBezTo>
                  <a:cubicBezTo>
                    <a:pt x="12779" y="3860"/>
                    <a:pt x="12723" y="3890"/>
                    <a:pt x="12670" y="3875"/>
                  </a:cubicBezTo>
                  <a:lnTo>
                    <a:pt x="83" y="207"/>
                  </a:lnTo>
                  <a:cubicBezTo>
                    <a:pt x="30" y="192"/>
                    <a:pt x="0" y="137"/>
                    <a:pt x="15" y="83"/>
                  </a:cubicBezTo>
                  <a:cubicBezTo>
                    <a:pt x="31" y="30"/>
                    <a:pt x="86" y="0"/>
                    <a:pt x="139" y="15"/>
                  </a:cubicBezTo>
                  <a:close/>
                  <a:moveTo>
                    <a:pt x="12591" y="3192"/>
                  </a:moveTo>
                  <a:lnTo>
                    <a:pt x="13978" y="4151"/>
                  </a:lnTo>
                  <a:lnTo>
                    <a:pt x="12293" y="4216"/>
                  </a:lnTo>
                  <a:lnTo>
                    <a:pt x="12591" y="3192"/>
                  </a:lnTo>
                  <a:close/>
                </a:path>
              </a:pathLst>
            </a:custGeom>
            <a:solidFill>
              <a:srgbClr val="339966"/>
            </a:solidFill>
            <a:ln w="1588" cap="flat">
              <a:solidFill>
                <a:srgbClr val="339966"/>
              </a:solidFill>
              <a:prstDash val="solid"/>
              <a:bevel/>
              <a:headEnd/>
              <a:tailEnd/>
            </a:ln>
          </p:spPr>
          <p:txBody>
            <a:bodyPr/>
            <a:lstStyle/>
            <a:p>
              <a:endParaRPr lang="zh-CN" altLang="en-US"/>
            </a:p>
          </p:txBody>
        </p:sp>
        <p:sp>
          <p:nvSpPr>
            <p:cNvPr id="81098" name="Freeform 403"/>
            <p:cNvSpPr>
              <a:spLocks noEditPoints="1"/>
            </p:cNvSpPr>
            <p:nvPr/>
          </p:nvSpPr>
          <p:spPr bwMode="auto">
            <a:xfrm>
              <a:off x="2695" y="2776"/>
              <a:ext cx="1014" cy="447"/>
            </a:xfrm>
            <a:custGeom>
              <a:avLst/>
              <a:gdLst>
                <a:gd name="T0" fmla="*/ 0 w 7176"/>
                <a:gd name="T1" fmla="*/ 0 h 3296"/>
                <a:gd name="T2" fmla="*/ 3 w 7176"/>
                <a:gd name="T3" fmla="*/ 1 h 3296"/>
                <a:gd name="T4" fmla="*/ 3 w 7176"/>
                <a:gd name="T5" fmla="*/ 1 h 3296"/>
                <a:gd name="T6" fmla="*/ 3 w 7176"/>
                <a:gd name="T7" fmla="*/ 1 h 3296"/>
                <a:gd name="T8" fmla="*/ 0 w 7176"/>
                <a:gd name="T9" fmla="*/ 0 h 3296"/>
                <a:gd name="T10" fmla="*/ 0 w 7176"/>
                <a:gd name="T11" fmla="*/ 0 h 3296"/>
                <a:gd name="T12" fmla="*/ 0 w 7176"/>
                <a:gd name="T13" fmla="*/ 0 h 3296"/>
                <a:gd name="T14" fmla="*/ 3 w 7176"/>
                <a:gd name="T15" fmla="*/ 1 h 3296"/>
                <a:gd name="T16" fmla="*/ 3 w 7176"/>
                <a:gd name="T17" fmla="*/ 1 h 3296"/>
                <a:gd name="T18" fmla="*/ 3 w 7176"/>
                <a:gd name="T19" fmla="*/ 1 h 3296"/>
                <a:gd name="T20" fmla="*/ 3 w 7176"/>
                <a:gd name="T21" fmla="*/ 1 h 3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76" h="3296">
                  <a:moveTo>
                    <a:pt x="77" y="11"/>
                  </a:moveTo>
                  <a:lnTo>
                    <a:pt x="6590" y="2975"/>
                  </a:lnTo>
                  <a:cubicBezTo>
                    <a:pt x="6616" y="2986"/>
                    <a:pt x="6627" y="3016"/>
                    <a:pt x="6615" y="3041"/>
                  </a:cubicBezTo>
                  <a:cubicBezTo>
                    <a:pt x="6604" y="3066"/>
                    <a:pt x="6574" y="3077"/>
                    <a:pt x="6549" y="3066"/>
                  </a:cubicBezTo>
                  <a:lnTo>
                    <a:pt x="36" y="102"/>
                  </a:lnTo>
                  <a:cubicBezTo>
                    <a:pt x="11" y="91"/>
                    <a:pt x="0" y="61"/>
                    <a:pt x="11" y="36"/>
                  </a:cubicBezTo>
                  <a:cubicBezTo>
                    <a:pt x="22" y="11"/>
                    <a:pt x="52" y="0"/>
                    <a:pt x="77" y="11"/>
                  </a:cubicBezTo>
                  <a:close/>
                  <a:moveTo>
                    <a:pt x="6559" y="2722"/>
                  </a:moveTo>
                  <a:lnTo>
                    <a:pt x="7176" y="3296"/>
                  </a:lnTo>
                  <a:lnTo>
                    <a:pt x="6338" y="3208"/>
                  </a:lnTo>
                  <a:lnTo>
                    <a:pt x="6559" y="2722"/>
                  </a:lnTo>
                  <a:close/>
                </a:path>
              </a:pathLst>
            </a:custGeom>
            <a:solidFill>
              <a:srgbClr val="339966"/>
            </a:solidFill>
            <a:ln w="1588" cap="flat">
              <a:solidFill>
                <a:srgbClr val="339966"/>
              </a:solidFill>
              <a:prstDash val="solid"/>
              <a:bevel/>
              <a:headEnd/>
              <a:tailEnd/>
            </a:ln>
          </p:spPr>
          <p:txBody>
            <a:bodyPr/>
            <a:lstStyle/>
            <a:p>
              <a:endParaRPr lang="zh-CN" altLang="en-US"/>
            </a:p>
          </p:txBody>
        </p:sp>
        <p:sp>
          <p:nvSpPr>
            <p:cNvPr id="81099" name="Freeform 404"/>
            <p:cNvSpPr>
              <a:spLocks noEditPoints="1"/>
            </p:cNvSpPr>
            <p:nvPr/>
          </p:nvSpPr>
          <p:spPr bwMode="auto">
            <a:xfrm>
              <a:off x="2695" y="3033"/>
              <a:ext cx="1002" cy="429"/>
            </a:xfrm>
            <a:custGeom>
              <a:avLst/>
              <a:gdLst>
                <a:gd name="T0" fmla="*/ 0 w 7096"/>
                <a:gd name="T1" fmla="*/ 0 h 3156"/>
                <a:gd name="T2" fmla="*/ 3 w 7096"/>
                <a:gd name="T3" fmla="*/ 1 h 3156"/>
                <a:gd name="T4" fmla="*/ 3 w 7096"/>
                <a:gd name="T5" fmla="*/ 1 h 3156"/>
                <a:gd name="T6" fmla="*/ 3 w 7096"/>
                <a:gd name="T7" fmla="*/ 1 h 3156"/>
                <a:gd name="T8" fmla="*/ 0 w 7096"/>
                <a:gd name="T9" fmla="*/ 0 h 3156"/>
                <a:gd name="T10" fmla="*/ 0 w 7096"/>
                <a:gd name="T11" fmla="*/ 0 h 3156"/>
                <a:gd name="T12" fmla="*/ 0 w 7096"/>
                <a:gd name="T13" fmla="*/ 0 h 3156"/>
                <a:gd name="T14" fmla="*/ 3 w 7096"/>
                <a:gd name="T15" fmla="*/ 1 h 3156"/>
                <a:gd name="T16" fmla="*/ 3 w 7096"/>
                <a:gd name="T17" fmla="*/ 1 h 3156"/>
                <a:gd name="T18" fmla="*/ 3 w 7096"/>
                <a:gd name="T19" fmla="*/ 1 h 3156"/>
                <a:gd name="T20" fmla="*/ 3 w 7096"/>
                <a:gd name="T21" fmla="*/ 1 h 3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96" h="3156">
                  <a:moveTo>
                    <a:pt x="77" y="11"/>
                  </a:moveTo>
                  <a:lnTo>
                    <a:pt x="6506" y="2842"/>
                  </a:lnTo>
                  <a:cubicBezTo>
                    <a:pt x="6532" y="2853"/>
                    <a:pt x="6543" y="2883"/>
                    <a:pt x="6532" y="2908"/>
                  </a:cubicBezTo>
                  <a:cubicBezTo>
                    <a:pt x="6521" y="2933"/>
                    <a:pt x="6491" y="2945"/>
                    <a:pt x="6466" y="2934"/>
                  </a:cubicBezTo>
                  <a:lnTo>
                    <a:pt x="36" y="102"/>
                  </a:lnTo>
                  <a:cubicBezTo>
                    <a:pt x="11" y="91"/>
                    <a:pt x="0" y="62"/>
                    <a:pt x="11" y="36"/>
                  </a:cubicBezTo>
                  <a:cubicBezTo>
                    <a:pt x="22" y="11"/>
                    <a:pt x="51" y="0"/>
                    <a:pt x="77" y="11"/>
                  </a:cubicBezTo>
                  <a:close/>
                  <a:moveTo>
                    <a:pt x="6472" y="2590"/>
                  </a:moveTo>
                  <a:lnTo>
                    <a:pt x="7096" y="3156"/>
                  </a:lnTo>
                  <a:lnTo>
                    <a:pt x="6257" y="3078"/>
                  </a:lnTo>
                  <a:lnTo>
                    <a:pt x="6472" y="2590"/>
                  </a:lnTo>
                  <a:close/>
                </a:path>
              </a:pathLst>
            </a:custGeom>
            <a:solidFill>
              <a:srgbClr val="339966"/>
            </a:solidFill>
            <a:ln w="1588" cap="flat">
              <a:solidFill>
                <a:srgbClr val="339966"/>
              </a:solidFill>
              <a:prstDash val="solid"/>
              <a:bevel/>
              <a:headEnd/>
              <a:tailEnd/>
            </a:ln>
          </p:spPr>
          <p:txBody>
            <a:bodyPr/>
            <a:lstStyle/>
            <a:p>
              <a:endParaRPr lang="zh-CN" altLang="en-US"/>
            </a:p>
          </p:txBody>
        </p:sp>
        <p:sp>
          <p:nvSpPr>
            <p:cNvPr id="81100" name="Freeform 405"/>
            <p:cNvSpPr>
              <a:spLocks noEditPoints="1"/>
            </p:cNvSpPr>
            <p:nvPr/>
          </p:nvSpPr>
          <p:spPr bwMode="auto">
            <a:xfrm rot="-576086">
              <a:off x="2687" y="3255"/>
              <a:ext cx="1019" cy="358"/>
            </a:xfrm>
            <a:custGeom>
              <a:avLst/>
              <a:gdLst>
                <a:gd name="T0" fmla="*/ 0 w 7216"/>
                <a:gd name="T1" fmla="*/ 0 h 2636"/>
                <a:gd name="T2" fmla="*/ 3 w 7216"/>
                <a:gd name="T3" fmla="*/ 1 h 2636"/>
                <a:gd name="T4" fmla="*/ 3 w 7216"/>
                <a:gd name="T5" fmla="*/ 1 h 2636"/>
                <a:gd name="T6" fmla="*/ 3 w 7216"/>
                <a:gd name="T7" fmla="*/ 1 h 2636"/>
                <a:gd name="T8" fmla="*/ 0 w 7216"/>
                <a:gd name="T9" fmla="*/ 0 h 2636"/>
                <a:gd name="T10" fmla="*/ 0 w 7216"/>
                <a:gd name="T11" fmla="*/ 0 h 2636"/>
                <a:gd name="T12" fmla="*/ 0 w 7216"/>
                <a:gd name="T13" fmla="*/ 0 h 2636"/>
                <a:gd name="T14" fmla="*/ 3 w 7216"/>
                <a:gd name="T15" fmla="*/ 1 h 2636"/>
                <a:gd name="T16" fmla="*/ 3 w 7216"/>
                <a:gd name="T17" fmla="*/ 1 h 2636"/>
                <a:gd name="T18" fmla="*/ 3 w 7216"/>
                <a:gd name="T19" fmla="*/ 1 h 2636"/>
                <a:gd name="T20" fmla="*/ 3 w 7216"/>
                <a:gd name="T21" fmla="*/ 1 h 2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16" h="2636">
                  <a:moveTo>
                    <a:pt x="73" y="9"/>
                  </a:moveTo>
                  <a:lnTo>
                    <a:pt x="6606" y="2363"/>
                  </a:lnTo>
                  <a:cubicBezTo>
                    <a:pt x="6632" y="2373"/>
                    <a:pt x="6646" y="2401"/>
                    <a:pt x="6636" y="2427"/>
                  </a:cubicBezTo>
                  <a:cubicBezTo>
                    <a:pt x="6627" y="2453"/>
                    <a:pt x="6598" y="2467"/>
                    <a:pt x="6572" y="2458"/>
                  </a:cubicBezTo>
                  <a:lnTo>
                    <a:pt x="40" y="104"/>
                  </a:lnTo>
                  <a:cubicBezTo>
                    <a:pt x="14" y="94"/>
                    <a:pt x="0" y="65"/>
                    <a:pt x="9" y="40"/>
                  </a:cubicBezTo>
                  <a:cubicBezTo>
                    <a:pt x="19" y="14"/>
                    <a:pt x="47" y="0"/>
                    <a:pt x="73" y="9"/>
                  </a:cubicBezTo>
                  <a:close/>
                  <a:moveTo>
                    <a:pt x="6554" y="2114"/>
                  </a:moveTo>
                  <a:lnTo>
                    <a:pt x="7216" y="2636"/>
                  </a:lnTo>
                  <a:lnTo>
                    <a:pt x="6373" y="2616"/>
                  </a:lnTo>
                  <a:lnTo>
                    <a:pt x="6554" y="2114"/>
                  </a:lnTo>
                  <a:close/>
                </a:path>
              </a:pathLst>
            </a:custGeom>
            <a:solidFill>
              <a:srgbClr val="339966"/>
            </a:solidFill>
            <a:ln w="1588" cap="flat">
              <a:solidFill>
                <a:srgbClr val="339966"/>
              </a:solidFill>
              <a:prstDash val="solid"/>
              <a:bevel/>
              <a:headEnd/>
              <a:tailEnd/>
            </a:ln>
          </p:spPr>
          <p:txBody>
            <a:bodyPr/>
            <a:lstStyle/>
            <a:p>
              <a:endParaRPr lang="zh-CN" altLang="en-US"/>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91344" y="-27384"/>
            <a:ext cx="77057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dirty="0">
                <a:solidFill>
                  <a:srgbClr val="080808"/>
                </a:solidFill>
                <a:latin typeface="楷体_GB2312" pitchFamily="49" charset="-122"/>
                <a:ea typeface="黑体" panose="02010609060101010101" pitchFamily="49" charset="-122"/>
              </a:rPr>
              <a:t>    行指针数组结构的三元组链表对于从某行进入后找某列元素的操作比较容易实现，但对于从某列进入后找某行元素的操作就不容易实现，为此又提出了</a:t>
            </a:r>
            <a:r>
              <a:rPr lang="zh-CN" altLang="en-US" sz="2400" dirty="0">
                <a:solidFill>
                  <a:srgbClr val="0000FF"/>
                </a:solidFill>
                <a:latin typeface="楷体_GB2312" pitchFamily="49" charset="-122"/>
                <a:ea typeface="黑体" panose="02010609060101010101" pitchFamily="49" charset="-122"/>
              </a:rPr>
              <a:t>三元组十字链表结构，结构如下：</a:t>
            </a:r>
          </a:p>
        </p:txBody>
      </p:sp>
      <p:grpSp>
        <p:nvGrpSpPr>
          <p:cNvPr id="81923" name="Group 5"/>
          <p:cNvGrpSpPr>
            <a:grpSpLocks noChangeAspect="1"/>
          </p:cNvGrpSpPr>
          <p:nvPr/>
        </p:nvGrpSpPr>
        <p:grpSpPr bwMode="auto">
          <a:xfrm>
            <a:off x="1524000" y="1030288"/>
            <a:ext cx="9144000" cy="5638800"/>
            <a:chOff x="0" y="336"/>
            <a:chExt cx="5760" cy="3552"/>
          </a:xfrm>
        </p:grpSpPr>
        <p:sp>
          <p:nvSpPr>
            <p:cNvPr id="81924" name="AutoShape 4"/>
            <p:cNvSpPr>
              <a:spLocks noChangeAspect="1" noChangeArrowheads="1" noTextEdit="1"/>
            </p:cNvSpPr>
            <p:nvPr/>
          </p:nvSpPr>
          <p:spPr bwMode="auto">
            <a:xfrm>
              <a:off x="0" y="336"/>
              <a:ext cx="5760"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25" name="Rectangle 6"/>
            <p:cNvSpPr>
              <a:spLocks noChangeArrowheads="1"/>
            </p:cNvSpPr>
            <p:nvPr/>
          </p:nvSpPr>
          <p:spPr bwMode="auto">
            <a:xfrm>
              <a:off x="1131" y="1110"/>
              <a:ext cx="587"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26" name="Rectangle 7"/>
            <p:cNvSpPr>
              <a:spLocks noChangeArrowheads="1"/>
            </p:cNvSpPr>
            <p:nvPr/>
          </p:nvSpPr>
          <p:spPr bwMode="auto">
            <a:xfrm>
              <a:off x="1131" y="1110"/>
              <a:ext cx="587"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27" name="Rectangle 8"/>
            <p:cNvSpPr>
              <a:spLocks noChangeArrowheads="1"/>
            </p:cNvSpPr>
            <p:nvPr/>
          </p:nvSpPr>
          <p:spPr bwMode="auto">
            <a:xfrm>
              <a:off x="1719" y="1111"/>
              <a:ext cx="588"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28" name="Rectangle 9"/>
            <p:cNvSpPr>
              <a:spLocks noChangeArrowheads="1"/>
            </p:cNvSpPr>
            <p:nvPr/>
          </p:nvSpPr>
          <p:spPr bwMode="auto">
            <a:xfrm>
              <a:off x="1719" y="1111"/>
              <a:ext cx="588"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29" name="Rectangle 10"/>
            <p:cNvSpPr>
              <a:spLocks noChangeArrowheads="1"/>
            </p:cNvSpPr>
            <p:nvPr/>
          </p:nvSpPr>
          <p:spPr bwMode="auto">
            <a:xfrm>
              <a:off x="2307" y="1111"/>
              <a:ext cx="588"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0" name="Rectangle 11"/>
            <p:cNvSpPr>
              <a:spLocks noChangeArrowheads="1"/>
            </p:cNvSpPr>
            <p:nvPr/>
          </p:nvSpPr>
          <p:spPr bwMode="auto">
            <a:xfrm>
              <a:off x="2307" y="1111"/>
              <a:ext cx="588"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1" name="Rectangle 12"/>
            <p:cNvSpPr>
              <a:spLocks noChangeArrowheads="1"/>
            </p:cNvSpPr>
            <p:nvPr/>
          </p:nvSpPr>
          <p:spPr bwMode="auto">
            <a:xfrm>
              <a:off x="2895" y="1111"/>
              <a:ext cx="587"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2" name="Rectangle 13"/>
            <p:cNvSpPr>
              <a:spLocks noChangeArrowheads="1"/>
            </p:cNvSpPr>
            <p:nvPr/>
          </p:nvSpPr>
          <p:spPr bwMode="auto">
            <a:xfrm>
              <a:off x="2895" y="1111"/>
              <a:ext cx="587"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3" name="Rectangle 14"/>
            <p:cNvSpPr>
              <a:spLocks noChangeArrowheads="1"/>
            </p:cNvSpPr>
            <p:nvPr/>
          </p:nvSpPr>
          <p:spPr bwMode="auto">
            <a:xfrm>
              <a:off x="3482" y="1111"/>
              <a:ext cx="588"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4" name="Rectangle 15"/>
            <p:cNvSpPr>
              <a:spLocks noChangeArrowheads="1"/>
            </p:cNvSpPr>
            <p:nvPr/>
          </p:nvSpPr>
          <p:spPr bwMode="auto">
            <a:xfrm>
              <a:off x="3482" y="1111"/>
              <a:ext cx="588"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5" name="Rectangle 16"/>
            <p:cNvSpPr>
              <a:spLocks noChangeArrowheads="1"/>
            </p:cNvSpPr>
            <p:nvPr/>
          </p:nvSpPr>
          <p:spPr bwMode="auto">
            <a:xfrm>
              <a:off x="4070" y="1111"/>
              <a:ext cx="588"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6" name="Rectangle 17"/>
            <p:cNvSpPr>
              <a:spLocks noChangeArrowheads="1"/>
            </p:cNvSpPr>
            <p:nvPr/>
          </p:nvSpPr>
          <p:spPr bwMode="auto">
            <a:xfrm>
              <a:off x="4070" y="1111"/>
              <a:ext cx="588"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7" name="Rectangle 18"/>
            <p:cNvSpPr>
              <a:spLocks noChangeArrowheads="1"/>
            </p:cNvSpPr>
            <p:nvPr/>
          </p:nvSpPr>
          <p:spPr bwMode="auto">
            <a:xfrm>
              <a:off x="4658" y="1111"/>
              <a:ext cx="588"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8" name="Rectangle 19"/>
            <p:cNvSpPr>
              <a:spLocks noChangeArrowheads="1"/>
            </p:cNvSpPr>
            <p:nvPr/>
          </p:nvSpPr>
          <p:spPr bwMode="auto">
            <a:xfrm>
              <a:off x="4658" y="1111"/>
              <a:ext cx="588"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39" name="Rectangle 20"/>
            <p:cNvSpPr>
              <a:spLocks noChangeArrowheads="1"/>
            </p:cNvSpPr>
            <p:nvPr/>
          </p:nvSpPr>
          <p:spPr bwMode="auto">
            <a:xfrm>
              <a:off x="58" y="1543"/>
              <a:ext cx="441"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40" name="Rectangle 21"/>
            <p:cNvSpPr>
              <a:spLocks noChangeArrowheads="1"/>
            </p:cNvSpPr>
            <p:nvPr/>
          </p:nvSpPr>
          <p:spPr bwMode="auto">
            <a:xfrm>
              <a:off x="58" y="1543"/>
              <a:ext cx="441"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41" name="Rectangle 22"/>
            <p:cNvSpPr>
              <a:spLocks noChangeArrowheads="1"/>
            </p:cNvSpPr>
            <p:nvPr/>
          </p:nvSpPr>
          <p:spPr bwMode="auto">
            <a:xfrm>
              <a:off x="258" y="163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1</a:t>
              </a:r>
              <a:endParaRPr lang="en-US" altLang="zh-CN" sz="4000">
                <a:ea typeface="黑体" panose="02010609060101010101" pitchFamily="49" charset="-122"/>
              </a:endParaRPr>
            </a:p>
          </p:txBody>
        </p:sp>
        <p:sp>
          <p:nvSpPr>
            <p:cNvPr id="81942" name="Rectangle 23"/>
            <p:cNvSpPr>
              <a:spLocks noChangeArrowheads="1"/>
            </p:cNvSpPr>
            <p:nvPr/>
          </p:nvSpPr>
          <p:spPr bwMode="auto">
            <a:xfrm>
              <a:off x="58" y="1831"/>
              <a:ext cx="441"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43" name="Rectangle 24"/>
            <p:cNvSpPr>
              <a:spLocks noChangeArrowheads="1"/>
            </p:cNvSpPr>
            <p:nvPr/>
          </p:nvSpPr>
          <p:spPr bwMode="auto">
            <a:xfrm>
              <a:off x="58" y="1831"/>
              <a:ext cx="441"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44" name="Rectangle 25"/>
            <p:cNvSpPr>
              <a:spLocks noChangeArrowheads="1"/>
            </p:cNvSpPr>
            <p:nvPr/>
          </p:nvSpPr>
          <p:spPr bwMode="auto">
            <a:xfrm>
              <a:off x="258" y="192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2</a:t>
              </a:r>
              <a:endParaRPr lang="en-US" altLang="zh-CN" sz="4000">
                <a:ea typeface="黑体" panose="02010609060101010101" pitchFamily="49" charset="-122"/>
              </a:endParaRPr>
            </a:p>
          </p:txBody>
        </p:sp>
        <p:sp>
          <p:nvSpPr>
            <p:cNvPr id="81945" name="Rectangle 26"/>
            <p:cNvSpPr>
              <a:spLocks noChangeArrowheads="1"/>
            </p:cNvSpPr>
            <p:nvPr/>
          </p:nvSpPr>
          <p:spPr bwMode="auto">
            <a:xfrm>
              <a:off x="58" y="2084"/>
              <a:ext cx="441"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46" name="Rectangle 27"/>
            <p:cNvSpPr>
              <a:spLocks noChangeArrowheads="1"/>
            </p:cNvSpPr>
            <p:nvPr/>
          </p:nvSpPr>
          <p:spPr bwMode="auto">
            <a:xfrm>
              <a:off x="58" y="2084"/>
              <a:ext cx="441"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47" name="Rectangle 28"/>
            <p:cNvSpPr>
              <a:spLocks noChangeArrowheads="1"/>
            </p:cNvSpPr>
            <p:nvPr/>
          </p:nvSpPr>
          <p:spPr bwMode="auto">
            <a:xfrm>
              <a:off x="258" y="217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3</a:t>
              </a:r>
              <a:endParaRPr lang="en-US" altLang="zh-CN" sz="4000">
                <a:ea typeface="黑体" panose="02010609060101010101" pitchFamily="49" charset="-122"/>
              </a:endParaRPr>
            </a:p>
          </p:txBody>
        </p:sp>
        <p:sp>
          <p:nvSpPr>
            <p:cNvPr id="81948" name="Rectangle 29"/>
            <p:cNvSpPr>
              <a:spLocks noChangeArrowheads="1"/>
            </p:cNvSpPr>
            <p:nvPr/>
          </p:nvSpPr>
          <p:spPr bwMode="auto">
            <a:xfrm>
              <a:off x="59" y="2373"/>
              <a:ext cx="441"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49" name="Rectangle 30"/>
            <p:cNvSpPr>
              <a:spLocks noChangeArrowheads="1"/>
            </p:cNvSpPr>
            <p:nvPr/>
          </p:nvSpPr>
          <p:spPr bwMode="auto">
            <a:xfrm>
              <a:off x="59" y="2373"/>
              <a:ext cx="441"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50" name="Rectangle 31"/>
            <p:cNvSpPr>
              <a:spLocks noChangeArrowheads="1"/>
            </p:cNvSpPr>
            <p:nvPr/>
          </p:nvSpPr>
          <p:spPr bwMode="auto">
            <a:xfrm>
              <a:off x="258" y="2461"/>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4</a:t>
              </a:r>
              <a:endParaRPr lang="en-US" altLang="zh-CN" sz="4000">
                <a:ea typeface="黑体" panose="02010609060101010101" pitchFamily="49" charset="-122"/>
              </a:endParaRPr>
            </a:p>
          </p:txBody>
        </p:sp>
        <p:sp>
          <p:nvSpPr>
            <p:cNvPr id="81951" name="Rectangle 32"/>
            <p:cNvSpPr>
              <a:spLocks noChangeArrowheads="1"/>
            </p:cNvSpPr>
            <p:nvPr/>
          </p:nvSpPr>
          <p:spPr bwMode="auto">
            <a:xfrm>
              <a:off x="59" y="2662"/>
              <a:ext cx="441"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52" name="Rectangle 33"/>
            <p:cNvSpPr>
              <a:spLocks noChangeArrowheads="1"/>
            </p:cNvSpPr>
            <p:nvPr/>
          </p:nvSpPr>
          <p:spPr bwMode="auto">
            <a:xfrm>
              <a:off x="59" y="2662"/>
              <a:ext cx="441"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53" name="Rectangle 34"/>
            <p:cNvSpPr>
              <a:spLocks noChangeArrowheads="1"/>
            </p:cNvSpPr>
            <p:nvPr/>
          </p:nvSpPr>
          <p:spPr bwMode="auto">
            <a:xfrm>
              <a:off x="258" y="275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5</a:t>
              </a:r>
              <a:endParaRPr lang="en-US" altLang="zh-CN" sz="4000">
                <a:ea typeface="黑体" panose="02010609060101010101" pitchFamily="49" charset="-122"/>
              </a:endParaRPr>
            </a:p>
          </p:txBody>
        </p:sp>
        <p:sp>
          <p:nvSpPr>
            <p:cNvPr id="81954" name="Rectangle 35"/>
            <p:cNvSpPr>
              <a:spLocks noChangeArrowheads="1"/>
            </p:cNvSpPr>
            <p:nvPr/>
          </p:nvSpPr>
          <p:spPr bwMode="auto">
            <a:xfrm>
              <a:off x="59" y="2914"/>
              <a:ext cx="441"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55" name="Rectangle 36"/>
            <p:cNvSpPr>
              <a:spLocks noChangeArrowheads="1"/>
            </p:cNvSpPr>
            <p:nvPr/>
          </p:nvSpPr>
          <p:spPr bwMode="auto">
            <a:xfrm>
              <a:off x="59" y="2914"/>
              <a:ext cx="441"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56" name="Rectangle 37"/>
            <p:cNvSpPr>
              <a:spLocks noChangeArrowheads="1"/>
            </p:cNvSpPr>
            <p:nvPr/>
          </p:nvSpPr>
          <p:spPr bwMode="auto">
            <a:xfrm>
              <a:off x="258" y="3002"/>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6</a:t>
              </a:r>
              <a:endParaRPr lang="en-US" altLang="zh-CN" sz="4000">
                <a:ea typeface="黑体" panose="02010609060101010101" pitchFamily="49" charset="-122"/>
              </a:endParaRPr>
            </a:p>
          </p:txBody>
        </p:sp>
        <p:sp>
          <p:nvSpPr>
            <p:cNvPr id="81957" name="Rectangle 38"/>
            <p:cNvSpPr>
              <a:spLocks noChangeArrowheads="1"/>
            </p:cNvSpPr>
            <p:nvPr/>
          </p:nvSpPr>
          <p:spPr bwMode="auto">
            <a:xfrm>
              <a:off x="499" y="1543"/>
              <a:ext cx="44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58" name="Rectangle 39"/>
            <p:cNvSpPr>
              <a:spLocks noChangeArrowheads="1"/>
            </p:cNvSpPr>
            <p:nvPr/>
          </p:nvSpPr>
          <p:spPr bwMode="auto">
            <a:xfrm>
              <a:off x="499" y="1543"/>
              <a:ext cx="440"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59" name="Rectangle 40"/>
            <p:cNvSpPr>
              <a:spLocks noChangeArrowheads="1"/>
            </p:cNvSpPr>
            <p:nvPr/>
          </p:nvSpPr>
          <p:spPr bwMode="auto">
            <a:xfrm>
              <a:off x="499" y="1831"/>
              <a:ext cx="440"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0" name="Rectangle 41"/>
            <p:cNvSpPr>
              <a:spLocks noChangeArrowheads="1"/>
            </p:cNvSpPr>
            <p:nvPr/>
          </p:nvSpPr>
          <p:spPr bwMode="auto">
            <a:xfrm>
              <a:off x="499" y="1831"/>
              <a:ext cx="440"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1" name="Rectangle 42"/>
            <p:cNvSpPr>
              <a:spLocks noChangeArrowheads="1"/>
            </p:cNvSpPr>
            <p:nvPr/>
          </p:nvSpPr>
          <p:spPr bwMode="auto">
            <a:xfrm>
              <a:off x="499" y="2084"/>
              <a:ext cx="44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2" name="Rectangle 43"/>
            <p:cNvSpPr>
              <a:spLocks noChangeArrowheads="1"/>
            </p:cNvSpPr>
            <p:nvPr/>
          </p:nvSpPr>
          <p:spPr bwMode="auto">
            <a:xfrm>
              <a:off x="499" y="2084"/>
              <a:ext cx="440"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3" name="Rectangle 44"/>
            <p:cNvSpPr>
              <a:spLocks noChangeArrowheads="1"/>
            </p:cNvSpPr>
            <p:nvPr/>
          </p:nvSpPr>
          <p:spPr bwMode="auto">
            <a:xfrm>
              <a:off x="500" y="2373"/>
              <a:ext cx="440"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4" name="Rectangle 45"/>
            <p:cNvSpPr>
              <a:spLocks noChangeArrowheads="1"/>
            </p:cNvSpPr>
            <p:nvPr/>
          </p:nvSpPr>
          <p:spPr bwMode="auto">
            <a:xfrm>
              <a:off x="500" y="2373"/>
              <a:ext cx="440"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5" name="Rectangle 46"/>
            <p:cNvSpPr>
              <a:spLocks noChangeArrowheads="1"/>
            </p:cNvSpPr>
            <p:nvPr/>
          </p:nvSpPr>
          <p:spPr bwMode="auto">
            <a:xfrm>
              <a:off x="500" y="2662"/>
              <a:ext cx="44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6" name="Rectangle 47"/>
            <p:cNvSpPr>
              <a:spLocks noChangeArrowheads="1"/>
            </p:cNvSpPr>
            <p:nvPr/>
          </p:nvSpPr>
          <p:spPr bwMode="auto">
            <a:xfrm>
              <a:off x="500" y="2662"/>
              <a:ext cx="440"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7" name="Rectangle 48"/>
            <p:cNvSpPr>
              <a:spLocks noChangeArrowheads="1"/>
            </p:cNvSpPr>
            <p:nvPr/>
          </p:nvSpPr>
          <p:spPr bwMode="auto">
            <a:xfrm>
              <a:off x="500" y="2914"/>
              <a:ext cx="440"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8" name="Rectangle 49"/>
            <p:cNvSpPr>
              <a:spLocks noChangeArrowheads="1"/>
            </p:cNvSpPr>
            <p:nvPr/>
          </p:nvSpPr>
          <p:spPr bwMode="auto">
            <a:xfrm>
              <a:off x="500" y="2914"/>
              <a:ext cx="440" cy="289"/>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69" name="Rectangle 50"/>
            <p:cNvSpPr>
              <a:spLocks noChangeArrowheads="1"/>
            </p:cNvSpPr>
            <p:nvPr/>
          </p:nvSpPr>
          <p:spPr bwMode="auto">
            <a:xfrm>
              <a:off x="661" y="2167"/>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1970" name="Rectangle 51"/>
            <p:cNvSpPr>
              <a:spLocks noChangeArrowheads="1"/>
            </p:cNvSpPr>
            <p:nvPr/>
          </p:nvSpPr>
          <p:spPr bwMode="auto">
            <a:xfrm>
              <a:off x="768" y="2158"/>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1971" name="Rectangle 52"/>
            <p:cNvSpPr>
              <a:spLocks noChangeArrowheads="1"/>
            </p:cNvSpPr>
            <p:nvPr/>
          </p:nvSpPr>
          <p:spPr bwMode="auto">
            <a:xfrm>
              <a:off x="254" y="1346"/>
              <a:ext cx="6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行指针数组</a:t>
              </a:r>
              <a:endParaRPr lang="zh-CN" altLang="en-US" sz="4000">
                <a:ea typeface="黑体" panose="02010609060101010101" pitchFamily="49" charset="-122"/>
              </a:endParaRPr>
            </a:p>
          </p:txBody>
        </p:sp>
        <p:sp>
          <p:nvSpPr>
            <p:cNvPr id="81972" name="Rectangle 53"/>
            <p:cNvSpPr>
              <a:spLocks noChangeArrowheads="1"/>
            </p:cNvSpPr>
            <p:nvPr/>
          </p:nvSpPr>
          <p:spPr bwMode="auto">
            <a:xfrm>
              <a:off x="15" y="3432"/>
              <a:ext cx="441"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73" name="Rectangle 54"/>
            <p:cNvSpPr>
              <a:spLocks noChangeArrowheads="1"/>
            </p:cNvSpPr>
            <p:nvPr/>
          </p:nvSpPr>
          <p:spPr bwMode="auto">
            <a:xfrm>
              <a:off x="131" y="3505"/>
              <a:ext cx="2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行号</a:t>
              </a:r>
              <a:endParaRPr lang="zh-CN" altLang="en-US" sz="4000">
                <a:ea typeface="黑体" panose="02010609060101010101" pitchFamily="49" charset="-122"/>
              </a:endParaRPr>
            </a:p>
          </p:txBody>
        </p:sp>
        <p:sp>
          <p:nvSpPr>
            <p:cNvPr id="81974" name="Line 55"/>
            <p:cNvSpPr>
              <a:spLocks noChangeShapeType="1"/>
            </p:cNvSpPr>
            <p:nvPr/>
          </p:nvSpPr>
          <p:spPr bwMode="auto">
            <a:xfrm flipH="1" flipV="1">
              <a:off x="232" y="3299"/>
              <a:ext cx="3" cy="13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75" name="Freeform 56"/>
            <p:cNvSpPr>
              <a:spLocks/>
            </p:cNvSpPr>
            <p:nvPr/>
          </p:nvSpPr>
          <p:spPr bwMode="auto">
            <a:xfrm>
              <a:off x="204" y="3203"/>
              <a:ext cx="58" cy="106"/>
            </a:xfrm>
            <a:custGeom>
              <a:avLst/>
              <a:gdLst>
                <a:gd name="T0" fmla="*/ 0 w 115"/>
                <a:gd name="T1" fmla="*/ 106 h 106"/>
                <a:gd name="T2" fmla="*/ 1 w 115"/>
                <a:gd name="T3" fmla="*/ 0 h 106"/>
                <a:gd name="T4" fmla="*/ 2 w 115"/>
                <a:gd name="T5" fmla="*/ 104 h 106"/>
                <a:gd name="T6" fmla="*/ 0 w 115"/>
                <a:gd name="T7" fmla="*/ 106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 h="106">
                  <a:moveTo>
                    <a:pt x="0" y="106"/>
                  </a:moveTo>
                  <a:lnTo>
                    <a:pt x="55" y="0"/>
                  </a:lnTo>
                  <a:lnTo>
                    <a:pt x="115" y="104"/>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1976" name="Rectangle 57"/>
            <p:cNvSpPr>
              <a:spLocks noChangeArrowheads="1"/>
            </p:cNvSpPr>
            <p:nvPr/>
          </p:nvSpPr>
          <p:spPr bwMode="auto">
            <a:xfrm>
              <a:off x="2336" y="1580"/>
              <a:ext cx="177"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77" name="Rectangle 58"/>
            <p:cNvSpPr>
              <a:spLocks noChangeArrowheads="1"/>
            </p:cNvSpPr>
            <p:nvPr/>
          </p:nvSpPr>
          <p:spPr bwMode="auto">
            <a:xfrm>
              <a:off x="2336" y="1580"/>
              <a:ext cx="177"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78" name="Rectangle 59"/>
            <p:cNvSpPr>
              <a:spLocks noChangeArrowheads="1"/>
            </p:cNvSpPr>
            <p:nvPr/>
          </p:nvSpPr>
          <p:spPr bwMode="auto">
            <a:xfrm>
              <a:off x="2513" y="1580"/>
              <a:ext cx="176"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79" name="Rectangle 60"/>
            <p:cNvSpPr>
              <a:spLocks noChangeArrowheads="1"/>
            </p:cNvSpPr>
            <p:nvPr/>
          </p:nvSpPr>
          <p:spPr bwMode="auto">
            <a:xfrm>
              <a:off x="2513" y="1580"/>
              <a:ext cx="176"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80" name="Rectangle 61"/>
            <p:cNvSpPr>
              <a:spLocks noChangeArrowheads="1"/>
            </p:cNvSpPr>
            <p:nvPr/>
          </p:nvSpPr>
          <p:spPr bwMode="auto">
            <a:xfrm>
              <a:off x="2559" y="1632"/>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11</a:t>
              </a:r>
              <a:endParaRPr lang="en-US" altLang="zh-CN" sz="4000">
                <a:ea typeface="黑体" panose="02010609060101010101" pitchFamily="49" charset="-122"/>
              </a:endParaRPr>
            </a:p>
          </p:txBody>
        </p:sp>
        <p:sp>
          <p:nvSpPr>
            <p:cNvPr id="81981" name="Rectangle 62"/>
            <p:cNvSpPr>
              <a:spLocks noChangeArrowheads="1"/>
            </p:cNvSpPr>
            <p:nvPr/>
          </p:nvSpPr>
          <p:spPr bwMode="auto">
            <a:xfrm>
              <a:off x="2689" y="1580"/>
              <a:ext cx="176"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82" name="Rectangle 63"/>
            <p:cNvSpPr>
              <a:spLocks noChangeArrowheads="1"/>
            </p:cNvSpPr>
            <p:nvPr/>
          </p:nvSpPr>
          <p:spPr bwMode="auto">
            <a:xfrm>
              <a:off x="2689" y="1580"/>
              <a:ext cx="176"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83" name="Rectangle 64"/>
            <p:cNvSpPr>
              <a:spLocks noChangeArrowheads="1"/>
            </p:cNvSpPr>
            <p:nvPr/>
          </p:nvSpPr>
          <p:spPr bwMode="auto">
            <a:xfrm>
              <a:off x="3512" y="1580"/>
              <a:ext cx="176"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84" name="Rectangle 65"/>
            <p:cNvSpPr>
              <a:spLocks noChangeArrowheads="1"/>
            </p:cNvSpPr>
            <p:nvPr/>
          </p:nvSpPr>
          <p:spPr bwMode="auto">
            <a:xfrm>
              <a:off x="3512" y="1580"/>
              <a:ext cx="176"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85" name="Rectangle 66"/>
            <p:cNvSpPr>
              <a:spLocks noChangeArrowheads="1"/>
            </p:cNvSpPr>
            <p:nvPr/>
          </p:nvSpPr>
          <p:spPr bwMode="auto">
            <a:xfrm>
              <a:off x="3688" y="1580"/>
              <a:ext cx="176"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86" name="Rectangle 67"/>
            <p:cNvSpPr>
              <a:spLocks noChangeArrowheads="1"/>
            </p:cNvSpPr>
            <p:nvPr/>
          </p:nvSpPr>
          <p:spPr bwMode="auto">
            <a:xfrm>
              <a:off x="3688" y="1580"/>
              <a:ext cx="176"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87" name="Rectangle 68"/>
            <p:cNvSpPr>
              <a:spLocks noChangeArrowheads="1"/>
            </p:cNvSpPr>
            <p:nvPr/>
          </p:nvSpPr>
          <p:spPr bwMode="auto">
            <a:xfrm>
              <a:off x="3734" y="1632"/>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17</a:t>
              </a:r>
              <a:endParaRPr lang="en-US" altLang="zh-CN" sz="4000">
                <a:ea typeface="黑体" panose="02010609060101010101" pitchFamily="49" charset="-122"/>
              </a:endParaRPr>
            </a:p>
          </p:txBody>
        </p:sp>
        <p:sp>
          <p:nvSpPr>
            <p:cNvPr id="81988" name="Rectangle 69"/>
            <p:cNvSpPr>
              <a:spLocks noChangeArrowheads="1"/>
            </p:cNvSpPr>
            <p:nvPr/>
          </p:nvSpPr>
          <p:spPr bwMode="auto">
            <a:xfrm>
              <a:off x="3864" y="1580"/>
              <a:ext cx="177"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89" name="Rectangle 70"/>
            <p:cNvSpPr>
              <a:spLocks noChangeArrowheads="1"/>
            </p:cNvSpPr>
            <p:nvPr/>
          </p:nvSpPr>
          <p:spPr bwMode="auto">
            <a:xfrm>
              <a:off x="3864" y="1580"/>
              <a:ext cx="177"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90" name="Rectangle 71"/>
            <p:cNvSpPr>
              <a:spLocks noChangeArrowheads="1"/>
            </p:cNvSpPr>
            <p:nvPr/>
          </p:nvSpPr>
          <p:spPr bwMode="auto">
            <a:xfrm>
              <a:off x="441" y="3437"/>
              <a:ext cx="735"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91" name="Rectangle 72"/>
            <p:cNvSpPr>
              <a:spLocks noChangeArrowheads="1"/>
            </p:cNvSpPr>
            <p:nvPr/>
          </p:nvSpPr>
          <p:spPr bwMode="auto">
            <a:xfrm>
              <a:off x="548" y="3510"/>
              <a:ext cx="6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横向头指针</a:t>
              </a:r>
              <a:endParaRPr lang="zh-CN" altLang="en-US" sz="4000">
                <a:ea typeface="黑体" panose="02010609060101010101" pitchFamily="49" charset="-122"/>
              </a:endParaRPr>
            </a:p>
          </p:txBody>
        </p:sp>
        <p:sp>
          <p:nvSpPr>
            <p:cNvPr id="81992" name="Rectangle 73"/>
            <p:cNvSpPr>
              <a:spLocks noChangeArrowheads="1"/>
            </p:cNvSpPr>
            <p:nvPr/>
          </p:nvSpPr>
          <p:spPr bwMode="auto">
            <a:xfrm>
              <a:off x="1160" y="2408"/>
              <a:ext cx="176"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93" name="Rectangle 74"/>
            <p:cNvSpPr>
              <a:spLocks noChangeArrowheads="1"/>
            </p:cNvSpPr>
            <p:nvPr/>
          </p:nvSpPr>
          <p:spPr bwMode="auto">
            <a:xfrm>
              <a:off x="1160" y="2408"/>
              <a:ext cx="176" cy="2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94" name="Rectangle 75"/>
            <p:cNvSpPr>
              <a:spLocks noChangeArrowheads="1"/>
            </p:cNvSpPr>
            <p:nvPr/>
          </p:nvSpPr>
          <p:spPr bwMode="auto">
            <a:xfrm>
              <a:off x="1336" y="2408"/>
              <a:ext cx="177"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95" name="Rectangle 76"/>
            <p:cNvSpPr>
              <a:spLocks noChangeArrowheads="1"/>
            </p:cNvSpPr>
            <p:nvPr/>
          </p:nvSpPr>
          <p:spPr bwMode="auto">
            <a:xfrm>
              <a:off x="1336" y="2408"/>
              <a:ext cx="177" cy="2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96" name="Rectangle 77"/>
            <p:cNvSpPr>
              <a:spLocks noChangeArrowheads="1"/>
            </p:cNvSpPr>
            <p:nvPr/>
          </p:nvSpPr>
          <p:spPr bwMode="auto">
            <a:xfrm>
              <a:off x="1383" y="2461"/>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19</a:t>
              </a:r>
              <a:endParaRPr lang="en-US" altLang="zh-CN" sz="4000">
                <a:ea typeface="黑体" panose="02010609060101010101" pitchFamily="49" charset="-122"/>
              </a:endParaRPr>
            </a:p>
          </p:txBody>
        </p:sp>
        <p:sp>
          <p:nvSpPr>
            <p:cNvPr id="81997" name="Rectangle 78"/>
            <p:cNvSpPr>
              <a:spLocks noChangeArrowheads="1"/>
            </p:cNvSpPr>
            <p:nvPr/>
          </p:nvSpPr>
          <p:spPr bwMode="auto">
            <a:xfrm>
              <a:off x="1513" y="2408"/>
              <a:ext cx="176"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98" name="Rectangle 79"/>
            <p:cNvSpPr>
              <a:spLocks noChangeArrowheads="1"/>
            </p:cNvSpPr>
            <p:nvPr/>
          </p:nvSpPr>
          <p:spPr bwMode="auto">
            <a:xfrm>
              <a:off x="1513" y="2408"/>
              <a:ext cx="176" cy="2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1999" name="Rectangle 80"/>
            <p:cNvSpPr>
              <a:spLocks noChangeArrowheads="1"/>
            </p:cNvSpPr>
            <p:nvPr/>
          </p:nvSpPr>
          <p:spPr bwMode="auto">
            <a:xfrm>
              <a:off x="2924" y="2698"/>
              <a:ext cx="176"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0" name="Rectangle 81"/>
            <p:cNvSpPr>
              <a:spLocks noChangeArrowheads="1"/>
            </p:cNvSpPr>
            <p:nvPr/>
          </p:nvSpPr>
          <p:spPr bwMode="auto">
            <a:xfrm>
              <a:off x="2924" y="2698"/>
              <a:ext cx="176"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1" name="Rectangle 82"/>
            <p:cNvSpPr>
              <a:spLocks noChangeArrowheads="1"/>
            </p:cNvSpPr>
            <p:nvPr/>
          </p:nvSpPr>
          <p:spPr bwMode="auto">
            <a:xfrm>
              <a:off x="3100" y="2698"/>
              <a:ext cx="177"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2" name="Rectangle 83"/>
            <p:cNvSpPr>
              <a:spLocks noChangeArrowheads="1"/>
            </p:cNvSpPr>
            <p:nvPr/>
          </p:nvSpPr>
          <p:spPr bwMode="auto">
            <a:xfrm>
              <a:off x="3100" y="2698"/>
              <a:ext cx="177"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3" name="Rectangle 84"/>
            <p:cNvSpPr>
              <a:spLocks noChangeArrowheads="1"/>
            </p:cNvSpPr>
            <p:nvPr/>
          </p:nvSpPr>
          <p:spPr bwMode="auto">
            <a:xfrm>
              <a:off x="3146" y="2750"/>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37</a:t>
              </a:r>
              <a:endParaRPr lang="en-US" altLang="zh-CN" sz="4000">
                <a:ea typeface="黑体" panose="02010609060101010101" pitchFamily="49" charset="-122"/>
              </a:endParaRPr>
            </a:p>
          </p:txBody>
        </p:sp>
        <p:sp>
          <p:nvSpPr>
            <p:cNvPr id="82004" name="Rectangle 85"/>
            <p:cNvSpPr>
              <a:spLocks noChangeArrowheads="1"/>
            </p:cNvSpPr>
            <p:nvPr/>
          </p:nvSpPr>
          <p:spPr bwMode="auto">
            <a:xfrm>
              <a:off x="3277" y="2698"/>
              <a:ext cx="176"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5" name="Rectangle 86"/>
            <p:cNvSpPr>
              <a:spLocks noChangeArrowheads="1"/>
            </p:cNvSpPr>
            <p:nvPr/>
          </p:nvSpPr>
          <p:spPr bwMode="auto">
            <a:xfrm>
              <a:off x="3277" y="2698"/>
              <a:ext cx="176"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6" name="Rectangle 87"/>
            <p:cNvSpPr>
              <a:spLocks noChangeArrowheads="1"/>
            </p:cNvSpPr>
            <p:nvPr/>
          </p:nvSpPr>
          <p:spPr bwMode="auto">
            <a:xfrm>
              <a:off x="4687" y="2950"/>
              <a:ext cx="177"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7" name="Rectangle 88"/>
            <p:cNvSpPr>
              <a:spLocks noChangeArrowheads="1"/>
            </p:cNvSpPr>
            <p:nvPr/>
          </p:nvSpPr>
          <p:spPr bwMode="auto">
            <a:xfrm>
              <a:off x="4687" y="2950"/>
              <a:ext cx="177" cy="2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8" name="Rectangle 89"/>
            <p:cNvSpPr>
              <a:spLocks noChangeArrowheads="1"/>
            </p:cNvSpPr>
            <p:nvPr/>
          </p:nvSpPr>
          <p:spPr bwMode="auto">
            <a:xfrm>
              <a:off x="4864" y="2950"/>
              <a:ext cx="176"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09" name="Rectangle 90"/>
            <p:cNvSpPr>
              <a:spLocks noChangeArrowheads="1"/>
            </p:cNvSpPr>
            <p:nvPr/>
          </p:nvSpPr>
          <p:spPr bwMode="auto">
            <a:xfrm>
              <a:off x="4864" y="2950"/>
              <a:ext cx="176" cy="2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10" name="Rectangle 91"/>
            <p:cNvSpPr>
              <a:spLocks noChangeArrowheads="1"/>
            </p:cNvSpPr>
            <p:nvPr/>
          </p:nvSpPr>
          <p:spPr bwMode="auto">
            <a:xfrm>
              <a:off x="4910" y="3002"/>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50</a:t>
              </a:r>
              <a:endParaRPr lang="en-US" altLang="zh-CN" sz="4000">
                <a:ea typeface="黑体" panose="02010609060101010101" pitchFamily="49" charset="-122"/>
              </a:endParaRPr>
            </a:p>
          </p:txBody>
        </p:sp>
        <p:sp>
          <p:nvSpPr>
            <p:cNvPr id="82011" name="Rectangle 92"/>
            <p:cNvSpPr>
              <a:spLocks noChangeArrowheads="1"/>
            </p:cNvSpPr>
            <p:nvPr/>
          </p:nvSpPr>
          <p:spPr bwMode="auto">
            <a:xfrm>
              <a:off x="5040" y="2950"/>
              <a:ext cx="176" cy="2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12" name="Rectangle 93"/>
            <p:cNvSpPr>
              <a:spLocks noChangeArrowheads="1"/>
            </p:cNvSpPr>
            <p:nvPr/>
          </p:nvSpPr>
          <p:spPr bwMode="auto">
            <a:xfrm>
              <a:off x="5040" y="2950"/>
              <a:ext cx="176" cy="2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13" name="Line 94"/>
            <p:cNvSpPr>
              <a:spLocks noChangeShapeType="1"/>
            </p:cNvSpPr>
            <p:nvPr/>
          </p:nvSpPr>
          <p:spPr bwMode="auto">
            <a:xfrm>
              <a:off x="2601" y="1256"/>
              <a:ext cx="1" cy="22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14" name="Freeform 95"/>
            <p:cNvSpPr>
              <a:spLocks/>
            </p:cNvSpPr>
            <p:nvPr/>
          </p:nvSpPr>
          <p:spPr bwMode="auto">
            <a:xfrm>
              <a:off x="2571" y="1474"/>
              <a:ext cx="58" cy="106"/>
            </a:xfrm>
            <a:custGeom>
              <a:avLst/>
              <a:gdLst>
                <a:gd name="T0" fmla="*/ 2 w 116"/>
                <a:gd name="T1" fmla="*/ 0 h 106"/>
                <a:gd name="T2" fmla="*/ 1 w 116"/>
                <a:gd name="T3" fmla="*/ 106 h 106"/>
                <a:gd name="T4" fmla="*/ 0 w 116"/>
                <a:gd name="T5" fmla="*/ 0 h 106"/>
                <a:gd name="T6" fmla="*/ 2 w 116"/>
                <a:gd name="T7" fmla="*/ 0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06">
                  <a:moveTo>
                    <a:pt x="116" y="0"/>
                  </a:moveTo>
                  <a:lnTo>
                    <a:pt x="59" y="106"/>
                  </a:lnTo>
                  <a:lnTo>
                    <a:pt x="0"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15" name="Line 96"/>
            <p:cNvSpPr>
              <a:spLocks noChangeShapeType="1"/>
            </p:cNvSpPr>
            <p:nvPr/>
          </p:nvSpPr>
          <p:spPr bwMode="auto">
            <a:xfrm>
              <a:off x="3776" y="1256"/>
              <a:ext cx="1" cy="22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16" name="Freeform 97"/>
            <p:cNvSpPr>
              <a:spLocks/>
            </p:cNvSpPr>
            <p:nvPr/>
          </p:nvSpPr>
          <p:spPr bwMode="auto">
            <a:xfrm>
              <a:off x="3747" y="1474"/>
              <a:ext cx="58" cy="106"/>
            </a:xfrm>
            <a:custGeom>
              <a:avLst/>
              <a:gdLst>
                <a:gd name="T0" fmla="*/ 2 w 116"/>
                <a:gd name="T1" fmla="*/ 0 h 106"/>
                <a:gd name="T2" fmla="*/ 1 w 116"/>
                <a:gd name="T3" fmla="*/ 106 h 106"/>
                <a:gd name="T4" fmla="*/ 0 w 116"/>
                <a:gd name="T5" fmla="*/ 0 h 106"/>
                <a:gd name="T6" fmla="*/ 2 w 116"/>
                <a:gd name="T7" fmla="*/ 0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06">
                  <a:moveTo>
                    <a:pt x="116" y="0"/>
                  </a:moveTo>
                  <a:lnTo>
                    <a:pt x="59" y="106"/>
                  </a:lnTo>
                  <a:lnTo>
                    <a:pt x="0"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17" name="Line 98"/>
            <p:cNvSpPr>
              <a:spLocks noChangeShapeType="1"/>
            </p:cNvSpPr>
            <p:nvPr/>
          </p:nvSpPr>
          <p:spPr bwMode="auto">
            <a:xfrm>
              <a:off x="719" y="2517"/>
              <a:ext cx="36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18" name="Freeform 99"/>
            <p:cNvSpPr>
              <a:spLocks/>
            </p:cNvSpPr>
            <p:nvPr/>
          </p:nvSpPr>
          <p:spPr bwMode="auto">
            <a:xfrm>
              <a:off x="1074" y="2482"/>
              <a:ext cx="86" cy="71"/>
            </a:xfrm>
            <a:custGeom>
              <a:avLst/>
              <a:gdLst>
                <a:gd name="T0" fmla="*/ 0 w 171"/>
                <a:gd name="T1" fmla="*/ 0 h 71"/>
                <a:gd name="T2" fmla="*/ 3 w 171"/>
                <a:gd name="T3" fmla="*/ 35 h 71"/>
                <a:gd name="T4" fmla="*/ 0 w 171"/>
                <a:gd name="T5" fmla="*/ 71 h 71"/>
                <a:gd name="T6" fmla="*/ 0 w 171"/>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71">
                  <a:moveTo>
                    <a:pt x="0" y="0"/>
                  </a:moveTo>
                  <a:lnTo>
                    <a:pt x="171" y="35"/>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19" name="Line 100"/>
            <p:cNvSpPr>
              <a:spLocks noChangeShapeType="1"/>
            </p:cNvSpPr>
            <p:nvPr/>
          </p:nvSpPr>
          <p:spPr bwMode="auto">
            <a:xfrm>
              <a:off x="720" y="2806"/>
              <a:ext cx="212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20" name="Freeform 101"/>
            <p:cNvSpPr>
              <a:spLocks/>
            </p:cNvSpPr>
            <p:nvPr/>
          </p:nvSpPr>
          <p:spPr bwMode="auto">
            <a:xfrm>
              <a:off x="2838" y="2770"/>
              <a:ext cx="86" cy="71"/>
            </a:xfrm>
            <a:custGeom>
              <a:avLst/>
              <a:gdLst>
                <a:gd name="T0" fmla="*/ 0 w 172"/>
                <a:gd name="T1" fmla="*/ 0 h 71"/>
                <a:gd name="T2" fmla="*/ 3 w 172"/>
                <a:gd name="T3" fmla="*/ 36 h 71"/>
                <a:gd name="T4" fmla="*/ 0 w 172"/>
                <a:gd name="T5" fmla="*/ 71 h 71"/>
                <a:gd name="T6" fmla="*/ 0 w 172"/>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71">
                  <a:moveTo>
                    <a:pt x="0" y="0"/>
                  </a:moveTo>
                  <a:lnTo>
                    <a:pt x="172" y="36"/>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21" name="Line 102"/>
            <p:cNvSpPr>
              <a:spLocks noChangeShapeType="1"/>
            </p:cNvSpPr>
            <p:nvPr/>
          </p:nvSpPr>
          <p:spPr bwMode="auto">
            <a:xfrm>
              <a:off x="3189" y="1256"/>
              <a:ext cx="1" cy="134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22" name="Freeform 103"/>
            <p:cNvSpPr>
              <a:spLocks/>
            </p:cNvSpPr>
            <p:nvPr/>
          </p:nvSpPr>
          <p:spPr bwMode="auto">
            <a:xfrm>
              <a:off x="3159" y="2592"/>
              <a:ext cx="58" cy="106"/>
            </a:xfrm>
            <a:custGeom>
              <a:avLst/>
              <a:gdLst>
                <a:gd name="T0" fmla="*/ 2 w 116"/>
                <a:gd name="T1" fmla="*/ 0 h 106"/>
                <a:gd name="T2" fmla="*/ 1 w 116"/>
                <a:gd name="T3" fmla="*/ 106 h 106"/>
                <a:gd name="T4" fmla="*/ 0 w 116"/>
                <a:gd name="T5" fmla="*/ 0 h 106"/>
                <a:gd name="T6" fmla="*/ 2 w 116"/>
                <a:gd name="T7" fmla="*/ 0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06">
                  <a:moveTo>
                    <a:pt x="116" y="0"/>
                  </a:moveTo>
                  <a:lnTo>
                    <a:pt x="59" y="106"/>
                  </a:lnTo>
                  <a:lnTo>
                    <a:pt x="0"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23" name="Line 104"/>
            <p:cNvSpPr>
              <a:spLocks noChangeShapeType="1"/>
            </p:cNvSpPr>
            <p:nvPr/>
          </p:nvSpPr>
          <p:spPr bwMode="auto">
            <a:xfrm>
              <a:off x="720" y="3059"/>
              <a:ext cx="38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24" name="Freeform 105"/>
            <p:cNvSpPr>
              <a:spLocks/>
            </p:cNvSpPr>
            <p:nvPr/>
          </p:nvSpPr>
          <p:spPr bwMode="auto">
            <a:xfrm>
              <a:off x="4601" y="3023"/>
              <a:ext cx="86" cy="71"/>
            </a:xfrm>
            <a:custGeom>
              <a:avLst/>
              <a:gdLst>
                <a:gd name="T0" fmla="*/ 0 w 173"/>
                <a:gd name="T1" fmla="*/ 0 h 71"/>
                <a:gd name="T2" fmla="*/ 2 w 173"/>
                <a:gd name="T3" fmla="*/ 36 h 71"/>
                <a:gd name="T4" fmla="*/ 0 w 173"/>
                <a:gd name="T5" fmla="*/ 71 h 71"/>
                <a:gd name="T6" fmla="*/ 0 w 173"/>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71">
                  <a:moveTo>
                    <a:pt x="0" y="0"/>
                  </a:moveTo>
                  <a:lnTo>
                    <a:pt x="173" y="36"/>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25" name="Line 106"/>
            <p:cNvSpPr>
              <a:spLocks noChangeShapeType="1"/>
            </p:cNvSpPr>
            <p:nvPr/>
          </p:nvSpPr>
          <p:spPr bwMode="auto">
            <a:xfrm>
              <a:off x="4952" y="1256"/>
              <a:ext cx="1" cy="159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26" name="Freeform 107"/>
            <p:cNvSpPr>
              <a:spLocks/>
            </p:cNvSpPr>
            <p:nvPr/>
          </p:nvSpPr>
          <p:spPr bwMode="auto">
            <a:xfrm>
              <a:off x="4922" y="2844"/>
              <a:ext cx="58" cy="106"/>
            </a:xfrm>
            <a:custGeom>
              <a:avLst/>
              <a:gdLst>
                <a:gd name="T0" fmla="*/ 2 w 116"/>
                <a:gd name="T1" fmla="*/ 0 h 106"/>
                <a:gd name="T2" fmla="*/ 1 w 116"/>
                <a:gd name="T3" fmla="*/ 106 h 106"/>
                <a:gd name="T4" fmla="*/ 0 w 116"/>
                <a:gd name="T5" fmla="*/ 0 h 106"/>
                <a:gd name="T6" fmla="*/ 2 w 116"/>
                <a:gd name="T7" fmla="*/ 0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06">
                  <a:moveTo>
                    <a:pt x="116" y="0"/>
                  </a:moveTo>
                  <a:lnTo>
                    <a:pt x="59" y="106"/>
                  </a:lnTo>
                  <a:lnTo>
                    <a:pt x="0"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27" name="Rectangle 108"/>
            <p:cNvSpPr>
              <a:spLocks noChangeArrowheads="1"/>
            </p:cNvSpPr>
            <p:nvPr/>
          </p:nvSpPr>
          <p:spPr bwMode="auto">
            <a:xfrm>
              <a:off x="1749" y="1869"/>
              <a:ext cx="176"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28" name="Rectangle 109"/>
            <p:cNvSpPr>
              <a:spLocks noChangeArrowheads="1"/>
            </p:cNvSpPr>
            <p:nvPr/>
          </p:nvSpPr>
          <p:spPr bwMode="auto">
            <a:xfrm>
              <a:off x="1749" y="1869"/>
              <a:ext cx="176"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29" name="Rectangle 110"/>
            <p:cNvSpPr>
              <a:spLocks noChangeArrowheads="1"/>
            </p:cNvSpPr>
            <p:nvPr/>
          </p:nvSpPr>
          <p:spPr bwMode="auto">
            <a:xfrm>
              <a:off x="1925" y="1869"/>
              <a:ext cx="176"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30" name="Rectangle 111"/>
            <p:cNvSpPr>
              <a:spLocks noChangeArrowheads="1"/>
            </p:cNvSpPr>
            <p:nvPr/>
          </p:nvSpPr>
          <p:spPr bwMode="auto">
            <a:xfrm>
              <a:off x="1925" y="1869"/>
              <a:ext cx="176"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31" name="Rectangle 112"/>
            <p:cNvSpPr>
              <a:spLocks noChangeArrowheads="1"/>
            </p:cNvSpPr>
            <p:nvPr/>
          </p:nvSpPr>
          <p:spPr bwMode="auto">
            <a:xfrm>
              <a:off x="1971" y="1920"/>
              <a:ext cx="1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25</a:t>
              </a:r>
              <a:endParaRPr lang="en-US" altLang="zh-CN" sz="4000">
                <a:ea typeface="黑体" panose="02010609060101010101" pitchFamily="49" charset="-122"/>
              </a:endParaRPr>
            </a:p>
          </p:txBody>
        </p:sp>
        <p:sp>
          <p:nvSpPr>
            <p:cNvPr id="82032" name="Rectangle 113"/>
            <p:cNvSpPr>
              <a:spLocks noChangeArrowheads="1"/>
            </p:cNvSpPr>
            <p:nvPr/>
          </p:nvSpPr>
          <p:spPr bwMode="auto">
            <a:xfrm>
              <a:off x="2101" y="1869"/>
              <a:ext cx="177" cy="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33" name="Rectangle 114"/>
            <p:cNvSpPr>
              <a:spLocks noChangeArrowheads="1"/>
            </p:cNvSpPr>
            <p:nvPr/>
          </p:nvSpPr>
          <p:spPr bwMode="auto">
            <a:xfrm>
              <a:off x="2101" y="1869"/>
              <a:ext cx="177" cy="2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34" name="Line 115"/>
            <p:cNvSpPr>
              <a:spLocks noChangeShapeType="1"/>
            </p:cNvSpPr>
            <p:nvPr/>
          </p:nvSpPr>
          <p:spPr bwMode="auto">
            <a:xfrm>
              <a:off x="2013" y="1256"/>
              <a:ext cx="1" cy="51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35" name="Freeform 116"/>
            <p:cNvSpPr>
              <a:spLocks/>
            </p:cNvSpPr>
            <p:nvPr/>
          </p:nvSpPr>
          <p:spPr bwMode="auto">
            <a:xfrm>
              <a:off x="1984" y="1763"/>
              <a:ext cx="58" cy="106"/>
            </a:xfrm>
            <a:custGeom>
              <a:avLst/>
              <a:gdLst>
                <a:gd name="T0" fmla="*/ 2 w 116"/>
                <a:gd name="T1" fmla="*/ 0 h 106"/>
                <a:gd name="T2" fmla="*/ 1 w 116"/>
                <a:gd name="T3" fmla="*/ 106 h 106"/>
                <a:gd name="T4" fmla="*/ 0 w 116"/>
                <a:gd name="T5" fmla="*/ 0 h 106"/>
                <a:gd name="T6" fmla="*/ 2 w 116"/>
                <a:gd name="T7" fmla="*/ 0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06">
                  <a:moveTo>
                    <a:pt x="116" y="0"/>
                  </a:moveTo>
                  <a:lnTo>
                    <a:pt x="59" y="106"/>
                  </a:lnTo>
                  <a:lnTo>
                    <a:pt x="0"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36" name="Freeform 117"/>
            <p:cNvSpPr>
              <a:spLocks/>
            </p:cNvSpPr>
            <p:nvPr/>
          </p:nvSpPr>
          <p:spPr bwMode="auto">
            <a:xfrm>
              <a:off x="1965" y="1639"/>
              <a:ext cx="95" cy="49"/>
            </a:xfrm>
            <a:custGeom>
              <a:avLst/>
              <a:gdLst>
                <a:gd name="T0" fmla="*/ 3 w 189"/>
                <a:gd name="T1" fmla="*/ 49 h 49"/>
                <a:gd name="T2" fmla="*/ 3 w 189"/>
                <a:gd name="T3" fmla="*/ 36 h 49"/>
                <a:gd name="T4" fmla="*/ 3 w 189"/>
                <a:gd name="T5" fmla="*/ 24 h 49"/>
                <a:gd name="T6" fmla="*/ 3 w 189"/>
                <a:gd name="T7" fmla="*/ 14 h 49"/>
                <a:gd name="T8" fmla="*/ 3 w 189"/>
                <a:gd name="T9" fmla="*/ 8 h 49"/>
                <a:gd name="T10" fmla="*/ 2 w 189"/>
                <a:gd name="T11" fmla="*/ 2 h 49"/>
                <a:gd name="T12" fmla="*/ 2 w 189"/>
                <a:gd name="T13" fmla="*/ 0 h 49"/>
                <a:gd name="T14" fmla="*/ 2 w 189"/>
                <a:gd name="T15" fmla="*/ 0 h 49"/>
                <a:gd name="T16" fmla="*/ 1 w 189"/>
                <a:gd name="T17" fmla="*/ 2 h 49"/>
                <a:gd name="T18" fmla="*/ 1 w 189"/>
                <a:gd name="T19" fmla="*/ 8 h 49"/>
                <a:gd name="T20" fmla="*/ 1 w 189"/>
                <a:gd name="T21" fmla="*/ 14 h 49"/>
                <a:gd name="T22" fmla="*/ 1 w 189"/>
                <a:gd name="T23" fmla="*/ 24 h 49"/>
                <a:gd name="T24" fmla="*/ 1 w 189"/>
                <a:gd name="T25" fmla="*/ 36 h 49"/>
                <a:gd name="T26" fmla="*/ 0 w 189"/>
                <a:gd name="T27" fmla="*/ 49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49">
                  <a:moveTo>
                    <a:pt x="189" y="49"/>
                  </a:moveTo>
                  <a:lnTo>
                    <a:pt x="178" y="36"/>
                  </a:lnTo>
                  <a:lnTo>
                    <a:pt x="167" y="24"/>
                  </a:lnTo>
                  <a:lnTo>
                    <a:pt x="154" y="14"/>
                  </a:lnTo>
                  <a:lnTo>
                    <a:pt x="141" y="8"/>
                  </a:lnTo>
                  <a:lnTo>
                    <a:pt x="126" y="2"/>
                  </a:lnTo>
                  <a:lnTo>
                    <a:pt x="110" y="0"/>
                  </a:lnTo>
                  <a:lnTo>
                    <a:pt x="79" y="0"/>
                  </a:lnTo>
                  <a:lnTo>
                    <a:pt x="62" y="2"/>
                  </a:lnTo>
                  <a:lnTo>
                    <a:pt x="47" y="8"/>
                  </a:lnTo>
                  <a:lnTo>
                    <a:pt x="35" y="14"/>
                  </a:lnTo>
                  <a:lnTo>
                    <a:pt x="22" y="24"/>
                  </a:lnTo>
                  <a:lnTo>
                    <a:pt x="11" y="36"/>
                  </a:lnTo>
                  <a:lnTo>
                    <a:pt x="0" y="4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37" name="Line 118"/>
            <p:cNvSpPr>
              <a:spLocks noChangeShapeType="1"/>
            </p:cNvSpPr>
            <p:nvPr/>
          </p:nvSpPr>
          <p:spPr bwMode="auto">
            <a:xfrm>
              <a:off x="1424" y="1254"/>
              <a:ext cx="1" cy="105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38" name="Freeform 119"/>
            <p:cNvSpPr>
              <a:spLocks/>
            </p:cNvSpPr>
            <p:nvPr/>
          </p:nvSpPr>
          <p:spPr bwMode="auto">
            <a:xfrm>
              <a:off x="1396" y="2304"/>
              <a:ext cx="58" cy="104"/>
            </a:xfrm>
            <a:custGeom>
              <a:avLst/>
              <a:gdLst>
                <a:gd name="T0" fmla="*/ 2 w 116"/>
                <a:gd name="T1" fmla="*/ 0 h 104"/>
                <a:gd name="T2" fmla="*/ 1 w 116"/>
                <a:gd name="T3" fmla="*/ 104 h 104"/>
                <a:gd name="T4" fmla="*/ 0 w 116"/>
                <a:gd name="T5" fmla="*/ 0 h 104"/>
                <a:gd name="T6" fmla="*/ 2 w 116"/>
                <a:gd name="T7" fmla="*/ 0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04">
                  <a:moveTo>
                    <a:pt x="116" y="0"/>
                  </a:moveTo>
                  <a:lnTo>
                    <a:pt x="57" y="104"/>
                  </a:lnTo>
                  <a:lnTo>
                    <a:pt x="0"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39" name="Freeform 120"/>
            <p:cNvSpPr>
              <a:spLocks/>
            </p:cNvSpPr>
            <p:nvPr/>
          </p:nvSpPr>
          <p:spPr bwMode="auto">
            <a:xfrm>
              <a:off x="1378" y="1927"/>
              <a:ext cx="94" cy="49"/>
            </a:xfrm>
            <a:custGeom>
              <a:avLst/>
              <a:gdLst>
                <a:gd name="T0" fmla="*/ 2 w 189"/>
                <a:gd name="T1" fmla="*/ 49 h 49"/>
                <a:gd name="T2" fmla="*/ 2 w 189"/>
                <a:gd name="T3" fmla="*/ 36 h 49"/>
                <a:gd name="T4" fmla="*/ 2 w 189"/>
                <a:gd name="T5" fmla="*/ 25 h 49"/>
                <a:gd name="T6" fmla="*/ 2 w 189"/>
                <a:gd name="T7" fmla="*/ 15 h 49"/>
                <a:gd name="T8" fmla="*/ 2 w 189"/>
                <a:gd name="T9" fmla="*/ 8 h 49"/>
                <a:gd name="T10" fmla="*/ 1 w 189"/>
                <a:gd name="T11" fmla="*/ 2 h 49"/>
                <a:gd name="T12" fmla="*/ 1 w 189"/>
                <a:gd name="T13" fmla="*/ 0 h 49"/>
                <a:gd name="T14" fmla="*/ 1 w 189"/>
                <a:gd name="T15" fmla="*/ 0 h 49"/>
                <a:gd name="T16" fmla="*/ 0 w 189"/>
                <a:gd name="T17" fmla="*/ 2 h 49"/>
                <a:gd name="T18" fmla="*/ 0 w 189"/>
                <a:gd name="T19" fmla="*/ 8 h 49"/>
                <a:gd name="T20" fmla="*/ 0 w 189"/>
                <a:gd name="T21" fmla="*/ 15 h 49"/>
                <a:gd name="T22" fmla="*/ 0 w 189"/>
                <a:gd name="T23" fmla="*/ 25 h 49"/>
                <a:gd name="T24" fmla="*/ 0 w 189"/>
                <a:gd name="T25" fmla="*/ 36 h 49"/>
                <a:gd name="T26" fmla="*/ 0 w 189"/>
                <a:gd name="T27" fmla="*/ 49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49">
                  <a:moveTo>
                    <a:pt x="189" y="49"/>
                  </a:moveTo>
                  <a:lnTo>
                    <a:pt x="178" y="36"/>
                  </a:lnTo>
                  <a:lnTo>
                    <a:pt x="167" y="25"/>
                  </a:lnTo>
                  <a:lnTo>
                    <a:pt x="154" y="15"/>
                  </a:lnTo>
                  <a:lnTo>
                    <a:pt x="142" y="8"/>
                  </a:lnTo>
                  <a:lnTo>
                    <a:pt x="127" y="2"/>
                  </a:lnTo>
                  <a:lnTo>
                    <a:pt x="110" y="0"/>
                  </a:lnTo>
                  <a:lnTo>
                    <a:pt x="79" y="0"/>
                  </a:lnTo>
                  <a:lnTo>
                    <a:pt x="63" y="2"/>
                  </a:lnTo>
                  <a:lnTo>
                    <a:pt x="48" y="8"/>
                  </a:lnTo>
                  <a:lnTo>
                    <a:pt x="35" y="15"/>
                  </a:lnTo>
                  <a:lnTo>
                    <a:pt x="22" y="25"/>
                  </a:lnTo>
                  <a:lnTo>
                    <a:pt x="11" y="36"/>
                  </a:lnTo>
                  <a:lnTo>
                    <a:pt x="0" y="4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40" name="Freeform 121"/>
            <p:cNvSpPr>
              <a:spLocks/>
            </p:cNvSpPr>
            <p:nvPr/>
          </p:nvSpPr>
          <p:spPr bwMode="auto">
            <a:xfrm>
              <a:off x="1378" y="1639"/>
              <a:ext cx="94" cy="48"/>
            </a:xfrm>
            <a:custGeom>
              <a:avLst/>
              <a:gdLst>
                <a:gd name="T0" fmla="*/ 2 w 189"/>
                <a:gd name="T1" fmla="*/ 48 h 48"/>
                <a:gd name="T2" fmla="*/ 2 w 189"/>
                <a:gd name="T3" fmla="*/ 36 h 48"/>
                <a:gd name="T4" fmla="*/ 2 w 189"/>
                <a:gd name="T5" fmla="*/ 24 h 48"/>
                <a:gd name="T6" fmla="*/ 2 w 189"/>
                <a:gd name="T7" fmla="*/ 14 h 48"/>
                <a:gd name="T8" fmla="*/ 2 w 189"/>
                <a:gd name="T9" fmla="*/ 8 h 48"/>
                <a:gd name="T10" fmla="*/ 1 w 189"/>
                <a:gd name="T11" fmla="*/ 2 h 48"/>
                <a:gd name="T12" fmla="*/ 1 w 189"/>
                <a:gd name="T13" fmla="*/ 0 h 48"/>
                <a:gd name="T14" fmla="*/ 1 w 189"/>
                <a:gd name="T15" fmla="*/ 0 h 48"/>
                <a:gd name="T16" fmla="*/ 0 w 189"/>
                <a:gd name="T17" fmla="*/ 2 h 48"/>
                <a:gd name="T18" fmla="*/ 0 w 189"/>
                <a:gd name="T19" fmla="*/ 8 h 48"/>
                <a:gd name="T20" fmla="*/ 0 w 189"/>
                <a:gd name="T21" fmla="*/ 14 h 48"/>
                <a:gd name="T22" fmla="*/ 0 w 189"/>
                <a:gd name="T23" fmla="*/ 24 h 48"/>
                <a:gd name="T24" fmla="*/ 0 w 189"/>
                <a:gd name="T25" fmla="*/ 36 h 48"/>
                <a:gd name="T26" fmla="*/ 0 w 189"/>
                <a:gd name="T27" fmla="*/ 48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48">
                  <a:moveTo>
                    <a:pt x="189" y="48"/>
                  </a:moveTo>
                  <a:lnTo>
                    <a:pt x="178" y="36"/>
                  </a:lnTo>
                  <a:lnTo>
                    <a:pt x="167" y="24"/>
                  </a:lnTo>
                  <a:lnTo>
                    <a:pt x="154" y="14"/>
                  </a:lnTo>
                  <a:lnTo>
                    <a:pt x="142" y="8"/>
                  </a:lnTo>
                  <a:lnTo>
                    <a:pt x="127" y="2"/>
                  </a:lnTo>
                  <a:lnTo>
                    <a:pt x="110" y="0"/>
                  </a:lnTo>
                  <a:lnTo>
                    <a:pt x="79" y="0"/>
                  </a:lnTo>
                  <a:lnTo>
                    <a:pt x="63" y="2"/>
                  </a:lnTo>
                  <a:lnTo>
                    <a:pt x="48" y="8"/>
                  </a:lnTo>
                  <a:lnTo>
                    <a:pt x="35" y="14"/>
                  </a:lnTo>
                  <a:lnTo>
                    <a:pt x="22" y="24"/>
                  </a:lnTo>
                  <a:lnTo>
                    <a:pt x="11" y="36"/>
                  </a:lnTo>
                  <a:lnTo>
                    <a:pt x="0" y="4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41" name="Freeform 122"/>
            <p:cNvSpPr>
              <a:spLocks/>
            </p:cNvSpPr>
            <p:nvPr/>
          </p:nvSpPr>
          <p:spPr bwMode="auto">
            <a:xfrm>
              <a:off x="3141" y="1639"/>
              <a:ext cx="94" cy="49"/>
            </a:xfrm>
            <a:custGeom>
              <a:avLst/>
              <a:gdLst>
                <a:gd name="T0" fmla="*/ 2 w 189"/>
                <a:gd name="T1" fmla="*/ 49 h 49"/>
                <a:gd name="T2" fmla="*/ 2 w 189"/>
                <a:gd name="T3" fmla="*/ 36 h 49"/>
                <a:gd name="T4" fmla="*/ 2 w 189"/>
                <a:gd name="T5" fmla="*/ 24 h 49"/>
                <a:gd name="T6" fmla="*/ 2 w 189"/>
                <a:gd name="T7" fmla="*/ 14 h 49"/>
                <a:gd name="T8" fmla="*/ 2 w 189"/>
                <a:gd name="T9" fmla="*/ 8 h 49"/>
                <a:gd name="T10" fmla="*/ 1 w 189"/>
                <a:gd name="T11" fmla="*/ 2 h 49"/>
                <a:gd name="T12" fmla="*/ 1 w 189"/>
                <a:gd name="T13" fmla="*/ 0 h 49"/>
                <a:gd name="T14" fmla="*/ 1 w 189"/>
                <a:gd name="T15" fmla="*/ 0 h 49"/>
                <a:gd name="T16" fmla="*/ 0 w 189"/>
                <a:gd name="T17" fmla="*/ 2 h 49"/>
                <a:gd name="T18" fmla="*/ 0 w 189"/>
                <a:gd name="T19" fmla="*/ 8 h 49"/>
                <a:gd name="T20" fmla="*/ 0 w 189"/>
                <a:gd name="T21" fmla="*/ 14 h 49"/>
                <a:gd name="T22" fmla="*/ 0 w 189"/>
                <a:gd name="T23" fmla="*/ 24 h 49"/>
                <a:gd name="T24" fmla="*/ 0 w 189"/>
                <a:gd name="T25" fmla="*/ 36 h 49"/>
                <a:gd name="T26" fmla="*/ 0 w 189"/>
                <a:gd name="T27" fmla="*/ 49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49">
                  <a:moveTo>
                    <a:pt x="189" y="49"/>
                  </a:moveTo>
                  <a:lnTo>
                    <a:pt x="178" y="36"/>
                  </a:lnTo>
                  <a:lnTo>
                    <a:pt x="167" y="24"/>
                  </a:lnTo>
                  <a:lnTo>
                    <a:pt x="154" y="14"/>
                  </a:lnTo>
                  <a:lnTo>
                    <a:pt x="141" y="8"/>
                  </a:lnTo>
                  <a:lnTo>
                    <a:pt x="126" y="2"/>
                  </a:lnTo>
                  <a:lnTo>
                    <a:pt x="110" y="0"/>
                  </a:lnTo>
                  <a:lnTo>
                    <a:pt x="79" y="0"/>
                  </a:lnTo>
                  <a:lnTo>
                    <a:pt x="62" y="2"/>
                  </a:lnTo>
                  <a:lnTo>
                    <a:pt x="47" y="8"/>
                  </a:lnTo>
                  <a:lnTo>
                    <a:pt x="35" y="14"/>
                  </a:lnTo>
                  <a:lnTo>
                    <a:pt x="22" y="24"/>
                  </a:lnTo>
                  <a:lnTo>
                    <a:pt x="11" y="36"/>
                  </a:lnTo>
                  <a:lnTo>
                    <a:pt x="0" y="4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2042" name="Line 123"/>
            <p:cNvSpPr>
              <a:spLocks noChangeShapeType="1"/>
            </p:cNvSpPr>
            <p:nvPr/>
          </p:nvSpPr>
          <p:spPr bwMode="auto">
            <a:xfrm>
              <a:off x="719" y="1976"/>
              <a:ext cx="659"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43" name="Line 124"/>
            <p:cNvSpPr>
              <a:spLocks noChangeShapeType="1"/>
            </p:cNvSpPr>
            <p:nvPr/>
          </p:nvSpPr>
          <p:spPr bwMode="auto">
            <a:xfrm>
              <a:off x="1472" y="1976"/>
              <a:ext cx="19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44" name="Freeform 125"/>
            <p:cNvSpPr>
              <a:spLocks/>
            </p:cNvSpPr>
            <p:nvPr/>
          </p:nvSpPr>
          <p:spPr bwMode="auto">
            <a:xfrm>
              <a:off x="1662" y="1941"/>
              <a:ext cx="86" cy="71"/>
            </a:xfrm>
            <a:custGeom>
              <a:avLst/>
              <a:gdLst>
                <a:gd name="T0" fmla="*/ 0 w 171"/>
                <a:gd name="T1" fmla="*/ 0 h 71"/>
                <a:gd name="T2" fmla="*/ 3 w 171"/>
                <a:gd name="T3" fmla="*/ 35 h 71"/>
                <a:gd name="T4" fmla="*/ 0 w 171"/>
                <a:gd name="T5" fmla="*/ 71 h 71"/>
                <a:gd name="T6" fmla="*/ 0 w 171"/>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71">
                  <a:moveTo>
                    <a:pt x="0" y="0"/>
                  </a:moveTo>
                  <a:lnTo>
                    <a:pt x="171" y="35"/>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45" name="Line 126"/>
            <p:cNvSpPr>
              <a:spLocks noChangeShapeType="1"/>
            </p:cNvSpPr>
            <p:nvPr/>
          </p:nvSpPr>
          <p:spPr bwMode="auto">
            <a:xfrm>
              <a:off x="719" y="1687"/>
              <a:ext cx="659"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46" name="Line 127"/>
            <p:cNvSpPr>
              <a:spLocks noChangeShapeType="1"/>
            </p:cNvSpPr>
            <p:nvPr/>
          </p:nvSpPr>
          <p:spPr bwMode="auto">
            <a:xfrm>
              <a:off x="1472" y="1688"/>
              <a:ext cx="49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47" name="Line 128"/>
            <p:cNvSpPr>
              <a:spLocks noChangeShapeType="1"/>
            </p:cNvSpPr>
            <p:nvPr/>
          </p:nvSpPr>
          <p:spPr bwMode="auto">
            <a:xfrm>
              <a:off x="2060" y="1688"/>
              <a:ext cx="197"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48" name="Freeform 129"/>
            <p:cNvSpPr>
              <a:spLocks/>
            </p:cNvSpPr>
            <p:nvPr/>
          </p:nvSpPr>
          <p:spPr bwMode="auto">
            <a:xfrm>
              <a:off x="2250" y="1652"/>
              <a:ext cx="86" cy="71"/>
            </a:xfrm>
            <a:custGeom>
              <a:avLst/>
              <a:gdLst>
                <a:gd name="T0" fmla="*/ 0 w 173"/>
                <a:gd name="T1" fmla="*/ 0 h 71"/>
                <a:gd name="T2" fmla="*/ 2 w 173"/>
                <a:gd name="T3" fmla="*/ 36 h 71"/>
                <a:gd name="T4" fmla="*/ 0 w 173"/>
                <a:gd name="T5" fmla="*/ 71 h 71"/>
                <a:gd name="T6" fmla="*/ 0 w 173"/>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71">
                  <a:moveTo>
                    <a:pt x="0" y="0"/>
                  </a:moveTo>
                  <a:lnTo>
                    <a:pt x="173" y="36"/>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49" name="Line 130"/>
            <p:cNvSpPr>
              <a:spLocks noChangeShapeType="1"/>
            </p:cNvSpPr>
            <p:nvPr/>
          </p:nvSpPr>
          <p:spPr bwMode="auto">
            <a:xfrm>
              <a:off x="2777" y="1688"/>
              <a:ext cx="36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50" name="Line 131"/>
            <p:cNvSpPr>
              <a:spLocks noChangeShapeType="1"/>
            </p:cNvSpPr>
            <p:nvPr/>
          </p:nvSpPr>
          <p:spPr bwMode="auto">
            <a:xfrm>
              <a:off x="3235" y="1688"/>
              <a:ext cx="19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51" name="Freeform 132"/>
            <p:cNvSpPr>
              <a:spLocks/>
            </p:cNvSpPr>
            <p:nvPr/>
          </p:nvSpPr>
          <p:spPr bwMode="auto">
            <a:xfrm>
              <a:off x="3426" y="1652"/>
              <a:ext cx="86" cy="71"/>
            </a:xfrm>
            <a:custGeom>
              <a:avLst/>
              <a:gdLst>
                <a:gd name="T0" fmla="*/ 0 w 173"/>
                <a:gd name="T1" fmla="*/ 0 h 71"/>
                <a:gd name="T2" fmla="*/ 2 w 173"/>
                <a:gd name="T3" fmla="*/ 36 h 71"/>
                <a:gd name="T4" fmla="*/ 0 w 173"/>
                <a:gd name="T5" fmla="*/ 71 h 71"/>
                <a:gd name="T6" fmla="*/ 0 w 173"/>
                <a:gd name="T7" fmla="*/ 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71">
                  <a:moveTo>
                    <a:pt x="0" y="0"/>
                  </a:moveTo>
                  <a:lnTo>
                    <a:pt x="173" y="36"/>
                  </a:lnTo>
                  <a:lnTo>
                    <a:pt x="0" y="7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52" name="Rectangle 133"/>
            <p:cNvSpPr>
              <a:spLocks noChangeArrowheads="1"/>
            </p:cNvSpPr>
            <p:nvPr/>
          </p:nvSpPr>
          <p:spPr bwMode="auto">
            <a:xfrm>
              <a:off x="4315" y="1194"/>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53" name="Rectangle 134"/>
            <p:cNvSpPr>
              <a:spLocks noChangeArrowheads="1"/>
            </p:cNvSpPr>
            <p:nvPr/>
          </p:nvSpPr>
          <p:spPr bwMode="auto">
            <a:xfrm>
              <a:off x="4422" y="1185"/>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54" name="Rectangle 135"/>
            <p:cNvSpPr>
              <a:spLocks noChangeArrowheads="1"/>
            </p:cNvSpPr>
            <p:nvPr/>
          </p:nvSpPr>
          <p:spPr bwMode="auto">
            <a:xfrm>
              <a:off x="4717" y="2988"/>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55" name="Rectangle 136"/>
            <p:cNvSpPr>
              <a:spLocks noChangeArrowheads="1"/>
            </p:cNvSpPr>
            <p:nvPr/>
          </p:nvSpPr>
          <p:spPr bwMode="auto">
            <a:xfrm>
              <a:off x="4823" y="2979"/>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56" name="Rectangle 137"/>
            <p:cNvSpPr>
              <a:spLocks noChangeArrowheads="1"/>
            </p:cNvSpPr>
            <p:nvPr/>
          </p:nvSpPr>
          <p:spPr bwMode="auto">
            <a:xfrm>
              <a:off x="5079" y="2988"/>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57" name="Rectangle 138"/>
            <p:cNvSpPr>
              <a:spLocks noChangeArrowheads="1"/>
            </p:cNvSpPr>
            <p:nvPr/>
          </p:nvSpPr>
          <p:spPr bwMode="auto">
            <a:xfrm>
              <a:off x="5186" y="2979"/>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58" name="Rectangle 139"/>
            <p:cNvSpPr>
              <a:spLocks noChangeArrowheads="1"/>
            </p:cNvSpPr>
            <p:nvPr/>
          </p:nvSpPr>
          <p:spPr bwMode="auto">
            <a:xfrm>
              <a:off x="3551" y="1608"/>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59" name="Rectangle 140"/>
            <p:cNvSpPr>
              <a:spLocks noChangeArrowheads="1"/>
            </p:cNvSpPr>
            <p:nvPr/>
          </p:nvSpPr>
          <p:spPr bwMode="auto">
            <a:xfrm>
              <a:off x="3658" y="1599"/>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60" name="Rectangle 141"/>
            <p:cNvSpPr>
              <a:spLocks noChangeArrowheads="1"/>
            </p:cNvSpPr>
            <p:nvPr/>
          </p:nvSpPr>
          <p:spPr bwMode="auto">
            <a:xfrm>
              <a:off x="3906" y="1608"/>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61" name="Rectangle 142"/>
            <p:cNvSpPr>
              <a:spLocks noChangeArrowheads="1"/>
            </p:cNvSpPr>
            <p:nvPr/>
          </p:nvSpPr>
          <p:spPr bwMode="auto">
            <a:xfrm>
              <a:off x="4012" y="1599"/>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62" name="Rectangle 143"/>
            <p:cNvSpPr>
              <a:spLocks noChangeArrowheads="1"/>
            </p:cNvSpPr>
            <p:nvPr/>
          </p:nvSpPr>
          <p:spPr bwMode="auto">
            <a:xfrm>
              <a:off x="2131" y="1906"/>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63" name="Rectangle 144"/>
            <p:cNvSpPr>
              <a:spLocks noChangeArrowheads="1"/>
            </p:cNvSpPr>
            <p:nvPr/>
          </p:nvSpPr>
          <p:spPr bwMode="auto">
            <a:xfrm>
              <a:off x="2237" y="1897"/>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64" name="Rectangle 145"/>
            <p:cNvSpPr>
              <a:spLocks noChangeArrowheads="1"/>
            </p:cNvSpPr>
            <p:nvPr/>
          </p:nvSpPr>
          <p:spPr bwMode="auto">
            <a:xfrm>
              <a:off x="2951" y="2735"/>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65" name="Rectangle 146"/>
            <p:cNvSpPr>
              <a:spLocks noChangeArrowheads="1"/>
            </p:cNvSpPr>
            <p:nvPr/>
          </p:nvSpPr>
          <p:spPr bwMode="auto">
            <a:xfrm>
              <a:off x="3057" y="2726"/>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66" name="Rectangle 147"/>
            <p:cNvSpPr>
              <a:spLocks noChangeArrowheads="1"/>
            </p:cNvSpPr>
            <p:nvPr/>
          </p:nvSpPr>
          <p:spPr bwMode="auto">
            <a:xfrm>
              <a:off x="3306" y="2735"/>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67" name="Rectangle 148"/>
            <p:cNvSpPr>
              <a:spLocks noChangeArrowheads="1"/>
            </p:cNvSpPr>
            <p:nvPr/>
          </p:nvSpPr>
          <p:spPr bwMode="auto">
            <a:xfrm>
              <a:off x="3413" y="2726"/>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68" name="Rectangle 149"/>
            <p:cNvSpPr>
              <a:spLocks noChangeArrowheads="1"/>
            </p:cNvSpPr>
            <p:nvPr/>
          </p:nvSpPr>
          <p:spPr bwMode="auto">
            <a:xfrm>
              <a:off x="1775" y="1906"/>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69" name="Rectangle 150"/>
            <p:cNvSpPr>
              <a:spLocks noChangeArrowheads="1"/>
            </p:cNvSpPr>
            <p:nvPr/>
          </p:nvSpPr>
          <p:spPr bwMode="auto">
            <a:xfrm>
              <a:off x="1882" y="1897"/>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70" name="Rectangle 151"/>
            <p:cNvSpPr>
              <a:spLocks noChangeArrowheads="1"/>
            </p:cNvSpPr>
            <p:nvPr/>
          </p:nvSpPr>
          <p:spPr bwMode="auto">
            <a:xfrm>
              <a:off x="2376" y="1608"/>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71" name="Rectangle 152"/>
            <p:cNvSpPr>
              <a:spLocks noChangeArrowheads="1"/>
            </p:cNvSpPr>
            <p:nvPr/>
          </p:nvSpPr>
          <p:spPr bwMode="auto">
            <a:xfrm>
              <a:off x="2482" y="1599"/>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72" name="Rectangle 153"/>
            <p:cNvSpPr>
              <a:spLocks noChangeArrowheads="1"/>
            </p:cNvSpPr>
            <p:nvPr/>
          </p:nvSpPr>
          <p:spPr bwMode="auto">
            <a:xfrm>
              <a:off x="1200" y="2447"/>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73" name="Rectangle 154"/>
            <p:cNvSpPr>
              <a:spLocks noChangeArrowheads="1"/>
            </p:cNvSpPr>
            <p:nvPr/>
          </p:nvSpPr>
          <p:spPr bwMode="auto">
            <a:xfrm>
              <a:off x="1307" y="2438"/>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74" name="Rectangle 155"/>
            <p:cNvSpPr>
              <a:spLocks noChangeArrowheads="1"/>
            </p:cNvSpPr>
            <p:nvPr/>
          </p:nvSpPr>
          <p:spPr bwMode="auto">
            <a:xfrm>
              <a:off x="1540" y="2447"/>
              <a:ext cx="1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latin typeface="宋体" panose="02010600030101010101" pitchFamily="2" charset="-122"/>
                  <a:ea typeface="宋体" panose="02010600030101010101" pitchFamily="2" charset="-122"/>
                </a:rPr>
                <a:t>∧</a:t>
              </a:r>
              <a:endParaRPr lang="zh-CN" altLang="en-US" sz="4000">
                <a:ea typeface="黑体" panose="02010609060101010101" pitchFamily="49" charset="-122"/>
              </a:endParaRPr>
            </a:p>
          </p:txBody>
        </p:sp>
        <p:sp>
          <p:nvSpPr>
            <p:cNvPr id="82075" name="Rectangle 156"/>
            <p:cNvSpPr>
              <a:spLocks noChangeArrowheads="1"/>
            </p:cNvSpPr>
            <p:nvPr/>
          </p:nvSpPr>
          <p:spPr bwMode="auto">
            <a:xfrm>
              <a:off x="1647" y="2438"/>
              <a:ext cx="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700">
                  <a:solidFill>
                    <a:srgbClr val="000000"/>
                  </a:solidFill>
                  <a:ea typeface="黑体" panose="02010609060101010101" pitchFamily="49" charset="-122"/>
                </a:rPr>
                <a:t> </a:t>
              </a:r>
              <a:endParaRPr lang="zh-CN" altLang="en-US" sz="4000">
                <a:ea typeface="黑体" panose="02010609060101010101" pitchFamily="49" charset="-122"/>
              </a:endParaRPr>
            </a:p>
          </p:txBody>
        </p:sp>
        <p:sp>
          <p:nvSpPr>
            <p:cNvPr id="82076" name="Rectangle 157"/>
            <p:cNvSpPr>
              <a:spLocks noChangeArrowheads="1"/>
            </p:cNvSpPr>
            <p:nvPr/>
          </p:nvSpPr>
          <p:spPr bwMode="auto">
            <a:xfrm>
              <a:off x="1131" y="822"/>
              <a:ext cx="587"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77" name="Rectangle 158"/>
            <p:cNvSpPr>
              <a:spLocks noChangeArrowheads="1"/>
            </p:cNvSpPr>
            <p:nvPr/>
          </p:nvSpPr>
          <p:spPr bwMode="auto">
            <a:xfrm>
              <a:off x="1131" y="822"/>
              <a:ext cx="587"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78" name="Rectangle 159"/>
            <p:cNvSpPr>
              <a:spLocks noChangeArrowheads="1"/>
            </p:cNvSpPr>
            <p:nvPr/>
          </p:nvSpPr>
          <p:spPr bwMode="auto">
            <a:xfrm>
              <a:off x="1404" y="91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1</a:t>
              </a:r>
              <a:endParaRPr lang="en-US" altLang="zh-CN" sz="4000">
                <a:ea typeface="黑体" panose="02010609060101010101" pitchFamily="49" charset="-122"/>
              </a:endParaRPr>
            </a:p>
          </p:txBody>
        </p:sp>
        <p:sp>
          <p:nvSpPr>
            <p:cNvPr id="82079" name="Rectangle 160"/>
            <p:cNvSpPr>
              <a:spLocks noChangeArrowheads="1"/>
            </p:cNvSpPr>
            <p:nvPr/>
          </p:nvSpPr>
          <p:spPr bwMode="auto">
            <a:xfrm>
              <a:off x="1719" y="823"/>
              <a:ext cx="58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80" name="Rectangle 161"/>
            <p:cNvSpPr>
              <a:spLocks noChangeArrowheads="1"/>
            </p:cNvSpPr>
            <p:nvPr/>
          </p:nvSpPr>
          <p:spPr bwMode="auto">
            <a:xfrm>
              <a:off x="1719" y="823"/>
              <a:ext cx="588"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81" name="Rectangle 162"/>
            <p:cNvSpPr>
              <a:spLocks noChangeArrowheads="1"/>
            </p:cNvSpPr>
            <p:nvPr/>
          </p:nvSpPr>
          <p:spPr bwMode="auto">
            <a:xfrm>
              <a:off x="1992" y="91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2</a:t>
              </a:r>
              <a:endParaRPr lang="en-US" altLang="zh-CN" sz="4000">
                <a:ea typeface="黑体" panose="02010609060101010101" pitchFamily="49" charset="-122"/>
              </a:endParaRPr>
            </a:p>
          </p:txBody>
        </p:sp>
        <p:sp>
          <p:nvSpPr>
            <p:cNvPr id="82082" name="Rectangle 163"/>
            <p:cNvSpPr>
              <a:spLocks noChangeArrowheads="1"/>
            </p:cNvSpPr>
            <p:nvPr/>
          </p:nvSpPr>
          <p:spPr bwMode="auto">
            <a:xfrm>
              <a:off x="2307" y="823"/>
              <a:ext cx="58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83" name="Rectangle 164"/>
            <p:cNvSpPr>
              <a:spLocks noChangeArrowheads="1"/>
            </p:cNvSpPr>
            <p:nvPr/>
          </p:nvSpPr>
          <p:spPr bwMode="auto">
            <a:xfrm>
              <a:off x="2307" y="823"/>
              <a:ext cx="588"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84" name="Rectangle 165"/>
            <p:cNvSpPr>
              <a:spLocks noChangeArrowheads="1"/>
            </p:cNvSpPr>
            <p:nvPr/>
          </p:nvSpPr>
          <p:spPr bwMode="auto">
            <a:xfrm>
              <a:off x="2580" y="91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3</a:t>
              </a:r>
              <a:endParaRPr lang="en-US" altLang="zh-CN" sz="4000">
                <a:ea typeface="黑体" panose="02010609060101010101" pitchFamily="49" charset="-122"/>
              </a:endParaRPr>
            </a:p>
          </p:txBody>
        </p:sp>
        <p:sp>
          <p:nvSpPr>
            <p:cNvPr id="82085" name="Rectangle 166"/>
            <p:cNvSpPr>
              <a:spLocks noChangeArrowheads="1"/>
            </p:cNvSpPr>
            <p:nvPr/>
          </p:nvSpPr>
          <p:spPr bwMode="auto">
            <a:xfrm>
              <a:off x="2895" y="823"/>
              <a:ext cx="587"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86" name="Rectangle 167"/>
            <p:cNvSpPr>
              <a:spLocks noChangeArrowheads="1"/>
            </p:cNvSpPr>
            <p:nvPr/>
          </p:nvSpPr>
          <p:spPr bwMode="auto">
            <a:xfrm>
              <a:off x="2895" y="823"/>
              <a:ext cx="587"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87" name="Rectangle 168"/>
            <p:cNvSpPr>
              <a:spLocks noChangeArrowheads="1"/>
            </p:cNvSpPr>
            <p:nvPr/>
          </p:nvSpPr>
          <p:spPr bwMode="auto">
            <a:xfrm>
              <a:off x="3167" y="91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4</a:t>
              </a:r>
              <a:endParaRPr lang="en-US" altLang="zh-CN" sz="4000">
                <a:ea typeface="黑体" panose="02010609060101010101" pitchFamily="49" charset="-122"/>
              </a:endParaRPr>
            </a:p>
          </p:txBody>
        </p:sp>
        <p:sp>
          <p:nvSpPr>
            <p:cNvPr id="82088" name="Rectangle 169"/>
            <p:cNvSpPr>
              <a:spLocks noChangeArrowheads="1"/>
            </p:cNvSpPr>
            <p:nvPr/>
          </p:nvSpPr>
          <p:spPr bwMode="auto">
            <a:xfrm>
              <a:off x="3482" y="823"/>
              <a:ext cx="58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89" name="Rectangle 170"/>
            <p:cNvSpPr>
              <a:spLocks noChangeArrowheads="1"/>
            </p:cNvSpPr>
            <p:nvPr/>
          </p:nvSpPr>
          <p:spPr bwMode="auto">
            <a:xfrm>
              <a:off x="3482" y="823"/>
              <a:ext cx="588"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90" name="Rectangle 171"/>
            <p:cNvSpPr>
              <a:spLocks noChangeArrowheads="1"/>
            </p:cNvSpPr>
            <p:nvPr/>
          </p:nvSpPr>
          <p:spPr bwMode="auto">
            <a:xfrm>
              <a:off x="3755" y="91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5</a:t>
              </a:r>
              <a:endParaRPr lang="en-US" altLang="zh-CN" sz="4000">
                <a:ea typeface="黑体" panose="02010609060101010101" pitchFamily="49" charset="-122"/>
              </a:endParaRPr>
            </a:p>
          </p:txBody>
        </p:sp>
        <p:sp>
          <p:nvSpPr>
            <p:cNvPr id="82091" name="Rectangle 172"/>
            <p:cNvSpPr>
              <a:spLocks noChangeArrowheads="1"/>
            </p:cNvSpPr>
            <p:nvPr/>
          </p:nvSpPr>
          <p:spPr bwMode="auto">
            <a:xfrm>
              <a:off x="4070" y="823"/>
              <a:ext cx="58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92" name="Rectangle 173"/>
            <p:cNvSpPr>
              <a:spLocks noChangeArrowheads="1"/>
            </p:cNvSpPr>
            <p:nvPr/>
          </p:nvSpPr>
          <p:spPr bwMode="auto">
            <a:xfrm>
              <a:off x="4070" y="823"/>
              <a:ext cx="588"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93" name="Rectangle 174"/>
            <p:cNvSpPr>
              <a:spLocks noChangeArrowheads="1"/>
            </p:cNvSpPr>
            <p:nvPr/>
          </p:nvSpPr>
          <p:spPr bwMode="auto">
            <a:xfrm>
              <a:off x="4343" y="91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6</a:t>
              </a:r>
              <a:endParaRPr lang="en-US" altLang="zh-CN" sz="4000">
                <a:ea typeface="黑体" panose="02010609060101010101" pitchFamily="49" charset="-122"/>
              </a:endParaRPr>
            </a:p>
          </p:txBody>
        </p:sp>
        <p:sp>
          <p:nvSpPr>
            <p:cNvPr id="82094" name="Rectangle 175"/>
            <p:cNvSpPr>
              <a:spLocks noChangeArrowheads="1"/>
            </p:cNvSpPr>
            <p:nvPr/>
          </p:nvSpPr>
          <p:spPr bwMode="auto">
            <a:xfrm>
              <a:off x="4658" y="823"/>
              <a:ext cx="58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95" name="Rectangle 176"/>
            <p:cNvSpPr>
              <a:spLocks noChangeArrowheads="1"/>
            </p:cNvSpPr>
            <p:nvPr/>
          </p:nvSpPr>
          <p:spPr bwMode="auto">
            <a:xfrm>
              <a:off x="4658" y="823"/>
              <a:ext cx="588" cy="28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96" name="Rectangle 177"/>
            <p:cNvSpPr>
              <a:spLocks noChangeArrowheads="1"/>
            </p:cNvSpPr>
            <p:nvPr/>
          </p:nvSpPr>
          <p:spPr bwMode="auto">
            <a:xfrm>
              <a:off x="4931" y="91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300">
                  <a:solidFill>
                    <a:srgbClr val="000000"/>
                  </a:solidFill>
                  <a:latin typeface="宋体" panose="02010600030101010101" pitchFamily="2" charset="-122"/>
                  <a:ea typeface="宋体" panose="02010600030101010101" pitchFamily="2" charset="-122"/>
                </a:rPr>
                <a:t>7</a:t>
              </a:r>
              <a:endParaRPr lang="en-US" altLang="zh-CN" sz="4000">
                <a:ea typeface="黑体" panose="02010609060101010101" pitchFamily="49" charset="-122"/>
              </a:endParaRPr>
            </a:p>
          </p:txBody>
        </p:sp>
        <p:sp>
          <p:nvSpPr>
            <p:cNvPr id="82097" name="Rectangle 178"/>
            <p:cNvSpPr>
              <a:spLocks noChangeArrowheads="1"/>
            </p:cNvSpPr>
            <p:nvPr/>
          </p:nvSpPr>
          <p:spPr bwMode="auto">
            <a:xfrm>
              <a:off x="2936" y="625"/>
              <a:ext cx="6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列指针数组</a:t>
              </a:r>
              <a:endParaRPr lang="zh-CN" altLang="en-US" sz="4000">
                <a:ea typeface="黑体" panose="02010609060101010101" pitchFamily="49" charset="-122"/>
              </a:endParaRPr>
            </a:p>
          </p:txBody>
        </p:sp>
        <p:sp>
          <p:nvSpPr>
            <p:cNvPr id="82098" name="Rectangle 179"/>
            <p:cNvSpPr>
              <a:spLocks noChangeArrowheads="1"/>
            </p:cNvSpPr>
            <p:nvPr/>
          </p:nvSpPr>
          <p:spPr bwMode="auto">
            <a:xfrm>
              <a:off x="5290" y="354"/>
              <a:ext cx="441"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099" name="Rectangle 180"/>
            <p:cNvSpPr>
              <a:spLocks noChangeArrowheads="1"/>
            </p:cNvSpPr>
            <p:nvPr/>
          </p:nvSpPr>
          <p:spPr bwMode="auto">
            <a:xfrm>
              <a:off x="5406" y="426"/>
              <a:ext cx="2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列号</a:t>
              </a:r>
              <a:endParaRPr lang="zh-CN" altLang="en-US" sz="4000">
                <a:ea typeface="黑体" panose="02010609060101010101" pitchFamily="49" charset="-122"/>
              </a:endParaRPr>
            </a:p>
          </p:txBody>
        </p:sp>
        <p:sp>
          <p:nvSpPr>
            <p:cNvPr id="82100" name="Rectangle 181"/>
            <p:cNvSpPr>
              <a:spLocks noChangeArrowheads="1"/>
            </p:cNvSpPr>
            <p:nvPr/>
          </p:nvSpPr>
          <p:spPr bwMode="auto">
            <a:xfrm>
              <a:off x="4981" y="1778"/>
              <a:ext cx="764" cy="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2101" name="Rectangle 182"/>
            <p:cNvSpPr>
              <a:spLocks noChangeArrowheads="1"/>
            </p:cNvSpPr>
            <p:nvPr/>
          </p:nvSpPr>
          <p:spPr bwMode="auto">
            <a:xfrm>
              <a:off x="5103" y="1851"/>
              <a:ext cx="6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纵向头指针</a:t>
              </a:r>
              <a:endParaRPr lang="zh-CN" altLang="en-US" sz="4000">
                <a:ea typeface="黑体" panose="02010609060101010101" pitchFamily="49" charset="-122"/>
              </a:endParaRPr>
            </a:p>
          </p:txBody>
        </p:sp>
        <p:sp>
          <p:nvSpPr>
            <p:cNvPr id="82102" name="Line 183"/>
            <p:cNvSpPr>
              <a:spLocks noChangeShapeType="1"/>
            </p:cNvSpPr>
            <p:nvPr/>
          </p:nvSpPr>
          <p:spPr bwMode="auto">
            <a:xfrm flipH="1">
              <a:off x="5174" y="570"/>
              <a:ext cx="219" cy="19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03" name="Freeform 184"/>
            <p:cNvSpPr>
              <a:spLocks/>
            </p:cNvSpPr>
            <p:nvPr/>
          </p:nvSpPr>
          <p:spPr bwMode="auto">
            <a:xfrm>
              <a:off x="5110" y="732"/>
              <a:ext cx="86" cy="91"/>
            </a:xfrm>
            <a:custGeom>
              <a:avLst/>
              <a:gdLst>
                <a:gd name="T0" fmla="*/ 3 w 172"/>
                <a:gd name="T1" fmla="*/ 57 h 91"/>
                <a:gd name="T2" fmla="*/ 0 w 172"/>
                <a:gd name="T3" fmla="*/ 91 h 91"/>
                <a:gd name="T4" fmla="*/ 2 w 172"/>
                <a:gd name="T5" fmla="*/ 0 h 91"/>
                <a:gd name="T6" fmla="*/ 3 w 172"/>
                <a:gd name="T7" fmla="*/ 5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91">
                  <a:moveTo>
                    <a:pt x="172" y="57"/>
                  </a:moveTo>
                  <a:lnTo>
                    <a:pt x="0" y="91"/>
                  </a:lnTo>
                  <a:lnTo>
                    <a:pt x="106" y="0"/>
                  </a:lnTo>
                  <a:lnTo>
                    <a:pt x="172"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04" name="Rectangle 185"/>
            <p:cNvSpPr>
              <a:spLocks noChangeArrowheads="1"/>
            </p:cNvSpPr>
            <p:nvPr/>
          </p:nvSpPr>
          <p:spPr bwMode="auto">
            <a:xfrm>
              <a:off x="4171" y="3438"/>
              <a:ext cx="5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纵向指针</a:t>
              </a:r>
              <a:endParaRPr lang="zh-CN" altLang="en-US" sz="4000">
                <a:ea typeface="黑体" panose="02010609060101010101" pitchFamily="49" charset="-122"/>
              </a:endParaRPr>
            </a:p>
          </p:txBody>
        </p:sp>
        <p:sp>
          <p:nvSpPr>
            <p:cNvPr id="82105" name="Rectangle 186"/>
            <p:cNvSpPr>
              <a:spLocks noChangeArrowheads="1"/>
            </p:cNvSpPr>
            <p:nvPr/>
          </p:nvSpPr>
          <p:spPr bwMode="auto">
            <a:xfrm>
              <a:off x="5185" y="3438"/>
              <a:ext cx="5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横向指针</a:t>
              </a:r>
              <a:endParaRPr lang="zh-CN" altLang="en-US" sz="4000">
                <a:ea typeface="黑体" panose="02010609060101010101" pitchFamily="49" charset="-122"/>
              </a:endParaRPr>
            </a:p>
          </p:txBody>
        </p:sp>
        <p:sp>
          <p:nvSpPr>
            <p:cNvPr id="82106" name="Rectangle 187"/>
            <p:cNvSpPr>
              <a:spLocks noChangeArrowheads="1"/>
            </p:cNvSpPr>
            <p:nvPr/>
          </p:nvSpPr>
          <p:spPr bwMode="auto">
            <a:xfrm>
              <a:off x="4744" y="3654"/>
              <a:ext cx="5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1600">
                  <a:solidFill>
                    <a:srgbClr val="000000"/>
                  </a:solidFill>
                  <a:latin typeface="宋体" panose="02010600030101010101" pitchFamily="2" charset="-122"/>
                  <a:ea typeface="宋体" panose="02010600030101010101" pitchFamily="2" charset="-122"/>
                </a:rPr>
                <a:t>非零元素</a:t>
              </a:r>
              <a:endParaRPr lang="zh-CN" altLang="en-US" sz="4000">
                <a:ea typeface="黑体" panose="02010609060101010101" pitchFamily="49" charset="-122"/>
              </a:endParaRPr>
            </a:p>
          </p:txBody>
        </p:sp>
        <p:sp>
          <p:nvSpPr>
            <p:cNvPr id="82107" name="Line 188"/>
            <p:cNvSpPr>
              <a:spLocks noChangeShapeType="1"/>
            </p:cNvSpPr>
            <p:nvPr/>
          </p:nvSpPr>
          <p:spPr bwMode="auto">
            <a:xfrm flipV="1">
              <a:off x="4379" y="3203"/>
              <a:ext cx="323" cy="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08" name="Freeform 189"/>
            <p:cNvSpPr>
              <a:spLocks/>
            </p:cNvSpPr>
            <p:nvPr/>
          </p:nvSpPr>
          <p:spPr bwMode="auto">
            <a:xfrm>
              <a:off x="4685" y="3167"/>
              <a:ext cx="91" cy="72"/>
            </a:xfrm>
            <a:custGeom>
              <a:avLst/>
              <a:gdLst>
                <a:gd name="T0" fmla="*/ 0 w 182"/>
                <a:gd name="T1" fmla="*/ 7 h 72"/>
                <a:gd name="T2" fmla="*/ 3 w 182"/>
                <a:gd name="T3" fmla="*/ 0 h 72"/>
                <a:gd name="T4" fmla="*/ 1 w 182"/>
                <a:gd name="T5" fmla="*/ 72 h 72"/>
                <a:gd name="T6" fmla="*/ 0 w 182"/>
                <a:gd name="T7" fmla="*/ 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 h="72">
                  <a:moveTo>
                    <a:pt x="0" y="7"/>
                  </a:moveTo>
                  <a:lnTo>
                    <a:pt x="182" y="0"/>
                  </a:lnTo>
                  <a:lnTo>
                    <a:pt x="44" y="7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09" name="Line 190"/>
            <p:cNvSpPr>
              <a:spLocks noChangeShapeType="1"/>
            </p:cNvSpPr>
            <p:nvPr/>
          </p:nvSpPr>
          <p:spPr bwMode="auto">
            <a:xfrm flipV="1">
              <a:off x="4952" y="3263"/>
              <a:ext cx="1" cy="31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10" name="Freeform 191"/>
            <p:cNvSpPr>
              <a:spLocks/>
            </p:cNvSpPr>
            <p:nvPr/>
          </p:nvSpPr>
          <p:spPr bwMode="auto">
            <a:xfrm>
              <a:off x="4922" y="3167"/>
              <a:ext cx="58" cy="105"/>
            </a:xfrm>
            <a:custGeom>
              <a:avLst/>
              <a:gdLst>
                <a:gd name="T0" fmla="*/ 0 w 116"/>
                <a:gd name="T1" fmla="*/ 105 h 105"/>
                <a:gd name="T2" fmla="*/ 1 w 116"/>
                <a:gd name="T3" fmla="*/ 0 h 105"/>
                <a:gd name="T4" fmla="*/ 2 w 116"/>
                <a:gd name="T5" fmla="*/ 105 h 105"/>
                <a:gd name="T6" fmla="*/ 0 w 116"/>
                <a:gd name="T7" fmla="*/ 105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05">
                  <a:moveTo>
                    <a:pt x="0" y="105"/>
                  </a:moveTo>
                  <a:lnTo>
                    <a:pt x="59" y="0"/>
                  </a:lnTo>
                  <a:lnTo>
                    <a:pt x="116" y="105"/>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11" name="Line 192"/>
            <p:cNvSpPr>
              <a:spLocks noChangeShapeType="1"/>
            </p:cNvSpPr>
            <p:nvPr/>
          </p:nvSpPr>
          <p:spPr bwMode="auto">
            <a:xfrm flipH="1" flipV="1">
              <a:off x="5195" y="3216"/>
              <a:ext cx="198" cy="14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12" name="Freeform 193"/>
            <p:cNvSpPr>
              <a:spLocks/>
            </p:cNvSpPr>
            <p:nvPr/>
          </p:nvSpPr>
          <p:spPr bwMode="auto">
            <a:xfrm>
              <a:off x="5128" y="3167"/>
              <a:ext cx="88" cy="84"/>
            </a:xfrm>
            <a:custGeom>
              <a:avLst/>
              <a:gdLst>
                <a:gd name="T0" fmla="*/ 1 w 177"/>
                <a:gd name="T1" fmla="*/ 84 h 84"/>
                <a:gd name="T2" fmla="*/ 0 w 177"/>
                <a:gd name="T3" fmla="*/ 0 h 84"/>
                <a:gd name="T4" fmla="*/ 2 w 177"/>
                <a:gd name="T5" fmla="*/ 25 h 84"/>
                <a:gd name="T6" fmla="*/ 1 w 177"/>
                <a:gd name="T7" fmla="*/ 84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 h="84">
                  <a:moveTo>
                    <a:pt x="116" y="84"/>
                  </a:moveTo>
                  <a:lnTo>
                    <a:pt x="0" y="0"/>
                  </a:lnTo>
                  <a:lnTo>
                    <a:pt x="177" y="25"/>
                  </a:lnTo>
                  <a:lnTo>
                    <a:pt x="11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13" name="Line 194"/>
            <p:cNvSpPr>
              <a:spLocks noChangeShapeType="1"/>
            </p:cNvSpPr>
            <p:nvPr/>
          </p:nvSpPr>
          <p:spPr bwMode="auto">
            <a:xfrm flipH="1" flipV="1">
              <a:off x="5171" y="1488"/>
              <a:ext cx="192" cy="2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14" name="Freeform 195"/>
            <p:cNvSpPr>
              <a:spLocks/>
            </p:cNvSpPr>
            <p:nvPr/>
          </p:nvSpPr>
          <p:spPr bwMode="auto">
            <a:xfrm>
              <a:off x="5113" y="1400"/>
              <a:ext cx="90" cy="122"/>
            </a:xfrm>
            <a:custGeom>
              <a:avLst/>
              <a:gdLst>
                <a:gd name="T0" fmla="*/ 2 w 178"/>
                <a:gd name="T1" fmla="*/ 122 h 122"/>
                <a:gd name="T2" fmla="*/ 0 w 178"/>
                <a:gd name="T3" fmla="*/ 0 h 122"/>
                <a:gd name="T4" fmla="*/ 3 w 178"/>
                <a:gd name="T5" fmla="*/ 70 h 122"/>
                <a:gd name="T6" fmla="*/ 2 w 178"/>
                <a:gd name="T7" fmla="*/ 122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122">
                  <a:moveTo>
                    <a:pt x="73" y="122"/>
                  </a:moveTo>
                  <a:lnTo>
                    <a:pt x="0" y="0"/>
                  </a:lnTo>
                  <a:lnTo>
                    <a:pt x="178" y="70"/>
                  </a:lnTo>
                  <a:lnTo>
                    <a:pt x="73"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15" name="Line 196"/>
            <p:cNvSpPr>
              <a:spLocks noChangeShapeType="1"/>
            </p:cNvSpPr>
            <p:nvPr/>
          </p:nvSpPr>
          <p:spPr bwMode="auto">
            <a:xfrm flipV="1">
              <a:off x="779" y="3299"/>
              <a:ext cx="1" cy="1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16" name="Freeform 197"/>
            <p:cNvSpPr>
              <a:spLocks/>
            </p:cNvSpPr>
            <p:nvPr/>
          </p:nvSpPr>
          <p:spPr bwMode="auto">
            <a:xfrm>
              <a:off x="749" y="3203"/>
              <a:ext cx="58" cy="105"/>
            </a:xfrm>
            <a:custGeom>
              <a:avLst/>
              <a:gdLst>
                <a:gd name="T0" fmla="*/ 0 w 115"/>
                <a:gd name="T1" fmla="*/ 105 h 105"/>
                <a:gd name="T2" fmla="*/ 1 w 115"/>
                <a:gd name="T3" fmla="*/ 0 h 105"/>
                <a:gd name="T4" fmla="*/ 2 w 115"/>
                <a:gd name="T5" fmla="*/ 105 h 105"/>
                <a:gd name="T6" fmla="*/ 0 w 115"/>
                <a:gd name="T7" fmla="*/ 105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 h="105">
                  <a:moveTo>
                    <a:pt x="0" y="105"/>
                  </a:moveTo>
                  <a:lnTo>
                    <a:pt x="59" y="0"/>
                  </a:lnTo>
                  <a:lnTo>
                    <a:pt x="115" y="105"/>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9416" y="1124744"/>
            <a:ext cx="10515600" cy="5193185"/>
          </a:xfrm>
        </p:spPr>
        <p:txBody>
          <a:bodyPr>
            <a:normAutofit/>
          </a:bodyPr>
          <a:lstStyle/>
          <a:p>
            <a:pPr lvl="1">
              <a:defRPr/>
            </a:pPr>
            <a:r>
              <a:rPr lang="zh-CN" altLang="en-US" sz="4000" dirty="0" smtClean="0"/>
              <a:t>数组的基本概念</a:t>
            </a:r>
            <a:endParaRPr lang="en-US" altLang="zh-CN" sz="4000" dirty="0" smtClean="0"/>
          </a:p>
          <a:p>
            <a:pPr lvl="1">
              <a:defRPr/>
            </a:pPr>
            <a:r>
              <a:rPr lang="zh-CN" altLang="en-US" sz="4000" smtClean="0"/>
              <a:t>数组与线性表的对比</a:t>
            </a:r>
            <a:endParaRPr lang="en-US" altLang="zh-CN" sz="4000" smtClean="0"/>
          </a:p>
          <a:p>
            <a:pPr lvl="2">
              <a:defRPr/>
            </a:pPr>
            <a:r>
              <a:rPr lang="zh-CN" altLang="en-US" sz="2800" smtClean="0"/>
              <a:t>占用一块地址连续的内存</a:t>
            </a:r>
            <a:endParaRPr lang="en-AU" altLang="zh-CN" sz="2800" smtClean="0"/>
          </a:p>
          <a:p>
            <a:pPr lvl="2">
              <a:defRPr/>
            </a:pPr>
            <a:r>
              <a:rPr lang="zh-CN" altLang="en-US" sz="2800" smtClean="0"/>
              <a:t>数据元素可以再分：一</a:t>
            </a:r>
            <a:r>
              <a:rPr lang="zh-CN" altLang="en-US" sz="2800"/>
              <a:t>维数</a:t>
            </a:r>
            <a:r>
              <a:rPr lang="zh-CN" altLang="en-US" sz="2800" smtClean="0"/>
              <a:t>组</a:t>
            </a:r>
            <a:r>
              <a:rPr lang="en-AU" altLang="zh-CN" sz="2800" smtClean="0">
                <a:sym typeface="Wingdings" panose="05000000000000000000" pitchFamily="2" charset="2"/>
              </a:rPr>
              <a:t></a:t>
            </a:r>
            <a:r>
              <a:rPr lang="zh-CN" altLang="en-US" sz="2800" smtClean="0"/>
              <a:t>二维数组</a:t>
            </a:r>
            <a:r>
              <a:rPr lang="en-AU" altLang="zh-CN" sz="2800" smtClean="0">
                <a:sym typeface="Wingdings" panose="05000000000000000000" pitchFamily="2" charset="2"/>
              </a:rPr>
              <a:t>…</a:t>
            </a:r>
          </a:p>
          <a:p>
            <a:pPr lvl="2">
              <a:defRPr/>
            </a:pPr>
            <a:r>
              <a:rPr lang="zh-CN" altLang="en-US" sz="2800" smtClean="0">
                <a:sym typeface="Wingdings" panose="05000000000000000000" pitchFamily="2" charset="2"/>
              </a:rPr>
              <a:t>基本操作存在差异</a:t>
            </a:r>
            <a:endParaRPr lang="en-US" altLang="zh-CN" sz="2800" dirty="0" smtClean="0"/>
          </a:p>
          <a:p>
            <a:pPr lvl="1">
              <a:defRPr/>
            </a:pPr>
            <a:r>
              <a:rPr lang="zh-CN" altLang="en-US" sz="4000" dirty="0" smtClean="0"/>
              <a:t>数组的应用</a:t>
            </a:r>
            <a:endParaRPr lang="en-US" altLang="zh-CN" sz="4000" dirty="0" smtClean="0"/>
          </a:p>
          <a:p>
            <a:pPr lvl="2">
              <a:defRPr/>
            </a:pPr>
            <a:r>
              <a:rPr lang="zh-CN" altLang="en-US" sz="2800" smtClean="0"/>
              <a:t>特殊矩阵</a:t>
            </a:r>
            <a:endParaRPr lang="en-US" altLang="zh-CN" sz="2800" smtClean="0"/>
          </a:p>
          <a:p>
            <a:pPr lvl="2">
              <a:defRPr/>
            </a:pPr>
            <a:r>
              <a:rPr lang="zh-CN" altLang="en-US" sz="2800" smtClean="0"/>
              <a:t>稀疏矩阵</a:t>
            </a:r>
            <a:endParaRPr lang="en-US" altLang="zh-CN" sz="2800" dirty="0" smtClean="0"/>
          </a:p>
          <a:p>
            <a:pPr lvl="1">
              <a:defRPr/>
            </a:pPr>
            <a:endParaRPr lang="zh-CN" altLang="en-US" sz="2000" dirty="0"/>
          </a:p>
        </p:txBody>
      </p:sp>
      <p:sp>
        <p:nvSpPr>
          <p:cNvPr id="4" name="标题 1"/>
          <p:cNvSpPr>
            <a:spLocks noGrp="1"/>
          </p:cNvSpPr>
          <p:nvPr>
            <p:ph type="title"/>
          </p:nvPr>
        </p:nvSpPr>
        <p:spPr>
          <a:xfrm>
            <a:off x="263352" y="44624"/>
            <a:ext cx="10515600" cy="687611"/>
          </a:xfrm>
        </p:spPr>
        <p:txBody>
          <a:bodyPr>
            <a:normAutofit fontScale="90000"/>
          </a:bodyPr>
          <a:lstStyle/>
          <a:p>
            <a:r>
              <a:rPr lang="zh-CN" altLang="en-US" dirty="0"/>
              <a:t>数组小结</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nvSpPr>
        <p:spPr bwMode="auto">
          <a:xfrm>
            <a:off x="2119313" y="14763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buClr>
                <a:schemeClr val="accent2"/>
              </a:buClr>
              <a:buSzPct val="80000"/>
              <a:buFont typeface="Wingdings" panose="05000000000000000000" pitchFamily="2" charset="2"/>
              <a:buChar char="l"/>
            </a:pPr>
            <a:endParaRPr lang="zh-CN" altLang="en-US"/>
          </a:p>
        </p:txBody>
      </p:sp>
      <p:pic>
        <p:nvPicPr>
          <p:cNvPr id="839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25" y="1390650"/>
            <a:ext cx="838835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64" y="1687513"/>
            <a:ext cx="3608387"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bwMode="auto">
          <a:xfrm>
            <a:off x="8545513" y="1411289"/>
            <a:ext cx="863600" cy="504825"/>
          </a:xfrm>
          <a:prstGeom prst="ellipse">
            <a:avLst/>
          </a:prstGeom>
          <a:noFill/>
          <a:ln w="57150">
            <a:solidFill>
              <a:schemeClr val="accent5">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defPPr>
              <a:defRPr lang="zh-CN"/>
            </a:defPPr>
            <a:lvl1pPr algn="l" rtl="0" fontAlgn="base">
              <a:spcBef>
                <a:spcPct val="0"/>
              </a:spcBef>
              <a:spcAft>
                <a:spcPct val="0"/>
              </a:spcAft>
              <a:defRPr kumimoji="1" sz="2400" b="1" kern="1200">
                <a:solidFill>
                  <a:schemeClr val="dk1"/>
                </a:solidFill>
                <a:latin typeface="+mn-lt"/>
                <a:ea typeface="+mn-ea"/>
                <a:cs typeface="+mn-cs"/>
              </a:defRPr>
            </a:lvl1pPr>
            <a:lvl2pPr marL="457200" algn="l" rtl="0" fontAlgn="base">
              <a:spcBef>
                <a:spcPct val="0"/>
              </a:spcBef>
              <a:spcAft>
                <a:spcPct val="0"/>
              </a:spcAft>
              <a:defRPr kumimoji="1" sz="2400" b="1" kern="1200">
                <a:solidFill>
                  <a:schemeClr val="dk1"/>
                </a:solidFill>
                <a:latin typeface="+mn-lt"/>
                <a:ea typeface="+mn-ea"/>
                <a:cs typeface="+mn-cs"/>
              </a:defRPr>
            </a:lvl2pPr>
            <a:lvl3pPr marL="914400" algn="l" rtl="0" fontAlgn="base">
              <a:spcBef>
                <a:spcPct val="0"/>
              </a:spcBef>
              <a:spcAft>
                <a:spcPct val="0"/>
              </a:spcAft>
              <a:defRPr kumimoji="1" sz="2400" b="1" kern="1200">
                <a:solidFill>
                  <a:schemeClr val="dk1"/>
                </a:solidFill>
                <a:latin typeface="+mn-lt"/>
                <a:ea typeface="+mn-ea"/>
                <a:cs typeface="+mn-cs"/>
              </a:defRPr>
            </a:lvl3pPr>
            <a:lvl4pPr marL="1371600" algn="l" rtl="0" fontAlgn="base">
              <a:spcBef>
                <a:spcPct val="0"/>
              </a:spcBef>
              <a:spcAft>
                <a:spcPct val="0"/>
              </a:spcAft>
              <a:defRPr kumimoji="1" sz="2400" b="1" kern="1200">
                <a:solidFill>
                  <a:schemeClr val="dk1"/>
                </a:solidFill>
                <a:latin typeface="+mn-lt"/>
                <a:ea typeface="+mn-ea"/>
                <a:cs typeface="+mn-cs"/>
              </a:defRPr>
            </a:lvl4pPr>
            <a:lvl5pPr marL="1828800" algn="l" rtl="0" fontAlgn="base">
              <a:spcBef>
                <a:spcPct val="0"/>
              </a:spcBef>
              <a:spcAft>
                <a:spcPct val="0"/>
              </a:spcAft>
              <a:defRPr kumimoji="1" sz="2400" b="1" kern="1200">
                <a:solidFill>
                  <a:schemeClr val="dk1"/>
                </a:solidFill>
                <a:latin typeface="+mn-lt"/>
                <a:ea typeface="+mn-ea"/>
                <a:cs typeface="+mn-cs"/>
              </a:defRPr>
            </a:lvl5pPr>
            <a:lvl6pPr marL="2286000" algn="l" defTabSz="914400" rtl="0" eaLnBrk="1" latinLnBrk="0" hangingPunct="1">
              <a:defRPr kumimoji="1" sz="2400" b="1" kern="1200">
                <a:solidFill>
                  <a:schemeClr val="dk1"/>
                </a:solidFill>
                <a:latin typeface="+mn-lt"/>
                <a:ea typeface="+mn-ea"/>
                <a:cs typeface="+mn-cs"/>
              </a:defRPr>
            </a:lvl6pPr>
            <a:lvl7pPr marL="2743200" algn="l" defTabSz="914400" rtl="0" eaLnBrk="1" latinLnBrk="0" hangingPunct="1">
              <a:defRPr kumimoji="1" sz="2400" b="1" kern="1200">
                <a:solidFill>
                  <a:schemeClr val="dk1"/>
                </a:solidFill>
                <a:latin typeface="+mn-lt"/>
                <a:ea typeface="+mn-ea"/>
                <a:cs typeface="+mn-cs"/>
              </a:defRPr>
            </a:lvl7pPr>
            <a:lvl8pPr marL="3200400" algn="l" defTabSz="914400" rtl="0" eaLnBrk="1" latinLnBrk="0" hangingPunct="1">
              <a:defRPr kumimoji="1" sz="2400" b="1" kern="1200">
                <a:solidFill>
                  <a:schemeClr val="dk1"/>
                </a:solidFill>
                <a:latin typeface="+mn-lt"/>
                <a:ea typeface="+mn-ea"/>
                <a:cs typeface="+mn-cs"/>
              </a:defRPr>
            </a:lvl8pPr>
            <a:lvl9pPr marL="3657600" algn="l" defTabSz="914400" rtl="0" eaLnBrk="1" latinLnBrk="0" hangingPunct="1">
              <a:defRPr kumimoji="1" sz="2400" b="1" kern="1200">
                <a:solidFill>
                  <a:schemeClr val="dk1"/>
                </a:solidFill>
                <a:latin typeface="+mn-lt"/>
                <a:ea typeface="+mn-ea"/>
                <a:cs typeface="+mn-cs"/>
              </a:defRPr>
            </a:lvl9pPr>
          </a:lstStyle>
          <a:p>
            <a:pPr>
              <a:defRPr/>
            </a:pPr>
            <a:endParaRPr lang="zh-CN" altLang="en-US">
              <a:solidFill>
                <a:schemeClr val="tx1"/>
              </a:solidFill>
            </a:endParaRPr>
          </a:p>
        </p:txBody>
      </p:sp>
      <p:sp>
        <p:nvSpPr>
          <p:cNvPr id="8" name="椭圆 7"/>
          <p:cNvSpPr/>
          <p:nvPr/>
        </p:nvSpPr>
        <p:spPr bwMode="auto">
          <a:xfrm>
            <a:off x="6076950" y="2636839"/>
            <a:ext cx="1296988" cy="935037"/>
          </a:xfrm>
          <a:prstGeom prst="ellipse">
            <a:avLst/>
          </a:prstGeom>
          <a:noFill/>
          <a:ln w="57150">
            <a:solidFill>
              <a:schemeClr val="accent5">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defPPr>
              <a:defRPr lang="zh-CN"/>
            </a:defPPr>
            <a:lvl1pPr algn="l" rtl="0" fontAlgn="base">
              <a:spcBef>
                <a:spcPct val="0"/>
              </a:spcBef>
              <a:spcAft>
                <a:spcPct val="0"/>
              </a:spcAft>
              <a:defRPr kumimoji="1" sz="2400" b="1" kern="1200">
                <a:solidFill>
                  <a:schemeClr val="dk1"/>
                </a:solidFill>
                <a:latin typeface="+mn-lt"/>
                <a:ea typeface="+mn-ea"/>
                <a:cs typeface="+mn-cs"/>
              </a:defRPr>
            </a:lvl1pPr>
            <a:lvl2pPr marL="457200" algn="l" rtl="0" fontAlgn="base">
              <a:spcBef>
                <a:spcPct val="0"/>
              </a:spcBef>
              <a:spcAft>
                <a:spcPct val="0"/>
              </a:spcAft>
              <a:defRPr kumimoji="1" sz="2400" b="1" kern="1200">
                <a:solidFill>
                  <a:schemeClr val="dk1"/>
                </a:solidFill>
                <a:latin typeface="+mn-lt"/>
                <a:ea typeface="+mn-ea"/>
                <a:cs typeface="+mn-cs"/>
              </a:defRPr>
            </a:lvl2pPr>
            <a:lvl3pPr marL="914400" algn="l" rtl="0" fontAlgn="base">
              <a:spcBef>
                <a:spcPct val="0"/>
              </a:spcBef>
              <a:spcAft>
                <a:spcPct val="0"/>
              </a:spcAft>
              <a:defRPr kumimoji="1" sz="2400" b="1" kern="1200">
                <a:solidFill>
                  <a:schemeClr val="dk1"/>
                </a:solidFill>
                <a:latin typeface="+mn-lt"/>
                <a:ea typeface="+mn-ea"/>
                <a:cs typeface="+mn-cs"/>
              </a:defRPr>
            </a:lvl3pPr>
            <a:lvl4pPr marL="1371600" algn="l" rtl="0" fontAlgn="base">
              <a:spcBef>
                <a:spcPct val="0"/>
              </a:spcBef>
              <a:spcAft>
                <a:spcPct val="0"/>
              </a:spcAft>
              <a:defRPr kumimoji="1" sz="2400" b="1" kern="1200">
                <a:solidFill>
                  <a:schemeClr val="dk1"/>
                </a:solidFill>
                <a:latin typeface="+mn-lt"/>
                <a:ea typeface="+mn-ea"/>
                <a:cs typeface="+mn-cs"/>
              </a:defRPr>
            </a:lvl4pPr>
            <a:lvl5pPr marL="1828800" algn="l" rtl="0" fontAlgn="base">
              <a:spcBef>
                <a:spcPct val="0"/>
              </a:spcBef>
              <a:spcAft>
                <a:spcPct val="0"/>
              </a:spcAft>
              <a:defRPr kumimoji="1" sz="2400" b="1" kern="1200">
                <a:solidFill>
                  <a:schemeClr val="dk1"/>
                </a:solidFill>
                <a:latin typeface="+mn-lt"/>
                <a:ea typeface="+mn-ea"/>
                <a:cs typeface="+mn-cs"/>
              </a:defRPr>
            </a:lvl5pPr>
            <a:lvl6pPr marL="2286000" algn="l" defTabSz="914400" rtl="0" eaLnBrk="1" latinLnBrk="0" hangingPunct="1">
              <a:defRPr kumimoji="1" sz="2400" b="1" kern="1200">
                <a:solidFill>
                  <a:schemeClr val="dk1"/>
                </a:solidFill>
                <a:latin typeface="+mn-lt"/>
                <a:ea typeface="+mn-ea"/>
                <a:cs typeface="+mn-cs"/>
              </a:defRPr>
            </a:lvl6pPr>
            <a:lvl7pPr marL="2743200" algn="l" defTabSz="914400" rtl="0" eaLnBrk="1" latinLnBrk="0" hangingPunct="1">
              <a:defRPr kumimoji="1" sz="2400" b="1" kern="1200">
                <a:solidFill>
                  <a:schemeClr val="dk1"/>
                </a:solidFill>
                <a:latin typeface="+mn-lt"/>
                <a:ea typeface="+mn-ea"/>
                <a:cs typeface="+mn-cs"/>
              </a:defRPr>
            </a:lvl7pPr>
            <a:lvl8pPr marL="3200400" algn="l" defTabSz="914400" rtl="0" eaLnBrk="1" latinLnBrk="0" hangingPunct="1">
              <a:defRPr kumimoji="1" sz="2400" b="1" kern="1200">
                <a:solidFill>
                  <a:schemeClr val="dk1"/>
                </a:solidFill>
                <a:latin typeface="+mn-lt"/>
                <a:ea typeface="+mn-ea"/>
                <a:cs typeface="+mn-cs"/>
              </a:defRPr>
            </a:lvl8pPr>
            <a:lvl9pPr marL="3657600" algn="l" defTabSz="914400" rtl="0" eaLnBrk="1" latinLnBrk="0" hangingPunct="1">
              <a:defRPr kumimoji="1" sz="2400" b="1" kern="1200">
                <a:solidFill>
                  <a:schemeClr val="dk1"/>
                </a:solidFill>
                <a:latin typeface="+mn-lt"/>
                <a:ea typeface="+mn-ea"/>
                <a:cs typeface="+mn-cs"/>
              </a:defRPr>
            </a:lvl9pPr>
          </a:lstStyle>
          <a:p>
            <a:pPr>
              <a:defRPr/>
            </a:pPr>
            <a:endParaRPr lang="zh-CN" altLang="en-US">
              <a:solidFill>
                <a:schemeClr val="tx1"/>
              </a:solidFill>
            </a:endParaRPr>
          </a:p>
        </p:txBody>
      </p:sp>
      <p:sp>
        <p:nvSpPr>
          <p:cNvPr id="9" name="椭圆 8"/>
          <p:cNvSpPr/>
          <p:nvPr/>
        </p:nvSpPr>
        <p:spPr bwMode="auto">
          <a:xfrm>
            <a:off x="4565651" y="4292600"/>
            <a:ext cx="1871663" cy="719138"/>
          </a:xfrm>
          <a:prstGeom prst="ellipse">
            <a:avLst/>
          </a:prstGeom>
          <a:noFill/>
          <a:ln w="57150">
            <a:solidFill>
              <a:schemeClr val="accent5">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defPPr>
              <a:defRPr lang="zh-CN"/>
            </a:defPPr>
            <a:lvl1pPr algn="l" rtl="0" fontAlgn="base">
              <a:spcBef>
                <a:spcPct val="0"/>
              </a:spcBef>
              <a:spcAft>
                <a:spcPct val="0"/>
              </a:spcAft>
              <a:defRPr kumimoji="1" sz="2400" b="1" kern="1200">
                <a:solidFill>
                  <a:schemeClr val="dk1"/>
                </a:solidFill>
                <a:latin typeface="+mn-lt"/>
                <a:ea typeface="+mn-ea"/>
                <a:cs typeface="+mn-cs"/>
              </a:defRPr>
            </a:lvl1pPr>
            <a:lvl2pPr marL="457200" algn="l" rtl="0" fontAlgn="base">
              <a:spcBef>
                <a:spcPct val="0"/>
              </a:spcBef>
              <a:spcAft>
                <a:spcPct val="0"/>
              </a:spcAft>
              <a:defRPr kumimoji="1" sz="2400" b="1" kern="1200">
                <a:solidFill>
                  <a:schemeClr val="dk1"/>
                </a:solidFill>
                <a:latin typeface="+mn-lt"/>
                <a:ea typeface="+mn-ea"/>
                <a:cs typeface="+mn-cs"/>
              </a:defRPr>
            </a:lvl2pPr>
            <a:lvl3pPr marL="914400" algn="l" rtl="0" fontAlgn="base">
              <a:spcBef>
                <a:spcPct val="0"/>
              </a:spcBef>
              <a:spcAft>
                <a:spcPct val="0"/>
              </a:spcAft>
              <a:defRPr kumimoji="1" sz="2400" b="1" kern="1200">
                <a:solidFill>
                  <a:schemeClr val="dk1"/>
                </a:solidFill>
                <a:latin typeface="+mn-lt"/>
                <a:ea typeface="+mn-ea"/>
                <a:cs typeface="+mn-cs"/>
              </a:defRPr>
            </a:lvl3pPr>
            <a:lvl4pPr marL="1371600" algn="l" rtl="0" fontAlgn="base">
              <a:spcBef>
                <a:spcPct val="0"/>
              </a:spcBef>
              <a:spcAft>
                <a:spcPct val="0"/>
              </a:spcAft>
              <a:defRPr kumimoji="1" sz="2400" b="1" kern="1200">
                <a:solidFill>
                  <a:schemeClr val="dk1"/>
                </a:solidFill>
                <a:latin typeface="+mn-lt"/>
                <a:ea typeface="+mn-ea"/>
                <a:cs typeface="+mn-cs"/>
              </a:defRPr>
            </a:lvl4pPr>
            <a:lvl5pPr marL="1828800" algn="l" rtl="0" fontAlgn="base">
              <a:spcBef>
                <a:spcPct val="0"/>
              </a:spcBef>
              <a:spcAft>
                <a:spcPct val="0"/>
              </a:spcAft>
              <a:defRPr kumimoji="1" sz="2400" b="1" kern="1200">
                <a:solidFill>
                  <a:schemeClr val="dk1"/>
                </a:solidFill>
                <a:latin typeface="+mn-lt"/>
                <a:ea typeface="+mn-ea"/>
                <a:cs typeface="+mn-cs"/>
              </a:defRPr>
            </a:lvl5pPr>
            <a:lvl6pPr marL="2286000" algn="l" defTabSz="914400" rtl="0" eaLnBrk="1" latinLnBrk="0" hangingPunct="1">
              <a:defRPr kumimoji="1" sz="2400" b="1" kern="1200">
                <a:solidFill>
                  <a:schemeClr val="dk1"/>
                </a:solidFill>
                <a:latin typeface="+mn-lt"/>
                <a:ea typeface="+mn-ea"/>
                <a:cs typeface="+mn-cs"/>
              </a:defRPr>
            </a:lvl6pPr>
            <a:lvl7pPr marL="2743200" algn="l" defTabSz="914400" rtl="0" eaLnBrk="1" latinLnBrk="0" hangingPunct="1">
              <a:defRPr kumimoji="1" sz="2400" b="1" kern="1200">
                <a:solidFill>
                  <a:schemeClr val="dk1"/>
                </a:solidFill>
                <a:latin typeface="+mn-lt"/>
                <a:ea typeface="+mn-ea"/>
                <a:cs typeface="+mn-cs"/>
              </a:defRPr>
            </a:lvl7pPr>
            <a:lvl8pPr marL="3200400" algn="l" defTabSz="914400" rtl="0" eaLnBrk="1" latinLnBrk="0" hangingPunct="1">
              <a:defRPr kumimoji="1" sz="2400" b="1" kern="1200">
                <a:solidFill>
                  <a:schemeClr val="dk1"/>
                </a:solidFill>
                <a:latin typeface="+mn-lt"/>
                <a:ea typeface="+mn-ea"/>
                <a:cs typeface="+mn-cs"/>
              </a:defRPr>
            </a:lvl8pPr>
            <a:lvl9pPr marL="3657600" algn="l" defTabSz="914400" rtl="0" eaLnBrk="1" latinLnBrk="0" hangingPunct="1">
              <a:defRPr kumimoji="1" sz="2400" b="1" kern="1200">
                <a:solidFill>
                  <a:schemeClr val="dk1"/>
                </a:solidFill>
                <a:latin typeface="+mn-lt"/>
                <a:ea typeface="+mn-ea"/>
                <a:cs typeface="+mn-cs"/>
              </a:defRPr>
            </a:lvl9pPr>
          </a:lstStyle>
          <a:p>
            <a:pPr>
              <a:defRPr/>
            </a:pPr>
            <a:endParaRPr lang="zh-CN" altLang="en-US">
              <a:solidFill>
                <a:schemeClr val="tx1"/>
              </a:solidFill>
            </a:endParaRPr>
          </a:p>
        </p:txBody>
      </p:sp>
      <p:sp>
        <p:nvSpPr>
          <p:cNvPr id="83976" name="TextBox 8"/>
          <p:cNvSpPr txBox="1">
            <a:spLocks noChangeArrowheads="1"/>
          </p:cNvSpPr>
          <p:nvPr/>
        </p:nvSpPr>
        <p:spPr bwMode="auto">
          <a:xfrm>
            <a:off x="6646863" y="5781675"/>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eaLnBrk="1" hangingPunct="1">
              <a:spcBef>
                <a:spcPct val="0"/>
              </a:spcBef>
              <a:buClrTx/>
              <a:buSzTx/>
              <a:buFontTx/>
              <a:buNone/>
            </a:pPr>
            <a:r>
              <a:rPr lang="zh-CN" altLang="en-US" sz="2000" i="1">
                <a:latin typeface="Times New Roman" panose="02020603050405020304" pitchFamily="18" charset="0"/>
                <a:ea typeface="宋体" panose="02010600030101010101" pitchFamily="2" charset="-122"/>
              </a:rPr>
              <a:t>串的应用</a:t>
            </a:r>
            <a:r>
              <a:rPr lang="en-US" altLang="zh-CN" sz="2000" i="1">
                <a:latin typeface="Times New Roman" panose="02020603050405020304" pitchFamily="18" charset="0"/>
                <a:ea typeface="宋体" panose="02010600030101010101" pitchFamily="2" charset="-122"/>
              </a:rPr>
              <a:t>——</a:t>
            </a:r>
            <a:r>
              <a:rPr lang="zh-CN" altLang="en-US" sz="2000" i="1">
                <a:latin typeface="Times New Roman" panose="02020603050405020304" pitchFamily="18" charset="0"/>
                <a:ea typeface="宋体" panose="02010600030101010101" pitchFamily="2" charset="-122"/>
              </a:rPr>
              <a:t>模式匹配</a:t>
            </a:r>
          </a:p>
        </p:txBody>
      </p:sp>
      <p:sp>
        <p:nvSpPr>
          <p:cNvPr id="11" name="椭圆 10"/>
          <p:cNvSpPr/>
          <p:nvPr/>
        </p:nvSpPr>
        <p:spPr bwMode="auto">
          <a:xfrm>
            <a:off x="6291264" y="5710239"/>
            <a:ext cx="3571875" cy="504825"/>
          </a:xfrm>
          <a:prstGeom prst="ellipse">
            <a:avLst/>
          </a:prstGeom>
          <a:noFill/>
          <a:ln w="57150">
            <a:solidFill>
              <a:schemeClr val="accent5">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lstStyle>
            <a:defPPr>
              <a:defRPr lang="zh-CN"/>
            </a:defPPr>
            <a:lvl1pPr algn="l" rtl="0" fontAlgn="base">
              <a:spcBef>
                <a:spcPct val="0"/>
              </a:spcBef>
              <a:spcAft>
                <a:spcPct val="0"/>
              </a:spcAft>
              <a:defRPr kumimoji="1" sz="2400" b="1" kern="1200">
                <a:solidFill>
                  <a:schemeClr val="dk1"/>
                </a:solidFill>
                <a:latin typeface="+mn-lt"/>
                <a:ea typeface="+mn-ea"/>
                <a:cs typeface="+mn-cs"/>
              </a:defRPr>
            </a:lvl1pPr>
            <a:lvl2pPr marL="457200" algn="l" rtl="0" fontAlgn="base">
              <a:spcBef>
                <a:spcPct val="0"/>
              </a:spcBef>
              <a:spcAft>
                <a:spcPct val="0"/>
              </a:spcAft>
              <a:defRPr kumimoji="1" sz="2400" b="1" kern="1200">
                <a:solidFill>
                  <a:schemeClr val="dk1"/>
                </a:solidFill>
                <a:latin typeface="+mn-lt"/>
                <a:ea typeface="+mn-ea"/>
                <a:cs typeface="+mn-cs"/>
              </a:defRPr>
            </a:lvl2pPr>
            <a:lvl3pPr marL="914400" algn="l" rtl="0" fontAlgn="base">
              <a:spcBef>
                <a:spcPct val="0"/>
              </a:spcBef>
              <a:spcAft>
                <a:spcPct val="0"/>
              </a:spcAft>
              <a:defRPr kumimoji="1" sz="2400" b="1" kern="1200">
                <a:solidFill>
                  <a:schemeClr val="dk1"/>
                </a:solidFill>
                <a:latin typeface="+mn-lt"/>
                <a:ea typeface="+mn-ea"/>
                <a:cs typeface="+mn-cs"/>
              </a:defRPr>
            </a:lvl3pPr>
            <a:lvl4pPr marL="1371600" algn="l" rtl="0" fontAlgn="base">
              <a:spcBef>
                <a:spcPct val="0"/>
              </a:spcBef>
              <a:spcAft>
                <a:spcPct val="0"/>
              </a:spcAft>
              <a:defRPr kumimoji="1" sz="2400" b="1" kern="1200">
                <a:solidFill>
                  <a:schemeClr val="dk1"/>
                </a:solidFill>
                <a:latin typeface="+mn-lt"/>
                <a:ea typeface="+mn-ea"/>
                <a:cs typeface="+mn-cs"/>
              </a:defRPr>
            </a:lvl4pPr>
            <a:lvl5pPr marL="1828800" algn="l" rtl="0" fontAlgn="base">
              <a:spcBef>
                <a:spcPct val="0"/>
              </a:spcBef>
              <a:spcAft>
                <a:spcPct val="0"/>
              </a:spcAft>
              <a:defRPr kumimoji="1" sz="2400" b="1" kern="1200">
                <a:solidFill>
                  <a:schemeClr val="dk1"/>
                </a:solidFill>
                <a:latin typeface="+mn-lt"/>
                <a:ea typeface="+mn-ea"/>
                <a:cs typeface="+mn-cs"/>
              </a:defRPr>
            </a:lvl5pPr>
            <a:lvl6pPr marL="2286000" algn="l" defTabSz="914400" rtl="0" eaLnBrk="1" latinLnBrk="0" hangingPunct="1">
              <a:defRPr kumimoji="1" sz="2400" b="1" kern="1200">
                <a:solidFill>
                  <a:schemeClr val="dk1"/>
                </a:solidFill>
                <a:latin typeface="+mn-lt"/>
                <a:ea typeface="+mn-ea"/>
                <a:cs typeface="+mn-cs"/>
              </a:defRPr>
            </a:lvl6pPr>
            <a:lvl7pPr marL="2743200" algn="l" defTabSz="914400" rtl="0" eaLnBrk="1" latinLnBrk="0" hangingPunct="1">
              <a:defRPr kumimoji="1" sz="2400" b="1" kern="1200">
                <a:solidFill>
                  <a:schemeClr val="dk1"/>
                </a:solidFill>
                <a:latin typeface="+mn-lt"/>
                <a:ea typeface="+mn-ea"/>
                <a:cs typeface="+mn-cs"/>
              </a:defRPr>
            </a:lvl7pPr>
            <a:lvl8pPr marL="3200400" algn="l" defTabSz="914400" rtl="0" eaLnBrk="1" latinLnBrk="0" hangingPunct="1">
              <a:defRPr kumimoji="1" sz="2400" b="1" kern="1200">
                <a:solidFill>
                  <a:schemeClr val="dk1"/>
                </a:solidFill>
                <a:latin typeface="+mn-lt"/>
                <a:ea typeface="+mn-ea"/>
                <a:cs typeface="+mn-cs"/>
              </a:defRPr>
            </a:lvl8pPr>
            <a:lvl9pPr marL="3657600" algn="l" defTabSz="914400" rtl="0" eaLnBrk="1" latinLnBrk="0" hangingPunct="1">
              <a:defRPr kumimoji="1" sz="2400" b="1" kern="1200">
                <a:solidFill>
                  <a:schemeClr val="dk1"/>
                </a:solidFill>
                <a:latin typeface="+mn-lt"/>
                <a:ea typeface="+mn-ea"/>
                <a:cs typeface="+mn-cs"/>
              </a:defRPr>
            </a:lvl9pPr>
          </a:lstStyle>
          <a:p>
            <a:pPr>
              <a:defRPr/>
            </a:pP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p:cNvSpPr>
            <a:spLocks noGrp="1"/>
          </p:cNvSpPr>
          <p:nvPr>
            <p:ph type="title"/>
          </p:nvPr>
        </p:nvSpPr>
        <p:spPr/>
        <p:txBody>
          <a:bodyPr>
            <a:normAutofit fontScale="90000"/>
          </a:bodyPr>
          <a:lstStyle/>
          <a:p>
            <a:r>
              <a:rPr lang="en-US" altLang="zh-CN" dirty="0" smtClean="0"/>
              <a:t>Motivation</a:t>
            </a:r>
            <a:endParaRPr lang="zh-CN" altLang="en-US" dirty="0" smtClean="0"/>
          </a:p>
        </p:txBody>
      </p:sp>
      <p:pic>
        <p:nvPicPr>
          <p:cNvPr id="84995" name="Picture 2" descr="http://ts1.mm.bing.net/th?&amp;id=HN.608006321041050716&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1628800"/>
            <a:ext cx="316865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descr="http://www.3dmgame.com/uploads/allimg/130616/158_130616090838_1_l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765008"/>
            <a:ext cx="37433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4" name="Picture 2" descr="https://pic.t6q.com/up/2018-6/2018060415331763607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3933056"/>
            <a:ext cx="4616225" cy="280192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495601" y="4908067"/>
            <a:ext cx="813043" cy="707886"/>
          </a:xfrm>
          <a:prstGeom prst="rect">
            <a:avLst/>
          </a:prstGeom>
        </p:spPr>
        <p:txBody>
          <a:bodyPr wrap="none">
            <a:spAutoFit/>
          </a:bodyPr>
          <a:lstStyle/>
          <a:p>
            <a:r>
              <a:rPr lang="en-US" altLang="zh-CN" b="0" dirty="0">
                <a:solidFill>
                  <a:srgbClr val="333333"/>
                </a:solidFill>
                <a:latin typeface="arial" panose="020B0604020202020204" pitchFamily="34" charset="0"/>
              </a:rPr>
              <a:t>:-) </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976450204"/>
              </p:ext>
            </p:extLst>
          </p:nvPr>
        </p:nvGraphicFramePr>
        <p:xfrm>
          <a:off x="3444191" y="4987303"/>
          <a:ext cx="1728192" cy="628650"/>
        </p:xfrm>
        <a:graphic>
          <a:graphicData uri="http://schemas.openxmlformats.org/drawingml/2006/table">
            <a:tbl>
              <a:tblPr/>
              <a:tblGrid>
                <a:gridCol w="1728192">
                  <a:extLst>
                    <a:ext uri="{9D8B030D-6E8A-4147-A177-3AD203B41FA5}">
                      <a16:colId xmlns:a16="http://schemas.microsoft.com/office/drawing/2014/main" val="20000"/>
                    </a:ext>
                  </a:extLst>
                </a:gridCol>
              </a:tblGrid>
              <a:tr h="104775">
                <a:tc>
                  <a:txBody>
                    <a:bodyPr/>
                    <a:lstStyle/>
                    <a:p>
                      <a:pPr algn="ctr"/>
                      <a:r>
                        <a:rPr lang="en-US" altLang="zh-CN" sz="4000" dirty="0">
                          <a:effectLst/>
                        </a:rPr>
                        <a:t>=_=</a:t>
                      </a:r>
                    </a:p>
                  </a:txBody>
                  <a:tcPr marL="47625" marR="47625" marT="9525" marB="9525" anchor="ctr">
                    <a:lnL w="4763" cap="flat" cmpd="sng" algn="ctr">
                      <a:solidFill>
                        <a:srgbClr val="E6E6E6"/>
                      </a:solidFill>
                      <a:prstDash val="solid"/>
                      <a:round/>
                      <a:headEnd type="none" w="med" len="med"/>
                      <a:tailEnd type="none" w="med" len="med"/>
                    </a:lnL>
                    <a:lnR w="4763" cap="flat" cmpd="sng" algn="ctr">
                      <a:solidFill>
                        <a:srgbClr val="E6E6E6"/>
                      </a:solidFill>
                      <a:prstDash val="solid"/>
                      <a:round/>
                      <a:headEnd type="none" w="med" len="med"/>
                      <a:tailEnd type="none" w="med" len="med"/>
                    </a:lnR>
                    <a:lnT w="4763" cap="flat" cmpd="sng" algn="ctr">
                      <a:solidFill>
                        <a:srgbClr val="E6E6E6"/>
                      </a:solidFill>
                      <a:prstDash val="solid"/>
                      <a:round/>
                      <a:headEnd type="none" w="med" len="med"/>
                      <a:tailEnd type="none" w="med" len="med"/>
                    </a:lnT>
                    <a:lnB w="4763"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4" name="Rectangle 3"/>
          <p:cNvSpPr>
            <a:spLocks noChangeArrowheads="1"/>
          </p:cNvSpPr>
          <p:nvPr/>
        </p:nvSpPr>
        <p:spPr bwMode="auto">
          <a:xfrm>
            <a:off x="3430912" y="483386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kumimoji="0" lang="zh-CN" altLang="zh-CN" sz="1800" b="0">
                <a:latin typeface="Arial" panose="020B0604020202020204" pitchFamily="34" charset="0"/>
              </a:rPr>
              <a:t/>
            </a:r>
            <a:br>
              <a:rPr kumimoji="0" lang="zh-CN" altLang="zh-CN" sz="1800" b="0">
                <a:latin typeface="Arial" panose="020B0604020202020204" pitchFamily="34" charset="0"/>
              </a:rPr>
            </a:br>
            <a:endParaRPr kumimoji="0" lang="zh-CN" altLang="zh-CN" sz="1800" b="0">
              <a:latin typeface="Arial" panose="020B0604020202020204" pitchFamily="34" charset="0"/>
            </a:endParaRPr>
          </a:p>
        </p:txBody>
      </p:sp>
      <p:sp>
        <p:nvSpPr>
          <p:cNvPr id="5" name="矩形 4"/>
          <p:cNvSpPr/>
          <p:nvPr/>
        </p:nvSpPr>
        <p:spPr>
          <a:xfrm>
            <a:off x="2245096" y="5845702"/>
            <a:ext cx="3418856" cy="523220"/>
          </a:xfrm>
          <a:prstGeom prst="rect">
            <a:avLst/>
          </a:prstGeom>
        </p:spPr>
        <p:txBody>
          <a:bodyPr wrap="square">
            <a:spAutoFit/>
          </a:bodyPr>
          <a:lstStyle/>
          <a:p>
            <a:r>
              <a:rPr lang="en-US" altLang="zh-CN" sz="2800" b="0" dirty="0">
                <a:solidFill>
                  <a:srgbClr val="000000"/>
                </a:solidFill>
                <a:latin typeface="arial" panose="020B0604020202020204" pitchFamily="34" charset="0"/>
              </a:rPr>
              <a:t>(╯°□°</a:t>
            </a:r>
            <a:r>
              <a:rPr lang="zh-CN" altLang="en-US" sz="2800" b="0" dirty="0">
                <a:solidFill>
                  <a:srgbClr val="000000"/>
                </a:solidFill>
                <a:latin typeface="arial" panose="020B0604020202020204" pitchFamily="34" charset="0"/>
              </a:rPr>
              <a:t>）╯</a:t>
            </a:r>
            <a:r>
              <a:rPr lang="en-US" altLang="zh-CN" sz="2800" b="0" dirty="0">
                <a:solidFill>
                  <a:srgbClr val="000000"/>
                </a:solidFill>
                <a:latin typeface="arial" panose="020B0604020202020204" pitchFamily="34" charset="0"/>
              </a:rPr>
              <a:t>︵ ┻━┻</a:t>
            </a:r>
            <a:endParaRPr lang="zh-CN" alt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a:xfrm>
            <a:off x="1703388" y="44451"/>
            <a:ext cx="7543800" cy="587375"/>
          </a:xfrm>
        </p:spPr>
        <p:txBody>
          <a:bodyPr>
            <a:normAutofit fontScale="90000"/>
          </a:bodyPr>
          <a:lstStyle/>
          <a:p>
            <a:r>
              <a:rPr lang="en-US" altLang="zh-CN" smtClean="0"/>
              <a:t>Motivation</a:t>
            </a:r>
            <a:endParaRPr lang="zh-CN" altLang="en-US" smtClean="0"/>
          </a:p>
        </p:txBody>
      </p:sp>
      <p:pic>
        <p:nvPicPr>
          <p:cNvPr id="86019"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640" y="939415"/>
            <a:ext cx="58324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2" y="817178"/>
            <a:ext cx="583264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stretch>
            <a:fillRect/>
          </a:stretch>
        </p:blipFill>
        <p:spPr>
          <a:xfrm>
            <a:off x="2927648" y="3815548"/>
            <a:ext cx="5975811" cy="3048199"/>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p:cNvSpPr>
            <a:spLocks noGrp="1"/>
          </p:cNvSpPr>
          <p:nvPr>
            <p:ph type="title"/>
          </p:nvPr>
        </p:nvSpPr>
        <p:spPr>
          <a:xfrm>
            <a:off x="263352" y="73025"/>
            <a:ext cx="7715250" cy="587375"/>
          </a:xfrm>
        </p:spPr>
        <p:txBody>
          <a:bodyPr/>
          <a:lstStyle/>
          <a:p>
            <a:r>
              <a:rPr lang="zh-CN" altLang="en-US" sz="2400" dirty="0"/>
              <a:t>串的基本概念、抽象数据类型和</a:t>
            </a:r>
            <a:r>
              <a:rPr lang="en-US" altLang="zh-CN" sz="2400" dirty="0"/>
              <a:t>C/C++</a:t>
            </a:r>
            <a:r>
              <a:rPr lang="zh-CN" altLang="en-US" sz="2400" dirty="0"/>
              <a:t>语言的串函数</a:t>
            </a:r>
          </a:p>
        </p:txBody>
      </p:sp>
      <p:sp>
        <p:nvSpPr>
          <p:cNvPr id="87043" name="Text Box 6"/>
          <p:cNvSpPr txBox="1">
            <a:spLocks noChangeArrowheads="1"/>
          </p:cNvSpPr>
          <p:nvPr/>
        </p:nvSpPr>
        <p:spPr bwMode="auto">
          <a:xfrm>
            <a:off x="2135188" y="112553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en-US" altLang="zh-CN" sz="2800">
                <a:solidFill>
                  <a:srgbClr val="000000"/>
                </a:solidFill>
                <a:ea typeface="黑体" panose="02010609060101010101" pitchFamily="49" charset="-122"/>
              </a:rPr>
              <a:t>A</a:t>
            </a:r>
            <a:r>
              <a:rPr lang="zh-CN" altLang="en-US" sz="2800">
                <a:solidFill>
                  <a:srgbClr val="000000"/>
                </a:solidFill>
                <a:ea typeface="黑体" panose="02010609060101010101" pitchFamily="49" charset="-122"/>
              </a:rPr>
              <a:t>、串的基本概念</a:t>
            </a:r>
          </a:p>
        </p:txBody>
      </p:sp>
      <p:sp>
        <p:nvSpPr>
          <p:cNvPr id="87044" name="Rectangle 7"/>
          <p:cNvSpPr>
            <a:spLocks noChangeArrowheads="1"/>
          </p:cNvSpPr>
          <p:nvPr/>
        </p:nvSpPr>
        <p:spPr bwMode="auto">
          <a:xfrm>
            <a:off x="1992314" y="1700213"/>
            <a:ext cx="8675686"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en-US" altLang="zh-CN" sz="2400" dirty="0">
                <a:solidFill>
                  <a:srgbClr val="0000FF"/>
                </a:solidFill>
                <a:latin typeface="楷体_GB2312" pitchFamily="49" charset="-122"/>
                <a:ea typeface="黑体" panose="02010609060101010101" pitchFamily="49" charset="-122"/>
              </a:rPr>
              <a:t>1)</a:t>
            </a:r>
            <a:r>
              <a:rPr lang="zh-CN" altLang="en-US" sz="2400" dirty="0">
                <a:solidFill>
                  <a:srgbClr val="0000FF"/>
                </a:solidFill>
                <a:latin typeface="楷体_GB2312" pitchFamily="49" charset="-122"/>
                <a:ea typeface="黑体" panose="02010609060101010101" pitchFamily="49" charset="-122"/>
              </a:rPr>
              <a:t>串</a:t>
            </a:r>
            <a:r>
              <a:rPr lang="en-US" altLang="zh-CN" sz="2400" dirty="0">
                <a:solidFill>
                  <a:srgbClr val="080808"/>
                </a:solidFill>
                <a:latin typeface="楷体_GB2312" pitchFamily="49" charset="-122"/>
                <a:ea typeface="黑体" panose="02010609060101010101" pitchFamily="49" charset="-122"/>
              </a:rPr>
              <a:t>(</a:t>
            </a:r>
            <a:r>
              <a:rPr lang="zh-CN" altLang="en-US" sz="2400" dirty="0">
                <a:solidFill>
                  <a:srgbClr val="080808"/>
                </a:solidFill>
                <a:latin typeface="楷体_GB2312" pitchFamily="49" charset="-122"/>
                <a:ea typeface="黑体" panose="02010609060101010101" pitchFamily="49" charset="-122"/>
              </a:rPr>
              <a:t>又称字符串</a:t>
            </a:r>
            <a:r>
              <a:rPr lang="en-US" altLang="zh-CN" sz="2400" dirty="0">
                <a:solidFill>
                  <a:srgbClr val="080808"/>
                </a:solidFill>
                <a:latin typeface="楷体_GB2312" pitchFamily="49" charset="-122"/>
                <a:ea typeface="黑体" panose="02010609060101010101" pitchFamily="49" charset="-122"/>
              </a:rPr>
              <a:t>)</a:t>
            </a:r>
            <a:r>
              <a:rPr lang="zh-CN" altLang="en-US" sz="2400" dirty="0">
                <a:solidFill>
                  <a:srgbClr val="080808"/>
                </a:solidFill>
                <a:latin typeface="楷体_GB2312" pitchFamily="49" charset="-122"/>
                <a:ea typeface="黑体" panose="02010609060101010101" pitchFamily="49" charset="-122"/>
              </a:rPr>
              <a:t>是由</a:t>
            </a:r>
            <a:r>
              <a:rPr lang="en-US" altLang="zh-CN" sz="2400" dirty="0">
                <a:solidFill>
                  <a:srgbClr val="080808"/>
                </a:solidFill>
                <a:latin typeface="楷体_GB2312" pitchFamily="49" charset="-122"/>
                <a:ea typeface="黑体" panose="02010609060101010101" pitchFamily="49" charset="-122"/>
              </a:rPr>
              <a:t>n(n≥0)</a:t>
            </a:r>
            <a:r>
              <a:rPr lang="zh-CN" altLang="en-US" sz="2400" dirty="0">
                <a:solidFill>
                  <a:srgbClr val="080808"/>
                </a:solidFill>
                <a:latin typeface="楷体_GB2312" pitchFamily="49" charset="-122"/>
                <a:ea typeface="黑体" panose="02010609060101010101" pitchFamily="49" charset="-122"/>
              </a:rPr>
              <a:t>个</a:t>
            </a:r>
            <a:r>
              <a:rPr lang="zh-CN" altLang="en-US" sz="2400" dirty="0">
                <a:solidFill>
                  <a:srgbClr val="0000FF"/>
                </a:solidFill>
                <a:latin typeface="楷体_GB2312" pitchFamily="49" charset="-122"/>
                <a:ea typeface="黑体" panose="02010609060101010101" pitchFamily="49" charset="-122"/>
              </a:rPr>
              <a:t>字符</a:t>
            </a:r>
            <a:r>
              <a:rPr lang="zh-CN" altLang="en-US" sz="2400" dirty="0">
                <a:solidFill>
                  <a:srgbClr val="080808"/>
                </a:solidFill>
                <a:latin typeface="楷体_GB2312" pitchFamily="49" charset="-122"/>
                <a:ea typeface="黑体" panose="02010609060101010101" pitchFamily="49" charset="-122"/>
              </a:rPr>
              <a:t>组成的</a:t>
            </a:r>
            <a:r>
              <a:rPr lang="zh-CN" altLang="en-US" sz="2400" dirty="0">
                <a:solidFill>
                  <a:srgbClr val="0000FF"/>
                </a:solidFill>
                <a:latin typeface="楷体_GB2312" pitchFamily="49" charset="-122"/>
                <a:ea typeface="黑体" panose="02010609060101010101" pitchFamily="49" charset="-122"/>
              </a:rPr>
              <a:t>有限序列</a:t>
            </a:r>
            <a:r>
              <a:rPr lang="zh-CN" altLang="en-US" sz="2400" dirty="0">
                <a:solidFill>
                  <a:srgbClr val="080808"/>
                </a:solidFill>
                <a:latin typeface="楷体_GB2312" pitchFamily="49" charset="-122"/>
                <a:ea typeface="黑体" panose="02010609060101010101" pitchFamily="49" charset="-122"/>
              </a:rPr>
              <a:t>。（它是</a:t>
            </a:r>
            <a:r>
              <a:rPr lang="zh-CN" altLang="en-US" sz="2400" dirty="0">
                <a:solidFill>
                  <a:srgbClr val="0000FF"/>
                </a:solidFill>
                <a:latin typeface="楷体_GB2312" pitchFamily="49" charset="-122"/>
                <a:ea typeface="黑体" panose="02010609060101010101" pitchFamily="49" charset="-122"/>
              </a:rPr>
              <a:t>数据元素为单个字符</a:t>
            </a:r>
            <a:r>
              <a:rPr lang="zh-CN" altLang="en-US" sz="2400" dirty="0">
                <a:solidFill>
                  <a:srgbClr val="080808"/>
                </a:solidFill>
                <a:latin typeface="楷体_GB2312" pitchFamily="49" charset="-122"/>
                <a:ea typeface="黑体" panose="02010609060101010101" pitchFamily="49" charset="-122"/>
              </a:rPr>
              <a:t>的特殊线性表。）</a:t>
            </a:r>
          </a:p>
        </p:txBody>
      </p:sp>
      <p:sp>
        <p:nvSpPr>
          <p:cNvPr id="87045" name="Text Box 13"/>
          <p:cNvSpPr txBox="1">
            <a:spLocks noChangeArrowheads="1"/>
          </p:cNvSpPr>
          <p:nvPr/>
        </p:nvSpPr>
        <p:spPr bwMode="auto">
          <a:xfrm>
            <a:off x="1981200" y="2684463"/>
            <a:ext cx="7848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zh-CN" altLang="en-US" sz="2400">
                <a:solidFill>
                  <a:srgbClr val="080808"/>
                </a:solidFill>
                <a:latin typeface="楷体_GB2312" pitchFamily="49" charset="-122"/>
                <a:ea typeface="黑体" panose="02010609060101010101" pitchFamily="49" charset="-122"/>
              </a:rPr>
              <a:t>记为：      </a:t>
            </a:r>
            <a:r>
              <a:rPr lang="en-US" altLang="zh-CN" sz="2400">
                <a:solidFill>
                  <a:srgbClr val="080808"/>
                </a:solidFill>
                <a:latin typeface="楷体_GB2312" pitchFamily="49" charset="-122"/>
                <a:ea typeface="黑体" panose="02010609060101010101" pitchFamily="49" charset="-122"/>
              </a:rPr>
              <a:t>s =</a:t>
            </a:r>
            <a:r>
              <a:rPr lang="en-US" altLang="zh-CN" sz="2400">
                <a:solidFill>
                  <a:srgbClr val="080808"/>
                </a:solidFill>
                <a:latin typeface="Times New Roman" panose="02020603050405020304" pitchFamily="18" charset="0"/>
                <a:ea typeface="黑体" panose="02010609060101010101" pitchFamily="49" charset="-122"/>
              </a:rPr>
              <a:t>“</a:t>
            </a:r>
            <a:r>
              <a:rPr lang="en-US" altLang="zh-CN" sz="2400">
                <a:solidFill>
                  <a:srgbClr val="080808"/>
                </a:solidFill>
                <a:latin typeface="楷体_GB2312" pitchFamily="49" charset="-122"/>
                <a:ea typeface="黑体" panose="02010609060101010101" pitchFamily="49" charset="-122"/>
              </a:rPr>
              <a:t>s</a:t>
            </a:r>
            <a:r>
              <a:rPr lang="en-US" altLang="zh-CN" sz="2400" baseline="-8000">
                <a:solidFill>
                  <a:srgbClr val="080808"/>
                </a:solidFill>
                <a:latin typeface="楷体_GB2312" pitchFamily="49" charset="-122"/>
                <a:ea typeface="黑体" panose="02010609060101010101" pitchFamily="49" charset="-122"/>
              </a:rPr>
              <a:t>0,</a:t>
            </a:r>
            <a:r>
              <a:rPr lang="en-US" altLang="zh-CN" sz="2400">
                <a:solidFill>
                  <a:srgbClr val="080808"/>
                </a:solidFill>
                <a:latin typeface="楷体_GB2312" pitchFamily="49" charset="-122"/>
                <a:ea typeface="黑体" panose="02010609060101010101" pitchFamily="49" charset="-122"/>
              </a:rPr>
              <a:t>s</a:t>
            </a:r>
            <a:r>
              <a:rPr lang="en-US" altLang="zh-CN" sz="2400" baseline="-8000">
                <a:solidFill>
                  <a:srgbClr val="080808"/>
                </a:solidFill>
                <a:latin typeface="楷体_GB2312" pitchFamily="49" charset="-122"/>
                <a:ea typeface="黑体" panose="02010609060101010101" pitchFamily="49" charset="-122"/>
              </a:rPr>
              <a:t>1,</a:t>
            </a:r>
            <a:r>
              <a:rPr lang="en-US" altLang="zh-CN" sz="2400">
                <a:solidFill>
                  <a:srgbClr val="080808"/>
                </a:solidFill>
                <a:latin typeface="楷体_GB2312" pitchFamily="49" charset="-122"/>
                <a:ea typeface="黑体" panose="02010609060101010101" pitchFamily="49" charset="-122"/>
              </a:rPr>
              <a:t> </a:t>
            </a:r>
            <a:r>
              <a:rPr lang="en-US" altLang="zh-CN" sz="2400">
                <a:solidFill>
                  <a:srgbClr val="080808"/>
                </a:solidFill>
                <a:latin typeface="Times New Roman" panose="02020603050405020304" pitchFamily="18" charset="0"/>
                <a:ea typeface="黑体" panose="02010609060101010101" pitchFamily="49" charset="-122"/>
              </a:rPr>
              <a:t>……</a:t>
            </a:r>
            <a:r>
              <a:rPr lang="en-US" altLang="zh-CN" sz="2400">
                <a:solidFill>
                  <a:srgbClr val="080808"/>
                </a:solidFill>
                <a:latin typeface="楷体_GB2312" pitchFamily="49" charset="-122"/>
                <a:ea typeface="黑体" panose="02010609060101010101" pitchFamily="49" charset="-122"/>
              </a:rPr>
              <a:t>,s</a:t>
            </a:r>
            <a:r>
              <a:rPr lang="en-US" altLang="zh-CN" sz="2400" baseline="-8000">
                <a:solidFill>
                  <a:srgbClr val="080808"/>
                </a:solidFill>
                <a:latin typeface="楷体_GB2312" pitchFamily="49" charset="-122"/>
                <a:ea typeface="黑体" panose="02010609060101010101" pitchFamily="49" charset="-122"/>
              </a:rPr>
              <a:t>n-1</a:t>
            </a:r>
            <a:r>
              <a:rPr lang="en-US" altLang="zh-CN" sz="2400">
                <a:solidFill>
                  <a:srgbClr val="080808"/>
                </a:solidFill>
                <a:latin typeface="Times New Roman" panose="02020603050405020304" pitchFamily="18" charset="0"/>
                <a:ea typeface="黑体" panose="02010609060101010101" pitchFamily="49" charset="-122"/>
              </a:rPr>
              <a:t>”</a:t>
            </a:r>
            <a:r>
              <a:rPr lang="en-US" altLang="zh-CN" sz="2400">
                <a:solidFill>
                  <a:srgbClr val="080808"/>
                </a:solidFill>
                <a:latin typeface="楷体_GB2312" pitchFamily="49" charset="-122"/>
                <a:ea typeface="黑体" panose="02010609060101010101" pitchFamily="49" charset="-122"/>
              </a:rPr>
              <a:t>      (n≥0 )</a:t>
            </a:r>
          </a:p>
        </p:txBody>
      </p:sp>
      <p:grpSp>
        <p:nvGrpSpPr>
          <p:cNvPr id="87046" name="Group 22"/>
          <p:cNvGrpSpPr>
            <a:grpSpLocks/>
          </p:cNvGrpSpPr>
          <p:nvPr/>
        </p:nvGrpSpPr>
        <p:grpSpPr bwMode="auto">
          <a:xfrm>
            <a:off x="3359150" y="3179763"/>
            <a:ext cx="4521200" cy="819150"/>
            <a:chOff x="1211" y="1896"/>
            <a:chExt cx="2613" cy="516"/>
          </a:xfrm>
        </p:grpSpPr>
        <p:sp>
          <p:nvSpPr>
            <p:cNvPr id="87048" name="Text Box 15"/>
            <p:cNvSpPr txBox="1">
              <a:spLocks noChangeArrowheads="1"/>
            </p:cNvSpPr>
            <p:nvPr/>
          </p:nvSpPr>
          <p:spPr bwMode="auto">
            <a:xfrm>
              <a:off x="1211" y="2134"/>
              <a:ext cx="66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en-US" altLang="zh-CN" sz="1600">
                  <a:solidFill>
                    <a:srgbClr val="CDE5F3"/>
                  </a:solidFill>
                  <a:ea typeface="黑体" panose="02010609060101010101" pitchFamily="49" charset="-122"/>
                </a:rPr>
                <a:t> </a:t>
              </a:r>
              <a:r>
                <a:rPr lang="zh-CN" altLang="en-US" sz="2000">
                  <a:solidFill>
                    <a:srgbClr val="0000FF"/>
                  </a:solidFill>
                  <a:ea typeface="黑体" panose="02010609060101010101" pitchFamily="49" charset="-122"/>
                </a:rPr>
                <a:t>串名</a:t>
              </a:r>
            </a:p>
          </p:txBody>
        </p:sp>
        <p:sp>
          <p:nvSpPr>
            <p:cNvPr id="87049" name="Line 16"/>
            <p:cNvSpPr>
              <a:spLocks noChangeShapeType="1"/>
            </p:cNvSpPr>
            <p:nvPr/>
          </p:nvSpPr>
          <p:spPr bwMode="auto">
            <a:xfrm>
              <a:off x="1566" y="1896"/>
              <a:ext cx="0" cy="204"/>
            </a:xfrm>
            <a:prstGeom prst="line">
              <a:avLst/>
            </a:prstGeom>
            <a:noFill/>
            <a:ln w="254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50" name="Line 18"/>
            <p:cNvSpPr>
              <a:spLocks noChangeShapeType="1"/>
            </p:cNvSpPr>
            <p:nvPr/>
          </p:nvSpPr>
          <p:spPr bwMode="auto">
            <a:xfrm>
              <a:off x="1872" y="1957"/>
              <a:ext cx="1212" cy="0"/>
            </a:xfrm>
            <a:prstGeom prst="line">
              <a:avLst/>
            </a:prstGeom>
            <a:noFill/>
            <a:ln w="254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51" name="AutoShape 19"/>
            <p:cNvSpPr>
              <a:spLocks noChangeArrowheads="1"/>
            </p:cNvSpPr>
            <p:nvPr/>
          </p:nvSpPr>
          <p:spPr bwMode="auto">
            <a:xfrm>
              <a:off x="2293" y="1990"/>
              <a:ext cx="325" cy="136"/>
            </a:xfrm>
            <a:prstGeom prst="upArrow">
              <a:avLst>
                <a:gd name="adj1" fmla="val 50000"/>
                <a:gd name="adj2" fmla="val 25000"/>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87052" name="Text Box 20"/>
            <p:cNvSpPr txBox="1">
              <a:spLocks noChangeArrowheads="1"/>
            </p:cNvSpPr>
            <p:nvPr/>
          </p:nvSpPr>
          <p:spPr bwMode="auto">
            <a:xfrm>
              <a:off x="1632" y="2160"/>
              <a:ext cx="2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BADE7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en-US" altLang="zh-CN" sz="2000">
                  <a:solidFill>
                    <a:srgbClr val="FF00FF"/>
                  </a:solidFill>
                  <a:latin typeface="楷体_GB2312" pitchFamily="49" charset="-122"/>
                  <a:ea typeface="黑体" panose="02010609060101010101" pitchFamily="49" charset="-122"/>
                </a:rPr>
                <a:t>    </a:t>
              </a:r>
              <a:r>
                <a:rPr lang="zh-CN" altLang="en-US" sz="2000">
                  <a:solidFill>
                    <a:srgbClr val="0000FF"/>
                  </a:solidFill>
                  <a:latin typeface="楷体_GB2312" pitchFamily="49" charset="-122"/>
                  <a:ea typeface="黑体" panose="02010609060101010101" pitchFamily="49" charset="-122"/>
                </a:rPr>
                <a:t>串值（用</a:t>
              </a:r>
              <a:r>
                <a:rPr lang="zh-CN" altLang="en-US" sz="2000">
                  <a:solidFill>
                    <a:srgbClr val="0000FF"/>
                  </a:solidFill>
                  <a:latin typeface="Times New Roman" panose="02020603050405020304" pitchFamily="18" charset="0"/>
                  <a:ea typeface="黑体" panose="02010609060101010101" pitchFamily="49" charset="-122"/>
                </a:rPr>
                <a:t>“</a:t>
              </a:r>
              <a:r>
                <a:rPr lang="zh-CN" altLang="en-US" sz="2000">
                  <a:solidFill>
                    <a:srgbClr val="0000FF"/>
                  </a:solidFill>
                  <a:latin typeface="楷体_GB2312" pitchFamily="49" charset="-122"/>
                  <a:ea typeface="黑体" panose="02010609060101010101" pitchFamily="49" charset="-122"/>
                </a:rPr>
                <a:t> </a:t>
              </a:r>
              <a:r>
                <a:rPr lang="zh-CN" altLang="en-US" sz="2000">
                  <a:solidFill>
                    <a:srgbClr val="0000FF"/>
                  </a:solidFill>
                  <a:latin typeface="Times New Roman" panose="02020603050405020304" pitchFamily="18" charset="0"/>
                  <a:ea typeface="黑体" panose="02010609060101010101" pitchFamily="49" charset="-122"/>
                </a:rPr>
                <a:t>”</a:t>
              </a:r>
              <a:r>
                <a:rPr lang="zh-CN" altLang="en-US" sz="2000">
                  <a:solidFill>
                    <a:srgbClr val="0000FF"/>
                  </a:solidFill>
                  <a:latin typeface="楷体_GB2312" pitchFamily="49" charset="-122"/>
                  <a:ea typeface="黑体" panose="02010609060101010101" pitchFamily="49" charset="-122"/>
                </a:rPr>
                <a:t>括起来）</a:t>
              </a:r>
            </a:p>
          </p:txBody>
        </p:sp>
      </p:grpSp>
      <p:sp>
        <p:nvSpPr>
          <p:cNvPr id="87047" name="Text Box 23"/>
          <p:cNvSpPr txBox="1">
            <a:spLocks noChangeArrowheads="1"/>
          </p:cNvSpPr>
          <p:nvPr/>
        </p:nvSpPr>
        <p:spPr bwMode="auto">
          <a:xfrm>
            <a:off x="1919288" y="4076700"/>
            <a:ext cx="8748712"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BADE7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4000" b="1">
                <a:solidFill>
                  <a:schemeClr val="tx1"/>
                </a:solidFill>
                <a:latin typeface="Tahoma" panose="020B0604030504040204" pitchFamily="34" charset="0"/>
                <a:ea typeface="黑体" panose="02010609060101010101" pitchFamily="49" charset="-122"/>
              </a:defRPr>
            </a:lvl1pPr>
            <a:lvl2pPr marL="914400" indent="-457200">
              <a:defRPr kumimoji="1" sz="4000" b="1">
                <a:solidFill>
                  <a:schemeClr val="tx1"/>
                </a:solidFill>
                <a:latin typeface="Tahoma" panose="020B0604030504040204" pitchFamily="34" charset="0"/>
                <a:ea typeface="黑体" panose="02010609060101010101" pitchFamily="49" charset="-122"/>
              </a:defRPr>
            </a:lvl2pPr>
            <a:lvl3pPr marL="1371600" indent="-457200">
              <a:defRPr kumimoji="1" sz="4000" b="1">
                <a:solidFill>
                  <a:schemeClr val="tx1"/>
                </a:solidFill>
                <a:latin typeface="Tahoma" panose="020B0604030504040204" pitchFamily="34" charset="0"/>
                <a:ea typeface="黑体" panose="02010609060101010101" pitchFamily="49" charset="-122"/>
              </a:defRPr>
            </a:lvl3pPr>
            <a:lvl4pPr marL="1828800" indent="-457200">
              <a:defRPr kumimoji="1" sz="4000" b="1">
                <a:solidFill>
                  <a:schemeClr val="tx1"/>
                </a:solidFill>
                <a:latin typeface="Tahoma" panose="020B0604030504040204" pitchFamily="34" charset="0"/>
                <a:ea typeface="黑体" panose="02010609060101010101" pitchFamily="49" charset="-122"/>
              </a:defRPr>
            </a:lvl4pPr>
            <a:lvl5pPr marL="2286000" indent="-457200">
              <a:defRPr kumimoji="1" sz="4000" b="1">
                <a:solidFill>
                  <a:schemeClr val="tx1"/>
                </a:solidFill>
                <a:latin typeface="Tahoma" panose="020B0604030504040204" pitchFamily="34" charset="0"/>
                <a:ea typeface="黑体" panose="02010609060101010101" pitchFamily="49" charset="-122"/>
              </a:defRPr>
            </a:lvl5pPr>
            <a:lvl6pPr marL="2743200" indent="-4572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6pPr>
            <a:lvl7pPr marL="3200400" indent="-4572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7pPr>
            <a:lvl8pPr marL="3657600" indent="-4572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8pPr>
            <a:lvl9pPr marL="4114800" indent="-457200" eaLnBrk="0" fontAlgn="base" hangingPunct="0">
              <a:spcBef>
                <a:spcPct val="0"/>
              </a:spcBef>
              <a:spcAft>
                <a:spcPct val="0"/>
              </a:spcAft>
              <a:defRPr kumimoji="1" sz="4000" b="1">
                <a:solidFill>
                  <a:schemeClr val="tx1"/>
                </a:solidFill>
                <a:latin typeface="Tahoma" panose="020B0604030504040204" pitchFamily="34" charset="0"/>
                <a:ea typeface="黑体" panose="02010609060101010101" pitchFamily="49" charset="-122"/>
              </a:defRPr>
            </a:lvl9pPr>
          </a:lstStyle>
          <a:p>
            <a:pPr>
              <a:spcBef>
                <a:spcPct val="20000"/>
              </a:spcBef>
            </a:pPr>
            <a:r>
              <a:rPr lang="zh-CN" altLang="en-US" sz="2400">
                <a:solidFill>
                  <a:srgbClr val="0000FF"/>
                </a:solidFill>
                <a:latin typeface="楷体_GB2312" pitchFamily="49" charset="-122"/>
                <a:ea typeface="楷体_GB2312" pitchFamily="49" charset="-122"/>
              </a:rPr>
              <a:t>２</a:t>
            </a:r>
            <a:r>
              <a:rPr lang="en-US" altLang="zh-CN" sz="2400">
                <a:solidFill>
                  <a:srgbClr val="0000FF"/>
                </a:solidFill>
                <a:latin typeface="楷体_GB2312" pitchFamily="49" charset="-122"/>
                <a:ea typeface="楷体_GB2312" pitchFamily="49" charset="-122"/>
              </a:rPr>
              <a:t>)</a:t>
            </a:r>
            <a:r>
              <a:rPr lang="zh-CN" altLang="en-US" sz="2400">
                <a:solidFill>
                  <a:srgbClr val="0000FF"/>
                </a:solidFill>
                <a:latin typeface="楷体_GB2312" pitchFamily="49" charset="-122"/>
                <a:ea typeface="楷体_GB2312" pitchFamily="49" charset="-122"/>
              </a:rPr>
              <a:t>串长</a:t>
            </a:r>
            <a:r>
              <a:rPr lang="zh-CN" altLang="en-US" sz="2400">
                <a:solidFill>
                  <a:srgbClr val="080808"/>
                </a:solidFill>
                <a:latin typeface="楷体_GB2312" pitchFamily="49" charset="-122"/>
                <a:ea typeface="楷体_GB2312" pitchFamily="49" charset="-122"/>
              </a:rPr>
              <a:t>　 串中字符的个数（</a:t>
            </a:r>
            <a:r>
              <a:rPr lang="en-US" altLang="zh-CN" sz="2400">
                <a:solidFill>
                  <a:srgbClr val="080808"/>
                </a:solidFill>
                <a:latin typeface="楷体_GB2312" pitchFamily="49" charset="-122"/>
                <a:ea typeface="楷体_GB2312" pitchFamily="49" charset="-122"/>
              </a:rPr>
              <a:t>n≥0</a:t>
            </a:r>
            <a:r>
              <a:rPr lang="zh-CN" altLang="en-US" sz="2400">
                <a:solidFill>
                  <a:srgbClr val="080808"/>
                </a:solidFill>
                <a:latin typeface="楷体_GB2312" pitchFamily="49" charset="-122"/>
                <a:ea typeface="楷体_GB2312" pitchFamily="49" charset="-122"/>
              </a:rPr>
              <a:t>）。</a:t>
            </a:r>
          </a:p>
          <a:p>
            <a:pPr>
              <a:spcBef>
                <a:spcPct val="20000"/>
              </a:spcBef>
            </a:pPr>
            <a:r>
              <a:rPr lang="zh-CN" altLang="en-US" sz="2400">
                <a:solidFill>
                  <a:srgbClr val="0000FF"/>
                </a:solidFill>
                <a:latin typeface="楷体_GB2312" pitchFamily="49" charset="-122"/>
                <a:ea typeface="楷体_GB2312" pitchFamily="49" charset="-122"/>
              </a:rPr>
              <a:t>３</a:t>
            </a:r>
            <a:r>
              <a:rPr lang="en-US" altLang="zh-CN" sz="2400">
                <a:solidFill>
                  <a:srgbClr val="0000FF"/>
                </a:solidFill>
                <a:latin typeface="楷体_GB2312" pitchFamily="49" charset="-122"/>
                <a:ea typeface="楷体_GB2312" pitchFamily="49" charset="-122"/>
              </a:rPr>
              <a:t>)</a:t>
            </a:r>
            <a:r>
              <a:rPr lang="zh-CN" altLang="en-US" sz="2400">
                <a:solidFill>
                  <a:srgbClr val="0000FF"/>
                </a:solidFill>
                <a:latin typeface="楷体_GB2312" pitchFamily="49" charset="-122"/>
                <a:ea typeface="楷体_GB2312" pitchFamily="49" charset="-122"/>
              </a:rPr>
              <a:t>空串</a:t>
            </a:r>
            <a:r>
              <a:rPr lang="zh-CN" altLang="en-US" sz="2400">
                <a:solidFill>
                  <a:srgbClr val="080808"/>
                </a:solidFill>
                <a:latin typeface="楷体_GB2312" pitchFamily="49" charset="-122"/>
                <a:ea typeface="楷体_GB2312" pitchFamily="49" charset="-122"/>
              </a:rPr>
              <a:t>   串中字符的个数为</a:t>
            </a:r>
            <a:r>
              <a:rPr lang="en-US" altLang="zh-CN" sz="2400">
                <a:solidFill>
                  <a:srgbClr val="080808"/>
                </a:solidFill>
                <a:latin typeface="楷体_GB2312" pitchFamily="49" charset="-122"/>
                <a:ea typeface="楷体_GB2312" pitchFamily="49" charset="-122"/>
              </a:rPr>
              <a:t>0 </a:t>
            </a:r>
            <a:r>
              <a:rPr lang="zh-CN" altLang="en-US" sz="2400">
                <a:solidFill>
                  <a:srgbClr val="080808"/>
                </a:solidFill>
                <a:latin typeface="楷体_GB2312" pitchFamily="49" charset="-122"/>
                <a:ea typeface="楷体_GB2312" pitchFamily="49" charset="-122"/>
              </a:rPr>
              <a:t>时称为空串 </a:t>
            </a:r>
            <a:r>
              <a:rPr lang="zh-CN" altLang="en-US" sz="2400">
                <a:solidFill>
                  <a:srgbClr val="080808"/>
                </a:solidFill>
                <a:latin typeface="楷体_GB2312" pitchFamily="49" charset="-122"/>
                <a:ea typeface="楷体_GB2312" pitchFamily="49" charset="-122"/>
                <a:sym typeface="Symbol" panose="05050102010706020507" pitchFamily="18" charset="2"/>
              </a:rPr>
              <a:t> </a:t>
            </a:r>
            <a:r>
              <a:rPr lang="zh-CN" altLang="en-US" sz="2400">
                <a:solidFill>
                  <a:srgbClr val="080808"/>
                </a:solidFill>
                <a:latin typeface="楷体_GB2312" pitchFamily="49" charset="-122"/>
                <a:ea typeface="楷体_GB2312" pitchFamily="49" charset="-122"/>
              </a:rPr>
              <a:t>。</a:t>
            </a:r>
          </a:p>
          <a:p>
            <a:pPr>
              <a:spcBef>
                <a:spcPct val="20000"/>
              </a:spcBef>
            </a:pPr>
            <a:r>
              <a:rPr lang="zh-CN" altLang="en-US" sz="2400">
                <a:solidFill>
                  <a:srgbClr val="0000FF"/>
                </a:solidFill>
                <a:latin typeface="楷体_GB2312" pitchFamily="49" charset="-122"/>
                <a:ea typeface="楷体_GB2312" pitchFamily="49" charset="-122"/>
              </a:rPr>
              <a:t>４</a:t>
            </a:r>
            <a:r>
              <a:rPr lang="en-US" altLang="zh-CN" sz="2400">
                <a:solidFill>
                  <a:srgbClr val="0000FF"/>
                </a:solidFill>
                <a:latin typeface="楷体_GB2312" pitchFamily="49" charset="-122"/>
                <a:ea typeface="楷体_GB2312" pitchFamily="49" charset="-122"/>
              </a:rPr>
              <a:t>)</a:t>
            </a:r>
            <a:r>
              <a:rPr lang="zh-CN" altLang="en-US" sz="2400">
                <a:solidFill>
                  <a:srgbClr val="0000FF"/>
                </a:solidFill>
                <a:latin typeface="楷体_GB2312" pitchFamily="49" charset="-122"/>
                <a:ea typeface="楷体_GB2312" pitchFamily="49" charset="-122"/>
              </a:rPr>
              <a:t>空白串</a:t>
            </a:r>
            <a:r>
              <a:rPr lang="zh-CN" altLang="en-US" sz="2400">
                <a:solidFill>
                  <a:srgbClr val="080808"/>
                </a:solidFill>
                <a:latin typeface="楷体_GB2312" pitchFamily="49" charset="-122"/>
                <a:ea typeface="楷体_GB2312" pitchFamily="49" charset="-122"/>
              </a:rPr>
              <a:t> 由一个或多个空格符组成的串。</a:t>
            </a:r>
          </a:p>
          <a:p>
            <a:pPr>
              <a:spcBef>
                <a:spcPct val="20000"/>
              </a:spcBef>
            </a:pPr>
            <a:r>
              <a:rPr lang="zh-CN" altLang="en-US" sz="2400">
                <a:solidFill>
                  <a:srgbClr val="0000FF"/>
                </a:solidFill>
                <a:latin typeface="楷体_GB2312" pitchFamily="49" charset="-122"/>
                <a:ea typeface="楷体_GB2312" pitchFamily="49" charset="-122"/>
              </a:rPr>
              <a:t>５</a:t>
            </a:r>
            <a:r>
              <a:rPr lang="en-US" altLang="zh-CN" sz="2400">
                <a:solidFill>
                  <a:srgbClr val="0000FF"/>
                </a:solidFill>
                <a:latin typeface="楷体_GB2312" pitchFamily="49" charset="-122"/>
                <a:ea typeface="楷体_GB2312" pitchFamily="49" charset="-122"/>
              </a:rPr>
              <a:t>)</a:t>
            </a:r>
            <a:r>
              <a:rPr lang="zh-CN" altLang="en-US" sz="2400">
                <a:solidFill>
                  <a:srgbClr val="0000FF"/>
                </a:solidFill>
                <a:latin typeface="楷体_GB2312" pitchFamily="49" charset="-122"/>
                <a:ea typeface="楷体_GB2312" pitchFamily="49" charset="-122"/>
              </a:rPr>
              <a:t>子串   </a:t>
            </a:r>
            <a:r>
              <a:rPr lang="zh-CN" altLang="en-US" sz="2400">
                <a:solidFill>
                  <a:srgbClr val="080808"/>
                </a:solidFill>
                <a:latin typeface="楷体_GB2312" pitchFamily="49" charset="-122"/>
                <a:ea typeface="楷体_GB2312" pitchFamily="49" charset="-122"/>
              </a:rPr>
              <a:t>串</a:t>
            </a:r>
            <a:r>
              <a:rPr lang="en-US" altLang="zh-CN" sz="2400">
                <a:solidFill>
                  <a:srgbClr val="080808"/>
                </a:solidFill>
                <a:latin typeface="楷体_GB2312" pitchFamily="49" charset="-122"/>
                <a:ea typeface="楷体_GB2312" pitchFamily="49" charset="-122"/>
              </a:rPr>
              <a:t>S</a:t>
            </a:r>
            <a:r>
              <a:rPr lang="zh-CN" altLang="en-US" sz="2400">
                <a:solidFill>
                  <a:srgbClr val="080808"/>
                </a:solidFill>
                <a:latin typeface="楷体_GB2312" pitchFamily="49" charset="-122"/>
                <a:ea typeface="楷体_GB2312" pitchFamily="49" charset="-122"/>
              </a:rPr>
              <a:t>中任意个连续的字符序列叫</a:t>
            </a:r>
            <a:r>
              <a:rPr lang="en-US" altLang="zh-CN" sz="2400">
                <a:solidFill>
                  <a:srgbClr val="080808"/>
                </a:solidFill>
                <a:latin typeface="楷体_GB2312" pitchFamily="49" charset="-122"/>
                <a:ea typeface="楷体_GB2312" pitchFamily="49" charset="-122"/>
              </a:rPr>
              <a:t>S</a:t>
            </a:r>
            <a:r>
              <a:rPr lang="zh-CN" altLang="en-US" sz="2400">
                <a:solidFill>
                  <a:srgbClr val="080808"/>
                </a:solidFill>
                <a:latin typeface="楷体_GB2312" pitchFamily="49" charset="-122"/>
                <a:ea typeface="楷体_GB2312" pitchFamily="49" charset="-122"/>
              </a:rPr>
              <a:t>的子串</a:t>
            </a:r>
            <a:r>
              <a:rPr lang="en-US" altLang="zh-CN" sz="2400">
                <a:solidFill>
                  <a:srgbClr val="080808"/>
                </a:solidFill>
                <a:latin typeface="楷体_GB2312" pitchFamily="49" charset="-122"/>
                <a:ea typeface="楷体_GB2312" pitchFamily="49" charset="-122"/>
              </a:rPr>
              <a:t>; S</a:t>
            </a:r>
            <a:r>
              <a:rPr lang="zh-CN" altLang="en-US" sz="2400">
                <a:solidFill>
                  <a:srgbClr val="080808"/>
                </a:solidFill>
                <a:latin typeface="楷体_GB2312" pitchFamily="49" charset="-122"/>
                <a:ea typeface="楷体_GB2312" pitchFamily="49" charset="-122"/>
              </a:rPr>
              <a:t>叫主串。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048000" y="1397001"/>
          <a:ext cx="2400300" cy="256063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tblGrid>
              <a:tr h="365805">
                <a:tc>
                  <a:txBody>
                    <a:bodyPr/>
                    <a:lstStyle/>
                    <a:p>
                      <a:r>
                        <a:rPr lang="en-US" altLang="zh-CN" sz="1800" dirty="0" smtClean="0"/>
                        <a:t>1</a:t>
                      </a:r>
                      <a:endParaRPr lang="zh-CN" altLang="en-US" sz="1800" dirty="0"/>
                    </a:p>
                  </a:txBody>
                  <a:tcPr marL="91454" marR="91454" marT="45726" marB="45726"/>
                </a:tc>
                <a:tc>
                  <a:txBody>
                    <a:bodyPr/>
                    <a:lstStyle/>
                    <a:p>
                      <a:r>
                        <a:rPr lang="en-US" altLang="zh-CN" sz="1800" dirty="0" smtClean="0"/>
                        <a:t>2</a:t>
                      </a:r>
                      <a:endParaRPr lang="zh-CN" altLang="en-US" sz="1800" dirty="0"/>
                    </a:p>
                  </a:txBody>
                  <a:tcPr marL="91454" marR="91454" marT="45726" marB="45726"/>
                </a:tc>
                <a:tc>
                  <a:txBody>
                    <a:bodyPr/>
                    <a:lstStyle/>
                    <a:p>
                      <a:r>
                        <a:rPr lang="en-US" altLang="zh-CN" sz="1800" dirty="0" smtClean="0"/>
                        <a:t>3</a:t>
                      </a:r>
                      <a:endParaRPr lang="zh-CN" altLang="en-US" sz="1800" dirty="0"/>
                    </a:p>
                  </a:txBody>
                  <a:tcPr marL="91454" marR="91454" marT="45726" marB="45726"/>
                </a:tc>
                <a:extLst>
                  <a:ext uri="{0D108BD9-81ED-4DB2-BD59-A6C34878D82A}">
                    <a16:rowId xmlns:a16="http://schemas.microsoft.com/office/drawing/2014/main" val="10000"/>
                  </a:ext>
                </a:extLst>
              </a:tr>
              <a:tr h="365805">
                <a:tc>
                  <a:txBody>
                    <a:bodyPr/>
                    <a:lstStyle/>
                    <a:p>
                      <a:r>
                        <a:rPr lang="en-US" altLang="zh-CN" sz="1800" dirty="0" smtClean="0"/>
                        <a:t>4</a:t>
                      </a:r>
                      <a:endParaRPr lang="zh-CN" altLang="en-US" sz="1800" dirty="0"/>
                    </a:p>
                  </a:txBody>
                  <a:tcPr marL="91454" marR="91454" marT="45726" marB="45726"/>
                </a:tc>
                <a:tc>
                  <a:txBody>
                    <a:bodyPr/>
                    <a:lstStyle/>
                    <a:p>
                      <a:r>
                        <a:rPr lang="en-US" altLang="zh-CN" sz="1800" dirty="0" smtClean="0"/>
                        <a:t>5</a:t>
                      </a:r>
                      <a:endParaRPr lang="zh-CN" altLang="en-US" sz="1800" dirty="0"/>
                    </a:p>
                  </a:txBody>
                  <a:tcPr marL="91454" marR="91454" marT="45726" marB="45726"/>
                </a:tc>
                <a:tc>
                  <a:txBody>
                    <a:bodyPr/>
                    <a:lstStyle/>
                    <a:p>
                      <a:r>
                        <a:rPr lang="en-US" altLang="zh-CN" sz="1800" dirty="0" smtClean="0"/>
                        <a:t>6</a:t>
                      </a:r>
                      <a:endParaRPr lang="zh-CN" altLang="en-US" sz="1800" dirty="0"/>
                    </a:p>
                  </a:txBody>
                  <a:tcPr marL="91454" marR="91454" marT="45726" marB="45726"/>
                </a:tc>
                <a:extLst>
                  <a:ext uri="{0D108BD9-81ED-4DB2-BD59-A6C34878D82A}">
                    <a16:rowId xmlns:a16="http://schemas.microsoft.com/office/drawing/2014/main" val="10001"/>
                  </a:ext>
                </a:extLst>
              </a:tr>
              <a:tr h="365805">
                <a:tc>
                  <a:txBody>
                    <a:bodyPr/>
                    <a:lstStyle/>
                    <a:p>
                      <a:r>
                        <a:rPr lang="en-US" altLang="zh-CN" sz="1800" dirty="0" smtClean="0"/>
                        <a:t>7</a:t>
                      </a:r>
                      <a:endParaRPr lang="zh-CN" altLang="en-US" sz="1800" dirty="0"/>
                    </a:p>
                  </a:txBody>
                  <a:tcPr marL="91454" marR="91454" marT="45726" marB="45726"/>
                </a:tc>
                <a:tc>
                  <a:txBody>
                    <a:bodyPr/>
                    <a:lstStyle/>
                    <a:p>
                      <a:r>
                        <a:rPr lang="en-US" altLang="zh-CN" sz="1800" dirty="0" smtClean="0"/>
                        <a:t>8</a:t>
                      </a:r>
                      <a:endParaRPr lang="zh-CN" altLang="en-US" sz="1800" dirty="0"/>
                    </a:p>
                  </a:txBody>
                  <a:tcPr marL="91454" marR="91454" marT="45726" marB="45726"/>
                </a:tc>
                <a:tc>
                  <a:txBody>
                    <a:bodyPr/>
                    <a:lstStyle/>
                    <a:p>
                      <a:r>
                        <a:rPr lang="en-US" altLang="zh-CN" sz="1800" dirty="0" smtClean="0"/>
                        <a:t>9</a:t>
                      </a:r>
                      <a:endParaRPr lang="zh-CN" altLang="en-US" sz="1800" dirty="0"/>
                    </a:p>
                  </a:txBody>
                  <a:tcPr marL="91454" marR="91454" marT="45726" marB="45726"/>
                </a:tc>
                <a:extLst>
                  <a:ext uri="{0D108BD9-81ED-4DB2-BD59-A6C34878D82A}">
                    <a16:rowId xmlns:a16="http://schemas.microsoft.com/office/drawing/2014/main" val="10002"/>
                  </a:ext>
                </a:extLst>
              </a:tr>
              <a:tr h="365805">
                <a:tc>
                  <a:txBody>
                    <a:bodyPr/>
                    <a:lstStyle/>
                    <a:p>
                      <a:r>
                        <a:rPr lang="en-US" altLang="zh-CN" sz="1800" dirty="0" smtClean="0"/>
                        <a:t>10</a:t>
                      </a:r>
                      <a:endParaRPr lang="zh-CN" altLang="en-US" sz="1800" dirty="0"/>
                    </a:p>
                  </a:txBody>
                  <a:tcPr marL="91454" marR="91454" marT="45726" marB="45726"/>
                </a:tc>
                <a:tc>
                  <a:txBody>
                    <a:bodyPr/>
                    <a:lstStyle/>
                    <a:p>
                      <a:r>
                        <a:rPr lang="en-US" altLang="zh-CN" sz="1800" dirty="0" smtClean="0"/>
                        <a:t>11</a:t>
                      </a:r>
                      <a:endParaRPr lang="zh-CN" altLang="en-US" sz="1800" dirty="0"/>
                    </a:p>
                  </a:txBody>
                  <a:tcPr marL="91454" marR="91454" marT="45726" marB="45726"/>
                </a:tc>
                <a:tc>
                  <a:txBody>
                    <a:bodyPr/>
                    <a:lstStyle/>
                    <a:p>
                      <a:r>
                        <a:rPr lang="en-US" altLang="zh-CN" sz="1800" dirty="0" smtClean="0"/>
                        <a:t>12</a:t>
                      </a:r>
                      <a:endParaRPr lang="zh-CN" altLang="en-US" sz="1800" dirty="0"/>
                    </a:p>
                  </a:txBody>
                  <a:tcPr marL="91454" marR="91454" marT="45726" marB="45726"/>
                </a:tc>
                <a:extLst>
                  <a:ext uri="{0D108BD9-81ED-4DB2-BD59-A6C34878D82A}">
                    <a16:rowId xmlns:a16="http://schemas.microsoft.com/office/drawing/2014/main" val="10003"/>
                  </a:ext>
                </a:extLst>
              </a:tr>
              <a:tr h="365805">
                <a:tc>
                  <a:txBody>
                    <a:bodyPr/>
                    <a:lstStyle/>
                    <a:p>
                      <a:r>
                        <a:rPr lang="en-US" altLang="zh-CN" sz="1800" dirty="0" smtClean="0"/>
                        <a:t>13</a:t>
                      </a:r>
                      <a:endParaRPr lang="zh-CN" altLang="en-US" sz="1800" dirty="0"/>
                    </a:p>
                  </a:txBody>
                  <a:tcPr marL="91454" marR="91454" marT="45726" marB="45726"/>
                </a:tc>
                <a:tc>
                  <a:txBody>
                    <a:bodyPr/>
                    <a:lstStyle/>
                    <a:p>
                      <a:r>
                        <a:rPr lang="en-US" altLang="zh-CN" sz="1800" dirty="0" smtClean="0"/>
                        <a:t>14</a:t>
                      </a:r>
                      <a:endParaRPr lang="zh-CN" altLang="en-US" sz="1800" dirty="0"/>
                    </a:p>
                  </a:txBody>
                  <a:tcPr marL="91454" marR="91454" marT="45726" marB="45726"/>
                </a:tc>
                <a:tc>
                  <a:txBody>
                    <a:bodyPr/>
                    <a:lstStyle/>
                    <a:p>
                      <a:r>
                        <a:rPr lang="en-US" altLang="zh-CN" sz="1800" dirty="0" smtClean="0"/>
                        <a:t>15</a:t>
                      </a:r>
                      <a:endParaRPr lang="zh-CN" altLang="en-US" sz="1800" dirty="0"/>
                    </a:p>
                  </a:txBody>
                  <a:tcPr marL="91454" marR="91454" marT="45726" marB="45726"/>
                </a:tc>
                <a:extLst>
                  <a:ext uri="{0D108BD9-81ED-4DB2-BD59-A6C34878D82A}">
                    <a16:rowId xmlns:a16="http://schemas.microsoft.com/office/drawing/2014/main" val="10004"/>
                  </a:ext>
                </a:extLst>
              </a:tr>
              <a:tr h="365805">
                <a:tc>
                  <a:txBody>
                    <a:bodyPr/>
                    <a:lstStyle/>
                    <a:p>
                      <a:r>
                        <a:rPr lang="en-US" altLang="zh-CN" sz="1800" dirty="0" smtClean="0"/>
                        <a:t>16</a:t>
                      </a:r>
                      <a:endParaRPr lang="zh-CN" altLang="en-US" sz="1800" dirty="0"/>
                    </a:p>
                  </a:txBody>
                  <a:tcPr marL="91454" marR="91454" marT="45726" marB="45726"/>
                </a:tc>
                <a:tc>
                  <a:txBody>
                    <a:bodyPr/>
                    <a:lstStyle/>
                    <a:p>
                      <a:r>
                        <a:rPr lang="en-US" altLang="zh-CN" sz="1800" dirty="0" smtClean="0"/>
                        <a:t>17</a:t>
                      </a:r>
                      <a:endParaRPr lang="zh-CN" altLang="en-US" sz="1800" dirty="0"/>
                    </a:p>
                  </a:txBody>
                  <a:tcPr marL="91454" marR="91454" marT="45726" marB="45726"/>
                </a:tc>
                <a:tc>
                  <a:txBody>
                    <a:bodyPr/>
                    <a:lstStyle/>
                    <a:p>
                      <a:r>
                        <a:rPr lang="en-US" altLang="zh-CN" sz="1800" dirty="0" smtClean="0"/>
                        <a:t>18</a:t>
                      </a:r>
                      <a:endParaRPr lang="zh-CN" altLang="en-US" sz="1800" dirty="0"/>
                    </a:p>
                  </a:txBody>
                  <a:tcPr marL="91454" marR="91454" marT="45726" marB="45726"/>
                </a:tc>
                <a:extLst>
                  <a:ext uri="{0D108BD9-81ED-4DB2-BD59-A6C34878D82A}">
                    <a16:rowId xmlns:a16="http://schemas.microsoft.com/office/drawing/2014/main" val="10005"/>
                  </a:ext>
                </a:extLst>
              </a:tr>
              <a:tr h="365805">
                <a:tc>
                  <a:txBody>
                    <a:bodyPr/>
                    <a:lstStyle/>
                    <a:p>
                      <a:r>
                        <a:rPr lang="en-US" altLang="zh-CN" sz="1800" dirty="0" smtClean="0"/>
                        <a:t>19</a:t>
                      </a:r>
                      <a:endParaRPr lang="zh-CN" altLang="en-US" sz="1800" dirty="0"/>
                    </a:p>
                  </a:txBody>
                  <a:tcPr marL="91454" marR="91454" marT="45726" marB="45726"/>
                </a:tc>
                <a:tc>
                  <a:txBody>
                    <a:bodyPr/>
                    <a:lstStyle/>
                    <a:p>
                      <a:r>
                        <a:rPr lang="en-US" altLang="zh-CN" sz="1800" dirty="0" smtClean="0"/>
                        <a:t>20</a:t>
                      </a:r>
                      <a:endParaRPr lang="zh-CN" altLang="en-US" sz="1800" dirty="0"/>
                    </a:p>
                  </a:txBody>
                  <a:tcPr marL="91454" marR="91454" marT="45726" marB="45726"/>
                </a:tc>
                <a:tc>
                  <a:txBody>
                    <a:bodyPr/>
                    <a:lstStyle/>
                    <a:p>
                      <a:r>
                        <a:rPr lang="en-US" altLang="zh-CN" sz="1800" dirty="0" smtClean="0"/>
                        <a:t>21</a:t>
                      </a:r>
                      <a:endParaRPr lang="zh-CN" altLang="en-US" sz="1800" dirty="0"/>
                    </a:p>
                  </a:txBody>
                  <a:tcPr marL="91454" marR="91454" marT="45726" marB="45726"/>
                </a:tc>
                <a:extLst>
                  <a:ext uri="{0D108BD9-81ED-4DB2-BD59-A6C34878D82A}">
                    <a16:rowId xmlns:a16="http://schemas.microsoft.com/office/drawing/2014/main" val="10006"/>
                  </a:ext>
                </a:extLst>
              </a:tr>
            </a:tbl>
          </a:graphicData>
        </a:graphic>
      </p:graphicFrame>
      <p:graphicFrame>
        <p:nvGraphicFramePr>
          <p:cNvPr id="5" name="表格 4"/>
          <p:cNvGraphicFramePr>
            <a:graphicFrameLocks noGrp="1"/>
          </p:cNvGraphicFramePr>
          <p:nvPr/>
        </p:nvGraphicFramePr>
        <p:xfrm>
          <a:off x="5664201" y="2060575"/>
          <a:ext cx="3840165" cy="1097022"/>
        </p:xfrm>
        <a:graphic>
          <a:graphicData uri="http://schemas.openxmlformats.org/drawingml/2006/table">
            <a:tbl>
              <a:tblPr firstRow="1" bandRow="1">
                <a:tableStyleId>{5940675A-B579-460E-94D1-54222C63F5DA}</a:tableStyleId>
              </a:tblPr>
              <a:tblGrid>
                <a:gridCol w="548595">
                  <a:extLst>
                    <a:ext uri="{9D8B030D-6E8A-4147-A177-3AD203B41FA5}">
                      <a16:colId xmlns:a16="http://schemas.microsoft.com/office/drawing/2014/main" val="20000"/>
                    </a:ext>
                  </a:extLst>
                </a:gridCol>
                <a:gridCol w="548595">
                  <a:extLst>
                    <a:ext uri="{9D8B030D-6E8A-4147-A177-3AD203B41FA5}">
                      <a16:colId xmlns:a16="http://schemas.microsoft.com/office/drawing/2014/main" val="20001"/>
                    </a:ext>
                  </a:extLst>
                </a:gridCol>
                <a:gridCol w="548595">
                  <a:extLst>
                    <a:ext uri="{9D8B030D-6E8A-4147-A177-3AD203B41FA5}">
                      <a16:colId xmlns:a16="http://schemas.microsoft.com/office/drawing/2014/main" val="20002"/>
                    </a:ext>
                  </a:extLst>
                </a:gridCol>
                <a:gridCol w="548595">
                  <a:extLst>
                    <a:ext uri="{9D8B030D-6E8A-4147-A177-3AD203B41FA5}">
                      <a16:colId xmlns:a16="http://schemas.microsoft.com/office/drawing/2014/main" val="20003"/>
                    </a:ext>
                  </a:extLst>
                </a:gridCol>
                <a:gridCol w="548595">
                  <a:extLst>
                    <a:ext uri="{9D8B030D-6E8A-4147-A177-3AD203B41FA5}">
                      <a16:colId xmlns:a16="http://schemas.microsoft.com/office/drawing/2014/main" val="20004"/>
                    </a:ext>
                  </a:extLst>
                </a:gridCol>
                <a:gridCol w="548595">
                  <a:extLst>
                    <a:ext uri="{9D8B030D-6E8A-4147-A177-3AD203B41FA5}">
                      <a16:colId xmlns:a16="http://schemas.microsoft.com/office/drawing/2014/main" val="20005"/>
                    </a:ext>
                  </a:extLst>
                </a:gridCol>
                <a:gridCol w="548595">
                  <a:extLst>
                    <a:ext uri="{9D8B030D-6E8A-4147-A177-3AD203B41FA5}">
                      <a16:colId xmlns:a16="http://schemas.microsoft.com/office/drawing/2014/main" val="20006"/>
                    </a:ext>
                  </a:extLst>
                </a:gridCol>
              </a:tblGrid>
              <a:tr h="365654">
                <a:tc>
                  <a:txBody>
                    <a:bodyPr/>
                    <a:lstStyle/>
                    <a:p>
                      <a:r>
                        <a:rPr lang="en-US" altLang="zh-CN" sz="1800" dirty="0" smtClean="0"/>
                        <a:t>1</a:t>
                      </a:r>
                      <a:endParaRPr lang="zh-CN" altLang="en-US" sz="1800" dirty="0"/>
                    </a:p>
                  </a:txBody>
                  <a:tcPr marL="91442" marR="91442" marT="45677" marB="45677"/>
                </a:tc>
                <a:tc>
                  <a:txBody>
                    <a:bodyPr/>
                    <a:lstStyle/>
                    <a:p>
                      <a:r>
                        <a:rPr lang="en-US" altLang="zh-CN" sz="1800" dirty="0" smtClean="0"/>
                        <a:t>2</a:t>
                      </a:r>
                      <a:endParaRPr lang="zh-CN" altLang="en-US" sz="1800" dirty="0"/>
                    </a:p>
                  </a:txBody>
                  <a:tcPr marL="91442" marR="91442" marT="45677" marB="45677"/>
                </a:tc>
                <a:tc>
                  <a:txBody>
                    <a:bodyPr/>
                    <a:lstStyle/>
                    <a:p>
                      <a:r>
                        <a:rPr lang="en-US" altLang="zh-CN" sz="1800" dirty="0" smtClean="0"/>
                        <a:t>3</a:t>
                      </a:r>
                      <a:endParaRPr lang="zh-CN" altLang="en-US" sz="1800" dirty="0"/>
                    </a:p>
                  </a:txBody>
                  <a:tcPr marL="91442" marR="91442" marT="45677" marB="45677"/>
                </a:tc>
                <a:tc>
                  <a:txBody>
                    <a:bodyPr/>
                    <a:lstStyle/>
                    <a:p>
                      <a:r>
                        <a:rPr lang="en-US" altLang="zh-CN" sz="1800" dirty="0" smtClean="0"/>
                        <a:t>4</a:t>
                      </a:r>
                      <a:endParaRPr lang="zh-CN" altLang="en-US" sz="1800" dirty="0"/>
                    </a:p>
                  </a:txBody>
                  <a:tcPr marL="91442" marR="91442" marT="45677" marB="45677"/>
                </a:tc>
                <a:tc>
                  <a:txBody>
                    <a:bodyPr/>
                    <a:lstStyle/>
                    <a:p>
                      <a:r>
                        <a:rPr lang="en-US" altLang="zh-CN" sz="1800" dirty="0" smtClean="0"/>
                        <a:t>5</a:t>
                      </a:r>
                      <a:endParaRPr lang="zh-CN" altLang="en-US" sz="1800" dirty="0"/>
                    </a:p>
                  </a:txBody>
                  <a:tcPr marL="91442" marR="91442" marT="45677" marB="45677"/>
                </a:tc>
                <a:tc>
                  <a:txBody>
                    <a:bodyPr/>
                    <a:lstStyle/>
                    <a:p>
                      <a:r>
                        <a:rPr lang="en-US" altLang="zh-CN" sz="1800" dirty="0" smtClean="0"/>
                        <a:t>6</a:t>
                      </a:r>
                      <a:endParaRPr lang="zh-CN" altLang="en-US" sz="1800" dirty="0"/>
                    </a:p>
                  </a:txBody>
                  <a:tcPr marL="91442" marR="91442" marT="45677" marB="45677"/>
                </a:tc>
                <a:tc>
                  <a:txBody>
                    <a:bodyPr/>
                    <a:lstStyle/>
                    <a:p>
                      <a:r>
                        <a:rPr lang="en-US" altLang="zh-CN" sz="1800" dirty="0" smtClean="0"/>
                        <a:t>7</a:t>
                      </a:r>
                      <a:endParaRPr lang="zh-CN" altLang="en-US" sz="1800" dirty="0"/>
                    </a:p>
                  </a:txBody>
                  <a:tcPr marL="91442" marR="91442" marT="45677" marB="45677"/>
                </a:tc>
                <a:extLst>
                  <a:ext uri="{0D108BD9-81ED-4DB2-BD59-A6C34878D82A}">
                    <a16:rowId xmlns:a16="http://schemas.microsoft.com/office/drawing/2014/main" val="10000"/>
                  </a:ext>
                </a:extLst>
              </a:tr>
              <a:tr h="365654">
                <a:tc>
                  <a:txBody>
                    <a:bodyPr/>
                    <a:lstStyle/>
                    <a:p>
                      <a:r>
                        <a:rPr lang="en-US" altLang="zh-CN" sz="1800" dirty="0" smtClean="0"/>
                        <a:t>8</a:t>
                      </a:r>
                      <a:endParaRPr lang="zh-CN" altLang="en-US" sz="1800" dirty="0"/>
                    </a:p>
                  </a:txBody>
                  <a:tcPr marL="91442" marR="91442" marT="45677" marB="45677"/>
                </a:tc>
                <a:tc>
                  <a:txBody>
                    <a:bodyPr/>
                    <a:lstStyle/>
                    <a:p>
                      <a:r>
                        <a:rPr lang="en-US" altLang="zh-CN" sz="1800" dirty="0" smtClean="0"/>
                        <a:t>9</a:t>
                      </a:r>
                      <a:endParaRPr lang="zh-CN" altLang="en-US" sz="1800" dirty="0"/>
                    </a:p>
                  </a:txBody>
                  <a:tcPr marL="91442" marR="91442" marT="45677" marB="45677"/>
                </a:tc>
                <a:tc>
                  <a:txBody>
                    <a:bodyPr/>
                    <a:lstStyle/>
                    <a:p>
                      <a:r>
                        <a:rPr lang="en-US" altLang="zh-CN" sz="1800" dirty="0" smtClean="0"/>
                        <a:t>10</a:t>
                      </a:r>
                      <a:endParaRPr lang="zh-CN" altLang="en-US" sz="1800" dirty="0"/>
                    </a:p>
                  </a:txBody>
                  <a:tcPr marL="91442" marR="91442" marT="45677" marB="45677"/>
                </a:tc>
                <a:tc>
                  <a:txBody>
                    <a:bodyPr/>
                    <a:lstStyle/>
                    <a:p>
                      <a:r>
                        <a:rPr lang="en-US" altLang="zh-CN" sz="1800" dirty="0" smtClean="0"/>
                        <a:t>11</a:t>
                      </a:r>
                      <a:endParaRPr lang="zh-CN" altLang="en-US" sz="1800" dirty="0"/>
                    </a:p>
                  </a:txBody>
                  <a:tcPr marL="91442" marR="91442" marT="45677" marB="45677"/>
                </a:tc>
                <a:tc>
                  <a:txBody>
                    <a:bodyPr/>
                    <a:lstStyle/>
                    <a:p>
                      <a:r>
                        <a:rPr lang="en-US" altLang="zh-CN" sz="1800" dirty="0" smtClean="0"/>
                        <a:t>12</a:t>
                      </a:r>
                      <a:endParaRPr lang="zh-CN" altLang="en-US" sz="1800" dirty="0"/>
                    </a:p>
                  </a:txBody>
                  <a:tcPr marL="91442" marR="91442" marT="45677" marB="45677"/>
                </a:tc>
                <a:tc>
                  <a:txBody>
                    <a:bodyPr/>
                    <a:lstStyle/>
                    <a:p>
                      <a:r>
                        <a:rPr lang="en-US" altLang="zh-CN" sz="1800" dirty="0" smtClean="0"/>
                        <a:t>13</a:t>
                      </a:r>
                      <a:endParaRPr lang="zh-CN" altLang="en-US" sz="1800" dirty="0"/>
                    </a:p>
                  </a:txBody>
                  <a:tcPr marL="91442" marR="91442" marT="45677" marB="45677"/>
                </a:tc>
                <a:tc>
                  <a:txBody>
                    <a:bodyPr/>
                    <a:lstStyle/>
                    <a:p>
                      <a:r>
                        <a:rPr lang="en-US" altLang="zh-CN" sz="1800" dirty="0" smtClean="0"/>
                        <a:t>14</a:t>
                      </a:r>
                      <a:endParaRPr lang="zh-CN" altLang="en-US" sz="1800" dirty="0"/>
                    </a:p>
                  </a:txBody>
                  <a:tcPr marL="91442" marR="91442" marT="45677" marB="45677"/>
                </a:tc>
                <a:extLst>
                  <a:ext uri="{0D108BD9-81ED-4DB2-BD59-A6C34878D82A}">
                    <a16:rowId xmlns:a16="http://schemas.microsoft.com/office/drawing/2014/main" val="10001"/>
                  </a:ext>
                </a:extLst>
              </a:tr>
              <a:tr h="365654">
                <a:tc>
                  <a:txBody>
                    <a:bodyPr/>
                    <a:lstStyle/>
                    <a:p>
                      <a:r>
                        <a:rPr lang="en-US" altLang="zh-CN" sz="1800" dirty="0" smtClean="0"/>
                        <a:t>15</a:t>
                      </a:r>
                      <a:endParaRPr lang="zh-CN" altLang="en-US" sz="1800" dirty="0"/>
                    </a:p>
                  </a:txBody>
                  <a:tcPr marL="91442" marR="91442" marT="45677" marB="45677"/>
                </a:tc>
                <a:tc>
                  <a:txBody>
                    <a:bodyPr/>
                    <a:lstStyle/>
                    <a:p>
                      <a:r>
                        <a:rPr lang="en-US" altLang="zh-CN" sz="1800" dirty="0" smtClean="0"/>
                        <a:t>16</a:t>
                      </a:r>
                      <a:endParaRPr lang="zh-CN" altLang="en-US" sz="1800" dirty="0"/>
                    </a:p>
                  </a:txBody>
                  <a:tcPr marL="91442" marR="91442" marT="45677" marB="45677"/>
                </a:tc>
                <a:tc>
                  <a:txBody>
                    <a:bodyPr/>
                    <a:lstStyle/>
                    <a:p>
                      <a:r>
                        <a:rPr lang="en-US" altLang="zh-CN" sz="1800" dirty="0" smtClean="0"/>
                        <a:t>17</a:t>
                      </a:r>
                      <a:endParaRPr lang="zh-CN" altLang="en-US" sz="1800" dirty="0"/>
                    </a:p>
                  </a:txBody>
                  <a:tcPr marL="91442" marR="91442" marT="45677" marB="45677"/>
                </a:tc>
                <a:tc>
                  <a:txBody>
                    <a:bodyPr/>
                    <a:lstStyle/>
                    <a:p>
                      <a:r>
                        <a:rPr lang="en-US" altLang="zh-CN" sz="1800" dirty="0" smtClean="0"/>
                        <a:t>18</a:t>
                      </a:r>
                      <a:endParaRPr lang="zh-CN" altLang="en-US" sz="1800" dirty="0"/>
                    </a:p>
                  </a:txBody>
                  <a:tcPr marL="91442" marR="91442" marT="45677" marB="45677"/>
                </a:tc>
                <a:tc>
                  <a:txBody>
                    <a:bodyPr/>
                    <a:lstStyle/>
                    <a:p>
                      <a:r>
                        <a:rPr lang="en-US" altLang="zh-CN" sz="1800" dirty="0" smtClean="0"/>
                        <a:t>19</a:t>
                      </a:r>
                      <a:endParaRPr lang="zh-CN" altLang="en-US" sz="1800" dirty="0"/>
                    </a:p>
                  </a:txBody>
                  <a:tcPr marL="91442" marR="91442" marT="45677" marB="45677"/>
                </a:tc>
                <a:tc>
                  <a:txBody>
                    <a:bodyPr/>
                    <a:lstStyle/>
                    <a:p>
                      <a:r>
                        <a:rPr lang="en-US" altLang="zh-CN" sz="1800" dirty="0" smtClean="0"/>
                        <a:t>20</a:t>
                      </a:r>
                      <a:endParaRPr lang="zh-CN" altLang="en-US" sz="1800" dirty="0"/>
                    </a:p>
                  </a:txBody>
                  <a:tcPr marL="91442" marR="91442" marT="45677" marB="45677"/>
                </a:tc>
                <a:tc>
                  <a:txBody>
                    <a:bodyPr/>
                    <a:lstStyle/>
                    <a:p>
                      <a:r>
                        <a:rPr lang="en-US" altLang="zh-CN" sz="1800" dirty="0" smtClean="0"/>
                        <a:t>21</a:t>
                      </a:r>
                      <a:endParaRPr lang="zh-CN" altLang="en-US" sz="1800" dirty="0"/>
                    </a:p>
                  </a:txBody>
                  <a:tcPr marL="91442" marR="91442" marT="45677" marB="45677"/>
                </a:tc>
                <a:extLst>
                  <a:ext uri="{0D108BD9-81ED-4DB2-BD59-A6C34878D82A}">
                    <a16:rowId xmlns:a16="http://schemas.microsoft.com/office/drawing/2014/main" val="10002"/>
                  </a:ext>
                </a:extLst>
              </a:tr>
            </a:tbl>
          </a:graphicData>
        </a:graphic>
      </p:graphicFrame>
      <p:sp>
        <p:nvSpPr>
          <p:cNvPr id="27718" name="TextBox 5"/>
          <p:cNvSpPr txBox="1">
            <a:spLocks noChangeArrowheads="1"/>
          </p:cNvSpPr>
          <p:nvPr/>
        </p:nvSpPr>
        <p:spPr bwMode="auto">
          <a:xfrm>
            <a:off x="4791075" y="5157789"/>
            <a:ext cx="4464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a:ea typeface="黑体" panose="02010609060101010101" pitchFamily="49" charset="-122"/>
              </a:rPr>
              <a:t>矩阵乘法</a:t>
            </a:r>
            <a:r>
              <a:rPr lang="en-US" altLang="zh-CN" sz="2400">
                <a:ea typeface="黑体" panose="02010609060101010101" pitchFamily="49" charset="-122"/>
              </a:rPr>
              <a:t>A*B</a:t>
            </a:r>
            <a:endParaRPr lang="zh-CN" altLang="en-US" sz="2400">
              <a:ea typeface="黑体" panose="02010609060101010101" pitchFamily="49" charset="-122"/>
            </a:endParaRPr>
          </a:p>
        </p:txBody>
      </p:sp>
      <p:sp>
        <p:nvSpPr>
          <p:cNvPr id="27719" name="TextBox 6"/>
          <p:cNvSpPr txBox="1">
            <a:spLocks noChangeArrowheads="1"/>
          </p:cNvSpPr>
          <p:nvPr/>
        </p:nvSpPr>
        <p:spPr bwMode="auto">
          <a:xfrm>
            <a:off x="3935414" y="4076700"/>
            <a:ext cx="865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4000">
                <a:ea typeface="黑体" panose="02010609060101010101" pitchFamily="49" charset="-122"/>
              </a:rPr>
              <a:t>A</a:t>
            </a:r>
            <a:endParaRPr lang="zh-CN" altLang="en-US" sz="4000">
              <a:ea typeface="黑体" panose="02010609060101010101" pitchFamily="49" charset="-122"/>
            </a:endParaRPr>
          </a:p>
        </p:txBody>
      </p:sp>
      <p:sp>
        <p:nvSpPr>
          <p:cNvPr id="27720" name="TextBox 7"/>
          <p:cNvSpPr txBox="1">
            <a:spLocks noChangeArrowheads="1"/>
          </p:cNvSpPr>
          <p:nvPr/>
        </p:nvSpPr>
        <p:spPr bwMode="auto">
          <a:xfrm>
            <a:off x="7464425" y="3284538"/>
            <a:ext cx="86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4000">
                <a:ea typeface="黑体" panose="02010609060101010101" pitchFamily="49" charset="-122"/>
              </a:rPr>
              <a:t>B</a:t>
            </a:r>
            <a:endParaRPr lang="zh-CN" altLang="en-US" sz="4000">
              <a:ea typeface="黑体" panose="02010609060101010101" pitchFamily="49" charset="-122"/>
            </a:endParaRPr>
          </a:p>
        </p:txBody>
      </p:sp>
      <p:sp>
        <p:nvSpPr>
          <p:cNvPr id="27721" name="标题 1"/>
          <p:cNvSpPr>
            <a:spLocks noGrp="1"/>
          </p:cNvSpPr>
          <p:nvPr>
            <p:ph type="title"/>
          </p:nvPr>
        </p:nvSpPr>
        <p:spPr/>
        <p:txBody>
          <a:bodyPr>
            <a:normAutofit fontScale="90000"/>
          </a:bodyPr>
          <a:lstStyle/>
          <a:p>
            <a:r>
              <a:rPr lang="en-US" altLang="zh-CN" smtClean="0"/>
              <a:t>Motivation</a:t>
            </a:r>
            <a:endParaRPr lang="zh-CN" alt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p:cNvSpPr>
            <a:spLocks noGrp="1"/>
          </p:cNvSpPr>
          <p:nvPr>
            <p:ph type="title"/>
          </p:nvPr>
        </p:nvSpPr>
        <p:spPr>
          <a:xfrm>
            <a:off x="335360" y="130176"/>
            <a:ext cx="7715250" cy="514350"/>
          </a:xfrm>
        </p:spPr>
        <p:txBody>
          <a:bodyPr/>
          <a:lstStyle/>
          <a:p>
            <a:r>
              <a:rPr lang="zh-CN" altLang="en-US" sz="2400" dirty="0"/>
              <a:t>串的基本概念、抽象数据类型和</a:t>
            </a:r>
            <a:r>
              <a:rPr lang="en-US" altLang="zh-CN" sz="2400" dirty="0"/>
              <a:t>C/C++</a:t>
            </a:r>
            <a:r>
              <a:rPr lang="zh-CN" altLang="en-US" sz="2400" dirty="0"/>
              <a:t>语言的串函数</a:t>
            </a:r>
          </a:p>
        </p:txBody>
      </p:sp>
      <p:sp>
        <p:nvSpPr>
          <p:cNvPr id="88067" name="Rectangle 4"/>
          <p:cNvSpPr>
            <a:spLocks noChangeArrowheads="1"/>
          </p:cNvSpPr>
          <p:nvPr/>
        </p:nvSpPr>
        <p:spPr bwMode="auto">
          <a:xfrm>
            <a:off x="1199456" y="836614"/>
            <a:ext cx="7056784"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zh-CN" altLang="en-US" sz="2200" dirty="0">
                <a:solidFill>
                  <a:srgbClr val="0000FF"/>
                </a:solidFill>
                <a:latin typeface="楷体_GB2312" pitchFamily="49" charset="-122"/>
                <a:ea typeface="黑体" panose="02010609060101010101" pitchFamily="49" charset="-122"/>
              </a:rPr>
              <a:t>６</a:t>
            </a:r>
            <a:r>
              <a:rPr lang="en-US" altLang="zh-CN" sz="2200" dirty="0">
                <a:solidFill>
                  <a:srgbClr val="0000FF"/>
                </a:solidFill>
                <a:latin typeface="楷体_GB2312" pitchFamily="49" charset="-122"/>
                <a:ea typeface="黑体" panose="02010609060101010101" pitchFamily="49" charset="-122"/>
              </a:rPr>
              <a:t>)</a:t>
            </a:r>
            <a:r>
              <a:rPr lang="zh-CN" altLang="en-US" sz="2200" dirty="0">
                <a:solidFill>
                  <a:srgbClr val="0000FF"/>
                </a:solidFill>
                <a:latin typeface="楷体_GB2312" pitchFamily="49" charset="-122"/>
                <a:ea typeface="黑体" panose="02010609060101010101" pitchFamily="49" charset="-122"/>
              </a:rPr>
              <a:t>子串位置</a:t>
            </a:r>
            <a:r>
              <a:rPr lang="zh-CN" altLang="en-US" sz="2200" dirty="0">
                <a:solidFill>
                  <a:srgbClr val="080808"/>
                </a:solidFill>
                <a:latin typeface="楷体_GB2312" pitchFamily="49" charset="-122"/>
                <a:ea typeface="黑体" panose="02010609060101010101" pitchFamily="49" charset="-122"/>
              </a:rPr>
              <a:t>　子串的第一个字符在主串中的序号。</a:t>
            </a:r>
          </a:p>
          <a:p>
            <a:pPr>
              <a:spcBef>
                <a:spcPct val="50000"/>
              </a:spcBef>
              <a:buClrTx/>
              <a:buSzTx/>
              <a:buFontTx/>
              <a:buNone/>
            </a:pPr>
            <a:r>
              <a:rPr lang="zh-CN" altLang="en-US" sz="2200" dirty="0">
                <a:solidFill>
                  <a:srgbClr val="0000FF"/>
                </a:solidFill>
                <a:latin typeface="楷体_GB2312" pitchFamily="49" charset="-122"/>
                <a:ea typeface="黑体" panose="02010609060101010101" pitchFamily="49" charset="-122"/>
              </a:rPr>
              <a:t>７</a:t>
            </a:r>
            <a:r>
              <a:rPr lang="en-US" altLang="zh-CN" sz="2200" dirty="0">
                <a:solidFill>
                  <a:srgbClr val="0000FF"/>
                </a:solidFill>
                <a:latin typeface="楷体_GB2312" pitchFamily="49" charset="-122"/>
                <a:ea typeface="黑体" panose="02010609060101010101" pitchFamily="49" charset="-122"/>
              </a:rPr>
              <a:t>)</a:t>
            </a:r>
            <a:r>
              <a:rPr lang="zh-CN" altLang="en-US" sz="2200" dirty="0">
                <a:solidFill>
                  <a:srgbClr val="0000FF"/>
                </a:solidFill>
                <a:latin typeface="楷体_GB2312" pitchFamily="49" charset="-122"/>
                <a:ea typeface="黑体" panose="02010609060101010101" pitchFamily="49" charset="-122"/>
              </a:rPr>
              <a:t>字符位置</a:t>
            </a:r>
            <a:r>
              <a:rPr lang="zh-CN" altLang="en-US" sz="2200" dirty="0">
                <a:solidFill>
                  <a:srgbClr val="080808"/>
                </a:solidFill>
                <a:latin typeface="楷体_GB2312" pitchFamily="49" charset="-122"/>
                <a:ea typeface="黑体" panose="02010609060101010101" pitchFamily="49" charset="-122"/>
              </a:rPr>
              <a:t>　字符在串中的序号。</a:t>
            </a:r>
          </a:p>
          <a:p>
            <a:pPr>
              <a:spcBef>
                <a:spcPct val="50000"/>
              </a:spcBef>
              <a:buClrTx/>
              <a:buSzTx/>
              <a:buFontTx/>
              <a:buNone/>
            </a:pPr>
            <a:r>
              <a:rPr lang="zh-CN" altLang="en-US" sz="2200" dirty="0">
                <a:solidFill>
                  <a:srgbClr val="0000FF"/>
                </a:solidFill>
                <a:latin typeface="楷体_GB2312" pitchFamily="49" charset="-122"/>
                <a:ea typeface="黑体" panose="02010609060101010101" pitchFamily="49" charset="-122"/>
              </a:rPr>
              <a:t>８</a:t>
            </a:r>
            <a:r>
              <a:rPr lang="en-US" altLang="zh-CN" sz="2200" dirty="0">
                <a:solidFill>
                  <a:srgbClr val="0000FF"/>
                </a:solidFill>
                <a:latin typeface="楷体_GB2312" pitchFamily="49" charset="-122"/>
                <a:ea typeface="黑体" panose="02010609060101010101" pitchFamily="49" charset="-122"/>
              </a:rPr>
              <a:t>)</a:t>
            </a:r>
            <a:r>
              <a:rPr lang="zh-CN" altLang="en-US" sz="2200" dirty="0">
                <a:solidFill>
                  <a:srgbClr val="0000FF"/>
                </a:solidFill>
                <a:latin typeface="楷体_GB2312" pitchFamily="49" charset="-122"/>
                <a:ea typeface="黑体" panose="02010609060101010101" pitchFamily="49" charset="-122"/>
              </a:rPr>
              <a:t>串相等</a:t>
            </a:r>
            <a:r>
              <a:rPr lang="zh-CN" altLang="en-US" sz="2200" dirty="0">
                <a:solidFill>
                  <a:srgbClr val="080808"/>
                </a:solidFill>
                <a:latin typeface="楷体_GB2312" pitchFamily="49" charset="-122"/>
                <a:ea typeface="黑体" panose="02010609060101010101" pitchFamily="49" charset="-122"/>
              </a:rPr>
              <a:t>　  串长度相等，且对应位置上字符相等。（即两个串中的字符序列一一对应相等。）</a:t>
            </a:r>
          </a:p>
        </p:txBody>
      </p:sp>
      <p:sp>
        <p:nvSpPr>
          <p:cNvPr id="17" name="Rectangle 5"/>
          <p:cNvSpPr>
            <a:spLocks noChangeArrowheads="1"/>
          </p:cNvSpPr>
          <p:nvPr/>
        </p:nvSpPr>
        <p:spPr bwMode="auto">
          <a:xfrm>
            <a:off x="1199456" y="2564904"/>
            <a:ext cx="9649072" cy="2590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000" dirty="0">
                <a:solidFill>
                  <a:srgbClr val="FF0000"/>
                </a:solidFill>
                <a:latin typeface="楷体_GB2312" pitchFamily="49" charset="-122"/>
                <a:ea typeface="黑体" panose="02010609060101010101" pitchFamily="49" charset="-122"/>
              </a:rPr>
              <a:t>问：空串和空白串有无区别？</a:t>
            </a:r>
          </a:p>
          <a:p>
            <a:pPr>
              <a:spcBef>
                <a:spcPct val="50000"/>
              </a:spcBef>
              <a:buClrTx/>
              <a:buSzTx/>
              <a:buFontTx/>
              <a:buNone/>
            </a:pPr>
            <a:r>
              <a:rPr lang="zh-CN" altLang="en-US" sz="2000" dirty="0">
                <a:solidFill>
                  <a:srgbClr val="080808"/>
                </a:solidFill>
                <a:latin typeface="楷体_GB2312" pitchFamily="49" charset="-122"/>
                <a:ea typeface="黑体" panose="02010609060101010101" pitchFamily="49" charset="-122"/>
              </a:rPr>
              <a:t>答：有区别。</a:t>
            </a:r>
          </a:p>
          <a:p>
            <a:pPr>
              <a:spcBef>
                <a:spcPct val="50000"/>
              </a:spcBef>
              <a:buClrTx/>
              <a:buSzTx/>
              <a:buFontTx/>
              <a:buNone/>
            </a:pPr>
            <a:r>
              <a:rPr lang="zh-CN" altLang="en-US" sz="2000" dirty="0">
                <a:solidFill>
                  <a:srgbClr val="080808"/>
                </a:solidFill>
                <a:latin typeface="楷体_GB2312" pitchFamily="49" charset="-122"/>
                <a:ea typeface="黑体" panose="02010609060101010101" pitchFamily="49" charset="-122"/>
              </a:rPr>
              <a:t>空串</a:t>
            </a:r>
            <a:r>
              <a:rPr lang="en-US" altLang="zh-CN" sz="2000" dirty="0">
                <a:solidFill>
                  <a:srgbClr val="080808"/>
                </a:solidFill>
                <a:latin typeface="楷体_GB2312" pitchFamily="49" charset="-122"/>
                <a:ea typeface="黑体" panose="02010609060101010101" pitchFamily="49" charset="-122"/>
              </a:rPr>
              <a:t>(Null String)</a:t>
            </a:r>
            <a:r>
              <a:rPr lang="zh-CN" altLang="en-US" sz="2000" dirty="0">
                <a:solidFill>
                  <a:srgbClr val="080808"/>
                </a:solidFill>
                <a:latin typeface="楷体_GB2312" pitchFamily="49" charset="-122"/>
                <a:ea typeface="黑体" panose="02010609060101010101" pitchFamily="49" charset="-122"/>
              </a:rPr>
              <a:t>是指长度为零的串；</a:t>
            </a:r>
          </a:p>
          <a:p>
            <a:pPr>
              <a:spcBef>
                <a:spcPct val="50000"/>
              </a:spcBef>
              <a:buClrTx/>
              <a:buSzTx/>
              <a:buFontTx/>
              <a:buNone/>
            </a:pPr>
            <a:r>
              <a:rPr lang="zh-CN" altLang="en-US" sz="2000" dirty="0">
                <a:solidFill>
                  <a:srgbClr val="080808"/>
                </a:solidFill>
                <a:latin typeface="楷体_GB2312" pitchFamily="49" charset="-122"/>
                <a:ea typeface="黑体" panose="02010609060101010101" pitchFamily="49" charset="-122"/>
              </a:rPr>
              <a:t>而空白串</a:t>
            </a:r>
            <a:r>
              <a:rPr lang="en-US" altLang="zh-CN" sz="2000" dirty="0">
                <a:solidFill>
                  <a:srgbClr val="080808"/>
                </a:solidFill>
                <a:latin typeface="楷体_GB2312" pitchFamily="49" charset="-122"/>
                <a:ea typeface="黑体" panose="02010609060101010101" pitchFamily="49" charset="-122"/>
              </a:rPr>
              <a:t>(Blank  String),</a:t>
            </a:r>
            <a:r>
              <a:rPr lang="zh-CN" altLang="en-US" sz="2000" dirty="0">
                <a:solidFill>
                  <a:srgbClr val="080808"/>
                </a:solidFill>
                <a:latin typeface="楷体_GB2312" pitchFamily="49" charset="-122"/>
                <a:ea typeface="黑体" panose="02010609060101010101" pitchFamily="49" charset="-122"/>
              </a:rPr>
              <a:t>是指包含一个或多个空白字符</a:t>
            </a:r>
            <a:r>
              <a:rPr lang="zh-CN" altLang="en-US" sz="2000" dirty="0">
                <a:solidFill>
                  <a:srgbClr val="080808"/>
                </a:solidFill>
                <a:latin typeface="Times New Roman" panose="02020603050405020304" pitchFamily="18" charset="0"/>
                <a:ea typeface="黑体" panose="02010609060101010101" pitchFamily="49" charset="-122"/>
              </a:rPr>
              <a:t>‘</a:t>
            </a:r>
            <a:r>
              <a:rPr lang="zh-CN" altLang="en-US" sz="2000" dirty="0">
                <a:solidFill>
                  <a:srgbClr val="080808"/>
                </a:solidFill>
                <a:latin typeface="楷体_GB2312" pitchFamily="49" charset="-122"/>
                <a:ea typeface="黑体" panose="02010609060101010101" pitchFamily="49" charset="-122"/>
              </a:rPr>
              <a:t>  </a:t>
            </a:r>
            <a:r>
              <a:rPr lang="zh-CN" altLang="en-US" sz="2000" dirty="0">
                <a:solidFill>
                  <a:srgbClr val="080808"/>
                </a:solidFill>
                <a:latin typeface="Times New Roman" panose="02020603050405020304" pitchFamily="18" charset="0"/>
                <a:ea typeface="黑体" panose="02010609060101010101" pitchFamily="49" charset="-122"/>
              </a:rPr>
              <a:t>’</a:t>
            </a:r>
            <a:r>
              <a:rPr lang="en-US" altLang="zh-CN" sz="2000" dirty="0">
                <a:solidFill>
                  <a:srgbClr val="080808"/>
                </a:solidFill>
                <a:latin typeface="楷体_GB2312" pitchFamily="49" charset="-122"/>
                <a:ea typeface="黑体" panose="02010609060101010101" pitchFamily="49" charset="-122"/>
              </a:rPr>
              <a:t>(</a:t>
            </a:r>
            <a:r>
              <a:rPr lang="zh-CN" altLang="en-US" sz="2000" dirty="0">
                <a:solidFill>
                  <a:srgbClr val="080808"/>
                </a:solidFill>
                <a:latin typeface="楷体_GB2312" pitchFamily="49" charset="-122"/>
                <a:ea typeface="黑体" panose="02010609060101010101" pitchFamily="49" charset="-122"/>
              </a:rPr>
              <a:t>空格键</a:t>
            </a:r>
            <a:r>
              <a:rPr lang="en-US" altLang="zh-CN" sz="2000" dirty="0">
                <a:solidFill>
                  <a:srgbClr val="080808"/>
                </a:solidFill>
                <a:latin typeface="楷体_GB2312" pitchFamily="49" charset="-122"/>
                <a:ea typeface="黑体" panose="02010609060101010101" pitchFamily="49" charset="-122"/>
              </a:rPr>
              <a:t>)</a:t>
            </a:r>
            <a:r>
              <a:rPr lang="zh-CN" altLang="en-US" sz="2000" dirty="0">
                <a:solidFill>
                  <a:srgbClr val="080808"/>
                </a:solidFill>
                <a:latin typeface="楷体_GB2312" pitchFamily="49" charset="-122"/>
                <a:ea typeface="黑体" panose="02010609060101010101" pitchFamily="49" charset="-122"/>
              </a:rPr>
              <a:t>的字符串</a:t>
            </a:r>
            <a:r>
              <a:rPr lang="en-US" altLang="zh-CN" sz="2000" dirty="0">
                <a:solidFill>
                  <a:srgbClr val="080808"/>
                </a:solidFill>
                <a:latin typeface="楷体_GB2312" pitchFamily="49" charset="-122"/>
                <a:ea typeface="黑体" panose="02010609060101010101" pitchFamily="49" charset="-122"/>
              </a:rPr>
              <a:t>.</a:t>
            </a:r>
          </a:p>
        </p:txBody>
      </p:sp>
      <p:sp>
        <p:nvSpPr>
          <p:cNvPr id="18" name="Text Box 6"/>
          <p:cNvSpPr txBox="1">
            <a:spLocks noChangeArrowheads="1"/>
          </p:cNvSpPr>
          <p:nvPr/>
        </p:nvSpPr>
        <p:spPr bwMode="auto">
          <a:xfrm>
            <a:off x="1199456" y="5243514"/>
            <a:ext cx="1029714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BADE7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76250" indent="-476250">
              <a:spcBef>
                <a:spcPct val="20000"/>
              </a:spcBef>
              <a:buClr>
                <a:schemeClr val="folHlink"/>
              </a:buClr>
              <a:buSzPct val="60000"/>
              <a:buFont typeface="Wingdings" panose="05000000000000000000" pitchFamily="2" charset="2"/>
              <a:buChar char="n"/>
              <a:tabLst>
                <a:tab pos="381000" algn="l"/>
                <a:tab pos="476250" algn="l"/>
              </a:tabLst>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tabLst>
                <a:tab pos="381000" algn="l"/>
                <a:tab pos="476250" algn="l"/>
              </a:tabLst>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tabLst>
                <a:tab pos="381000" algn="l"/>
                <a:tab pos="476250" algn="l"/>
              </a:tabLst>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tabLst>
                <a:tab pos="381000" algn="l"/>
                <a:tab pos="476250" algn="l"/>
              </a:tabLst>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tabLst>
                <a:tab pos="381000" algn="l"/>
                <a:tab pos="476250" algn="l"/>
              </a:tabLst>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81000" algn="l"/>
                <a:tab pos="476250" algn="l"/>
              </a:tabLst>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81000" algn="l"/>
                <a:tab pos="476250" algn="l"/>
              </a:tabLst>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81000" algn="l"/>
                <a:tab pos="476250" algn="l"/>
              </a:tabLst>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81000" algn="l"/>
                <a:tab pos="476250" algn="l"/>
              </a:tabLst>
              <a:defRPr kumimoji="1" sz="2000">
                <a:solidFill>
                  <a:schemeClr val="tx1"/>
                </a:solidFill>
                <a:latin typeface="Tahoma" panose="020B0604030504040204" pitchFamily="34" charset="0"/>
                <a:ea typeface="楷体_GB2312" pitchFamily="49" charset="-122"/>
              </a:defRPr>
            </a:lvl9pPr>
          </a:lstStyle>
          <a:p>
            <a:pPr>
              <a:lnSpc>
                <a:spcPct val="150000"/>
              </a:lnSpc>
              <a:spcBef>
                <a:spcPct val="0"/>
              </a:spcBef>
              <a:buClrTx/>
              <a:buSzTx/>
              <a:buFontTx/>
              <a:buNone/>
            </a:pPr>
            <a:r>
              <a:rPr lang="zh-CN" altLang="en-US" sz="2000" dirty="0">
                <a:solidFill>
                  <a:srgbClr val="FF0000"/>
                </a:solidFill>
                <a:latin typeface="楷体_GB2312" pitchFamily="49" charset="-122"/>
              </a:rPr>
              <a:t>注：串与字符的区别</a:t>
            </a:r>
          </a:p>
          <a:p>
            <a:pPr>
              <a:spcBef>
                <a:spcPct val="0"/>
              </a:spcBef>
              <a:buClrTx/>
              <a:buSzTx/>
              <a:buFontTx/>
              <a:buNone/>
            </a:pPr>
            <a:r>
              <a:rPr lang="zh-CN" altLang="en-US" sz="2000" dirty="0">
                <a:solidFill>
                  <a:srgbClr val="080808"/>
                </a:solidFill>
                <a:latin typeface="楷体_GB2312" pitchFamily="49" charset="-122"/>
              </a:rPr>
              <a:t>　　</a:t>
            </a:r>
            <a:r>
              <a:rPr lang="zh-CN" altLang="en-US" sz="2000" dirty="0">
                <a:solidFill>
                  <a:srgbClr val="080808"/>
                </a:solidFill>
                <a:latin typeface="Times New Roman" panose="02020603050405020304" pitchFamily="18" charset="0"/>
              </a:rPr>
              <a:t>“</a:t>
            </a:r>
            <a:r>
              <a:rPr lang="en-US" altLang="zh-CN" sz="2000" dirty="0">
                <a:solidFill>
                  <a:srgbClr val="080808"/>
                </a:solidFill>
                <a:latin typeface="楷体_GB2312" pitchFamily="49" charset="-122"/>
              </a:rPr>
              <a:t>a</a:t>
            </a:r>
            <a:r>
              <a:rPr lang="en-US" altLang="zh-CN" sz="2000" dirty="0">
                <a:solidFill>
                  <a:srgbClr val="080808"/>
                </a:solidFill>
                <a:latin typeface="Times New Roman" panose="02020603050405020304" pitchFamily="18" charset="0"/>
              </a:rPr>
              <a:t>”</a:t>
            </a:r>
            <a:r>
              <a:rPr lang="en-US" altLang="zh-CN" sz="2000" dirty="0">
                <a:solidFill>
                  <a:srgbClr val="080808"/>
                </a:solidFill>
                <a:latin typeface="楷体_GB2312" pitchFamily="49" charset="-122"/>
              </a:rPr>
              <a:t> </a:t>
            </a:r>
            <a:r>
              <a:rPr lang="zh-CN" altLang="en-US" sz="2000" dirty="0">
                <a:solidFill>
                  <a:srgbClr val="080808"/>
                </a:solidFill>
                <a:latin typeface="楷体_GB2312" pitchFamily="49" charset="-122"/>
              </a:rPr>
              <a:t>串，长度为１的串。（它不仅要存储字符</a:t>
            </a:r>
            <a:r>
              <a:rPr lang="zh-CN" altLang="en-US" sz="2000" dirty="0">
                <a:solidFill>
                  <a:srgbClr val="080808"/>
                </a:solidFill>
                <a:latin typeface="Times New Roman" panose="02020603050405020304" pitchFamily="18" charset="0"/>
              </a:rPr>
              <a:t>‘</a:t>
            </a:r>
            <a:r>
              <a:rPr lang="en-US" altLang="zh-CN" sz="2000" dirty="0">
                <a:solidFill>
                  <a:srgbClr val="080808"/>
                </a:solidFill>
                <a:latin typeface="楷体_GB2312" pitchFamily="49" charset="-122"/>
              </a:rPr>
              <a:t>a</a:t>
            </a:r>
            <a:r>
              <a:rPr lang="en-US" altLang="zh-CN" sz="2000" dirty="0">
                <a:solidFill>
                  <a:srgbClr val="080808"/>
                </a:solidFill>
                <a:latin typeface="Times New Roman" panose="02020603050405020304" pitchFamily="18" charset="0"/>
              </a:rPr>
              <a:t>’</a:t>
            </a:r>
            <a:r>
              <a:rPr lang="zh-CN" altLang="en-US" sz="2000" dirty="0">
                <a:solidFill>
                  <a:srgbClr val="080808"/>
                </a:solidFill>
                <a:latin typeface="楷体_GB2312" pitchFamily="49" charset="-122"/>
              </a:rPr>
              <a:t>，还要存储该串的长度数据１）</a:t>
            </a:r>
          </a:p>
          <a:p>
            <a:pPr>
              <a:spcBef>
                <a:spcPct val="0"/>
              </a:spcBef>
              <a:buClrTx/>
              <a:buSzTx/>
              <a:buFontTx/>
              <a:buNone/>
            </a:pPr>
            <a:r>
              <a:rPr lang="zh-CN" altLang="en-US" sz="2000" dirty="0">
                <a:solidFill>
                  <a:srgbClr val="080808"/>
                </a:solidFill>
                <a:latin typeface="楷体_GB2312" pitchFamily="49" charset="-122"/>
              </a:rPr>
              <a:t>　　</a:t>
            </a:r>
            <a:r>
              <a:rPr lang="zh-CN" altLang="en-US" sz="2000" dirty="0">
                <a:solidFill>
                  <a:srgbClr val="080808"/>
                </a:solidFill>
                <a:latin typeface="Times New Roman" panose="02020603050405020304" pitchFamily="18" charset="0"/>
              </a:rPr>
              <a:t>‘</a:t>
            </a:r>
            <a:r>
              <a:rPr lang="en-US" altLang="zh-CN" sz="2000" dirty="0">
                <a:solidFill>
                  <a:srgbClr val="080808"/>
                </a:solidFill>
                <a:latin typeface="楷体_GB2312" pitchFamily="49" charset="-122"/>
              </a:rPr>
              <a:t>a</a:t>
            </a:r>
            <a:r>
              <a:rPr lang="en-US" altLang="zh-CN" sz="2000" dirty="0">
                <a:solidFill>
                  <a:srgbClr val="080808"/>
                </a:solidFill>
                <a:latin typeface="Times New Roman" panose="02020603050405020304" pitchFamily="18" charset="0"/>
              </a:rPr>
              <a:t>’</a:t>
            </a:r>
            <a:r>
              <a:rPr lang="zh-CN" altLang="en-US" sz="2000" dirty="0">
                <a:solidFill>
                  <a:srgbClr val="080808"/>
                </a:solidFill>
                <a:latin typeface="楷体_GB2312" pitchFamily="49" charset="-122"/>
              </a:rPr>
              <a:t>　字符</a:t>
            </a:r>
            <a:r>
              <a:rPr lang="en-US" altLang="zh-CN" sz="2000" dirty="0">
                <a:solidFill>
                  <a:srgbClr val="080808"/>
                </a:solidFill>
                <a:latin typeface="楷体_GB2312" pitchFamily="49" charset="-122"/>
              </a:rPr>
              <a:t>a</a:t>
            </a:r>
            <a:r>
              <a:rPr lang="zh-CN" altLang="en-US" sz="2000" dirty="0">
                <a:solidFill>
                  <a:srgbClr val="080808"/>
                </a:solidFill>
                <a:latin typeface="楷体_GB2312" pitchFamily="49" charset="-122"/>
              </a:rPr>
              <a:t>。</a:t>
            </a:r>
            <a:r>
              <a:rPr lang="en-US" altLang="zh-CN" sz="2000" dirty="0">
                <a:solidFill>
                  <a:srgbClr val="080808"/>
                </a:solidFill>
                <a:latin typeface="楷体_GB2312" pitchFamily="49" charset="-122"/>
              </a:rPr>
              <a:t>(</a:t>
            </a:r>
            <a:r>
              <a:rPr lang="zh-CN" altLang="en-US" sz="2000" dirty="0">
                <a:solidFill>
                  <a:srgbClr val="080808"/>
                </a:solidFill>
                <a:latin typeface="楷体_GB2312" pitchFamily="49" charset="-122"/>
              </a:rPr>
              <a:t>只存储字符</a:t>
            </a:r>
            <a:r>
              <a:rPr lang="zh-CN" altLang="en-US" sz="2000" dirty="0">
                <a:solidFill>
                  <a:srgbClr val="080808"/>
                </a:solidFill>
                <a:latin typeface="Times New Roman" panose="02020603050405020304" pitchFamily="18" charset="0"/>
              </a:rPr>
              <a:t>‘</a:t>
            </a:r>
            <a:r>
              <a:rPr lang="en-US" altLang="zh-CN" sz="2000" dirty="0">
                <a:solidFill>
                  <a:srgbClr val="080808"/>
                </a:solidFill>
                <a:latin typeface="楷体_GB2312" pitchFamily="49" charset="-122"/>
              </a:rPr>
              <a:t>a</a:t>
            </a:r>
            <a:r>
              <a:rPr lang="en-US" altLang="zh-CN" sz="2000" dirty="0">
                <a:solidFill>
                  <a:srgbClr val="080808"/>
                </a:solidFill>
                <a:latin typeface="Times New Roman" panose="02020603050405020304" pitchFamily="18" charset="0"/>
              </a:rPr>
              <a:t>’</a:t>
            </a:r>
            <a:r>
              <a:rPr lang="en-US" altLang="zh-CN" sz="2000" dirty="0">
                <a:solidFill>
                  <a:srgbClr val="080808"/>
                </a:solidFill>
                <a:latin typeface="楷体_GB2312" pitchFamily="49" charset="-122"/>
              </a:rPr>
              <a:t>)   </a:t>
            </a:r>
          </a:p>
        </p:txBody>
      </p:sp>
      <p:sp>
        <p:nvSpPr>
          <p:cNvPr id="2" name="矩形 1"/>
          <p:cNvSpPr>
            <a:spLocks noChangeArrowheads="1"/>
          </p:cNvSpPr>
          <p:nvPr/>
        </p:nvSpPr>
        <p:spPr bwMode="auto">
          <a:xfrm>
            <a:off x="8256240" y="836614"/>
            <a:ext cx="3744913" cy="27987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05000"/>
              </a:lnSpc>
              <a:spcBef>
                <a:spcPct val="10000"/>
              </a:spcBef>
              <a:buClr>
                <a:srgbClr val="990099"/>
              </a:buClr>
              <a:buSzPct val="50000"/>
              <a:buFontTx/>
              <a:buNone/>
            </a:pPr>
            <a:r>
              <a:rPr lang="zh-CN" altLang="en-US" sz="1800" dirty="0">
                <a:solidFill>
                  <a:schemeClr val="bg1"/>
                </a:solidFill>
                <a:latin typeface="Times New Roman" panose="02020603050405020304" pitchFamily="18" charset="0"/>
                <a:ea typeface="仿宋_GB2312" pitchFamily="49" charset="-122"/>
              </a:rPr>
              <a:t>例如，设</a:t>
            </a:r>
            <a:r>
              <a:rPr lang="en-US" altLang="zh-CN" sz="1800" dirty="0">
                <a:solidFill>
                  <a:schemeClr val="bg1"/>
                </a:solidFill>
                <a:latin typeface="Times New Roman" panose="02020603050405020304" pitchFamily="18" charset="0"/>
                <a:ea typeface="仿宋_GB2312" pitchFamily="49" charset="-122"/>
              </a:rPr>
              <a:t>A</a:t>
            </a:r>
            <a:r>
              <a:rPr lang="zh-CN" altLang="en-US" sz="1800" dirty="0">
                <a:solidFill>
                  <a:schemeClr val="bg1"/>
                </a:solidFill>
                <a:latin typeface="Times New Roman" panose="02020603050405020304" pitchFamily="18" charset="0"/>
                <a:ea typeface="仿宋_GB2312" pitchFamily="49" charset="-122"/>
              </a:rPr>
              <a:t>和</a:t>
            </a:r>
            <a:r>
              <a:rPr lang="en-US" altLang="zh-CN" sz="1800" dirty="0">
                <a:solidFill>
                  <a:schemeClr val="bg1"/>
                </a:solidFill>
                <a:latin typeface="Times New Roman" panose="02020603050405020304" pitchFamily="18" charset="0"/>
                <a:ea typeface="仿宋_GB2312" pitchFamily="49" charset="-122"/>
              </a:rPr>
              <a:t>B</a:t>
            </a:r>
            <a:r>
              <a:rPr lang="zh-CN" altLang="en-US" sz="1800" dirty="0">
                <a:solidFill>
                  <a:schemeClr val="bg1"/>
                </a:solidFill>
                <a:latin typeface="Times New Roman" panose="02020603050405020304" pitchFamily="18" charset="0"/>
                <a:ea typeface="仿宋_GB2312" pitchFamily="49" charset="-122"/>
              </a:rPr>
              <a:t>分别为</a:t>
            </a:r>
          </a:p>
          <a:p>
            <a:pPr>
              <a:lnSpc>
                <a:spcPct val="105000"/>
              </a:lnSpc>
              <a:spcBef>
                <a:spcPct val="10000"/>
              </a:spcBef>
              <a:buClr>
                <a:srgbClr val="990099"/>
              </a:buClr>
              <a:buSzPct val="50000"/>
              <a:buFont typeface="Wingdings" panose="05000000000000000000" pitchFamily="2" charset="2"/>
              <a:buNone/>
            </a:pPr>
            <a:r>
              <a:rPr lang="zh-CN" altLang="en-US" sz="1800" dirty="0">
                <a:solidFill>
                  <a:schemeClr val="bg1"/>
                </a:solidFill>
                <a:latin typeface="Times New Roman" panose="02020603050405020304" pitchFamily="18" charset="0"/>
                <a:ea typeface="仿宋_GB2312" pitchFamily="49" charset="-122"/>
              </a:rPr>
              <a:t>        </a:t>
            </a:r>
            <a:r>
              <a:rPr lang="en-US" altLang="zh-CN" sz="1800" dirty="0">
                <a:solidFill>
                  <a:schemeClr val="accent2"/>
                </a:solidFill>
                <a:latin typeface="Times New Roman" panose="02020603050405020304" pitchFamily="18" charset="0"/>
                <a:ea typeface="仿宋_GB2312" pitchFamily="49" charset="-122"/>
              </a:rPr>
              <a:t>A = “This is a string”   B = “is”</a:t>
            </a:r>
          </a:p>
          <a:p>
            <a:pPr>
              <a:lnSpc>
                <a:spcPct val="105000"/>
              </a:lnSpc>
              <a:spcBef>
                <a:spcPct val="10000"/>
              </a:spcBef>
              <a:buClr>
                <a:srgbClr val="990099"/>
              </a:buClr>
              <a:buSzPct val="50000"/>
              <a:buFont typeface="Wingdings" panose="05000000000000000000" pitchFamily="2" charset="2"/>
              <a:buNone/>
            </a:pPr>
            <a:r>
              <a:rPr lang="en-US" altLang="zh-CN" sz="1800" dirty="0">
                <a:solidFill>
                  <a:schemeClr val="bg1"/>
                </a:solidFill>
                <a:latin typeface="Times New Roman" panose="02020603050405020304" pitchFamily="18" charset="0"/>
                <a:ea typeface="仿宋_GB2312" pitchFamily="49" charset="-122"/>
              </a:rPr>
              <a:t>	</a:t>
            </a:r>
            <a:r>
              <a:rPr lang="zh-CN" altLang="en-US" sz="1800" dirty="0">
                <a:solidFill>
                  <a:schemeClr val="bg1"/>
                </a:solidFill>
                <a:latin typeface="Times New Roman" panose="02020603050405020304" pitchFamily="18" charset="0"/>
                <a:ea typeface="仿宋_GB2312" pitchFamily="49" charset="-122"/>
              </a:rPr>
              <a:t>则 </a:t>
            </a:r>
            <a:r>
              <a:rPr lang="en-US" altLang="zh-CN" sz="1800" dirty="0">
                <a:solidFill>
                  <a:schemeClr val="bg1"/>
                </a:solidFill>
                <a:latin typeface="Times New Roman" panose="02020603050405020304" pitchFamily="18" charset="0"/>
                <a:ea typeface="仿宋_GB2312" pitchFamily="49" charset="-122"/>
              </a:rPr>
              <a:t>B </a:t>
            </a:r>
            <a:r>
              <a:rPr lang="zh-CN" altLang="en-US" sz="1800" dirty="0">
                <a:solidFill>
                  <a:schemeClr val="bg1"/>
                </a:solidFill>
                <a:latin typeface="Times New Roman" panose="02020603050405020304" pitchFamily="18" charset="0"/>
                <a:ea typeface="仿宋_GB2312" pitchFamily="49" charset="-122"/>
              </a:rPr>
              <a:t>是 </a:t>
            </a:r>
            <a:r>
              <a:rPr lang="en-US" altLang="zh-CN" sz="1800" dirty="0">
                <a:solidFill>
                  <a:schemeClr val="bg1"/>
                </a:solidFill>
                <a:latin typeface="Times New Roman" panose="02020603050405020304" pitchFamily="18" charset="0"/>
                <a:ea typeface="仿宋_GB2312" pitchFamily="49" charset="-122"/>
              </a:rPr>
              <a:t>A </a:t>
            </a:r>
            <a:r>
              <a:rPr lang="zh-CN" altLang="en-US" sz="1800" dirty="0">
                <a:solidFill>
                  <a:schemeClr val="bg1"/>
                </a:solidFill>
                <a:latin typeface="Times New Roman" panose="02020603050405020304" pitchFamily="18" charset="0"/>
                <a:ea typeface="仿宋_GB2312" pitchFamily="49" charset="-122"/>
              </a:rPr>
              <a:t>的子串，</a:t>
            </a:r>
            <a:r>
              <a:rPr lang="en-US" altLang="zh-CN" sz="1800" dirty="0">
                <a:solidFill>
                  <a:schemeClr val="bg1"/>
                </a:solidFill>
                <a:latin typeface="Times New Roman" panose="02020603050405020304" pitchFamily="18" charset="0"/>
                <a:ea typeface="仿宋_GB2312" pitchFamily="49" charset="-122"/>
              </a:rPr>
              <a:t>A </a:t>
            </a:r>
            <a:r>
              <a:rPr lang="zh-CN" altLang="en-US" sz="1800" dirty="0">
                <a:solidFill>
                  <a:schemeClr val="bg1"/>
                </a:solidFill>
                <a:latin typeface="Times New Roman" panose="02020603050405020304" pitchFamily="18" charset="0"/>
                <a:ea typeface="仿宋_GB2312" pitchFamily="49" charset="-122"/>
              </a:rPr>
              <a:t>为主串。</a:t>
            </a:r>
            <a:r>
              <a:rPr lang="en-US" altLang="zh-CN" sz="1800" dirty="0">
                <a:solidFill>
                  <a:schemeClr val="bg1"/>
                </a:solidFill>
                <a:latin typeface="Times New Roman" panose="02020603050405020304" pitchFamily="18" charset="0"/>
                <a:ea typeface="仿宋_GB2312" pitchFamily="49" charset="-122"/>
              </a:rPr>
              <a:t>B </a:t>
            </a:r>
            <a:r>
              <a:rPr lang="zh-CN" altLang="en-US" sz="1800" dirty="0">
                <a:solidFill>
                  <a:schemeClr val="bg1"/>
                </a:solidFill>
                <a:latin typeface="Times New Roman" panose="02020603050405020304" pitchFamily="18" charset="0"/>
                <a:ea typeface="仿宋_GB2312" pitchFamily="49" charset="-122"/>
              </a:rPr>
              <a:t>在 </a:t>
            </a:r>
            <a:r>
              <a:rPr lang="en-US" altLang="zh-CN" sz="1800" dirty="0">
                <a:solidFill>
                  <a:schemeClr val="bg1"/>
                </a:solidFill>
                <a:latin typeface="Times New Roman" panose="02020603050405020304" pitchFamily="18" charset="0"/>
                <a:ea typeface="仿宋_GB2312" pitchFamily="49" charset="-122"/>
              </a:rPr>
              <a:t>A </a:t>
            </a:r>
            <a:r>
              <a:rPr lang="zh-CN" altLang="en-US" sz="1800" dirty="0">
                <a:solidFill>
                  <a:schemeClr val="bg1"/>
                </a:solidFill>
                <a:latin typeface="Times New Roman" panose="02020603050405020304" pitchFamily="18" charset="0"/>
                <a:ea typeface="仿宋_GB2312" pitchFamily="49" charset="-122"/>
              </a:rPr>
              <a:t>中出现了两次，首次出现所对应的主串位置是</a:t>
            </a:r>
            <a:r>
              <a:rPr lang="en-US" altLang="zh-CN" sz="1800" dirty="0">
                <a:solidFill>
                  <a:schemeClr val="bg1"/>
                </a:solidFill>
                <a:latin typeface="Times New Roman" panose="02020603050405020304" pitchFamily="18" charset="0"/>
                <a:ea typeface="仿宋_GB2312" pitchFamily="49" charset="-122"/>
              </a:rPr>
              <a:t>2</a:t>
            </a:r>
            <a:r>
              <a:rPr lang="zh-CN" altLang="en-US" sz="1800" dirty="0">
                <a:solidFill>
                  <a:schemeClr val="bg1"/>
                </a:solidFill>
                <a:latin typeface="Times New Roman" panose="02020603050405020304" pitchFamily="18" charset="0"/>
                <a:ea typeface="仿宋_GB2312" pitchFamily="49" charset="-122"/>
              </a:rPr>
              <a:t>（从</a:t>
            </a:r>
            <a:r>
              <a:rPr lang="en-US" altLang="zh-CN" sz="1800" dirty="0">
                <a:solidFill>
                  <a:schemeClr val="bg1"/>
                </a:solidFill>
                <a:latin typeface="Times New Roman" panose="02020603050405020304" pitchFamily="18" charset="0"/>
                <a:ea typeface="仿宋_GB2312" pitchFamily="49" charset="-122"/>
              </a:rPr>
              <a:t>0</a:t>
            </a:r>
            <a:r>
              <a:rPr lang="zh-CN" altLang="en-US" sz="1800" dirty="0">
                <a:solidFill>
                  <a:schemeClr val="bg1"/>
                </a:solidFill>
                <a:latin typeface="Times New Roman" panose="02020603050405020304" pitchFamily="18" charset="0"/>
                <a:ea typeface="仿宋_GB2312" pitchFamily="49" charset="-122"/>
              </a:rPr>
              <a:t>开始）。因此，称 </a:t>
            </a:r>
            <a:r>
              <a:rPr lang="en-US" altLang="zh-CN" sz="1800" dirty="0">
                <a:solidFill>
                  <a:schemeClr val="bg1"/>
                </a:solidFill>
                <a:latin typeface="Times New Roman" panose="02020603050405020304" pitchFamily="18" charset="0"/>
                <a:ea typeface="仿宋_GB2312" pitchFamily="49" charset="-122"/>
              </a:rPr>
              <a:t>B </a:t>
            </a:r>
            <a:r>
              <a:rPr lang="zh-CN" altLang="en-US" sz="1800" dirty="0">
                <a:solidFill>
                  <a:schemeClr val="bg1"/>
                </a:solidFill>
                <a:latin typeface="Times New Roman" panose="02020603050405020304" pitchFamily="18" charset="0"/>
                <a:ea typeface="仿宋_GB2312" pitchFamily="49" charset="-122"/>
              </a:rPr>
              <a:t>在 </a:t>
            </a:r>
            <a:r>
              <a:rPr lang="en-US" altLang="zh-CN" sz="1800" dirty="0">
                <a:solidFill>
                  <a:schemeClr val="bg1"/>
                </a:solidFill>
                <a:latin typeface="Times New Roman" panose="02020603050405020304" pitchFamily="18" charset="0"/>
                <a:ea typeface="仿宋_GB2312" pitchFamily="49" charset="-122"/>
              </a:rPr>
              <a:t>A </a:t>
            </a:r>
            <a:r>
              <a:rPr lang="zh-CN" altLang="en-US" sz="1800" dirty="0">
                <a:solidFill>
                  <a:schemeClr val="bg1"/>
                </a:solidFill>
                <a:latin typeface="Times New Roman" panose="02020603050405020304" pitchFamily="18" charset="0"/>
                <a:ea typeface="仿宋_GB2312" pitchFamily="49" charset="-122"/>
              </a:rPr>
              <a:t>中的位置为</a:t>
            </a:r>
            <a:r>
              <a:rPr lang="en-US" altLang="zh-CN" sz="1800" dirty="0">
                <a:solidFill>
                  <a:schemeClr val="bg1"/>
                </a:solidFill>
                <a:latin typeface="Times New Roman" panose="02020603050405020304" pitchFamily="18" charset="0"/>
                <a:ea typeface="仿宋_GB2312" pitchFamily="49" charset="-122"/>
              </a:rPr>
              <a:t>2</a:t>
            </a:r>
          </a:p>
          <a:p>
            <a:pPr>
              <a:lnSpc>
                <a:spcPct val="105000"/>
              </a:lnSpc>
              <a:spcBef>
                <a:spcPct val="10000"/>
              </a:spcBef>
              <a:buClr>
                <a:srgbClr val="990099"/>
              </a:buClr>
              <a:buSzPct val="50000"/>
              <a:buFont typeface="Wingdings" panose="05000000000000000000" pitchFamily="2" charset="2"/>
              <a:buNone/>
            </a:pPr>
            <a:endParaRPr lang="en-US" altLang="zh-CN" sz="1800" dirty="0">
              <a:solidFill>
                <a:schemeClr val="bg1"/>
              </a:solidFill>
              <a:latin typeface="Times New Roman" panose="02020603050405020304" pitchFamily="18" charset="0"/>
              <a:ea typeface="仿宋_GB2312" pitchFamily="49" charset="-122"/>
            </a:endParaRPr>
          </a:p>
          <a:p>
            <a:pPr>
              <a:lnSpc>
                <a:spcPct val="105000"/>
              </a:lnSpc>
              <a:spcBef>
                <a:spcPct val="10000"/>
              </a:spcBef>
              <a:buClr>
                <a:srgbClr val="990099"/>
              </a:buClr>
              <a:buSzPct val="50000"/>
              <a:buFont typeface="Wingdings" panose="05000000000000000000" pitchFamily="2" charset="2"/>
              <a:buNone/>
            </a:pPr>
            <a:r>
              <a:rPr lang="zh-CN" altLang="en-US" sz="1800" dirty="0">
                <a:solidFill>
                  <a:schemeClr val="bg1"/>
                </a:solidFill>
                <a:latin typeface="Times New Roman" panose="02020603050405020304" pitchFamily="18" charset="0"/>
                <a:ea typeface="仿宋_GB2312" pitchFamily="49" charset="-122"/>
              </a:rPr>
              <a:t>特别地，空串是任意串的子串，任意串是其自身的子串。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xit" presetSubtype="0" fill="hold" grpId="0" nodeType="clickEffect">
                                  <p:stCondLst>
                                    <p:cond delay="0"/>
                                  </p:stCondLst>
                                  <p:childTnLst>
                                    <p:animEffect transition="out" filter="fade">
                                      <p:cBhvr>
                                        <p:cTn id="16" dur="1000"/>
                                        <p:tgtEl>
                                          <p:spTgt spid="2"/>
                                        </p:tgtEl>
                                      </p:cBhvr>
                                    </p:animEffect>
                                    <p:anim calcmode="lin" valueType="num">
                                      <p:cBhvr>
                                        <p:cTn id="17" dur="1000"/>
                                        <p:tgtEl>
                                          <p:spTgt spid="2"/>
                                        </p:tgtEl>
                                        <p:attrNameLst>
                                          <p:attrName>ppt_x</p:attrName>
                                        </p:attrNameLst>
                                      </p:cBhvr>
                                      <p:tavLst>
                                        <p:tav tm="0">
                                          <p:val>
                                            <p:strVal val="ppt_x"/>
                                          </p:val>
                                        </p:tav>
                                        <p:tav tm="100000">
                                          <p:val>
                                            <p:strVal val="ppt_x"/>
                                          </p:val>
                                        </p:tav>
                                      </p:tavLst>
                                    </p:anim>
                                    <p:anim calcmode="lin" valueType="num">
                                      <p:cBhvr>
                                        <p:cTn id="18" dur="1000"/>
                                        <p:tgtEl>
                                          <p:spTgt spid="2"/>
                                        </p:tgtEl>
                                        <p:attrNameLst>
                                          <p:attrName>ppt_y</p:attrName>
                                        </p:attrNameLst>
                                      </p:cBhvr>
                                      <p:tavLst>
                                        <p:tav tm="0">
                                          <p:val>
                                            <p:strVal val="ppt_y"/>
                                          </p:val>
                                        </p:tav>
                                        <p:tav tm="100000">
                                          <p:val>
                                            <p:strVal val="ppt_y+.1"/>
                                          </p:val>
                                        </p:tav>
                                      </p:tavLst>
                                    </p:anim>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utoUpdateAnimBg="0"/>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idx="1"/>
          </p:nvPr>
        </p:nvSpPr>
        <p:spPr>
          <a:xfrm>
            <a:off x="1127448" y="1052736"/>
            <a:ext cx="10513168" cy="5608638"/>
          </a:xfrm>
        </p:spPr>
        <p:txBody>
          <a:bodyPr>
            <a:normAutofit/>
          </a:bodyPr>
          <a:lstStyle/>
          <a:p>
            <a:pPr>
              <a:lnSpc>
                <a:spcPct val="105000"/>
              </a:lnSpc>
              <a:spcBef>
                <a:spcPct val="10000"/>
              </a:spcBef>
              <a:buClr>
                <a:srgbClr val="990099"/>
              </a:buClr>
              <a:buSzPct val="50000"/>
              <a:defRPr/>
            </a:pPr>
            <a:r>
              <a:rPr lang="zh-CN" altLang="en-US" b="1" dirty="0">
                <a:latin typeface="Times New Roman" panose="02020603050405020304" pitchFamily="18" charset="0"/>
                <a:ea typeface="仿宋_GB2312" pitchFamily="49" charset="-122"/>
              </a:rPr>
              <a:t>通常在程序中使用的串可分为两种：</a:t>
            </a:r>
            <a:r>
              <a:rPr lang="zh-CN" altLang="en-US" b="1" dirty="0">
                <a:solidFill>
                  <a:srgbClr val="0000CC"/>
                </a:solidFill>
                <a:latin typeface="Times New Roman" panose="02020603050405020304" pitchFamily="18" charset="0"/>
                <a:ea typeface="仿宋_GB2312" pitchFamily="49" charset="-122"/>
              </a:rPr>
              <a:t>串变量和串常量</a:t>
            </a:r>
            <a:r>
              <a:rPr lang="zh-CN" altLang="en-US" b="1" dirty="0">
                <a:latin typeface="Times New Roman" panose="02020603050405020304" pitchFamily="18" charset="0"/>
                <a:ea typeface="仿宋_GB2312" pitchFamily="49" charset="-122"/>
              </a:rPr>
              <a:t>。</a:t>
            </a:r>
          </a:p>
          <a:p>
            <a:pPr>
              <a:lnSpc>
                <a:spcPct val="105000"/>
              </a:lnSpc>
              <a:spcBef>
                <a:spcPct val="10000"/>
              </a:spcBef>
              <a:buClr>
                <a:srgbClr val="990099"/>
              </a:buClr>
              <a:buSzPct val="50000"/>
              <a:defRPr/>
            </a:pPr>
            <a:r>
              <a:rPr lang="zh-CN" altLang="en-US" b="1" dirty="0">
                <a:latin typeface="Times New Roman" panose="02020603050405020304" pitchFamily="18" charset="0"/>
                <a:ea typeface="仿宋_GB2312" pitchFamily="49" charset="-122"/>
              </a:rPr>
              <a:t>串常量在程序中只能被引用但不能改变它的值，即只能读不能写。通常串常量是由直接量来表示的，例如语句 </a:t>
            </a:r>
            <a:r>
              <a:rPr lang="en-US" altLang="zh-CN" b="1" dirty="0">
                <a:solidFill>
                  <a:schemeClr val="tx2"/>
                </a:solidFill>
                <a:latin typeface="Times New Roman" panose="02020603050405020304" pitchFamily="18" charset="0"/>
                <a:ea typeface="仿宋_GB2312" pitchFamily="49" charset="-122"/>
              </a:rPr>
              <a:t>Error (“overflow”)</a:t>
            </a:r>
            <a:r>
              <a:rPr lang="en-US" altLang="zh-CN" b="1" dirty="0">
                <a:latin typeface="Times New Roman" panose="02020603050405020304" pitchFamily="18" charset="0"/>
                <a:ea typeface="仿宋_GB2312" pitchFamily="49" charset="-122"/>
              </a:rPr>
              <a:t> </a:t>
            </a:r>
            <a:r>
              <a:rPr lang="zh-CN" altLang="en-US" b="1" dirty="0">
                <a:latin typeface="Times New Roman" panose="02020603050405020304" pitchFamily="18" charset="0"/>
                <a:ea typeface="仿宋_GB2312" pitchFamily="49" charset="-122"/>
              </a:rPr>
              <a:t>中</a:t>
            </a:r>
            <a:r>
              <a:rPr lang="zh-CN" altLang="en-US" b="1" dirty="0">
                <a:solidFill>
                  <a:schemeClr val="tx2"/>
                </a:solidFill>
                <a:latin typeface="Times New Roman" panose="02020603050405020304" pitchFamily="18" charset="0"/>
                <a:ea typeface="仿宋_GB2312" pitchFamily="49" charset="-122"/>
              </a:rPr>
              <a:t>“</a:t>
            </a:r>
            <a:r>
              <a:rPr lang="en-US" altLang="zh-CN" b="1" dirty="0">
                <a:solidFill>
                  <a:schemeClr val="tx2"/>
                </a:solidFill>
                <a:latin typeface="Times New Roman" panose="02020603050405020304" pitchFamily="18" charset="0"/>
                <a:ea typeface="仿宋_GB2312" pitchFamily="49" charset="-122"/>
              </a:rPr>
              <a:t>overflow”</a:t>
            </a:r>
            <a:r>
              <a:rPr lang="zh-CN" altLang="en-US" b="1" dirty="0">
                <a:latin typeface="Times New Roman" panose="02020603050405020304" pitchFamily="18" charset="0"/>
                <a:ea typeface="仿宋_GB2312" pitchFamily="49" charset="-122"/>
              </a:rPr>
              <a:t>是直接量。但有的语言允许对串常量命名，以使程序易读、易写。如</a:t>
            </a:r>
            <a:r>
              <a:rPr lang="en-US" altLang="zh-CN" b="1" dirty="0">
                <a:latin typeface="Times New Roman" panose="02020603050405020304" pitchFamily="18" charset="0"/>
                <a:ea typeface="仿宋_GB2312" pitchFamily="49" charset="-122"/>
              </a:rPr>
              <a:t>C++</a:t>
            </a:r>
            <a:r>
              <a:rPr lang="zh-CN" altLang="en-US" b="1" dirty="0">
                <a:latin typeface="Times New Roman" panose="02020603050405020304" pitchFamily="18" charset="0"/>
                <a:ea typeface="仿宋_GB2312" pitchFamily="49" charset="-122"/>
              </a:rPr>
              <a:t>中，可定义</a:t>
            </a:r>
          </a:p>
          <a:p>
            <a:pPr>
              <a:buFont typeface="Wingdings" panose="05000000000000000000" pitchFamily="2" charset="2"/>
              <a:buNone/>
              <a:defRPr/>
            </a:pPr>
            <a:r>
              <a:rPr lang="zh-CN" altLang="en-US" b="1" dirty="0">
                <a:latin typeface="Times New Roman" panose="02020603050405020304" pitchFamily="18" charset="0"/>
                <a:ea typeface="仿宋_GB2312" pitchFamily="49" charset="-122"/>
              </a:rPr>
              <a:t>         </a:t>
            </a:r>
            <a:r>
              <a:rPr lang="en-US" altLang="zh-CN" b="1" dirty="0" err="1">
                <a:solidFill>
                  <a:schemeClr val="tx2"/>
                </a:solidFill>
                <a:latin typeface="Times New Roman" panose="02020603050405020304" pitchFamily="18" charset="0"/>
                <a:ea typeface="仿宋_GB2312" pitchFamily="49" charset="-122"/>
              </a:rPr>
              <a:t>const</a:t>
            </a:r>
            <a:r>
              <a:rPr lang="en-US" altLang="zh-CN" b="1" dirty="0">
                <a:solidFill>
                  <a:schemeClr val="tx2"/>
                </a:solidFill>
                <a:latin typeface="Times New Roman" panose="02020603050405020304" pitchFamily="18" charset="0"/>
                <a:ea typeface="仿宋_GB2312" pitchFamily="49" charset="-122"/>
              </a:rPr>
              <a:t> char path[] = “</a:t>
            </a:r>
            <a:r>
              <a:rPr lang="en-US" altLang="zh-CN" b="1" dirty="0" err="1">
                <a:solidFill>
                  <a:schemeClr val="tx2"/>
                </a:solidFill>
                <a:latin typeface="Times New Roman" panose="02020603050405020304" pitchFamily="18" charset="0"/>
                <a:ea typeface="仿宋_GB2312" pitchFamily="49" charset="-122"/>
              </a:rPr>
              <a:t>dir</a:t>
            </a:r>
            <a:r>
              <a:rPr lang="en-US" altLang="zh-CN" b="1" dirty="0">
                <a:solidFill>
                  <a:schemeClr val="tx2"/>
                </a:solidFill>
                <a:latin typeface="Times New Roman" panose="02020603050405020304" pitchFamily="18" charset="0"/>
                <a:ea typeface="仿宋_GB2312" pitchFamily="49" charset="-122"/>
              </a:rPr>
              <a:t>/bin/</a:t>
            </a:r>
            <a:r>
              <a:rPr lang="en-US" altLang="zh-CN" b="1" dirty="0" err="1">
                <a:solidFill>
                  <a:schemeClr val="tx2"/>
                </a:solidFill>
                <a:latin typeface="Times New Roman" panose="02020603050405020304" pitchFamily="18" charset="0"/>
                <a:ea typeface="仿宋_GB2312" pitchFamily="49" charset="-122"/>
              </a:rPr>
              <a:t>appl</a:t>
            </a:r>
            <a:r>
              <a:rPr lang="en-US" altLang="zh-CN" b="1" dirty="0">
                <a:solidFill>
                  <a:schemeClr val="tx2"/>
                </a:solidFill>
                <a:latin typeface="Times New Roman" panose="02020603050405020304" pitchFamily="18" charset="0"/>
                <a:ea typeface="仿宋_GB2312" pitchFamily="49" charset="-122"/>
              </a:rPr>
              <a:t>”;</a:t>
            </a:r>
          </a:p>
          <a:p>
            <a:pPr>
              <a:buClr>
                <a:srgbClr val="990099"/>
              </a:buClr>
              <a:buSzPct val="50000"/>
              <a:defRPr/>
            </a:pPr>
            <a:r>
              <a:rPr lang="zh-CN" altLang="en-US" b="1" dirty="0">
                <a:latin typeface="Times New Roman" panose="02020603050405020304" pitchFamily="18" charset="0"/>
                <a:ea typeface="仿宋_GB2312" pitchFamily="49" charset="-122"/>
              </a:rPr>
              <a:t>这里</a:t>
            </a:r>
            <a:r>
              <a:rPr lang="en-US" altLang="zh-CN" b="1" dirty="0">
                <a:latin typeface="Times New Roman" panose="02020603050405020304" pitchFamily="18" charset="0"/>
                <a:ea typeface="仿宋_GB2312" pitchFamily="49" charset="-122"/>
              </a:rPr>
              <a:t>path</a:t>
            </a:r>
            <a:r>
              <a:rPr lang="zh-CN" altLang="en-US" b="1" dirty="0">
                <a:latin typeface="Times New Roman" panose="02020603050405020304" pitchFamily="18" charset="0"/>
                <a:ea typeface="仿宋_GB2312" pitchFamily="49" charset="-122"/>
              </a:rPr>
              <a:t>是一个串常量。串变量和其它类型的变量一样，其取值可以改变。</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p:cNvSpPr>
          <p:nvPr>
            <p:ph type="title"/>
          </p:nvPr>
        </p:nvSpPr>
        <p:spPr>
          <a:xfrm>
            <a:off x="263352" y="79558"/>
            <a:ext cx="7786688" cy="514350"/>
          </a:xfrm>
        </p:spPr>
        <p:txBody>
          <a:bodyPr/>
          <a:lstStyle/>
          <a:p>
            <a:r>
              <a:rPr lang="zh-CN" altLang="en-US" sz="2400"/>
              <a:t>串的基本概念、抽象数据类型和</a:t>
            </a:r>
            <a:r>
              <a:rPr lang="en-US" altLang="zh-CN" sz="2400"/>
              <a:t>C/C++</a:t>
            </a:r>
            <a:r>
              <a:rPr lang="zh-CN" altLang="en-US" sz="2400"/>
              <a:t>语言的串函数</a:t>
            </a:r>
          </a:p>
        </p:txBody>
      </p:sp>
      <p:sp>
        <p:nvSpPr>
          <p:cNvPr id="90115" name="Rectangle 4"/>
          <p:cNvSpPr>
            <a:spLocks noChangeArrowheads="1"/>
          </p:cNvSpPr>
          <p:nvPr/>
        </p:nvSpPr>
        <p:spPr bwMode="auto">
          <a:xfrm>
            <a:off x="1235720" y="1417639"/>
            <a:ext cx="8748712"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10000"/>
              </a:spcBef>
              <a:buClrTx/>
              <a:buSzTx/>
              <a:buFontTx/>
              <a:buNone/>
            </a:pPr>
            <a:r>
              <a:rPr lang="zh-CN" altLang="en-US" sz="2400" dirty="0">
                <a:solidFill>
                  <a:srgbClr val="0000FF"/>
                </a:solidFill>
                <a:latin typeface="楷体_GB2312" pitchFamily="49" charset="-122"/>
                <a:ea typeface="黑体" panose="02010609060101010101" pitchFamily="49" charset="-122"/>
              </a:rPr>
              <a:t>数据集合：</a:t>
            </a:r>
            <a:r>
              <a:rPr lang="zh-CN" altLang="en-US" sz="2400" dirty="0">
                <a:solidFill>
                  <a:srgbClr val="080808"/>
                </a:solidFill>
                <a:latin typeface="楷体_GB2312" pitchFamily="49" charset="-122"/>
                <a:ea typeface="黑体" panose="02010609060101010101" pitchFamily="49" charset="-122"/>
              </a:rPr>
              <a:t>串的数据集合可以表示为字符序列 </a:t>
            </a:r>
            <a:endParaRPr lang="en-US" altLang="zh-CN" sz="2400" dirty="0">
              <a:solidFill>
                <a:srgbClr val="080808"/>
              </a:solidFill>
              <a:latin typeface="楷体_GB2312" pitchFamily="49" charset="-122"/>
              <a:ea typeface="黑体" panose="02010609060101010101" pitchFamily="49" charset="-122"/>
            </a:endParaRP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	s</a:t>
            </a:r>
            <a:r>
              <a:rPr lang="en-US" altLang="zh-CN" sz="2400" baseline="-8000" dirty="0">
                <a:solidFill>
                  <a:srgbClr val="080808"/>
                </a:solidFill>
                <a:latin typeface="楷体_GB2312" pitchFamily="49" charset="-122"/>
                <a:ea typeface="黑体" panose="02010609060101010101" pitchFamily="49" charset="-122"/>
              </a:rPr>
              <a:t>0,</a:t>
            </a:r>
            <a:r>
              <a:rPr lang="en-US" altLang="zh-CN" sz="2400" dirty="0">
                <a:solidFill>
                  <a:srgbClr val="080808"/>
                </a:solidFill>
                <a:latin typeface="楷体_GB2312" pitchFamily="49" charset="-122"/>
                <a:ea typeface="黑体" panose="02010609060101010101" pitchFamily="49" charset="-122"/>
              </a:rPr>
              <a:t>s</a:t>
            </a:r>
            <a:r>
              <a:rPr lang="en-US" altLang="zh-CN" sz="2400" baseline="-8000" dirty="0">
                <a:solidFill>
                  <a:srgbClr val="080808"/>
                </a:solidFill>
                <a:latin typeface="楷体_GB2312" pitchFamily="49" charset="-122"/>
                <a:ea typeface="黑体" panose="02010609060101010101" pitchFamily="49" charset="-122"/>
              </a:rPr>
              <a:t>1,</a:t>
            </a:r>
            <a:r>
              <a:rPr lang="en-US" altLang="zh-CN" sz="2400" dirty="0">
                <a:solidFill>
                  <a:srgbClr val="080808"/>
                </a:solidFill>
                <a:latin typeface="楷体_GB2312" pitchFamily="49" charset="-122"/>
                <a:ea typeface="黑体" panose="02010609060101010101" pitchFamily="49" charset="-122"/>
              </a:rPr>
              <a:t> </a:t>
            </a:r>
            <a:r>
              <a:rPr lang="en-US" altLang="zh-CN" sz="2400" dirty="0">
                <a:solidFill>
                  <a:srgbClr val="080808"/>
                </a:solidFill>
                <a:latin typeface="Times New Roman" panose="02020603050405020304" pitchFamily="18" charset="0"/>
                <a:ea typeface="黑体" panose="02010609060101010101" pitchFamily="49" charset="-122"/>
              </a:rPr>
              <a:t>……</a:t>
            </a:r>
            <a:r>
              <a:rPr lang="en-US" altLang="zh-CN" sz="2400" dirty="0">
                <a:solidFill>
                  <a:srgbClr val="080808"/>
                </a:solidFill>
                <a:latin typeface="楷体_GB2312" pitchFamily="49" charset="-122"/>
                <a:ea typeface="黑体" panose="02010609060101010101" pitchFamily="49" charset="-122"/>
              </a:rPr>
              <a:t>,s</a:t>
            </a:r>
            <a:r>
              <a:rPr lang="en-US" altLang="zh-CN" sz="2400" baseline="-8000" dirty="0">
                <a:solidFill>
                  <a:srgbClr val="080808"/>
                </a:solidFill>
                <a:latin typeface="楷体_GB2312" pitchFamily="49" charset="-122"/>
                <a:ea typeface="黑体" panose="02010609060101010101" pitchFamily="49" charset="-122"/>
              </a:rPr>
              <a:t>n-1</a:t>
            </a:r>
            <a:r>
              <a:rPr lang="zh-CN" altLang="en-US" sz="2400" dirty="0">
                <a:solidFill>
                  <a:srgbClr val="080808"/>
                </a:solidFill>
                <a:latin typeface="楷体_GB2312" pitchFamily="49" charset="-122"/>
                <a:ea typeface="黑体" panose="02010609060101010101" pitchFamily="49" charset="-122"/>
              </a:rPr>
              <a:t>，每个数据元素的数据类型为字符类型。</a:t>
            </a:r>
          </a:p>
          <a:p>
            <a:pPr>
              <a:spcBef>
                <a:spcPct val="10000"/>
              </a:spcBef>
              <a:buClrTx/>
              <a:buSzTx/>
              <a:buFontTx/>
              <a:buNone/>
            </a:pPr>
            <a:r>
              <a:rPr lang="zh-CN" altLang="en-US" sz="2400" dirty="0">
                <a:solidFill>
                  <a:srgbClr val="0000FF"/>
                </a:solidFill>
                <a:latin typeface="楷体_GB2312" pitchFamily="49" charset="-122"/>
                <a:ea typeface="黑体" panose="02010609060101010101" pitchFamily="49" charset="-122"/>
              </a:rPr>
              <a:t>操作集合：</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(1)</a:t>
            </a:r>
            <a:r>
              <a:rPr lang="zh-CN" altLang="en-US" sz="2400" dirty="0">
                <a:solidFill>
                  <a:srgbClr val="080808"/>
                </a:solidFill>
                <a:latin typeface="楷体_GB2312" pitchFamily="49" charset="-122"/>
                <a:ea typeface="黑体" panose="02010609060101010101" pitchFamily="49" charset="-122"/>
              </a:rPr>
              <a:t>初始化串　</a:t>
            </a:r>
            <a:r>
              <a:rPr lang="en-US" altLang="zh-CN" sz="2400" dirty="0">
                <a:solidFill>
                  <a:srgbClr val="080808"/>
                </a:solidFill>
                <a:latin typeface="楷体_GB2312" pitchFamily="49" charset="-122"/>
                <a:ea typeface="黑体" panose="02010609060101010101" pitchFamily="49" charset="-122"/>
              </a:rPr>
              <a:t>Initiate(S)</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(2)</a:t>
            </a:r>
            <a:r>
              <a:rPr lang="zh-CN" altLang="en-US" sz="2400" dirty="0">
                <a:solidFill>
                  <a:srgbClr val="080808"/>
                </a:solidFill>
                <a:latin typeface="楷体_GB2312" pitchFamily="49" charset="-122"/>
                <a:ea typeface="黑体" panose="02010609060101010101" pitchFamily="49" charset="-122"/>
              </a:rPr>
              <a:t>赋值　    </a:t>
            </a:r>
            <a:r>
              <a:rPr lang="en-US" altLang="zh-CN" sz="2400" dirty="0">
                <a:solidFill>
                  <a:srgbClr val="080808"/>
                </a:solidFill>
                <a:latin typeface="楷体_GB2312" pitchFamily="49" charset="-122"/>
                <a:ea typeface="黑体" panose="02010609060101010101" pitchFamily="49" charset="-122"/>
              </a:rPr>
              <a:t>Assign(S,T)</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(3)</a:t>
            </a:r>
            <a:r>
              <a:rPr lang="zh-CN" altLang="en-US" sz="2400" dirty="0">
                <a:solidFill>
                  <a:srgbClr val="080808"/>
                </a:solidFill>
                <a:latin typeface="楷体_GB2312" pitchFamily="49" charset="-122"/>
                <a:ea typeface="黑体" panose="02010609060101010101" pitchFamily="49" charset="-122"/>
              </a:rPr>
              <a:t>求串长度　</a:t>
            </a:r>
            <a:r>
              <a:rPr lang="en-US" altLang="zh-CN" sz="2400" dirty="0">
                <a:solidFill>
                  <a:srgbClr val="080808"/>
                </a:solidFill>
                <a:latin typeface="楷体_GB2312" pitchFamily="49" charset="-122"/>
                <a:ea typeface="黑体" panose="02010609060101010101" pitchFamily="49" charset="-122"/>
              </a:rPr>
              <a:t>Length(S) </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(4)</a:t>
            </a:r>
            <a:r>
              <a:rPr lang="zh-CN" altLang="en-US" sz="2400" dirty="0">
                <a:solidFill>
                  <a:srgbClr val="080808"/>
                </a:solidFill>
                <a:latin typeface="楷体_GB2312" pitchFamily="49" charset="-122"/>
                <a:ea typeface="黑体" panose="02010609060101010101" pitchFamily="49" charset="-122"/>
              </a:rPr>
              <a:t>比较　    </a:t>
            </a:r>
            <a:r>
              <a:rPr lang="en-US" altLang="zh-CN" sz="2400" dirty="0">
                <a:solidFill>
                  <a:srgbClr val="080808"/>
                </a:solidFill>
                <a:latin typeface="楷体_GB2312" pitchFamily="49" charset="-122"/>
                <a:ea typeface="黑体" panose="02010609060101010101" pitchFamily="49" charset="-122"/>
              </a:rPr>
              <a:t>Compare(S,T) </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(5)</a:t>
            </a:r>
            <a:r>
              <a:rPr lang="zh-CN" altLang="en-US" sz="2400" dirty="0">
                <a:solidFill>
                  <a:srgbClr val="080808"/>
                </a:solidFill>
                <a:latin typeface="楷体_GB2312" pitchFamily="49" charset="-122"/>
                <a:ea typeface="黑体" panose="02010609060101010101" pitchFamily="49" charset="-122"/>
              </a:rPr>
              <a:t>插入　    </a:t>
            </a:r>
            <a:r>
              <a:rPr lang="en-US" altLang="zh-CN" sz="2400" dirty="0">
                <a:solidFill>
                  <a:srgbClr val="0000FF"/>
                </a:solidFill>
                <a:latin typeface="楷体_GB2312" pitchFamily="49" charset="-122"/>
                <a:ea typeface="黑体" panose="02010609060101010101" pitchFamily="49" charset="-122"/>
              </a:rPr>
              <a:t>Insert(</a:t>
            </a:r>
            <a:r>
              <a:rPr lang="en-US" altLang="zh-CN" sz="2400" dirty="0" err="1">
                <a:solidFill>
                  <a:srgbClr val="0000FF"/>
                </a:solidFill>
                <a:latin typeface="楷体_GB2312" pitchFamily="49" charset="-122"/>
                <a:ea typeface="黑体" panose="02010609060101010101" pitchFamily="49" charset="-122"/>
              </a:rPr>
              <a:t>S,pos,T</a:t>
            </a:r>
            <a:r>
              <a:rPr lang="en-US" altLang="zh-CN" sz="2400" dirty="0">
                <a:solidFill>
                  <a:srgbClr val="0000FF"/>
                </a:solidFill>
                <a:latin typeface="楷体_GB2312" pitchFamily="49" charset="-122"/>
                <a:ea typeface="黑体" panose="02010609060101010101" pitchFamily="49" charset="-122"/>
              </a:rPr>
              <a:t>)</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(6)</a:t>
            </a:r>
            <a:r>
              <a:rPr lang="zh-CN" altLang="en-US" sz="2400" dirty="0">
                <a:solidFill>
                  <a:srgbClr val="080808"/>
                </a:solidFill>
                <a:latin typeface="楷体_GB2312" pitchFamily="49" charset="-122"/>
                <a:ea typeface="黑体" panose="02010609060101010101" pitchFamily="49" charset="-122"/>
              </a:rPr>
              <a:t>删除　    </a:t>
            </a:r>
            <a:r>
              <a:rPr lang="en-US" altLang="zh-CN" sz="2400" dirty="0">
                <a:solidFill>
                  <a:srgbClr val="0000FF"/>
                </a:solidFill>
                <a:latin typeface="楷体_GB2312" pitchFamily="49" charset="-122"/>
                <a:ea typeface="黑体" panose="02010609060101010101" pitchFamily="49" charset="-122"/>
              </a:rPr>
              <a:t>Delete(</a:t>
            </a:r>
            <a:r>
              <a:rPr lang="en-US" altLang="zh-CN" sz="2400" dirty="0" err="1">
                <a:solidFill>
                  <a:srgbClr val="0000FF"/>
                </a:solidFill>
                <a:latin typeface="楷体_GB2312" pitchFamily="49" charset="-122"/>
                <a:ea typeface="黑体" panose="02010609060101010101" pitchFamily="49" charset="-122"/>
              </a:rPr>
              <a:t>S,pos,len</a:t>
            </a:r>
            <a:r>
              <a:rPr lang="en-US" altLang="zh-CN" sz="2400" dirty="0">
                <a:solidFill>
                  <a:srgbClr val="0000FF"/>
                </a:solidFill>
                <a:latin typeface="楷体_GB2312" pitchFamily="49" charset="-122"/>
                <a:ea typeface="黑体" panose="02010609060101010101" pitchFamily="49" charset="-122"/>
              </a:rPr>
              <a:t>)</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(7)</a:t>
            </a:r>
            <a:r>
              <a:rPr lang="zh-CN" altLang="en-US" sz="2400" dirty="0">
                <a:solidFill>
                  <a:srgbClr val="080808"/>
                </a:solidFill>
                <a:latin typeface="楷体_GB2312" pitchFamily="49" charset="-122"/>
                <a:ea typeface="黑体" panose="02010609060101010101" pitchFamily="49" charset="-122"/>
              </a:rPr>
              <a:t>取子串　  </a:t>
            </a:r>
            <a:r>
              <a:rPr lang="en-US" altLang="zh-CN" sz="2400" dirty="0" err="1">
                <a:solidFill>
                  <a:srgbClr val="0000FF"/>
                </a:solidFill>
                <a:latin typeface="楷体_GB2312" pitchFamily="49" charset="-122"/>
                <a:ea typeface="黑体" panose="02010609060101010101" pitchFamily="49" charset="-122"/>
              </a:rPr>
              <a:t>SubString</a:t>
            </a:r>
            <a:r>
              <a:rPr lang="en-US" altLang="zh-CN" sz="2400" dirty="0">
                <a:solidFill>
                  <a:srgbClr val="0000FF"/>
                </a:solidFill>
                <a:latin typeface="楷体_GB2312" pitchFamily="49" charset="-122"/>
                <a:ea typeface="黑体" panose="02010609060101010101" pitchFamily="49" charset="-122"/>
              </a:rPr>
              <a:t>(</a:t>
            </a:r>
            <a:r>
              <a:rPr lang="en-US" altLang="zh-CN" sz="2400" dirty="0" err="1">
                <a:solidFill>
                  <a:srgbClr val="0000FF"/>
                </a:solidFill>
                <a:latin typeface="楷体_GB2312" pitchFamily="49" charset="-122"/>
                <a:ea typeface="黑体" panose="02010609060101010101" pitchFamily="49" charset="-122"/>
              </a:rPr>
              <a:t>S,pos,len</a:t>
            </a:r>
            <a:r>
              <a:rPr lang="en-US" altLang="zh-CN" sz="2400" dirty="0">
                <a:solidFill>
                  <a:srgbClr val="0000FF"/>
                </a:solidFill>
                <a:latin typeface="楷体_GB2312" pitchFamily="49" charset="-122"/>
                <a:ea typeface="黑体" panose="02010609060101010101" pitchFamily="49" charset="-122"/>
              </a:rPr>
              <a:t>)</a:t>
            </a:r>
            <a:r>
              <a:rPr lang="en-US" altLang="zh-CN" sz="2400" dirty="0">
                <a:solidFill>
                  <a:srgbClr val="080808"/>
                </a:solidFill>
                <a:latin typeface="楷体_GB2312" pitchFamily="49" charset="-122"/>
                <a:ea typeface="黑体" panose="02010609060101010101" pitchFamily="49" charset="-122"/>
              </a:rPr>
              <a:t> </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(8)</a:t>
            </a:r>
            <a:r>
              <a:rPr lang="zh-CN" altLang="en-US" sz="2400" dirty="0">
                <a:solidFill>
                  <a:srgbClr val="080808"/>
                </a:solidFill>
                <a:latin typeface="楷体_GB2312" pitchFamily="49" charset="-122"/>
                <a:ea typeface="黑体" panose="02010609060101010101" pitchFamily="49" charset="-122"/>
              </a:rPr>
              <a:t>查找子串　</a:t>
            </a:r>
            <a:r>
              <a:rPr lang="en-US" altLang="zh-CN" sz="2400" dirty="0">
                <a:solidFill>
                  <a:srgbClr val="080808"/>
                </a:solidFill>
                <a:latin typeface="楷体_GB2312" pitchFamily="49" charset="-122"/>
                <a:ea typeface="黑体" panose="02010609060101010101" pitchFamily="49" charset="-122"/>
              </a:rPr>
              <a:t>Search(</a:t>
            </a:r>
            <a:r>
              <a:rPr lang="en-US" altLang="zh-CN" sz="2400" dirty="0" err="1">
                <a:solidFill>
                  <a:srgbClr val="080808"/>
                </a:solidFill>
                <a:latin typeface="楷体_GB2312" pitchFamily="49" charset="-122"/>
                <a:ea typeface="黑体" panose="02010609060101010101" pitchFamily="49" charset="-122"/>
              </a:rPr>
              <a:t>S,start,T</a:t>
            </a:r>
            <a:r>
              <a:rPr lang="en-US" altLang="zh-CN" sz="2400" dirty="0">
                <a:solidFill>
                  <a:srgbClr val="080808"/>
                </a:solidFill>
                <a:latin typeface="楷体_GB2312" pitchFamily="49" charset="-122"/>
                <a:ea typeface="黑体" panose="02010609060101010101" pitchFamily="49" charset="-122"/>
              </a:rPr>
              <a:t>)</a:t>
            </a:r>
          </a:p>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(9)</a:t>
            </a:r>
            <a:r>
              <a:rPr lang="zh-CN" altLang="en-US" sz="2400" dirty="0">
                <a:solidFill>
                  <a:srgbClr val="080808"/>
                </a:solidFill>
                <a:latin typeface="楷体_GB2312" pitchFamily="49" charset="-122"/>
                <a:ea typeface="黑体" panose="02010609060101010101" pitchFamily="49" charset="-122"/>
              </a:rPr>
              <a:t>替换子串　</a:t>
            </a:r>
            <a:r>
              <a:rPr lang="en-US" altLang="zh-CN" sz="2400" dirty="0">
                <a:solidFill>
                  <a:srgbClr val="080808"/>
                </a:solidFill>
                <a:latin typeface="楷体_GB2312" pitchFamily="49" charset="-122"/>
                <a:ea typeface="黑体" panose="02010609060101010101" pitchFamily="49" charset="-122"/>
              </a:rPr>
              <a:t>Replace(</a:t>
            </a:r>
            <a:r>
              <a:rPr lang="en-US" altLang="zh-CN" sz="2400" dirty="0" err="1">
                <a:solidFill>
                  <a:srgbClr val="080808"/>
                </a:solidFill>
                <a:latin typeface="楷体_GB2312" pitchFamily="49" charset="-122"/>
                <a:ea typeface="黑体" panose="02010609060101010101" pitchFamily="49" charset="-122"/>
              </a:rPr>
              <a:t>S,start,T,V</a:t>
            </a:r>
            <a:r>
              <a:rPr lang="en-US" altLang="zh-CN" sz="2400" dirty="0">
                <a:solidFill>
                  <a:srgbClr val="080808"/>
                </a:solidFill>
                <a:latin typeface="楷体_GB2312" pitchFamily="49" charset="-122"/>
                <a:ea typeface="黑体" panose="02010609060101010101" pitchFamily="49" charset="-122"/>
              </a:rPr>
              <a:t>)</a:t>
            </a:r>
          </a:p>
        </p:txBody>
      </p:sp>
      <p:sp>
        <p:nvSpPr>
          <p:cNvPr id="90116" name="Text Box 5"/>
          <p:cNvSpPr txBox="1">
            <a:spLocks noChangeArrowheads="1"/>
          </p:cNvSpPr>
          <p:nvPr/>
        </p:nvSpPr>
        <p:spPr bwMode="auto">
          <a:xfrm>
            <a:off x="1308746" y="855664"/>
            <a:ext cx="4751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en-US" altLang="zh-CN" sz="2800" dirty="0">
                <a:solidFill>
                  <a:srgbClr val="000000"/>
                </a:solidFill>
                <a:ea typeface="黑体" panose="02010609060101010101" pitchFamily="49" charset="-122"/>
              </a:rPr>
              <a:t>B</a:t>
            </a:r>
            <a:r>
              <a:rPr lang="zh-CN" altLang="en-US" sz="2800" dirty="0">
                <a:solidFill>
                  <a:srgbClr val="000000"/>
                </a:solidFill>
                <a:ea typeface="黑体" panose="02010609060101010101" pitchFamily="49" charset="-122"/>
              </a:rPr>
              <a:t>、串的抽象数据类型</a:t>
            </a:r>
            <a:r>
              <a:rPr lang="en-US" altLang="zh-CN" sz="2800" dirty="0">
                <a:solidFill>
                  <a:srgbClr val="000000"/>
                </a:solidFill>
                <a:ea typeface="黑体" panose="02010609060101010101" pitchFamily="49" charset="-122"/>
              </a:rPr>
              <a:t>(ADT)</a:t>
            </a:r>
            <a:endParaRPr lang="zh-CN" altLang="en-US" sz="2800" dirty="0">
              <a:solidFill>
                <a:srgbClr val="000000"/>
              </a:solidFill>
              <a:ea typeface="黑体" panose="02010609060101010101" pitchFamily="49" charset="-122"/>
            </a:endParaRPr>
          </a:p>
        </p:txBody>
      </p:sp>
      <p:sp>
        <p:nvSpPr>
          <p:cNvPr id="8" name="Text Box 4"/>
          <p:cNvSpPr txBox="1">
            <a:spLocks noChangeArrowheads="1"/>
          </p:cNvSpPr>
          <p:nvPr/>
        </p:nvSpPr>
        <p:spPr bwMode="auto">
          <a:xfrm>
            <a:off x="7464152" y="2780928"/>
            <a:ext cx="4033838" cy="30162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zh-CN" altLang="en-US" sz="3600">
                <a:solidFill>
                  <a:schemeClr val="bg1"/>
                </a:solidFill>
                <a:ea typeface="黑体" panose="02010609060101010101" pitchFamily="49" charset="-122"/>
              </a:rPr>
              <a:t>注意</a:t>
            </a:r>
            <a:r>
              <a:rPr lang="en-US" altLang="zh-CN" sz="3600">
                <a:solidFill>
                  <a:schemeClr val="bg1"/>
                </a:solidFill>
                <a:ea typeface="黑体" panose="02010609060101010101" pitchFamily="49" charset="-122"/>
              </a:rPr>
              <a:t>:</a:t>
            </a:r>
          </a:p>
          <a:p>
            <a:pPr>
              <a:spcBef>
                <a:spcPct val="50000"/>
              </a:spcBef>
              <a:buClrTx/>
              <a:buSzTx/>
              <a:buFontTx/>
              <a:buNone/>
            </a:pPr>
            <a:r>
              <a:rPr lang="en-US" altLang="zh-CN" sz="1400">
                <a:solidFill>
                  <a:schemeClr val="bg1"/>
                </a:solidFill>
                <a:ea typeface="黑体" panose="02010609060101010101" pitchFamily="49" charset="-122"/>
              </a:rPr>
              <a:t>(1) </a:t>
            </a:r>
            <a:r>
              <a:rPr lang="zh-CN" altLang="en-US" sz="1400">
                <a:solidFill>
                  <a:schemeClr val="bg1"/>
                </a:solidFill>
                <a:ea typeface="黑体" panose="02010609060101010101" pitchFamily="49" charset="-122"/>
              </a:rPr>
              <a:t>插入操作中</a:t>
            </a:r>
            <a:r>
              <a:rPr lang="en-US" altLang="zh-CN" sz="1400">
                <a:solidFill>
                  <a:schemeClr val="bg1"/>
                </a:solidFill>
                <a:ea typeface="黑体" panose="02010609060101010101" pitchFamily="49" charset="-122"/>
              </a:rPr>
              <a:t>pos</a:t>
            </a:r>
            <a:r>
              <a:rPr lang="zh-CN" altLang="en-US" sz="1400">
                <a:solidFill>
                  <a:schemeClr val="bg1"/>
                </a:solidFill>
                <a:ea typeface="黑体" panose="02010609060101010101" pitchFamily="49" charset="-122"/>
              </a:rPr>
              <a:t>应满足约束条件</a:t>
            </a:r>
            <a:r>
              <a:rPr lang="en-US" altLang="zh-CN" sz="1400">
                <a:solidFill>
                  <a:schemeClr val="bg1"/>
                </a:solidFill>
                <a:ea typeface="黑体" panose="02010609060101010101" pitchFamily="49" charset="-122"/>
              </a:rPr>
              <a:t>:</a:t>
            </a:r>
          </a:p>
          <a:p>
            <a:pPr>
              <a:spcBef>
                <a:spcPct val="50000"/>
              </a:spcBef>
              <a:buClrTx/>
              <a:buSzTx/>
              <a:buFontTx/>
              <a:buNone/>
            </a:pPr>
            <a:r>
              <a:rPr lang="en-US" altLang="zh-CN" sz="1400">
                <a:solidFill>
                  <a:schemeClr val="bg1"/>
                </a:solidFill>
                <a:ea typeface="黑体" panose="02010609060101010101" pitchFamily="49" charset="-122"/>
              </a:rPr>
              <a:t>          0≤pos ≤Length(S)</a:t>
            </a:r>
          </a:p>
          <a:p>
            <a:pPr>
              <a:spcBef>
                <a:spcPct val="50000"/>
              </a:spcBef>
              <a:buClrTx/>
              <a:buSzTx/>
              <a:buFontTx/>
              <a:buNone/>
            </a:pPr>
            <a:r>
              <a:rPr lang="en-US" altLang="zh-CN" sz="1400">
                <a:solidFill>
                  <a:schemeClr val="bg1"/>
                </a:solidFill>
                <a:ea typeface="黑体" panose="02010609060101010101" pitchFamily="49" charset="-122"/>
              </a:rPr>
              <a:t>(2) </a:t>
            </a:r>
            <a:r>
              <a:rPr lang="zh-CN" altLang="en-US" sz="1400">
                <a:solidFill>
                  <a:schemeClr val="bg1"/>
                </a:solidFill>
                <a:ea typeface="黑体" panose="02010609060101010101" pitchFamily="49" charset="-122"/>
              </a:rPr>
              <a:t>删除操作中</a:t>
            </a:r>
            <a:r>
              <a:rPr lang="en-US" altLang="zh-CN" sz="1400">
                <a:solidFill>
                  <a:schemeClr val="bg1"/>
                </a:solidFill>
                <a:ea typeface="黑体" panose="02010609060101010101" pitchFamily="49" charset="-122"/>
              </a:rPr>
              <a:t>pos</a:t>
            </a:r>
            <a:r>
              <a:rPr lang="zh-CN" altLang="en-US" sz="1400">
                <a:solidFill>
                  <a:schemeClr val="bg1"/>
                </a:solidFill>
                <a:ea typeface="黑体" panose="02010609060101010101" pitchFamily="49" charset="-122"/>
              </a:rPr>
              <a:t>及</a:t>
            </a:r>
            <a:r>
              <a:rPr lang="en-US" altLang="zh-CN" sz="1400">
                <a:solidFill>
                  <a:schemeClr val="bg1"/>
                </a:solidFill>
                <a:ea typeface="黑体" panose="02010609060101010101" pitchFamily="49" charset="-122"/>
              </a:rPr>
              <a:t>len</a:t>
            </a:r>
            <a:r>
              <a:rPr lang="zh-CN" altLang="en-US" sz="1400">
                <a:solidFill>
                  <a:schemeClr val="bg1"/>
                </a:solidFill>
                <a:ea typeface="黑体" panose="02010609060101010101" pitchFamily="49" charset="-122"/>
              </a:rPr>
              <a:t>应满足约束条件</a:t>
            </a:r>
            <a:r>
              <a:rPr lang="en-US" altLang="zh-CN" sz="1400">
                <a:solidFill>
                  <a:schemeClr val="bg1"/>
                </a:solidFill>
                <a:ea typeface="黑体" panose="02010609060101010101" pitchFamily="49" charset="-122"/>
              </a:rPr>
              <a:t>:</a:t>
            </a:r>
          </a:p>
          <a:p>
            <a:pPr>
              <a:spcBef>
                <a:spcPct val="50000"/>
              </a:spcBef>
              <a:buClrTx/>
              <a:buSzTx/>
              <a:buFontTx/>
              <a:buNone/>
            </a:pPr>
            <a:r>
              <a:rPr lang="en-US" altLang="zh-CN" sz="1400">
                <a:solidFill>
                  <a:schemeClr val="bg1"/>
                </a:solidFill>
                <a:ea typeface="黑体" panose="02010609060101010101" pitchFamily="49" charset="-122"/>
              </a:rPr>
              <a:t>          0 ≤ pos ≤ Length(S)-1</a:t>
            </a:r>
          </a:p>
          <a:p>
            <a:pPr>
              <a:spcBef>
                <a:spcPct val="50000"/>
              </a:spcBef>
              <a:buClrTx/>
              <a:buSzTx/>
              <a:buFontTx/>
              <a:buNone/>
            </a:pPr>
            <a:r>
              <a:rPr lang="en-US" altLang="zh-CN" sz="1400">
                <a:solidFill>
                  <a:schemeClr val="bg1"/>
                </a:solidFill>
                <a:ea typeface="黑体" panose="02010609060101010101" pitchFamily="49" charset="-122"/>
              </a:rPr>
              <a:t>          len≥1</a:t>
            </a:r>
            <a:r>
              <a:rPr lang="zh-CN" altLang="en-US" sz="1400">
                <a:solidFill>
                  <a:schemeClr val="bg1"/>
                </a:solidFill>
                <a:ea typeface="黑体" panose="02010609060101010101" pitchFamily="49" charset="-122"/>
              </a:rPr>
              <a:t>和</a:t>
            </a:r>
            <a:r>
              <a:rPr lang="en-US" altLang="zh-CN" sz="1400">
                <a:solidFill>
                  <a:schemeClr val="bg1"/>
                </a:solidFill>
                <a:ea typeface="黑体" panose="02010609060101010101" pitchFamily="49" charset="-122"/>
              </a:rPr>
              <a:t>pos+len ≤ Length(S)</a:t>
            </a:r>
          </a:p>
          <a:p>
            <a:pPr>
              <a:spcBef>
                <a:spcPct val="50000"/>
              </a:spcBef>
              <a:buClrTx/>
              <a:buSzTx/>
              <a:buFontTx/>
              <a:buNone/>
            </a:pPr>
            <a:r>
              <a:rPr lang="en-US" altLang="zh-CN" sz="1400">
                <a:solidFill>
                  <a:schemeClr val="bg1"/>
                </a:solidFill>
                <a:ea typeface="黑体" panose="02010609060101010101" pitchFamily="49" charset="-122"/>
              </a:rPr>
              <a:t>(3) </a:t>
            </a:r>
            <a:r>
              <a:rPr lang="zh-CN" altLang="en-US" sz="1400">
                <a:solidFill>
                  <a:schemeClr val="bg1"/>
                </a:solidFill>
                <a:ea typeface="黑体" panose="02010609060101010101" pitchFamily="49" charset="-122"/>
              </a:rPr>
              <a:t>取子串操作中</a:t>
            </a:r>
            <a:r>
              <a:rPr lang="en-US" altLang="zh-CN" sz="1400">
                <a:solidFill>
                  <a:schemeClr val="bg1"/>
                </a:solidFill>
                <a:ea typeface="黑体" panose="02010609060101010101" pitchFamily="49" charset="-122"/>
              </a:rPr>
              <a:t>pos</a:t>
            </a:r>
            <a:r>
              <a:rPr lang="zh-CN" altLang="en-US" sz="1400">
                <a:solidFill>
                  <a:schemeClr val="bg1"/>
                </a:solidFill>
                <a:ea typeface="黑体" panose="02010609060101010101" pitchFamily="49" charset="-122"/>
              </a:rPr>
              <a:t>和</a:t>
            </a:r>
            <a:r>
              <a:rPr lang="en-US" altLang="zh-CN" sz="1400">
                <a:solidFill>
                  <a:schemeClr val="bg1"/>
                </a:solidFill>
                <a:ea typeface="黑体" panose="02010609060101010101" pitchFamily="49" charset="-122"/>
              </a:rPr>
              <a:t>len</a:t>
            </a:r>
            <a:r>
              <a:rPr lang="zh-CN" altLang="en-US" sz="1400">
                <a:solidFill>
                  <a:schemeClr val="bg1"/>
                </a:solidFill>
                <a:ea typeface="黑体" panose="02010609060101010101" pitchFamily="49" charset="-122"/>
              </a:rPr>
              <a:t>应满足约束条件</a:t>
            </a:r>
            <a:r>
              <a:rPr lang="en-US" altLang="zh-CN" sz="1400">
                <a:solidFill>
                  <a:schemeClr val="bg1"/>
                </a:solidFill>
                <a:ea typeface="黑体" panose="02010609060101010101" pitchFamily="49" charset="-122"/>
              </a:rPr>
              <a:t>:</a:t>
            </a:r>
          </a:p>
          <a:p>
            <a:pPr>
              <a:spcBef>
                <a:spcPct val="0"/>
              </a:spcBef>
              <a:buClrTx/>
              <a:buSzTx/>
              <a:buFontTx/>
              <a:buNone/>
            </a:pPr>
            <a:r>
              <a:rPr lang="en-US" altLang="zh-CN" sz="1400">
                <a:solidFill>
                  <a:schemeClr val="bg1"/>
                </a:solidFill>
                <a:ea typeface="黑体" panose="02010609060101010101" pitchFamily="49" charset="-122"/>
              </a:rPr>
              <a:t>           0 ≤ pos ≤ Length(S)-1</a:t>
            </a:r>
          </a:p>
          <a:p>
            <a:pPr>
              <a:spcBef>
                <a:spcPct val="0"/>
              </a:spcBef>
              <a:buClrTx/>
              <a:buSzTx/>
              <a:buFontTx/>
              <a:buNone/>
            </a:pPr>
            <a:r>
              <a:rPr lang="en-US" altLang="zh-CN" sz="1400">
                <a:solidFill>
                  <a:schemeClr val="bg1"/>
                </a:solidFill>
                <a:ea typeface="黑体" panose="02010609060101010101" pitchFamily="49" charset="-122"/>
              </a:rPr>
              <a:t>           len≥1</a:t>
            </a:r>
            <a:r>
              <a:rPr lang="zh-CN" altLang="en-US" sz="1400">
                <a:solidFill>
                  <a:schemeClr val="bg1"/>
                </a:solidFill>
                <a:ea typeface="黑体" panose="02010609060101010101" pitchFamily="49" charset="-122"/>
              </a:rPr>
              <a:t>和</a:t>
            </a:r>
            <a:r>
              <a:rPr lang="en-US" altLang="zh-CN" sz="1400">
                <a:solidFill>
                  <a:schemeClr val="bg1"/>
                </a:solidFill>
                <a:ea typeface="黑体" panose="02010609060101010101" pitchFamily="49" charset="-122"/>
              </a:rPr>
              <a:t>pos+len ≤ Length(S)</a:t>
            </a:r>
            <a:endParaRPr lang="en-US" altLang="zh-CN" sz="1100">
              <a:solidFill>
                <a:schemeClr val="bg1"/>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95400" y="1700808"/>
            <a:ext cx="10801324" cy="445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10000"/>
              </a:spcBef>
              <a:buClrTx/>
              <a:buSzTx/>
              <a:buFontTx/>
              <a:buNone/>
            </a:pPr>
            <a:r>
              <a:rPr lang="en-US" altLang="zh-CN" sz="2400" dirty="0">
                <a:solidFill>
                  <a:srgbClr val="080808"/>
                </a:solidFill>
                <a:latin typeface="楷体_GB2312" pitchFamily="49" charset="-122"/>
                <a:ea typeface="黑体" panose="02010609060101010101" pitchFamily="49" charset="-122"/>
              </a:rPr>
              <a:t>    </a:t>
            </a:r>
            <a:r>
              <a:rPr lang="zh-CN" altLang="en-US" sz="2400" dirty="0">
                <a:solidFill>
                  <a:srgbClr val="0000FF"/>
                </a:solidFill>
                <a:latin typeface="楷体_GB2312" pitchFamily="49" charset="-122"/>
                <a:ea typeface="黑体" panose="02010609060101010101" pitchFamily="49" charset="-122"/>
              </a:rPr>
              <a:t>相同之处：</a:t>
            </a:r>
            <a:r>
              <a:rPr lang="zh-CN" altLang="en-US" sz="2400" dirty="0">
                <a:solidFill>
                  <a:srgbClr val="080808"/>
                </a:solidFill>
                <a:latin typeface="楷体_GB2312" pitchFamily="49" charset="-122"/>
                <a:ea typeface="黑体" panose="02010609060101010101" pitchFamily="49" charset="-122"/>
              </a:rPr>
              <a:t>都是线性结构</a:t>
            </a:r>
            <a:endParaRPr lang="en-US" altLang="zh-CN" sz="2400" dirty="0">
              <a:solidFill>
                <a:srgbClr val="080808"/>
              </a:solidFill>
              <a:latin typeface="楷体_GB2312" pitchFamily="49" charset="-122"/>
              <a:ea typeface="黑体" panose="02010609060101010101" pitchFamily="49" charset="-122"/>
            </a:endParaRPr>
          </a:p>
          <a:p>
            <a:pPr>
              <a:spcBef>
                <a:spcPct val="10000"/>
              </a:spcBef>
              <a:buClrTx/>
              <a:buSzTx/>
              <a:buFontTx/>
              <a:buNone/>
            </a:pPr>
            <a:endParaRPr lang="zh-CN" altLang="en-US" sz="2400" dirty="0">
              <a:solidFill>
                <a:srgbClr val="080808"/>
              </a:solidFill>
              <a:latin typeface="楷体_GB2312" pitchFamily="49" charset="-122"/>
              <a:ea typeface="黑体" panose="02010609060101010101" pitchFamily="49" charset="-122"/>
            </a:endParaRPr>
          </a:p>
          <a:p>
            <a:pPr>
              <a:spcBef>
                <a:spcPct val="10000"/>
              </a:spcBef>
              <a:buClrTx/>
              <a:buSzTx/>
              <a:buFontTx/>
              <a:buNone/>
            </a:pPr>
            <a:r>
              <a:rPr lang="zh-CN" altLang="en-US" sz="2400" dirty="0">
                <a:solidFill>
                  <a:srgbClr val="080808"/>
                </a:solidFill>
                <a:latin typeface="楷体_GB2312" pitchFamily="49" charset="-122"/>
                <a:ea typeface="黑体" panose="02010609060101010101" pitchFamily="49" charset="-122"/>
              </a:rPr>
              <a:t>    </a:t>
            </a:r>
            <a:r>
              <a:rPr lang="zh-CN" altLang="en-US" sz="2400" dirty="0">
                <a:solidFill>
                  <a:srgbClr val="FF0000"/>
                </a:solidFill>
                <a:latin typeface="楷体_GB2312" pitchFamily="49" charset="-122"/>
                <a:ea typeface="黑体" panose="02010609060101010101" pitchFamily="49" charset="-122"/>
              </a:rPr>
              <a:t>不同之处：</a:t>
            </a:r>
          </a:p>
          <a:p>
            <a:pPr>
              <a:spcBef>
                <a:spcPct val="10000"/>
              </a:spcBef>
              <a:buClrTx/>
              <a:buSzTx/>
              <a:buFontTx/>
              <a:buNone/>
            </a:pPr>
            <a:r>
              <a:rPr lang="zh-CN" altLang="en-US" sz="2400" dirty="0">
                <a:solidFill>
                  <a:srgbClr val="080808"/>
                </a:solidFill>
                <a:latin typeface="楷体_GB2312" pitchFamily="49" charset="-122"/>
                <a:ea typeface="黑体" panose="02010609060101010101" pitchFamily="49" charset="-122"/>
              </a:rPr>
              <a:t>    （</a:t>
            </a:r>
            <a:r>
              <a:rPr lang="en-US" altLang="zh-CN" sz="2400" dirty="0">
                <a:solidFill>
                  <a:srgbClr val="080808"/>
                </a:solidFill>
                <a:latin typeface="楷体_GB2312" pitchFamily="49" charset="-122"/>
                <a:ea typeface="黑体" panose="02010609060101010101" pitchFamily="49" charset="-122"/>
              </a:rPr>
              <a:t>1</a:t>
            </a:r>
            <a:r>
              <a:rPr lang="zh-CN" altLang="en-US" sz="2400" dirty="0">
                <a:solidFill>
                  <a:srgbClr val="080808"/>
                </a:solidFill>
                <a:latin typeface="楷体_GB2312" pitchFamily="49" charset="-122"/>
                <a:ea typeface="黑体" panose="02010609060101010101" pitchFamily="49" charset="-122"/>
              </a:rPr>
              <a:t>）线性表的数据元素类型为任意类型；而串的数据元素类型为</a:t>
            </a:r>
            <a:r>
              <a:rPr lang="zh-CN" altLang="en-US" sz="2400" dirty="0">
                <a:solidFill>
                  <a:srgbClr val="C00000"/>
                </a:solidFill>
                <a:latin typeface="楷体_GB2312" pitchFamily="49" charset="-122"/>
                <a:ea typeface="黑体" panose="02010609060101010101" pitchFamily="49" charset="-122"/>
              </a:rPr>
              <a:t>字符类型</a:t>
            </a:r>
          </a:p>
          <a:p>
            <a:pPr>
              <a:spcBef>
                <a:spcPct val="10000"/>
              </a:spcBef>
              <a:buClrTx/>
              <a:buSzTx/>
              <a:buFontTx/>
              <a:buNone/>
            </a:pPr>
            <a:r>
              <a:rPr lang="zh-CN" altLang="en-US" sz="2400" dirty="0">
                <a:solidFill>
                  <a:srgbClr val="080808"/>
                </a:solidFill>
                <a:latin typeface="楷体_GB2312" pitchFamily="49" charset="-122"/>
                <a:ea typeface="黑体" panose="02010609060101010101" pitchFamily="49" charset="-122"/>
              </a:rPr>
              <a:t>    （</a:t>
            </a:r>
            <a:r>
              <a:rPr lang="en-US" altLang="zh-CN" sz="2400" dirty="0">
                <a:solidFill>
                  <a:srgbClr val="080808"/>
                </a:solidFill>
                <a:latin typeface="楷体_GB2312" pitchFamily="49" charset="-122"/>
                <a:ea typeface="黑体" panose="02010609060101010101" pitchFamily="49" charset="-122"/>
              </a:rPr>
              <a:t>2</a:t>
            </a:r>
            <a:r>
              <a:rPr lang="zh-CN" altLang="en-US" sz="2400" dirty="0">
                <a:solidFill>
                  <a:srgbClr val="080808"/>
                </a:solidFill>
                <a:latin typeface="楷体_GB2312" pitchFamily="49" charset="-122"/>
                <a:ea typeface="黑体" panose="02010609060101010101" pitchFamily="49" charset="-122"/>
              </a:rPr>
              <a:t>）线性表的插入和删除操作都是只对一个数据元素；而串的插入和</a:t>
            </a:r>
            <a:r>
              <a:rPr lang="zh-CN" altLang="en-US" sz="2400" dirty="0" smtClean="0">
                <a:solidFill>
                  <a:srgbClr val="080808"/>
                </a:solidFill>
                <a:latin typeface="楷体_GB2312" pitchFamily="49" charset="-122"/>
                <a:ea typeface="黑体" panose="02010609060101010101" pitchFamily="49" charset="-122"/>
              </a:rPr>
              <a:t>删除 操作</a:t>
            </a:r>
            <a:r>
              <a:rPr lang="zh-CN" altLang="en-US" sz="2400" dirty="0">
                <a:solidFill>
                  <a:srgbClr val="080808"/>
                </a:solidFill>
                <a:latin typeface="楷体_GB2312" pitchFamily="49" charset="-122"/>
                <a:ea typeface="黑体" panose="02010609060101010101" pitchFamily="49" charset="-122"/>
              </a:rPr>
              <a:t>都是</a:t>
            </a:r>
            <a:r>
              <a:rPr lang="zh-CN" altLang="en-US" sz="2400" dirty="0">
                <a:solidFill>
                  <a:srgbClr val="C00000"/>
                </a:solidFill>
                <a:latin typeface="楷体_GB2312" pitchFamily="49" charset="-122"/>
                <a:ea typeface="黑体" panose="02010609060101010101" pitchFamily="49" charset="-122"/>
              </a:rPr>
              <a:t>对一个子串进行</a:t>
            </a:r>
            <a:r>
              <a:rPr lang="zh-CN" altLang="en-US" sz="2400" dirty="0">
                <a:solidFill>
                  <a:srgbClr val="080808"/>
                </a:solidFill>
                <a:latin typeface="楷体_GB2312" pitchFamily="49" charset="-122"/>
                <a:ea typeface="黑体" panose="02010609060101010101" pitchFamily="49" charset="-122"/>
              </a:rPr>
              <a:t>的</a:t>
            </a:r>
          </a:p>
          <a:p>
            <a:pPr>
              <a:spcBef>
                <a:spcPct val="10000"/>
              </a:spcBef>
              <a:buClrTx/>
              <a:buSzTx/>
              <a:buFontTx/>
              <a:buNone/>
            </a:pPr>
            <a:r>
              <a:rPr lang="zh-CN" altLang="en-US" sz="2400" dirty="0">
                <a:solidFill>
                  <a:srgbClr val="080808"/>
                </a:solidFill>
                <a:latin typeface="楷体_GB2312" pitchFamily="49" charset="-122"/>
                <a:ea typeface="黑体" panose="02010609060101010101" pitchFamily="49" charset="-122"/>
              </a:rPr>
              <a:t>    （</a:t>
            </a:r>
            <a:r>
              <a:rPr lang="en-US" altLang="zh-CN" sz="2400" dirty="0">
                <a:solidFill>
                  <a:srgbClr val="080808"/>
                </a:solidFill>
                <a:latin typeface="楷体_GB2312" pitchFamily="49" charset="-122"/>
                <a:ea typeface="黑体" panose="02010609060101010101" pitchFamily="49" charset="-122"/>
              </a:rPr>
              <a:t>3</a:t>
            </a:r>
            <a:r>
              <a:rPr lang="zh-CN" altLang="en-US" sz="2400" dirty="0">
                <a:solidFill>
                  <a:srgbClr val="080808"/>
                </a:solidFill>
                <a:latin typeface="楷体_GB2312" pitchFamily="49" charset="-122"/>
                <a:ea typeface="黑体" panose="02010609060101010101" pitchFamily="49" charset="-122"/>
              </a:rPr>
              <a:t>）串还有一些不同于线性表的其他操作</a:t>
            </a:r>
            <a:endParaRPr lang="en-US" altLang="zh-CN" sz="2400" dirty="0">
              <a:solidFill>
                <a:srgbClr val="080808"/>
              </a:solidFill>
              <a:latin typeface="楷体_GB2312" pitchFamily="49" charset="-122"/>
              <a:ea typeface="黑体" panose="02010609060101010101" pitchFamily="49" charset="-122"/>
            </a:endParaRPr>
          </a:p>
          <a:p>
            <a:pPr>
              <a:spcBef>
                <a:spcPct val="10000"/>
              </a:spcBef>
              <a:buClrTx/>
              <a:buSzTx/>
              <a:buFontTx/>
              <a:buNone/>
            </a:pPr>
            <a:endParaRPr lang="zh-CN" altLang="en-US" sz="2400" dirty="0">
              <a:solidFill>
                <a:srgbClr val="080808"/>
              </a:solidFill>
              <a:latin typeface="楷体_GB2312" pitchFamily="49" charset="-122"/>
              <a:ea typeface="黑体" panose="02010609060101010101" pitchFamily="49" charset="-122"/>
            </a:endParaRPr>
          </a:p>
          <a:p>
            <a:pPr>
              <a:spcBef>
                <a:spcPct val="10000"/>
              </a:spcBef>
              <a:buClrTx/>
              <a:buSzTx/>
              <a:buFontTx/>
              <a:buNone/>
            </a:pPr>
            <a:r>
              <a:rPr lang="zh-CN" altLang="en-US" sz="2400" dirty="0">
                <a:solidFill>
                  <a:srgbClr val="080808"/>
                </a:solidFill>
                <a:latin typeface="楷体_GB2312" pitchFamily="49" charset="-122"/>
                <a:ea typeface="黑体" panose="02010609060101010101" pitchFamily="49" charset="-122"/>
              </a:rPr>
              <a:t>     因此，专门设计串为一个专门的数据结构。</a:t>
            </a:r>
          </a:p>
          <a:p>
            <a:pPr>
              <a:spcBef>
                <a:spcPct val="10000"/>
              </a:spcBef>
              <a:buClrTx/>
              <a:buSzTx/>
              <a:buFontTx/>
              <a:buNone/>
            </a:pPr>
            <a:r>
              <a:rPr lang="zh-CN" altLang="en-US" sz="2400" dirty="0">
                <a:solidFill>
                  <a:srgbClr val="080808"/>
                </a:solidFill>
                <a:latin typeface="楷体_GB2312" pitchFamily="49" charset="-122"/>
                <a:ea typeface="黑体" panose="02010609060101010101" pitchFamily="49" charset="-122"/>
              </a:rPr>
              <a:t>     现有的所有高级程序设计语言，如</a:t>
            </a:r>
            <a:r>
              <a:rPr lang="en-US" altLang="zh-CN" sz="2400" dirty="0">
                <a:solidFill>
                  <a:srgbClr val="080808"/>
                </a:solidFill>
                <a:latin typeface="楷体_GB2312" pitchFamily="49" charset="-122"/>
                <a:ea typeface="黑体" panose="02010609060101010101" pitchFamily="49" charset="-122"/>
              </a:rPr>
              <a:t>C++</a:t>
            </a:r>
            <a:r>
              <a:rPr lang="zh-CN" altLang="en-US" sz="2400" dirty="0">
                <a:solidFill>
                  <a:srgbClr val="080808"/>
                </a:solidFill>
                <a:latin typeface="楷体_GB2312" pitchFamily="49" charset="-122"/>
                <a:ea typeface="黑体" panose="02010609060101010101" pitchFamily="49" charset="-122"/>
              </a:rPr>
              <a:t>，</a:t>
            </a:r>
            <a:r>
              <a:rPr lang="en-US" altLang="zh-CN" sz="2400" dirty="0">
                <a:solidFill>
                  <a:srgbClr val="080808"/>
                </a:solidFill>
                <a:latin typeface="楷体_GB2312" pitchFamily="49" charset="-122"/>
                <a:ea typeface="黑体" panose="02010609060101010101" pitchFamily="49" charset="-122"/>
              </a:rPr>
              <a:t>Java</a:t>
            </a:r>
            <a:r>
              <a:rPr lang="zh-CN" altLang="en-US" sz="2400" dirty="0">
                <a:solidFill>
                  <a:srgbClr val="080808"/>
                </a:solidFill>
                <a:latin typeface="楷体_GB2312" pitchFamily="49" charset="-122"/>
                <a:ea typeface="黑体" panose="02010609060101010101" pitchFamily="49" charset="-122"/>
              </a:rPr>
              <a:t>等，都提供了专门的串操作函数或串类。</a:t>
            </a:r>
          </a:p>
        </p:txBody>
      </p:sp>
      <p:sp>
        <p:nvSpPr>
          <p:cNvPr id="91139" name="Text Box 3"/>
          <p:cNvSpPr txBox="1">
            <a:spLocks noChangeArrowheads="1"/>
          </p:cNvSpPr>
          <p:nvPr/>
        </p:nvSpPr>
        <p:spPr bwMode="auto">
          <a:xfrm>
            <a:off x="1199456" y="980728"/>
            <a:ext cx="388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en-US" altLang="zh-CN" sz="2800" dirty="0">
                <a:solidFill>
                  <a:srgbClr val="000000"/>
                </a:solidFill>
                <a:ea typeface="黑体" panose="02010609060101010101" pitchFamily="49" charset="-122"/>
              </a:rPr>
              <a:t>C</a:t>
            </a:r>
            <a:r>
              <a:rPr lang="zh-CN" altLang="en-US" sz="2800" dirty="0">
                <a:solidFill>
                  <a:srgbClr val="000000"/>
                </a:solidFill>
                <a:ea typeface="黑体" panose="02010609060101010101" pitchFamily="49" charset="-122"/>
              </a:rPr>
              <a:t>、串和线性表的比较</a:t>
            </a:r>
          </a:p>
        </p:txBody>
      </p:sp>
      <p:sp>
        <p:nvSpPr>
          <p:cNvPr id="91140" name="标题 1"/>
          <p:cNvSpPr>
            <a:spLocks noGrp="1"/>
          </p:cNvSpPr>
          <p:nvPr>
            <p:ph type="title"/>
          </p:nvPr>
        </p:nvSpPr>
        <p:spPr>
          <a:xfrm>
            <a:off x="335360" y="116632"/>
            <a:ext cx="7786688" cy="514350"/>
          </a:xfrm>
        </p:spPr>
        <p:txBody>
          <a:bodyPr/>
          <a:lstStyle/>
          <a:p>
            <a:r>
              <a:rPr lang="zh-CN" altLang="en-US" sz="2400" dirty="0"/>
              <a:t>串的基本概念、抽象数据类型和</a:t>
            </a:r>
            <a:r>
              <a:rPr lang="en-US" altLang="zh-CN" sz="2400" dirty="0"/>
              <a:t>C/C++</a:t>
            </a:r>
            <a:r>
              <a:rPr lang="zh-CN" altLang="en-US" sz="2400" dirty="0"/>
              <a:t>语言的串函数</a:t>
            </a: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p:cNvSpPr>
          <p:nvPr>
            <p:ph type="title"/>
          </p:nvPr>
        </p:nvSpPr>
        <p:spPr>
          <a:xfrm>
            <a:off x="407368" y="98426"/>
            <a:ext cx="7715250" cy="514350"/>
          </a:xfrm>
        </p:spPr>
        <p:txBody>
          <a:bodyPr/>
          <a:lstStyle/>
          <a:p>
            <a:r>
              <a:rPr lang="zh-CN" altLang="en-US" sz="2400" dirty="0"/>
              <a:t>串的基本概念、抽象数据类型和</a:t>
            </a:r>
            <a:r>
              <a:rPr lang="en-US" altLang="zh-CN" sz="2400" dirty="0"/>
              <a:t>C/C++</a:t>
            </a:r>
            <a:r>
              <a:rPr lang="zh-CN" altLang="en-US" sz="2400" dirty="0"/>
              <a:t>语言的串函数</a:t>
            </a:r>
          </a:p>
        </p:txBody>
      </p:sp>
      <p:sp>
        <p:nvSpPr>
          <p:cNvPr id="93187" name="Text Box 5"/>
          <p:cNvSpPr txBox="1">
            <a:spLocks noChangeArrowheads="1"/>
          </p:cNvSpPr>
          <p:nvPr/>
        </p:nvSpPr>
        <p:spPr bwMode="auto">
          <a:xfrm>
            <a:off x="1992313" y="855663"/>
            <a:ext cx="388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en-US" altLang="zh-CN" sz="2800" dirty="0">
                <a:solidFill>
                  <a:srgbClr val="000000"/>
                </a:solidFill>
                <a:ea typeface="黑体" panose="02010609060101010101" pitchFamily="49" charset="-122"/>
              </a:rPr>
              <a:t>D</a:t>
            </a:r>
            <a:r>
              <a:rPr lang="zh-CN" altLang="en-US" sz="2800" dirty="0">
                <a:solidFill>
                  <a:srgbClr val="000000"/>
                </a:solidFill>
                <a:ea typeface="黑体" panose="02010609060101010101" pitchFamily="49" charset="-122"/>
              </a:rPr>
              <a:t>、串的抽象数据类型</a:t>
            </a:r>
          </a:p>
        </p:txBody>
      </p:sp>
      <p:sp>
        <p:nvSpPr>
          <p:cNvPr id="7" name="Rectangle 5"/>
          <p:cNvSpPr>
            <a:spLocks noChangeArrowheads="1"/>
          </p:cNvSpPr>
          <p:nvPr/>
        </p:nvSpPr>
        <p:spPr bwMode="auto">
          <a:xfrm>
            <a:off x="2063750" y="2636838"/>
            <a:ext cx="8001000" cy="3744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zh-CN" altLang="en-US" sz="2400">
                <a:solidFill>
                  <a:srgbClr val="0000FF"/>
                </a:solidFill>
                <a:latin typeface="楷体_GB2312" pitchFamily="49" charset="-122"/>
                <a:ea typeface="黑体" panose="02010609060101010101" pitchFamily="49" charset="-122"/>
              </a:rPr>
              <a:t>串长度：</a:t>
            </a:r>
            <a:r>
              <a:rPr lang="en-US" altLang="zh-CN" sz="2400">
                <a:solidFill>
                  <a:srgbClr val="080808"/>
                </a:solidFill>
                <a:latin typeface="楷体_GB2312" pitchFamily="49" charset="-122"/>
                <a:ea typeface="黑体" panose="02010609060101010101" pitchFamily="49" charset="-122"/>
              </a:rPr>
              <a:t>int strlen(char *str);</a:t>
            </a:r>
          </a:p>
          <a:p>
            <a:pPr>
              <a:spcBef>
                <a:spcPct val="50000"/>
              </a:spcBef>
              <a:buClrTx/>
              <a:buSzTx/>
              <a:buFontTx/>
              <a:buNone/>
            </a:pPr>
            <a:r>
              <a:rPr lang="zh-CN" altLang="en-US" sz="2400">
                <a:solidFill>
                  <a:srgbClr val="0000FF"/>
                </a:solidFill>
                <a:latin typeface="楷体_GB2312" pitchFamily="49" charset="-122"/>
                <a:ea typeface="黑体" panose="02010609060101010101" pitchFamily="49" charset="-122"/>
              </a:rPr>
              <a:t>串比较：</a:t>
            </a:r>
            <a:r>
              <a:rPr lang="en-US" altLang="zh-CN" sz="2400">
                <a:solidFill>
                  <a:srgbClr val="080808"/>
                </a:solidFill>
                <a:latin typeface="楷体_GB2312" pitchFamily="49" charset="-122"/>
                <a:ea typeface="黑体" panose="02010609060101010101" pitchFamily="49" charset="-122"/>
              </a:rPr>
              <a:t>int strcmp(char *str1,char *str2);             </a:t>
            </a:r>
          </a:p>
          <a:p>
            <a:pPr>
              <a:spcBef>
                <a:spcPct val="50000"/>
              </a:spcBef>
              <a:buClrTx/>
              <a:buSzTx/>
              <a:buFontTx/>
              <a:buNone/>
            </a:pPr>
            <a:r>
              <a:rPr lang="zh-CN" altLang="en-US" sz="2400">
                <a:solidFill>
                  <a:srgbClr val="0000FF"/>
                </a:solidFill>
                <a:latin typeface="楷体_GB2312" pitchFamily="49" charset="-122"/>
                <a:ea typeface="黑体" panose="02010609060101010101" pitchFamily="49" charset="-122"/>
              </a:rPr>
              <a:t>串拷贝：</a:t>
            </a:r>
            <a:r>
              <a:rPr lang="en-US" altLang="zh-CN" sz="2400">
                <a:solidFill>
                  <a:srgbClr val="080808"/>
                </a:solidFill>
                <a:latin typeface="楷体_GB2312" pitchFamily="49" charset="-122"/>
                <a:ea typeface="黑体" panose="02010609060101010101" pitchFamily="49" charset="-122"/>
              </a:rPr>
              <a:t>char </a:t>
            </a:r>
            <a:r>
              <a:rPr lang="en-US" altLang="zh-CN" sz="2400" smtClean="0">
                <a:solidFill>
                  <a:srgbClr val="080808"/>
                </a:solidFill>
                <a:latin typeface="楷体_GB2312" pitchFamily="49" charset="-122"/>
                <a:ea typeface="黑体" panose="02010609060101010101" pitchFamily="49" charset="-122"/>
              </a:rPr>
              <a:t>*strcpy(char </a:t>
            </a:r>
            <a:r>
              <a:rPr lang="en-US" altLang="zh-CN" sz="2400">
                <a:solidFill>
                  <a:srgbClr val="080808"/>
                </a:solidFill>
                <a:latin typeface="楷体_GB2312" pitchFamily="49" charset="-122"/>
                <a:ea typeface="黑体" panose="02010609060101010101" pitchFamily="49" charset="-122"/>
              </a:rPr>
              <a:t>*str1,char *str2);</a:t>
            </a:r>
          </a:p>
          <a:p>
            <a:pPr>
              <a:spcBef>
                <a:spcPct val="50000"/>
              </a:spcBef>
              <a:buClrTx/>
              <a:buSzTx/>
              <a:buFontTx/>
              <a:buNone/>
            </a:pPr>
            <a:r>
              <a:rPr lang="zh-CN" altLang="en-US" sz="2400">
                <a:solidFill>
                  <a:srgbClr val="0000FF"/>
                </a:solidFill>
                <a:latin typeface="楷体_GB2312" pitchFamily="49" charset="-122"/>
                <a:ea typeface="黑体" panose="02010609060101010101" pitchFamily="49" charset="-122"/>
              </a:rPr>
              <a:t>串连接：</a:t>
            </a:r>
            <a:r>
              <a:rPr lang="en-US" altLang="zh-CN" sz="2400">
                <a:solidFill>
                  <a:srgbClr val="080808"/>
                </a:solidFill>
                <a:latin typeface="楷体_GB2312" pitchFamily="49" charset="-122"/>
                <a:ea typeface="黑体" panose="02010609060101010101" pitchFamily="49" charset="-122"/>
              </a:rPr>
              <a:t>char </a:t>
            </a:r>
            <a:r>
              <a:rPr lang="en-US" altLang="zh-CN" sz="2400" smtClean="0">
                <a:solidFill>
                  <a:srgbClr val="080808"/>
                </a:solidFill>
                <a:latin typeface="楷体_GB2312" pitchFamily="49" charset="-122"/>
                <a:ea typeface="黑体" panose="02010609060101010101" pitchFamily="49" charset="-122"/>
              </a:rPr>
              <a:t>*strcat(char </a:t>
            </a:r>
            <a:r>
              <a:rPr lang="en-US" altLang="zh-CN" sz="2400">
                <a:solidFill>
                  <a:srgbClr val="080808"/>
                </a:solidFill>
                <a:latin typeface="楷体_GB2312" pitchFamily="49" charset="-122"/>
                <a:ea typeface="黑体" panose="02010609060101010101" pitchFamily="49" charset="-122"/>
              </a:rPr>
              <a:t>*str1,char *str2);    </a:t>
            </a:r>
          </a:p>
          <a:p>
            <a:pPr>
              <a:spcBef>
                <a:spcPct val="50000"/>
              </a:spcBef>
              <a:buClrTx/>
              <a:buSzTx/>
              <a:buFontTx/>
              <a:buNone/>
            </a:pPr>
            <a:r>
              <a:rPr lang="zh-CN" altLang="en-US" sz="2400">
                <a:solidFill>
                  <a:srgbClr val="0000FF"/>
                </a:solidFill>
                <a:latin typeface="楷体_GB2312" pitchFamily="49" charset="-122"/>
                <a:ea typeface="黑体" panose="02010609060101010101" pitchFamily="49" charset="-122"/>
              </a:rPr>
              <a:t>子串</a:t>
            </a:r>
            <a:r>
              <a:rPr lang="en-US" altLang="zh-CN" sz="2400">
                <a:solidFill>
                  <a:srgbClr val="0000FF"/>
                </a:solidFill>
                <a:latin typeface="楷体_GB2312" pitchFamily="49" charset="-122"/>
                <a:ea typeface="黑体" panose="02010609060101010101" pitchFamily="49" charset="-122"/>
              </a:rPr>
              <a:t>T</a:t>
            </a:r>
            <a:r>
              <a:rPr lang="zh-CN" altLang="en-US" sz="2400">
                <a:solidFill>
                  <a:srgbClr val="0000FF"/>
                </a:solidFill>
                <a:latin typeface="楷体_GB2312" pitchFamily="49" charset="-122"/>
                <a:ea typeface="黑体" panose="02010609060101010101" pitchFamily="49" charset="-122"/>
              </a:rPr>
              <a:t>定位：</a:t>
            </a:r>
            <a:r>
              <a:rPr lang="en-US" altLang="zh-CN" sz="2400">
                <a:solidFill>
                  <a:srgbClr val="080808"/>
                </a:solidFill>
                <a:latin typeface="楷体_GB2312" pitchFamily="49" charset="-122"/>
                <a:ea typeface="黑体" panose="02010609060101010101" pitchFamily="49" charset="-122"/>
              </a:rPr>
              <a:t>char *strchr(char *str,char ch); </a:t>
            </a:r>
          </a:p>
          <a:p>
            <a:pPr>
              <a:spcBef>
                <a:spcPct val="50000"/>
              </a:spcBef>
              <a:buClrTx/>
              <a:buSzTx/>
              <a:buFontTx/>
              <a:buNone/>
            </a:pPr>
            <a:r>
              <a:rPr lang="zh-CN" altLang="en-US" sz="2400">
                <a:solidFill>
                  <a:srgbClr val="0000FF"/>
                </a:solidFill>
                <a:latin typeface="楷体_GB2312" pitchFamily="49" charset="-122"/>
                <a:ea typeface="黑体" panose="02010609060101010101" pitchFamily="49" charset="-122"/>
              </a:rPr>
              <a:t>子串查找</a:t>
            </a:r>
            <a:r>
              <a:rPr lang="en-US" altLang="zh-CN" sz="2400">
                <a:solidFill>
                  <a:srgbClr val="0000FF"/>
                </a:solidFill>
                <a:latin typeface="楷体_GB2312" pitchFamily="49" charset="-122"/>
                <a:ea typeface="黑体" panose="02010609060101010101" pitchFamily="49" charset="-122"/>
              </a:rPr>
              <a:t>: </a:t>
            </a:r>
            <a:r>
              <a:rPr lang="en-US" altLang="zh-CN" sz="2400">
                <a:solidFill>
                  <a:srgbClr val="080808"/>
                </a:solidFill>
                <a:latin typeface="楷体_GB2312" pitchFamily="49" charset="-122"/>
                <a:ea typeface="黑体" panose="02010609060101010101" pitchFamily="49" charset="-122"/>
              </a:rPr>
              <a:t>char *strstr(char *s1,char *s2); </a:t>
            </a:r>
          </a:p>
          <a:p>
            <a:pPr>
              <a:spcBef>
                <a:spcPct val="50000"/>
              </a:spcBef>
              <a:buClrTx/>
              <a:buSzTx/>
              <a:buFontTx/>
              <a:buNone/>
            </a:pPr>
            <a:r>
              <a:rPr lang="en-US" altLang="zh-CN" sz="2400">
                <a:solidFill>
                  <a:srgbClr val="080808"/>
                </a:solidFill>
                <a:latin typeface="楷体_GB2312" pitchFamily="49" charset="-122"/>
                <a:ea typeface="黑体" panose="02010609060101010101" pitchFamily="49" charset="-122"/>
              </a:rPr>
              <a:t>    </a:t>
            </a:r>
            <a:r>
              <a:rPr lang="en-US" altLang="zh-CN" sz="2400">
                <a:solidFill>
                  <a:srgbClr val="080808"/>
                </a:solidFill>
                <a:latin typeface="Times New Roman" panose="02020603050405020304" pitchFamily="18" charset="0"/>
                <a:ea typeface="黑体" panose="02010609060101010101" pitchFamily="49" charset="-122"/>
              </a:rPr>
              <a:t>……</a:t>
            </a:r>
            <a:r>
              <a:rPr lang="zh-CN" altLang="en-US" sz="2400">
                <a:solidFill>
                  <a:srgbClr val="0000FF"/>
                </a:solidFill>
                <a:latin typeface="楷体_GB2312" pitchFamily="49" charset="-122"/>
                <a:ea typeface="黑体" panose="02010609060101010101" pitchFamily="49" charset="-122"/>
              </a:rPr>
              <a:t>具体请见</a:t>
            </a:r>
            <a:r>
              <a:rPr lang="en-US" altLang="zh-CN" sz="2400">
                <a:solidFill>
                  <a:srgbClr val="0000FF"/>
                </a:solidFill>
                <a:latin typeface="楷体_GB2312" pitchFamily="49" charset="-122"/>
                <a:ea typeface="黑体" panose="02010609060101010101" pitchFamily="49" charset="-122"/>
              </a:rPr>
              <a:t>C/C++</a:t>
            </a:r>
            <a:r>
              <a:rPr lang="zh-CN" altLang="en-US" sz="2400">
                <a:solidFill>
                  <a:srgbClr val="0000FF"/>
                </a:solidFill>
                <a:latin typeface="楷体_GB2312" pitchFamily="49" charset="-122"/>
                <a:ea typeface="黑体" panose="02010609060101010101" pitchFamily="49" charset="-122"/>
              </a:rPr>
              <a:t>帮助文档</a:t>
            </a:r>
          </a:p>
        </p:txBody>
      </p:sp>
      <p:sp>
        <p:nvSpPr>
          <p:cNvPr id="8" name="Rectangle 6"/>
          <p:cNvSpPr>
            <a:spLocks noChangeArrowheads="1"/>
          </p:cNvSpPr>
          <p:nvPr/>
        </p:nvSpPr>
        <p:spPr bwMode="auto">
          <a:xfrm>
            <a:off x="2135188" y="1341438"/>
            <a:ext cx="6629400" cy="1200150"/>
          </a:xfrm>
          <a:prstGeom prst="rect">
            <a:avLst/>
          </a:prstGeom>
          <a:gradFill rotWithShape="1">
            <a:gsLst>
              <a:gs pos="0">
                <a:srgbClr val="33CCFF"/>
              </a:gs>
              <a:gs pos="50000">
                <a:srgbClr val="FFFFFF"/>
              </a:gs>
              <a:gs pos="100000">
                <a:srgbClr val="33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a:solidFill>
                  <a:srgbClr val="080808"/>
                </a:solidFill>
                <a:latin typeface="楷体_GB2312" pitchFamily="49" charset="-122"/>
                <a:ea typeface="黑体" panose="02010609060101010101" pitchFamily="49" charset="-122"/>
              </a:rPr>
              <a:t>注：用</a:t>
            </a:r>
            <a:r>
              <a:rPr lang="en-US" altLang="zh-CN" sz="2400">
                <a:solidFill>
                  <a:srgbClr val="080808"/>
                </a:solidFill>
                <a:latin typeface="楷体_GB2312" pitchFamily="49" charset="-122"/>
                <a:ea typeface="黑体" panose="02010609060101010101" pitchFamily="49" charset="-122"/>
              </a:rPr>
              <a:t>C/C++</a:t>
            </a:r>
            <a:r>
              <a:rPr lang="zh-CN" altLang="en-US" sz="2400">
                <a:solidFill>
                  <a:srgbClr val="080808"/>
                </a:solidFill>
                <a:latin typeface="楷体_GB2312" pitchFamily="49" charset="-122"/>
                <a:ea typeface="黑体" panose="02010609060101010101" pitchFamily="49" charset="-122"/>
              </a:rPr>
              <a:t>处理字符串时，要调用标准库函数 </a:t>
            </a:r>
            <a:r>
              <a:rPr lang="en-US" altLang="zh-CN" sz="2400">
                <a:solidFill>
                  <a:srgbClr val="080808"/>
                </a:solidFill>
                <a:latin typeface="楷体_GB2312" pitchFamily="49" charset="-122"/>
                <a:ea typeface="黑体" panose="02010609060101010101" pitchFamily="49" charset="-122"/>
              </a:rPr>
              <a:t>#include&lt;string.h&gt;</a:t>
            </a:r>
          </a:p>
          <a:p>
            <a:pPr>
              <a:spcBef>
                <a:spcPct val="0"/>
              </a:spcBef>
              <a:buClrTx/>
              <a:buSzTx/>
              <a:buFontTx/>
              <a:buNone/>
            </a:pPr>
            <a:r>
              <a:rPr lang="en-US" altLang="zh-CN" sz="2400" b="0">
                <a:solidFill>
                  <a:srgbClr val="080808"/>
                </a:solidFill>
                <a:latin typeface="楷体_GB2312" pitchFamily="49" charset="-122"/>
                <a:ea typeface="黑体" panose="02010609060101010101" pitchFamily="49" charset="-122"/>
              </a:rPr>
              <a:t>#include&lt;cstring&gt;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ChangeArrowheads="1"/>
          </p:cNvSpPr>
          <p:nvPr/>
        </p:nvSpPr>
        <p:spPr bwMode="auto">
          <a:xfrm>
            <a:off x="839416" y="980728"/>
            <a:ext cx="10261883"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50000"/>
              </a:lnSpc>
              <a:spcBef>
                <a:spcPct val="0"/>
              </a:spcBef>
              <a:buClrTx/>
              <a:buSzTx/>
              <a:buFontTx/>
              <a:buNone/>
            </a:pPr>
            <a:r>
              <a:rPr lang="zh-CN" altLang="en-US" sz="2400" dirty="0">
                <a:ea typeface="黑体" panose="02010609060101010101" pitchFamily="49" charset="-122"/>
              </a:rPr>
              <a:t>在实际应用中，串基本上采用</a:t>
            </a:r>
            <a:r>
              <a:rPr lang="zh-CN" altLang="en-US" sz="2400" dirty="0">
                <a:solidFill>
                  <a:srgbClr val="0000CC"/>
                </a:solidFill>
                <a:ea typeface="黑体" panose="02010609060101010101" pitchFamily="49" charset="-122"/>
              </a:rPr>
              <a:t>动态数组</a:t>
            </a:r>
            <a:r>
              <a:rPr lang="zh-CN" altLang="en-US" sz="2400" dirty="0">
                <a:ea typeface="黑体" panose="02010609060101010101" pitchFamily="49" charset="-122"/>
              </a:rPr>
              <a:t>存储结构：</a:t>
            </a:r>
            <a:endParaRPr lang="en-US" altLang="zh-CN" sz="2400" dirty="0">
              <a:ea typeface="黑体" panose="02010609060101010101" pitchFamily="49" charset="-122"/>
            </a:endParaRPr>
          </a:p>
          <a:p>
            <a:pPr>
              <a:lnSpc>
                <a:spcPct val="150000"/>
              </a:lnSpc>
              <a:spcBef>
                <a:spcPct val="0"/>
              </a:spcBef>
              <a:buClrTx/>
              <a:buSzTx/>
              <a:buFontTx/>
              <a:buNone/>
            </a:pPr>
            <a:endParaRPr lang="zh-CN" altLang="en-US" sz="1400" dirty="0">
              <a:ea typeface="黑体" panose="02010609060101010101" pitchFamily="49" charset="-122"/>
            </a:endParaRPr>
          </a:p>
          <a:p>
            <a:pPr>
              <a:lnSpc>
                <a:spcPct val="150000"/>
              </a:lnSpc>
              <a:spcBef>
                <a:spcPct val="0"/>
              </a:spcBef>
              <a:buClrTx/>
              <a:buSzTx/>
              <a:buFontTx/>
              <a:buNone/>
            </a:pPr>
            <a:r>
              <a:rPr lang="zh-CN" altLang="en-US" sz="2400" dirty="0">
                <a:ea typeface="黑体" panose="02010609060101010101" pitchFamily="49" charset="-122"/>
              </a:rPr>
              <a:t>（</a:t>
            </a:r>
            <a:r>
              <a:rPr lang="en-US" altLang="zh-CN" sz="2400" dirty="0">
                <a:ea typeface="黑体" panose="02010609060101010101" pitchFamily="49" charset="-122"/>
              </a:rPr>
              <a:t>1</a:t>
            </a:r>
            <a:r>
              <a:rPr lang="zh-CN" altLang="en-US" sz="2400" dirty="0">
                <a:ea typeface="黑体" panose="02010609060101010101" pitchFamily="49" charset="-122"/>
              </a:rPr>
              <a:t>）静态数组存储结构下，</a:t>
            </a:r>
            <a:r>
              <a:rPr lang="zh-CN" altLang="en-US" sz="2400" dirty="0">
                <a:solidFill>
                  <a:srgbClr val="FF0000"/>
                </a:solidFill>
                <a:ea typeface="黑体" panose="02010609060101010101" pitchFamily="49" charset="-122"/>
              </a:rPr>
              <a:t>串的长度参数很难灵活改变</a:t>
            </a:r>
            <a:r>
              <a:rPr lang="zh-CN" altLang="en-US" sz="2400" dirty="0">
                <a:ea typeface="黑体" panose="02010609060101010101" pitchFamily="49" charset="-122"/>
              </a:rPr>
              <a:t>。</a:t>
            </a:r>
          </a:p>
          <a:p>
            <a:pPr>
              <a:lnSpc>
                <a:spcPct val="150000"/>
              </a:lnSpc>
              <a:spcBef>
                <a:spcPct val="0"/>
              </a:spcBef>
              <a:buClrTx/>
              <a:buSzTx/>
              <a:buFontTx/>
              <a:buNone/>
            </a:pPr>
            <a:r>
              <a:rPr lang="zh-CN" altLang="en-US" sz="2400" dirty="0">
                <a:ea typeface="黑体" panose="02010609060101010101" pitchFamily="49" charset="-122"/>
              </a:rPr>
              <a:t>（</a:t>
            </a:r>
            <a:r>
              <a:rPr lang="en-US" altLang="zh-CN" sz="2400" dirty="0">
                <a:ea typeface="黑体" panose="02010609060101010101" pitchFamily="49" charset="-122"/>
              </a:rPr>
              <a:t>2</a:t>
            </a:r>
            <a:r>
              <a:rPr lang="zh-CN" altLang="en-US" sz="2400" dirty="0">
                <a:ea typeface="黑体" panose="02010609060101010101" pitchFamily="49" charset="-122"/>
              </a:rPr>
              <a:t>）在应用软件中，</a:t>
            </a:r>
            <a:r>
              <a:rPr lang="zh-CN" altLang="en-US" sz="2400" dirty="0">
                <a:solidFill>
                  <a:srgbClr val="0000CC"/>
                </a:solidFill>
                <a:ea typeface="黑体" panose="02010609060101010101" pitchFamily="49" charset="-122"/>
              </a:rPr>
              <a:t>串类型的变量是一种介于常量和变量之间的一种变量</a:t>
            </a:r>
            <a:r>
              <a:rPr lang="zh-CN" altLang="en-US" sz="2400" dirty="0">
                <a:ea typeface="黑体" panose="02010609060101010101" pitchFamily="49" charset="-122"/>
              </a:rPr>
              <a:t>，既不会像数值变量那样频繁改变，也不会像常量那样一成不变。</a:t>
            </a:r>
          </a:p>
          <a:p>
            <a:pPr>
              <a:lnSpc>
                <a:spcPct val="150000"/>
              </a:lnSpc>
              <a:spcBef>
                <a:spcPct val="0"/>
              </a:spcBef>
              <a:buClrTx/>
              <a:buSzTx/>
              <a:buFontTx/>
              <a:buNone/>
            </a:pPr>
            <a:r>
              <a:rPr lang="zh-CN" altLang="en-US" sz="2400" dirty="0">
                <a:ea typeface="黑体" panose="02010609060101010101" pitchFamily="49" charset="-122"/>
              </a:rPr>
              <a:t>（</a:t>
            </a:r>
            <a:r>
              <a:rPr lang="en-US" altLang="zh-CN" sz="2400" dirty="0">
                <a:ea typeface="黑体" panose="02010609060101010101" pitchFamily="49" charset="-122"/>
              </a:rPr>
              <a:t>3</a:t>
            </a:r>
            <a:r>
              <a:rPr lang="zh-CN" altLang="en-US" sz="2400" dirty="0">
                <a:ea typeface="黑体" panose="02010609060101010101" pitchFamily="49" charset="-122"/>
              </a:rPr>
              <a:t>）链式存储结构中，</a:t>
            </a:r>
            <a:r>
              <a:rPr lang="zh-CN" altLang="en-US" sz="2400" dirty="0">
                <a:solidFill>
                  <a:srgbClr val="FF0000"/>
                </a:solidFill>
                <a:ea typeface="黑体" panose="02010609060101010101" pitchFamily="49" charset="-122"/>
              </a:rPr>
              <a:t>单字符结点链的空间利用效率太低，块链的操作实现太麻烦</a:t>
            </a:r>
            <a:r>
              <a:rPr lang="zh-CN" altLang="en-US" sz="2400" dirty="0">
                <a:ea typeface="黑体" panose="02010609060101010101" pitchFamily="49" charset="-122"/>
              </a:rPr>
              <a:t>。</a:t>
            </a:r>
          </a:p>
          <a:p>
            <a:pPr>
              <a:lnSpc>
                <a:spcPct val="150000"/>
              </a:lnSpc>
              <a:spcBef>
                <a:spcPct val="0"/>
              </a:spcBef>
              <a:buClrTx/>
              <a:buSzTx/>
              <a:buFontTx/>
              <a:buNone/>
            </a:pPr>
            <a:r>
              <a:rPr lang="zh-CN" altLang="en-US" sz="2400" dirty="0">
                <a:ea typeface="黑体" panose="02010609060101010101" pitchFamily="49" charset="-122"/>
              </a:rPr>
              <a:t>（</a:t>
            </a:r>
            <a:r>
              <a:rPr lang="en-US" altLang="zh-CN" sz="2400" dirty="0">
                <a:ea typeface="黑体" panose="02010609060101010101" pitchFamily="49" charset="-122"/>
              </a:rPr>
              <a:t>4</a:t>
            </a:r>
            <a:r>
              <a:rPr lang="zh-CN" altLang="en-US" sz="2400" dirty="0">
                <a:ea typeface="黑体" panose="02010609060101010101" pitchFamily="49" charset="-122"/>
              </a:rPr>
              <a:t>）由于其他三种串的存储结构都存在这样或那样的问题，而动态数组存储结构不仅空间利用效率高，而且可以方便地定义串变量的长度和改变串变量的长度，所以，在实际应用中，</a:t>
            </a:r>
            <a:r>
              <a:rPr lang="zh-CN" altLang="en-US" sz="2400" dirty="0">
                <a:solidFill>
                  <a:srgbClr val="0000CC"/>
                </a:solidFill>
                <a:ea typeface="黑体" panose="02010609060101010101" pitchFamily="49" charset="-122"/>
              </a:rPr>
              <a:t>串基本上采用动态数组存储结构</a:t>
            </a:r>
            <a:r>
              <a:rPr lang="zh-CN" altLang="en-US" sz="2400" dirty="0">
                <a:ea typeface="黑体" panose="02010609060101010101" pitchFamily="49" charset="-122"/>
              </a:rPr>
              <a:t>。</a:t>
            </a:r>
          </a:p>
        </p:txBody>
      </p:sp>
      <p:sp>
        <p:nvSpPr>
          <p:cNvPr id="104451" name="Text Box 8"/>
          <p:cNvSpPr txBox="1">
            <a:spLocks noChangeArrowheads="1"/>
          </p:cNvSpPr>
          <p:nvPr/>
        </p:nvSpPr>
        <p:spPr bwMode="auto">
          <a:xfrm>
            <a:off x="263352" y="116632"/>
            <a:ext cx="5903913" cy="522287"/>
          </a:xfrm>
          <a:prstGeom prst="rect">
            <a:avLst/>
          </a:prstGeom>
          <a:noFill/>
          <a:ln>
            <a:noFill/>
          </a:ln>
          <a:effec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defRPr/>
            </a:pPr>
            <a:r>
              <a:rPr lang="zh-CN" altLang="en-US" sz="2800" dirty="0">
                <a:solidFill>
                  <a:srgbClr val="0000CC"/>
                </a:solidFill>
                <a:ea typeface="黑体" panose="02010609060101010101" pitchFamily="49" charset="-122"/>
              </a:rPr>
              <a:t>实际应用中串存储结构的选择</a:t>
            </a:r>
          </a:p>
        </p:txBody>
      </p:sp>
      <p:sp>
        <p:nvSpPr>
          <p:cNvPr id="2" name="矩形 1"/>
          <p:cNvSpPr/>
          <p:nvPr/>
        </p:nvSpPr>
        <p:spPr>
          <a:xfrm>
            <a:off x="8328248" y="836712"/>
            <a:ext cx="3999621" cy="584775"/>
          </a:xfrm>
          <a:prstGeom prst="rect">
            <a:avLst/>
          </a:prstGeom>
        </p:spPr>
        <p:txBody>
          <a:bodyPr wrap="none">
            <a:spAutoFit/>
          </a:bodyPr>
          <a:lstStyle/>
          <a:p>
            <a:r>
              <a:rPr lang="en-US" altLang="zh-CN" sz="3200">
                <a:solidFill>
                  <a:srgbClr val="0000CC"/>
                </a:solidFill>
                <a:latin typeface="Times New Roman" panose="02020603050405020304" pitchFamily="18" charset="0"/>
                <a:ea typeface="仿宋_GB2312" pitchFamily="49" charset="-122"/>
              </a:rPr>
              <a:t>A = “This is a string” </a:t>
            </a:r>
            <a:endParaRPr lang="zh-CN" altLang="en-US" sz="3200">
              <a:solidFill>
                <a:srgbClr val="0000CC"/>
              </a:solidFill>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p:cNvSpPr>
          <p:nvPr>
            <p:ph type="title"/>
          </p:nvPr>
        </p:nvSpPr>
        <p:spPr>
          <a:xfrm>
            <a:off x="479376" y="44624"/>
            <a:ext cx="6696075" cy="522288"/>
          </a:xfrm>
        </p:spPr>
        <p:txBody>
          <a:bodyPr>
            <a:normAutofit fontScale="90000"/>
          </a:bodyPr>
          <a:lstStyle/>
          <a:p>
            <a:r>
              <a:rPr lang="en-US" altLang="zh-CN" sz="3200" dirty="0"/>
              <a:t>3.</a:t>
            </a:r>
            <a:r>
              <a:rPr lang="zh-CN" altLang="en-US" sz="3200" dirty="0"/>
              <a:t>顺序串类（动态数组结构）</a:t>
            </a:r>
          </a:p>
        </p:txBody>
      </p:sp>
      <p:sp>
        <p:nvSpPr>
          <p:cNvPr id="80899" name="矩形 2"/>
          <p:cNvSpPr>
            <a:spLocks noChangeArrowheads="1"/>
          </p:cNvSpPr>
          <p:nvPr/>
        </p:nvSpPr>
        <p:spPr bwMode="auto">
          <a:xfrm>
            <a:off x="479376" y="764024"/>
            <a:ext cx="11521280" cy="6093976"/>
          </a:xfrm>
          <a:prstGeom prst="rect">
            <a:avLst/>
          </a:prstGeom>
          <a:solidFill>
            <a:schemeClr val="bg1">
              <a:lumMod val="85000"/>
            </a:schemeClr>
          </a:solidFill>
          <a:ln>
            <a:noFill/>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just">
              <a:lnSpc>
                <a:spcPts val="1200"/>
              </a:lnSpc>
              <a:spcBef>
                <a:spcPct val="50000"/>
              </a:spcBef>
              <a:buClrTx/>
              <a:buSzTx/>
              <a:buNone/>
              <a:defRPr/>
            </a:pPr>
            <a:r>
              <a:rPr lang="en-US" altLang="zh-CN" sz="1800" dirty="0">
                <a:ea typeface="黑体" panose="02010609060101010101" pitchFamily="49" charset="-122"/>
              </a:rPr>
              <a:t>#define </a:t>
            </a:r>
            <a:r>
              <a:rPr lang="en-US" altLang="zh-CN" sz="1800" dirty="0" err="1">
                <a:ea typeface="黑体" panose="02010609060101010101" pitchFamily="49" charset="-122"/>
              </a:rPr>
              <a:t>defaultSize</a:t>
            </a:r>
            <a:r>
              <a:rPr lang="en-US" altLang="zh-CN" sz="1800" dirty="0">
                <a:ea typeface="黑体" panose="02010609060101010101" pitchFamily="49" charset="-122"/>
              </a:rPr>
              <a:t> = 128;     //</a:t>
            </a:r>
            <a:r>
              <a:rPr lang="zh-CN" altLang="en-US" sz="1800" dirty="0">
                <a:ea typeface="黑体" panose="02010609060101010101" pitchFamily="49" charset="-122"/>
              </a:rPr>
              <a:t>字符串的最大长度</a:t>
            </a:r>
          </a:p>
          <a:p>
            <a:pPr algn="just">
              <a:lnSpc>
                <a:spcPts val="1200"/>
              </a:lnSpc>
              <a:spcBef>
                <a:spcPct val="50000"/>
              </a:spcBef>
              <a:buClrTx/>
              <a:buSzTx/>
              <a:buNone/>
              <a:defRPr/>
            </a:pPr>
            <a:r>
              <a:rPr lang="en-US" altLang="zh-CN" sz="1800" dirty="0">
                <a:ea typeface="黑体" panose="02010609060101010101" pitchFamily="49" charset="-122"/>
              </a:rPr>
              <a:t>class </a:t>
            </a:r>
            <a:r>
              <a:rPr lang="en-US" altLang="zh-CN" sz="1800" dirty="0" err="1">
                <a:ea typeface="黑体" panose="02010609060101010101" pitchFamily="49" charset="-122"/>
              </a:rPr>
              <a:t>AString</a:t>
            </a:r>
            <a:r>
              <a:rPr lang="en-US" altLang="zh-CN" sz="1800" dirty="0">
                <a:ea typeface="黑体" panose="02010609060101010101" pitchFamily="49" charset="-122"/>
              </a:rPr>
              <a:t> {	</a:t>
            </a:r>
            <a:r>
              <a:rPr lang="en-US" altLang="zh-CN" sz="1800">
                <a:ea typeface="黑体" panose="02010609060101010101" pitchFamily="49" charset="-122"/>
              </a:rPr>
              <a:t>	</a:t>
            </a:r>
            <a:r>
              <a:rPr lang="en-US" altLang="zh-CN" sz="1800" smtClean="0">
                <a:ea typeface="黑体" panose="02010609060101010101" pitchFamily="49" charset="-122"/>
              </a:rPr>
              <a:t>          //</a:t>
            </a:r>
            <a:r>
              <a:rPr lang="zh-CN" altLang="en-US" sz="1800" dirty="0">
                <a:ea typeface="黑体" panose="02010609060101010101" pitchFamily="49" charset="-122"/>
              </a:rPr>
              <a:t>对象</a:t>
            </a:r>
            <a:r>
              <a:rPr lang="en-US" altLang="zh-CN" sz="1800" dirty="0">
                <a:ea typeface="黑体" panose="02010609060101010101" pitchFamily="49" charset="-122"/>
              </a:rPr>
              <a:t>: </a:t>
            </a:r>
            <a:r>
              <a:rPr lang="zh-CN" altLang="en-US" sz="1800" dirty="0">
                <a:ea typeface="黑体" panose="02010609060101010101" pitchFamily="49" charset="-122"/>
              </a:rPr>
              <a:t>零个或多个字符的一个有限序列。</a:t>
            </a:r>
          </a:p>
          <a:p>
            <a:pPr algn="just">
              <a:lnSpc>
                <a:spcPts val="1200"/>
              </a:lnSpc>
              <a:spcBef>
                <a:spcPct val="50000"/>
              </a:spcBef>
              <a:buClrTx/>
              <a:buSzTx/>
              <a:buNone/>
              <a:defRPr/>
            </a:pPr>
            <a:r>
              <a:rPr lang="en-US" altLang="zh-CN" sz="1800" dirty="0">
                <a:ea typeface="黑体" panose="02010609060101010101" pitchFamily="49" charset="-122"/>
              </a:rPr>
              <a:t>private:</a:t>
            </a:r>
          </a:p>
          <a:p>
            <a:pPr algn="just">
              <a:lnSpc>
                <a:spcPts val="1200"/>
              </a:lnSpc>
              <a:spcBef>
                <a:spcPct val="50000"/>
              </a:spcBef>
              <a:buClrTx/>
              <a:buSzTx/>
              <a:buNone/>
              <a:defRPr/>
            </a:pPr>
            <a:r>
              <a:rPr lang="en-US" altLang="zh-CN" sz="1800" dirty="0">
                <a:ea typeface="黑体" panose="02010609060101010101" pitchFamily="49" charset="-122"/>
              </a:rPr>
              <a:t>    char *</a:t>
            </a:r>
            <a:r>
              <a:rPr lang="en-US" altLang="zh-CN" sz="1800" dirty="0" err="1">
                <a:ea typeface="黑体" panose="02010609060101010101" pitchFamily="49" charset="-122"/>
              </a:rPr>
              <a:t>ch</a:t>
            </a:r>
            <a:r>
              <a:rPr lang="en-US" altLang="zh-CN" sz="1800" dirty="0">
                <a:ea typeface="黑体" panose="02010609060101010101" pitchFamily="49" charset="-122"/>
              </a:rPr>
              <a:t>;			      	//</a:t>
            </a:r>
            <a:r>
              <a:rPr lang="zh-CN" altLang="en-US" sz="1800" dirty="0">
                <a:ea typeface="黑体" panose="02010609060101010101" pitchFamily="49" charset="-122"/>
              </a:rPr>
              <a:t>串存放数组</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int</a:t>
            </a:r>
            <a:r>
              <a:rPr lang="en-US" altLang="zh-CN" sz="1800" dirty="0">
                <a:ea typeface="黑体" panose="02010609060101010101" pitchFamily="49" charset="-122"/>
              </a:rPr>
              <a:t> </a:t>
            </a:r>
            <a:r>
              <a:rPr lang="en-US" altLang="zh-CN" sz="1800" dirty="0" err="1">
                <a:ea typeface="黑体" panose="02010609060101010101" pitchFamily="49" charset="-122"/>
              </a:rPr>
              <a:t>curLength</a:t>
            </a:r>
            <a:r>
              <a:rPr lang="en-US" altLang="zh-CN" sz="1800" dirty="0">
                <a:ea typeface="黑体" panose="02010609060101010101" pitchFamily="49" charset="-122"/>
              </a:rPr>
              <a:t>;		      	//</a:t>
            </a:r>
            <a:r>
              <a:rPr lang="zh-CN" altLang="en-US" sz="1800" dirty="0">
                <a:ea typeface="黑体" panose="02010609060101010101" pitchFamily="49" charset="-122"/>
              </a:rPr>
              <a:t>串的实际长度</a:t>
            </a:r>
          </a:p>
          <a:p>
            <a:pPr algn="just">
              <a:lnSpc>
                <a:spcPts val="1200"/>
              </a:lnSpc>
              <a:spcBef>
                <a:spcPct val="50000"/>
              </a:spcBef>
              <a:buClrTx/>
              <a:buSzTx/>
              <a:buNone/>
              <a:defRPr/>
            </a:pPr>
            <a:r>
              <a:rPr lang="en-US" altLang="zh-CN" sz="1800" dirty="0">
                <a:ea typeface="黑体" panose="02010609060101010101" pitchFamily="49" charset="-122"/>
              </a:rPr>
              <a:t>    </a:t>
            </a:r>
            <a:r>
              <a:rPr lang="en-US" altLang="zh-CN" sz="1800" dirty="0" err="1">
                <a:ea typeface="黑体" panose="02010609060101010101" pitchFamily="49" charset="-122"/>
              </a:rPr>
              <a:t>int</a:t>
            </a:r>
            <a:r>
              <a:rPr lang="en-US" altLang="zh-CN" sz="1800" dirty="0">
                <a:ea typeface="黑体" panose="02010609060101010101" pitchFamily="49" charset="-122"/>
              </a:rPr>
              <a:t> </a:t>
            </a:r>
            <a:r>
              <a:rPr lang="en-US" altLang="zh-CN" sz="1800" dirty="0" err="1">
                <a:ea typeface="黑体" panose="02010609060101010101" pitchFamily="49" charset="-122"/>
              </a:rPr>
              <a:t>maxSize</a:t>
            </a:r>
            <a:r>
              <a:rPr lang="en-US" altLang="zh-CN" sz="1800" dirty="0">
                <a:ea typeface="黑体" panose="02010609060101010101" pitchFamily="49" charset="-122"/>
              </a:rPr>
              <a:t>;		      		//</a:t>
            </a:r>
            <a:r>
              <a:rPr lang="zh-CN" altLang="en-US" sz="1800" dirty="0">
                <a:ea typeface="黑体" panose="02010609060101010101" pitchFamily="49" charset="-122"/>
              </a:rPr>
              <a:t>存放数组的最大长度</a:t>
            </a:r>
          </a:p>
          <a:p>
            <a:pPr algn="just">
              <a:lnSpc>
                <a:spcPts val="1200"/>
              </a:lnSpc>
              <a:spcBef>
                <a:spcPct val="50000"/>
              </a:spcBef>
              <a:buClrTx/>
              <a:buSzTx/>
              <a:buNone/>
              <a:defRPr/>
            </a:pPr>
            <a:r>
              <a:rPr lang="en-US" altLang="zh-CN" sz="1800" dirty="0">
                <a:ea typeface="黑体" panose="02010609060101010101" pitchFamily="49" charset="-122"/>
              </a:rPr>
              <a:t>public: </a:t>
            </a:r>
          </a:p>
          <a:p>
            <a:pPr algn="just">
              <a:lnSpc>
                <a:spcPts val="1200"/>
              </a:lnSpc>
              <a:spcBef>
                <a:spcPct val="50000"/>
              </a:spcBef>
              <a:buClrTx/>
              <a:buSzTx/>
              <a:buNone/>
              <a:defRPr/>
            </a:pPr>
            <a:r>
              <a:rPr lang="en-US" altLang="zh-CN" sz="1800" dirty="0">
                <a:ea typeface="黑体" panose="02010609060101010101" pitchFamily="49" charset="-122"/>
              </a:rPr>
              <a:t>    </a:t>
            </a:r>
            <a:r>
              <a:rPr lang="en-US" altLang="zh-CN" sz="1800" dirty="0" err="1">
                <a:ea typeface="黑体" panose="02010609060101010101" pitchFamily="49" charset="-122"/>
              </a:rPr>
              <a:t>AString</a:t>
            </a:r>
            <a:r>
              <a:rPr lang="en-US" altLang="zh-CN" sz="1800" dirty="0">
                <a:ea typeface="黑体" panose="02010609060101010101" pitchFamily="49" charset="-122"/>
              </a:rPr>
              <a:t>(</a:t>
            </a:r>
            <a:r>
              <a:rPr lang="en-US" altLang="zh-CN" sz="1800" dirty="0" err="1">
                <a:ea typeface="黑体" panose="02010609060101010101" pitchFamily="49" charset="-122"/>
              </a:rPr>
              <a:t>int</a:t>
            </a:r>
            <a:r>
              <a:rPr lang="en-US" altLang="zh-CN" sz="1800" dirty="0">
                <a:ea typeface="黑体" panose="02010609060101010101" pitchFamily="49" charset="-122"/>
              </a:rPr>
              <a:t> </a:t>
            </a:r>
            <a:r>
              <a:rPr lang="en-US" altLang="zh-CN" sz="1800" dirty="0" err="1">
                <a:ea typeface="黑体" panose="02010609060101010101" pitchFamily="49" charset="-122"/>
              </a:rPr>
              <a:t>sz</a:t>
            </a:r>
            <a:r>
              <a:rPr lang="en-US" altLang="zh-CN" sz="1800" dirty="0">
                <a:ea typeface="黑体" panose="02010609060101010101" pitchFamily="49" charset="-122"/>
              </a:rPr>
              <a:t> = </a:t>
            </a:r>
            <a:r>
              <a:rPr lang="en-US" altLang="zh-CN" sz="1800" dirty="0" err="1">
                <a:ea typeface="黑体" panose="02010609060101010101" pitchFamily="49" charset="-122"/>
              </a:rPr>
              <a:t>defaultSize</a:t>
            </a:r>
            <a:r>
              <a:rPr lang="en-US" altLang="zh-CN" sz="1800" dirty="0">
                <a:ea typeface="黑体" panose="02010609060101010101" pitchFamily="49" charset="-122"/>
              </a:rPr>
              <a:t>);      	//</a:t>
            </a:r>
            <a:r>
              <a:rPr lang="zh-CN" altLang="en-US" sz="1800" dirty="0">
                <a:ea typeface="黑体" panose="02010609060101010101" pitchFamily="49" charset="-122"/>
              </a:rPr>
              <a:t>构造函数 	</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AString</a:t>
            </a:r>
            <a:r>
              <a:rPr lang="en-US" altLang="zh-CN" sz="1800" dirty="0">
                <a:ea typeface="黑体" panose="02010609060101010101" pitchFamily="49" charset="-122"/>
              </a:rPr>
              <a:t>(</a:t>
            </a:r>
            <a:r>
              <a:rPr lang="en-US" altLang="zh-CN" sz="1800" dirty="0" err="1">
                <a:ea typeface="黑体" panose="02010609060101010101" pitchFamily="49" charset="-122"/>
              </a:rPr>
              <a:t>const</a:t>
            </a:r>
            <a:r>
              <a:rPr lang="en-US" altLang="zh-CN" sz="1800" dirty="0">
                <a:ea typeface="黑体" panose="02010609060101010101" pitchFamily="49" charset="-122"/>
              </a:rPr>
              <a:t> char *</a:t>
            </a:r>
            <a:r>
              <a:rPr lang="en-US" altLang="zh-CN" sz="1800" dirty="0" err="1">
                <a:ea typeface="黑体" panose="02010609060101010101" pitchFamily="49" charset="-122"/>
              </a:rPr>
              <a:t>init</a:t>
            </a:r>
            <a:r>
              <a:rPr lang="en-US" altLang="zh-CN" sz="1800" dirty="0">
                <a:ea typeface="黑体" panose="02010609060101010101" pitchFamily="49" charset="-122"/>
              </a:rPr>
              <a:t> );          	//</a:t>
            </a:r>
            <a:r>
              <a:rPr lang="zh-CN" altLang="en-US" sz="1800" dirty="0">
                <a:ea typeface="黑体" panose="02010609060101010101" pitchFamily="49" charset="-122"/>
              </a:rPr>
              <a:t>构造函数</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AString</a:t>
            </a:r>
            <a:r>
              <a:rPr lang="en-US" altLang="zh-CN" sz="1800" dirty="0">
                <a:ea typeface="黑体" panose="02010609060101010101" pitchFamily="49" charset="-122"/>
              </a:rPr>
              <a:t>(</a:t>
            </a:r>
            <a:r>
              <a:rPr lang="en-US" altLang="zh-CN" sz="1800" dirty="0" err="1">
                <a:ea typeface="黑体" panose="02010609060101010101" pitchFamily="49" charset="-122"/>
              </a:rPr>
              <a:t>const</a:t>
            </a:r>
            <a:r>
              <a:rPr lang="en-US" altLang="zh-CN" sz="1800" dirty="0">
                <a:ea typeface="黑体" panose="02010609060101010101" pitchFamily="49" charset="-122"/>
              </a:rPr>
              <a:t> </a:t>
            </a:r>
            <a:r>
              <a:rPr lang="en-US" altLang="zh-CN" sz="1800" dirty="0" err="1">
                <a:ea typeface="黑体" panose="02010609060101010101" pitchFamily="49" charset="-122"/>
              </a:rPr>
              <a:t>AString</a:t>
            </a:r>
            <a:r>
              <a:rPr lang="en-US" altLang="zh-CN" sz="1800" dirty="0">
                <a:ea typeface="黑体" panose="02010609060101010101" pitchFamily="49" charset="-122"/>
              </a:rPr>
              <a:t>&amp; </a:t>
            </a:r>
            <a:r>
              <a:rPr lang="en-US" altLang="zh-CN" sz="1800" dirty="0" err="1">
                <a:ea typeface="黑体" panose="02010609060101010101" pitchFamily="49" charset="-122"/>
              </a:rPr>
              <a:t>ob</a:t>
            </a:r>
            <a:r>
              <a:rPr lang="en-US" altLang="zh-CN" sz="1800" dirty="0">
                <a:ea typeface="黑体" panose="02010609060101010101" pitchFamily="49" charset="-122"/>
              </a:rPr>
              <a:t>);      	//</a:t>
            </a:r>
            <a:r>
              <a:rPr lang="zh-CN" altLang="en-US" sz="1800" dirty="0">
                <a:ea typeface="黑体" panose="02010609060101010101" pitchFamily="49" charset="-122"/>
              </a:rPr>
              <a:t>复制构造函数</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AString</a:t>
            </a:r>
            <a:r>
              <a:rPr lang="en-US" altLang="zh-CN" sz="1800" dirty="0">
                <a:ea typeface="黑体" panose="02010609060101010101" pitchFamily="49" charset="-122"/>
              </a:rPr>
              <a:t>() {delete [ ]</a:t>
            </a:r>
            <a:r>
              <a:rPr lang="en-US" altLang="zh-CN" sz="1800" dirty="0" err="1">
                <a:ea typeface="黑体" panose="02010609060101010101" pitchFamily="49" charset="-122"/>
              </a:rPr>
              <a:t>ch</a:t>
            </a:r>
            <a:r>
              <a:rPr lang="en-US" altLang="zh-CN" sz="1800" dirty="0">
                <a:ea typeface="黑体" panose="02010609060101010101" pitchFamily="49" charset="-122"/>
              </a:rPr>
              <a:t>; }	      	//</a:t>
            </a:r>
            <a:r>
              <a:rPr lang="zh-CN" altLang="en-US" sz="1800" dirty="0">
                <a:ea typeface="黑体" panose="02010609060101010101" pitchFamily="49" charset="-122"/>
              </a:rPr>
              <a:t>析构函数</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int</a:t>
            </a:r>
            <a:r>
              <a:rPr lang="en-US" altLang="zh-CN" sz="1800" dirty="0">
                <a:ea typeface="黑体" panose="02010609060101010101" pitchFamily="49" charset="-122"/>
              </a:rPr>
              <a:t> Length() </a:t>
            </a:r>
            <a:r>
              <a:rPr lang="en-US" altLang="zh-CN" sz="1800" dirty="0" err="1">
                <a:ea typeface="黑体" panose="02010609060101010101" pitchFamily="49" charset="-122"/>
              </a:rPr>
              <a:t>const</a:t>
            </a:r>
            <a:r>
              <a:rPr lang="en-US" altLang="zh-CN" sz="1800" dirty="0">
                <a:ea typeface="黑体" panose="02010609060101010101" pitchFamily="49" charset="-122"/>
              </a:rPr>
              <a:t> { return </a:t>
            </a:r>
            <a:r>
              <a:rPr lang="en-US" altLang="zh-CN" sz="1800" dirty="0" err="1">
                <a:ea typeface="黑体" panose="02010609060101010101" pitchFamily="49" charset="-122"/>
              </a:rPr>
              <a:t>curLength</a:t>
            </a:r>
            <a:r>
              <a:rPr lang="en-US" altLang="zh-CN" sz="1800" dirty="0">
                <a:ea typeface="黑体" panose="02010609060101010101" pitchFamily="49" charset="-122"/>
              </a:rPr>
              <a:t>; }	 //</a:t>
            </a:r>
            <a:r>
              <a:rPr lang="zh-CN" altLang="en-US" sz="1800" dirty="0">
                <a:ea typeface="黑体" panose="02010609060101010101" pitchFamily="49" charset="-122"/>
              </a:rPr>
              <a:t>求长度</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Astring</a:t>
            </a:r>
            <a:r>
              <a:rPr lang="en-US" altLang="zh-CN" sz="1800" dirty="0">
                <a:ea typeface="黑体" panose="02010609060101010101" pitchFamily="49" charset="-122"/>
              </a:rPr>
              <a:t>&amp; operator() (</a:t>
            </a:r>
            <a:r>
              <a:rPr lang="en-US" altLang="zh-CN" sz="1800" dirty="0" err="1">
                <a:ea typeface="黑体" panose="02010609060101010101" pitchFamily="49" charset="-122"/>
              </a:rPr>
              <a:t>int</a:t>
            </a:r>
            <a:r>
              <a:rPr lang="en-US" altLang="zh-CN" sz="1800" dirty="0">
                <a:ea typeface="黑体" panose="02010609060101010101" pitchFamily="49" charset="-122"/>
              </a:rPr>
              <a:t> </a:t>
            </a:r>
            <a:r>
              <a:rPr lang="en-US" altLang="zh-CN" sz="1800" dirty="0" err="1">
                <a:ea typeface="黑体" panose="02010609060101010101" pitchFamily="49" charset="-122"/>
              </a:rPr>
              <a:t>pos</a:t>
            </a:r>
            <a:r>
              <a:rPr lang="en-US" altLang="zh-CN" sz="1800" dirty="0">
                <a:ea typeface="黑体" panose="02010609060101010101" pitchFamily="49" charset="-122"/>
              </a:rPr>
              <a:t>, </a:t>
            </a:r>
            <a:r>
              <a:rPr lang="en-US" altLang="zh-CN" sz="1800" dirty="0" err="1">
                <a:ea typeface="黑体" panose="02010609060101010101" pitchFamily="49" charset="-122"/>
              </a:rPr>
              <a:t>int</a:t>
            </a:r>
            <a:r>
              <a:rPr lang="en-US" altLang="zh-CN" sz="1800" dirty="0">
                <a:ea typeface="黑体" panose="02010609060101010101" pitchFamily="49" charset="-122"/>
              </a:rPr>
              <a:t> </a:t>
            </a:r>
            <a:r>
              <a:rPr lang="en-US" altLang="zh-CN" sz="1800" dirty="0" err="1">
                <a:ea typeface="黑体" panose="02010609060101010101" pitchFamily="49" charset="-122"/>
              </a:rPr>
              <a:t>len</a:t>
            </a:r>
            <a:r>
              <a:rPr lang="en-US" altLang="zh-CN" sz="1800" dirty="0">
                <a:ea typeface="黑体" panose="02010609060101010101" pitchFamily="49" charset="-122"/>
              </a:rPr>
              <a:t>);   	//</a:t>
            </a:r>
            <a:r>
              <a:rPr lang="zh-CN" altLang="en-US" sz="1800" dirty="0">
                <a:ea typeface="黑体" panose="02010609060101010101" pitchFamily="49" charset="-122"/>
              </a:rPr>
              <a:t>求子串</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bool</a:t>
            </a:r>
            <a:r>
              <a:rPr lang="en-US" altLang="zh-CN" sz="1800" dirty="0">
                <a:ea typeface="黑体" panose="02010609060101010101" pitchFamily="49" charset="-122"/>
              </a:rPr>
              <a:t> operator == (</a:t>
            </a:r>
            <a:r>
              <a:rPr lang="en-US" altLang="zh-CN" sz="1800" dirty="0" err="1">
                <a:ea typeface="黑体" panose="02010609060101010101" pitchFamily="49" charset="-122"/>
              </a:rPr>
              <a:t>AString</a:t>
            </a:r>
            <a:r>
              <a:rPr lang="en-US" altLang="zh-CN" sz="1800" dirty="0">
                <a:ea typeface="黑体" panose="02010609060101010101" pitchFamily="49" charset="-122"/>
              </a:rPr>
              <a:t>&amp; </a:t>
            </a:r>
            <a:r>
              <a:rPr lang="en-US" altLang="zh-CN" sz="1800" dirty="0" err="1">
                <a:ea typeface="黑体" panose="02010609060101010101" pitchFamily="49" charset="-122"/>
              </a:rPr>
              <a:t>ob</a:t>
            </a:r>
            <a:r>
              <a:rPr lang="en-US" altLang="zh-CN" sz="1800" dirty="0">
                <a:ea typeface="黑体" panose="02010609060101010101" pitchFamily="49" charset="-122"/>
              </a:rPr>
              <a:t>) </a:t>
            </a:r>
            <a:r>
              <a:rPr lang="en-US" altLang="zh-CN" sz="1800" dirty="0" err="1">
                <a:ea typeface="黑体" panose="02010609060101010101" pitchFamily="49" charset="-122"/>
              </a:rPr>
              <a:t>const</a:t>
            </a:r>
            <a:r>
              <a:rPr lang="en-US" altLang="zh-CN" sz="1800" dirty="0">
                <a:ea typeface="黑体" panose="02010609060101010101" pitchFamily="49" charset="-122"/>
              </a:rPr>
              <a:t> </a:t>
            </a:r>
            <a:r>
              <a:rPr lang="en-US" altLang="zh-CN" sz="1800" dirty="0" smtClean="0">
                <a:ea typeface="黑体" panose="02010609060101010101" pitchFamily="49" charset="-122"/>
              </a:rPr>
              <a:t>{ </a:t>
            </a:r>
            <a:r>
              <a:rPr lang="en-US" altLang="zh-CN" sz="1800" dirty="0">
                <a:ea typeface="黑体" panose="02010609060101010101" pitchFamily="49" charset="-122"/>
              </a:rPr>
              <a:t>return </a:t>
            </a:r>
            <a:r>
              <a:rPr lang="en-US" altLang="zh-CN" sz="1800" dirty="0" err="1">
                <a:ea typeface="黑体" panose="02010609060101010101" pitchFamily="49" charset="-122"/>
              </a:rPr>
              <a:t>strcmp</a:t>
            </a:r>
            <a:r>
              <a:rPr lang="en-US" altLang="zh-CN" sz="1800" dirty="0">
                <a:ea typeface="黑体" panose="02010609060101010101" pitchFamily="49" charset="-122"/>
              </a:rPr>
              <a:t> (</a:t>
            </a:r>
            <a:r>
              <a:rPr lang="en-US" altLang="zh-CN" sz="1800" dirty="0" err="1">
                <a:ea typeface="黑体" panose="02010609060101010101" pitchFamily="49" charset="-122"/>
              </a:rPr>
              <a:t>ch</a:t>
            </a:r>
            <a:r>
              <a:rPr lang="en-US" altLang="zh-CN" sz="1800" dirty="0">
                <a:ea typeface="黑体" panose="02010609060101010101" pitchFamily="49" charset="-122"/>
              </a:rPr>
              <a:t>, ob.ch) == 0; } </a:t>
            </a:r>
            <a:r>
              <a:rPr lang="en-US" altLang="zh-CN" sz="1200" dirty="0" smtClean="0">
                <a:ea typeface="黑体" panose="02010609060101010101" pitchFamily="49" charset="-122"/>
              </a:rPr>
              <a:t>//</a:t>
            </a:r>
            <a:r>
              <a:rPr lang="zh-CN" altLang="en-US" sz="1200" dirty="0">
                <a:ea typeface="黑体" panose="02010609060101010101" pitchFamily="49" charset="-122"/>
              </a:rPr>
              <a:t>判串相等，若串相等</a:t>
            </a:r>
            <a:r>
              <a:rPr lang="en-US" altLang="zh-CN" sz="1200" dirty="0">
                <a:ea typeface="黑体" panose="02010609060101010101" pitchFamily="49" charset="-122"/>
              </a:rPr>
              <a:t>, </a:t>
            </a:r>
            <a:r>
              <a:rPr lang="zh-CN" altLang="en-US" sz="1200" dirty="0">
                <a:ea typeface="黑体" panose="02010609060101010101" pitchFamily="49" charset="-122"/>
              </a:rPr>
              <a:t>则返回</a:t>
            </a:r>
            <a:r>
              <a:rPr lang="en-US" altLang="zh-CN" sz="1200" dirty="0">
                <a:ea typeface="黑体" panose="02010609060101010101" pitchFamily="49" charset="-122"/>
              </a:rPr>
              <a:t>true</a:t>
            </a:r>
          </a:p>
          <a:p>
            <a:pPr algn="just">
              <a:lnSpc>
                <a:spcPts val="1200"/>
              </a:lnSpc>
              <a:spcBef>
                <a:spcPct val="50000"/>
              </a:spcBef>
              <a:buClrTx/>
              <a:buSzTx/>
              <a:buNone/>
              <a:defRPr/>
            </a:pPr>
            <a:r>
              <a:rPr lang="en-US" altLang="zh-CN" sz="1800" dirty="0">
                <a:ea typeface="黑体" panose="02010609060101010101" pitchFamily="49" charset="-122"/>
              </a:rPr>
              <a:t>    </a:t>
            </a:r>
            <a:r>
              <a:rPr lang="en-US" altLang="zh-CN" sz="1800" dirty="0" err="1">
                <a:ea typeface="黑体" panose="02010609060101010101" pitchFamily="49" charset="-122"/>
              </a:rPr>
              <a:t>bool</a:t>
            </a:r>
            <a:r>
              <a:rPr lang="en-US" altLang="zh-CN" sz="1800" dirty="0">
                <a:ea typeface="黑体" panose="02010609060101010101" pitchFamily="49" charset="-122"/>
              </a:rPr>
              <a:t> operator != (</a:t>
            </a:r>
            <a:r>
              <a:rPr lang="en-US" altLang="zh-CN" sz="1800" dirty="0" err="1">
                <a:ea typeface="黑体" panose="02010609060101010101" pitchFamily="49" charset="-122"/>
              </a:rPr>
              <a:t>AString</a:t>
            </a:r>
            <a:r>
              <a:rPr lang="en-US" altLang="zh-CN" sz="1800" dirty="0">
                <a:ea typeface="黑体" panose="02010609060101010101" pitchFamily="49" charset="-122"/>
              </a:rPr>
              <a:t>&amp; </a:t>
            </a:r>
            <a:r>
              <a:rPr lang="en-US" altLang="zh-CN" sz="1800" dirty="0" err="1">
                <a:ea typeface="黑体" panose="02010609060101010101" pitchFamily="49" charset="-122"/>
              </a:rPr>
              <a:t>ob</a:t>
            </a:r>
            <a:r>
              <a:rPr lang="en-US" altLang="zh-CN" sz="1800" dirty="0">
                <a:ea typeface="黑体" panose="02010609060101010101" pitchFamily="49" charset="-122"/>
              </a:rPr>
              <a:t>) </a:t>
            </a:r>
            <a:r>
              <a:rPr lang="en-US" altLang="zh-CN" sz="1800" dirty="0" err="1">
                <a:ea typeface="黑体" panose="02010609060101010101" pitchFamily="49" charset="-122"/>
              </a:rPr>
              <a:t>const</a:t>
            </a:r>
            <a:r>
              <a:rPr lang="en-US" altLang="zh-CN" sz="1800" dirty="0">
                <a:ea typeface="黑体" panose="02010609060101010101" pitchFamily="49" charset="-122"/>
              </a:rPr>
              <a:t> </a:t>
            </a:r>
            <a:r>
              <a:rPr lang="en-US" altLang="zh-CN" sz="1800" dirty="0" smtClean="0">
                <a:ea typeface="黑体" panose="02010609060101010101" pitchFamily="49" charset="-122"/>
              </a:rPr>
              <a:t>{ </a:t>
            </a:r>
            <a:r>
              <a:rPr lang="en-US" altLang="zh-CN" sz="1800" dirty="0">
                <a:ea typeface="黑体" panose="02010609060101010101" pitchFamily="49" charset="-122"/>
              </a:rPr>
              <a:t>return </a:t>
            </a:r>
            <a:r>
              <a:rPr lang="en-US" altLang="zh-CN" sz="1800" dirty="0" err="1">
                <a:ea typeface="黑体" panose="02010609060101010101" pitchFamily="49" charset="-122"/>
              </a:rPr>
              <a:t>strcmp</a:t>
            </a:r>
            <a:r>
              <a:rPr lang="en-US" altLang="zh-CN" sz="1800" dirty="0">
                <a:ea typeface="黑体" panose="02010609060101010101" pitchFamily="49" charset="-122"/>
              </a:rPr>
              <a:t> (</a:t>
            </a:r>
            <a:r>
              <a:rPr lang="en-US" altLang="zh-CN" sz="1800" dirty="0" err="1">
                <a:ea typeface="黑体" panose="02010609060101010101" pitchFamily="49" charset="-122"/>
              </a:rPr>
              <a:t>ch</a:t>
            </a:r>
            <a:r>
              <a:rPr lang="en-US" altLang="zh-CN" sz="1800" dirty="0">
                <a:ea typeface="黑体" panose="02010609060101010101" pitchFamily="49" charset="-122"/>
              </a:rPr>
              <a:t>, ob.ch) != 0; } </a:t>
            </a:r>
            <a:r>
              <a:rPr lang="en-US" altLang="zh-CN" sz="1200" dirty="0" smtClean="0">
                <a:ea typeface="黑体" panose="02010609060101010101" pitchFamily="49" charset="-122"/>
              </a:rPr>
              <a:t>//</a:t>
            </a:r>
            <a:r>
              <a:rPr lang="zh-CN" altLang="en-US" sz="1200" dirty="0">
                <a:ea typeface="黑体" panose="02010609060101010101" pitchFamily="49" charset="-122"/>
              </a:rPr>
              <a:t>判串不等</a:t>
            </a:r>
            <a:r>
              <a:rPr lang="en-US" altLang="zh-CN" sz="1200" dirty="0">
                <a:ea typeface="黑体" panose="02010609060101010101" pitchFamily="49" charset="-122"/>
              </a:rPr>
              <a:t>.</a:t>
            </a:r>
            <a:r>
              <a:rPr lang="zh-CN" altLang="en-US" sz="1200" dirty="0">
                <a:ea typeface="黑体" panose="02010609060101010101" pitchFamily="49" charset="-122"/>
              </a:rPr>
              <a:t>，若串不相等</a:t>
            </a:r>
            <a:r>
              <a:rPr lang="en-US" altLang="zh-CN" sz="1200" dirty="0">
                <a:ea typeface="黑体" panose="02010609060101010101" pitchFamily="49" charset="-122"/>
              </a:rPr>
              <a:t>, </a:t>
            </a:r>
            <a:r>
              <a:rPr lang="zh-CN" altLang="en-US" sz="1200" dirty="0">
                <a:ea typeface="黑体" panose="02010609060101010101" pitchFamily="49" charset="-122"/>
              </a:rPr>
              <a:t>则返回</a:t>
            </a:r>
            <a:r>
              <a:rPr lang="en-US" altLang="zh-CN" sz="1200" dirty="0">
                <a:ea typeface="黑体" panose="02010609060101010101" pitchFamily="49" charset="-122"/>
              </a:rPr>
              <a:t>true </a:t>
            </a:r>
          </a:p>
          <a:p>
            <a:pPr algn="just">
              <a:lnSpc>
                <a:spcPts val="1200"/>
              </a:lnSpc>
              <a:spcBef>
                <a:spcPct val="50000"/>
              </a:spcBef>
              <a:buClrTx/>
              <a:buSzTx/>
              <a:buNone/>
              <a:defRPr/>
            </a:pPr>
            <a:r>
              <a:rPr lang="en-US" altLang="zh-CN" sz="1800" dirty="0">
                <a:ea typeface="黑体" panose="02010609060101010101" pitchFamily="49" charset="-122"/>
              </a:rPr>
              <a:t>    </a:t>
            </a:r>
            <a:r>
              <a:rPr lang="en-US" altLang="zh-CN" sz="1800" dirty="0" err="1">
                <a:ea typeface="黑体" panose="02010609060101010101" pitchFamily="49" charset="-122"/>
              </a:rPr>
              <a:t>bool</a:t>
            </a:r>
            <a:r>
              <a:rPr lang="en-US" altLang="zh-CN" sz="1800" dirty="0">
                <a:ea typeface="黑体" panose="02010609060101010101" pitchFamily="49" charset="-122"/>
              </a:rPr>
              <a:t> operator ! () </a:t>
            </a:r>
            <a:r>
              <a:rPr lang="en-US" altLang="zh-CN" sz="1800" dirty="0" err="1">
                <a:ea typeface="黑体" panose="02010609060101010101" pitchFamily="49" charset="-122"/>
              </a:rPr>
              <a:t>const</a:t>
            </a:r>
            <a:r>
              <a:rPr lang="en-US" altLang="zh-CN" sz="1800" dirty="0">
                <a:ea typeface="黑体" panose="02010609060101010101" pitchFamily="49" charset="-122"/>
              </a:rPr>
              <a:t> {return </a:t>
            </a:r>
            <a:r>
              <a:rPr lang="en-US" altLang="zh-CN" sz="1800" dirty="0" err="1">
                <a:ea typeface="黑体" panose="02010609060101010101" pitchFamily="49" charset="-122"/>
              </a:rPr>
              <a:t>curLength</a:t>
            </a:r>
            <a:r>
              <a:rPr lang="en-US" altLang="zh-CN" sz="1800" dirty="0">
                <a:ea typeface="黑体" panose="02010609060101010101" pitchFamily="49" charset="-122"/>
              </a:rPr>
              <a:t> == 0</a:t>
            </a:r>
            <a:r>
              <a:rPr lang="en-US" altLang="zh-CN" sz="1800" dirty="0" smtClean="0">
                <a:ea typeface="黑体" panose="02010609060101010101" pitchFamily="49" charset="-122"/>
              </a:rPr>
              <a:t>;}    //</a:t>
            </a:r>
            <a:r>
              <a:rPr lang="zh-CN" altLang="en-US" sz="1800" dirty="0">
                <a:ea typeface="黑体" panose="02010609060101010101" pitchFamily="49" charset="-122"/>
              </a:rPr>
              <a:t>判串空否，串空返回</a:t>
            </a:r>
            <a:r>
              <a:rPr lang="en-US" altLang="zh-CN" sz="1800" dirty="0">
                <a:ea typeface="黑体" panose="02010609060101010101" pitchFamily="49" charset="-122"/>
              </a:rPr>
              <a:t>true</a:t>
            </a:r>
          </a:p>
          <a:p>
            <a:pPr algn="just">
              <a:lnSpc>
                <a:spcPts val="1200"/>
              </a:lnSpc>
              <a:spcBef>
                <a:spcPct val="50000"/>
              </a:spcBef>
              <a:buClrTx/>
              <a:buSzTx/>
              <a:buNone/>
              <a:defRPr/>
            </a:pPr>
            <a:r>
              <a:rPr lang="en-US" altLang="zh-CN" sz="1800" dirty="0">
                <a:ea typeface="黑体" panose="02010609060101010101" pitchFamily="49" charset="-122"/>
              </a:rPr>
              <a:t>    </a:t>
            </a:r>
            <a:r>
              <a:rPr lang="en-US" altLang="zh-CN" sz="1800" dirty="0" err="1">
                <a:ea typeface="黑体" panose="02010609060101010101" pitchFamily="49" charset="-122"/>
              </a:rPr>
              <a:t>AString</a:t>
            </a:r>
            <a:r>
              <a:rPr lang="en-US" altLang="zh-CN" sz="1800" dirty="0">
                <a:ea typeface="黑体" panose="02010609060101010101" pitchFamily="49" charset="-122"/>
              </a:rPr>
              <a:t>&amp; operator = (</a:t>
            </a:r>
            <a:r>
              <a:rPr lang="en-US" altLang="zh-CN" sz="1800" dirty="0" err="1">
                <a:ea typeface="黑体" panose="02010609060101010101" pitchFamily="49" charset="-122"/>
              </a:rPr>
              <a:t>AString</a:t>
            </a:r>
            <a:r>
              <a:rPr lang="en-US" altLang="zh-CN" sz="1800" dirty="0">
                <a:ea typeface="黑体" panose="02010609060101010101" pitchFamily="49" charset="-122"/>
              </a:rPr>
              <a:t>&amp; </a:t>
            </a:r>
            <a:r>
              <a:rPr lang="en-US" altLang="zh-CN" sz="1800" dirty="0" err="1">
                <a:ea typeface="黑体" panose="02010609060101010101" pitchFamily="49" charset="-122"/>
              </a:rPr>
              <a:t>ob</a:t>
            </a:r>
            <a:r>
              <a:rPr lang="en-US" altLang="zh-CN" sz="1800" dirty="0">
                <a:ea typeface="黑体" panose="02010609060101010101" pitchFamily="49" charset="-122"/>
              </a:rPr>
              <a:t>);      	//</a:t>
            </a:r>
            <a:r>
              <a:rPr lang="zh-CN" altLang="en-US" sz="1800" dirty="0">
                <a:ea typeface="黑体" panose="02010609060101010101" pitchFamily="49" charset="-122"/>
              </a:rPr>
              <a:t>串赋值</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AString</a:t>
            </a:r>
            <a:r>
              <a:rPr lang="en-US" altLang="zh-CN" sz="1800" dirty="0">
                <a:ea typeface="黑体" panose="02010609060101010101" pitchFamily="49" charset="-122"/>
              </a:rPr>
              <a:t>&amp; operator += (</a:t>
            </a:r>
            <a:r>
              <a:rPr lang="en-US" altLang="zh-CN" sz="1800" dirty="0" err="1">
                <a:ea typeface="黑体" panose="02010609060101010101" pitchFamily="49" charset="-122"/>
              </a:rPr>
              <a:t>AString</a:t>
            </a:r>
            <a:r>
              <a:rPr lang="en-US" altLang="zh-CN" sz="1800" dirty="0">
                <a:ea typeface="黑体" panose="02010609060101010101" pitchFamily="49" charset="-122"/>
              </a:rPr>
              <a:t>&amp; </a:t>
            </a:r>
            <a:r>
              <a:rPr lang="en-US" altLang="zh-CN" sz="1800" dirty="0" err="1">
                <a:ea typeface="黑体" panose="02010609060101010101" pitchFamily="49" charset="-122"/>
              </a:rPr>
              <a:t>ob</a:t>
            </a:r>
            <a:r>
              <a:rPr lang="en-US" altLang="zh-CN" sz="1800" dirty="0">
                <a:ea typeface="黑体" panose="02010609060101010101" pitchFamily="49" charset="-122"/>
              </a:rPr>
              <a:t>);		//</a:t>
            </a:r>
            <a:r>
              <a:rPr lang="zh-CN" altLang="en-US" sz="1800" dirty="0">
                <a:ea typeface="黑体" panose="02010609060101010101" pitchFamily="49" charset="-122"/>
              </a:rPr>
              <a:t>串连接</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a:ea typeface="黑体" panose="02010609060101010101" pitchFamily="49" charset="-122"/>
              </a:rPr>
              <a:t>char&amp; operator [ ] (</a:t>
            </a:r>
            <a:r>
              <a:rPr lang="en-US" altLang="zh-CN" sz="1800" dirty="0" err="1">
                <a:ea typeface="黑体" panose="02010609060101010101" pitchFamily="49" charset="-122"/>
              </a:rPr>
              <a:t>int</a:t>
            </a:r>
            <a:r>
              <a:rPr lang="en-US" altLang="zh-CN" sz="1800" dirty="0">
                <a:ea typeface="黑体" panose="02010609060101010101" pitchFamily="49" charset="-122"/>
              </a:rPr>
              <a:t> </a:t>
            </a:r>
            <a:r>
              <a:rPr lang="en-US" altLang="zh-CN" sz="1800" dirty="0" err="1">
                <a:ea typeface="黑体" panose="02010609060101010101" pitchFamily="49" charset="-122"/>
              </a:rPr>
              <a:t>i</a:t>
            </a:r>
            <a:r>
              <a:rPr lang="en-US" altLang="zh-CN" sz="1800" dirty="0">
                <a:ea typeface="黑体" panose="02010609060101010101" pitchFamily="49" charset="-122"/>
              </a:rPr>
              <a:t>);			//</a:t>
            </a:r>
            <a:r>
              <a:rPr lang="zh-CN" altLang="en-US" sz="1800" dirty="0">
                <a:ea typeface="黑体" panose="02010609060101010101" pitchFamily="49" charset="-122"/>
              </a:rPr>
              <a:t>取第 </a:t>
            </a:r>
            <a:r>
              <a:rPr lang="en-US" altLang="zh-CN" sz="1800" dirty="0" err="1">
                <a:ea typeface="黑体" panose="02010609060101010101" pitchFamily="49" charset="-122"/>
              </a:rPr>
              <a:t>i</a:t>
            </a:r>
            <a:r>
              <a:rPr lang="en-US" altLang="zh-CN" sz="1800" dirty="0">
                <a:ea typeface="黑体" panose="02010609060101010101" pitchFamily="49" charset="-122"/>
              </a:rPr>
              <a:t> </a:t>
            </a:r>
            <a:r>
              <a:rPr lang="zh-CN" altLang="en-US" sz="1800" dirty="0">
                <a:ea typeface="黑体" panose="02010609060101010101" pitchFamily="49" charset="-122"/>
              </a:rPr>
              <a:t>个字符</a:t>
            </a:r>
          </a:p>
          <a:p>
            <a:pPr algn="just">
              <a:lnSpc>
                <a:spcPts val="1200"/>
              </a:lnSpc>
              <a:spcBef>
                <a:spcPct val="50000"/>
              </a:spcBef>
              <a:buClrTx/>
              <a:buSzTx/>
              <a:buNone/>
              <a:defRPr/>
            </a:pPr>
            <a:r>
              <a:rPr lang="zh-CN" altLang="en-US" sz="1800" dirty="0">
                <a:ea typeface="黑体" panose="02010609060101010101" pitchFamily="49" charset="-122"/>
              </a:rPr>
              <a:t>    </a:t>
            </a:r>
            <a:r>
              <a:rPr lang="en-US" altLang="zh-CN" sz="1800" dirty="0" err="1">
                <a:ea typeface="黑体" panose="02010609060101010101" pitchFamily="49" charset="-122"/>
              </a:rPr>
              <a:t>int</a:t>
            </a:r>
            <a:r>
              <a:rPr lang="en-US" altLang="zh-CN" sz="1800" dirty="0">
                <a:ea typeface="黑体" panose="02010609060101010101" pitchFamily="49" charset="-122"/>
              </a:rPr>
              <a:t> Find (</a:t>
            </a:r>
            <a:r>
              <a:rPr lang="en-US" altLang="zh-CN" sz="1800" dirty="0" err="1">
                <a:ea typeface="黑体" panose="02010609060101010101" pitchFamily="49" charset="-122"/>
              </a:rPr>
              <a:t>AString</a:t>
            </a:r>
            <a:r>
              <a:rPr lang="en-US" altLang="zh-CN" sz="1800" dirty="0">
                <a:ea typeface="黑体" panose="02010609060101010101" pitchFamily="49" charset="-122"/>
              </a:rPr>
              <a:t>&amp; pat, </a:t>
            </a:r>
            <a:r>
              <a:rPr lang="en-US" altLang="zh-CN" sz="1800" dirty="0" err="1">
                <a:ea typeface="黑体" panose="02010609060101010101" pitchFamily="49" charset="-122"/>
              </a:rPr>
              <a:t>int</a:t>
            </a:r>
            <a:r>
              <a:rPr lang="en-US" altLang="zh-CN" sz="1800" dirty="0">
                <a:ea typeface="黑体" panose="02010609060101010101" pitchFamily="49" charset="-122"/>
              </a:rPr>
              <a:t> k) </a:t>
            </a:r>
            <a:r>
              <a:rPr lang="en-US" altLang="zh-CN" sz="1800" dirty="0" err="1">
                <a:ea typeface="黑体" panose="02010609060101010101" pitchFamily="49" charset="-122"/>
              </a:rPr>
              <a:t>const</a:t>
            </a:r>
            <a:r>
              <a:rPr lang="en-US" altLang="zh-CN" sz="1800" dirty="0">
                <a:ea typeface="黑体" panose="02010609060101010101" pitchFamily="49" charset="-122"/>
              </a:rPr>
              <a:t>;     	//</a:t>
            </a:r>
            <a:r>
              <a:rPr lang="zh-CN" altLang="en-US" sz="1800" dirty="0">
                <a:ea typeface="黑体" panose="02010609060101010101" pitchFamily="49" charset="-122"/>
              </a:rPr>
              <a:t>串匹配</a:t>
            </a:r>
          </a:p>
          <a:p>
            <a:pPr algn="just">
              <a:lnSpc>
                <a:spcPts val="1200"/>
              </a:lnSpc>
              <a:spcBef>
                <a:spcPct val="50000"/>
              </a:spcBef>
              <a:buClrTx/>
              <a:buSzTx/>
              <a:buNone/>
              <a:defRPr/>
            </a:pPr>
            <a:r>
              <a:rPr lang="en-US" altLang="zh-CN" sz="1800" dirty="0">
                <a:ea typeface="黑体" panose="02010609060101010101" pitchFamily="49" charset="-122"/>
              </a:rPr>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a:xfrm>
            <a:off x="307182" y="116632"/>
            <a:ext cx="5842000" cy="596900"/>
          </a:xfrm>
        </p:spPr>
        <p:txBody>
          <a:bodyPr>
            <a:normAutofit fontScale="90000"/>
          </a:bodyPr>
          <a:lstStyle/>
          <a:p>
            <a:r>
              <a:rPr lang="zh-CN" altLang="en-US" b="1" dirty="0" smtClean="0">
                <a:ea typeface="华文新魏" panose="02010800040101010101" pitchFamily="2" charset="-122"/>
              </a:rPr>
              <a:t>字符串的构造函数</a:t>
            </a:r>
          </a:p>
        </p:txBody>
      </p:sp>
      <p:sp>
        <p:nvSpPr>
          <p:cNvPr id="515076" name="Rectangle 4"/>
          <p:cNvSpPr>
            <a:spLocks noGrp="1" noChangeArrowheads="1"/>
          </p:cNvSpPr>
          <p:nvPr>
            <p:ph idx="1"/>
          </p:nvPr>
        </p:nvSpPr>
        <p:spPr>
          <a:xfrm>
            <a:off x="2154239" y="1420814"/>
            <a:ext cx="7989887" cy="4733925"/>
          </a:xfrm>
          <a:solidFill>
            <a:schemeClr val="bg1">
              <a:lumMod val="85000"/>
            </a:schemeClr>
          </a:solidFill>
        </p:spPr>
        <p:txBody>
          <a:bodyPr/>
          <a:lstStyle/>
          <a:p>
            <a:pPr>
              <a:lnSpc>
                <a:spcPct val="105000"/>
              </a:lnSpc>
              <a:spcBef>
                <a:spcPct val="5000"/>
              </a:spcBef>
              <a:buFont typeface="Wingdings" panose="05000000000000000000" pitchFamily="2" charset="2"/>
              <a:buNone/>
              <a:defRPr/>
            </a:pP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AString</a:t>
            </a:r>
            <a:r>
              <a:rPr lang="en-US" altLang="zh-CN" dirty="0">
                <a:latin typeface="Times New Roman" panose="02020603050405020304" pitchFamily="18" charset="0"/>
                <a:ea typeface="隶书" panose="02010509060101010101" pitchFamily="49" charset="-122"/>
              </a:rPr>
              <a:t>(</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sz</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构造函数：创建一个空串</a:t>
            </a:r>
          </a:p>
          <a:p>
            <a:pPr>
              <a:lnSpc>
                <a:spcPct val="105000"/>
              </a:lnSpc>
              <a:spcBef>
                <a:spcPct val="5000"/>
              </a:spcBef>
              <a:buFont typeface="Wingdings" panose="05000000000000000000" pitchFamily="2" charset="2"/>
              <a:buNone/>
              <a:defRPr/>
            </a:pPr>
            <a:r>
              <a:rPr lang="zh-CN" altLang="en-US" b="1" dirty="0">
                <a:latin typeface="Times New Roman" panose="02020603050405020304" pitchFamily="18" charset="0"/>
                <a:ea typeface="隶书" panose="02010509060101010101" pitchFamily="49" charset="-122"/>
              </a:rPr>
              <a:t> </a:t>
            </a:r>
            <a:r>
              <a:rPr lang="zh-CN" altLang="en-US"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maxSize</a:t>
            </a:r>
            <a:r>
              <a:rPr lang="en-US" altLang="zh-CN" dirty="0">
                <a:latin typeface="Times New Roman" panose="02020603050405020304" pitchFamily="18" charset="0"/>
                <a:ea typeface="隶书" panose="02010509060101010101" pitchFamily="49" charset="-122"/>
              </a:rPr>
              <a:t> = </a:t>
            </a:r>
            <a:r>
              <a:rPr lang="en-US" altLang="zh-CN" dirty="0" err="1">
                <a:latin typeface="Times New Roman" panose="02020603050405020304" pitchFamily="18" charset="0"/>
                <a:ea typeface="隶书" panose="02010509060101010101" pitchFamily="49" charset="-122"/>
              </a:rPr>
              <a:t>sz</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 </a:t>
            </a:r>
            <a:r>
              <a:rPr lang="en-US" altLang="zh-CN" b="1" dirty="0">
                <a:latin typeface="Times New Roman" panose="02020603050405020304" pitchFamily="18" charset="0"/>
                <a:ea typeface="隶书" panose="02010509060101010101" pitchFamily="49" charset="-122"/>
              </a:rPr>
              <a:t>new char</a:t>
            </a:r>
            <a:r>
              <a:rPr lang="en-US" altLang="zh-CN" dirty="0">
                <a:latin typeface="Times New Roman" panose="02020603050405020304" pitchFamily="18" charset="0"/>
                <a:ea typeface="隶书" panose="02010509060101010101" pitchFamily="49" charset="-122"/>
              </a:rPr>
              <a:t>[maxSize+1]</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zh-CN" dirty="0">
                <a:solidFill>
                  <a:schemeClr val="tx2"/>
                </a:solidFill>
                <a:latin typeface="Times New Roman" panose="02020603050405020304" pitchFamily="18" charset="0"/>
                <a:ea typeface="隶书" panose="02010509060101010101" pitchFamily="49" charset="-122"/>
              </a:rPr>
              <a:t>创建串数组</a:t>
            </a:r>
            <a:endParaRPr lang="zh-CN" altLang="en-US"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 NULL) </a:t>
            </a: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cerr</a:t>
            </a:r>
            <a:r>
              <a:rPr lang="en-US" altLang="zh-CN" dirty="0">
                <a:latin typeface="Times New Roman" panose="02020603050405020304" pitchFamily="18" charset="0"/>
                <a:ea typeface="隶书" panose="02010509060101010101" pitchFamily="49" charset="-122"/>
              </a:rPr>
              <a:t> &lt;&lt; </a:t>
            </a:r>
            <a:r>
              <a:rPr lang="en-US" altLang="zh-CN" b="1" dirty="0">
                <a:latin typeface="Times New Roman" panose="02020603050405020304" pitchFamily="18" charset="0"/>
                <a:ea typeface="隶书" panose="02010509060101010101" pitchFamily="49" charset="-122"/>
              </a:rPr>
              <a:t>“</a:t>
            </a:r>
            <a:r>
              <a:rPr lang="zh-CN" altLang="zh-CN" dirty="0">
                <a:latin typeface="Times New Roman" panose="02020603050405020304" pitchFamily="18" charset="0"/>
                <a:ea typeface="隶书" panose="02010509060101010101" pitchFamily="49" charset="-122"/>
              </a:rPr>
              <a:t>存储分配错!</a:t>
            </a:r>
            <a:r>
              <a:rPr lang="en-US" altLang="zh-CN" dirty="0">
                <a:latin typeface="Times New Roman" panose="02020603050405020304" pitchFamily="18" charset="0"/>
                <a:ea typeface="隶书" panose="02010509060101010101" pitchFamily="49" charset="-122"/>
              </a:rPr>
              <a:t>\n</a:t>
            </a:r>
            <a:r>
              <a:rPr lang="en-US" altLang="zh-CN" b="1" dirty="0">
                <a:latin typeface="Times New Roman" panose="02020603050405020304" pitchFamily="18" charset="0"/>
                <a:ea typeface="隶书" panose="02010509060101010101" pitchFamily="49" charset="-122"/>
              </a:rPr>
              <a:t>”;  exit</a:t>
            </a:r>
            <a:r>
              <a:rPr lang="en-US" altLang="zh-CN" dirty="0">
                <a:latin typeface="Times New Roman" panose="02020603050405020304" pitchFamily="18" charset="0"/>
                <a:ea typeface="隶书" panose="02010509060101010101" pitchFamily="49" charset="-122"/>
              </a:rPr>
              <a:t>(1)</a:t>
            </a:r>
            <a:r>
              <a:rPr lang="en-US" altLang="zh-CN" b="1" dirty="0">
                <a:latin typeface="Times New Roman" panose="02020603050405020304" pitchFamily="18" charset="0"/>
                <a:ea typeface="隶书" panose="02010509060101010101" pitchFamily="49" charset="-122"/>
              </a:rPr>
              <a:t>; }</a:t>
            </a:r>
            <a:endParaRPr lang="en-US" altLang="zh-CN" dirty="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curLength</a:t>
            </a:r>
            <a:r>
              <a:rPr lang="en-US" altLang="zh-CN" dirty="0">
                <a:latin typeface="Times New Roman" panose="02020603050405020304" pitchFamily="18" charset="0"/>
                <a:ea typeface="隶书" panose="02010509060101010101" pitchFamily="49" charset="-122"/>
              </a:rPr>
              <a:t> = 0</a:t>
            </a:r>
            <a:r>
              <a:rPr lang="en-US" altLang="zh-CN" b="1" dirty="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[0] = ‘\0’</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a:t>
            </a:r>
          </a:p>
          <a:p>
            <a:pPr>
              <a:lnSpc>
                <a:spcPct val="80000"/>
              </a:lnSpc>
              <a:defRPr/>
            </a:pPr>
            <a:endParaRPr lang="en-US" altLang="zh-CN" dirty="0">
              <a:latin typeface="Times New Roman" panose="02020603050405020304" pitchFamily="18" charset="0"/>
              <a:ea typeface="隶书" panose="02010509060101010101" pitchFamily="49" charset="-122"/>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title"/>
          </p:nvPr>
        </p:nvSpPr>
        <p:spPr>
          <a:xfrm>
            <a:off x="335360" y="44624"/>
            <a:ext cx="6156325" cy="642937"/>
          </a:xfrm>
        </p:spPr>
        <p:txBody>
          <a:bodyPr>
            <a:normAutofit fontScale="90000"/>
          </a:bodyPr>
          <a:lstStyle/>
          <a:p>
            <a:r>
              <a:rPr lang="zh-CN" altLang="en-US" b="1" dirty="0" smtClean="0">
                <a:ea typeface="华文新魏" panose="02010800040101010101" pitchFamily="2" charset="-122"/>
              </a:rPr>
              <a:t>字符串的构造函数</a:t>
            </a:r>
          </a:p>
        </p:txBody>
      </p:sp>
      <p:sp>
        <p:nvSpPr>
          <p:cNvPr id="514052" name="Rectangle 4"/>
          <p:cNvSpPr>
            <a:spLocks noGrp="1" noChangeArrowheads="1"/>
          </p:cNvSpPr>
          <p:nvPr>
            <p:ph idx="1"/>
          </p:nvPr>
        </p:nvSpPr>
        <p:spPr>
          <a:xfrm>
            <a:off x="2133600" y="1308100"/>
            <a:ext cx="8229600" cy="4999038"/>
          </a:xfrm>
          <a:solidFill>
            <a:schemeClr val="bg1">
              <a:lumMod val="85000"/>
            </a:schemeClr>
          </a:solidFill>
        </p:spPr>
        <p:txBody>
          <a:bodyPr/>
          <a:lstStyle/>
          <a:p>
            <a:pPr>
              <a:lnSpc>
                <a:spcPct val="105000"/>
              </a:lnSpc>
              <a:spcBef>
                <a:spcPct val="5000"/>
              </a:spcBef>
              <a:buFont typeface="Wingdings" panose="05000000000000000000" pitchFamily="2" charset="2"/>
              <a:buNone/>
              <a:defRPr/>
            </a:pP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AString</a:t>
            </a:r>
            <a:r>
              <a:rPr lang="en-US" altLang="zh-CN" dirty="0">
                <a:latin typeface="Times New Roman" panose="02020603050405020304" pitchFamily="18" charset="0"/>
                <a:ea typeface="隶书" panose="02010509060101010101" pitchFamily="49" charset="-122"/>
              </a:rPr>
              <a:t>(</a:t>
            </a:r>
            <a:r>
              <a:rPr lang="en-US" altLang="zh-CN" b="1" dirty="0" err="1">
                <a:latin typeface="Times New Roman" panose="02020603050405020304" pitchFamily="18" charset="0"/>
                <a:ea typeface="隶书" panose="02010509060101010101" pitchFamily="49" charset="-122"/>
              </a:rPr>
              <a:t>const</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char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init</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复制构造函数</a:t>
            </a:r>
            <a:r>
              <a:rPr lang="en-US" altLang="zh-CN" dirty="0">
                <a:solidFill>
                  <a:schemeClr val="tx2"/>
                </a:solidFill>
                <a:latin typeface="Times New Roman" panose="02020603050405020304" pitchFamily="18" charset="0"/>
                <a:ea typeface="隶书" panose="02010509060101010101" pitchFamily="49" charset="-122"/>
              </a:rPr>
              <a:t>: </a:t>
            </a:r>
            <a:r>
              <a:rPr lang="zh-CN" altLang="en-US" dirty="0">
                <a:solidFill>
                  <a:schemeClr val="tx2"/>
                </a:solidFill>
                <a:latin typeface="Times New Roman" panose="02020603050405020304" pitchFamily="18" charset="0"/>
                <a:ea typeface="隶书" panose="02010509060101010101" pitchFamily="49" charset="-122"/>
              </a:rPr>
              <a:t>从已有字符数组</a:t>
            </a:r>
            <a:r>
              <a:rPr lang="zh-CN" altLang="en-US" b="1" dirty="0">
                <a:solidFill>
                  <a:schemeClr val="tx2"/>
                </a:solidFill>
                <a:latin typeface="Times New Roman" panose="02020603050405020304" pitchFamily="18" charset="0"/>
                <a:ea typeface="隶书" panose="02010509060101010101" pitchFamily="49" charset="-122"/>
              </a:rPr>
              <a:t>*</a:t>
            </a:r>
            <a:r>
              <a:rPr lang="en-US" altLang="zh-CN" b="1" dirty="0" err="1">
                <a:solidFill>
                  <a:schemeClr val="tx2"/>
                </a:solidFill>
                <a:latin typeface="Times New Roman" panose="02020603050405020304" pitchFamily="18" charset="0"/>
                <a:ea typeface="隶书" panose="02010509060101010101" pitchFamily="49" charset="-122"/>
              </a:rPr>
              <a:t>init</a:t>
            </a:r>
            <a:r>
              <a:rPr lang="zh-CN" altLang="en-US" dirty="0">
                <a:solidFill>
                  <a:schemeClr val="tx2"/>
                </a:solidFill>
                <a:latin typeface="Times New Roman" panose="02020603050405020304" pitchFamily="18" charset="0"/>
                <a:ea typeface="隶书" panose="02010509060101010101" pitchFamily="49" charset="-122"/>
              </a:rPr>
              <a:t>复制</a:t>
            </a:r>
            <a:endParaRPr lang="zh-CN" altLang="en-US" b="1"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len</a:t>
            </a:r>
            <a:r>
              <a:rPr lang="en-US" altLang="zh-CN" dirty="0">
                <a:latin typeface="Times New Roman" panose="02020603050405020304" pitchFamily="18" charset="0"/>
                <a:ea typeface="隶书" panose="02010509060101010101" pitchFamily="49" charset="-122"/>
              </a:rPr>
              <a:t> = </a:t>
            </a:r>
            <a:r>
              <a:rPr lang="en-US" altLang="zh-CN" dirty="0" err="1">
                <a:latin typeface="Times New Roman" panose="02020603050405020304" pitchFamily="18" charset="0"/>
                <a:ea typeface="隶书" panose="02010509060101010101" pitchFamily="49" charset="-122"/>
              </a:rPr>
              <a:t>strlen</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init</a:t>
            </a:r>
            <a:r>
              <a:rPr lang="en-US" altLang="zh-CN" dirty="0">
                <a:latin typeface="Times New Roman" panose="02020603050405020304" pitchFamily="18" charset="0"/>
                <a:ea typeface="隶书" panose="02010509060101010101" pitchFamily="49" charset="-122"/>
              </a:rPr>
              <a:t>)</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maxSize</a:t>
            </a:r>
            <a:r>
              <a:rPr lang="en-US" altLang="zh-CN" dirty="0">
                <a:latin typeface="Times New Roman" panose="02020603050405020304" pitchFamily="18" charset="0"/>
                <a:ea typeface="隶书" panose="02010509060101010101" pitchFamily="49" charset="-122"/>
              </a:rPr>
              <a:t> = (</a:t>
            </a:r>
            <a:r>
              <a:rPr lang="en-US" altLang="zh-CN" dirty="0" err="1">
                <a:latin typeface="Times New Roman" panose="02020603050405020304" pitchFamily="18" charset="0"/>
                <a:ea typeface="隶书" panose="02010509060101010101" pitchFamily="49" charset="-122"/>
              </a:rPr>
              <a:t>len</a:t>
            </a:r>
            <a:r>
              <a:rPr lang="en-US" altLang="zh-CN" dirty="0">
                <a:latin typeface="Times New Roman" panose="02020603050405020304" pitchFamily="18" charset="0"/>
                <a:ea typeface="隶书" panose="02010509060101010101" pitchFamily="49" charset="-122"/>
              </a:rPr>
              <a:t> &gt; </a:t>
            </a:r>
            <a:r>
              <a:rPr lang="en-US" altLang="zh-CN" dirty="0" err="1">
                <a:latin typeface="Times New Roman" panose="02020603050405020304" pitchFamily="18" charset="0"/>
                <a:ea typeface="隶书" panose="02010509060101010101" pitchFamily="49" charset="-122"/>
              </a:rPr>
              <a:t>defaultSize</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len</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defaultSize</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 </a:t>
            </a:r>
            <a:r>
              <a:rPr lang="en-US" altLang="zh-CN" b="1" dirty="0">
                <a:latin typeface="Times New Roman" panose="02020603050405020304" pitchFamily="18" charset="0"/>
                <a:ea typeface="隶书" panose="02010509060101010101" pitchFamily="49" charset="-122"/>
              </a:rPr>
              <a:t>new char</a:t>
            </a:r>
            <a:r>
              <a:rPr lang="en-US" altLang="zh-CN" dirty="0">
                <a:latin typeface="Times New Roman" panose="02020603050405020304" pitchFamily="18" charset="0"/>
                <a:ea typeface="隶书" panose="02010509060101010101" pitchFamily="49" charset="-122"/>
              </a:rPr>
              <a:t>[maxSize+1]</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zh-CN" dirty="0">
                <a:solidFill>
                  <a:schemeClr val="tx2"/>
                </a:solidFill>
                <a:latin typeface="Times New Roman" panose="02020603050405020304" pitchFamily="18" charset="0"/>
                <a:ea typeface="隶书" panose="02010509060101010101" pitchFamily="49" charset="-122"/>
              </a:rPr>
              <a:t>创建串数组</a:t>
            </a:r>
            <a:endParaRPr lang="zh-CN" altLang="en-US" b="1"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a:t>
            </a:r>
            <a:r>
              <a:rPr lang="en-US" altLang="zh-CN" i="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NULL)</a:t>
            </a: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cerr</a:t>
            </a:r>
            <a:r>
              <a:rPr lang="en-US" altLang="zh-CN" dirty="0">
                <a:latin typeface="Times New Roman" panose="02020603050405020304" pitchFamily="18" charset="0"/>
                <a:ea typeface="隶书" panose="02010509060101010101" pitchFamily="49" charset="-122"/>
              </a:rPr>
              <a:t> &lt;&lt; </a:t>
            </a:r>
            <a:r>
              <a:rPr lang="en-US" altLang="zh-CN" b="1" dirty="0">
                <a:latin typeface="Times New Roman" panose="02020603050405020304" pitchFamily="18" charset="0"/>
                <a:ea typeface="隶书" panose="02010509060101010101" pitchFamily="49" charset="-122"/>
              </a:rPr>
              <a:t>“</a:t>
            </a:r>
            <a:r>
              <a:rPr lang="zh-CN" altLang="zh-CN" dirty="0">
                <a:latin typeface="Times New Roman" panose="02020603050405020304" pitchFamily="18" charset="0"/>
                <a:ea typeface="隶书" panose="02010509060101010101" pitchFamily="49" charset="-122"/>
              </a:rPr>
              <a:t>存储分配错 !</a:t>
            </a:r>
            <a:r>
              <a:rPr lang="en-US" altLang="zh-CN" dirty="0">
                <a:latin typeface="Times New Roman" panose="02020603050405020304" pitchFamily="18" charset="0"/>
                <a:ea typeface="隶书" panose="02010509060101010101" pitchFamily="49" charset="-122"/>
              </a:rPr>
              <a:t> \n</a:t>
            </a:r>
            <a:r>
              <a:rPr lang="en-US" altLang="zh-CN" b="1" dirty="0">
                <a:latin typeface="Times New Roman" panose="02020603050405020304" pitchFamily="18" charset="0"/>
                <a:ea typeface="隶书" panose="02010509060101010101" pitchFamily="49" charset="-122"/>
              </a:rPr>
              <a:t>”;  exit</a:t>
            </a:r>
            <a:r>
              <a:rPr lang="en-US" altLang="zh-CN" dirty="0">
                <a:latin typeface="Times New Roman" panose="02020603050405020304" pitchFamily="18" charset="0"/>
                <a:ea typeface="隶书" panose="02010509060101010101" pitchFamily="49" charset="-122"/>
              </a:rPr>
              <a:t>(1)</a:t>
            </a:r>
            <a:r>
              <a:rPr lang="en-US" altLang="zh-CN" b="1" dirty="0">
                <a:latin typeface="Times New Roman" panose="02020603050405020304" pitchFamily="18" charset="0"/>
                <a:ea typeface="隶书" panose="02010509060101010101" pitchFamily="49" charset="-122"/>
              </a:rPr>
              <a:t>; }</a:t>
            </a:r>
            <a:endParaRPr lang="en-US" altLang="zh-CN" dirty="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curLength</a:t>
            </a:r>
            <a:r>
              <a:rPr lang="en-US" altLang="zh-CN" dirty="0">
                <a:latin typeface="Times New Roman" panose="02020603050405020304" pitchFamily="18" charset="0"/>
                <a:ea typeface="隶书" panose="02010509060101010101" pitchFamily="49" charset="-122"/>
              </a:rPr>
              <a:t> = </a:t>
            </a:r>
            <a:r>
              <a:rPr lang="en-US" altLang="zh-CN" dirty="0" err="1">
                <a:latin typeface="Times New Roman" panose="02020603050405020304" pitchFamily="18" charset="0"/>
                <a:ea typeface="隶书" panose="02010509060101010101" pitchFamily="49" charset="-122"/>
              </a:rPr>
              <a:t>len</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复制串长度</a:t>
            </a:r>
            <a:endParaRPr lang="zh-CN" altLang="en-US" dirty="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strcpy</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init</a:t>
            </a:r>
            <a:r>
              <a:rPr lang="en-US" altLang="zh-CN" dirty="0">
                <a:latin typeface="Times New Roman" panose="02020603050405020304" pitchFamily="18" charset="0"/>
                <a:ea typeface="隶书" panose="02010509060101010101" pitchFamily="49" charset="-122"/>
              </a:rPr>
              <a:t>)</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复制串值</a:t>
            </a:r>
            <a:r>
              <a:rPr lang="zh-CN" altLang="en-US" dirty="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defRPr/>
            </a:pPr>
            <a:r>
              <a:rPr lang="zh-CN" altLang="en-US" b="1"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zh-CN" altLang="en-US" b="1" dirty="0">
                <a:latin typeface="Times New Roman" panose="02020603050405020304" pitchFamily="18" charset="0"/>
                <a:ea typeface="隶书" panose="02010509060101010101" pitchFamily="49" charset="-122"/>
              </a:rPr>
              <a:t>；</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a:xfrm>
            <a:off x="263352" y="29546"/>
            <a:ext cx="6419850" cy="668337"/>
          </a:xfrm>
        </p:spPr>
        <p:txBody>
          <a:bodyPr>
            <a:normAutofit fontScale="90000"/>
          </a:bodyPr>
          <a:lstStyle/>
          <a:p>
            <a:r>
              <a:rPr lang="zh-CN" altLang="en-US" b="1" dirty="0" smtClean="0">
                <a:ea typeface="华文新魏" panose="02010800040101010101" pitchFamily="2" charset="-122"/>
              </a:rPr>
              <a:t>字符串的复制构造函数</a:t>
            </a:r>
          </a:p>
        </p:txBody>
      </p:sp>
      <p:sp>
        <p:nvSpPr>
          <p:cNvPr id="513031" name="Rectangle 7"/>
          <p:cNvSpPr>
            <a:spLocks noGrp="1" noChangeArrowheads="1"/>
          </p:cNvSpPr>
          <p:nvPr>
            <p:ph idx="1"/>
          </p:nvPr>
        </p:nvSpPr>
        <p:spPr>
          <a:xfrm>
            <a:off x="2189163" y="1401763"/>
            <a:ext cx="8229600" cy="4919662"/>
          </a:xfrm>
          <a:solidFill>
            <a:schemeClr val="bg1">
              <a:lumMod val="85000"/>
            </a:schemeClr>
          </a:solidFill>
        </p:spPr>
        <p:txBody>
          <a:bodyPr/>
          <a:lstStyle/>
          <a:p>
            <a:pPr>
              <a:lnSpc>
                <a:spcPct val="105000"/>
              </a:lnSpc>
              <a:spcBef>
                <a:spcPct val="5000"/>
              </a:spcBef>
              <a:buFont typeface="Wingdings" panose="05000000000000000000" pitchFamily="2" charset="2"/>
              <a:buNone/>
              <a:defRPr/>
            </a:pPr>
            <a:r>
              <a:rPr lang="en-US" altLang="zh-CN" dirty="0" err="1">
                <a:latin typeface="Times New Roman" panose="02020603050405020304" pitchFamily="18" charset="0"/>
                <a:ea typeface="隶书" panose="02010509060101010101" pitchFamily="49" charset="-122"/>
              </a:rPr>
              <a:t>AString</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AString</a:t>
            </a:r>
            <a:r>
              <a:rPr lang="en-US" altLang="zh-CN" dirty="0">
                <a:latin typeface="Times New Roman" panose="02020603050405020304" pitchFamily="18" charset="0"/>
                <a:ea typeface="隶书" panose="02010509060101010101" pitchFamily="49" charset="-122"/>
              </a:rPr>
              <a:t>(</a:t>
            </a:r>
            <a:r>
              <a:rPr lang="en-US" altLang="zh-CN" b="1" dirty="0" err="1">
                <a:latin typeface="Times New Roman" panose="02020603050405020304" pitchFamily="18" charset="0"/>
                <a:ea typeface="隶书" panose="02010509060101010101" pitchFamily="49" charset="-122"/>
              </a:rPr>
              <a:t>const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&amp; </a:t>
            </a:r>
            <a:r>
              <a:rPr lang="en-US" altLang="zh-CN" dirty="0" err="1">
                <a:latin typeface="Times New Roman" panose="02020603050405020304" pitchFamily="18" charset="0"/>
                <a:ea typeface="隶书" panose="02010509060101010101" pitchFamily="49" charset="-122"/>
              </a:rPr>
              <a:t>ob</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复制构造函数：从已有串</a:t>
            </a:r>
            <a:r>
              <a:rPr lang="en-US" altLang="zh-CN" b="1" dirty="0" err="1">
                <a:solidFill>
                  <a:schemeClr val="tx2"/>
                </a:solidFill>
                <a:latin typeface="Times New Roman" panose="02020603050405020304" pitchFamily="18" charset="0"/>
                <a:ea typeface="隶书" panose="02010509060101010101" pitchFamily="49" charset="-122"/>
              </a:rPr>
              <a:t>ob</a:t>
            </a:r>
            <a:r>
              <a:rPr lang="zh-CN" altLang="en-US" dirty="0">
                <a:solidFill>
                  <a:schemeClr val="tx2"/>
                </a:solidFill>
                <a:latin typeface="Times New Roman" panose="02020603050405020304" pitchFamily="18" charset="0"/>
                <a:ea typeface="隶书" panose="02010509060101010101" pitchFamily="49" charset="-122"/>
              </a:rPr>
              <a:t>复制</a:t>
            </a:r>
          </a:p>
          <a:p>
            <a:pPr>
              <a:lnSpc>
                <a:spcPct val="105000"/>
              </a:lnSpc>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maxSize</a:t>
            </a:r>
            <a:r>
              <a:rPr lang="en-US" altLang="zh-CN" dirty="0">
                <a:latin typeface="Times New Roman" panose="02020603050405020304" pitchFamily="18" charset="0"/>
                <a:ea typeface="隶书" panose="02010509060101010101" pitchFamily="49" charset="-122"/>
              </a:rPr>
              <a:t> = </a:t>
            </a:r>
            <a:r>
              <a:rPr lang="en-US" altLang="zh-CN" dirty="0" err="1">
                <a:latin typeface="Times New Roman" panose="02020603050405020304" pitchFamily="18" charset="0"/>
                <a:ea typeface="隶书" panose="02010509060101010101" pitchFamily="49" charset="-122"/>
              </a:rPr>
              <a:t>ob.maxSize</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复制串最大长度</a:t>
            </a:r>
          </a:p>
          <a:p>
            <a:pPr>
              <a:lnSpc>
                <a:spcPct val="105000"/>
              </a:lnSpc>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 </a:t>
            </a:r>
            <a:r>
              <a:rPr lang="en-US" altLang="zh-CN" b="1" dirty="0">
                <a:latin typeface="Times New Roman" panose="02020603050405020304" pitchFamily="18" charset="0"/>
                <a:ea typeface="隶书" panose="02010509060101010101" pitchFamily="49" charset="-122"/>
              </a:rPr>
              <a:t>new char</a:t>
            </a:r>
            <a:r>
              <a:rPr lang="en-US" altLang="zh-CN" dirty="0">
                <a:latin typeface="Times New Roman" panose="02020603050405020304" pitchFamily="18" charset="0"/>
                <a:ea typeface="隶书" panose="02010509060101010101" pitchFamily="49" charset="-122"/>
              </a:rPr>
              <a:t>[curLength+1]</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zh-CN" dirty="0">
                <a:solidFill>
                  <a:schemeClr val="tx2"/>
                </a:solidFill>
                <a:latin typeface="Times New Roman" panose="02020603050405020304" pitchFamily="18" charset="0"/>
                <a:ea typeface="隶书" panose="02010509060101010101" pitchFamily="49" charset="-122"/>
              </a:rPr>
              <a:t>创建串数组</a:t>
            </a:r>
            <a:endParaRPr lang="zh-CN" altLang="en-US" b="1"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a:t>
            </a:r>
            <a:r>
              <a:rPr lang="en-US" altLang="zh-CN" i="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NULL) </a:t>
            </a: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cerr</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&lt;&lt;</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zh-CN" altLang="zh-CN" dirty="0">
                <a:latin typeface="Times New Roman" panose="02020603050405020304" pitchFamily="18" charset="0"/>
                <a:ea typeface="隶书" panose="02010509060101010101" pitchFamily="49" charset="-122"/>
              </a:rPr>
              <a:t>存储分配错!</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n</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exit</a:t>
            </a:r>
            <a:r>
              <a:rPr lang="en-US" altLang="zh-CN" dirty="0">
                <a:latin typeface="Times New Roman" panose="02020603050405020304" pitchFamily="18" charset="0"/>
                <a:ea typeface="隶书" panose="02010509060101010101" pitchFamily="49" charset="-122"/>
              </a:rPr>
              <a:t>(1)</a:t>
            </a:r>
            <a:r>
              <a:rPr lang="en-US" altLang="zh-CN" b="1" dirty="0">
                <a:latin typeface="Times New Roman" panose="02020603050405020304" pitchFamily="18" charset="0"/>
                <a:ea typeface="隶书" panose="02010509060101010101" pitchFamily="49" charset="-122"/>
              </a:rPr>
              <a:t>; }</a:t>
            </a:r>
            <a:endParaRPr lang="en-US" altLang="zh-CN" dirty="0">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curLength</a:t>
            </a:r>
            <a:r>
              <a:rPr lang="en-US" altLang="zh-CN" dirty="0">
                <a:latin typeface="Times New Roman" panose="02020603050405020304" pitchFamily="18" charset="0"/>
                <a:ea typeface="隶书" panose="02010509060101010101" pitchFamily="49" charset="-122"/>
              </a:rPr>
              <a:t> = </a:t>
            </a:r>
            <a:r>
              <a:rPr lang="en-US" altLang="zh-CN" dirty="0" err="1">
                <a:latin typeface="Times New Roman" panose="02020603050405020304" pitchFamily="18" charset="0"/>
                <a:ea typeface="隶书" panose="02010509060101010101" pitchFamily="49" charset="-122"/>
              </a:rPr>
              <a:t>ob.curLength</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复制串长度</a:t>
            </a:r>
          </a:p>
          <a:p>
            <a:pPr>
              <a:lnSpc>
                <a:spcPct val="105000"/>
              </a:lnSpc>
              <a:spcBef>
                <a:spcPct val="5000"/>
              </a:spcBef>
              <a:buFont typeface="Wingdings" panose="05000000000000000000" pitchFamily="2" charset="2"/>
              <a:buNone/>
              <a:defRPr/>
            </a:pPr>
            <a:r>
              <a:rPr lang="zh-CN" altLang="en-US" dirty="0">
                <a:solidFill>
                  <a:schemeClr val="tx2"/>
                </a:solidFill>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strcpy</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ob.ch)</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复制串值</a:t>
            </a:r>
            <a:endParaRPr lang="zh-CN" altLang="en-US" b="1"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b="1"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normAutofit fontScale="90000"/>
          </a:bodyPr>
          <a:lstStyle/>
          <a:p>
            <a:r>
              <a:rPr lang="en-US" altLang="zh-CN" smtClean="0"/>
              <a:t>1.</a:t>
            </a:r>
            <a:r>
              <a:rPr lang="zh-CN" altLang="en-US" smtClean="0"/>
              <a:t>数组的基本概念</a:t>
            </a:r>
          </a:p>
        </p:txBody>
      </p:sp>
      <p:sp>
        <p:nvSpPr>
          <p:cNvPr id="28675" name="Text Box 5"/>
          <p:cNvSpPr txBox="1">
            <a:spLocks noChangeArrowheads="1"/>
          </p:cNvSpPr>
          <p:nvPr/>
        </p:nvSpPr>
        <p:spPr bwMode="auto">
          <a:xfrm>
            <a:off x="983433" y="908720"/>
            <a:ext cx="2427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rgbClr val="080808"/>
                </a:solidFill>
                <a:ea typeface="黑体" panose="02010609060101010101" pitchFamily="49" charset="-122"/>
              </a:rPr>
              <a:t>A</a:t>
            </a:r>
            <a:r>
              <a:rPr lang="zh-CN" altLang="en-US" sz="2800">
                <a:solidFill>
                  <a:srgbClr val="080808"/>
                </a:solidFill>
                <a:ea typeface="黑体" panose="02010609060101010101" pitchFamily="49" charset="-122"/>
              </a:rPr>
              <a:t>.数组的定义</a:t>
            </a:r>
          </a:p>
        </p:txBody>
      </p:sp>
      <p:sp>
        <p:nvSpPr>
          <p:cNvPr id="28676" name="Rectangle 6"/>
          <p:cNvSpPr>
            <a:spLocks noChangeArrowheads="1"/>
          </p:cNvSpPr>
          <p:nvPr/>
        </p:nvSpPr>
        <p:spPr bwMode="auto">
          <a:xfrm>
            <a:off x="1054869" y="1626271"/>
            <a:ext cx="749458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800" dirty="0">
                <a:solidFill>
                  <a:srgbClr val="0000FF"/>
                </a:solidFill>
                <a:latin typeface="楷体_GB2312" pitchFamily="49" charset="-122"/>
                <a:ea typeface="黑体" panose="02010609060101010101" pitchFamily="49" charset="-122"/>
              </a:rPr>
              <a:t>数组</a:t>
            </a:r>
            <a:r>
              <a:rPr lang="zh-CN" altLang="en-US" sz="2800" dirty="0">
                <a:solidFill>
                  <a:srgbClr val="080808"/>
                </a:solidFill>
                <a:latin typeface="楷体_GB2312" pitchFamily="49" charset="-122"/>
                <a:ea typeface="黑体" panose="02010609060101010101" pitchFamily="49" charset="-122"/>
              </a:rPr>
              <a:t>是</a:t>
            </a:r>
            <a:r>
              <a:rPr lang="en-US" altLang="zh-CN" sz="2800" i="1" dirty="0">
                <a:solidFill>
                  <a:srgbClr val="080808"/>
                </a:solidFill>
                <a:ea typeface="黑体" panose="02010609060101010101" pitchFamily="49" charset="-122"/>
              </a:rPr>
              <a:t>n</a:t>
            </a:r>
            <a:r>
              <a:rPr lang="en-US" altLang="zh-CN" sz="2800" dirty="0">
                <a:solidFill>
                  <a:srgbClr val="080808"/>
                </a:solidFill>
                <a:latin typeface="楷体_GB2312" pitchFamily="49" charset="-122"/>
                <a:ea typeface="黑体" panose="02010609060101010101" pitchFamily="49" charset="-122"/>
              </a:rPr>
              <a:t>(</a:t>
            </a:r>
            <a:r>
              <a:rPr lang="en-US" altLang="zh-CN" sz="2800" i="1" dirty="0">
                <a:solidFill>
                  <a:srgbClr val="080808"/>
                </a:solidFill>
                <a:ea typeface="黑体" panose="02010609060101010101" pitchFamily="49" charset="-122"/>
              </a:rPr>
              <a:t>n</a:t>
            </a:r>
            <a:r>
              <a:rPr lang="en-US" altLang="zh-CN" sz="2800" dirty="0">
                <a:solidFill>
                  <a:srgbClr val="080808"/>
                </a:solidFill>
                <a:latin typeface="楷体_GB2312" pitchFamily="49" charset="-122"/>
                <a:ea typeface="黑体" panose="02010609060101010101" pitchFamily="49" charset="-122"/>
              </a:rPr>
              <a:t>＞1)</a:t>
            </a:r>
            <a:r>
              <a:rPr lang="zh-CN" altLang="en-US" sz="2800" dirty="0">
                <a:solidFill>
                  <a:srgbClr val="080808"/>
                </a:solidFill>
                <a:latin typeface="楷体_GB2312" pitchFamily="49" charset="-122"/>
                <a:ea typeface="黑体" panose="02010609060101010101" pitchFamily="49" charset="-122"/>
              </a:rPr>
              <a:t>个相同数据类型的数据元素</a:t>
            </a:r>
            <a:r>
              <a:rPr lang="en-US" altLang="zh-CN" sz="2800" i="1" dirty="0">
                <a:solidFill>
                  <a:srgbClr val="080808"/>
                </a:solidFill>
                <a:ea typeface="黑体" panose="02010609060101010101" pitchFamily="49" charset="-122"/>
              </a:rPr>
              <a:t>a</a:t>
            </a:r>
            <a:r>
              <a:rPr lang="en-US" altLang="zh-CN" sz="2800" baseline="-30000" dirty="0">
                <a:solidFill>
                  <a:srgbClr val="080808"/>
                </a:solidFill>
                <a:latin typeface="楷体_GB2312" pitchFamily="49" charset="-122"/>
                <a:ea typeface="黑体" panose="02010609060101010101" pitchFamily="49" charset="-122"/>
              </a:rPr>
              <a:t>0</a:t>
            </a:r>
            <a:r>
              <a:rPr lang="en-US" altLang="zh-CN" sz="2800" dirty="0">
                <a:solidFill>
                  <a:srgbClr val="080808"/>
                </a:solidFill>
                <a:latin typeface="楷体_GB2312" pitchFamily="49" charset="-122"/>
                <a:ea typeface="黑体" panose="02010609060101010101" pitchFamily="49" charset="-122"/>
              </a:rPr>
              <a:t>,</a:t>
            </a:r>
            <a:r>
              <a:rPr lang="en-US" altLang="zh-CN" sz="2800" i="1" dirty="0">
                <a:solidFill>
                  <a:srgbClr val="080808"/>
                </a:solidFill>
                <a:ea typeface="黑体" panose="02010609060101010101" pitchFamily="49" charset="-122"/>
              </a:rPr>
              <a:t>a</a:t>
            </a:r>
            <a:r>
              <a:rPr lang="en-US" altLang="zh-CN" sz="2800" baseline="-30000" dirty="0">
                <a:solidFill>
                  <a:srgbClr val="080808"/>
                </a:solidFill>
                <a:latin typeface="楷体_GB2312" pitchFamily="49" charset="-122"/>
                <a:ea typeface="黑体" panose="02010609060101010101" pitchFamily="49" charset="-122"/>
              </a:rPr>
              <a:t>1</a:t>
            </a:r>
            <a:r>
              <a:rPr lang="en-US" altLang="zh-CN" sz="2800" dirty="0">
                <a:solidFill>
                  <a:srgbClr val="080808"/>
                </a:solidFill>
                <a:latin typeface="楷体_GB2312" pitchFamily="49" charset="-122"/>
                <a:ea typeface="黑体" panose="02010609060101010101" pitchFamily="49" charset="-122"/>
              </a:rPr>
              <a:t>,</a:t>
            </a:r>
            <a:r>
              <a:rPr lang="en-US" altLang="zh-CN" sz="2800" i="1" dirty="0">
                <a:solidFill>
                  <a:srgbClr val="080808"/>
                </a:solidFill>
                <a:ea typeface="黑体" panose="02010609060101010101" pitchFamily="49" charset="-122"/>
              </a:rPr>
              <a:t>a</a:t>
            </a:r>
            <a:r>
              <a:rPr lang="en-US" altLang="zh-CN" sz="2800" baseline="-30000" dirty="0">
                <a:solidFill>
                  <a:srgbClr val="080808"/>
                </a:solidFill>
                <a:latin typeface="楷体_GB2312" pitchFamily="49" charset="-122"/>
                <a:ea typeface="黑体" panose="02010609060101010101" pitchFamily="49" charset="-122"/>
              </a:rPr>
              <a:t>2</a:t>
            </a:r>
            <a:r>
              <a:rPr lang="en-US" altLang="zh-CN" sz="2800" dirty="0">
                <a:solidFill>
                  <a:srgbClr val="080808"/>
                </a:solidFill>
                <a:latin typeface="楷体_GB2312" pitchFamily="49" charset="-122"/>
                <a:ea typeface="黑体" panose="02010609060101010101" pitchFamily="49" charset="-122"/>
              </a:rPr>
              <a:t>,...,</a:t>
            </a:r>
            <a:r>
              <a:rPr lang="en-US" altLang="zh-CN" sz="2800" i="1" dirty="0">
                <a:solidFill>
                  <a:srgbClr val="080808"/>
                </a:solidFill>
                <a:ea typeface="黑体" panose="02010609060101010101" pitchFamily="49" charset="-122"/>
              </a:rPr>
              <a:t>a</a:t>
            </a:r>
            <a:r>
              <a:rPr lang="en-US" altLang="zh-CN" sz="2800" i="1" baseline="-30000" dirty="0">
                <a:solidFill>
                  <a:srgbClr val="080808"/>
                </a:solidFill>
                <a:ea typeface="黑体" panose="02010609060101010101" pitchFamily="49" charset="-122"/>
              </a:rPr>
              <a:t>n</a:t>
            </a:r>
            <a:r>
              <a:rPr lang="en-US" altLang="zh-CN" sz="2800" baseline="-30000" dirty="0">
                <a:solidFill>
                  <a:srgbClr val="080808"/>
                </a:solidFill>
                <a:latin typeface="楷体_GB2312" pitchFamily="49" charset="-122"/>
                <a:ea typeface="黑体" panose="02010609060101010101" pitchFamily="49" charset="-122"/>
              </a:rPr>
              <a:t>-1</a:t>
            </a:r>
            <a:r>
              <a:rPr lang="zh-CN" altLang="en-US" sz="2800" dirty="0">
                <a:solidFill>
                  <a:srgbClr val="080808"/>
                </a:solidFill>
                <a:latin typeface="楷体_GB2312" pitchFamily="49" charset="-122"/>
                <a:ea typeface="黑体" panose="02010609060101010101" pitchFamily="49" charset="-122"/>
              </a:rPr>
              <a:t>构成的占用一块</a:t>
            </a:r>
            <a:r>
              <a:rPr lang="zh-CN" altLang="en-US" sz="2800" dirty="0">
                <a:solidFill>
                  <a:srgbClr val="0000CC"/>
                </a:solidFill>
                <a:latin typeface="楷体_GB2312" pitchFamily="49" charset="-122"/>
                <a:ea typeface="黑体" panose="02010609060101010101" pitchFamily="49" charset="-122"/>
              </a:rPr>
              <a:t>地址连续</a:t>
            </a:r>
            <a:r>
              <a:rPr lang="zh-CN" altLang="en-US" sz="2800" dirty="0">
                <a:solidFill>
                  <a:srgbClr val="080808"/>
                </a:solidFill>
                <a:latin typeface="楷体_GB2312" pitchFamily="49" charset="-122"/>
                <a:ea typeface="黑体" panose="02010609060101010101" pitchFamily="49" charset="-122"/>
              </a:rPr>
              <a:t>的内存单元的有限序列。 </a:t>
            </a:r>
          </a:p>
        </p:txBody>
      </p:sp>
      <p:sp>
        <p:nvSpPr>
          <p:cNvPr id="28677" name="Rectangle 7"/>
          <p:cNvSpPr>
            <a:spLocks noChangeArrowheads="1"/>
          </p:cNvSpPr>
          <p:nvPr/>
        </p:nvSpPr>
        <p:spPr bwMode="auto">
          <a:xfrm>
            <a:off x="983432" y="3212182"/>
            <a:ext cx="73517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800">
                <a:solidFill>
                  <a:srgbClr val="080808"/>
                </a:solidFill>
                <a:latin typeface="楷体_GB2312" pitchFamily="49" charset="-122"/>
                <a:ea typeface="黑体" panose="02010609060101010101" pitchFamily="49" charset="-122"/>
              </a:rPr>
              <a:t>每个数组元素是一个序对，由下标（</a:t>
            </a:r>
            <a:r>
              <a:rPr lang="en-US" altLang="zh-CN" sz="2800">
                <a:solidFill>
                  <a:srgbClr val="080808"/>
                </a:solidFill>
                <a:latin typeface="楷体_GB2312" pitchFamily="49" charset="-122"/>
                <a:ea typeface="黑体" panose="02010609060101010101" pitchFamily="49" charset="-122"/>
              </a:rPr>
              <a:t>index</a:t>
            </a:r>
            <a:r>
              <a:rPr lang="zh-CN" altLang="en-US" sz="2800">
                <a:solidFill>
                  <a:srgbClr val="080808"/>
                </a:solidFill>
                <a:latin typeface="楷体_GB2312" pitchFamily="49" charset="-122"/>
                <a:ea typeface="黑体" panose="02010609060101010101" pitchFamily="49" charset="-122"/>
              </a:rPr>
              <a:t>）和值（</a:t>
            </a:r>
            <a:r>
              <a:rPr lang="en-US" altLang="zh-CN" sz="2800">
                <a:solidFill>
                  <a:srgbClr val="080808"/>
                </a:solidFill>
                <a:latin typeface="楷体_GB2312" pitchFamily="49" charset="-122"/>
                <a:ea typeface="黑体" panose="02010609060101010101" pitchFamily="49" charset="-122"/>
              </a:rPr>
              <a:t>value</a:t>
            </a:r>
            <a:r>
              <a:rPr lang="zh-CN" altLang="en-US" sz="2800">
                <a:solidFill>
                  <a:srgbClr val="080808"/>
                </a:solidFill>
                <a:latin typeface="楷体_GB2312" pitchFamily="49" charset="-122"/>
                <a:ea typeface="黑体" panose="02010609060101010101" pitchFamily="49" charset="-122"/>
              </a:rPr>
              <a:t>）组成</a:t>
            </a:r>
          </a:p>
        </p:txBody>
      </p:sp>
      <p:sp>
        <p:nvSpPr>
          <p:cNvPr id="3" name="矩形 2"/>
          <p:cNvSpPr>
            <a:spLocks noChangeArrowheads="1"/>
          </p:cNvSpPr>
          <p:nvPr/>
        </p:nvSpPr>
        <p:spPr bwMode="auto">
          <a:xfrm>
            <a:off x="8472264" y="2812063"/>
            <a:ext cx="3672879" cy="175432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eaLnBrk="1" hangingPunct="1">
              <a:lnSpc>
                <a:spcPct val="90000"/>
              </a:lnSpc>
              <a:spcBef>
                <a:spcPct val="0"/>
              </a:spcBef>
              <a:buClrTx/>
              <a:buSzTx/>
              <a:buFontTx/>
              <a:buNone/>
            </a:pPr>
            <a:r>
              <a:rPr lang="zh-CN" altLang="en-US" sz="2000" dirty="0">
                <a:latin typeface="Times New Roman" panose="02020603050405020304" pitchFamily="18" charset="0"/>
                <a:ea typeface="黑体" panose="02010609060101010101" pitchFamily="49" charset="-122"/>
              </a:rPr>
              <a:t>数组</a:t>
            </a:r>
            <a:r>
              <a:rPr lang="zh-CN" altLang="en-US" sz="2000" dirty="0">
                <a:solidFill>
                  <a:srgbClr val="FF0000"/>
                </a:solidFill>
                <a:latin typeface="Times New Roman" panose="02020603050405020304" pitchFamily="18" charset="0"/>
                <a:ea typeface="黑体" panose="02010609060101010101" pitchFamily="49" charset="-122"/>
              </a:rPr>
              <a:t>只有一种存储结构</a:t>
            </a:r>
            <a:r>
              <a:rPr lang="zh-CN" altLang="en-US" sz="2000" dirty="0" smtClean="0">
                <a:solidFill>
                  <a:srgbClr val="FF0000"/>
                </a:solidFill>
                <a:latin typeface="Times New Roman" panose="02020603050405020304" pitchFamily="18" charset="0"/>
                <a:ea typeface="黑体" panose="02010609060101010101" pitchFamily="49" charset="-122"/>
              </a:rPr>
              <a:t>：</a:t>
            </a:r>
            <a:endParaRPr lang="en-US" altLang="zh-CN" sz="2000" dirty="0" smtClean="0">
              <a:solidFill>
                <a:srgbClr val="FF0000"/>
              </a:solidFill>
              <a:latin typeface="Times New Roman" panose="02020603050405020304" pitchFamily="18" charset="0"/>
              <a:ea typeface="黑体" panose="02010609060101010101" pitchFamily="49" charset="-122"/>
            </a:endParaRPr>
          </a:p>
          <a:p>
            <a:pPr eaLnBrk="1" hangingPunct="1">
              <a:lnSpc>
                <a:spcPct val="90000"/>
              </a:lnSpc>
              <a:spcBef>
                <a:spcPct val="0"/>
              </a:spcBef>
              <a:buClrTx/>
              <a:buSzTx/>
              <a:buFontTx/>
              <a:buNone/>
            </a:pPr>
            <a:r>
              <a:rPr lang="zh-CN" altLang="en-US" sz="2000" dirty="0" smtClean="0">
                <a:solidFill>
                  <a:srgbClr val="FF0000"/>
                </a:solidFill>
                <a:latin typeface="Times New Roman" panose="02020603050405020304" pitchFamily="18" charset="0"/>
                <a:ea typeface="黑体" panose="02010609060101010101" pitchFamily="49" charset="-122"/>
              </a:rPr>
              <a:t>                   顺序存储</a:t>
            </a:r>
            <a:endParaRPr lang="en-US" altLang="zh-CN" sz="2000" dirty="0">
              <a:latin typeface="Times New Roman" panose="02020603050405020304" pitchFamily="18" charset="0"/>
              <a:ea typeface="黑体" panose="02010609060101010101" pitchFamily="49" charset="-122"/>
            </a:endParaRPr>
          </a:p>
          <a:p>
            <a:pPr eaLnBrk="1" hangingPunct="1">
              <a:lnSpc>
                <a:spcPct val="90000"/>
              </a:lnSpc>
              <a:spcBef>
                <a:spcPct val="0"/>
              </a:spcBef>
              <a:buClrTx/>
              <a:buSzTx/>
              <a:buFontTx/>
              <a:buNone/>
            </a:pPr>
            <a:endParaRPr lang="en-US" altLang="zh-CN" sz="2000" dirty="0">
              <a:latin typeface="Times New Roman" panose="02020603050405020304" pitchFamily="18" charset="0"/>
              <a:ea typeface="黑体" panose="02010609060101010101" pitchFamily="49" charset="-122"/>
            </a:endParaRPr>
          </a:p>
          <a:p>
            <a:pPr>
              <a:lnSpc>
                <a:spcPct val="90000"/>
              </a:lnSpc>
              <a:spcBef>
                <a:spcPct val="0"/>
              </a:spcBef>
              <a:buClrTx/>
              <a:buSzTx/>
              <a:buFontTx/>
              <a:buNone/>
            </a:pPr>
            <a:r>
              <a:rPr lang="zh-CN" altLang="en-US" sz="2000" dirty="0">
                <a:latin typeface="Times New Roman" panose="02020603050405020304" pitchFamily="18" charset="0"/>
                <a:ea typeface="黑体" panose="02010609060101010101" pitchFamily="49" charset="-122"/>
              </a:rPr>
              <a:t>对于任何一个数据元素都可以直接存取，因此，数组是一种</a:t>
            </a:r>
            <a:r>
              <a:rPr lang="zh-CN" altLang="en-US" sz="2000" dirty="0">
                <a:solidFill>
                  <a:srgbClr val="FF6600"/>
                </a:solidFill>
                <a:latin typeface="Times New Roman" panose="02020603050405020304" pitchFamily="18" charset="0"/>
                <a:ea typeface="黑体" panose="02010609060101010101" pitchFamily="49" charset="-122"/>
              </a:rPr>
              <a:t>随机存储结构</a:t>
            </a:r>
            <a:r>
              <a:rPr lang="zh-CN" altLang="en-US" sz="2000" dirty="0">
                <a:latin typeface="Times New Roman" panose="02020603050405020304" pitchFamily="18" charset="0"/>
                <a:ea typeface="黑体" panose="02010609060101010101" pitchFamily="49" charset="-122"/>
              </a:rPr>
              <a:t>。</a:t>
            </a:r>
          </a:p>
        </p:txBody>
      </p:sp>
      <p:grpSp>
        <p:nvGrpSpPr>
          <p:cNvPr id="28679" name="Group 16"/>
          <p:cNvGrpSpPr>
            <a:grpSpLocks/>
          </p:cNvGrpSpPr>
          <p:nvPr/>
        </p:nvGrpSpPr>
        <p:grpSpPr bwMode="auto">
          <a:xfrm>
            <a:off x="1397769" y="4321846"/>
            <a:ext cx="6858000" cy="1265237"/>
            <a:chOff x="768" y="2131"/>
            <a:chExt cx="4320" cy="797"/>
          </a:xfrm>
        </p:grpSpPr>
        <p:sp>
          <p:nvSpPr>
            <p:cNvPr id="28680" name="Rectangle 4"/>
            <p:cNvSpPr>
              <a:spLocks noChangeArrowheads="1"/>
            </p:cNvSpPr>
            <p:nvPr/>
          </p:nvSpPr>
          <p:spPr bwMode="auto">
            <a:xfrm>
              <a:off x="816" y="2496"/>
              <a:ext cx="4272" cy="432"/>
            </a:xfrm>
            <a:prstGeom prst="rect">
              <a:avLst/>
            </a:prstGeom>
            <a:solidFill>
              <a:srgbClr val="FFFFCC"/>
            </a:solidFill>
            <a:ln w="38100">
              <a:solidFill>
                <a:srgbClr val="3333CC"/>
              </a:solidFill>
              <a:miter lim="800000"/>
              <a:headEnd/>
              <a:tailEnd/>
            </a:ln>
            <a:effectLst>
              <a:outerShdw dist="107763" dir="2700000" algn="ctr" rotWithShape="0">
                <a:srgbClr val="808080"/>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endParaRPr lang="zh-CN" altLang="zh-CN" sz="3600" b="0">
                <a:solidFill>
                  <a:srgbClr val="3333CC"/>
                </a:solidFill>
                <a:latin typeface="Times New Roman" panose="02020603050405020304" pitchFamily="18" charset="0"/>
                <a:ea typeface="黑体" panose="02010609060101010101" pitchFamily="49" charset="-122"/>
              </a:endParaRPr>
            </a:p>
          </p:txBody>
        </p:sp>
        <p:sp>
          <p:nvSpPr>
            <p:cNvPr id="28681" name="Text Box 5"/>
            <p:cNvSpPr txBox="1">
              <a:spLocks noChangeArrowheads="1"/>
            </p:cNvSpPr>
            <p:nvPr/>
          </p:nvSpPr>
          <p:spPr bwMode="auto">
            <a:xfrm>
              <a:off x="864" y="2543"/>
              <a:ext cx="4196" cy="365"/>
            </a:xfrm>
            <a:prstGeom prst="rect">
              <a:avLst/>
            </a:prstGeom>
            <a:solidFill>
              <a:srgbClr val="FFFFC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FF3300"/>
                  </a:solidFill>
                  <a:latin typeface="Arial Narrow" panose="020B0606020202030204" pitchFamily="34" charset="0"/>
                  <a:ea typeface="仿宋_GB2312" pitchFamily="49" charset="-122"/>
                </a:rPr>
                <a:t>35   27    49   18   60    54   77    83   41   02</a:t>
              </a:r>
              <a:endParaRPr lang="en-US" altLang="zh-CN" sz="3600" b="0">
                <a:latin typeface="Times New Roman" panose="02020603050405020304" pitchFamily="18" charset="0"/>
                <a:ea typeface="黑体" panose="02010609060101010101" pitchFamily="49" charset="-122"/>
              </a:endParaRPr>
            </a:p>
          </p:txBody>
        </p:sp>
        <p:sp>
          <p:nvSpPr>
            <p:cNvPr id="28682" name="Line 6"/>
            <p:cNvSpPr>
              <a:spLocks noChangeShapeType="1"/>
            </p:cNvSpPr>
            <p:nvPr/>
          </p:nvSpPr>
          <p:spPr bwMode="auto">
            <a:xfrm>
              <a:off x="1680"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3" name="Line 7"/>
            <p:cNvSpPr>
              <a:spLocks noChangeShapeType="1"/>
            </p:cNvSpPr>
            <p:nvPr/>
          </p:nvSpPr>
          <p:spPr bwMode="auto">
            <a:xfrm>
              <a:off x="2112"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4" name="Line 8"/>
            <p:cNvSpPr>
              <a:spLocks noChangeShapeType="1"/>
            </p:cNvSpPr>
            <p:nvPr/>
          </p:nvSpPr>
          <p:spPr bwMode="auto">
            <a:xfrm>
              <a:off x="2544"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5" name="Line 9"/>
            <p:cNvSpPr>
              <a:spLocks noChangeShapeType="1"/>
            </p:cNvSpPr>
            <p:nvPr/>
          </p:nvSpPr>
          <p:spPr bwMode="auto">
            <a:xfrm>
              <a:off x="2976"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6" name="Line 10"/>
            <p:cNvSpPr>
              <a:spLocks noChangeShapeType="1"/>
            </p:cNvSpPr>
            <p:nvPr/>
          </p:nvSpPr>
          <p:spPr bwMode="auto">
            <a:xfrm>
              <a:off x="3408"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7" name="Line 11"/>
            <p:cNvSpPr>
              <a:spLocks noChangeShapeType="1"/>
            </p:cNvSpPr>
            <p:nvPr/>
          </p:nvSpPr>
          <p:spPr bwMode="auto">
            <a:xfrm>
              <a:off x="3840"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8" name="Line 12"/>
            <p:cNvSpPr>
              <a:spLocks noChangeShapeType="1"/>
            </p:cNvSpPr>
            <p:nvPr/>
          </p:nvSpPr>
          <p:spPr bwMode="auto">
            <a:xfrm>
              <a:off x="4272"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9" name="Line 13"/>
            <p:cNvSpPr>
              <a:spLocks noChangeShapeType="1"/>
            </p:cNvSpPr>
            <p:nvPr/>
          </p:nvSpPr>
          <p:spPr bwMode="auto">
            <a:xfrm>
              <a:off x="4704"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90" name="Text Box 14"/>
            <p:cNvSpPr txBox="1">
              <a:spLocks noChangeArrowheads="1"/>
            </p:cNvSpPr>
            <p:nvPr/>
          </p:nvSpPr>
          <p:spPr bwMode="auto">
            <a:xfrm>
              <a:off x="768" y="2131"/>
              <a:ext cx="4212" cy="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a:solidFill>
                    <a:srgbClr val="3333CC"/>
                  </a:solidFill>
                  <a:latin typeface="Times New Roman" panose="02020603050405020304" pitchFamily="18" charset="0"/>
                  <a:ea typeface="黑体" panose="02010609060101010101" pitchFamily="49" charset="-122"/>
                </a:rPr>
                <a:t>0     1     2     3     4     5    6     7     8     9</a:t>
              </a:r>
            </a:p>
          </p:txBody>
        </p:sp>
        <p:sp>
          <p:nvSpPr>
            <p:cNvPr id="28691" name="Line 15"/>
            <p:cNvSpPr>
              <a:spLocks noChangeShapeType="1"/>
            </p:cNvSpPr>
            <p:nvPr/>
          </p:nvSpPr>
          <p:spPr bwMode="auto">
            <a:xfrm>
              <a:off x="1248" y="2496"/>
              <a:ext cx="0" cy="432"/>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19336" y="3421"/>
            <a:ext cx="6696075" cy="739775"/>
          </a:xfrm>
        </p:spPr>
        <p:txBody>
          <a:bodyPr/>
          <a:lstStyle/>
          <a:p>
            <a:pPr algn="ctr"/>
            <a:r>
              <a:rPr lang="zh-CN" altLang="en-US" sz="4000" b="1" dirty="0">
                <a:ea typeface="华文新魏" panose="02010800040101010101" pitchFamily="2" charset="-122"/>
              </a:rPr>
              <a:t>字符串重载操作的使用示例</a:t>
            </a:r>
            <a:r>
              <a:rPr lang="zh-CN" altLang="en-US" dirty="0" smtClean="0"/>
              <a:t> </a:t>
            </a:r>
          </a:p>
        </p:txBody>
      </p:sp>
      <p:graphicFrame>
        <p:nvGraphicFramePr>
          <p:cNvPr id="556326" name="Group 294"/>
          <p:cNvGraphicFramePr>
            <a:graphicFrameLocks noGrp="1"/>
          </p:cNvGraphicFramePr>
          <p:nvPr>
            <p:ph type="tbl" idx="1"/>
            <p:extLst>
              <p:ext uri="{D42A27DB-BD31-4B8C-83A1-F6EECF244321}">
                <p14:modId xmlns:p14="http://schemas.microsoft.com/office/powerpoint/2010/main" val="1069970039"/>
              </p:ext>
            </p:extLst>
          </p:nvPr>
        </p:nvGraphicFramePr>
        <p:xfrm>
          <a:off x="623392" y="913846"/>
          <a:ext cx="11089232" cy="5755514"/>
        </p:xfrm>
        <a:graphic>
          <a:graphicData uri="http://schemas.openxmlformats.org/drawingml/2006/table">
            <a:tbl>
              <a:tblPr/>
              <a:tblGrid>
                <a:gridCol w="50405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5256584">
                  <a:extLst>
                    <a:ext uri="{9D8B030D-6E8A-4147-A177-3AD203B41FA5}">
                      <a16:colId xmlns:a16="http://schemas.microsoft.com/office/drawing/2014/main" val="20003"/>
                    </a:ext>
                  </a:extLst>
                </a:gridCol>
              </a:tblGrid>
              <a:tr h="776666">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序</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号</a:t>
                      </a:r>
                    </a:p>
                  </a:txBody>
                  <a:tcPr horzOverflow="overflow">
                    <a:lnL w="28575" cap="flat" cmpd="sng" algn="ctr">
                      <a:solidFill>
                        <a:srgbClr val="0099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buClr>
                          <a:schemeClr val="bg2"/>
                        </a:buClr>
                        <a:buSzPct val="75000"/>
                        <a:buFont typeface="Wingdings" panose="05000000000000000000" pitchFamily="2" charset="2"/>
                        <a:tabLst>
                          <a:tab pos="266700" algn="r"/>
                          <a:tab pos="2636838" algn="ctr"/>
                          <a:tab pos="5273675" algn="r"/>
                        </a:tabLst>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tabLst>
                          <a:tab pos="266700" algn="r"/>
                          <a:tab pos="2636838" algn="ctr"/>
                          <a:tab pos="5273675" algn="r"/>
                        </a:tabLst>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tabLst>
                          <a:tab pos="266700" algn="r"/>
                          <a:tab pos="2636838" algn="ctr"/>
                          <a:tab pos="5273675" algn="r"/>
                        </a:tabLst>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tabLst>
                          <a:tab pos="266700" algn="r"/>
                          <a:tab pos="2636838" algn="ctr"/>
                          <a:tab pos="5273675" algn="r"/>
                        </a:tabLst>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tabLst>
                          <a:tab pos="266700" algn="r"/>
                          <a:tab pos="2636838" algn="ctr"/>
                          <a:tab pos="5273675" algn="r"/>
                        </a:tabLst>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tabLst>
                          <a:tab pos="266700" algn="r"/>
                          <a:tab pos="2636838" algn="ctr"/>
                          <a:tab pos="5273675" algn="r"/>
                        </a:tabLs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tabLst>
                          <a:tab pos="266700" algn="r"/>
                          <a:tab pos="2636838" algn="ctr"/>
                          <a:tab pos="5273675" algn="r"/>
                        </a:tabLs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tabLst>
                          <a:tab pos="266700" algn="r"/>
                          <a:tab pos="2636838" algn="ctr"/>
                          <a:tab pos="5273675" algn="r"/>
                        </a:tabLs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tabLst>
                          <a:tab pos="266700" algn="r"/>
                          <a:tab pos="2636838" algn="ctr"/>
                          <a:tab pos="5273675" algn="r"/>
                        </a:tabLs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66700" algn="r"/>
                          <a:tab pos="2636838" algn="ctr"/>
                          <a:tab pos="5273675" algn="r"/>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重载操作</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操作</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使用示例 </a:t>
                      </a: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设使用操作的当前串为</a:t>
                      </a: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S</a:t>
                      </a:r>
                      <a:r>
                        <a:rPr kumimoji="0" lang="zh-CN" altLang="en-US"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r>
                        <a:rPr kumimoji="0" lang="en-US" altLang="zh-CN" sz="2400" b="1" i="0" u="none" strike="noStrike" cap="none" normalizeH="0" baseline="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tsinghua</a:t>
                      </a: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431481">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1</a:t>
                      </a:r>
                    </a:p>
                  </a:txBody>
                  <a:tcPr horzOverflow="overflow">
                    <a:lnL w="28575" cap="flat" cmpd="sng" algn="ctr">
                      <a:solidFill>
                        <a:srgbClr val="0099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 (int pos, int len)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取子串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S1 =</a:t>
                      </a:r>
                      <a:r>
                        <a:rPr kumimoji="0" lang="en-US" altLang="zh-CN" sz="2400" b="1" i="0" u="none" strike="noStrike" cap="none" normalizeH="0" baseline="0" dirty="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en-US" altLang="zh-CN" sz="2400" b="1" i="0" u="none" strike="noStrike" cap="none" normalizeH="0" baseline="0" dirty="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(3, 2)</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//S1</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结果为‘</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ng’</a:t>
                      </a:r>
                    </a:p>
                  </a:txBody>
                  <a:tcPr horzOverflow="overflow">
                    <a:lnL w="12700" cap="flat" cmpd="sng" algn="ctr">
                      <a:solidFill>
                        <a:srgbClr val="000000"/>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776666">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2</a:t>
                      </a:r>
                    </a:p>
                  </a:txBody>
                  <a:tcPr horzOverflow="overflow">
                    <a:lnL w="28575" cap="flat" cmpd="sng" algn="ctr">
                      <a:solidFill>
                        <a:srgbClr val="0099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const</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AString</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&amp;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ob</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判两串相等</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 S1</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  //</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若</a:t>
                      </a: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与</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S1</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相等</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结果为</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true</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，否则为</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false</a:t>
                      </a:r>
                    </a:p>
                  </a:txBody>
                  <a:tcPr horzOverflow="overflow">
                    <a:lnL w="12700" cap="flat" cmpd="sng" algn="ctr">
                      <a:solidFill>
                        <a:srgbClr val="000000"/>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776666">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3</a:t>
                      </a:r>
                    </a:p>
                  </a:txBody>
                  <a:tcPr horzOverflow="overflow">
                    <a:lnL w="28575" cap="flat" cmpd="sng" algn="ctr">
                      <a:solidFill>
                        <a:srgbClr val="0099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const</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AString</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&amp;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ob</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判两串不等</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en-US" altLang="zh-CN" sz="2400" b="1" i="0" u="none" strike="noStrike" cap="none" normalizeH="0" baseline="0" dirty="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 != S1</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  //</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若</a:t>
                      </a: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与</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S1</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不等，结果为</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true</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，否则为</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false</a:t>
                      </a:r>
                    </a:p>
                  </a:txBody>
                  <a:tcPr horzOverflow="overflow">
                    <a:lnL w="12700" cap="flat" cmpd="sng" algn="ctr">
                      <a:solidFill>
                        <a:srgbClr val="000000"/>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776666">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4</a:t>
                      </a:r>
                    </a:p>
                  </a:txBody>
                  <a:tcPr horzOverflow="overflow">
                    <a:lnL w="28575" cap="flat" cmpd="sng" algn="ctr">
                      <a:solidFill>
                        <a:srgbClr val="0099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判串空否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342900" indent="-342900">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a:t>
                      </a: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  //</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若串</a:t>
                      </a: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为空，结果为 </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true</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，否则为</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false</a:t>
                      </a:r>
                    </a:p>
                  </a:txBody>
                  <a:tcPr horzOverflow="overflow">
                    <a:lnL w="12700" cap="flat" cmpd="sng" algn="ctr">
                      <a:solidFill>
                        <a:srgbClr val="000000"/>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31489">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5</a:t>
                      </a:r>
                    </a:p>
                  </a:txBody>
                  <a:tcPr marT="45724" marB="45724" horzOverflow="overflow">
                    <a:lnL w="28575" cap="flat" cmpd="sng" algn="ctr">
                      <a:solidFill>
                        <a:srgbClr val="0099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const</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AString</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&amp;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ob</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串赋值</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S1</a:t>
                      </a: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 S</a:t>
                      </a: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S1</a:t>
                      </a:r>
                      <a:r>
                        <a:rPr kumimoji="0" lang="zh-CN" altLang="en-US"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结果为‘</a:t>
                      </a: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tsinghua’</a:t>
                      </a:r>
                    </a:p>
                  </a:txBody>
                  <a:tcPr marT="45724" marB="45724" horzOverflow="overflow">
                    <a:lnL w="12700" cap="flat" cmpd="sng" algn="ctr">
                      <a:solidFill>
                        <a:srgbClr val="000000"/>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776674">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6</a:t>
                      </a:r>
                    </a:p>
                  </a:txBody>
                  <a:tcPr marT="45724" marB="45724" horzOverflow="overflow">
                    <a:lnL w="28575" cap="flat" cmpd="sng" algn="ctr">
                      <a:solidFill>
                        <a:srgbClr val="0099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const</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AString</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&amp;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ob</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串连接</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若设</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S1</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为‘ </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university’, </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执行</a:t>
                      </a: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 S1</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结果为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tsinghua</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university’</a:t>
                      </a:r>
                    </a:p>
                  </a:txBody>
                  <a:tcPr marT="45724" marB="45724" horzOverflow="overflow">
                    <a:lnL w="12700" cap="flat" cmpd="sng" algn="ctr">
                      <a:solidFill>
                        <a:srgbClr val="000000"/>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72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7</a:t>
                      </a:r>
                    </a:p>
                  </a:txBody>
                  <a:tcPr marT="45724" marB="45724" horzOverflow="overflow">
                    <a:lnL w="28575" cap="flat" cmpd="sng" algn="ctr">
                      <a:solidFill>
                        <a:srgbClr val="0099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int</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i</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取第 </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i</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个字符</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cap="none" normalizeH="0" baseline="0" dirty="0" smtClean="0">
                          <a:ln>
                            <a:noFill/>
                          </a:ln>
                          <a:solidFill>
                            <a:srgbClr val="006600"/>
                          </a:solidFill>
                          <a:effectLst/>
                          <a:latin typeface="Times New Roman" panose="02020603050405020304" pitchFamily="18" charset="0"/>
                          <a:ea typeface="仿宋_GB2312" pitchFamily="49" charset="-122"/>
                          <a:cs typeface="Times New Roman" panose="02020603050405020304" pitchFamily="18" charset="0"/>
                        </a:rPr>
                        <a:t>S</a:t>
                      </a:r>
                      <a:r>
                        <a:rPr kumimoji="0" lang="en-US" altLang="zh-CN" sz="2400" b="1" i="0" u="none" strike="noStrike" cap="none" normalizeH="0" baseline="0" dirty="0" smtClean="0">
                          <a:ln>
                            <a:noFill/>
                          </a:ln>
                          <a:solidFill>
                            <a:schemeClr val="tx2"/>
                          </a:solidFill>
                          <a:effectLst/>
                          <a:latin typeface="Times New Roman" panose="02020603050405020304" pitchFamily="18" charset="0"/>
                          <a:ea typeface="仿宋_GB2312" pitchFamily="49" charset="-122"/>
                          <a:cs typeface="Times New Roman" panose="02020603050405020304" pitchFamily="18" charset="0"/>
                        </a:rPr>
                        <a:t>[5]</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  //</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取出字符为‘</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仿宋_GB2312" pitchFamily="49" charset="-122"/>
                          <a:cs typeface="Times New Roman" panose="02020603050405020304" pitchFamily="18" charset="0"/>
                        </a:rPr>
                        <a:t>h’</a:t>
                      </a:r>
                    </a:p>
                  </a:txBody>
                  <a:tcPr marT="45724" marB="45724" horzOverflow="overflow">
                    <a:lnL w="12700" cap="flat" cmpd="sng" algn="ctr">
                      <a:solidFill>
                        <a:srgbClr val="000000"/>
                      </a:solidFill>
                      <a:prstDash val="solid"/>
                      <a:round/>
                      <a:headEnd type="none" w="med" len="med"/>
                      <a:tailEnd type="none" w="med" len="med"/>
                    </a:lnL>
                    <a:lnR w="28575" cap="flat" cmpd="sng" algn="ctr">
                      <a:solidFill>
                        <a:srgbClr val="0099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35360" y="56357"/>
            <a:ext cx="5334000" cy="685800"/>
          </a:xfrm>
        </p:spPr>
        <p:txBody>
          <a:bodyPr/>
          <a:lstStyle/>
          <a:p>
            <a:r>
              <a:rPr lang="zh-CN" altLang="en-US" sz="4000" b="1" dirty="0">
                <a:ea typeface="华文新魏" panose="02010800040101010101" pitchFamily="2" charset="-122"/>
              </a:rPr>
              <a:t>提取子串的算法示例</a:t>
            </a:r>
            <a:endParaRPr lang="zh-CN" altLang="en-US" sz="4000" dirty="0">
              <a:ea typeface="华文新魏" panose="02010800040101010101" pitchFamily="2" charset="-122"/>
            </a:endParaRPr>
          </a:p>
        </p:txBody>
      </p:sp>
      <p:sp>
        <p:nvSpPr>
          <p:cNvPr id="102403" name="Text Box 3"/>
          <p:cNvSpPr txBox="1">
            <a:spLocks noChangeArrowheads="1"/>
          </p:cNvSpPr>
          <p:nvPr/>
        </p:nvSpPr>
        <p:spPr bwMode="auto">
          <a:xfrm>
            <a:off x="2590800" y="4343400"/>
            <a:ext cx="8229600"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15000"/>
              </a:spcBef>
              <a:buClrTx/>
              <a:buSzTx/>
              <a:buFontTx/>
              <a:buNone/>
            </a:pPr>
            <a:r>
              <a:rPr lang="en-US" altLang="zh-CN" sz="2800">
                <a:solidFill>
                  <a:srgbClr val="006600"/>
                </a:solidFill>
                <a:latin typeface="Times New Roman" panose="02020603050405020304" pitchFamily="18" charset="0"/>
                <a:ea typeface="黑体" panose="02010609060101010101" pitchFamily="49" charset="-122"/>
              </a:rPr>
              <a:t>pos+len</a:t>
            </a:r>
            <a:r>
              <a:rPr lang="en-US" altLang="zh-CN" sz="2800">
                <a:solidFill>
                  <a:srgbClr val="006600"/>
                </a:solidFill>
                <a:latin typeface="宋体" panose="02010600030101010101" pitchFamily="2" charset="-122"/>
                <a:ea typeface="黑体" panose="02010609060101010101" pitchFamily="49" charset="-122"/>
              </a:rPr>
              <a:t>-</a:t>
            </a:r>
            <a:r>
              <a:rPr lang="en-US" altLang="zh-CN" sz="2800">
                <a:solidFill>
                  <a:srgbClr val="006600"/>
                </a:solidFill>
                <a:latin typeface="Times New Roman" panose="02020603050405020304" pitchFamily="18" charset="0"/>
                <a:ea typeface="黑体" panose="02010609060101010101" pitchFamily="49" charset="-122"/>
              </a:rPr>
              <a:t>1 	                            pos+len </a:t>
            </a:r>
            <a:r>
              <a:rPr lang="en-US" altLang="zh-CN" sz="2800">
                <a:solidFill>
                  <a:srgbClr val="006600"/>
                </a:solidFill>
                <a:latin typeface="宋体" panose="02010600030101010101" pitchFamily="2" charset="-122"/>
                <a:ea typeface="黑体" panose="02010609060101010101" pitchFamily="49" charset="-122"/>
              </a:rPr>
              <a:t>-</a:t>
            </a:r>
            <a:r>
              <a:rPr lang="en-US" altLang="zh-CN" sz="2800">
                <a:solidFill>
                  <a:srgbClr val="006600"/>
                </a:solidFill>
                <a:latin typeface="Times New Roman" panose="02020603050405020304" pitchFamily="18" charset="0"/>
                <a:ea typeface="黑体" panose="02010609060101010101" pitchFamily="49" charset="-122"/>
              </a:rPr>
              <a:t>1 </a:t>
            </a:r>
          </a:p>
          <a:p>
            <a:pPr>
              <a:spcBef>
                <a:spcPct val="15000"/>
              </a:spcBef>
              <a:buClrTx/>
              <a:buSzTx/>
              <a:buFontTx/>
              <a:buNone/>
            </a:pPr>
            <a:r>
              <a:rPr lang="en-US" altLang="zh-CN" sz="2800">
                <a:solidFill>
                  <a:srgbClr val="006600"/>
                </a:solidFill>
                <a:latin typeface="Times New Roman" panose="02020603050405020304" pitchFamily="18" charset="0"/>
                <a:ea typeface="黑体" panose="02010609060101010101" pitchFamily="49" charset="-122"/>
                <a:sym typeface="Symbol" panose="05050102010706020507" pitchFamily="18" charset="2"/>
              </a:rPr>
              <a:t>  </a:t>
            </a:r>
            <a:r>
              <a:rPr lang="en-US" altLang="zh-CN" sz="2800">
                <a:solidFill>
                  <a:srgbClr val="006600"/>
                </a:solidFill>
                <a:latin typeface="Times New Roman" panose="02020603050405020304" pitchFamily="18" charset="0"/>
                <a:ea typeface="黑体" panose="02010609060101010101" pitchFamily="49" charset="-122"/>
              </a:rPr>
              <a:t> curLen</a:t>
            </a:r>
            <a:r>
              <a:rPr lang="en-US" altLang="zh-CN" sz="2800">
                <a:solidFill>
                  <a:srgbClr val="006600"/>
                </a:solidFill>
                <a:latin typeface="宋体" panose="02010600030101010101" pitchFamily="2" charset="-122"/>
                <a:ea typeface="黑体" panose="02010609060101010101" pitchFamily="49" charset="-122"/>
              </a:rPr>
              <a:t>-</a:t>
            </a:r>
            <a:r>
              <a:rPr lang="en-US" altLang="zh-CN" sz="2800">
                <a:solidFill>
                  <a:srgbClr val="006600"/>
                </a:solidFill>
                <a:latin typeface="Times New Roman" panose="02020603050405020304" pitchFamily="18" charset="0"/>
                <a:ea typeface="黑体" panose="02010609060101010101" pitchFamily="49" charset="-122"/>
              </a:rPr>
              <a:t>1                               </a:t>
            </a:r>
            <a:r>
              <a:rPr lang="en-US" altLang="zh-CN" sz="2800">
                <a:solidFill>
                  <a:srgbClr val="006600"/>
                </a:solidFill>
                <a:latin typeface="Times New Roman" panose="02020603050405020304" pitchFamily="18" charset="0"/>
                <a:ea typeface="黑体" panose="02010609060101010101" pitchFamily="49" charset="-122"/>
                <a:sym typeface="Symbol" panose="05050102010706020507" pitchFamily="18" charset="2"/>
              </a:rPr>
              <a:t></a:t>
            </a:r>
            <a:r>
              <a:rPr lang="en-US" altLang="zh-CN" sz="2800">
                <a:solidFill>
                  <a:srgbClr val="006600"/>
                </a:solidFill>
                <a:latin typeface="Times New Roman" panose="02020603050405020304" pitchFamily="18" charset="0"/>
                <a:ea typeface="黑体" panose="02010609060101010101" pitchFamily="49" charset="-122"/>
              </a:rPr>
              <a:t> curLen</a:t>
            </a:r>
            <a:endParaRPr lang="en-US" altLang="zh-CN" sz="2800" b="0">
              <a:solidFill>
                <a:srgbClr val="006600"/>
              </a:solidFill>
              <a:latin typeface="Times New Roman" panose="02020603050405020304" pitchFamily="18" charset="0"/>
              <a:ea typeface="黑体" panose="02010609060101010101" pitchFamily="49" charset="-122"/>
            </a:endParaRPr>
          </a:p>
          <a:p>
            <a:pPr>
              <a:spcBef>
                <a:spcPct val="15000"/>
              </a:spcBef>
              <a:buClrTx/>
              <a:buSzTx/>
              <a:buFontTx/>
              <a:buNone/>
            </a:pPr>
            <a:r>
              <a:rPr lang="zh-CN" altLang="en-US" sz="2800">
                <a:latin typeface="Times New Roman" panose="02020603050405020304" pitchFamily="18" charset="0"/>
                <a:ea typeface="仿宋_GB2312" pitchFamily="49" charset="-122"/>
              </a:rPr>
              <a:t>可以全部提取                      只能从</a:t>
            </a:r>
            <a:r>
              <a:rPr lang="en-US" altLang="zh-CN" sz="2800">
                <a:latin typeface="Times New Roman" panose="02020603050405020304" pitchFamily="18" charset="0"/>
                <a:ea typeface="仿宋_GB2312" pitchFamily="49" charset="-122"/>
              </a:rPr>
              <a:t>pos</a:t>
            </a:r>
            <a:r>
              <a:rPr lang="zh-CN" altLang="en-US" sz="2800">
                <a:latin typeface="Times New Roman" panose="02020603050405020304" pitchFamily="18" charset="0"/>
                <a:ea typeface="仿宋_GB2312" pitchFamily="49" charset="-122"/>
              </a:rPr>
              <a:t>取到串尾</a:t>
            </a:r>
          </a:p>
        </p:txBody>
      </p:sp>
      <p:sp>
        <p:nvSpPr>
          <p:cNvPr id="102404" name="Rectangle 4" descr="新闻纸"/>
          <p:cNvSpPr>
            <a:spLocks noChangeArrowheads="1"/>
          </p:cNvSpPr>
          <p:nvPr/>
        </p:nvSpPr>
        <p:spPr bwMode="auto">
          <a:xfrm>
            <a:off x="2362200" y="1905000"/>
            <a:ext cx="31242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02405" name="Text Box 5"/>
          <p:cNvSpPr txBox="1">
            <a:spLocks noChangeArrowheads="1"/>
          </p:cNvSpPr>
          <p:nvPr/>
        </p:nvSpPr>
        <p:spPr bwMode="auto">
          <a:xfrm>
            <a:off x="2447926" y="1858964"/>
            <a:ext cx="3025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b="0">
                <a:solidFill>
                  <a:srgbClr val="FF5050"/>
                </a:solidFill>
                <a:latin typeface="Arial" panose="020B0604020202020204" pitchFamily="34" charset="0"/>
                <a:ea typeface="黑体" panose="02010609060101010101" pitchFamily="49" charset="-122"/>
              </a:rPr>
              <a:t>i  n  f  i  n  i   t  y</a:t>
            </a:r>
            <a:endParaRPr lang="en-US" altLang="zh-CN" sz="2400" b="0">
              <a:latin typeface="Times New Roman" panose="02020603050405020304" pitchFamily="18" charset="0"/>
              <a:ea typeface="黑体" panose="02010609060101010101" pitchFamily="49" charset="-122"/>
            </a:endParaRPr>
          </a:p>
        </p:txBody>
      </p:sp>
      <p:sp>
        <p:nvSpPr>
          <p:cNvPr id="102406" name="Line 6"/>
          <p:cNvSpPr>
            <a:spLocks noChangeShapeType="1"/>
          </p:cNvSpPr>
          <p:nvPr/>
        </p:nvSpPr>
        <p:spPr bwMode="auto">
          <a:xfrm>
            <a:off x="27432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07" name="Line 7"/>
          <p:cNvSpPr>
            <a:spLocks noChangeShapeType="1"/>
          </p:cNvSpPr>
          <p:nvPr/>
        </p:nvSpPr>
        <p:spPr bwMode="auto">
          <a:xfrm>
            <a:off x="31242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08" name="Line 8"/>
          <p:cNvSpPr>
            <a:spLocks noChangeShapeType="1"/>
          </p:cNvSpPr>
          <p:nvPr/>
        </p:nvSpPr>
        <p:spPr bwMode="auto">
          <a:xfrm>
            <a:off x="35052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09" name="Line 9"/>
          <p:cNvSpPr>
            <a:spLocks noChangeShapeType="1"/>
          </p:cNvSpPr>
          <p:nvPr/>
        </p:nvSpPr>
        <p:spPr bwMode="auto">
          <a:xfrm>
            <a:off x="38862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10" name="Line 10"/>
          <p:cNvSpPr>
            <a:spLocks noChangeShapeType="1"/>
          </p:cNvSpPr>
          <p:nvPr/>
        </p:nvSpPr>
        <p:spPr bwMode="auto">
          <a:xfrm>
            <a:off x="46482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11" name="Line 11"/>
          <p:cNvSpPr>
            <a:spLocks noChangeShapeType="1"/>
          </p:cNvSpPr>
          <p:nvPr/>
        </p:nvSpPr>
        <p:spPr bwMode="auto">
          <a:xfrm>
            <a:off x="50292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12" name="Rectangle 12" descr="新闻纸"/>
          <p:cNvSpPr>
            <a:spLocks noChangeArrowheads="1"/>
          </p:cNvSpPr>
          <p:nvPr/>
        </p:nvSpPr>
        <p:spPr bwMode="auto">
          <a:xfrm>
            <a:off x="6248400" y="1905000"/>
            <a:ext cx="31242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02413" name="Text Box 13"/>
          <p:cNvSpPr txBox="1">
            <a:spLocks noChangeArrowheads="1"/>
          </p:cNvSpPr>
          <p:nvPr/>
        </p:nvSpPr>
        <p:spPr bwMode="auto">
          <a:xfrm>
            <a:off x="6334126" y="1858964"/>
            <a:ext cx="3025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b="0">
                <a:solidFill>
                  <a:srgbClr val="FF5050"/>
                </a:solidFill>
                <a:latin typeface="Arial" panose="020B0604020202020204" pitchFamily="34" charset="0"/>
                <a:ea typeface="黑体" panose="02010609060101010101" pitchFamily="49" charset="-122"/>
              </a:rPr>
              <a:t>i  n  f  i  n  i   t  y</a:t>
            </a:r>
            <a:endParaRPr lang="en-US" altLang="zh-CN" sz="2400" b="0">
              <a:latin typeface="Times New Roman" panose="02020603050405020304" pitchFamily="18" charset="0"/>
              <a:ea typeface="黑体" panose="02010609060101010101" pitchFamily="49" charset="-122"/>
            </a:endParaRPr>
          </a:p>
        </p:txBody>
      </p:sp>
      <p:sp>
        <p:nvSpPr>
          <p:cNvPr id="102414" name="Line 14"/>
          <p:cNvSpPr>
            <a:spLocks noChangeShapeType="1"/>
          </p:cNvSpPr>
          <p:nvPr/>
        </p:nvSpPr>
        <p:spPr bwMode="auto">
          <a:xfrm>
            <a:off x="6629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15" name="Line 15"/>
          <p:cNvSpPr>
            <a:spLocks noChangeShapeType="1"/>
          </p:cNvSpPr>
          <p:nvPr/>
        </p:nvSpPr>
        <p:spPr bwMode="auto">
          <a:xfrm>
            <a:off x="7010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16" name="Line 16"/>
          <p:cNvSpPr>
            <a:spLocks noChangeShapeType="1"/>
          </p:cNvSpPr>
          <p:nvPr/>
        </p:nvSpPr>
        <p:spPr bwMode="auto">
          <a:xfrm>
            <a:off x="7391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17" name="Line 17"/>
          <p:cNvSpPr>
            <a:spLocks noChangeShapeType="1"/>
          </p:cNvSpPr>
          <p:nvPr/>
        </p:nvSpPr>
        <p:spPr bwMode="auto">
          <a:xfrm>
            <a:off x="7772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18" name="Line 18"/>
          <p:cNvSpPr>
            <a:spLocks noChangeShapeType="1"/>
          </p:cNvSpPr>
          <p:nvPr/>
        </p:nvSpPr>
        <p:spPr bwMode="auto">
          <a:xfrm>
            <a:off x="8153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19" name="Line 19"/>
          <p:cNvSpPr>
            <a:spLocks noChangeShapeType="1"/>
          </p:cNvSpPr>
          <p:nvPr/>
        </p:nvSpPr>
        <p:spPr bwMode="auto">
          <a:xfrm>
            <a:off x="853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20" name="Line 20"/>
          <p:cNvSpPr>
            <a:spLocks noChangeShapeType="1"/>
          </p:cNvSpPr>
          <p:nvPr/>
        </p:nvSpPr>
        <p:spPr bwMode="auto">
          <a:xfrm>
            <a:off x="8915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21" name="Line 21"/>
          <p:cNvSpPr>
            <a:spLocks noChangeShapeType="1"/>
          </p:cNvSpPr>
          <p:nvPr/>
        </p:nvSpPr>
        <p:spPr bwMode="auto">
          <a:xfrm>
            <a:off x="42672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22" name="Text Box 22"/>
          <p:cNvSpPr txBox="1">
            <a:spLocks noChangeArrowheads="1"/>
          </p:cNvSpPr>
          <p:nvPr/>
        </p:nvSpPr>
        <p:spPr bwMode="auto">
          <a:xfrm>
            <a:off x="2514601" y="1343026"/>
            <a:ext cx="2536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tx2"/>
                </a:solidFill>
                <a:latin typeface="Times New Roman" panose="02020603050405020304" pitchFamily="18" charset="0"/>
                <a:ea typeface="黑体" panose="02010609060101010101" pitchFamily="49" charset="-122"/>
              </a:rPr>
              <a:t>pos = 2,  len = 3</a:t>
            </a:r>
            <a:endParaRPr lang="en-US" altLang="zh-CN" sz="2800" b="0">
              <a:solidFill>
                <a:schemeClr val="tx2"/>
              </a:solidFill>
              <a:latin typeface="Times New Roman" panose="02020603050405020304" pitchFamily="18" charset="0"/>
              <a:ea typeface="黑体" panose="02010609060101010101" pitchFamily="49" charset="-122"/>
            </a:endParaRPr>
          </a:p>
        </p:txBody>
      </p:sp>
      <p:sp>
        <p:nvSpPr>
          <p:cNvPr id="102423" name="Text Box 23"/>
          <p:cNvSpPr txBox="1">
            <a:spLocks noChangeArrowheads="1"/>
          </p:cNvSpPr>
          <p:nvPr/>
        </p:nvSpPr>
        <p:spPr bwMode="auto">
          <a:xfrm>
            <a:off x="7186614" y="1343026"/>
            <a:ext cx="2536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800">
                <a:solidFill>
                  <a:schemeClr val="tx2"/>
                </a:solidFill>
                <a:latin typeface="Times New Roman" panose="02020603050405020304" pitchFamily="18" charset="0"/>
                <a:ea typeface="黑体" panose="02010609060101010101" pitchFamily="49" charset="-122"/>
              </a:rPr>
              <a:t>pos = 5,  len = 4</a:t>
            </a:r>
            <a:endParaRPr lang="en-US" altLang="zh-CN" sz="2800" b="0">
              <a:solidFill>
                <a:schemeClr val="tx2"/>
              </a:solidFill>
              <a:latin typeface="Times New Roman" panose="02020603050405020304" pitchFamily="18" charset="0"/>
              <a:ea typeface="黑体" panose="02010609060101010101" pitchFamily="49" charset="-122"/>
            </a:endParaRPr>
          </a:p>
        </p:txBody>
      </p:sp>
      <p:sp>
        <p:nvSpPr>
          <p:cNvPr id="102424" name="Line 24"/>
          <p:cNvSpPr>
            <a:spLocks noChangeShapeType="1"/>
          </p:cNvSpPr>
          <p:nvPr/>
        </p:nvSpPr>
        <p:spPr bwMode="auto">
          <a:xfrm flipV="1">
            <a:off x="3352800" y="2514600"/>
            <a:ext cx="0" cy="4572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25" name="Line 25"/>
          <p:cNvSpPr>
            <a:spLocks noChangeShapeType="1"/>
          </p:cNvSpPr>
          <p:nvPr/>
        </p:nvSpPr>
        <p:spPr bwMode="auto">
          <a:xfrm>
            <a:off x="3429000" y="2819400"/>
            <a:ext cx="762000" cy="0"/>
          </a:xfrm>
          <a:prstGeom prst="line">
            <a:avLst/>
          </a:prstGeom>
          <a:noFill/>
          <a:ln w="28575">
            <a:solidFill>
              <a:srgbClr val="00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26" name="Line 26"/>
          <p:cNvSpPr>
            <a:spLocks noChangeShapeType="1"/>
          </p:cNvSpPr>
          <p:nvPr/>
        </p:nvSpPr>
        <p:spPr bwMode="auto">
          <a:xfrm>
            <a:off x="4191000" y="2667000"/>
            <a:ext cx="0" cy="30480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27" name="Line 27"/>
          <p:cNvSpPr>
            <a:spLocks noChangeShapeType="1"/>
          </p:cNvSpPr>
          <p:nvPr/>
        </p:nvSpPr>
        <p:spPr bwMode="auto">
          <a:xfrm flipV="1">
            <a:off x="8382000" y="2514600"/>
            <a:ext cx="0" cy="457200"/>
          </a:xfrm>
          <a:prstGeom prst="line">
            <a:avLst/>
          </a:prstGeom>
          <a:noFill/>
          <a:ln w="28575">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28" name="Line 28"/>
          <p:cNvSpPr>
            <a:spLocks noChangeShapeType="1"/>
          </p:cNvSpPr>
          <p:nvPr/>
        </p:nvSpPr>
        <p:spPr bwMode="auto">
          <a:xfrm>
            <a:off x="8458200" y="2819400"/>
            <a:ext cx="1143000" cy="0"/>
          </a:xfrm>
          <a:prstGeom prst="line">
            <a:avLst/>
          </a:prstGeom>
          <a:noFill/>
          <a:ln w="28575">
            <a:solidFill>
              <a:srgbClr val="0099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29" name="Rectangle 29" descr="新闻纸"/>
          <p:cNvSpPr>
            <a:spLocks noChangeArrowheads="1"/>
          </p:cNvSpPr>
          <p:nvPr/>
        </p:nvSpPr>
        <p:spPr bwMode="auto">
          <a:xfrm>
            <a:off x="3124200" y="3733800"/>
            <a:ext cx="11430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02430" name="Line 30"/>
          <p:cNvSpPr>
            <a:spLocks noChangeShapeType="1"/>
          </p:cNvSpPr>
          <p:nvPr/>
        </p:nvSpPr>
        <p:spPr bwMode="auto">
          <a:xfrm>
            <a:off x="3505200" y="37338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31" name="Line 31"/>
          <p:cNvSpPr>
            <a:spLocks noChangeShapeType="1"/>
          </p:cNvSpPr>
          <p:nvPr/>
        </p:nvSpPr>
        <p:spPr bwMode="auto">
          <a:xfrm>
            <a:off x="3886200" y="37338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32" name="Text Box 32"/>
          <p:cNvSpPr txBox="1">
            <a:spLocks noChangeArrowheads="1"/>
          </p:cNvSpPr>
          <p:nvPr/>
        </p:nvSpPr>
        <p:spPr bwMode="auto">
          <a:xfrm>
            <a:off x="3236914" y="3733800"/>
            <a:ext cx="1063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b="0">
                <a:solidFill>
                  <a:schemeClr val="accent2"/>
                </a:solidFill>
                <a:latin typeface="Arial" panose="020B0604020202020204" pitchFamily="34" charset="0"/>
                <a:ea typeface="黑体" panose="02010609060101010101" pitchFamily="49" charset="-122"/>
              </a:rPr>
              <a:t>f  i  n</a:t>
            </a:r>
            <a:endParaRPr lang="en-US" altLang="zh-CN" sz="2400" b="0">
              <a:latin typeface="Times New Roman" panose="02020603050405020304" pitchFamily="18" charset="0"/>
              <a:ea typeface="黑体" panose="02010609060101010101" pitchFamily="49" charset="-122"/>
            </a:endParaRPr>
          </a:p>
        </p:txBody>
      </p:sp>
      <p:sp>
        <p:nvSpPr>
          <p:cNvPr id="102433" name="Rectangle 33" descr="新闻纸"/>
          <p:cNvSpPr>
            <a:spLocks noChangeArrowheads="1"/>
          </p:cNvSpPr>
          <p:nvPr/>
        </p:nvSpPr>
        <p:spPr bwMode="auto">
          <a:xfrm>
            <a:off x="8153400" y="3733800"/>
            <a:ext cx="11430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02434" name="Line 34"/>
          <p:cNvSpPr>
            <a:spLocks noChangeShapeType="1"/>
          </p:cNvSpPr>
          <p:nvPr/>
        </p:nvSpPr>
        <p:spPr bwMode="auto">
          <a:xfrm>
            <a:off x="8534400" y="3733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35" name="Line 35"/>
          <p:cNvSpPr>
            <a:spLocks noChangeShapeType="1"/>
          </p:cNvSpPr>
          <p:nvPr/>
        </p:nvSpPr>
        <p:spPr bwMode="auto">
          <a:xfrm>
            <a:off x="8915400" y="37338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36" name="Text Box 36"/>
          <p:cNvSpPr txBox="1">
            <a:spLocks noChangeArrowheads="1"/>
          </p:cNvSpPr>
          <p:nvPr/>
        </p:nvSpPr>
        <p:spPr bwMode="auto">
          <a:xfrm>
            <a:off x="8232775" y="3763964"/>
            <a:ext cx="1041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b="0">
                <a:solidFill>
                  <a:schemeClr val="tx2"/>
                </a:solidFill>
                <a:latin typeface="Arial" panose="020B0604020202020204" pitchFamily="34" charset="0"/>
                <a:ea typeface="黑体" panose="02010609060101010101" pitchFamily="49" charset="-122"/>
              </a:rPr>
              <a:t>i  t  y</a:t>
            </a:r>
            <a:endParaRPr lang="en-US" altLang="zh-CN" sz="2400" b="0">
              <a:latin typeface="Times New Roman" panose="02020603050405020304" pitchFamily="18" charset="0"/>
              <a:ea typeface="黑体" panose="02010609060101010101" pitchFamily="49" charset="-122"/>
            </a:endParaRPr>
          </a:p>
        </p:txBody>
      </p:sp>
      <p:sp>
        <p:nvSpPr>
          <p:cNvPr id="102437" name="AutoShape 37" descr="粉色砂纸"/>
          <p:cNvSpPr>
            <a:spLocks noChangeArrowheads="1"/>
          </p:cNvSpPr>
          <p:nvPr/>
        </p:nvSpPr>
        <p:spPr bwMode="auto">
          <a:xfrm>
            <a:off x="3276600" y="3048000"/>
            <a:ext cx="838200" cy="609600"/>
          </a:xfrm>
          <a:prstGeom prst="downArrow">
            <a:avLst>
              <a:gd name="adj1" fmla="val 50000"/>
              <a:gd name="adj2" fmla="val 25000"/>
            </a:avLst>
          </a:prstGeom>
          <a:blipFill dpi="0" rotWithShape="0">
            <a:blip r:embed="rId3"/>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102438" name="AutoShape 38" descr="粉色砂纸"/>
          <p:cNvSpPr>
            <a:spLocks noChangeArrowheads="1"/>
          </p:cNvSpPr>
          <p:nvPr/>
        </p:nvSpPr>
        <p:spPr bwMode="auto">
          <a:xfrm>
            <a:off x="8305800" y="3048000"/>
            <a:ext cx="838200" cy="609600"/>
          </a:xfrm>
          <a:prstGeom prst="downArrow">
            <a:avLst>
              <a:gd name="adj1" fmla="val 50000"/>
              <a:gd name="adj2" fmla="val 25000"/>
            </a:avLst>
          </a:prstGeom>
          <a:blipFill dpi="0" rotWithShape="0">
            <a:blip r:embed="rId3"/>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vert="eaVert"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16135" name="Text Box 39"/>
          <p:cNvSpPr txBox="1">
            <a:spLocks noChangeArrowheads="1"/>
          </p:cNvSpPr>
          <p:nvPr/>
        </p:nvSpPr>
        <p:spPr bwMode="auto">
          <a:xfrm>
            <a:off x="9004301" y="2901951"/>
            <a:ext cx="898525" cy="519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zh-CN" altLang="en-US" sz="2800">
                <a:solidFill>
                  <a:srgbClr val="FF5050"/>
                </a:solidFill>
                <a:effectLst>
                  <a:outerShdw blurRad="38100" dist="38100" dir="2700000" algn="tl">
                    <a:srgbClr val="000000"/>
                  </a:outerShdw>
                </a:effectLst>
                <a:latin typeface="Times New Roman" panose="02020603050405020304" pitchFamily="18" charset="0"/>
                <a:ea typeface="楷体_GB2312" pitchFamily="49" charset="-122"/>
              </a:rPr>
              <a:t>超出</a:t>
            </a:r>
            <a:endParaRPr lang="zh-CN" altLang="en-US" sz="2800" b="0">
              <a:latin typeface="Times New Roman" panose="02020603050405020304" pitchFamily="18" charset="0"/>
            </a:endParaRPr>
          </a:p>
        </p:txBody>
      </p:sp>
      <p:sp>
        <p:nvSpPr>
          <p:cNvPr id="102440" name="Line 40"/>
          <p:cNvSpPr>
            <a:spLocks noChangeShapeType="1"/>
          </p:cNvSpPr>
          <p:nvPr/>
        </p:nvSpPr>
        <p:spPr bwMode="auto">
          <a:xfrm>
            <a:off x="9601200" y="2667000"/>
            <a:ext cx="0" cy="30480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title"/>
          </p:nvPr>
        </p:nvSpPr>
        <p:spPr>
          <a:xfrm>
            <a:off x="335360" y="11907"/>
            <a:ext cx="5791200" cy="668337"/>
          </a:xfrm>
        </p:spPr>
        <p:txBody>
          <a:bodyPr/>
          <a:lstStyle/>
          <a:p>
            <a:pPr algn="ctr"/>
            <a:r>
              <a:rPr lang="zh-CN" altLang="en-US" sz="4000" b="1" dirty="0">
                <a:latin typeface="华文新魏" panose="02010800040101010101" pitchFamily="2" charset="-122"/>
                <a:ea typeface="华文新魏" panose="02010800040101010101" pitchFamily="2" charset="-122"/>
              </a:rPr>
              <a:t>串重载操作：</a:t>
            </a:r>
            <a:r>
              <a:rPr lang="zh-CN" altLang="en-US" sz="4000" b="1" dirty="0">
                <a:solidFill>
                  <a:srgbClr val="CC0000"/>
                </a:solidFill>
                <a:ea typeface="华文新魏" panose="02010800040101010101" pitchFamily="2" charset="-122"/>
              </a:rPr>
              <a:t>提取子串</a:t>
            </a:r>
          </a:p>
        </p:txBody>
      </p:sp>
      <p:sp>
        <p:nvSpPr>
          <p:cNvPr id="517124" name="Rectangle 4"/>
          <p:cNvSpPr>
            <a:spLocks noGrp="1" noChangeArrowheads="1"/>
          </p:cNvSpPr>
          <p:nvPr>
            <p:ph idx="1"/>
          </p:nvPr>
        </p:nvSpPr>
        <p:spPr>
          <a:xfrm>
            <a:off x="2063751" y="1125538"/>
            <a:ext cx="8424863" cy="4946650"/>
          </a:xfrm>
        </p:spPr>
        <p:txBody>
          <a:bodyPr>
            <a:normAutofit fontScale="92500" lnSpcReduction="10000"/>
          </a:bodyPr>
          <a:lstStyle/>
          <a:p>
            <a:pPr>
              <a:lnSpc>
                <a:spcPct val="105000"/>
              </a:lnSpc>
              <a:spcBef>
                <a:spcPct val="5000"/>
              </a:spcBef>
              <a:buFont typeface="Wingdings" panose="05000000000000000000" pitchFamily="2" charset="2"/>
              <a:buNone/>
              <a:defRPr/>
            </a:pPr>
            <a:r>
              <a:rPr lang="en-US" altLang="zh-CN" sz="2400" dirty="0" err="1">
                <a:latin typeface="Times New Roman" panose="02020603050405020304" pitchFamily="18" charset="0"/>
                <a:ea typeface="隶书" panose="02010509060101010101" pitchFamily="49" charset="-122"/>
              </a:rPr>
              <a:t>AString</a:t>
            </a:r>
            <a:r>
              <a:rPr lang="en-US" altLang="zh-CN" sz="2400" b="1"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AString</a:t>
            </a:r>
            <a:r>
              <a:rPr lang="en-US" altLang="zh-CN" sz="2400" b="1" dirty="0">
                <a:latin typeface="Times New Roman" panose="02020603050405020304" pitchFamily="18" charset="0"/>
                <a:ea typeface="隶书" panose="02010509060101010101" pitchFamily="49" charset="-122"/>
              </a:rPr>
              <a:t>::operator </a:t>
            </a:r>
            <a:r>
              <a:rPr lang="en-US" altLang="zh-CN" sz="2400" dirty="0">
                <a:latin typeface="Times New Roman" panose="02020603050405020304" pitchFamily="18" charset="0"/>
                <a:ea typeface="隶书" panose="02010509060101010101" pitchFamily="49" charset="-122"/>
              </a:rPr>
              <a:t>() (</a:t>
            </a:r>
            <a:r>
              <a:rPr lang="en-US" altLang="zh-CN" sz="2400" b="1" dirty="0" err="1">
                <a:latin typeface="Times New Roman" panose="02020603050405020304" pitchFamily="18" charset="0"/>
                <a:ea typeface="隶书" panose="02010509060101010101" pitchFamily="49" charset="-122"/>
              </a:rPr>
              <a:t>int</a:t>
            </a:r>
            <a:r>
              <a:rPr lang="en-US" altLang="zh-CN" sz="2400" b="1"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pos</a:t>
            </a:r>
            <a:r>
              <a:rPr lang="en-US" altLang="zh-CN" sz="2400" dirty="0">
                <a:latin typeface="Times New Roman" panose="02020603050405020304" pitchFamily="18" charset="0"/>
                <a:ea typeface="隶书" panose="02010509060101010101" pitchFamily="49" charset="-122"/>
              </a:rPr>
              <a:t>, </a:t>
            </a:r>
            <a:r>
              <a:rPr lang="en-US" altLang="zh-CN" sz="2400" b="1" dirty="0" err="1">
                <a:latin typeface="Times New Roman" panose="02020603050405020304" pitchFamily="18" charset="0"/>
                <a:ea typeface="隶书" panose="02010509060101010101" pitchFamily="49" charset="-122"/>
              </a:rPr>
              <a:t>int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len</a:t>
            </a:r>
            <a:r>
              <a:rPr lang="en-US" altLang="zh-CN" sz="2400" dirty="0">
                <a:latin typeface="Times New Roman" panose="02020603050405020304" pitchFamily="18" charset="0"/>
                <a:ea typeface="隶书" panose="02010509060101010101" pitchFamily="49" charset="-122"/>
              </a:rPr>
              <a:t>) </a:t>
            </a:r>
            <a:r>
              <a:rPr lang="en-US" altLang="zh-CN" sz="2400" b="1" dirty="0">
                <a:latin typeface="Times New Roman" panose="02020603050405020304" pitchFamily="18" charset="0"/>
                <a:ea typeface="隶书" panose="02010509060101010101" pitchFamily="49" charset="-122"/>
              </a:rPr>
              <a:t>{</a:t>
            </a:r>
          </a:p>
          <a:p>
            <a:pPr>
              <a:lnSpc>
                <a:spcPct val="105000"/>
              </a:lnSpc>
              <a:spcBef>
                <a:spcPct val="5000"/>
              </a:spcBef>
              <a:buFont typeface="Wingdings" panose="05000000000000000000" pitchFamily="2" charset="2"/>
              <a:buNone/>
              <a:defRPr/>
            </a:pPr>
            <a:r>
              <a:rPr lang="en-US" altLang="zh-CN" sz="2400" b="1"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从串中第</a:t>
            </a:r>
            <a:r>
              <a:rPr lang="zh-CN" altLang="en-US" sz="2400" b="1" dirty="0">
                <a:solidFill>
                  <a:schemeClr val="tx2"/>
                </a:solidFill>
                <a:latin typeface="Times New Roman" panose="02020603050405020304" pitchFamily="18" charset="0"/>
                <a:ea typeface="隶书" panose="02010509060101010101" pitchFamily="49" charset="-122"/>
              </a:rPr>
              <a:t> </a:t>
            </a:r>
            <a:r>
              <a:rPr lang="en-US" altLang="zh-CN" sz="2400" b="1" dirty="0" err="1">
                <a:solidFill>
                  <a:schemeClr val="tx2"/>
                </a:solidFill>
                <a:latin typeface="Times New Roman" panose="02020603050405020304" pitchFamily="18" charset="0"/>
                <a:ea typeface="隶书" panose="02010509060101010101" pitchFamily="49" charset="-122"/>
              </a:rPr>
              <a:t>pos</a:t>
            </a:r>
            <a:r>
              <a:rPr lang="en-US" altLang="zh-CN" sz="2400" b="1"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个位置起连续提取</a:t>
            </a:r>
            <a:r>
              <a:rPr lang="zh-CN" altLang="en-US" sz="2400" b="1" dirty="0">
                <a:solidFill>
                  <a:schemeClr val="tx2"/>
                </a:solidFill>
                <a:latin typeface="Times New Roman" panose="02020603050405020304" pitchFamily="18" charset="0"/>
                <a:ea typeface="隶书" panose="02010509060101010101" pitchFamily="49" charset="-122"/>
              </a:rPr>
              <a:t> </a:t>
            </a:r>
            <a:r>
              <a:rPr lang="en-US" altLang="zh-CN" sz="2400" b="1" dirty="0" err="1">
                <a:solidFill>
                  <a:schemeClr val="tx2"/>
                </a:solidFill>
                <a:latin typeface="Times New Roman" panose="02020603050405020304" pitchFamily="18" charset="0"/>
                <a:ea typeface="隶书" panose="02010509060101010101" pitchFamily="49" charset="-122"/>
              </a:rPr>
              <a:t>len</a:t>
            </a:r>
            <a:r>
              <a:rPr lang="en-US" altLang="zh-CN" sz="2400" b="1" dirty="0">
                <a:solidFill>
                  <a:schemeClr val="tx2"/>
                </a:solidFill>
                <a:latin typeface="Times New Roman" panose="02020603050405020304" pitchFamily="18" charset="0"/>
                <a:ea typeface="隶书" panose="02010509060101010101" pitchFamily="49" charset="-122"/>
              </a:rPr>
              <a:t> </a:t>
            </a:r>
            <a:r>
              <a:rPr lang="zh-CN" altLang="en-US" sz="2400" dirty="0">
                <a:solidFill>
                  <a:schemeClr val="tx2"/>
                </a:solidFill>
                <a:latin typeface="Times New Roman" panose="02020603050405020304" pitchFamily="18" charset="0"/>
                <a:ea typeface="隶书" panose="02010509060101010101" pitchFamily="49" charset="-122"/>
              </a:rPr>
              <a:t>个字符形成子串返回</a:t>
            </a:r>
            <a:endParaRPr lang="zh-CN" altLang="en-US" sz="2400" b="1"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AString</a:t>
            </a:r>
            <a:r>
              <a:rPr lang="en-US" altLang="zh-CN" sz="2400" dirty="0">
                <a:latin typeface="Times New Roman" panose="02020603050405020304" pitchFamily="18" charset="0"/>
                <a:ea typeface="隶书" panose="02010509060101010101" pitchFamily="49" charset="-122"/>
              </a:rPr>
              <a:t>  temp</a:t>
            </a:r>
            <a:r>
              <a:rPr lang="en-US" altLang="zh-CN" sz="2400" b="1" dirty="0">
                <a:latin typeface="Times New Roman" panose="02020603050405020304" pitchFamily="18" charset="0"/>
                <a:ea typeface="隶书" panose="02010509060101010101" pitchFamily="49" charset="-122"/>
              </a:rPr>
              <a:t>;                           </a:t>
            </a:r>
            <a:r>
              <a:rPr lang="en-US" altLang="zh-CN" sz="2400" b="1"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建立空串对象</a:t>
            </a:r>
            <a:endParaRPr lang="zh-CN" altLang="en-US" sz="2400" b="1"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sz="2400" b="1" dirty="0">
                <a:latin typeface="Times New Roman" panose="02020603050405020304" pitchFamily="18" charset="0"/>
                <a:ea typeface="隶书" panose="02010509060101010101" pitchFamily="49" charset="-122"/>
              </a:rPr>
              <a:t>     </a:t>
            </a:r>
            <a:r>
              <a:rPr lang="en-US" altLang="zh-CN" sz="2400" b="1" dirty="0">
                <a:latin typeface="Times New Roman" panose="02020603050405020304" pitchFamily="18" charset="0"/>
                <a:ea typeface="隶书" panose="02010509060101010101" pitchFamily="49" charset="-122"/>
              </a:rPr>
              <a:t>if</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pos</a:t>
            </a:r>
            <a:r>
              <a:rPr lang="en-US" altLang="zh-CN" sz="2400" dirty="0">
                <a:latin typeface="Times New Roman" panose="02020603050405020304" pitchFamily="18" charset="0"/>
                <a:ea typeface="隶书" panose="02010509060101010101" pitchFamily="49" charset="-122"/>
              </a:rPr>
              <a:t> &gt;= 0 </a:t>
            </a:r>
            <a:r>
              <a:rPr lang="en-US" altLang="zh-CN" sz="2400" b="1" dirty="0">
                <a:latin typeface="Times New Roman" panose="02020603050405020304" pitchFamily="18" charset="0"/>
                <a:ea typeface="隶书" panose="02010509060101010101" pitchFamily="49" charset="-122"/>
              </a:rPr>
              <a:t>&amp;&amp;</a:t>
            </a:r>
            <a:r>
              <a:rPr lang="en-US" altLang="zh-CN" sz="2400" dirty="0">
                <a:latin typeface="Times New Roman" panose="02020603050405020304" pitchFamily="18" charset="0"/>
                <a:ea typeface="隶书" panose="02010509060101010101" pitchFamily="49" charset="-122"/>
              </a:rPr>
              <a:t> pos+len</a:t>
            </a:r>
            <a:r>
              <a:rPr lang="en-US" altLang="zh-CN" sz="2400" dirty="0">
                <a:latin typeface="Courier New" panose="02070309020205020404" pitchFamily="49" charset="0"/>
                <a:ea typeface="隶书" panose="02010509060101010101" pitchFamily="49" charset="-122"/>
              </a:rPr>
              <a:t>-</a:t>
            </a:r>
            <a:r>
              <a:rPr lang="en-US" altLang="zh-CN" sz="2400" dirty="0">
                <a:latin typeface="Times New Roman" panose="02020603050405020304" pitchFamily="18" charset="0"/>
                <a:ea typeface="隶书" panose="02010509060101010101" pitchFamily="49" charset="-122"/>
              </a:rPr>
              <a:t>1 &lt; </a:t>
            </a:r>
            <a:r>
              <a:rPr lang="en-US" altLang="zh-CN" sz="2400" dirty="0" err="1">
                <a:latin typeface="Times New Roman" panose="02020603050405020304" pitchFamily="18" charset="0"/>
                <a:ea typeface="隶书" panose="02010509060101010101" pitchFamily="49" charset="-122"/>
              </a:rPr>
              <a:t>maxLen</a:t>
            </a:r>
            <a:r>
              <a:rPr lang="en-US" altLang="zh-CN" sz="2400" dirty="0">
                <a:latin typeface="Times New Roman" panose="02020603050405020304" pitchFamily="18" charset="0"/>
                <a:ea typeface="隶书" panose="02010509060101010101" pitchFamily="49" charset="-122"/>
              </a:rPr>
              <a:t> </a:t>
            </a:r>
            <a:r>
              <a:rPr lang="en-US" altLang="zh-CN" sz="2400" b="1" dirty="0">
                <a:latin typeface="Times New Roman" panose="02020603050405020304" pitchFamily="18" charset="0"/>
                <a:ea typeface="隶书" panose="02010509060101010101" pitchFamily="49" charset="-122"/>
              </a:rPr>
              <a:t>&amp;&amp;</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len</a:t>
            </a:r>
            <a:r>
              <a:rPr lang="en-US" altLang="zh-CN" sz="2400" dirty="0">
                <a:latin typeface="Times New Roman" panose="02020603050405020304" pitchFamily="18" charset="0"/>
                <a:ea typeface="隶书" panose="02010509060101010101" pitchFamily="49" charset="-122"/>
              </a:rPr>
              <a:t> &gt; 0)</a:t>
            </a:r>
          </a:p>
          <a:p>
            <a:pPr>
              <a:lnSpc>
                <a:spcPct val="105000"/>
              </a:lnSpc>
              <a:spcBef>
                <a:spcPct val="5000"/>
              </a:spcBef>
              <a:buFont typeface="Wingdings" panose="05000000000000000000" pitchFamily="2" charset="2"/>
              <a:buNone/>
              <a:defRPr/>
            </a:pPr>
            <a:r>
              <a:rPr lang="en-US" altLang="zh-CN" sz="2400" dirty="0">
                <a:latin typeface="Times New Roman" panose="02020603050405020304" pitchFamily="18" charset="0"/>
                <a:ea typeface="隶书" panose="02010509060101010101" pitchFamily="49" charset="-122"/>
              </a:rPr>
              <a:t>     </a:t>
            </a:r>
            <a:r>
              <a:rPr lang="en-US" altLang="zh-CN" sz="2400" b="1" dirty="0">
                <a:latin typeface="Times New Roman" panose="02020603050405020304" pitchFamily="18" charset="0"/>
                <a:ea typeface="隶书" panose="02010509060101010101" pitchFamily="49" charset="-122"/>
              </a:rPr>
              <a:t>{                                                  </a:t>
            </a:r>
            <a:r>
              <a:rPr lang="en-US" altLang="zh-CN" sz="2400" b="1"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提取子串</a:t>
            </a:r>
            <a:endParaRPr lang="zh-CN" altLang="en-US" sz="2400" b="1"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Font typeface="Wingdings" panose="05000000000000000000" pitchFamily="2" charset="2"/>
              <a:buNone/>
              <a:defRPr/>
            </a:pPr>
            <a:r>
              <a:rPr lang="zh-CN" altLang="en-US" sz="2400" dirty="0">
                <a:latin typeface="Times New Roman" panose="02020603050405020304" pitchFamily="18" charset="0"/>
                <a:ea typeface="隶书" panose="02010509060101010101" pitchFamily="49" charset="-122"/>
              </a:rPr>
              <a:t>	       </a:t>
            </a:r>
            <a:r>
              <a:rPr lang="en-US" altLang="zh-CN" sz="2400" b="1" dirty="0">
                <a:latin typeface="Times New Roman" panose="02020603050405020304" pitchFamily="18" charset="0"/>
                <a:ea typeface="隶书" panose="02010509060101010101" pitchFamily="49" charset="-122"/>
              </a:rPr>
              <a:t>if</a:t>
            </a:r>
            <a:r>
              <a:rPr lang="en-US" altLang="zh-CN" sz="2400" dirty="0">
                <a:latin typeface="Times New Roman" panose="02020603050405020304" pitchFamily="18" charset="0"/>
                <a:ea typeface="隶书" panose="02010509060101010101" pitchFamily="49" charset="-122"/>
              </a:rPr>
              <a:t> (pos+len</a:t>
            </a:r>
            <a:r>
              <a:rPr lang="en-US" altLang="zh-CN" sz="2400" dirty="0">
                <a:latin typeface="Courier New" panose="02070309020205020404" pitchFamily="49" charset="0"/>
                <a:ea typeface="隶书" panose="02010509060101010101" pitchFamily="49" charset="-122"/>
              </a:rPr>
              <a:t>-</a:t>
            </a:r>
            <a:r>
              <a:rPr lang="en-US" altLang="zh-CN" sz="2400" dirty="0">
                <a:latin typeface="Times New Roman" panose="02020603050405020304" pitchFamily="18" charset="0"/>
                <a:ea typeface="隶书" panose="02010509060101010101" pitchFamily="49" charset="-122"/>
              </a:rPr>
              <a:t>1 &gt;= </a:t>
            </a:r>
            <a:r>
              <a:rPr lang="en-US" altLang="zh-CN" sz="2400" dirty="0" err="1">
                <a:latin typeface="Times New Roman" panose="02020603050405020304" pitchFamily="18" charset="0"/>
                <a:ea typeface="隶书" panose="02010509060101010101" pitchFamily="49" charset="-122"/>
              </a:rPr>
              <a:t>curLength</a:t>
            </a:r>
            <a:r>
              <a:rPr lang="en-US" altLang="zh-CN" sz="2400" dirty="0">
                <a:latin typeface="Times New Roman" panose="02020603050405020304" pitchFamily="18" charset="0"/>
                <a:ea typeface="隶书" panose="02010509060101010101" pitchFamily="49" charset="-122"/>
              </a:rPr>
              <a:t>)  </a:t>
            </a:r>
          </a:p>
          <a:p>
            <a:pPr>
              <a:lnSpc>
                <a:spcPct val="105000"/>
              </a:lnSpc>
              <a:spcBef>
                <a:spcPct val="5000"/>
              </a:spcBef>
              <a:buFont typeface="Wingdings" panose="05000000000000000000" pitchFamily="2" charset="2"/>
              <a:buNone/>
              <a:defRPr/>
            </a:pP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len</a:t>
            </a:r>
            <a:r>
              <a:rPr lang="en-US" altLang="zh-CN" sz="2400" dirty="0">
                <a:latin typeface="Times New Roman" panose="02020603050405020304" pitchFamily="18" charset="0"/>
                <a:ea typeface="隶书" panose="02010509060101010101" pitchFamily="49" charset="-122"/>
              </a:rPr>
              <a:t> = </a:t>
            </a:r>
            <a:r>
              <a:rPr lang="en-US" altLang="zh-CN" sz="2400" dirty="0" err="1">
                <a:latin typeface="Times New Roman" panose="02020603050405020304" pitchFamily="18" charset="0"/>
                <a:ea typeface="隶书" panose="02010509060101010101" pitchFamily="49" charset="-122"/>
              </a:rPr>
              <a:t>curLength</a:t>
            </a:r>
            <a:r>
              <a:rPr lang="en-US" altLang="zh-CN" sz="2400" dirty="0">
                <a:latin typeface="Times New Roman" panose="02020603050405020304" pitchFamily="18" charset="0"/>
                <a:ea typeface="隶书" panose="02010509060101010101" pitchFamily="49" charset="-122"/>
              </a:rPr>
              <a:t> </a:t>
            </a:r>
            <a:r>
              <a:rPr lang="en-US" altLang="zh-CN" sz="2400" dirty="0">
                <a:latin typeface="Courier New" panose="02070309020205020404" pitchFamily="49" charset="0"/>
                <a:ea typeface="隶书" panose="02010509060101010101" pitchFamily="49" charset="-122"/>
              </a:rPr>
              <a:t>-</a:t>
            </a:r>
            <a:r>
              <a:rPr lang="en-US" altLang="zh-CN" sz="2400" dirty="0">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pos</a:t>
            </a:r>
            <a:r>
              <a:rPr lang="en-US" altLang="zh-CN" sz="2400" b="1" dirty="0">
                <a:latin typeface="Times New Roman" panose="02020603050405020304" pitchFamily="18" charset="0"/>
                <a:ea typeface="隶书" panose="02010509060101010101" pitchFamily="49" charset="-122"/>
              </a:rPr>
              <a:t>;</a:t>
            </a:r>
            <a:r>
              <a:rPr lang="en-US" altLang="zh-CN" sz="2400" dirty="0">
                <a:solidFill>
                  <a:srgbClr val="CC0000"/>
                </a:solidFill>
                <a:latin typeface="Times New Roman" panose="02020603050405020304" pitchFamily="18" charset="0"/>
                <a:ea typeface="隶书" panose="02010509060101010101" pitchFamily="49" charset="-122"/>
              </a:rPr>
              <a:t>   </a:t>
            </a:r>
            <a:r>
              <a:rPr lang="en-US" altLang="zh-CN" sz="2400" b="1" dirty="0">
                <a:solidFill>
                  <a:srgbClr val="CC0000"/>
                </a:solidFill>
                <a:latin typeface="Times New Roman" panose="02020603050405020304" pitchFamily="18" charset="0"/>
                <a:ea typeface="隶书" panose="02010509060101010101" pitchFamily="49" charset="-122"/>
              </a:rPr>
              <a:t>  	//</a:t>
            </a:r>
            <a:r>
              <a:rPr lang="zh-CN" altLang="en-US" sz="2400" dirty="0">
                <a:solidFill>
                  <a:srgbClr val="CC0000"/>
                </a:solidFill>
                <a:latin typeface="Times New Roman" panose="02020603050405020304" pitchFamily="18" charset="0"/>
                <a:ea typeface="隶书" panose="02010509060101010101" pitchFamily="49" charset="-122"/>
              </a:rPr>
              <a:t>调整提取字符数</a:t>
            </a:r>
          </a:p>
          <a:p>
            <a:pPr>
              <a:lnSpc>
                <a:spcPct val="105000"/>
              </a:lnSpc>
              <a:spcBef>
                <a:spcPct val="5000"/>
              </a:spcBef>
              <a:buFont typeface="Wingdings" panose="05000000000000000000" pitchFamily="2" charset="2"/>
              <a:buNone/>
              <a:defRPr/>
            </a:pPr>
            <a:r>
              <a:rPr lang="zh-CN" altLang="en-US" sz="2400" dirty="0">
                <a:solidFill>
                  <a:srgbClr val="CC0000"/>
                </a:solidFill>
                <a:latin typeface="Times New Roman" panose="02020603050405020304" pitchFamily="18" charset="0"/>
                <a:ea typeface="隶书" panose="02010509060101010101" pitchFamily="49" charset="-122"/>
              </a:rPr>
              <a:t>          </a:t>
            </a:r>
            <a:r>
              <a:rPr lang="en-US" altLang="zh-CN" sz="2400" dirty="0">
                <a:solidFill>
                  <a:srgbClr val="CC0000"/>
                </a:solidFill>
                <a:latin typeface="Times New Roman" panose="02020603050405020304" pitchFamily="18" charset="0"/>
                <a:ea typeface="隶书" panose="02010509060101010101" pitchFamily="49" charset="-122"/>
              </a:rPr>
              <a:t>	</a:t>
            </a:r>
            <a:r>
              <a:rPr lang="en-US" altLang="zh-CN" sz="2400" dirty="0" err="1">
                <a:latin typeface="Times New Roman" panose="02020603050405020304" pitchFamily="18" charset="0"/>
                <a:ea typeface="隶书" panose="02010509060101010101" pitchFamily="49" charset="-122"/>
              </a:rPr>
              <a:t>temp.curLength</a:t>
            </a:r>
            <a:r>
              <a:rPr lang="en-US" altLang="zh-CN" sz="2400" dirty="0">
                <a:latin typeface="Times New Roman" panose="02020603050405020304" pitchFamily="18" charset="0"/>
                <a:ea typeface="隶书" panose="02010509060101010101" pitchFamily="49" charset="-122"/>
              </a:rPr>
              <a:t> = </a:t>
            </a:r>
            <a:r>
              <a:rPr lang="en-US" altLang="zh-CN" sz="2400" dirty="0" err="1">
                <a:latin typeface="Times New Roman" panose="02020603050405020304" pitchFamily="18" charset="0"/>
                <a:ea typeface="隶书" panose="02010509060101010101" pitchFamily="49" charset="-122"/>
              </a:rPr>
              <a:t>len</a:t>
            </a:r>
            <a:r>
              <a:rPr lang="en-US" altLang="zh-CN" sz="2400" b="1" dirty="0">
                <a:latin typeface="Times New Roman" panose="02020603050405020304" pitchFamily="18" charset="0"/>
                <a:ea typeface="隶书" panose="02010509060101010101" pitchFamily="49" charset="-122"/>
              </a:rPr>
              <a:t>;</a:t>
            </a:r>
            <a:r>
              <a:rPr lang="en-US" altLang="zh-CN" sz="2400" b="1" dirty="0">
                <a:solidFill>
                  <a:srgbClr val="CC0000"/>
                </a:solidFill>
                <a:latin typeface="Times New Roman" panose="02020603050405020304" pitchFamily="18" charset="0"/>
                <a:ea typeface="隶书" panose="02010509060101010101" pitchFamily="49" charset="-122"/>
              </a:rPr>
              <a:t>           		</a:t>
            </a:r>
            <a:r>
              <a:rPr lang="en-US" altLang="zh-CN" sz="2400" b="1" dirty="0">
                <a:solidFill>
                  <a:schemeClr val="tx2"/>
                </a:solidFill>
                <a:latin typeface="Times New Roman" panose="02020603050405020304" pitchFamily="18" charset="0"/>
                <a:ea typeface="隶书" panose="02010509060101010101" pitchFamily="49" charset="-122"/>
              </a:rPr>
              <a:t>//</a:t>
            </a:r>
            <a:r>
              <a:rPr lang="zh-CN" altLang="en-US" sz="2400" dirty="0">
                <a:solidFill>
                  <a:schemeClr val="tx2"/>
                </a:solidFill>
                <a:latin typeface="Times New Roman" panose="02020603050405020304" pitchFamily="18" charset="0"/>
                <a:ea typeface="隶书" panose="02010509060101010101" pitchFamily="49" charset="-122"/>
              </a:rPr>
              <a:t>子串长度</a:t>
            </a:r>
            <a:endParaRPr lang="en-US" altLang="zh-CN" sz="2400" dirty="0">
              <a:solidFill>
                <a:schemeClr val="tx2"/>
              </a:solidFill>
              <a:latin typeface="Times New Roman" panose="02020603050405020304" pitchFamily="18" charset="0"/>
              <a:ea typeface="隶书" panose="02010509060101010101" pitchFamily="49" charset="-122"/>
            </a:endParaRPr>
          </a:p>
          <a:p>
            <a:pPr>
              <a:lnSpc>
                <a:spcPct val="105000"/>
              </a:lnSpc>
              <a:spcBef>
                <a:spcPct val="5000"/>
              </a:spcBef>
              <a:buClr>
                <a:srgbClr val="3333CC"/>
              </a:buClr>
              <a:buFont typeface="Wingdings" panose="05000000000000000000" pitchFamily="2" charset="2"/>
              <a:buNone/>
              <a:defRPr/>
            </a:pPr>
            <a:r>
              <a:rPr lang="en-US" altLang="zh-CN" sz="2400" b="1" dirty="0">
                <a:solidFill>
                  <a:srgbClr val="000000"/>
                </a:solidFill>
                <a:latin typeface="Times New Roman" panose="02020603050405020304" pitchFamily="18" charset="0"/>
                <a:ea typeface="隶书" panose="02010509060101010101" pitchFamily="49" charset="-122"/>
              </a:rPr>
              <a:t> 		for </a:t>
            </a:r>
            <a:r>
              <a:rPr lang="en-US" altLang="zh-CN" sz="2400" dirty="0">
                <a:solidFill>
                  <a:srgbClr val="000000"/>
                </a:solidFill>
                <a:latin typeface="Times New Roman" panose="02020603050405020304" pitchFamily="18" charset="0"/>
                <a:ea typeface="隶书" panose="02010509060101010101" pitchFamily="49" charset="-122"/>
              </a:rPr>
              <a:t>(</a:t>
            </a:r>
            <a:r>
              <a:rPr lang="en-US" altLang="zh-CN" sz="2400" b="1" dirty="0" err="1">
                <a:solidFill>
                  <a:srgbClr val="000000"/>
                </a:solidFill>
                <a:latin typeface="Times New Roman" panose="02020603050405020304" pitchFamily="18" charset="0"/>
                <a:ea typeface="隶书" panose="02010509060101010101" pitchFamily="49" charset="-122"/>
              </a:rPr>
              <a:t>int</a:t>
            </a:r>
            <a:r>
              <a:rPr lang="en-US" altLang="zh-CN" sz="2400" dirty="0">
                <a:solidFill>
                  <a:srgbClr val="000000"/>
                </a:solidFill>
                <a:latin typeface="Times New Roman" panose="02020603050405020304" pitchFamily="18" charset="0"/>
                <a:ea typeface="隶书" panose="02010509060101010101" pitchFamily="49" charset="-122"/>
              </a:rPr>
              <a:t> </a:t>
            </a:r>
            <a:r>
              <a:rPr lang="en-US" altLang="zh-CN" sz="2400" dirty="0" err="1">
                <a:solidFill>
                  <a:srgbClr val="000000"/>
                </a:solidFill>
                <a:latin typeface="Times New Roman" panose="02020603050405020304" pitchFamily="18" charset="0"/>
                <a:ea typeface="隶书" panose="02010509060101010101" pitchFamily="49" charset="-122"/>
              </a:rPr>
              <a:t>i</a:t>
            </a:r>
            <a:r>
              <a:rPr lang="en-US" altLang="zh-CN" sz="2400" dirty="0">
                <a:solidFill>
                  <a:srgbClr val="000000"/>
                </a:solidFill>
                <a:latin typeface="Times New Roman" panose="02020603050405020304" pitchFamily="18" charset="0"/>
                <a:ea typeface="隶书" panose="02010509060101010101" pitchFamily="49" charset="-122"/>
              </a:rPr>
              <a:t> = 0, j = </a:t>
            </a:r>
            <a:r>
              <a:rPr lang="en-US" altLang="zh-CN" sz="2400" dirty="0" err="1">
                <a:solidFill>
                  <a:srgbClr val="000000"/>
                </a:solidFill>
                <a:latin typeface="Times New Roman" panose="02020603050405020304" pitchFamily="18" charset="0"/>
                <a:ea typeface="隶书" panose="02010509060101010101" pitchFamily="49" charset="-122"/>
              </a:rPr>
              <a:t>pos</a:t>
            </a:r>
            <a:r>
              <a:rPr lang="en-US" altLang="zh-CN" sz="2400" b="1" dirty="0">
                <a:solidFill>
                  <a:srgbClr val="000000"/>
                </a:solidFill>
                <a:latin typeface="Times New Roman" panose="02020603050405020304" pitchFamily="18" charset="0"/>
                <a:ea typeface="隶书" panose="02010509060101010101" pitchFamily="49" charset="-122"/>
              </a:rPr>
              <a:t>;</a:t>
            </a:r>
            <a:r>
              <a:rPr lang="en-US" altLang="zh-CN" sz="2400" dirty="0">
                <a:solidFill>
                  <a:srgbClr val="000000"/>
                </a:solidFill>
                <a:latin typeface="Times New Roman" panose="02020603050405020304" pitchFamily="18" charset="0"/>
                <a:ea typeface="隶书" panose="02010509060101010101" pitchFamily="49" charset="-122"/>
              </a:rPr>
              <a:t> </a:t>
            </a:r>
            <a:r>
              <a:rPr lang="en-US" altLang="zh-CN" sz="2400" dirty="0" err="1">
                <a:solidFill>
                  <a:srgbClr val="000000"/>
                </a:solidFill>
                <a:latin typeface="Times New Roman" panose="02020603050405020304" pitchFamily="18" charset="0"/>
                <a:ea typeface="隶书" panose="02010509060101010101" pitchFamily="49" charset="-122"/>
              </a:rPr>
              <a:t>i</a:t>
            </a:r>
            <a:r>
              <a:rPr lang="en-US" altLang="zh-CN" sz="2400" dirty="0">
                <a:solidFill>
                  <a:srgbClr val="000000"/>
                </a:solidFill>
                <a:latin typeface="Times New Roman" panose="02020603050405020304" pitchFamily="18" charset="0"/>
                <a:ea typeface="隶书" panose="02010509060101010101" pitchFamily="49" charset="-122"/>
              </a:rPr>
              <a:t> &lt; </a:t>
            </a:r>
            <a:r>
              <a:rPr lang="en-US" altLang="zh-CN" sz="2400" dirty="0" err="1">
                <a:solidFill>
                  <a:srgbClr val="000000"/>
                </a:solidFill>
                <a:latin typeface="Times New Roman" panose="02020603050405020304" pitchFamily="18" charset="0"/>
                <a:ea typeface="隶书" panose="02010509060101010101" pitchFamily="49" charset="-122"/>
              </a:rPr>
              <a:t>len</a:t>
            </a:r>
            <a:r>
              <a:rPr lang="en-US" altLang="zh-CN" sz="2400" b="1" dirty="0">
                <a:solidFill>
                  <a:srgbClr val="000000"/>
                </a:solidFill>
                <a:latin typeface="Times New Roman" panose="02020603050405020304" pitchFamily="18" charset="0"/>
                <a:ea typeface="隶书" panose="02010509060101010101" pitchFamily="49" charset="-122"/>
              </a:rPr>
              <a:t>;</a:t>
            </a:r>
            <a:r>
              <a:rPr lang="en-US" altLang="zh-CN" sz="2400" dirty="0">
                <a:solidFill>
                  <a:srgbClr val="000000"/>
                </a:solidFill>
                <a:latin typeface="Times New Roman" panose="02020603050405020304" pitchFamily="18" charset="0"/>
                <a:ea typeface="隶书" panose="02010509060101010101" pitchFamily="49" charset="-122"/>
              </a:rPr>
              <a:t> </a:t>
            </a:r>
            <a:r>
              <a:rPr lang="en-US" altLang="zh-CN" sz="2400" dirty="0" err="1">
                <a:solidFill>
                  <a:srgbClr val="000000"/>
                </a:solidFill>
                <a:latin typeface="Times New Roman" panose="02020603050405020304" pitchFamily="18" charset="0"/>
                <a:ea typeface="隶书" panose="02010509060101010101" pitchFamily="49" charset="-122"/>
              </a:rPr>
              <a:t>i</a:t>
            </a:r>
            <a:r>
              <a:rPr lang="en-US" altLang="zh-CN" sz="2400" dirty="0">
                <a:solidFill>
                  <a:srgbClr val="000000"/>
                </a:solidFill>
                <a:latin typeface="Times New Roman" panose="02020603050405020304" pitchFamily="18" charset="0"/>
                <a:ea typeface="隶书" panose="02010509060101010101" pitchFamily="49" charset="-122"/>
              </a:rPr>
              <a:t>++, j++) </a:t>
            </a:r>
          </a:p>
          <a:p>
            <a:pPr>
              <a:lnSpc>
                <a:spcPct val="105000"/>
              </a:lnSpc>
              <a:spcBef>
                <a:spcPct val="5000"/>
              </a:spcBef>
              <a:buClr>
                <a:srgbClr val="3333CC"/>
              </a:buClr>
              <a:buFont typeface="Wingdings" panose="05000000000000000000" pitchFamily="2" charset="2"/>
              <a:buNone/>
              <a:defRPr/>
            </a:pPr>
            <a:r>
              <a:rPr lang="en-US" altLang="zh-CN" sz="2400" dirty="0">
                <a:solidFill>
                  <a:srgbClr val="000000"/>
                </a:solidFill>
                <a:latin typeface="Times New Roman" panose="02020603050405020304" pitchFamily="18" charset="0"/>
                <a:ea typeface="隶书" panose="02010509060101010101" pitchFamily="49" charset="-122"/>
              </a:rPr>
              <a:t>	           	temp.ch[</a:t>
            </a:r>
            <a:r>
              <a:rPr lang="en-US" altLang="zh-CN" sz="2400" dirty="0" err="1">
                <a:solidFill>
                  <a:srgbClr val="000000"/>
                </a:solidFill>
                <a:latin typeface="Times New Roman" panose="02020603050405020304" pitchFamily="18" charset="0"/>
                <a:ea typeface="隶书" panose="02010509060101010101" pitchFamily="49" charset="-122"/>
              </a:rPr>
              <a:t>i</a:t>
            </a:r>
            <a:r>
              <a:rPr lang="en-US" altLang="zh-CN" sz="2400" dirty="0">
                <a:solidFill>
                  <a:srgbClr val="000000"/>
                </a:solidFill>
                <a:latin typeface="Times New Roman" panose="02020603050405020304" pitchFamily="18" charset="0"/>
                <a:ea typeface="隶书" panose="02010509060101010101" pitchFamily="49" charset="-122"/>
              </a:rPr>
              <a:t>] = </a:t>
            </a:r>
            <a:r>
              <a:rPr lang="en-US" altLang="zh-CN" sz="2400" dirty="0" err="1">
                <a:solidFill>
                  <a:srgbClr val="000000"/>
                </a:solidFill>
                <a:latin typeface="Times New Roman" panose="02020603050405020304" pitchFamily="18" charset="0"/>
                <a:ea typeface="隶书" panose="02010509060101010101" pitchFamily="49" charset="-122"/>
              </a:rPr>
              <a:t>ch</a:t>
            </a:r>
            <a:r>
              <a:rPr lang="en-US" altLang="zh-CN" sz="2400" dirty="0">
                <a:solidFill>
                  <a:srgbClr val="000000"/>
                </a:solidFill>
                <a:latin typeface="Times New Roman" panose="02020603050405020304" pitchFamily="18" charset="0"/>
                <a:ea typeface="隶书" panose="02010509060101010101" pitchFamily="49" charset="-122"/>
              </a:rPr>
              <a:t>[j]</a:t>
            </a:r>
            <a:r>
              <a:rPr lang="en-US" altLang="zh-CN" sz="2400" b="1" dirty="0">
                <a:solidFill>
                  <a:srgbClr val="000000"/>
                </a:solidFill>
                <a:latin typeface="Times New Roman" panose="02020603050405020304" pitchFamily="18" charset="0"/>
                <a:ea typeface="隶书" panose="02010509060101010101" pitchFamily="49" charset="-122"/>
              </a:rPr>
              <a:t>;        </a:t>
            </a:r>
            <a:r>
              <a:rPr lang="en-US" altLang="zh-CN" sz="2400" b="1">
                <a:solidFill>
                  <a:srgbClr val="000000"/>
                </a:solidFill>
                <a:latin typeface="Times New Roman" panose="02020603050405020304" pitchFamily="18" charset="0"/>
                <a:ea typeface="隶书" panose="02010509060101010101" pitchFamily="49" charset="-122"/>
              </a:rPr>
              <a:t>	</a:t>
            </a:r>
            <a:r>
              <a:rPr lang="en-US" altLang="zh-CN" sz="2400" b="1" smtClean="0">
                <a:solidFill>
                  <a:srgbClr val="000000"/>
                </a:solidFill>
                <a:latin typeface="Times New Roman" panose="02020603050405020304" pitchFamily="18" charset="0"/>
                <a:ea typeface="隶书" panose="02010509060101010101" pitchFamily="49" charset="-122"/>
              </a:rPr>
              <a:t>             </a:t>
            </a:r>
            <a:r>
              <a:rPr lang="en-US" altLang="zh-CN" sz="2400" b="1" smtClean="0">
                <a:solidFill>
                  <a:srgbClr val="333399"/>
                </a:solidFill>
                <a:latin typeface="Times New Roman" panose="02020603050405020304" pitchFamily="18" charset="0"/>
                <a:ea typeface="隶书" panose="02010509060101010101" pitchFamily="49" charset="-122"/>
              </a:rPr>
              <a:t>//</a:t>
            </a:r>
            <a:r>
              <a:rPr lang="zh-CN" altLang="en-US" sz="2400" dirty="0">
                <a:solidFill>
                  <a:srgbClr val="333399"/>
                </a:solidFill>
                <a:latin typeface="Times New Roman" panose="02020603050405020304" pitchFamily="18" charset="0"/>
                <a:ea typeface="隶书" panose="02010509060101010101" pitchFamily="49" charset="-122"/>
              </a:rPr>
              <a:t>传送串数组</a:t>
            </a:r>
          </a:p>
          <a:p>
            <a:pPr>
              <a:lnSpc>
                <a:spcPct val="105000"/>
              </a:lnSpc>
              <a:spcBef>
                <a:spcPct val="5000"/>
              </a:spcBef>
              <a:buClr>
                <a:srgbClr val="3333CC"/>
              </a:buClr>
              <a:buFont typeface="Wingdings" panose="05000000000000000000" pitchFamily="2" charset="2"/>
              <a:buNone/>
              <a:defRPr/>
            </a:pPr>
            <a:r>
              <a:rPr lang="zh-CN" altLang="en-US" sz="2400" dirty="0">
                <a:solidFill>
                  <a:srgbClr val="000000"/>
                </a:solidFill>
                <a:latin typeface="Times New Roman" panose="02020603050405020304" pitchFamily="18" charset="0"/>
                <a:ea typeface="隶书" panose="02010509060101010101" pitchFamily="49" charset="-122"/>
              </a:rPr>
              <a:t>	      </a:t>
            </a:r>
            <a:r>
              <a:rPr lang="en-US" altLang="zh-CN" sz="2400" dirty="0">
                <a:solidFill>
                  <a:srgbClr val="000000"/>
                </a:solidFill>
                <a:latin typeface="Times New Roman" panose="02020603050405020304" pitchFamily="18" charset="0"/>
                <a:ea typeface="隶书" panose="02010509060101010101" pitchFamily="49" charset="-122"/>
              </a:rPr>
              <a:t>	temp.ch[</a:t>
            </a:r>
            <a:r>
              <a:rPr lang="en-US" altLang="zh-CN" sz="2400" dirty="0" err="1">
                <a:solidFill>
                  <a:srgbClr val="000000"/>
                </a:solidFill>
                <a:latin typeface="Times New Roman" panose="02020603050405020304" pitchFamily="18" charset="0"/>
                <a:ea typeface="隶书" panose="02010509060101010101" pitchFamily="49" charset="-122"/>
              </a:rPr>
              <a:t>len</a:t>
            </a:r>
            <a:r>
              <a:rPr lang="en-US" altLang="zh-CN" sz="2400" dirty="0">
                <a:solidFill>
                  <a:srgbClr val="000000"/>
                </a:solidFill>
                <a:latin typeface="Times New Roman" panose="02020603050405020304" pitchFamily="18" charset="0"/>
                <a:ea typeface="隶书" panose="02010509060101010101" pitchFamily="49" charset="-122"/>
              </a:rPr>
              <a:t>] = ‘\0’</a:t>
            </a:r>
            <a:r>
              <a:rPr lang="en-US" altLang="zh-CN" sz="2400" b="1" dirty="0">
                <a:solidFill>
                  <a:srgbClr val="000000"/>
                </a:solidFill>
                <a:latin typeface="Times New Roman" panose="02020603050405020304" pitchFamily="18" charset="0"/>
                <a:ea typeface="隶书" panose="02010509060101010101" pitchFamily="49" charset="-122"/>
              </a:rPr>
              <a:t>;           		</a:t>
            </a:r>
            <a:r>
              <a:rPr lang="en-US" altLang="zh-CN" sz="2400" b="1" dirty="0">
                <a:solidFill>
                  <a:srgbClr val="333399"/>
                </a:solidFill>
                <a:latin typeface="Times New Roman" panose="02020603050405020304" pitchFamily="18" charset="0"/>
                <a:ea typeface="隶书" panose="02010509060101010101" pitchFamily="49" charset="-122"/>
              </a:rPr>
              <a:t>//</a:t>
            </a:r>
            <a:r>
              <a:rPr lang="zh-CN" altLang="en-US" sz="2400" dirty="0">
                <a:solidFill>
                  <a:srgbClr val="333399"/>
                </a:solidFill>
                <a:latin typeface="Times New Roman" panose="02020603050405020304" pitchFamily="18" charset="0"/>
                <a:ea typeface="隶书" panose="02010509060101010101" pitchFamily="49" charset="-122"/>
              </a:rPr>
              <a:t>子串结束</a:t>
            </a:r>
            <a:endParaRPr lang="zh-CN" altLang="en-US" sz="2400" b="1" dirty="0">
              <a:solidFill>
                <a:srgbClr val="333399"/>
              </a:solidFill>
              <a:latin typeface="Times New Roman" panose="02020603050405020304" pitchFamily="18" charset="0"/>
              <a:ea typeface="隶书" panose="02010509060101010101" pitchFamily="49" charset="-122"/>
            </a:endParaRPr>
          </a:p>
          <a:p>
            <a:pPr>
              <a:lnSpc>
                <a:spcPct val="105000"/>
              </a:lnSpc>
              <a:spcBef>
                <a:spcPct val="5000"/>
              </a:spcBef>
              <a:buClr>
                <a:srgbClr val="3333CC"/>
              </a:buClr>
              <a:buFont typeface="Wingdings" panose="05000000000000000000" pitchFamily="2" charset="2"/>
              <a:buNone/>
              <a:defRPr/>
            </a:pPr>
            <a:r>
              <a:rPr lang="zh-CN" altLang="en-US" sz="2400" dirty="0">
                <a:solidFill>
                  <a:srgbClr val="000000"/>
                </a:solidFill>
                <a:latin typeface="Times New Roman" panose="02020603050405020304" pitchFamily="18" charset="0"/>
                <a:ea typeface="隶书" panose="02010509060101010101" pitchFamily="49" charset="-122"/>
              </a:rPr>
              <a:t>     </a:t>
            </a:r>
            <a:r>
              <a:rPr lang="en-US" altLang="zh-CN" sz="2400" b="1" dirty="0">
                <a:solidFill>
                  <a:srgbClr val="000000"/>
                </a:solidFill>
                <a:latin typeface="Times New Roman" panose="02020603050405020304" pitchFamily="18" charset="0"/>
                <a:ea typeface="隶书" panose="02010509060101010101" pitchFamily="49" charset="-122"/>
              </a:rPr>
              <a:t>}</a:t>
            </a:r>
          </a:p>
          <a:p>
            <a:pPr>
              <a:lnSpc>
                <a:spcPct val="105000"/>
              </a:lnSpc>
              <a:spcBef>
                <a:spcPct val="5000"/>
              </a:spcBef>
              <a:buClr>
                <a:srgbClr val="3333CC"/>
              </a:buClr>
              <a:buFont typeface="Wingdings" panose="05000000000000000000" pitchFamily="2" charset="2"/>
              <a:buNone/>
              <a:defRPr/>
            </a:pPr>
            <a:r>
              <a:rPr lang="en-US" altLang="zh-CN" sz="2400" dirty="0">
                <a:solidFill>
                  <a:srgbClr val="000000"/>
                </a:solidFill>
                <a:latin typeface="Times New Roman" panose="02020603050405020304" pitchFamily="18" charset="0"/>
                <a:ea typeface="隶书" panose="02010509060101010101" pitchFamily="49" charset="-122"/>
              </a:rPr>
              <a:t>     </a:t>
            </a:r>
            <a:r>
              <a:rPr lang="en-US" altLang="zh-CN" sz="2400" b="1" dirty="0">
                <a:solidFill>
                  <a:srgbClr val="000000"/>
                </a:solidFill>
                <a:latin typeface="Times New Roman" panose="02020603050405020304" pitchFamily="18" charset="0"/>
                <a:ea typeface="隶书" panose="02010509060101010101" pitchFamily="49" charset="-122"/>
              </a:rPr>
              <a:t>return</a:t>
            </a:r>
            <a:r>
              <a:rPr lang="en-US" altLang="zh-CN" sz="2400" dirty="0">
                <a:solidFill>
                  <a:srgbClr val="000000"/>
                </a:solidFill>
                <a:latin typeface="Times New Roman" panose="02020603050405020304" pitchFamily="18" charset="0"/>
                <a:ea typeface="隶书" panose="02010509060101010101" pitchFamily="49" charset="-122"/>
              </a:rPr>
              <a:t>  temp</a:t>
            </a:r>
            <a:r>
              <a:rPr lang="en-US" altLang="zh-CN" sz="2400" b="1" dirty="0">
                <a:solidFill>
                  <a:srgbClr val="000000"/>
                </a:solidFill>
                <a:latin typeface="Times New Roman" panose="02020603050405020304" pitchFamily="18" charset="0"/>
                <a:ea typeface="隶书" panose="02010509060101010101" pitchFamily="49" charset="-122"/>
              </a:rPr>
              <a:t>;</a:t>
            </a:r>
          </a:p>
          <a:p>
            <a:pPr>
              <a:lnSpc>
                <a:spcPct val="105000"/>
              </a:lnSpc>
              <a:spcBef>
                <a:spcPct val="5000"/>
              </a:spcBef>
              <a:buClr>
                <a:srgbClr val="3333CC"/>
              </a:buClr>
              <a:buFont typeface="Wingdings" panose="05000000000000000000" pitchFamily="2" charset="2"/>
              <a:buNone/>
              <a:defRPr/>
            </a:pPr>
            <a:r>
              <a:rPr lang="en-US" altLang="zh-CN" sz="2400" b="1" dirty="0">
                <a:solidFill>
                  <a:srgbClr val="000000"/>
                </a:solidFill>
                <a:latin typeface="Times New Roman" panose="02020603050405020304" pitchFamily="18" charset="0"/>
                <a:ea typeface="隶书" panose="02010509060101010101" pitchFamily="49" charset="-122"/>
              </a:rPr>
              <a:t>}</a:t>
            </a:r>
            <a:endParaRPr lang="zh-CN" altLang="en-US" sz="2400" dirty="0">
              <a:solidFill>
                <a:schemeClr val="tx2"/>
              </a:solidFill>
              <a:latin typeface="Times New Roman" panose="02020603050405020304" pitchFamily="18" charset="0"/>
              <a:ea typeface="隶书" panose="02010509060101010101" pitchFamily="49" charset="-122"/>
            </a:endParaRPr>
          </a:p>
        </p:txBody>
      </p:sp>
      <p:sp>
        <p:nvSpPr>
          <p:cNvPr id="2" name="矩形 1"/>
          <p:cNvSpPr>
            <a:spLocks noChangeArrowheads="1"/>
          </p:cNvSpPr>
          <p:nvPr/>
        </p:nvSpPr>
        <p:spPr bwMode="auto">
          <a:xfrm>
            <a:off x="7032104" y="5229200"/>
            <a:ext cx="4752975" cy="10160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
                <a:srgbClr val="990099"/>
              </a:buClr>
              <a:buSzPct val="50000"/>
              <a:buFontTx/>
              <a:buNone/>
            </a:pPr>
            <a:r>
              <a:rPr lang="zh-CN" altLang="en-US" sz="2000">
                <a:solidFill>
                  <a:schemeClr val="bg1"/>
                </a:solidFill>
                <a:latin typeface="Times New Roman" panose="02020603050405020304" pitchFamily="18" charset="0"/>
                <a:ea typeface="仿宋_GB2312" pitchFamily="49" charset="-122"/>
              </a:rPr>
              <a:t>例：串 </a:t>
            </a:r>
            <a:r>
              <a:rPr lang="en-US" altLang="zh-CN" sz="2000">
                <a:solidFill>
                  <a:schemeClr val="bg1"/>
                </a:solidFill>
                <a:latin typeface="Times New Roman" panose="02020603050405020304" pitchFamily="18" charset="0"/>
                <a:ea typeface="仿宋_GB2312" pitchFamily="49" charset="-122"/>
              </a:rPr>
              <a:t>st = “uni</a:t>
            </a:r>
            <a:r>
              <a:rPr lang="en-US" altLang="zh-CN" sz="2000" u="sng">
                <a:solidFill>
                  <a:schemeClr val="bg1"/>
                </a:solidFill>
                <a:latin typeface="Times New Roman" panose="02020603050405020304" pitchFamily="18" charset="0"/>
                <a:ea typeface="仿宋_GB2312" pitchFamily="49" charset="-122"/>
              </a:rPr>
              <a:t>vers</a:t>
            </a:r>
            <a:r>
              <a:rPr lang="en-US" altLang="zh-CN" sz="2000">
                <a:solidFill>
                  <a:schemeClr val="bg1"/>
                </a:solidFill>
                <a:latin typeface="Times New Roman" panose="02020603050405020304" pitchFamily="18" charset="0"/>
                <a:ea typeface="仿宋_GB2312" pitchFamily="49" charset="-122"/>
              </a:rPr>
              <a:t>ity”, </a:t>
            </a:r>
            <a:r>
              <a:rPr lang="en-US" altLang="zh-CN" sz="2000" i="1">
                <a:solidFill>
                  <a:schemeClr val="bg1"/>
                </a:solidFill>
                <a:latin typeface="Times New Roman" panose="02020603050405020304" pitchFamily="18" charset="0"/>
                <a:ea typeface="仿宋_GB2312" pitchFamily="49" charset="-122"/>
              </a:rPr>
              <a:t> </a:t>
            </a:r>
            <a:r>
              <a:rPr lang="en-US" altLang="zh-CN" sz="2000">
                <a:solidFill>
                  <a:schemeClr val="bg1"/>
                </a:solidFill>
                <a:latin typeface="Times New Roman" panose="02020603050405020304" pitchFamily="18" charset="0"/>
                <a:ea typeface="仿宋_GB2312" pitchFamily="49" charset="-122"/>
              </a:rPr>
              <a:t>pos = 3,  len = 4</a:t>
            </a:r>
          </a:p>
          <a:p>
            <a:pPr>
              <a:spcBef>
                <a:spcPct val="0"/>
              </a:spcBef>
              <a:buClr>
                <a:srgbClr val="990099"/>
              </a:buClr>
              <a:buSzPct val="50000"/>
              <a:buFont typeface="Wingdings" panose="05000000000000000000" pitchFamily="2" charset="2"/>
              <a:buNone/>
            </a:pPr>
            <a:r>
              <a:rPr lang="en-US" altLang="zh-CN" sz="2000">
                <a:solidFill>
                  <a:schemeClr val="bg1"/>
                </a:solidFill>
                <a:latin typeface="Times New Roman" panose="02020603050405020304" pitchFamily="18" charset="0"/>
                <a:ea typeface="仿宋_GB2312" pitchFamily="49" charset="-122"/>
              </a:rPr>
              <a:t>	</a:t>
            </a:r>
            <a:r>
              <a:rPr lang="zh-CN" altLang="en-US" sz="2000">
                <a:solidFill>
                  <a:schemeClr val="bg1"/>
                </a:solidFill>
                <a:latin typeface="Times New Roman" panose="02020603050405020304" pitchFamily="18" charset="0"/>
                <a:ea typeface="仿宋_GB2312" pitchFamily="49" charset="-122"/>
              </a:rPr>
              <a:t>使用示例   </a:t>
            </a:r>
            <a:r>
              <a:rPr lang="en-US" altLang="zh-CN" sz="2000">
                <a:solidFill>
                  <a:schemeClr val="bg1"/>
                </a:solidFill>
                <a:latin typeface="Times New Roman" panose="02020603050405020304" pitchFamily="18" charset="0"/>
                <a:ea typeface="仿宋_GB2312" pitchFamily="49" charset="-122"/>
              </a:rPr>
              <a:t>subSt = st(3, 4)</a:t>
            </a:r>
          </a:p>
          <a:p>
            <a:pPr>
              <a:spcBef>
                <a:spcPct val="0"/>
              </a:spcBef>
              <a:buClr>
                <a:srgbClr val="990099"/>
              </a:buClr>
              <a:buSzPct val="50000"/>
              <a:buFont typeface="Wingdings" panose="05000000000000000000" pitchFamily="2" charset="2"/>
              <a:buNone/>
            </a:pPr>
            <a:r>
              <a:rPr lang="en-US" altLang="zh-CN" sz="2000">
                <a:solidFill>
                  <a:schemeClr val="bg1"/>
                </a:solidFill>
                <a:latin typeface="Times New Roman" panose="02020603050405020304" pitchFamily="18" charset="0"/>
                <a:ea typeface="仿宋_GB2312" pitchFamily="49" charset="-122"/>
              </a:rPr>
              <a:t>	</a:t>
            </a:r>
            <a:r>
              <a:rPr lang="zh-CN" altLang="en-US" sz="2000">
                <a:solidFill>
                  <a:schemeClr val="bg1"/>
                </a:solidFill>
                <a:latin typeface="Times New Roman" panose="02020603050405020304" pitchFamily="18" charset="0"/>
                <a:ea typeface="仿宋_GB2312" pitchFamily="49" charset="-122"/>
              </a:rPr>
              <a:t>提取子串</a:t>
            </a:r>
            <a:r>
              <a:rPr lang="en-US" altLang="en-US" sz="2000">
                <a:solidFill>
                  <a:schemeClr val="bg1"/>
                </a:solidFill>
                <a:latin typeface="Times New Roman" panose="02020603050405020304" pitchFamily="18" charset="0"/>
                <a:ea typeface="仿宋_GB2312" pitchFamily="49" charset="-122"/>
              </a:rPr>
              <a:t>   </a:t>
            </a:r>
            <a:r>
              <a:rPr lang="en-US" altLang="zh-CN" sz="2000">
                <a:solidFill>
                  <a:schemeClr val="bg1"/>
                </a:solidFill>
                <a:latin typeface="Times New Roman" panose="02020603050405020304" pitchFamily="18" charset="0"/>
                <a:ea typeface="仿宋_GB2312" pitchFamily="49" charset="-122"/>
              </a:rPr>
              <a:t>subSt = “vers”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title"/>
          </p:nvPr>
        </p:nvSpPr>
        <p:spPr>
          <a:xfrm>
            <a:off x="335360" y="14469"/>
            <a:ext cx="6275387" cy="679450"/>
          </a:xfrm>
        </p:spPr>
        <p:txBody>
          <a:bodyPr/>
          <a:lstStyle/>
          <a:p>
            <a:r>
              <a:rPr lang="zh-CN" altLang="en-US" sz="4000" b="1" dirty="0">
                <a:latin typeface="华文新魏" panose="02010800040101010101" pitchFamily="2" charset="-122"/>
                <a:ea typeface="华文新魏" panose="02010800040101010101" pitchFamily="2" charset="-122"/>
              </a:rPr>
              <a:t>串重载操作</a:t>
            </a:r>
            <a:r>
              <a:rPr lang="en-US" altLang="zh-CN" sz="4000" b="1" dirty="0">
                <a:latin typeface="华文新魏" panose="02010800040101010101" pitchFamily="2" charset="-122"/>
                <a:ea typeface="华文新魏" panose="02010800040101010101" pitchFamily="2" charset="-122"/>
              </a:rPr>
              <a:t>: </a:t>
            </a:r>
            <a:r>
              <a:rPr lang="zh-CN" altLang="en-US" sz="4000" b="1" dirty="0">
                <a:latin typeface="华文新魏" panose="02010800040101010101" pitchFamily="2" charset="-122"/>
                <a:ea typeface="华文新魏" panose="02010800040101010101" pitchFamily="2" charset="-122"/>
              </a:rPr>
              <a:t>串赋值</a:t>
            </a:r>
          </a:p>
        </p:txBody>
      </p:sp>
      <p:sp>
        <p:nvSpPr>
          <p:cNvPr id="519172" name="Rectangle 4"/>
          <p:cNvSpPr>
            <a:spLocks noGrp="1" noChangeArrowheads="1"/>
          </p:cNvSpPr>
          <p:nvPr>
            <p:ph idx="1"/>
          </p:nvPr>
        </p:nvSpPr>
        <p:spPr>
          <a:xfrm>
            <a:off x="2082800" y="1257300"/>
            <a:ext cx="8229600" cy="5157788"/>
          </a:xfrm>
          <a:solidFill>
            <a:schemeClr val="bg1">
              <a:lumMod val="85000"/>
            </a:schemeClr>
          </a:solidFill>
        </p:spPr>
        <p:txBody>
          <a:bodyPr/>
          <a:lstStyle/>
          <a:p>
            <a:pPr>
              <a:lnSpc>
                <a:spcPct val="105000"/>
              </a:lnSpc>
              <a:spcBef>
                <a:spcPct val="0"/>
              </a:spcBef>
              <a:buFont typeface="Wingdings" panose="05000000000000000000" pitchFamily="2" charset="2"/>
              <a:buNone/>
              <a:defRPr/>
            </a:pP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&amp;</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::operator =</a:t>
            </a: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const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&amp;</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ob</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endParaRPr lang="en-US" altLang="zh-CN" dirty="0">
              <a:latin typeface="Times New Roman" panose="02020603050405020304" pitchFamily="18" charset="0"/>
              <a:ea typeface="隶书" panose="02010509060101010101" pitchFamily="49" charset="-122"/>
            </a:endParaRP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&amp;</a:t>
            </a:r>
            <a:r>
              <a:rPr lang="en-US" altLang="zh-CN" dirty="0" err="1">
                <a:latin typeface="Times New Roman" panose="02020603050405020304" pitchFamily="18" charset="0"/>
                <a:ea typeface="隶书" panose="02010509060101010101" pitchFamily="49" charset="-122"/>
              </a:rPr>
              <a:t>ob</a:t>
            </a:r>
            <a:r>
              <a:rPr lang="en-US" altLang="zh-CN" dirty="0">
                <a:latin typeface="Times New Roman" panose="02020603050405020304" pitchFamily="18" charset="0"/>
                <a:ea typeface="隶书" panose="02010509060101010101" pitchFamily="49" charset="-122"/>
              </a:rPr>
              <a:t> != </a:t>
            </a:r>
            <a:r>
              <a:rPr lang="en-US" altLang="zh-CN" b="1" dirty="0">
                <a:latin typeface="Times New Roman" panose="02020603050405020304" pitchFamily="18" charset="0"/>
                <a:ea typeface="隶书" panose="02010509060101010101" pitchFamily="49" charset="-122"/>
              </a:rPr>
              <a:t>this</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若两个串相等为自我赋值</a:t>
            </a:r>
          </a:p>
          <a:p>
            <a:pPr>
              <a:lnSpc>
                <a:spcPct val="105000"/>
              </a:lnSpc>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delete</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ch</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 </a:t>
            </a:r>
            <a:r>
              <a:rPr lang="en-US" altLang="zh-CN" b="1" dirty="0">
                <a:latin typeface="Times New Roman" panose="02020603050405020304" pitchFamily="18" charset="0"/>
                <a:ea typeface="隶书" panose="02010509060101010101" pitchFamily="49" charset="-122"/>
              </a:rPr>
              <a:t>new</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char</a:t>
            </a:r>
            <a:r>
              <a:rPr lang="en-US" altLang="zh-CN" dirty="0">
                <a:latin typeface="Times New Roman" panose="02020603050405020304" pitchFamily="18" charset="0"/>
                <a:ea typeface="隶书" panose="02010509060101010101" pitchFamily="49" charset="-122"/>
              </a:rPr>
              <a:t>[maxSize+1</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重新分配</a:t>
            </a:r>
            <a:r>
              <a:rPr lang="zh-CN" altLang="en-US"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a:t>
            </a:r>
            <a:r>
              <a:rPr lang="en-US" altLang="zh-CN" i="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NULL) </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cerr</a:t>
            </a:r>
            <a:r>
              <a:rPr lang="en-US" altLang="zh-CN" b="1" dirty="0">
                <a:latin typeface="Times New Roman" panose="02020603050405020304" pitchFamily="18" charset="0"/>
                <a:ea typeface="隶书" panose="02010509060101010101" pitchFamily="49" charset="-122"/>
              </a:rPr>
              <a:t> &lt;&lt;</a:t>
            </a:r>
            <a:r>
              <a:rPr lang="en-US" altLang="zh-CN" dirty="0">
                <a:latin typeface="Times New Roman" panose="02020603050405020304" pitchFamily="18" charset="0"/>
                <a:ea typeface="隶书" panose="02010509060101010101" pitchFamily="49" charset="-122"/>
              </a:rPr>
              <a:t> “</a:t>
            </a:r>
            <a:r>
              <a:rPr lang="zh-CN" altLang="en-US" dirty="0">
                <a:latin typeface="Times New Roman" panose="02020603050405020304" pitchFamily="18" charset="0"/>
                <a:ea typeface="隶书" panose="02010509060101010101" pitchFamily="49" charset="-122"/>
              </a:rPr>
              <a:t>存储分配失败</a:t>
            </a:r>
            <a:r>
              <a:rPr lang="en-US" altLang="zh-CN" dirty="0">
                <a:latin typeface="Times New Roman" panose="02020603050405020304" pitchFamily="18" charset="0"/>
                <a:ea typeface="隶书" panose="02010509060101010101" pitchFamily="49" charset="-122"/>
              </a:rPr>
              <a:t>!\n ”</a:t>
            </a:r>
            <a:r>
              <a:rPr lang="en-US" altLang="zh-CN" b="1" dirty="0">
                <a:latin typeface="Times New Roman" panose="02020603050405020304" pitchFamily="18" charset="0"/>
                <a:ea typeface="隶书" panose="02010509060101010101" pitchFamily="49" charset="-122"/>
              </a:rPr>
              <a:t>;  exit</a:t>
            </a:r>
            <a:r>
              <a:rPr lang="en-US" altLang="zh-CN" dirty="0">
                <a:latin typeface="Times New Roman" panose="02020603050405020304" pitchFamily="18" charset="0"/>
                <a:ea typeface="隶书" panose="02010509060101010101" pitchFamily="49" charset="-122"/>
              </a:rPr>
              <a:t>(1)</a:t>
            </a:r>
            <a:r>
              <a:rPr lang="en-US" altLang="zh-CN" b="1"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curLength</a:t>
            </a:r>
            <a:r>
              <a:rPr lang="en-US" altLang="zh-CN" dirty="0">
                <a:latin typeface="Times New Roman" panose="02020603050405020304" pitchFamily="18" charset="0"/>
                <a:ea typeface="隶书" panose="02010509060101010101" pitchFamily="49" charset="-122"/>
              </a:rPr>
              <a:t> = </a:t>
            </a:r>
            <a:r>
              <a:rPr lang="en-US" altLang="zh-CN" dirty="0" err="1">
                <a:latin typeface="Times New Roman" panose="02020603050405020304" pitchFamily="18" charset="0"/>
                <a:ea typeface="隶书" panose="02010509060101010101" pitchFamily="49" charset="-122"/>
              </a:rPr>
              <a:t>ob.curLength</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strcpy</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ch,ob.ch</a:t>
            </a:r>
            <a:r>
              <a:rPr lang="en-US" altLang="zh-CN" dirty="0">
                <a:latin typeface="Times New Roman" panose="02020603050405020304" pitchFamily="18" charset="0"/>
                <a:ea typeface="隶书" panose="02010509060101010101" pitchFamily="49" charset="-122"/>
              </a:rPr>
              <a:t>)</a:t>
            </a:r>
            <a:r>
              <a:rPr lang="en-US" altLang="zh-CN"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else </a:t>
            </a:r>
            <a:r>
              <a:rPr lang="en-US" altLang="zh-CN" b="1" dirty="0" err="1">
                <a:latin typeface="Times New Roman" panose="02020603050405020304" pitchFamily="18" charset="0"/>
                <a:ea typeface="隶书" panose="02010509060101010101" pitchFamily="49" charset="-122"/>
              </a:rPr>
              <a:t>cout</a:t>
            </a:r>
            <a:r>
              <a:rPr lang="en-US" altLang="zh-CN" b="1" dirty="0">
                <a:latin typeface="Times New Roman" panose="02020603050405020304" pitchFamily="18" charset="0"/>
                <a:ea typeface="隶书" panose="02010509060101010101" pitchFamily="49" charset="-122"/>
              </a:rPr>
              <a:t> &lt;&lt;</a:t>
            </a:r>
            <a:r>
              <a:rPr lang="en-US" altLang="zh-CN" dirty="0">
                <a:latin typeface="Times New Roman" panose="02020603050405020304" pitchFamily="18" charset="0"/>
                <a:ea typeface="隶书" panose="02010509060101010101" pitchFamily="49" charset="-122"/>
              </a:rPr>
              <a:t> “</a:t>
            </a:r>
            <a:r>
              <a:rPr lang="zh-CN" altLang="en-US" dirty="0">
                <a:latin typeface="Times New Roman" panose="02020603050405020304" pitchFamily="18" charset="0"/>
                <a:ea typeface="隶书" panose="02010509060101010101" pitchFamily="49" charset="-122"/>
              </a:rPr>
              <a:t>字符串自身赋值出错</a:t>
            </a:r>
            <a:r>
              <a:rPr lang="en-US" altLang="zh-CN" dirty="0">
                <a:latin typeface="Times New Roman" panose="02020603050405020304" pitchFamily="18" charset="0"/>
                <a:ea typeface="隶书" panose="02010509060101010101" pitchFamily="49" charset="-122"/>
              </a:rPr>
              <a:t>!\n</a:t>
            </a:r>
            <a:r>
              <a:rPr lang="en-US" altLang="zh-CN" b="1"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return this;</a:t>
            </a:r>
          </a:p>
          <a:p>
            <a:pPr>
              <a:lnSpc>
                <a:spcPct val="105000"/>
              </a:lnSpc>
              <a:spcBef>
                <a:spcPct val="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 </a:t>
            </a: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title"/>
          </p:nvPr>
        </p:nvSpPr>
        <p:spPr>
          <a:xfrm>
            <a:off x="119336" y="-13997"/>
            <a:ext cx="6480175" cy="698500"/>
          </a:xfrm>
        </p:spPr>
        <p:txBody>
          <a:bodyPr/>
          <a:lstStyle/>
          <a:p>
            <a:r>
              <a:rPr lang="zh-CN" altLang="en-US" sz="3200" b="1" dirty="0">
                <a:latin typeface="华文新魏" panose="02010800040101010101" pitchFamily="2" charset="-122"/>
                <a:ea typeface="华文新魏" panose="02010800040101010101" pitchFamily="2" charset="-122"/>
              </a:rPr>
              <a:t>串重载操作：取串的第</a:t>
            </a:r>
            <a:r>
              <a:rPr lang="en-US" altLang="zh-CN" sz="3200" b="1" dirty="0" err="1">
                <a:latin typeface="华文新魏" panose="02010800040101010101" pitchFamily="2" charset="-122"/>
                <a:ea typeface="华文新魏" panose="02010800040101010101" pitchFamily="2" charset="-122"/>
              </a:rPr>
              <a:t>i</a:t>
            </a:r>
            <a:r>
              <a:rPr lang="zh-CN" altLang="en-US" sz="3200" b="1" dirty="0">
                <a:latin typeface="华文新魏" panose="02010800040101010101" pitchFamily="2" charset="-122"/>
                <a:ea typeface="华文新魏" panose="02010800040101010101" pitchFamily="2" charset="-122"/>
              </a:rPr>
              <a:t>个字符</a:t>
            </a:r>
            <a:endParaRPr lang="zh-CN" altLang="en-US" sz="3200" dirty="0"/>
          </a:p>
        </p:txBody>
      </p:sp>
      <p:sp>
        <p:nvSpPr>
          <p:cNvPr id="520196" name="Rectangle 4"/>
          <p:cNvSpPr>
            <a:spLocks noGrp="1" noChangeArrowheads="1"/>
          </p:cNvSpPr>
          <p:nvPr>
            <p:ph idx="1"/>
          </p:nvPr>
        </p:nvSpPr>
        <p:spPr>
          <a:xfrm>
            <a:off x="2146300" y="1308101"/>
            <a:ext cx="8229600" cy="2913063"/>
          </a:xfrm>
          <a:solidFill>
            <a:schemeClr val="bg1">
              <a:lumMod val="85000"/>
            </a:schemeClr>
          </a:solidFill>
        </p:spPr>
        <p:txBody>
          <a:bodyPr/>
          <a:lstStyle/>
          <a:p>
            <a:pPr>
              <a:lnSpc>
                <a:spcPct val="105000"/>
              </a:lnSpc>
              <a:spcBef>
                <a:spcPct val="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char </a:t>
            </a: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::operator [ ]</a:t>
            </a: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串重载操作：取当前串*</a:t>
            </a:r>
            <a:r>
              <a:rPr lang="en-US" altLang="zh-CN" dirty="0">
                <a:solidFill>
                  <a:schemeClr val="tx2"/>
                </a:solidFill>
                <a:latin typeface="Times New Roman" panose="02020603050405020304" pitchFamily="18" charset="0"/>
                <a:ea typeface="隶书" panose="02010509060101010101" pitchFamily="49" charset="-122"/>
              </a:rPr>
              <a:t>this</a:t>
            </a:r>
            <a:r>
              <a:rPr lang="zh-CN" altLang="en-US" dirty="0">
                <a:solidFill>
                  <a:schemeClr val="tx2"/>
                </a:solidFill>
                <a:latin typeface="Times New Roman" panose="02020603050405020304" pitchFamily="18" charset="0"/>
                <a:ea typeface="隶书" panose="02010509060101010101" pitchFamily="49" charset="-122"/>
              </a:rPr>
              <a:t>的第</a:t>
            </a:r>
            <a:r>
              <a:rPr lang="en-US" altLang="zh-CN" dirty="0" err="1">
                <a:solidFill>
                  <a:schemeClr val="tx2"/>
                </a:solidFill>
                <a:latin typeface="Times New Roman" panose="02020603050405020304" pitchFamily="18" charset="0"/>
                <a:ea typeface="隶书" panose="02010509060101010101" pitchFamily="49" charset="-122"/>
              </a:rPr>
              <a:t>i</a:t>
            </a:r>
            <a:r>
              <a:rPr lang="zh-CN" altLang="en-US" dirty="0">
                <a:solidFill>
                  <a:schemeClr val="tx2"/>
                </a:solidFill>
                <a:latin typeface="Times New Roman" panose="02020603050405020304" pitchFamily="18" charset="0"/>
                <a:ea typeface="隶书" panose="02010509060101010101" pitchFamily="49" charset="-122"/>
              </a:rPr>
              <a:t>个字符</a:t>
            </a:r>
          </a:p>
          <a:p>
            <a:pPr>
              <a:lnSpc>
                <a:spcPct val="105000"/>
              </a:lnSpc>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&lt; 0 </a:t>
            </a:r>
            <a:r>
              <a:rPr lang="en-US" altLang="zh-CN" b="1" dirty="0">
                <a:latin typeface="Times New Roman" panose="02020603050405020304" pitchFamily="18" charset="0"/>
                <a:ea typeface="隶书" panose="02010509060101010101" pitchFamily="49" charset="-122"/>
              </a:rPr>
              <a:t>&amp;&amp;</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&gt;= </a:t>
            </a:r>
            <a:r>
              <a:rPr lang="en-US" altLang="zh-CN" dirty="0" err="1">
                <a:latin typeface="Times New Roman" panose="02020603050405020304" pitchFamily="18" charset="0"/>
                <a:ea typeface="隶书" panose="02010509060101010101" pitchFamily="49" charset="-122"/>
              </a:rPr>
              <a:t>curLength</a:t>
            </a:r>
            <a:r>
              <a:rPr lang="en-US" altLang="zh-CN"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cout</a:t>
            </a:r>
            <a:r>
              <a:rPr lang="en-US" altLang="zh-CN" b="1" dirty="0">
                <a:latin typeface="Times New Roman" panose="02020603050405020304" pitchFamily="18" charset="0"/>
                <a:ea typeface="隶书" panose="02010509060101010101" pitchFamily="49" charset="-122"/>
              </a:rPr>
              <a:t> &lt;&lt;</a:t>
            </a:r>
            <a:r>
              <a:rPr lang="en-US" altLang="zh-CN" dirty="0">
                <a:latin typeface="Times New Roman" panose="02020603050405020304" pitchFamily="18" charset="0"/>
                <a:ea typeface="隶书" panose="02010509060101010101" pitchFamily="49" charset="-122"/>
              </a:rPr>
              <a:t> “</a:t>
            </a:r>
            <a:r>
              <a:rPr lang="zh-CN" altLang="en-US" dirty="0">
                <a:latin typeface="Times New Roman" panose="02020603050405020304" pitchFamily="18" charset="0"/>
                <a:ea typeface="隶书" panose="02010509060101010101" pitchFamily="49" charset="-122"/>
              </a:rPr>
              <a:t>字符串下标超界</a:t>
            </a:r>
            <a:r>
              <a:rPr lang="en-US" altLang="zh-CN" dirty="0">
                <a:latin typeface="Times New Roman" panose="02020603050405020304" pitchFamily="18" charset="0"/>
                <a:ea typeface="隶书" panose="02010509060101010101" pitchFamily="49" charset="-122"/>
              </a:rPr>
              <a:t>!\n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exi</a:t>
            </a:r>
            <a:r>
              <a:rPr lang="en-US" altLang="zh-CN" dirty="0">
                <a:latin typeface="Times New Roman" panose="02020603050405020304" pitchFamily="18" charset="0"/>
                <a:ea typeface="隶书" panose="02010509060101010101" pitchFamily="49" charset="-122"/>
              </a:rPr>
              <a:t>t(1)</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 return </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a:t>
            </a:r>
            <a:r>
              <a:rPr lang="en-US" altLang="zh-CN"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endParaRPr lang="en-US" altLang="zh-CN" sz="1400" b="1" dirty="0">
              <a:latin typeface="Times New Roman" panose="02020603050405020304" pitchFamily="18" charset="0"/>
              <a:ea typeface="隶书" panose="02010509060101010101" pitchFamily="49" charset="-122"/>
            </a:endParaRPr>
          </a:p>
        </p:txBody>
      </p:sp>
      <p:sp>
        <p:nvSpPr>
          <p:cNvPr id="105476" name="矩形 1"/>
          <p:cNvSpPr>
            <a:spLocks noChangeArrowheads="1"/>
          </p:cNvSpPr>
          <p:nvPr/>
        </p:nvSpPr>
        <p:spPr bwMode="auto">
          <a:xfrm>
            <a:off x="2279651" y="4457701"/>
            <a:ext cx="77581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05000"/>
              </a:lnSpc>
              <a:spcBef>
                <a:spcPct val="10000"/>
              </a:spcBef>
              <a:buClr>
                <a:srgbClr val="990099"/>
              </a:buClr>
              <a:buSzPct val="50000"/>
              <a:buFontTx/>
              <a:buNone/>
            </a:pPr>
            <a:r>
              <a:rPr lang="zh-CN" altLang="en-US" sz="2800">
                <a:latin typeface="Times New Roman" panose="02020603050405020304" pitchFamily="18" charset="0"/>
                <a:ea typeface="仿宋_GB2312" pitchFamily="49" charset="-122"/>
              </a:rPr>
              <a:t>例：串 </a:t>
            </a:r>
            <a:r>
              <a:rPr lang="en-US" altLang="zh-CN" sz="2800">
                <a:latin typeface="Times New Roman" panose="02020603050405020304" pitchFamily="18" charset="0"/>
                <a:ea typeface="仿宋_GB2312" pitchFamily="49" charset="-122"/>
              </a:rPr>
              <a:t>st = “</a:t>
            </a:r>
            <a:r>
              <a:rPr lang="en-US" altLang="zh-CN" sz="2800">
                <a:solidFill>
                  <a:schemeClr val="tx2"/>
                </a:solidFill>
                <a:latin typeface="Times New Roman" panose="02020603050405020304" pitchFamily="18" charset="0"/>
                <a:ea typeface="仿宋_GB2312" pitchFamily="49" charset="-122"/>
              </a:rPr>
              <a:t>university</a:t>
            </a:r>
            <a:r>
              <a:rPr lang="en-US" altLang="zh-CN" sz="2800">
                <a:latin typeface="Times New Roman" panose="02020603050405020304" pitchFamily="18" charset="0"/>
                <a:ea typeface="仿宋_GB2312" pitchFamily="49" charset="-122"/>
              </a:rPr>
              <a:t>”, </a:t>
            </a:r>
          </a:p>
          <a:p>
            <a:pPr>
              <a:lnSpc>
                <a:spcPct val="105000"/>
              </a:lnSpc>
              <a:spcBef>
                <a:spcPct val="10000"/>
              </a:spcBef>
              <a:buClr>
                <a:srgbClr val="990099"/>
              </a:buClr>
              <a:buSzPct val="50000"/>
              <a:buFont typeface="Wingdings" panose="05000000000000000000" pitchFamily="2" charset="2"/>
              <a:buNone/>
            </a:pPr>
            <a:r>
              <a:rPr lang="en-US" altLang="zh-CN" sz="2800">
                <a:latin typeface="Times New Roman" panose="02020603050405020304" pitchFamily="18" charset="0"/>
                <a:ea typeface="仿宋_GB2312" pitchFamily="49" charset="-122"/>
              </a:rPr>
              <a:t> 	</a:t>
            </a:r>
            <a:r>
              <a:rPr lang="zh-CN" altLang="en-US" sz="2800">
                <a:latin typeface="Times New Roman" panose="02020603050405020304" pitchFamily="18" charset="0"/>
                <a:ea typeface="仿宋_GB2312" pitchFamily="49" charset="-122"/>
              </a:rPr>
              <a:t>使用示例   </a:t>
            </a:r>
            <a:r>
              <a:rPr lang="en-US" altLang="zh-CN" sz="2800">
                <a:solidFill>
                  <a:srgbClr val="006600"/>
                </a:solidFill>
                <a:latin typeface="Times New Roman" panose="02020603050405020304" pitchFamily="18" charset="0"/>
                <a:ea typeface="仿宋_GB2312" pitchFamily="49" charset="-122"/>
              </a:rPr>
              <a:t>newSt </a:t>
            </a:r>
            <a:r>
              <a:rPr lang="en-US" altLang="zh-CN" sz="2800">
                <a:solidFill>
                  <a:schemeClr val="tx2"/>
                </a:solidFill>
                <a:latin typeface="Times New Roman" panose="02020603050405020304" pitchFamily="18" charset="0"/>
                <a:ea typeface="仿宋_GB2312" pitchFamily="49" charset="-122"/>
              </a:rPr>
              <a:t>= st</a:t>
            </a:r>
            <a:r>
              <a:rPr lang="zh-CN" altLang="en-US" sz="2800">
                <a:latin typeface="Times New Roman" panose="02020603050405020304" pitchFamily="18" charset="0"/>
                <a:ea typeface="仿宋_GB2312" pitchFamily="49" charset="-122"/>
              </a:rPr>
              <a:t>；</a:t>
            </a:r>
            <a:r>
              <a:rPr lang="en-US" altLang="zh-CN" sz="2800">
                <a:solidFill>
                  <a:srgbClr val="006600"/>
                </a:solidFill>
                <a:latin typeface="Times New Roman" panose="02020603050405020304" pitchFamily="18" charset="0"/>
                <a:ea typeface="仿宋_GB2312" pitchFamily="49" charset="-122"/>
              </a:rPr>
              <a:t>newChar </a:t>
            </a:r>
            <a:r>
              <a:rPr lang="en-US" altLang="zh-CN" sz="2800">
                <a:solidFill>
                  <a:schemeClr val="tx2"/>
                </a:solidFill>
                <a:latin typeface="Times New Roman" panose="02020603050405020304" pitchFamily="18" charset="0"/>
                <a:ea typeface="仿宋_GB2312" pitchFamily="49" charset="-122"/>
              </a:rPr>
              <a:t>= st[1]</a:t>
            </a:r>
            <a:r>
              <a:rPr lang="en-US" altLang="zh-CN" sz="2800">
                <a:latin typeface="Times New Roman" panose="02020603050405020304" pitchFamily="18" charset="0"/>
                <a:ea typeface="仿宋_GB2312" pitchFamily="49" charset="-122"/>
              </a:rPr>
              <a:t>;</a:t>
            </a:r>
          </a:p>
          <a:p>
            <a:pPr>
              <a:lnSpc>
                <a:spcPct val="105000"/>
              </a:lnSpc>
              <a:spcBef>
                <a:spcPct val="10000"/>
              </a:spcBef>
              <a:buClr>
                <a:srgbClr val="990099"/>
              </a:buClr>
              <a:buSzPct val="50000"/>
              <a:buFont typeface="Wingdings" panose="05000000000000000000" pitchFamily="2" charset="2"/>
              <a:buNone/>
            </a:pPr>
            <a:r>
              <a:rPr lang="en-US" altLang="zh-CN" sz="2800">
                <a:latin typeface="Times New Roman" panose="02020603050405020304" pitchFamily="18" charset="0"/>
                <a:ea typeface="仿宋_GB2312" pitchFamily="49" charset="-122"/>
              </a:rPr>
              <a:t>	</a:t>
            </a:r>
            <a:r>
              <a:rPr lang="zh-CN" altLang="en-US" sz="2800">
                <a:latin typeface="Times New Roman" panose="02020603050405020304" pitchFamily="18" charset="0"/>
                <a:ea typeface="仿宋_GB2312" pitchFamily="49" charset="-122"/>
              </a:rPr>
              <a:t>数组赋值结果</a:t>
            </a:r>
            <a:r>
              <a:rPr lang="en-US" altLang="en-US" sz="2800">
                <a:latin typeface="Times New Roman" panose="02020603050405020304" pitchFamily="18" charset="0"/>
                <a:ea typeface="仿宋_GB2312" pitchFamily="49" charset="-122"/>
              </a:rPr>
              <a:t>   </a:t>
            </a:r>
            <a:r>
              <a:rPr lang="en-US" altLang="zh-CN" sz="2800">
                <a:solidFill>
                  <a:srgbClr val="006600"/>
                </a:solidFill>
                <a:latin typeface="Times New Roman" panose="02020603050405020304" pitchFamily="18" charset="0"/>
                <a:ea typeface="仿宋_GB2312" pitchFamily="49" charset="-122"/>
              </a:rPr>
              <a:t>newSt </a:t>
            </a:r>
            <a:r>
              <a:rPr lang="en-US" altLang="zh-CN" sz="2800">
                <a:latin typeface="Times New Roman" panose="02020603050405020304" pitchFamily="18" charset="0"/>
                <a:ea typeface="仿宋_GB2312" pitchFamily="49" charset="-122"/>
              </a:rPr>
              <a:t>= “</a:t>
            </a:r>
            <a:r>
              <a:rPr lang="en-US" altLang="zh-CN" sz="2800">
                <a:solidFill>
                  <a:schemeClr val="tx2"/>
                </a:solidFill>
                <a:latin typeface="Times New Roman" panose="02020603050405020304" pitchFamily="18" charset="0"/>
                <a:ea typeface="仿宋_GB2312" pitchFamily="49" charset="-122"/>
              </a:rPr>
              <a:t>university</a:t>
            </a:r>
            <a:r>
              <a:rPr lang="en-US" altLang="zh-CN" sz="2800">
                <a:latin typeface="Times New Roman" panose="02020603050405020304" pitchFamily="18" charset="0"/>
                <a:ea typeface="仿宋_GB2312" pitchFamily="49" charset="-122"/>
              </a:rPr>
              <a:t>”</a:t>
            </a:r>
          </a:p>
          <a:p>
            <a:pPr>
              <a:lnSpc>
                <a:spcPct val="105000"/>
              </a:lnSpc>
              <a:spcBef>
                <a:spcPct val="10000"/>
              </a:spcBef>
              <a:buClr>
                <a:srgbClr val="990099"/>
              </a:buClr>
              <a:buSzPct val="50000"/>
              <a:buFont typeface="Wingdings" panose="05000000000000000000" pitchFamily="2" charset="2"/>
              <a:buNone/>
            </a:pPr>
            <a:r>
              <a:rPr lang="en-US" altLang="zh-CN" sz="2800">
                <a:latin typeface="Times New Roman" panose="02020603050405020304" pitchFamily="18" charset="0"/>
                <a:ea typeface="仿宋_GB2312" pitchFamily="49" charset="-122"/>
              </a:rPr>
              <a:t>	</a:t>
            </a:r>
            <a:r>
              <a:rPr lang="zh-CN" altLang="en-US" sz="2800">
                <a:latin typeface="Times New Roman" panose="02020603050405020304" pitchFamily="18" charset="0"/>
                <a:ea typeface="仿宋_GB2312" pitchFamily="49" charset="-122"/>
              </a:rPr>
              <a:t>提取字符结果   </a:t>
            </a:r>
            <a:r>
              <a:rPr lang="en-US" altLang="zh-CN" sz="2800">
                <a:solidFill>
                  <a:srgbClr val="006600"/>
                </a:solidFill>
                <a:latin typeface="Times New Roman" panose="02020603050405020304" pitchFamily="18" charset="0"/>
                <a:ea typeface="仿宋_GB2312" pitchFamily="49" charset="-122"/>
              </a:rPr>
              <a:t>newChar</a:t>
            </a:r>
            <a:r>
              <a:rPr lang="en-US" altLang="zh-CN" sz="2800">
                <a:latin typeface="Times New Roman" panose="02020603050405020304" pitchFamily="18" charset="0"/>
                <a:ea typeface="仿宋_GB2312" pitchFamily="49" charset="-122"/>
              </a:rPr>
              <a:t> = ‘</a:t>
            </a:r>
            <a:r>
              <a:rPr lang="en-US" altLang="zh-CN" sz="2800">
                <a:solidFill>
                  <a:schemeClr val="tx2"/>
                </a:solidFill>
                <a:latin typeface="Times New Roman" panose="02020603050405020304" pitchFamily="18" charset="0"/>
                <a:ea typeface="仿宋_GB2312" pitchFamily="49" charset="-122"/>
              </a:rPr>
              <a:t>n</a:t>
            </a:r>
            <a:r>
              <a:rPr lang="en-US" altLang="zh-CN" sz="2800">
                <a:latin typeface="Times New Roman" panose="02020603050405020304" pitchFamily="18" charset="0"/>
                <a:ea typeface="仿宋_GB2312" pitchFamily="49" charset="-122"/>
              </a:rPr>
              <a:t>’ </a:t>
            </a: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title"/>
          </p:nvPr>
        </p:nvSpPr>
        <p:spPr>
          <a:xfrm>
            <a:off x="263352" y="44624"/>
            <a:ext cx="6635750" cy="644525"/>
          </a:xfrm>
        </p:spPr>
        <p:txBody>
          <a:bodyPr/>
          <a:lstStyle/>
          <a:p>
            <a:r>
              <a:rPr lang="zh-CN" altLang="en-US" sz="4000" b="1" dirty="0">
                <a:latin typeface="华文新魏" panose="02010800040101010101" pitchFamily="2" charset="-122"/>
                <a:ea typeface="华文新魏" panose="02010800040101010101" pitchFamily="2" charset="-122"/>
              </a:rPr>
              <a:t>串重载操作</a:t>
            </a:r>
            <a:r>
              <a:rPr lang="en-US" altLang="zh-CN" sz="4000" b="1" dirty="0">
                <a:latin typeface="华文新魏" panose="02010800040101010101" pitchFamily="2" charset="-122"/>
                <a:ea typeface="华文新魏" panose="02010800040101010101" pitchFamily="2" charset="-122"/>
              </a:rPr>
              <a:t>: </a:t>
            </a:r>
            <a:r>
              <a:rPr lang="zh-CN" altLang="en-US" sz="4000" b="1" dirty="0">
                <a:latin typeface="华文新魏" panose="02010800040101010101" pitchFamily="2" charset="-122"/>
                <a:ea typeface="华文新魏" panose="02010800040101010101" pitchFamily="2" charset="-122"/>
              </a:rPr>
              <a:t>串连接</a:t>
            </a:r>
          </a:p>
        </p:txBody>
      </p:sp>
      <p:sp>
        <p:nvSpPr>
          <p:cNvPr id="521222" name="Rectangle 6"/>
          <p:cNvSpPr>
            <a:spLocks noGrp="1" noChangeArrowheads="1"/>
          </p:cNvSpPr>
          <p:nvPr>
            <p:ph idx="1"/>
          </p:nvPr>
        </p:nvSpPr>
        <p:spPr>
          <a:xfrm>
            <a:off x="1758950" y="1052514"/>
            <a:ext cx="8909050" cy="5805487"/>
          </a:xfrm>
          <a:solidFill>
            <a:schemeClr val="bg1">
              <a:lumMod val="85000"/>
            </a:schemeClr>
          </a:solidFill>
        </p:spPr>
        <p:txBody>
          <a:bodyPr>
            <a:normAutofit lnSpcReduction="10000"/>
          </a:bodyPr>
          <a:lstStyle/>
          <a:p>
            <a:pPr>
              <a:lnSpc>
                <a:spcPct val="105000"/>
              </a:lnSpc>
              <a:spcBef>
                <a:spcPct val="0"/>
              </a:spcBef>
              <a:buFont typeface="Wingdings" panose="05000000000000000000" pitchFamily="2" charset="2"/>
              <a:buNone/>
              <a:defRPr/>
            </a:pP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&amp;</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::operator +=</a:t>
            </a: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const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&amp;</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ob</a:t>
            </a:r>
            <a:r>
              <a:rPr lang="en-US" altLang="zh-CN"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smtClean="0">
                <a:latin typeface="Times New Roman" panose="02020603050405020304" pitchFamily="18" charset="0"/>
                <a:ea typeface="隶书" panose="02010509060101010101" pitchFamily="49" charset="-122"/>
              </a:rPr>
              <a:t>char</a:t>
            </a:r>
            <a:r>
              <a:rPr lang="en-US" altLang="zh-CN" dirty="0" smtClean="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*temp = </a:t>
            </a:r>
            <a:r>
              <a:rPr lang="en-US" altLang="zh-CN" dirty="0" err="1">
                <a:latin typeface="Times New Roman" panose="02020603050405020304" pitchFamily="18" charset="0"/>
                <a:ea typeface="隶书" panose="02010509060101010101" pitchFamily="49" charset="-122"/>
              </a:rPr>
              <a:t>ch</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暂存原串数组</a:t>
            </a:r>
          </a:p>
          <a:p>
            <a:pPr>
              <a:lnSpc>
                <a:spcPct val="105000"/>
              </a:lnSpc>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 n = </a:t>
            </a:r>
            <a:r>
              <a:rPr lang="en-US" altLang="zh-CN" dirty="0" err="1">
                <a:latin typeface="Times New Roman" panose="02020603050405020304" pitchFamily="18" charset="0"/>
                <a:ea typeface="隶书" panose="02010509060101010101" pitchFamily="49" charset="-122"/>
              </a:rPr>
              <a:t>curLength</a:t>
            </a:r>
            <a:r>
              <a:rPr lang="en-US" altLang="zh-CN" dirty="0">
                <a:latin typeface="Times New Roman" panose="02020603050405020304" pitchFamily="18" charset="0"/>
                <a:ea typeface="隶书" panose="02010509060101010101" pitchFamily="49" charset="-122"/>
              </a:rPr>
              <a:t> + </a:t>
            </a:r>
            <a:r>
              <a:rPr lang="en-US" altLang="zh-CN" dirty="0" err="1">
                <a:latin typeface="Times New Roman" panose="02020603050405020304" pitchFamily="18" charset="0"/>
                <a:ea typeface="隶书" panose="02010509060101010101" pitchFamily="49" charset="-122"/>
              </a:rPr>
              <a:t>ob.curLength</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串长度累加</a:t>
            </a:r>
          </a:p>
          <a:p>
            <a:pPr>
              <a:lnSpc>
                <a:spcPct val="105000"/>
              </a:lnSpc>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m = (</a:t>
            </a:r>
            <a:r>
              <a:rPr lang="en-US" altLang="zh-CN" dirty="0" err="1">
                <a:latin typeface="Times New Roman" panose="02020603050405020304" pitchFamily="18" charset="0"/>
                <a:ea typeface="隶书" panose="02010509060101010101" pitchFamily="49" charset="-122"/>
              </a:rPr>
              <a:t>maxSize</a:t>
            </a:r>
            <a:r>
              <a:rPr lang="en-US" altLang="zh-CN" dirty="0">
                <a:latin typeface="Times New Roman" panose="02020603050405020304" pitchFamily="18" charset="0"/>
                <a:ea typeface="隶书" panose="02010509060101010101" pitchFamily="49" charset="-122"/>
              </a:rPr>
              <a:t> &gt;= n)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maxSize</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n</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新空间大小</a:t>
            </a:r>
            <a:endParaRPr lang="zh-CN" altLang="en-US" dirty="0">
              <a:latin typeface="Times New Roman" panose="02020603050405020304" pitchFamily="18" charset="0"/>
              <a:ea typeface="隶书" panose="02010509060101010101" pitchFamily="49" charset="-122"/>
            </a:endParaRPr>
          </a:p>
          <a:p>
            <a:pPr>
              <a:lnSpc>
                <a:spcPct val="105000"/>
              </a:lnSpc>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 </a:t>
            </a:r>
            <a:r>
              <a:rPr lang="en-US" altLang="zh-CN" b="1" dirty="0">
                <a:latin typeface="Times New Roman" panose="02020603050405020304" pitchFamily="18" charset="0"/>
                <a:ea typeface="隶书" panose="02010509060101010101" pitchFamily="49" charset="-122"/>
              </a:rPr>
              <a:t>new</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char</a:t>
            </a:r>
            <a:r>
              <a:rPr lang="en-US" altLang="zh-CN" dirty="0">
                <a:latin typeface="Times New Roman" panose="02020603050405020304" pitchFamily="18" charset="0"/>
                <a:ea typeface="隶书" panose="02010509060101010101" pitchFamily="49" charset="-122"/>
              </a:rPr>
              <a:t>[m]</a:t>
            </a:r>
            <a:r>
              <a:rPr lang="en-US" altLang="zh-CN"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smtClean="0">
                <a:latin typeface="Times New Roman" panose="02020603050405020304" pitchFamily="18" charset="0"/>
                <a:ea typeface="隶书" panose="02010509060101010101" pitchFamily="49" charset="-122"/>
              </a:rPr>
              <a:t>if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a:t>
            </a:r>
            <a:r>
              <a:rPr lang="en-US" altLang="zh-CN" i="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NULL) </a:t>
            </a:r>
            <a:r>
              <a:rPr lang="en-US" altLang="zh-CN" b="1"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cerr</a:t>
            </a:r>
            <a:r>
              <a:rPr lang="en-US" altLang="zh-CN" b="1" dirty="0">
                <a:latin typeface="Times New Roman" panose="02020603050405020304" pitchFamily="18" charset="0"/>
                <a:ea typeface="隶书" panose="02010509060101010101" pitchFamily="49" charset="-122"/>
              </a:rPr>
              <a:t> &lt;&lt;</a:t>
            </a:r>
            <a:r>
              <a:rPr lang="en-US" altLang="zh-CN" dirty="0">
                <a:latin typeface="Times New Roman" panose="02020603050405020304" pitchFamily="18" charset="0"/>
                <a:ea typeface="隶书" panose="02010509060101010101" pitchFamily="49" charset="-122"/>
              </a:rPr>
              <a:t> “</a:t>
            </a:r>
            <a:r>
              <a:rPr lang="zh-CN" altLang="en-US" dirty="0">
                <a:latin typeface="Times New Roman" panose="02020603050405020304" pitchFamily="18" charset="0"/>
                <a:ea typeface="隶书" panose="02010509060101010101" pitchFamily="49" charset="-122"/>
              </a:rPr>
              <a:t>存储分配错</a:t>
            </a:r>
            <a:r>
              <a:rPr lang="en-US" altLang="zh-CN" dirty="0">
                <a:latin typeface="Times New Roman" panose="02020603050405020304" pitchFamily="18" charset="0"/>
                <a:ea typeface="隶书" panose="02010509060101010101" pitchFamily="49" charset="-122"/>
              </a:rPr>
              <a:t>!\n ”</a:t>
            </a:r>
            <a:r>
              <a:rPr lang="en-US" altLang="zh-CN" b="1" dirty="0">
                <a:latin typeface="Times New Roman" panose="02020603050405020304" pitchFamily="18" charset="0"/>
                <a:ea typeface="隶书" panose="02010509060101010101" pitchFamily="49" charset="-122"/>
              </a:rPr>
              <a:t>;  exit</a:t>
            </a:r>
            <a:r>
              <a:rPr lang="en-US" altLang="zh-CN" dirty="0">
                <a:latin typeface="Times New Roman" panose="02020603050405020304" pitchFamily="18" charset="0"/>
                <a:ea typeface="隶书" panose="02010509060101010101" pitchFamily="49" charset="-122"/>
              </a:rPr>
              <a:t>(1)</a:t>
            </a:r>
            <a:r>
              <a:rPr lang="en-US" altLang="zh-CN" b="1" dirty="0">
                <a:latin typeface="Times New Roman" panose="02020603050405020304" pitchFamily="18" charset="0"/>
                <a:ea typeface="隶书" panose="02010509060101010101" pitchFamily="49" charset="-122"/>
              </a:rPr>
              <a:t>; }</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maxSize</a:t>
            </a:r>
            <a:r>
              <a:rPr lang="en-US" altLang="zh-CN" dirty="0">
                <a:latin typeface="Times New Roman" panose="02020603050405020304" pitchFamily="18" charset="0"/>
                <a:ea typeface="隶书" panose="02010509060101010101" pitchFamily="49" charset="-122"/>
              </a:rPr>
              <a:t> = m</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curLength</a:t>
            </a:r>
            <a:r>
              <a:rPr lang="en-US" altLang="zh-CN" dirty="0">
                <a:latin typeface="Times New Roman" panose="02020603050405020304" pitchFamily="18" charset="0"/>
                <a:ea typeface="隶书" panose="02010509060101010101" pitchFamily="49" charset="-122"/>
              </a:rPr>
              <a:t> = n</a:t>
            </a:r>
            <a:r>
              <a:rPr lang="en-US" altLang="zh-CN" b="1" dirty="0">
                <a:latin typeface="Times New Roman" panose="02020603050405020304" pitchFamily="18" charset="0"/>
                <a:ea typeface="隶书" panose="02010509060101010101" pitchFamily="49" charset="-122"/>
              </a:rPr>
              <a:t>;</a:t>
            </a:r>
          </a:p>
          <a:p>
            <a:pPr>
              <a:lnSpc>
                <a:spcPct val="105000"/>
              </a:lnSpc>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strcpy</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temp)</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拷贝原串数组</a:t>
            </a:r>
          </a:p>
          <a:p>
            <a:pPr>
              <a:lnSpc>
                <a:spcPct val="105000"/>
              </a:lnSpc>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strcat</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 ob.ch)</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连接</a:t>
            </a:r>
            <a:r>
              <a:rPr lang="en-US" altLang="zh-CN" dirty="0" err="1">
                <a:solidFill>
                  <a:schemeClr val="tx2"/>
                </a:solidFill>
                <a:latin typeface="Times New Roman" panose="02020603050405020304" pitchFamily="18" charset="0"/>
                <a:ea typeface="隶书" panose="02010509060101010101" pitchFamily="49" charset="-122"/>
              </a:rPr>
              <a:t>ob</a:t>
            </a:r>
            <a:r>
              <a:rPr lang="zh-CN" altLang="en-US" dirty="0">
                <a:solidFill>
                  <a:schemeClr val="tx2"/>
                </a:solidFill>
                <a:latin typeface="Times New Roman" panose="02020603050405020304" pitchFamily="18" charset="0"/>
                <a:ea typeface="隶书" panose="02010509060101010101" pitchFamily="49" charset="-122"/>
              </a:rPr>
              <a:t>串数组</a:t>
            </a:r>
            <a:r>
              <a:rPr lang="zh-CN" altLang="en-US" dirty="0">
                <a:latin typeface="Times New Roman" panose="02020603050405020304" pitchFamily="18" charset="0"/>
                <a:ea typeface="隶书" panose="02010509060101010101" pitchFamily="49" charset="-122"/>
              </a:rPr>
              <a:t>  </a:t>
            </a:r>
            <a:endParaRPr lang="en-US" altLang="zh-CN" dirty="0">
              <a:latin typeface="Times New Roman" panose="02020603050405020304" pitchFamily="18" charset="0"/>
              <a:ea typeface="隶书" panose="02010509060101010101" pitchFamily="49" charset="-122"/>
            </a:endParaRPr>
          </a:p>
          <a:p>
            <a:pPr>
              <a:lnSpc>
                <a:spcPct val="105000"/>
              </a:lnSpc>
              <a:spcBef>
                <a:spcPct val="0"/>
              </a:spcBef>
              <a:buClr>
                <a:srgbClr val="3333CC"/>
              </a:buClr>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smtClean="0">
                <a:solidFill>
                  <a:srgbClr val="000000"/>
                </a:solidFill>
                <a:latin typeface="Times New Roman" panose="02020603050405020304" pitchFamily="18" charset="0"/>
                <a:ea typeface="隶书" panose="02010509060101010101" pitchFamily="49" charset="-122"/>
              </a:rPr>
              <a:t>delete</a:t>
            </a:r>
            <a:r>
              <a:rPr lang="en-US" altLang="zh-CN" dirty="0" smtClean="0">
                <a:solidFill>
                  <a:srgbClr val="000000"/>
                </a:solidFill>
                <a:latin typeface="Times New Roman" panose="02020603050405020304" pitchFamily="18" charset="0"/>
                <a:ea typeface="隶书" panose="02010509060101010101" pitchFamily="49" charset="-122"/>
              </a:rPr>
              <a:t> </a:t>
            </a:r>
            <a:r>
              <a:rPr lang="en-US" altLang="zh-CN" dirty="0">
                <a:solidFill>
                  <a:srgbClr val="000000"/>
                </a:solidFill>
                <a:latin typeface="Times New Roman" panose="02020603050405020304" pitchFamily="18" charset="0"/>
                <a:ea typeface="隶书" panose="02010509060101010101" pitchFamily="49" charset="-122"/>
              </a:rPr>
              <a:t>[]temp</a:t>
            </a:r>
            <a:r>
              <a:rPr lang="en-US" altLang="zh-CN" b="1" dirty="0">
                <a:solidFill>
                  <a:srgbClr val="000000"/>
                </a:solidFill>
                <a:latin typeface="Times New Roman" panose="02020603050405020304" pitchFamily="18" charset="0"/>
                <a:ea typeface="隶书" panose="02010509060101010101" pitchFamily="49" charset="-122"/>
              </a:rPr>
              <a:t>;  </a:t>
            </a:r>
          </a:p>
          <a:p>
            <a:pPr>
              <a:lnSpc>
                <a:spcPct val="105000"/>
              </a:lnSpc>
              <a:spcBef>
                <a:spcPct val="0"/>
              </a:spcBef>
              <a:buClr>
                <a:srgbClr val="3333CC"/>
              </a:buClr>
              <a:buFont typeface="Wingdings" panose="05000000000000000000" pitchFamily="2" charset="2"/>
              <a:buNone/>
              <a:defRPr/>
            </a:pPr>
            <a:r>
              <a:rPr lang="en-US" altLang="zh-CN" b="1" dirty="0">
                <a:solidFill>
                  <a:srgbClr val="000000"/>
                </a:solidFill>
                <a:latin typeface="Times New Roman" panose="02020603050405020304" pitchFamily="18" charset="0"/>
                <a:ea typeface="隶书" panose="02010509060101010101" pitchFamily="49" charset="-122"/>
              </a:rPr>
              <a:t>    </a:t>
            </a:r>
            <a:r>
              <a:rPr lang="en-US" altLang="zh-CN" b="1" dirty="0" smtClean="0">
                <a:solidFill>
                  <a:srgbClr val="000000"/>
                </a:solidFill>
                <a:latin typeface="Times New Roman" panose="02020603050405020304" pitchFamily="18" charset="0"/>
                <a:ea typeface="隶书" panose="02010509060101010101" pitchFamily="49" charset="-122"/>
              </a:rPr>
              <a:t>return</a:t>
            </a:r>
            <a:r>
              <a:rPr lang="en-US" altLang="zh-CN" dirty="0" smtClean="0">
                <a:solidFill>
                  <a:srgbClr val="000000"/>
                </a:solidFill>
                <a:latin typeface="Times New Roman" panose="02020603050405020304" pitchFamily="18" charset="0"/>
                <a:ea typeface="隶书" panose="02010509060101010101" pitchFamily="49" charset="-122"/>
              </a:rPr>
              <a:t> </a:t>
            </a:r>
            <a:r>
              <a:rPr lang="en-US" altLang="zh-CN" b="1" dirty="0">
                <a:solidFill>
                  <a:srgbClr val="000000"/>
                </a:solidFill>
                <a:latin typeface="Times New Roman" panose="02020603050405020304" pitchFamily="18" charset="0"/>
                <a:ea typeface="隶书" panose="02010509060101010101" pitchFamily="49" charset="-122"/>
              </a:rPr>
              <a:t>this;</a:t>
            </a:r>
          </a:p>
          <a:p>
            <a:pPr>
              <a:lnSpc>
                <a:spcPct val="105000"/>
              </a:lnSpc>
              <a:spcBef>
                <a:spcPct val="0"/>
              </a:spcBef>
              <a:buClr>
                <a:srgbClr val="3333CC"/>
              </a:buClr>
              <a:buFont typeface="Wingdings" panose="05000000000000000000" pitchFamily="2" charset="2"/>
              <a:buNone/>
              <a:defRPr/>
            </a:pPr>
            <a:r>
              <a:rPr lang="en-US" altLang="zh-CN" b="1" dirty="0">
                <a:solidFill>
                  <a:srgbClr val="000000"/>
                </a:solidFill>
                <a:latin typeface="Times New Roman" panose="02020603050405020304" pitchFamily="18" charset="0"/>
                <a:ea typeface="隶书" panose="02010509060101010101" pitchFamily="49" charset="-122"/>
              </a:rPr>
              <a:t>};</a:t>
            </a:r>
            <a:r>
              <a:rPr lang="zh-CN" altLang="en-US" dirty="0">
                <a:latin typeface="Times New Roman" panose="02020603050405020304" pitchFamily="18" charset="0"/>
                <a:ea typeface="隶书" panose="02010509060101010101" pitchFamily="49" charset="-122"/>
              </a:rPr>
              <a:t>	</a:t>
            </a:r>
          </a:p>
        </p:txBody>
      </p:sp>
      <p:sp>
        <p:nvSpPr>
          <p:cNvPr id="2" name="矩形 1"/>
          <p:cNvSpPr>
            <a:spLocks noChangeArrowheads="1"/>
          </p:cNvSpPr>
          <p:nvPr/>
        </p:nvSpPr>
        <p:spPr bwMode="auto">
          <a:xfrm>
            <a:off x="5502275" y="5589589"/>
            <a:ext cx="5130800" cy="1322387"/>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80000"/>
              </a:lnSpc>
              <a:spcBef>
                <a:spcPct val="0"/>
              </a:spcBef>
              <a:buClr>
                <a:srgbClr val="990099"/>
              </a:buClr>
              <a:buSzPct val="50000"/>
              <a:buFontTx/>
              <a:buNone/>
            </a:pPr>
            <a:r>
              <a:rPr lang="zh-CN" altLang="en-US" sz="2000">
                <a:solidFill>
                  <a:schemeClr val="bg1"/>
                </a:solidFill>
                <a:latin typeface="Times New Roman" panose="02020603050405020304" pitchFamily="18" charset="0"/>
                <a:ea typeface="仿宋_GB2312" pitchFamily="49" charset="-122"/>
              </a:rPr>
              <a:t>例：串 </a:t>
            </a:r>
            <a:r>
              <a:rPr lang="en-US" altLang="zh-CN" sz="2000">
                <a:solidFill>
                  <a:schemeClr val="bg1"/>
                </a:solidFill>
                <a:latin typeface="Times New Roman" panose="02020603050405020304" pitchFamily="18" charset="0"/>
                <a:ea typeface="仿宋_GB2312" pitchFamily="49" charset="-122"/>
              </a:rPr>
              <a:t>st1 = “beijing ”,  </a:t>
            </a:r>
          </a:p>
          <a:p>
            <a:pPr>
              <a:lnSpc>
                <a:spcPct val="80000"/>
              </a:lnSpc>
              <a:spcBef>
                <a:spcPct val="0"/>
              </a:spcBef>
              <a:buClr>
                <a:srgbClr val="990099"/>
              </a:buClr>
              <a:buSzPct val="50000"/>
              <a:buFont typeface="Wingdings" panose="05000000000000000000" pitchFamily="2" charset="2"/>
              <a:buNone/>
            </a:pPr>
            <a:r>
              <a:rPr lang="en-US" altLang="zh-CN" sz="2000">
                <a:solidFill>
                  <a:schemeClr val="bg1"/>
                </a:solidFill>
                <a:latin typeface="Times New Roman" panose="02020603050405020304" pitchFamily="18" charset="0"/>
                <a:ea typeface="仿宋_GB2312" pitchFamily="49" charset="-122"/>
              </a:rPr>
              <a:t>	 st2 = “university”, </a:t>
            </a:r>
          </a:p>
          <a:p>
            <a:pPr>
              <a:lnSpc>
                <a:spcPct val="80000"/>
              </a:lnSpc>
              <a:spcBef>
                <a:spcPct val="0"/>
              </a:spcBef>
              <a:buClr>
                <a:srgbClr val="990099"/>
              </a:buClr>
              <a:buSzPct val="50000"/>
              <a:buFont typeface="Wingdings" panose="05000000000000000000" pitchFamily="2" charset="2"/>
              <a:buNone/>
            </a:pPr>
            <a:r>
              <a:rPr lang="en-US" altLang="zh-CN" sz="2000">
                <a:solidFill>
                  <a:schemeClr val="bg1"/>
                </a:solidFill>
                <a:latin typeface="Times New Roman" panose="02020603050405020304" pitchFamily="18" charset="0"/>
                <a:ea typeface="仿宋_GB2312" pitchFamily="49" charset="-122"/>
              </a:rPr>
              <a:t>	</a:t>
            </a:r>
            <a:r>
              <a:rPr lang="zh-CN" altLang="en-US" sz="2000">
                <a:solidFill>
                  <a:schemeClr val="bg1"/>
                </a:solidFill>
                <a:latin typeface="Times New Roman" panose="02020603050405020304" pitchFamily="18" charset="0"/>
                <a:ea typeface="仿宋_GB2312" pitchFamily="49" charset="-122"/>
              </a:rPr>
              <a:t>使用示例   </a:t>
            </a:r>
            <a:r>
              <a:rPr lang="en-US" altLang="zh-CN" sz="2000">
                <a:solidFill>
                  <a:schemeClr val="bg1"/>
                </a:solidFill>
                <a:latin typeface="Times New Roman" panose="02020603050405020304" pitchFamily="18" charset="0"/>
                <a:ea typeface="仿宋_GB2312" pitchFamily="49" charset="-122"/>
              </a:rPr>
              <a:t>st1 += st2;</a:t>
            </a:r>
          </a:p>
          <a:p>
            <a:pPr>
              <a:lnSpc>
                <a:spcPct val="80000"/>
              </a:lnSpc>
              <a:spcBef>
                <a:spcPct val="0"/>
              </a:spcBef>
              <a:buClr>
                <a:srgbClr val="990099"/>
              </a:buClr>
              <a:buSzPct val="50000"/>
              <a:buFont typeface="Wingdings" panose="05000000000000000000" pitchFamily="2" charset="2"/>
              <a:buNone/>
            </a:pPr>
            <a:r>
              <a:rPr lang="en-US" altLang="zh-CN" sz="2000">
                <a:solidFill>
                  <a:schemeClr val="bg1"/>
                </a:solidFill>
                <a:latin typeface="Times New Roman" panose="02020603050405020304" pitchFamily="18" charset="0"/>
                <a:ea typeface="仿宋_GB2312" pitchFamily="49" charset="-122"/>
              </a:rPr>
              <a:t>	</a:t>
            </a:r>
            <a:r>
              <a:rPr lang="zh-CN" altLang="en-US" sz="2000">
                <a:solidFill>
                  <a:schemeClr val="bg1"/>
                </a:solidFill>
                <a:latin typeface="Times New Roman" panose="02020603050405020304" pitchFamily="18" charset="0"/>
                <a:ea typeface="仿宋_GB2312" pitchFamily="49" charset="-122"/>
              </a:rPr>
              <a:t>连接结果</a:t>
            </a:r>
            <a:r>
              <a:rPr lang="en-US" altLang="en-US" sz="2000">
                <a:solidFill>
                  <a:schemeClr val="bg1"/>
                </a:solidFill>
                <a:latin typeface="Times New Roman" panose="02020603050405020304" pitchFamily="18" charset="0"/>
                <a:ea typeface="仿宋_GB2312" pitchFamily="49" charset="-122"/>
              </a:rPr>
              <a:t>   </a:t>
            </a:r>
            <a:r>
              <a:rPr lang="en-US" altLang="zh-CN" sz="2000">
                <a:solidFill>
                  <a:schemeClr val="bg1"/>
                </a:solidFill>
                <a:latin typeface="Times New Roman" panose="02020603050405020304" pitchFamily="18" charset="0"/>
                <a:ea typeface="仿宋_GB2312" pitchFamily="49" charset="-122"/>
              </a:rPr>
              <a:t>st1 = “beijing university”</a:t>
            </a:r>
          </a:p>
          <a:p>
            <a:pPr>
              <a:lnSpc>
                <a:spcPct val="80000"/>
              </a:lnSpc>
              <a:spcBef>
                <a:spcPct val="0"/>
              </a:spcBef>
              <a:buClr>
                <a:srgbClr val="990099"/>
              </a:buClr>
              <a:buSzPct val="50000"/>
              <a:buFont typeface="Wingdings" panose="05000000000000000000" pitchFamily="2" charset="2"/>
              <a:buNone/>
            </a:pPr>
            <a:r>
              <a:rPr lang="en-US" altLang="zh-CN" sz="2000">
                <a:solidFill>
                  <a:schemeClr val="bg1"/>
                </a:solidFill>
                <a:latin typeface="Times New Roman" panose="02020603050405020304" pitchFamily="18" charset="0"/>
                <a:ea typeface="仿宋_GB2312" pitchFamily="49" charset="-122"/>
              </a:rPr>
              <a:t>	                   st2 = “university”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r>
              <a:rPr lang="en-US" altLang="zh-CN" smtClean="0"/>
              <a:t>4. </a:t>
            </a:r>
            <a:r>
              <a:rPr lang="zh-CN" altLang="en-US" smtClean="0"/>
              <a:t>串的模式匹配算法</a:t>
            </a:r>
          </a:p>
        </p:txBody>
      </p:sp>
      <p:sp>
        <p:nvSpPr>
          <p:cNvPr id="3" name="内容占位符 2"/>
          <p:cNvSpPr>
            <a:spLocks noGrp="1"/>
          </p:cNvSpPr>
          <p:nvPr>
            <p:ph idx="1"/>
          </p:nvPr>
        </p:nvSpPr>
        <p:spPr/>
        <p:txBody>
          <a:bodyPr>
            <a:normAutofit/>
          </a:bodyPr>
          <a:lstStyle/>
          <a:p>
            <a:pPr>
              <a:buClr>
                <a:srgbClr val="990099"/>
              </a:buClr>
              <a:buSzPct val="50000"/>
              <a:defRPr/>
            </a:pPr>
            <a:r>
              <a:rPr lang="zh-CN" altLang="en-US" sz="2400" b="1" smtClean="0">
                <a:solidFill>
                  <a:schemeClr val="tx2"/>
                </a:solidFill>
                <a:latin typeface="Times New Roman" panose="02020603050405020304" pitchFamily="18" charset="0"/>
                <a:ea typeface="仿宋_GB2312" pitchFamily="49" charset="-122"/>
              </a:rPr>
              <a:t>定义</a:t>
            </a:r>
            <a:r>
              <a:rPr lang="en-US" altLang="zh-CN" sz="2400" b="1" smtClean="0">
                <a:solidFill>
                  <a:schemeClr val="tx2"/>
                </a:solidFill>
                <a:latin typeface="Times New Roman" panose="02020603050405020304" pitchFamily="18" charset="0"/>
                <a:ea typeface="仿宋_GB2312" pitchFamily="49" charset="-122"/>
              </a:rPr>
              <a:t>:</a:t>
            </a:r>
            <a:r>
              <a:rPr lang="zh-CN" altLang="en-US" sz="2400" b="1" smtClean="0">
                <a:solidFill>
                  <a:schemeClr val="tx2"/>
                </a:solidFill>
                <a:latin typeface="Times New Roman" panose="02020603050405020304" pitchFamily="18" charset="0"/>
                <a:ea typeface="仿宋_GB2312" pitchFamily="49" charset="-122"/>
              </a:rPr>
              <a:t> </a:t>
            </a:r>
            <a:r>
              <a:rPr lang="zh-CN" altLang="en-US" sz="2400" b="1" smtClean="0">
                <a:latin typeface="Times New Roman" panose="02020603050405020304" pitchFamily="18" charset="0"/>
                <a:ea typeface="仿宋_GB2312" pitchFamily="49" charset="-122"/>
              </a:rPr>
              <a:t> </a:t>
            </a:r>
            <a:r>
              <a:rPr lang="zh-CN" altLang="en-US" sz="2400" b="1" dirty="0">
                <a:latin typeface="Times New Roman" panose="02020603050405020304" pitchFamily="18" charset="0"/>
                <a:ea typeface="仿宋_GB2312" pitchFamily="49" charset="-122"/>
              </a:rPr>
              <a:t>在主串中寻找子串（第一个字符）在串中的位置</a:t>
            </a:r>
          </a:p>
          <a:p>
            <a:pPr>
              <a:buClr>
                <a:srgbClr val="990099"/>
              </a:buClr>
              <a:buSzPct val="50000"/>
              <a:defRPr/>
            </a:pPr>
            <a:r>
              <a:rPr lang="zh-CN" altLang="en-US" sz="2400" b="1" smtClean="0">
                <a:solidFill>
                  <a:schemeClr val="tx2"/>
                </a:solidFill>
                <a:latin typeface="Times New Roman" panose="02020603050405020304" pitchFamily="18" charset="0"/>
                <a:ea typeface="仿宋_GB2312" pitchFamily="49" charset="-122"/>
              </a:rPr>
              <a:t>词汇</a:t>
            </a:r>
            <a:r>
              <a:rPr lang="en-US" altLang="zh-CN" sz="2400" b="1" smtClean="0">
                <a:solidFill>
                  <a:schemeClr val="tx2"/>
                </a:solidFill>
                <a:latin typeface="Times New Roman" panose="02020603050405020304" pitchFamily="18" charset="0"/>
                <a:ea typeface="仿宋_GB2312" pitchFamily="49" charset="-122"/>
              </a:rPr>
              <a:t>:</a:t>
            </a:r>
            <a:r>
              <a:rPr lang="zh-CN" altLang="en-US" sz="2400" b="1" smtClean="0">
                <a:solidFill>
                  <a:schemeClr val="tx2"/>
                </a:solidFill>
                <a:latin typeface="Times New Roman" panose="02020603050405020304" pitchFamily="18" charset="0"/>
                <a:ea typeface="仿宋_GB2312" pitchFamily="49" charset="-122"/>
              </a:rPr>
              <a:t>  </a:t>
            </a:r>
            <a:r>
              <a:rPr lang="zh-CN" altLang="en-US" sz="2400" b="1" dirty="0">
                <a:latin typeface="Times New Roman" panose="02020603050405020304" pitchFamily="18" charset="0"/>
                <a:ea typeface="仿宋_GB2312" pitchFamily="49" charset="-122"/>
              </a:rPr>
              <a:t>在模式匹配中，子串称为模式</a:t>
            </a:r>
            <a:r>
              <a:rPr lang="en-US" altLang="zh-CN" sz="2400" b="1" dirty="0">
                <a:latin typeface="Times New Roman" panose="02020603050405020304" pitchFamily="18" charset="0"/>
                <a:ea typeface="仿宋_GB2312" pitchFamily="49" charset="-122"/>
              </a:rPr>
              <a:t>P</a:t>
            </a:r>
            <a:r>
              <a:rPr lang="zh-CN" altLang="en-US" sz="2400" b="1" dirty="0">
                <a:latin typeface="Times New Roman" panose="02020603050405020304" pitchFamily="18" charset="0"/>
                <a:ea typeface="仿宋_GB2312" pitchFamily="49" charset="-122"/>
              </a:rPr>
              <a:t>，主串称为目标</a:t>
            </a:r>
            <a:r>
              <a:rPr lang="en-US" altLang="zh-CN" sz="2400" b="1" dirty="0">
                <a:latin typeface="Times New Roman" panose="02020603050405020304" pitchFamily="18" charset="0"/>
                <a:ea typeface="仿宋_GB2312" pitchFamily="49" charset="-122"/>
              </a:rPr>
              <a:t>T</a:t>
            </a:r>
            <a:r>
              <a:rPr lang="zh-CN" altLang="en-US" sz="2400" b="1" dirty="0">
                <a:latin typeface="Times New Roman" panose="02020603050405020304" pitchFamily="18" charset="0"/>
                <a:ea typeface="仿宋_GB2312" pitchFamily="49" charset="-122"/>
              </a:rPr>
              <a:t>。</a:t>
            </a:r>
          </a:p>
          <a:p>
            <a:pPr>
              <a:buClr>
                <a:srgbClr val="990099"/>
              </a:buClr>
              <a:buSzPct val="50000"/>
              <a:defRPr/>
            </a:pPr>
            <a:r>
              <a:rPr lang="zh-CN" altLang="en-US" sz="2400" b="1" smtClean="0">
                <a:latin typeface="Times New Roman" panose="02020603050405020304" pitchFamily="18" charset="0"/>
                <a:ea typeface="仿宋_GB2312" pitchFamily="49" charset="-122"/>
              </a:rPr>
              <a:t>示例   目标</a:t>
            </a:r>
            <a:r>
              <a:rPr lang="en-US" altLang="zh-CN" sz="2400" b="1" dirty="0">
                <a:latin typeface="Times New Roman" panose="02020603050405020304" pitchFamily="18" charset="0"/>
                <a:ea typeface="仿宋_GB2312" pitchFamily="49" charset="-122"/>
              </a:rPr>
              <a:t>T</a:t>
            </a:r>
            <a:r>
              <a:rPr lang="zh-CN" altLang="en-US" sz="2400" b="1" dirty="0">
                <a:latin typeface="Times New Roman" panose="02020603050405020304" pitchFamily="18" charset="0"/>
                <a:ea typeface="仿宋_GB2312" pitchFamily="49" charset="-122"/>
              </a:rPr>
              <a:t> </a:t>
            </a:r>
            <a:r>
              <a:rPr lang="en-US" altLang="zh-CN" sz="2400" b="1" dirty="0">
                <a:latin typeface="Times New Roman" panose="02020603050405020304" pitchFamily="18" charset="0"/>
                <a:ea typeface="仿宋_GB2312" pitchFamily="49" charset="-122"/>
              </a:rPr>
              <a:t> : “Bei</a:t>
            </a:r>
            <a:r>
              <a:rPr lang="en-US" altLang="zh-CN" sz="2400" b="1" u="sng" dirty="0">
                <a:latin typeface="Times New Roman" panose="02020603050405020304" pitchFamily="18" charset="0"/>
                <a:ea typeface="仿宋_GB2312" pitchFamily="49" charset="-122"/>
              </a:rPr>
              <a:t>jin</a:t>
            </a:r>
            <a:r>
              <a:rPr lang="en-US" altLang="zh-CN" sz="2400" b="1" dirty="0">
                <a:latin typeface="Times New Roman" panose="02020603050405020304" pitchFamily="18" charset="0"/>
                <a:ea typeface="仿宋_GB2312" pitchFamily="49" charset="-122"/>
              </a:rPr>
              <a:t>g”</a:t>
            </a:r>
          </a:p>
          <a:p>
            <a:pPr>
              <a:buClr>
                <a:srgbClr val="990099"/>
              </a:buClr>
              <a:buSzPct val="50000"/>
              <a:buFont typeface="Wingdings" panose="05000000000000000000" pitchFamily="2" charset="2"/>
              <a:buNone/>
              <a:defRPr/>
            </a:pPr>
            <a:r>
              <a:rPr lang="en-US" altLang="zh-CN" sz="2400" b="1" dirty="0">
                <a:latin typeface="Times New Roman" panose="02020603050405020304" pitchFamily="18" charset="0"/>
                <a:ea typeface="仿宋_GB2312" pitchFamily="49" charset="-122"/>
              </a:rPr>
              <a:t>               </a:t>
            </a:r>
            <a:r>
              <a:rPr lang="zh-CN" altLang="en-US" sz="2400" b="1" dirty="0">
                <a:latin typeface="Times New Roman" panose="02020603050405020304" pitchFamily="18" charset="0"/>
                <a:ea typeface="仿宋_GB2312" pitchFamily="49" charset="-122"/>
              </a:rPr>
              <a:t>模式</a:t>
            </a:r>
            <a:r>
              <a:rPr lang="en-US" altLang="zh-CN" sz="2400" b="1" dirty="0">
                <a:latin typeface="Times New Roman" panose="02020603050405020304" pitchFamily="18" charset="0"/>
                <a:ea typeface="仿宋_GB2312" pitchFamily="49" charset="-122"/>
              </a:rPr>
              <a:t>P</a:t>
            </a:r>
            <a:r>
              <a:rPr lang="zh-CN" altLang="en-US" sz="2400" b="1" dirty="0">
                <a:latin typeface="Times New Roman" panose="02020603050405020304" pitchFamily="18" charset="0"/>
                <a:ea typeface="仿宋_GB2312" pitchFamily="49" charset="-122"/>
              </a:rPr>
              <a:t> </a:t>
            </a:r>
            <a:r>
              <a:rPr lang="en-US" altLang="zh-CN" sz="2400" b="1" dirty="0">
                <a:latin typeface="Times New Roman" panose="02020603050405020304" pitchFamily="18" charset="0"/>
                <a:ea typeface="仿宋_GB2312" pitchFamily="49" charset="-122"/>
              </a:rPr>
              <a:t>: “</a:t>
            </a:r>
            <a:r>
              <a:rPr lang="en-US" altLang="zh-CN" sz="2400" b="1" dirty="0" err="1">
                <a:latin typeface="Times New Roman" panose="02020603050405020304" pitchFamily="18" charset="0"/>
                <a:ea typeface="仿宋_GB2312" pitchFamily="49" charset="-122"/>
              </a:rPr>
              <a:t>jin</a:t>
            </a:r>
            <a:r>
              <a:rPr lang="en-US" altLang="zh-CN" sz="2400" b="1" dirty="0">
                <a:latin typeface="Times New Roman" panose="02020603050405020304" pitchFamily="18" charset="0"/>
                <a:ea typeface="仿宋_GB2312" pitchFamily="49" charset="-122"/>
              </a:rPr>
              <a:t>”</a:t>
            </a:r>
          </a:p>
          <a:p>
            <a:pPr>
              <a:buClr>
                <a:srgbClr val="990099"/>
              </a:buClr>
              <a:buSzPct val="50000"/>
              <a:buFont typeface="Wingdings" panose="05000000000000000000" pitchFamily="2" charset="2"/>
              <a:buNone/>
              <a:defRPr/>
            </a:pPr>
            <a:r>
              <a:rPr lang="en-US" altLang="zh-CN" sz="2400" b="1" dirty="0">
                <a:latin typeface="Times New Roman" panose="02020603050405020304" pitchFamily="18" charset="0"/>
                <a:ea typeface="仿宋_GB2312" pitchFamily="49" charset="-122"/>
              </a:rPr>
              <a:t>               </a:t>
            </a:r>
            <a:r>
              <a:rPr lang="zh-CN" altLang="en-US" sz="2400" b="1" dirty="0">
                <a:latin typeface="Times New Roman" panose="02020603050405020304" pitchFamily="18" charset="0"/>
                <a:ea typeface="仿宋_GB2312" pitchFamily="49" charset="-122"/>
              </a:rPr>
              <a:t>匹配结果 </a:t>
            </a:r>
            <a:r>
              <a:rPr lang="en-US" altLang="zh-CN" sz="2400" b="1" dirty="0">
                <a:latin typeface="Times New Roman" panose="02020603050405020304" pitchFamily="18" charset="0"/>
                <a:ea typeface="仿宋_GB2312" pitchFamily="49" charset="-122"/>
              </a:rPr>
              <a:t>= 3   </a:t>
            </a:r>
            <a:r>
              <a:rPr lang="en-US" altLang="en-US" sz="2400" b="1" dirty="0">
                <a:latin typeface="Times New Roman" panose="02020603050405020304" pitchFamily="18" charset="0"/>
                <a:ea typeface="仿宋_GB2312" pitchFamily="49" charset="-122"/>
              </a:rPr>
              <a:t> </a:t>
            </a:r>
            <a:endParaRPr lang="en-US" altLang="zh-CN" sz="2400" b="1" dirty="0">
              <a:latin typeface="Times New Roman" panose="02020603050405020304" pitchFamily="18" charset="0"/>
              <a:ea typeface="仿宋_GB2312" pitchFamily="49" charset="-122"/>
            </a:endParaRPr>
          </a:p>
          <a:p>
            <a:pPr marL="0" indent="0">
              <a:defRPr/>
            </a:pPr>
            <a:endParaRPr lang="en-US" altLang="zh-CN" sz="2400" dirty="0"/>
          </a:p>
          <a:p>
            <a:pPr marL="0" indent="0">
              <a:defRPr/>
            </a:pPr>
            <a:endParaRPr lang="en-US" altLang="zh-CN" sz="2400" dirty="0"/>
          </a:p>
          <a:p>
            <a:pPr marL="0" indent="0">
              <a:defRPr/>
            </a:pPr>
            <a:endParaRPr lang="en-US" altLang="zh-CN" sz="2400" dirty="0"/>
          </a:p>
          <a:p>
            <a:pPr marL="0" indent="0">
              <a:defRPr/>
            </a:pPr>
            <a:r>
              <a:rPr lang="zh-CN" altLang="en-US" dirty="0"/>
              <a:t>串的</a:t>
            </a:r>
            <a:r>
              <a:rPr lang="zh-CN" altLang="en-US" dirty="0">
                <a:solidFill>
                  <a:srgbClr val="C00000"/>
                </a:solidFill>
              </a:rPr>
              <a:t>查找操作</a:t>
            </a:r>
            <a:r>
              <a:rPr lang="zh-CN" altLang="en-US" dirty="0"/>
              <a:t>也称做串的模式匹配操作，其中</a:t>
            </a:r>
            <a:r>
              <a:rPr lang="en-US" altLang="zh-CN" dirty="0">
                <a:solidFill>
                  <a:srgbClr val="0000FF"/>
                </a:solidFill>
              </a:rPr>
              <a:t>Brute-Force</a:t>
            </a:r>
            <a:r>
              <a:rPr lang="zh-CN" altLang="en-US" dirty="0">
                <a:solidFill>
                  <a:srgbClr val="0000FF"/>
                </a:solidFill>
              </a:rPr>
              <a:t>算法</a:t>
            </a:r>
            <a:r>
              <a:rPr lang="zh-CN" altLang="en-US" dirty="0"/>
              <a:t>和</a:t>
            </a:r>
            <a:r>
              <a:rPr lang="en-US" altLang="zh-CN" dirty="0">
                <a:solidFill>
                  <a:srgbClr val="0000FF"/>
                </a:solidFill>
              </a:rPr>
              <a:t>KMP</a:t>
            </a:r>
            <a:r>
              <a:rPr lang="zh-CN" altLang="en-US" dirty="0">
                <a:solidFill>
                  <a:srgbClr val="0000FF"/>
                </a:solidFill>
              </a:rPr>
              <a:t>算法</a:t>
            </a:r>
            <a:r>
              <a:rPr lang="zh-CN" altLang="en-US" dirty="0"/>
              <a:t>是两种最经常使用的顺序存储结构下的串的模式匹配算法。</a:t>
            </a:r>
            <a:endParaRPr lang="en-US" altLang="zh-CN" dirty="0"/>
          </a:p>
          <a:p>
            <a:pPr marL="0" indent="0">
              <a:defRPr/>
            </a:pPr>
            <a:endParaRPr lang="zh-CN" altLang="en-US" sz="2400" dirty="0"/>
          </a:p>
        </p:txBody>
      </p:sp>
      <p:pic>
        <p:nvPicPr>
          <p:cNvPr id="4" name="图片 3"/>
          <p:cNvPicPr>
            <a:picLocks noChangeAspect="1"/>
          </p:cNvPicPr>
          <p:nvPr/>
        </p:nvPicPr>
        <p:blipFill>
          <a:blip r:embed="rId2"/>
          <a:stretch>
            <a:fillRect/>
          </a:stretch>
        </p:blipFill>
        <p:spPr>
          <a:xfrm>
            <a:off x="6600056" y="2132856"/>
            <a:ext cx="5284217" cy="269542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a:spLocks noChangeArrowheads="1"/>
          </p:cNvSpPr>
          <p:nvPr/>
        </p:nvSpPr>
        <p:spPr bwMode="auto">
          <a:xfrm>
            <a:off x="5087888" y="2132856"/>
            <a:ext cx="165417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r>
              <a:rPr lang="en-US" altLang="zh-CN" sz="1600" u="sng" dirty="0" err="1" smtClean="0">
                <a:ea typeface="黑体" panose="02010609060101010101" pitchFamily="49" charset="-122"/>
              </a:rPr>
              <a:t>i</a:t>
            </a:r>
            <a:endParaRPr lang="en-US" altLang="zh-CN" sz="1600" u="sng" dirty="0" smtClean="0">
              <a:ea typeface="黑体" panose="02010609060101010101" pitchFamily="49" charset="-122"/>
            </a:endParaRPr>
          </a:p>
          <a:p>
            <a:pPr>
              <a:spcBef>
                <a:spcPct val="0"/>
              </a:spcBef>
              <a:buClrTx/>
              <a:buSzTx/>
              <a:buFontTx/>
              <a:buNone/>
            </a:pPr>
            <a:r>
              <a:rPr lang="en-US" altLang="zh-CN" sz="1600" u="sng" dirty="0" smtClean="0">
                <a:ea typeface="黑体" panose="02010609060101010101" pitchFamily="49" charset="-122"/>
              </a:rPr>
              <a:t>0  </a:t>
            </a:r>
            <a:r>
              <a:rPr lang="en-US" altLang="zh-CN" sz="1600" u="sng" dirty="0">
                <a:ea typeface="黑体" panose="02010609060101010101" pitchFamily="49" charset="-122"/>
              </a:rPr>
              <a:t>1  2  3  4  5 </a:t>
            </a:r>
            <a:endParaRPr lang="zh-CN" altLang="en-US" sz="1600" u="sng" dirty="0">
              <a:ea typeface="黑体" panose="02010609060101010101" pitchFamily="49" charset="-122"/>
            </a:endParaRPr>
          </a:p>
        </p:txBody>
      </p:sp>
      <p:sp>
        <p:nvSpPr>
          <p:cNvPr id="108546" name="标题 1"/>
          <p:cNvSpPr>
            <a:spLocks noGrp="1"/>
          </p:cNvSpPr>
          <p:nvPr>
            <p:ph type="title"/>
          </p:nvPr>
        </p:nvSpPr>
        <p:spPr/>
        <p:txBody>
          <a:bodyPr/>
          <a:lstStyle/>
          <a:p>
            <a:r>
              <a:rPr lang="zh-CN" altLang="en-US" sz="3200"/>
              <a:t>朴素的模式匹配：</a:t>
            </a:r>
            <a:r>
              <a:rPr lang="en-US" altLang="zh-CN" sz="3200"/>
              <a:t>Brute-Force</a:t>
            </a:r>
            <a:r>
              <a:rPr lang="zh-CN" altLang="en-US" sz="3200"/>
              <a:t>算法</a:t>
            </a:r>
          </a:p>
        </p:txBody>
      </p:sp>
      <p:sp>
        <p:nvSpPr>
          <p:cNvPr id="3" name="内容占位符 2"/>
          <p:cNvSpPr>
            <a:spLocks noGrp="1"/>
          </p:cNvSpPr>
          <p:nvPr>
            <p:ph idx="1"/>
          </p:nvPr>
        </p:nvSpPr>
        <p:spPr>
          <a:xfrm>
            <a:off x="1847851" y="830263"/>
            <a:ext cx="8386763" cy="5478462"/>
          </a:xfrm>
        </p:spPr>
        <p:txBody>
          <a:bodyPr/>
          <a:lstStyle/>
          <a:p>
            <a:pPr>
              <a:defRPr/>
            </a:pPr>
            <a:r>
              <a:rPr lang="en-US" altLang="zh-CN" dirty="0" smtClean="0"/>
              <a:t>Idea: </a:t>
            </a:r>
            <a:r>
              <a:rPr lang="zh-CN" altLang="en-US" sz="2000" dirty="0" smtClean="0">
                <a:solidFill>
                  <a:srgbClr val="080808"/>
                </a:solidFill>
                <a:latin typeface="楷体_GB2312" pitchFamily="49" charset="-122"/>
              </a:rPr>
              <a:t>将</a:t>
            </a:r>
            <a:r>
              <a:rPr lang="zh-CN" altLang="en-US" sz="2000" dirty="0">
                <a:solidFill>
                  <a:srgbClr val="080808"/>
                </a:solidFill>
                <a:latin typeface="楷体_GB2312" pitchFamily="49" charset="-122"/>
              </a:rPr>
              <a:t>主串</a:t>
            </a:r>
            <a:r>
              <a:rPr lang="en-US" altLang="zh-CN" sz="2000" dirty="0">
                <a:solidFill>
                  <a:srgbClr val="080808"/>
                </a:solidFill>
                <a:latin typeface="楷体_GB2312" pitchFamily="49" charset="-122"/>
              </a:rPr>
              <a:t>T</a:t>
            </a:r>
            <a:r>
              <a:rPr lang="zh-CN" altLang="en-US" sz="2000" dirty="0">
                <a:solidFill>
                  <a:srgbClr val="080808"/>
                </a:solidFill>
                <a:latin typeface="楷体_GB2312" pitchFamily="49" charset="-122"/>
              </a:rPr>
              <a:t>的第一个字符和模式</a:t>
            </a:r>
            <a:r>
              <a:rPr lang="en-US" altLang="zh-CN" sz="2000" dirty="0">
                <a:solidFill>
                  <a:srgbClr val="080808"/>
                </a:solidFill>
                <a:latin typeface="楷体_GB2312" pitchFamily="49" charset="-122"/>
              </a:rPr>
              <a:t>P</a:t>
            </a:r>
            <a:r>
              <a:rPr lang="zh-CN" altLang="en-US" sz="2000" dirty="0">
                <a:solidFill>
                  <a:srgbClr val="080808"/>
                </a:solidFill>
                <a:latin typeface="楷体_GB2312" pitchFamily="49" charset="-122"/>
              </a:rPr>
              <a:t>的第</a:t>
            </a:r>
            <a:r>
              <a:rPr lang="en-US" altLang="zh-CN" sz="2000" dirty="0">
                <a:solidFill>
                  <a:srgbClr val="080808"/>
                </a:solidFill>
                <a:latin typeface="楷体_GB2312" pitchFamily="49" charset="-122"/>
              </a:rPr>
              <a:t>1</a:t>
            </a:r>
            <a:r>
              <a:rPr lang="zh-CN" altLang="en-US" sz="2000" dirty="0">
                <a:solidFill>
                  <a:srgbClr val="080808"/>
                </a:solidFill>
                <a:latin typeface="楷体_GB2312" pitchFamily="49" charset="-122"/>
              </a:rPr>
              <a:t>个字符比较，</a:t>
            </a:r>
          </a:p>
          <a:p>
            <a:pPr marL="0" indent="0">
              <a:spcBef>
                <a:spcPct val="50000"/>
              </a:spcBef>
              <a:buNone/>
              <a:defRPr/>
            </a:pPr>
            <a:r>
              <a:rPr lang="zh-CN" altLang="en-US" sz="2000" dirty="0">
                <a:solidFill>
                  <a:srgbClr val="080808"/>
                </a:solidFill>
                <a:latin typeface="楷体_GB2312" pitchFamily="49" charset="-122"/>
              </a:rPr>
              <a:t>  </a:t>
            </a:r>
            <a:r>
              <a:rPr lang="zh-CN" altLang="en-US" sz="2000" dirty="0" smtClean="0">
                <a:solidFill>
                  <a:srgbClr val="080808"/>
                </a:solidFill>
                <a:latin typeface="楷体_GB2312" pitchFamily="49" charset="-122"/>
              </a:rPr>
              <a:t>   若</a:t>
            </a:r>
            <a:r>
              <a:rPr lang="zh-CN" altLang="en-US" sz="2000" dirty="0">
                <a:solidFill>
                  <a:srgbClr val="0000FF"/>
                </a:solidFill>
                <a:latin typeface="楷体_GB2312" pitchFamily="49" charset="-122"/>
              </a:rPr>
              <a:t>相等</a:t>
            </a:r>
            <a:r>
              <a:rPr lang="zh-CN" altLang="en-US" sz="2000" dirty="0">
                <a:solidFill>
                  <a:srgbClr val="080808"/>
                </a:solidFill>
                <a:latin typeface="楷体_GB2312" pitchFamily="49" charset="-122"/>
              </a:rPr>
              <a:t>，继续逐个比较后续字符；</a:t>
            </a:r>
          </a:p>
          <a:p>
            <a:pPr marL="0" indent="0">
              <a:spcBef>
                <a:spcPct val="50000"/>
              </a:spcBef>
              <a:buNone/>
              <a:defRPr/>
            </a:pPr>
            <a:r>
              <a:rPr lang="zh-CN" altLang="en-US" sz="2000" dirty="0">
                <a:solidFill>
                  <a:srgbClr val="080808"/>
                </a:solidFill>
                <a:latin typeface="楷体_GB2312" pitchFamily="49" charset="-122"/>
              </a:rPr>
              <a:t>  </a:t>
            </a:r>
            <a:r>
              <a:rPr lang="zh-CN" altLang="en-US" sz="2000" dirty="0" smtClean="0">
                <a:solidFill>
                  <a:srgbClr val="080808"/>
                </a:solidFill>
                <a:latin typeface="楷体_GB2312" pitchFamily="49" charset="-122"/>
              </a:rPr>
              <a:t>   若</a:t>
            </a:r>
            <a:r>
              <a:rPr lang="zh-CN" altLang="en-US" sz="2000" dirty="0">
                <a:solidFill>
                  <a:srgbClr val="0000FF"/>
                </a:solidFill>
                <a:latin typeface="楷体_GB2312" pitchFamily="49" charset="-122"/>
              </a:rPr>
              <a:t>不等</a:t>
            </a:r>
            <a:r>
              <a:rPr lang="zh-CN" altLang="en-US" sz="2000" dirty="0">
                <a:solidFill>
                  <a:srgbClr val="080808"/>
                </a:solidFill>
                <a:latin typeface="楷体_GB2312" pitchFamily="49" charset="-122"/>
              </a:rPr>
              <a:t>，从主串</a:t>
            </a:r>
            <a:r>
              <a:rPr lang="en-US" altLang="zh-CN" sz="2000" dirty="0">
                <a:solidFill>
                  <a:srgbClr val="080808"/>
                </a:solidFill>
                <a:latin typeface="楷体_GB2312" pitchFamily="49" charset="-122"/>
              </a:rPr>
              <a:t>T</a:t>
            </a:r>
            <a:r>
              <a:rPr lang="zh-CN" altLang="en-US" sz="2000" dirty="0">
                <a:solidFill>
                  <a:srgbClr val="080808"/>
                </a:solidFill>
                <a:latin typeface="楷体_GB2312" pitchFamily="49" charset="-122"/>
              </a:rPr>
              <a:t>的下一字符起，重新与模式</a:t>
            </a:r>
            <a:r>
              <a:rPr lang="en-US" altLang="zh-CN" sz="2000" dirty="0">
                <a:solidFill>
                  <a:srgbClr val="080808"/>
                </a:solidFill>
                <a:latin typeface="楷体_GB2312" pitchFamily="49" charset="-122"/>
              </a:rPr>
              <a:t>P</a:t>
            </a:r>
            <a:r>
              <a:rPr lang="zh-CN" altLang="en-US" sz="2000" dirty="0">
                <a:solidFill>
                  <a:srgbClr val="080808"/>
                </a:solidFill>
                <a:latin typeface="楷体_GB2312" pitchFamily="49" charset="-122"/>
              </a:rPr>
              <a:t>第一个字符比较 </a:t>
            </a:r>
          </a:p>
          <a:p>
            <a:pPr marL="0" indent="0">
              <a:spcBef>
                <a:spcPct val="50000"/>
              </a:spcBef>
              <a:defRPr/>
            </a:pPr>
            <a:endParaRPr lang="zh-CN" altLang="en-US" sz="2000" dirty="0">
              <a:solidFill>
                <a:srgbClr val="080808"/>
              </a:solidFill>
              <a:latin typeface="楷体_GB2312" pitchFamily="49" charset="-122"/>
            </a:endParaRPr>
          </a:p>
        </p:txBody>
      </p:sp>
      <p:grpSp>
        <p:nvGrpSpPr>
          <p:cNvPr id="28" name="Group 2"/>
          <p:cNvGrpSpPr>
            <a:grpSpLocks/>
          </p:cNvGrpSpPr>
          <p:nvPr/>
        </p:nvGrpSpPr>
        <p:grpSpPr bwMode="auto">
          <a:xfrm>
            <a:off x="3468544" y="2645494"/>
            <a:ext cx="5219744" cy="3879850"/>
            <a:chOff x="746" y="463"/>
            <a:chExt cx="3812" cy="3013"/>
          </a:xfrm>
        </p:grpSpPr>
        <p:sp>
          <p:nvSpPr>
            <p:cNvPr id="108550" name="Rectangle 3"/>
            <p:cNvSpPr>
              <a:spLocks noChangeArrowheads="1"/>
            </p:cNvSpPr>
            <p:nvPr/>
          </p:nvSpPr>
          <p:spPr bwMode="auto">
            <a:xfrm>
              <a:off x="746" y="476"/>
              <a:ext cx="98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FF"/>
                  </a:solidFill>
                  <a:latin typeface="宋体" panose="02010600030101010101" pitchFamily="2" charset="-122"/>
                  <a:ea typeface="黑体" panose="02010609060101010101" pitchFamily="49" charset="-122"/>
                </a:rPr>
                <a:t>第一次匹配</a:t>
              </a:r>
            </a:p>
          </p:txBody>
        </p:sp>
        <p:sp>
          <p:nvSpPr>
            <p:cNvPr id="108551" name="Rectangle 4"/>
            <p:cNvSpPr>
              <a:spLocks noChangeArrowheads="1"/>
            </p:cNvSpPr>
            <p:nvPr/>
          </p:nvSpPr>
          <p:spPr bwMode="auto">
            <a:xfrm>
              <a:off x="1771" y="463"/>
              <a:ext cx="26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t</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8552" name="Rectangle 5"/>
            <p:cNvSpPr>
              <a:spLocks noChangeArrowheads="1"/>
            </p:cNvSpPr>
            <p:nvPr/>
          </p:nvSpPr>
          <p:spPr bwMode="auto">
            <a:xfrm>
              <a:off x="1771" y="893"/>
              <a:ext cx="30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p</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8553" name="Rectangle 6"/>
            <p:cNvSpPr>
              <a:spLocks noChangeArrowheads="1"/>
            </p:cNvSpPr>
            <p:nvPr/>
          </p:nvSpPr>
          <p:spPr bwMode="auto">
            <a:xfrm>
              <a:off x="2024" y="463"/>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554" name="Rectangle 7"/>
            <p:cNvSpPr>
              <a:spLocks noChangeArrowheads="1"/>
            </p:cNvSpPr>
            <p:nvPr/>
          </p:nvSpPr>
          <p:spPr bwMode="auto">
            <a:xfrm>
              <a:off x="2188" y="463"/>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55" name="Rectangle 8"/>
            <p:cNvSpPr>
              <a:spLocks noChangeArrowheads="1"/>
            </p:cNvSpPr>
            <p:nvPr/>
          </p:nvSpPr>
          <p:spPr bwMode="auto">
            <a:xfrm>
              <a:off x="2366" y="463"/>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56" name="Rectangle 9"/>
            <p:cNvSpPr>
              <a:spLocks noChangeArrowheads="1"/>
            </p:cNvSpPr>
            <p:nvPr/>
          </p:nvSpPr>
          <p:spPr bwMode="auto">
            <a:xfrm>
              <a:off x="2555" y="463"/>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557" name="Rectangle 10"/>
            <p:cNvSpPr>
              <a:spLocks noChangeArrowheads="1"/>
            </p:cNvSpPr>
            <p:nvPr/>
          </p:nvSpPr>
          <p:spPr bwMode="auto">
            <a:xfrm>
              <a:off x="2733" y="463"/>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58" name="Rectangle 11"/>
            <p:cNvSpPr>
              <a:spLocks noChangeArrowheads="1"/>
            </p:cNvSpPr>
            <p:nvPr/>
          </p:nvSpPr>
          <p:spPr bwMode="auto">
            <a:xfrm>
              <a:off x="2910" y="463"/>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08559" name="Rectangle 12"/>
            <p:cNvSpPr>
              <a:spLocks noChangeArrowheads="1"/>
            </p:cNvSpPr>
            <p:nvPr/>
          </p:nvSpPr>
          <p:spPr bwMode="auto">
            <a:xfrm>
              <a:off x="2024" y="893"/>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560" name="Rectangle 13"/>
            <p:cNvSpPr>
              <a:spLocks noChangeArrowheads="1"/>
            </p:cNvSpPr>
            <p:nvPr/>
          </p:nvSpPr>
          <p:spPr bwMode="auto">
            <a:xfrm>
              <a:off x="2188" y="893"/>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a:solidFill>
                    <a:srgbClr val="000000"/>
                  </a:solidFill>
                  <a:latin typeface="Times" panose="02020603050405020304" pitchFamily="18" charset="0"/>
                  <a:ea typeface="黑体" panose="02010609060101010101" pitchFamily="49" charset="-122"/>
                </a:rPr>
                <a:t>d</a:t>
              </a:r>
              <a:endParaRPr lang="en-US" altLang="zh-CN" sz="4000" dirty="0">
                <a:ea typeface="黑体" panose="02010609060101010101" pitchFamily="49" charset="-122"/>
              </a:endParaRPr>
            </a:p>
          </p:txBody>
        </p:sp>
        <p:sp>
          <p:nvSpPr>
            <p:cNvPr id="108561" name="Rectangle 14"/>
            <p:cNvSpPr>
              <a:spLocks noChangeArrowheads="1"/>
            </p:cNvSpPr>
            <p:nvPr/>
          </p:nvSpPr>
          <p:spPr bwMode="auto">
            <a:xfrm>
              <a:off x="2378" y="893"/>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08562" name="Line 15"/>
            <p:cNvSpPr>
              <a:spLocks noChangeShapeType="1"/>
            </p:cNvSpPr>
            <p:nvPr/>
          </p:nvSpPr>
          <p:spPr bwMode="auto">
            <a:xfrm>
              <a:off x="2353" y="716"/>
              <a:ext cx="152" cy="12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3" name="Line 16"/>
            <p:cNvSpPr>
              <a:spLocks noChangeShapeType="1"/>
            </p:cNvSpPr>
            <p:nvPr/>
          </p:nvSpPr>
          <p:spPr bwMode="auto">
            <a:xfrm>
              <a:off x="2087"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4" name="Line 17"/>
            <p:cNvSpPr>
              <a:spLocks noChangeShapeType="1"/>
            </p:cNvSpPr>
            <p:nvPr/>
          </p:nvSpPr>
          <p:spPr bwMode="auto">
            <a:xfrm>
              <a:off x="2049"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5" name="Line 18"/>
            <p:cNvSpPr>
              <a:spLocks noChangeShapeType="1"/>
            </p:cNvSpPr>
            <p:nvPr/>
          </p:nvSpPr>
          <p:spPr bwMode="auto">
            <a:xfrm>
              <a:off x="2264"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6" name="Line 19"/>
            <p:cNvSpPr>
              <a:spLocks noChangeShapeType="1"/>
            </p:cNvSpPr>
            <p:nvPr/>
          </p:nvSpPr>
          <p:spPr bwMode="auto">
            <a:xfrm>
              <a:off x="2226"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7" name="Line 20"/>
            <p:cNvSpPr>
              <a:spLocks noChangeShapeType="1"/>
            </p:cNvSpPr>
            <p:nvPr/>
          </p:nvSpPr>
          <p:spPr bwMode="auto">
            <a:xfrm>
              <a:off x="2441"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8" name="Line 21"/>
            <p:cNvSpPr>
              <a:spLocks noChangeShapeType="1"/>
            </p:cNvSpPr>
            <p:nvPr/>
          </p:nvSpPr>
          <p:spPr bwMode="auto">
            <a:xfrm>
              <a:off x="2403"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9" name="Rectangle 22"/>
            <p:cNvSpPr>
              <a:spLocks noChangeArrowheads="1"/>
            </p:cNvSpPr>
            <p:nvPr/>
          </p:nvSpPr>
          <p:spPr bwMode="auto">
            <a:xfrm>
              <a:off x="3441" y="463"/>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i</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108570" name="Rectangle 23"/>
            <p:cNvSpPr>
              <a:spLocks noChangeArrowheads="1"/>
            </p:cNvSpPr>
            <p:nvPr/>
          </p:nvSpPr>
          <p:spPr bwMode="auto">
            <a:xfrm>
              <a:off x="3441" y="893"/>
              <a:ext cx="36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j</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108571" name="Rectangle 24"/>
            <p:cNvSpPr>
              <a:spLocks noChangeArrowheads="1"/>
            </p:cNvSpPr>
            <p:nvPr/>
          </p:nvSpPr>
          <p:spPr bwMode="auto">
            <a:xfrm>
              <a:off x="4162" y="691"/>
              <a:ext cx="3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00"/>
                  </a:solidFill>
                  <a:latin typeface="宋体" panose="02010600030101010101" pitchFamily="2" charset="-122"/>
                  <a:ea typeface="黑体" panose="02010609060101010101" pitchFamily="49" charset="-122"/>
                </a:rPr>
                <a:t>失败</a:t>
              </a:r>
              <a:endParaRPr lang="zh-CN" altLang="en-US" sz="4000">
                <a:ea typeface="黑体" panose="02010609060101010101" pitchFamily="49" charset="-122"/>
              </a:endParaRPr>
            </a:p>
          </p:txBody>
        </p:sp>
        <p:sp>
          <p:nvSpPr>
            <p:cNvPr id="108572" name="Rectangle 25"/>
            <p:cNvSpPr>
              <a:spLocks noChangeArrowheads="1"/>
            </p:cNvSpPr>
            <p:nvPr/>
          </p:nvSpPr>
          <p:spPr bwMode="auto">
            <a:xfrm>
              <a:off x="746" y="1261"/>
              <a:ext cx="98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FF"/>
                  </a:solidFill>
                  <a:latin typeface="宋体" panose="02010600030101010101" pitchFamily="2" charset="-122"/>
                  <a:ea typeface="黑体" panose="02010609060101010101" pitchFamily="49" charset="-122"/>
                </a:rPr>
                <a:t>第二次匹配</a:t>
              </a:r>
              <a:endParaRPr lang="zh-CN" altLang="en-US" sz="4000">
                <a:solidFill>
                  <a:srgbClr val="0000FF"/>
                </a:solidFill>
                <a:ea typeface="黑体" panose="02010609060101010101" pitchFamily="49" charset="-122"/>
              </a:endParaRPr>
            </a:p>
          </p:txBody>
        </p:sp>
        <p:sp>
          <p:nvSpPr>
            <p:cNvPr id="108573" name="Rectangle 26"/>
            <p:cNvSpPr>
              <a:spLocks noChangeArrowheads="1"/>
            </p:cNvSpPr>
            <p:nvPr/>
          </p:nvSpPr>
          <p:spPr bwMode="auto">
            <a:xfrm>
              <a:off x="1771" y="1248"/>
              <a:ext cx="26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t</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8574" name="Rectangle 27"/>
            <p:cNvSpPr>
              <a:spLocks noChangeArrowheads="1"/>
            </p:cNvSpPr>
            <p:nvPr/>
          </p:nvSpPr>
          <p:spPr bwMode="auto">
            <a:xfrm>
              <a:off x="1948" y="1666"/>
              <a:ext cx="30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p</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8575" name="Rectangle 28"/>
            <p:cNvSpPr>
              <a:spLocks noChangeArrowheads="1"/>
            </p:cNvSpPr>
            <p:nvPr/>
          </p:nvSpPr>
          <p:spPr bwMode="auto">
            <a:xfrm>
              <a:off x="2024" y="1248"/>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576" name="Rectangle 29"/>
            <p:cNvSpPr>
              <a:spLocks noChangeArrowheads="1"/>
            </p:cNvSpPr>
            <p:nvPr/>
          </p:nvSpPr>
          <p:spPr bwMode="auto">
            <a:xfrm>
              <a:off x="2188" y="1248"/>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77" name="Rectangle 30"/>
            <p:cNvSpPr>
              <a:spLocks noChangeArrowheads="1"/>
            </p:cNvSpPr>
            <p:nvPr/>
          </p:nvSpPr>
          <p:spPr bwMode="auto">
            <a:xfrm>
              <a:off x="2366" y="1248"/>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78" name="Rectangle 31"/>
            <p:cNvSpPr>
              <a:spLocks noChangeArrowheads="1"/>
            </p:cNvSpPr>
            <p:nvPr/>
          </p:nvSpPr>
          <p:spPr bwMode="auto">
            <a:xfrm>
              <a:off x="2555" y="1248"/>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579" name="Rectangle 32"/>
            <p:cNvSpPr>
              <a:spLocks noChangeArrowheads="1"/>
            </p:cNvSpPr>
            <p:nvPr/>
          </p:nvSpPr>
          <p:spPr bwMode="auto">
            <a:xfrm>
              <a:off x="2733" y="1248"/>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80" name="Rectangle 33"/>
            <p:cNvSpPr>
              <a:spLocks noChangeArrowheads="1"/>
            </p:cNvSpPr>
            <p:nvPr/>
          </p:nvSpPr>
          <p:spPr bwMode="auto">
            <a:xfrm>
              <a:off x="2910" y="1248"/>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08581" name="Rectangle 34"/>
            <p:cNvSpPr>
              <a:spLocks noChangeArrowheads="1"/>
            </p:cNvSpPr>
            <p:nvPr/>
          </p:nvSpPr>
          <p:spPr bwMode="auto">
            <a:xfrm>
              <a:off x="2201" y="1666"/>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582" name="Rectangle 35"/>
            <p:cNvSpPr>
              <a:spLocks noChangeArrowheads="1"/>
            </p:cNvSpPr>
            <p:nvPr/>
          </p:nvSpPr>
          <p:spPr bwMode="auto">
            <a:xfrm>
              <a:off x="2366" y="1666"/>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83" name="Rectangle 36"/>
            <p:cNvSpPr>
              <a:spLocks noChangeArrowheads="1"/>
            </p:cNvSpPr>
            <p:nvPr/>
          </p:nvSpPr>
          <p:spPr bwMode="auto">
            <a:xfrm>
              <a:off x="2555" y="1666"/>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08584" name="Line 37"/>
            <p:cNvSpPr>
              <a:spLocks noChangeShapeType="1"/>
            </p:cNvSpPr>
            <p:nvPr/>
          </p:nvSpPr>
          <p:spPr bwMode="auto">
            <a:xfrm>
              <a:off x="2176" y="1502"/>
              <a:ext cx="126" cy="11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85" name="Line 38"/>
            <p:cNvSpPr>
              <a:spLocks noChangeShapeType="1"/>
            </p:cNvSpPr>
            <p:nvPr/>
          </p:nvSpPr>
          <p:spPr bwMode="auto">
            <a:xfrm>
              <a:off x="2264" y="1464"/>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86" name="Line 39"/>
            <p:cNvSpPr>
              <a:spLocks noChangeShapeType="1"/>
            </p:cNvSpPr>
            <p:nvPr/>
          </p:nvSpPr>
          <p:spPr bwMode="auto">
            <a:xfrm>
              <a:off x="2226" y="1464"/>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87" name="Rectangle 40"/>
            <p:cNvSpPr>
              <a:spLocks noChangeArrowheads="1"/>
            </p:cNvSpPr>
            <p:nvPr/>
          </p:nvSpPr>
          <p:spPr bwMode="auto">
            <a:xfrm>
              <a:off x="3441" y="1248"/>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err="1">
                  <a:solidFill>
                    <a:srgbClr val="000000"/>
                  </a:solidFill>
                  <a:latin typeface="Times" panose="02020603050405020304" pitchFamily="18" charset="0"/>
                  <a:ea typeface="黑体" panose="02010609060101010101" pitchFamily="49" charset="-122"/>
                </a:rPr>
                <a:t>i</a:t>
              </a:r>
              <a:r>
                <a:rPr lang="zh-CN" altLang="en-US" sz="2100" dirty="0" smtClean="0">
                  <a:solidFill>
                    <a:srgbClr val="000000"/>
                  </a:solidFill>
                  <a:latin typeface="Times" panose="02020603050405020304" pitchFamily="18" charset="0"/>
                  <a:ea typeface="黑体" panose="02010609060101010101" pitchFamily="49" charset="-122"/>
                </a:rPr>
                <a:t>＝</a:t>
              </a:r>
              <a:r>
                <a:rPr lang="en-US" altLang="zh-CN" sz="2100" dirty="0" smtClean="0">
                  <a:solidFill>
                    <a:srgbClr val="000000"/>
                  </a:solidFill>
                  <a:latin typeface="Times" panose="02020603050405020304" pitchFamily="18" charset="0"/>
                  <a:ea typeface="黑体" panose="02010609060101010101" pitchFamily="49" charset="-122"/>
                </a:rPr>
                <a:t>1</a:t>
              </a:r>
              <a:endParaRPr lang="zh-CN" altLang="en-US" sz="4000" dirty="0">
                <a:ea typeface="黑体" panose="02010609060101010101" pitchFamily="49" charset="-122"/>
              </a:endParaRPr>
            </a:p>
          </p:txBody>
        </p:sp>
        <p:sp>
          <p:nvSpPr>
            <p:cNvPr id="108588" name="Rectangle 41"/>
            <p:cNvSpPr>
              <a:spLocks noChangeArrowheads="1"/>
            </p:cNvSpPr>
            <p:nvPr/>
          </p:nvSpPr>
          <p:spPr bwMode="auto">
            <a:xfrm>
              <a:off x="3441" y="1666"/>
              <a:ext cx="36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a:solidFill>
                    <a:srgbClr val="000000"/>
                  </a:solidFill>
                  <a:latin typeface="Times" panose="02020603050405020304" pitchFamily="18" charset="0"/>
                  <a:ea typeface="黑体" panose="02010609060101010101" pitchFamily="49" charset="-122"/>
                </a:rPr>
                <a:t>j</a:t>
              </a:r>
              <a:r>
                <a:rPr lang="zh-CN" altLang="en-US" sz="2100" dirty="0" smtClean="0">
                  <a:solidFill>
                    <a:srgbClr val="000000"/>
                  </a:solidFill>
                  <a:latin typeface="Times" panose="02020603050405020304" pitchFamily="18" charset="0"/>
                  <a:ea typeface="黑体" panose="02010609060101010101" pitchFamily="49" charset="-122"/>
                </a:rPr>
                <a:t>＝</a:t>
              </a:r>
              <a:r>
                <a:rPr lang="en-US" altLang="zh-CN" sz="2100" dirty="0" smtClean="0">
                  <a:solidFill>
                    <a:srgbClr val="000000"/>
                  </a:solidFill>
                  <a:latin typeface="Times" panose="02020603050405020304" pitchFamily="18" charset="0"/>
                  <a:ea typeface="黑体" panose="02010609060101010101" pitchFamily="49" charset="-122"/>
                </a:rPr>
                <a:t>0</a:t>
              </a:r>
              <a:endParaRPr lang="zh-CN" altLang="en-US" sz="4000" dirty="0">
                <a:ea typeface="黑体" panose="02010609060101010101" pitchFamily="49" charset="-122"/>
              </a:endParaRPr>
            </a:p>
          </p:txBody>
        </p:sp>
        <p:sp>
          <p:nvSpPr>
            <p:cNvPr id="108589" name="Rectangle 42"/>
            <p:cNvSpPr>
              <a:spLocks noChangeArrowheads="1"/>
            </p:cNvSpPr>
            <p:nvPr/>
          </p:nvSpPr>
          <p:spPr bwMode="auto">
            <a:xfrm>
              <a:off x="4162" y="1464"/>
              <a:ext cx="3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00"/>
                  </a:solidFill>
                  <a:latin typeface="宋体" panose="02010600030101010101" pitchFamily="2" charset="-122"/>
                  <a:ea typeface="黑体" panose="02010609060101010101" pitchFamily="49" charset="-122"/>
                </a:rPr>
                <a:t>失败</a:t>
              </a:r>
              <a:endParaRPr lang="zh-CN" altLang="en-US" sz="4000">
                <a:ea typeface="黑体" panose="02010609060101010101" pitchFamily="49" charset="-122"/>
              </a:endParaRPr>
            </a:p>
          </p:txBody>
        </p:sp>
        <p:sp>
          <p:nvSpPr>
            <p:cNvPr id="108590" name="Rectangle 43"/>
            <p:cNvSpPr>
              <a:spLocks noChangeArrowheads="1"/>
            </p:cNvSpPr>
            <p:nvPr/>
          </p:nvSpPr>
          <p:spPr bwMode="auto">
            <a:xfrm>
              <a:off x="746" y="2034"/>
              <a:ext cx="98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FF"/>
                  </a:solidFill>
                  <a:latin typeface="宋体" panose="02010600030101010101" pitchFamily="2" charset="-122"/>
                  <a:ea typeface="黑体" panose="02010609060101010101" pitchFamily="49" charset="-122"/>
                </a:rPr>
                <a:t>第三次</a:t>
              </a:r>
              <a:r>
                <a:rPr lang="zh-CN" altLang="en-US" sz="2100">
                  <a:solidFill>
                    <a:srgbClr val="0000FF"/>
                  </a:solidFill>
                  <a:latin typeface="楷体_GB2312" pitchFamily="49" charset="-122"/>
                  <a:ea typeface="黑体" panose="02010609060101010101" pitchFamily="49" charset="-122"/>
                </a:rPr>
                <a:t>匹配</a:t>
              </a:r>
              <a:endParaRPr lang="zh-CN" altLang="en-US" sz="4000">
                <a:solidFill>
                  <a:srgbClr val="0000FF"/>
                </a:solidFill>
                <a:latin typeface="楷体_GB2312" pitchFamily="49" charset="-122"/>
                <a:ea typeface="黑体" panose="02010609060101010101" pitchFamily="49" charset="-122"/>
              </a:endParaRPr>
            </a:p>
          </p:txBody>
        </p:sp>
        <p:sp>
          <p:nvSpPr>
            <p:cNvPr id="108591" name="Rectangle 44"/>
            <p:cNvSpPr>
              <a:spLocks noChangeArrowheads="1"/>
            </p:cNvSpPr>
            <p:nvPr/>
          </p:nvSpPr>
          <p:spPr bwMode="auto">
            <a:xfrm>
              <a:off x="1771" y="2021"/>
              <a:ext cx="26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t</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8592" name="Rectangle 45"/>
            <p:cNvSpPr>
              <a:spLocks noChangeArrowheads="1"/>
            </p:cNvSpPr>
            <p:nvPr/>
          </p:nvSpPr>
          <p:spPr bwMode="auto">
            <a:xfrm>
              <a:off x="2125" y="2439"/>
              <a:ext cx="30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p</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8593" name="Rectangle 46"/>
            <p:cNvSpPr>
              <a:spLocks noChangeArrowheads="1"/>
            </p:cNvSpPr>
            <p:nvPr/>
          </p:nvSpPr>
          <p:spPr bwMode="auto">
            <a:xfrm>
              <a:off x="2024" y="2021"/>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594" name="Rectangle 47"/>
            <p:cNvSpPr>
              <a:spLocks noChangeArrowheads="1"/>
            </p:cNvSpPr>
            <p:nvPr/>
          </p:nvSpPr>
          <p:spPr bwMode="auto">
            <a:xfrm>
              <a:off x="2188" y="2021"/>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95" name="Rectangle 48"/>
            <p:cNvSpPr>
              <a:spLocks noChangeArrowheads="1"/>
            </p:cNvSpPr>
            <p:nvPr/>
          </p:nvSpPr>
          <p:spPr bwMode="auto">
            <a:xfrm>
              <a:off x="2366" y="2021"/>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96" name="Rectangle 49"/>
            <p:cNvSpPr>
              <a:spLocks noChangeArrowheads="1"/>
            </p:cNvSpPr>
            <p:nvPr/>
          </p:nvSpPr>
          <p:spPr bwMode="auto">
            <a:xfrm>
              <a:off x="2555" y="2021"/>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597" name="Rectangle 50"/>
            <p:cNvSpPr>
              <a:spLocks noChangeArrowheads="1"/>
            </p:cNvSpPr>
            <p:nvPr/>
          </p:nvSpPr>
          <p:spPr bwMode="auto">
            <a:xfrm>
              <a:off x="2733" y="2021"/>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598" name="Rectangle 51"/>
            <p:cNvSpPr>
              <a:spLocks noChangeArrowheads="1"/>
            </p:cNvSpPr>
            <p:nvPr/>
          </p:nvSpPr>
          <p:spPr bwMode="auto">
            <a:xfrm>
              <a:off x="2910" y="2021"/>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08599" name="Rectangle 52"/>
            <p:cNvSpPr>
              <a:spLocks noChangeArrowheads="1"/>
            </p:cNvSpPr>
            <p:nvPr/>
          </p:nvSpPr>
          <p:spPr bwMode="auto">
            <a:xfrm>
              <a:off x="2378" y="2439"/>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600" name="Rectangle 53"/>
            <p:cNvSpPr>
              <a:spLocks noChangeArrowheads="1"/>
            </p:cNvSpPr>
            <p:nvPr/>
          </p:nvSpPr>
          <p:spPr bwMode="auto">
            <a:xfrm>
              <a:off x="2555" y="2439"/>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601" name="Rectangle 54"/>
            <p:cNvSpPr>
              <a:spLocks noChangeArrowheads="1"/>
            </p:cNvSpPr>
            <p:nvPr/>
          </p:nvSpPr>
          <p:spPr bwMode="auto">
            <a:xfrm>
              <a:off x="2733" y="2439"/>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08602" name="Line 55"/>
            <p:cNvSpPr>
              <a:spLocks noChangeShapeType="1"/>
            </p:cNvSpPr>
            <p:nvPr/>
          </p:nvSpPr>
          <p:spPr bwMode="auto">
            <a:xfrm>
              <a:off x="2353" y="2274"/>
              <a:ext cx="126" cy="12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03" name="Line 56"/>
            <p:cNvSpPr>
              <a:spLocks noChangeShapeType="1"/>
            </p:cNvSpPr>
            <p:nvPr/>
          </p:nvSpPr>
          <p:spPr bwMode="auto">
            <a:xfrm>
              <a:off x="2441" y="2249"/>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04" name="Line 57"/>
            <p:cNvSpPr>
              <a:spLocks noChangeShapeType="1"/>
            </p:cNvSpPr>
            <p:nvPr/>
          </p:nvSpPr>
          <p:spPr bwMode="auto">
            <a:xfrm>
              <a:off x="2403" y="2249"/>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05" name="Rectangle 58"/>
            <p:cNvSpPr>
              <a:spLocks noChangeArrowheads="1"/>
            </p:cNvSpPr>
            <p:nvPr/>
          </p:nvSpPr>
          <p:spPr bwMode="auto">
            <a:xfrm>
              <a:off x="3441" y="2021"/>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i</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108606" name="Rectangle 59"/>
            <p:cNvSpPr>
              <a:spLocks noChangeArrowheads="1"/>
            </p:cNvSpPr>
            <p:nvPr/>
          </p:nvSpPr>
          <p:spPr bwMode="auto">
            <a:xfrm>
              <a:off x="3441" y="2439"/>
              <a:ext cx="36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a:solidFill>
                    <a:srgbClr val="000000"/>
                  </a:solidFill>
                  <a:latin typeface="Times" panose="02020603050405020304" pitchFamily="18" charset="0"/>
                  <a:ea typeface="黑体" panose="02010609060101010101" pitchFamily="49" charset="-122"/>
                </a:rPr>
                <a:t>j</a:t>
              </a:r>
              <a:r>
                <a:rPr lang="zh-CN" altLang="en-US" sz="2100" dirty="0" smtClean="0">
                  <a:solidFill>
                    <a:srgbClr val="000000"/>
                  </a:solidFill>
                  <a:latin typeface="Times" panose="02020603050405020304" pitchFamily="18" charset="0"/>
                  <a:ea typeface="黑体" panose="02010609060101010101" pitchFamily="49" charset="-122"/>
                </a:rPr>
                <a:t>＝</a:t>
              </a:r>
              <a:r>
                <a:rPr lang="en-US" altLang="zh-CN" sz="2100" dirty="0" smtClean="0">
                  <a:solidFill>
                    <a:srgbClr val="000000"/>
                  </a:solidFill>
                  <a:latin typeface="Times" panose="02020603050405020304" pitchFamily="18" charset="0"/>
                  <a:ea typeface="黑体" panose="02010609060101010101" pitchFamily="49" charset="-122"/>
                </a:rPr>
                <a:t>0</a:t>
              </a:r>
              <a:endParaRPr lang="zh-CN" altLang="en-US" sz="4000" dirty="0">
                <a:ea typeface="黑体" panose="02010609060101010101" pitchFamily="49" charset="-122"/>
              </a:endParaRPr>
            </a:p>
          </p:txBody>
        </p:sp>
        <p:sp>
          <p:nvSpPr>
            <p:cNvPr id="108607" name="Rectangle 60"/>
            <p:cNvSpPr>
              <a:spLocks noChangeArrowheads="1"/>
            </p:cNvSpPr>
            <p:nvPr/>
          </p:nvSpPr>
          <p:spPr bwMode="auto">
            <a:xfrm>
              <a:off x="4162" y="2249"/>
              <a:ext cx="3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00"/>
                  </a:solidFill>
                  <a:latin typeface="宋体" panose="02010600030101010101" pitchFamily="2" charset="-122"/>
                  <a:ea typeface="黑体" panose="02010609060101010101" pitchFamily="49" charset="-122"/>
                </a:rPr>
                <a:t>失败</a:t>
              </a:r>
              <a:endParaRPr lang="zh-CN" altLang="en-US" sz="4000">
                <a:ea typeface="黑体" panose="02010609060101010101" pitchFamily="49" charset="-122"/>
              </a:endParaRPr>
            </a:p>
          </p:txBody>
        </p:sp>
        <p:sp>
          <p:nvSpPr>
            <p:cNvPr id="108608" name="Rectangle 61"/>
            <p:cNvSpPr>
              <a:spLocks noChangeArrowheads="1"/>
            </p:cNvSpPr>
            <p:nvPr/>
          </p:nvSpPr>
          <p:spPr bwMode="auto">
            <a:xfrm>
              <a:off x="746" y="2820"/>
              <a:ext cx="98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FF"/>
                  </a:solidFill>
                  <a:latin typeface="宋体" panose="02010600030101010101" pitchFamily="2" charset="-122"/>
                  <a:ea typeface="黑体" panose="02010609060101010101" pitchFamily="49" charset="-122"/>
                </a:rPr>
                <a:t>第四次匹配</a:t>
              </a:r>
              <a:endParaRPr lang="zh-CN" altLang="en-US" sz="4000">
                <a:solidFill>
                  <a:srgbClr val="0000FF"/>
                </a:solidFill>
                <a:ea typeface="黑体" panose="02010609060101010101" pitchFamily="49" charset="-122"/>
              </a:endParaRPr>
            </a:p>
          </p:txBody>
        </p:sp>
        <p:sp>
          <p:nvSpPr>
            <p:cNvPr id="108609" name="Rectangle 62"/>
            <p:cNvSpPr>
              <a:spLocks noChangeArrowheads="1"/>
            </p:cNvSpPr>
            <p:nvPr/>
          </p:nvSpPr>
          <p:spPr bwMode="auto">
            <a:xfrm>
              <a:off x="1771" y="2807"/>
              <a:ext cx="26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t</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8610" name="Rectangle 63"/>
            <p:cNvSpPr>
              <a:spLocks noChangeArrowheads="1"/>
            </p:cNvSpPr>
            <p:nvPr/>
          </p:nvSpPr>
          <p:spPr bwMode="auto">
            <a:xfrm>
              <a:off x="2391" y="3225"/>
              <a:ext cx="30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p</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8611" name="Rectangle 64"/>
            <p:cNvSpPr>
              <a:spLocks noChangeArrowheads="1"/>
            </p:cNvSpPr>
            <p:nvPr/>
          </p:nvSpPr>
          <p:spPr bwMode="auto">
            <a:xfrm>
              <a:off x="2024" y="2807"/>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612" name="Rectangle 65"/>
            <p:cNvSpPr>
              <a:spLocks noChangeArrowheads="1"/>
            </p:cNvSpPr>
            <p:nvPr/>
          </p:nvSpPr>
          <p:spPr bwMode="auto">
            <a:xfrm>
              <a:off x="2188" y="2807"/>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613" name="Rectangle 66"/>
            <p:cNvSpPr>
              <a:spLocks noChangeArrowheads="1"/>
            </p:cNvSpPr>
            <p:nvPr/>
          </p:nvSpPr>
          <p:spPr bwMode="auto">
            <a:xfrm>
              <a:off x="2366" y="2807"/>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614" name="Rectangle 67"/>
            <p:cNvSpPr>
              <a:spLocks noChangeArrowheads="1"/>
            </p:cNvSpPr>
            <p:nvPr/>
          </p:nvSpPr>
          <p:spPr bwMode="auto">
            <a:xfrm>
              <a:off x="2555" y="2807"/>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615" name="Rectangle 68"/>
            <p:cNvSpPr>
              <a:spLocks noChangeArrowheads="1"/>
            </p:cNvSpPr>
            <p:nvPr/>
          </p:nvSpPr>
          <p:spPr bwMode="auto">
            <a:xfrm>
              <a:off x="2733" y="2807"/>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616" name="Rectangle 69"/>
            <p:cNvSpPr>
              <a:spLocks noChangeArrowheads="1"/>
            </p:cNvSpPr>
            <p:nvPr/>
          </p:nvSpPr>
          <p:spPr bwMode="auto">
            <a:xfrm>
              <a:off x="2910" y="2807"/>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08617" name="Rectangle 70"/>
            <p:cNvSpPr>
              <a:spLocks noChangeArrowheads="1"/>
            </p:cNvSpPr>
            <p:nvPr/>
          </p:nvSpPr>
          <p:spPr bwMode="auto">
            <a:xfrm>
              <a:off x="2644" y="3225"/>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08618" name="Rectangle 71"/>
            <p:cNvSpPr>
              <a:spLocks noChangeArrowheads="1"/>
            </p:cNvSpPr>
            <p:nvPr/>
          </p:nvSpPr>
          <p:spPr bwMode="auto">
            <a:xfrm>
              <a:off x="2821" y="3225"/>
              <a:ext cx="1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08619" name="Rectangle 72"/>
            <p:cNvSpPr>
              <a:spLocks noChangeArrowheads="1"/>
            </p:cNvSpPr>
            <p:nvPr/>
          </p:nvSpPr>
          <p:spPr bwMode="auto">
            <a:xfrm>
              <a:off x="3011" y="3225"/>
              <a:ext cx="8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08620" name="Rectangle 73"/>
            <p:cNvSpPr>
              <a:spLocks noChangeArrowheads="1"/>
            </p:cNvSpPr>
            <p:nvPr/>
          </p:nvSpPr>
          <p:spPr bwMode="auto">
            <a:xfrm>
              <a:off x="3441" y="2807"/>
              <a:ext cx="3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i</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5</a:t>
              </a:r>
              <a:endParaRPr lang="en-US" altLang="zh-CN" sz="4000">
                <a:ea typeface="黑体" panose="02010609060101010101" pitchFamily="49" charset="-122"/>
              </a:endParaRPr>
            </a:p>
          </p:txBody>
        </p:sp>
        <p:sp>
          <p:nvSpPr>
            <p:cNvPr id="108621" name="Rectangle 74"/>
            <p:cNvSpPr>
              <a:spLocks noChangeArrowheads="1"/>
            </p:cNvSpPr>
            <p:nvPr/>
          </p:nvSpPr>
          <p:spPr bwMode="auto">
            <a:xfrm>
              <a:off x="3441" y="3225"/>
              <a:ext cx="36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j</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108622" name="Rectangle 75"/>
            <p:cNvSpPr>
              <a:spLocks noChangeArrowheads="1"/>
            </p:cNvSpPr>
            <p:nvPr/>
          </p:nvSpPr>
          <p:spPr bwMode="auto">
            <a:xfrm>
              <a:off x="4162" y="3022"/>
              <a:ext cx="3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00"/>
                  </a:solidFill>
                  <a:latin typeface="宋体" panose="02010600030101010101" pitchFamily="2" charset="-122"/>
                  <a:ea typeface="黑体" panose="02010609060101010101" pitchFamily="49" charset="-122"/>
                </a:rPr>
                <a:t>成功</a:t>
              </a:r>
              <a:endParaRPr lang="zh-CN" altLang="en-US" sz="4000">
                <a:ea typeface="黑体" panose="02010609060101010101" pitchFamily="49" charset="-122"/>
              </a:endParaRPr>
            </a:p>
          </p:txBody>
        </p:sp>
        <p:sp>
          <p:nvSpPr>
            <p:cNvPr id="108623" name="Line 76"/>
            <p:cNvSpPr>
              <a:spLocks noChangeShapeType="1"/>
            </p:cNvSpPr>
            <p:nvPr/>
          </p:nvSpPr>
          <p:spPr bwMode="auto">
            <a:xfrm>
              <a:off x="2644" y="3022"/>
              <a:ext cx="38"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24" name="Line 77"/>
            <p:cNvSpPr>
              <a:spLocks noChangeShapeType="1"/>
            </p:cNvSpPr>
            <p:nvPr/>
          </p:nvSpPr>
          <p:spPr bwMode="auto">
            <a:xfrm>
              <a:off x="2593" y="3035"/>
              <a:ext cx="5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25" name="Line 78"/>
            <p:cNvSpPr>
              <a:spLocks noChangeShapeType="1"/>
            </p:cNvSpPr>
            <p:nvPr/>
          </p:nvSpPr>
          <p:spPr bwMode="auto">
            <a:xfrm>
              <a:off x="2821" y="3022"/>
              <a:ext cx="5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26" name="Line 79"/>
            <p:cNvSpPr>
              <a:spLocks noChangeShapeType="1"/>
            </p:cNvSpPr>
            <p:nvPr/>
          </p:nvSpPr>
          <p:spPr bwMode="auto">
            <a:xfrm>
              <a:off x="2770" y="3035"/>
              <a:ext cx="5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27" name="Line 80"/>
            <p:cNvSpPr>
              <a:spLocks noChangeShapeType="1"/>
            </p:cNvSpPr>
            <p:nvPr/>
          </p:nvSpPr>
          <p:spPr bwMode="auto">
            <a:xfrm>
              <a:off x="2986" y="3022"/>
              <a:ext cx="50"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28" name="Line 81"/>
            <p:cNvSpPr>
              <a:spLocks noChangeShapeType="1"/>
            </p:cNvSpPr>
            <p:nvPr/>
          </p:nvSpPr>
          <p:spPr bwMode="auto">
            <a:xfrm>
              <a:off x="2935" y="3035"/>
              <a:ext cx="5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8549" name="TextBox 84"/>
          <p:cNvSpPr txBox="1">
            <a:spLocks noChangeArrowheads="1"/>
          </p:cNvSpPr>
          <p:nvPr/>
        </p:nvSpPr>
        <p:spPr bwMode="auto">
          <a:xfrm>
            <a:off x="8760296" y="1052736"/>
            <a:ext cx="221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000" dirty="0">
                <a:solidFill>
                  <a:srgbClr val="008000"/>
                </a:solidFill>
                <a:ea typeface="黑体" panose="02010609060101010101" pitchFamily="49" charset="-122"/>
              </a:rPr>
              <a:t>主串</a:t>
            </a:r>
            <a:r>
              <a:rPr lang="en-US" altLang="zh-CN" sz="2000" dirty="0">
                <a:solidFill>
                  <a:srgbClr val="008000"/>
                </a:solidFill>
                <a:ea typeface="黑体" panose="02010609060101010101" pitchFamily="49" charset="-122"/>
              </a:rPr>
              <a:t>T</a:t>
            </a:r>
            <a:r>
              <a:rPr lang="zh-CN" altLang="en-US" sz="2000" dirty="0">
                <a:solidFill>
                  <a:srgbClr val="008000"/>
                </a:solidFill>
                <a:ea typeface="黑体" panose="02010609060101010101" pitchFamily="49" charset="-122"/>
              </a:rPr>
              <a:t>：</a:t>
            </a:r>
            <a:r>
              <a:rPr lang="en-US" altLang="zh-CN" sz="2000" dirty="0" err="1" smtClean="0">
                <a:solidFill>
                  <a:srgbClr val="008000"/>
                </a:solidFill>
                <a:ea typeface="黑体" panose="02010609060101010101" pitchFamily="49" charset="-122"/>
              </a:rPr>
              <a:t>cddcdc</a:t>
            </a:r>
            <a:endParaRPr lang="en-US" altLang="zh-CN" sz="2000" dirty="0">
              <a:solidFill>
                <a:srgbClr val="008000"/>
              </a:solidFill>
              <a:ea typeface="黑体" panose="02010609060101010101" pitchFamily="49" charset="-122"/>
            </a:endParaRPr>
          </a:p>
          <a:p>
            <a:pPr>
              <a:spcBef>
                <a:spcPct val="0"/>
              </a:spcBef>
              <a:buClrTx/>
              <a:buSzTx/>
              <a:buFontTx/>
              <a:buNone/>
            </a:pPr>
            <a:r>
              <a:rPr lang="zh-CN" altLang="en-US" sz="2000" dirty="0">
                <a:solidFill>
                  <a:srgbClr val="008000"/>
                </a:solidFill>
                <a:ea typeface="黑体" panose="02010609060101010101" pitchFamily="49" charset="-122"/>
              </a:rPr>
              <a:t>模式</a:t>
            </a:r>
            <a:r>
              <a:rPr lang="en-US" altLang="zh-CN" sz="2000" dirty="0">
                <a:solidFill>
                  <a:srgbClr val="008000"/>
                </a:solidFill>
                <a:ea typeface="黑体" panose="02010609060101010101" pitchFamily="49" charset="-122"/>
              </a:rPr>
              <a:t>P</a:t>
            </a:r>
            <a:r>
              <a:rPr lang="zh-CN" altLang="en-US" sz="2000" dirty="0" smtClean="0">
                <a:solidFill>
                  <a:srgbClr val="008000"/>
                </a:solidFill>
                <a:ea typeface="黑体" panose="02010609060101010101" pitchFamily="49" charset="-122"/>
              </a:rPr>
              <a:t>：</a:t>
            </a:r>
            <a:r>
              <a:rPr lang="en-US" altLang="zh-CN" sz="2000" dirty="0" err="1" smtClean="0">
                <a:solidFill>
                  <a:srgbClr val="008000"/>
                </a:solidFill>
                <a:ea typeface="黑体" panose="02010609060101010101" pitchFamily="49" charset="-122"/>
              </a:rPr>
              <a:t>cdc</a:t>
            </a:r>
            <a:endParaRPr lang="zh-CN" altLang="en-US" sz="2000" dirty="0">
              <a:solidFill>
                <a:srgbClr val="008000"/>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标题 1"/>
          <p:cNvSpPr>
            <a:spLocks noGrp="1"/>
          </p:cNvSpPr>
          <p:nvPr>
            <p:ph type="title"/>
          </p:nvPr>
        </p:nvSpPr>
        <p:spPr/>
        <p:txBody>
          <a:bodyPr/>
          <a:lstStyle/>
          <a:p>
            <a:r>
              <a:rPr lang="zh-CN" altLang="en-US" sz="3200"/>
              <a:t>朴素的模式匹配：</a:t>
            </a:r>
            <a:r>
              <a:rPr lang="en-US" altLang="zh-CN" sz="3200"/>
              <a:t>Brute-Force</a:t>
            </a:r>
            <a:r>
              <a:rPr lang="zh-CN" altLang="en-US" sz="3200"/>
              <a:t>算法</a:t>
            </a:r>
          </a:p>
        </p:txBody>
      </p:sp>
      <p:sp>
        <p:nvSpPr>
          <p:cNvPr id="567299" name="Rectangle 3"/>
          <p:cNvSpPr>
            <a:spLocks noGrp="1" noChangeArrowheads="1"/>
          </p:cNvSpPr>
          <p:nvPr>
            <p:ph idx="1"/>
          </p:nvPr>
        </p:nvSpPr>
        <p:spPr>
          <a:xfrm>
            <a:off x="602704" y="908720"/>
            <a:ext cx="8229600" cy="5832475"/>
          </a:xfrm>
          <a:solidFill>
            <a:schemeClr val="bg1">
              <a:lumMod val="85000"/>
            </a:schemeClr>
          </a:solidFill>
        </p:spPr>
        <p:txBody>
          <a:bodyPr>
            <a:normAutofit lnSpcReduction="10000"/>
          </a:bodyPr>
          <a:lstStyle/>
          <a:p>
            <a:pPr>
              <a:spcBef>
                <a:spcPct val="5000"/>
              </a:spcBef>
              <a:buFont typeface="Wingdings" panose="05000000000000000000" pitchFamily="2" charset="2"/>
              <a:buNone/>
              <a:defRPr/>
            </a:pPr>
            <a:r>
              <a:rPr lang="en-US" altLang="zh-CN" b="1" dirty="0" err="1">
                <a:latin typeface="Times New Roman" panose="02020603050405020304" pitchFamily="18" charset="0"/>
                <a:ea typeface="隶书" panose="02010509060101010101" pitchFamily="49" charset="-122"/>
              </a:rPr>
              <a:t>int</a:t>
            </a:r>
            <a:r>
              <a:rPr lang="en-US" altLang="zh-CN" b="1"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Find(</a:t>
            </a:r>
            <a:r>
              <a:rPr lang="en-US" altLang="zh-CN" dirty="0" err="1">
                <a:latin typeface="Times New Roman" panose="02020603050405020304" pitchFamily="18" charset="0"/>
                <a:ea typeface="隶书" panose="02010509060101010101" pitchFamily="49" charset="-122"/>
              </a:rPr>
              <a:t>AString</a:t>
            </a:r>
            <a:r>
              <a:rPr lang="en-US" altLang="zh-CN" b="1" dirty="0">
                <a:latin typeface="Times New Roman" panose="02020603050405020304" pitchFamily="18" charset="0"/>
                <a:ea typeface="隶书" panose="02010509060101010101" pitchFamily="49" charset="-122"/>
              </a:rPr>
              <a:t>&amp;</a:t>
            </a:r>
            <a:r>
              <a:rPr lang="en-US" altLang="zh-CN" dirty="0">
                <a:latin typeface="Times New Roman" panose="02020603050405020304" pitchFamily="18" charset="0"/>
                <a:ea typeface="隶书" panose="02010509060101010101" pitchFamily="49" charset="-122"/>
              </a:rPr>
              <a:t> pat</a:t>
            </a:r>
            <a:r>
              <a:rPr lang="en-US" altLang="zh-CN" b="1"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 k) </a:t>
            </a:r>
            <a:r>
              <a:rPr lang="en-US" altLang="zh-CN" b="1" dirty="0" err="1">
                <a:latin typeface="Times New Roman" panose="02020603050405020304" pitchFamily="18" charset="0"/>
                <a:ea typeface="隶书" panose="02010509060101010101" pitchFamily="49" charset="-122"/>
              </a:rPr>
              <a:t>const</a:t>
            </a:r>
            <a:r>
              <a:rPr lang="en-US" altLang="zh-CN"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在当前串中从第 </a:t>
            </a:r>
            <a:r>
              <a:rPr lang="en-US" altLang="zh-CN" dirty="0">
                <a:solidFill>
                  <a:schemeClr val="tx2"/>
                </a:solidFill>
                <a:latin typeface="Times New Roman" panose="02020603050405020304" pitchFamily="18" charset="0"/>
                <a:ea typeface="隶书" panose="02010509060101010101" pitchFamily="49" charset="-122"/>
              </a:rPr>
              <a:t>k </a:t>
            </a:r>
            <a:r>
              <a:rPr lang="zh-CN" altLang="en-US" dirty="0">
                <a:solidFill>
                  <a:schemeClr val="tx2"/>
                </a:solidFill>
                <a:latin typeface="Times New Roman" panose="02020603050405020304" pitchFamily="18" charset="0"/>
                <a:ea typeface="隶书" panose="02010509060101010101" pitchFamily="49" charset="-122"/>
              </a:rPr>
              <a:t>个字符开始寻找模式 </a:t>
            </a:r>
            <a:r>
              <a:rPr lang="en-US" altLang="zh-CN" dirty="0">
                <a:solidFill>
                  <a:schemeClr val="tx2"/>
                </a:solidFill>
                <a:latin typeface="Times New Roman" panose="02020603050405020304" pitchFamily="18" charset="0"/>
                <a:ea typeface="隶书" panose="02010509060101010101" pitchFamily="49" charset="-122"/>
              </a:rPr>
              <a:t>pat </a:t>
            </a:r>
            <a:r>
              <a:rPr lang="zh-CN" altLang="en-US" dirty="0">
                <a:solidFill>
                  <a:schemeClr val="tx2"/>
                </a:solidFill>
                <a:latin typeface="Times New Roman" panose="02020603050405020304" pitchFamily="18" charset="0"/>
                <a:ea typeface="隶书" panose="02010509060101010101" pitchFamily="49" charset="-122"/>
              </a:rPr>
              <a:t>在当</a:t>
            </a:r>
          </a:p>
          <a:p>
            <a:pPr>
              <a:spcBef>
                <a:spcPct val="5000"/>
              </a:spcBef>
              <a:buFont typeface="Wingdings" panose="05000000000000000000" pitchFamily="2" charset="2"/>
              <a:buNone/>
              <a:defRPr/>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前串中匹配的位置。若匹配成功</a:t>
            </a:r>
            <a:r>
              <a:rPr lang="en-US" altLang="zh-CN" dirty="0">
                <a:solidFill>
                  <a:schemeClr val="tx2"/>
                </a:solidFill>
                <a:latin typeface="Times New Roman" panose="02020603050405020304" pitchFamily="18" charset="0"/>
                <a:ea typeface="隶书" panose="02010509060101010101" pitchFamily="49" charset="-122"/>
              </a:rPr>
              <a:t>, </a:t>
            </a:r>
            <a:r>
              <a:rPr lang="zh-CN" altLang="en-US" dirty="0">
                <a:solidFill>
                  <a:schemeClr val="tx2"/>
                </a:solidFill>
                <a:latin typeface="Times New Roman" panose="02020603050405020304" pitchFamily="18" charset="0"/>
                <a:ea typeface="隶书" panose="02010509060101010101" pitchFamily="49" charset="-122"/>
              </a:rPr>
              <a:t>则函数返回首</a:t>
            </a:r>
          </a:p>
          <a:p>
            <a:pPr>
              <a:spcBef>
                <a:spcPct val="5000"/>
              </a:spcBef>
              <a:buFont typeface="Wingdings" panose="05000000000000000000" pitchFamily="2" charset="2"/>
              <a:buNone/>
              <a:defRPr/>
            </a:pP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次匹配的位置</a:t>
            </a:r>
            <a:r>
              <a:rPr lang="en-US" altLang="zh-CN" dirty="0">
                <a:solidFill>
                  <a:schemeClr val="tx2"/>
                </a:solidFill>
                <a:latin typeface="Times New Roman" panose="02020603050405020304" pitchFamily="18" charset="0"/>
                <a:ea typeface="隶书" panose="02010509060101010101" pitchFamily="49" charset="-122"/>
              </a:rPr>
              <a:t>, </a:t>
            </a:r>
            <a:r>
              <a:rPr lang="zh-CN" altLang="en-US" dirty="0">
                <a:solidFill>
                  <a:schemeClr val="tx2"/>
                </a:solidFill>
                <a:latin typeface="Times New Roman" panose="02020603050405020304" pitchFamily="18" charset="0"/>
                <a:ea typeface="隶书" panose="02010509060101010101" pitchFamily="49" charset="-122"/>
              </a:rPr>
              <a:t>否则返回</a:t>
            </a:r>
            <a:r>
              <a:rPr lang="en-US" altLang="zh-CN" dirty="0">
                <a:solidFill>
                  <a:schemeClr val="tx2"/>
                </a:solidFill>
                <a:latin typeface="Courier New" panose="02070309020205020404" pitchFamily="49" charset="0"/>
                <a:ea typeface="隶书" panose="02010509060101010101" pitchFamily="49" charset="-122"/>
              </a:rPr>
              <a:t>-</a:t>
            </a:r>
            <a:r>
              <a:rPr lang="en-US" altLang="zh-CN" dirty="0">
                <a:solidFill>
                  <a:schemeClr val="tx2"/>
                </a:solidFill>
                <a:latin typeface="Times New Roman" panose="02020603050405020304" pitchFamily="18" charset="0"/>
                <a:ea typeface="隶书" panose="02010509060101010101" pitchFamily="49" charset="-122"/>
              </a:rPr>
              <a:t>1</a:t>
            </a:r>
            <a:r>
              <a:rPr lang="zh-CN" altLang="en-US" dirty="0">
                <a:solidFill>
                  <a:schemeClr val="tx2"/>
                </a:solidFill>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j, n = </a:t>
            </a:r>
            <a:r>
              <a:rPr lang="en-US" altLang="zh-CN" dirty="0" err="1">
                <a:latin typeface="Times New Roman" panose="02020603050405020304" pitchFamily="18" charset="0"/>
                <a:ea typeface="隶书" panose="02010509060101010101" pitchFamily="49" charset="-122"/>
              </a:rPr>
              <a:t>curLength</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m = </a:t>
            </a:r>
            <a:r>
              <a:rPr lang="en-US" altLang="zh-CN" dirty="0" err="1">
                <a:latin typeface="Times New Roman" panose="02020603050405020304" pitchFamily="18" charset="0"/>
                <a:ea typeface="隶书" panose="02010509060101010101" pitchFamily="49" charset="-122"/>
              </a:rPr>
              <a:t>pat.curLength</a:t>
            </a:r>
            <a:r>
              <a:rPr lang="en-US" altLang="zh-CN" b="1" dirty="0">
                <a:latin typeface="Times New Roman" panose="02020603050405020304" pitchFamily="18" charset="0"/>
                <a:ea typeface="隶书" panose="02010509060101010101" pitchFamily="49" charset="-122"/>
              </a:rPr>
              <a:t>;</a:t>
            </a:r>
            <a:endParaRPr lang="en-US" altLang="zh-CN" dirty="0">
              <a:solidFill>
                <a:schemeClr val="tx2"/>
              </a:solidFill>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     for</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 k</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&lt;= n</a:t>
            </a:r>
            <a:r>
              <a:rPr lang="en-US" altLang="zh-CN" dirty="0">
                <a:latin typeface="Courier New" panose="02070309020205020404" pitchFamily="49"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m</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          	for</a:t>
            </a:r>
            <a:r>
              <a:rPr lang="en-US" altLang="zh-CN" dirty="0">
                <a:latin typeface="Times New Roman" panose="02020603050405020304" pitchFamily="18" charset="0"/>
                <a:ea typeface="隶书" panose="02010509060101010101" pitchFamily="49" charset="-122"/>
              </a:rPr>
              <a:t> (j = 0</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j &lt; m</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j++)</a:t>
            </a:r>
          </a:p>
          <a:p>
            <a:pPr>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ch</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i+j</a:t>
            </a:r>
            <a:r>
              <a:rPr lang="en-US" altLang="zh-CN" dirty="0">
                <a:latin typeface="Times New Roman" panose="02020603050405020304" pitchFamily="18" charset="0"/>
                <a:ea typeface="隶书" panose="02010509060101010101" pitchFamily="49" charset="-122"/>
              </a:rPr>
              <a:t>] != pat.ch[j]) </a:t>
            </a:r>
            <a:r>
              <a:rPr lang="en-US" altLang="zh-CN" b="1" dirty="0">
                <a:latin typeface="Times New Roman" panose="02020603050405020304" pitchFamily="18" charset="0"/>
                <a:ea typeface="隶书" panose="02010509060101010101" pitchFamily="49" charset="-122"/>
              </a:rPr>
              <a:t>break;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本次失配</a:t>
            </a:r>
          </a:p>
          <a:p>
            <a:pPr>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if </a:t>
            </a:r>
            <a:r>
              <a:rPr lang="en-US" altLang="zh-CN" dirty="0">
                <a:latin typeface="Times New Roman" panose="02020603050405020304" pitchFamily="18" charset="0"/>
                <a:ea typeface="隶书" panose="02010509060101010101" pitchFamily="49" charset="-122"/>
              </a:rPr>
              <a:t>(j </a:t>
            </a:r>
            <a:r>
              <a:rPr lang="en-US" altLang="zh-CN" i="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m) </a:t>
            </a:r>
            <a:r>
              <a:rPr lang="en-US" altLang="zh-CN" b="1" dirty="0">
                <a:latin typeface="Times New Roman" panose="02020603050405020304" pitchFamily="18" charset="0"/>
                <a:ea typeface="隶书" panose="02010509060101010101" pitchFamily="49" charset="-122"/>
              </a:rPr>
              <a:t>return </a:t>
            </a:r>
            <a:r>
              <a:rPr lang="en-US" altLang="zh-CN" dirty="0" err="1">
                <a:latin typeface="Times New Roman" panose="02020603050405020304" pitchFamily="18" charset="0"/>
                <a:ea typeface="隶书" panose="02010509060101010101" pitchFamily="49" charset="-122"/>
              </a:rPr>
              <a:t>i</a:t>
            </a:r>
            <a:r>
              <a:rPr lang="en-US" altLang="zh-CN"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en-US" altLang="zh-CN" dirty="0">
                <a:solidFill>
                  <a:schemeClr val="tx2"/>
                </a:solidFill>
                <a:latin typeface="Times New Roman" panose="02020603050405020304" pitchFamily="18" charset="0"/>
                <a:ea typeface="隶书" panose="02010509060101010101" pitchFamily="49" charset="-122"/>
              </a:rPr>
              <a:t>pat</a:t>
            </a:r>
            <a:r>
              <a:rPr lang="zh-CN" altLang="en-US" dirty="0">
                <a:solidFill>
                  <a:schemeClr val="tx2"/>
                </a:solidFill>
                <a:latin typeface="Times New Roman" panose="02020603050405020304" pitchFamily="18" charset="0"/>
                <a:ea typeface="隶书" panose="02010509060101010101" pitchFamily="49" charset="-122"/>
              </a:rPr>
              <a:t>扫描完</a:t>
            </a:r>
            <a:r>
              <a:rPr lang="en-US" altLang="zh-CN" dirty="0">
                <a:solidFill>
                  <a:schemeClr val="tx2"/>
                </a:solidFill>
                <a:latin typeface="Times New Roman" panose="02020603050405020304" pitchFamily="18" charset="0"/>
                <a:ea typeface="隶书" panose="02010509060101010101" pitchFamily="49" charset="-122"/>
              </a:rPr>
              <a:t>, </a:t>
            </a:r>
            <a:r>
              <a:rPr lang="zh-CN" altLang="en-US" dirty="0">
                <a:solidFill>
                  <a:schemeClr val="tx2"/>
                </a:solidFill>
                <a:latin typeface="Times New Roman" panose="02020603050405020304" pitchFamily="18" charset="0"/>
                <a:ea typeface="隶书" panose="02010509060101010101" pitchFamily="49" charset="-122"/>
              </a:rPr>
              <a:t>匹配成功</a:t>
            </a:r>
          </a:p>
          <a:p>
            <a:pPr>
              <a:spcBef>
                <a:spcPct val="500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p>
          <a:p>
            <a:pPr eaLnBrk="1" hangingPunct="1">
              <a:lnSpc>
                <a:spcPct val="80000"/>
              </a:lnSpc>
              <a:buClr>
                <a:srgbClr val="0000CC"/>
              </a:buClr>
              <a:buSzPct val="75000"/>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	</a:t>
            </a:r>
            <a:r>
              <a:rPr lang="en-US" altLang="zh-CN" dirty="0">
                <a:solidFill>
                  <a:srgbClr val="000099"/>
                </a:solidFill>
                <a:latin typeface="Times New Roman" panose="02020603050405020304" pitchFamily="18" charset="0"/>
                <a:ea typeface="隶书" panose="02010509060101010101" pitchFamily="49" charset="-122"/>
              </a:rPr>
              <a:t> </a:t>
            </a:r>
            <a:r>
              <a:rPr lang="en-US" altLang="zh-CN" b="1" dirty="0">
                <a:solidFill>
                  <a:srgbClr val="000099"/>
                </a:solidFill>
                <a:latin typeface="Times New Roman" panose="02020603050405020304" pitchFamily="18" charset="0"/>
                <a:ea typeface="隶书" panose="02010509060101010101" pitchFamily="49" charset="-122"/>
              </a:rPr>
              <a:t>return</a:t>
            </a:r>
            <a:r>
              <a:rPr lang="en-US" altLang="zh-CN" dirty="0">
                <a:solidFill>
                  <a:srgbClr val="000099"/>
                </a:solidFill>
                <a:latin typeface="Times New Roman" panose="02020603050405020304" pitchFamily="18" charset="0"/>
                <a:ea typeface="隶书" panose="02010509060101010101" pitchFamily="49" charset="-122"/>
              </a:rPr>
              <a:t> </a:t>
            </a:r>
            <a:r>
              <a:rPr lang="en-US" altLang="zh-CN" dirty="0">
                <a:solidFill>
                  <a:srgbClr val="000099"/>
                </a:solidFill>
                <a:latin typeface="Courier New" panose="02070309020205020404" pitchFamily="49" charset="0"/>
                <a:ea typeface="隶书" panose="02010509060101010101" pitchFamily="49" charset="-122"/>
              </a:rPr>
              <a:t>-</a:t>
            </a:r>
            <a:r>
              <a:rPr lang="en-US" altLang="zh-CN" dirty="0">
                <a:solidFill>
                  <a:srgbClr val="000099"/>
                </a:solidFill>
                <a:latin typeface="Times New Roman" panose="02020603050405020304" pitchFamily="18" charset="0"/>
                <a:ea typeface="隶书" panose="02010509060101010101" pitchFamily="49" charset="-122"/>
              </a:rPr>
              <a:t>1</a:t>
            </a:r>
            <a:r>
              <a:rPr lang="en-US" altLang="zh-CN" b="1" dirty="0">
                <a:solidFill>
                  <a:srgbClr val="000099"/>
                </a:solidFill>
                <a:latin typeface="Times New Roman" panose="02020603050405020304" pitchFamily="18" charset="0"/>
                <a:ea typeface="隶书" panose="02010509060101010101" pitchFamily="49" charset="-122"/>
              </a:rPr>
              <a:t>;	 </a:t>
            </a:r>
            <a:r>
              <a:rPr lang="en-US" altLang="zh-CN" b="1" dirty="0">
                <a:solidFill>
                  <a:srgbClr val="CC0000"/>
                </a:solidFill>
                <a:latin typeface="Times New Roman" panose="02020603050405020304" pitchFamily="18" charset="0"/>
                <a:ea typeface="隶书" panose="02010509060101010101" pitchFamily="49" charset="-122"/>
              </a:rPr>
              <a:t>//</a:t>
            </a:r>
            <a:r>
              <a:rPr lang="en-US" altLang="zh-CN" dirty="0">
                <a:solidFill>
                  <a:srgbClr val="CC0000"/>
                </a:solidFill>
                <a:latin typeface="Times New Roman" panose="02020603050405020304" pitchFamily="18" charset="0"/>
                <a:ea typeface="隶书" panose="02010509060101010101" pitchFamily="49" charset="-122"/>
              </a:rPr>
              <a:t>pat</a:t>
            </a:r>
            <a:r>
              <a:rPr lang="zh-CN" altLang="en-US" dirty="0">
                <a:solidFill>
                  <a:srgbClr val="CC0000"/>
                </a:solidFill>
                <a:latin typeface="Times New Roman" panose="02020603050405020304" pitchFamily="18" charset="0"/>
                <a:ea typeface="隶书" panose="02010509060101010101" pitchFamily="49" charset="-122"/>
              </a:rPr>
              <a:t>为空或在*</a:t>
            </a:r>
            <a:r>
              <a:rPr lang="en-US" altLang="zh-CN" dirty="0">
                <a:solidFill>
                  <a:srgbClr val="CC0000"/>
                </a:solidFill>
                <a:latin typeface="Times New Roman" panose="02020603050405020304" pitchFamily="18" charset="0"/>
                <a:ea typeface="隶书" panose="02010509060101010101" pitchFamily="49" charset="-122"/>
              </a:rPr>
              <a:t>this</a:t>
            </a:r>
            <a:r>
              <a:rPr lang="zh-CN" altLang="en-US" dirty="0">
                <a:solidFill>
                  <a:srgbClr val="CC0000"/>
                </a:solidFill>
                <a:latin typeface="Times New Roman" panose="02020603050405020304" pitchFamily="18" charset="0"/>
                <a:ea typeface="隶书" panose="02010509060101010101" pitchFamily="49" charset="-122"/>
              </a:rPr>
              <a:t>中找不到它</a:t>
            </a:r>
          </a:p>
          <a:p>
            <a:pPr eaLnBrk="1" hangingPunct="1">
              <a:lnSpc>
                <a:spcPct val="80000"/>
              </a:lnSpc>
              <a:buClr>
                <a:srgbClr val="0000CC"/>
              </a:buClr>
              <a:buSzPct val="75000"/>
              <a:buFont typeface="Wingdings" panose="05000000000000000000" pitchFamily="2" charset="2"/>
              <a:buNone/>
              <a:defRPr/>
            </a:pPr>
            <a:r>
              <a:rPr lang="en-US" altLang="zh-CN" b="1" dirty="0">
                <a:solidFill>
                  <a:srgbClr val="000099"/>
                </a:solidFill>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p>
        </p:txBody>
      </p:sp>
      <p:sp>
        <p:nvSpPr>
          <p:cNvPr id="4" name="TextBox 84"/>
          <p:cNvSpPr txBox="1">
            <a:spLocks noChangeArrowheads="1"/>
          </p:cNvSpPr>
          <p:nvPr/>
        </p:nvSpPr>
        <p:spPr bwMode="auto">
          <a:xfrm>
            <a:off x="8776394" y="2996952"/>
            <a:ext cx="329627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200000"/>
              </a:lnSpc>
              <a:spcBef>
                <a:spcPct val="0"/>
              </a:spcBef>
              <a:buClrTx/>
              <a:buSzTx/>
              <a:buFontTx/>
              <a:buNone/>
            </a:pPr>
            <a:r>
              <a:rPr lang="zh-CN" altLang="en-US" sz="2800" dirty="0">
                <a:solidFill>
                  <a:srgbClr val="008000"/>
                </a:solidFill>
                <a:ea typeface="黑体" panose="02010609060101010101" pitchFamily="49" charset="-122"/>
              </a:rPr>
              <a:t>主串</a:t>
            </a:r>
            <a:r>
              <a:rPr lang="en-US" altLang="zh-CN" sz="2800" dirty="0">
                <a:solidFill>
                  <a:srgbClr val="008000"/>
                </a:solidFill>
                <a:ea typeface="黑体" panose="02010609060101010101" pitchFamily="49" charset="-122"/>
              </a:rPr>
              <a:t>T</a:t>
            </a:r>
            <a:r>
              <a:rPr lang="zh-CN" altLang="en-US" sz="2800">
                <a:solidFill>
                  <a:srgbClr val="008000"/>
                </a:solidFill>
                <a:ea typeface="黑体" panose="02010609060101010101" pitchFamily="49" charset="-122"/>
              </a:rPr>
              <a:t>：</a:t>
            </a:r>
            <a:r>
              <a:rPr lang="en-US" altLang="zh-CN" sz="2800" smtClean="0">
                <a:solidFill>
                  <a:srgbClr val="008000"/>
                </a:solidFill>
                <a:ea typeface="黑体" panose="02010609060101010101" pitchFamily="49" charset="-122"/>
              </a:rPr>
              <a:t>c d d c d c</a:t>
            </a:r>
            <a:endParaRPr lang="en-US" altLang="zh-CN" sz="2800" dirty="0">
              <a:solidFill>
                <a:srgbClr val="008000"/>
              </a:solidFill>
              <a:ea typeface="黑体" panose="02010609060101010101" pitchFamily="49" charset="-122"/>
            </a:endParaRPr>
          </a:p>
          <a:p>
            <a:pPr>
              <a:lnSpc>
                <a:spcPct val="200000"/>
              </a:lnSpc>
              <a:spcBef>
                <a:spcPct val="0"/>
              </a:spcBef>
              <a:buClrTx/>
              <a:buSzTx/>
              <a:buFontTx/>
              <a:buNone/>
            </a:pPr>
            <a:r>
              <a:rPr lang="zh-CN" altLang="en-US" sz="2800" dirty="0">
                <a:solidFill>
                  <a:srgbClr val="008000"/>
                </a:solidFill>
                <a:ea typeface="黑体" panose="02010609060101010101" pitchFamily="49" charset="-122"/>
              </a:rPr>
              <a:t>模式</a:t>
            </a:r>
            <a:r>
              <a:rPr lang="en-US" altLang="zh-CN" sz="2800" dirty="0">
                <a:solidFill>
                  <a:srgbClr val="008000"/>
                </a:solidFill>
                <a:ea typeface="黑体" panose="02010609060101010101" pitchFamily="49" charset="-122"/>
              </a:rPr>
              <a:t>P</a:t>
            </a:r>
            <a:r>
              <a:rPr lang="zh-CN" altLang="en-US" sz="2800" smtClean="0">
                <a:solidFill>
                  <a:srgbClr val="008000"/>
                </a:solidFill>
                <a:ea typeface="黑体" panose="02010609060101010101" pitchFamily="49" charset="-122"/>
              </a:rPr>
              <a:t>：</a:t>
            </a:r>
            <a:r>
              <a:rPr lang="en-US" altLang="zh-CN" sz="2800" smtClean="0">
                <a:solidFill>
                  <a:srgbClr val="008000"/>
                </a:solidFill>
                <a:ea typeface="黑体" panose="02010609060101010101" pitchFamily="49" charset="-122"/>
              </a:rPr>
              <a:t>c d c</a:t>
            </a:r>
            <a:endParaRPr lang="zh-CN" altLang="en-US" sz="2800" dirty="0">
              <a:solidFill>
                <a:srgbClr val="008000"/>
              </a:solidFill>
              <a:ea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p:txBody>
          <a:bodyPr>
            <a:normAutofit fontScale="90000"/>
          </a:bodyPr>
          <a:lstStyle/>
          <a:p>
            <a:r>
              <a:rPr lang="en-US" altLang="zh-CN" smtClean="0"/>
              <a:t>Brute-Force</a:t>
            </a:r>
            <a:r>
              <a:rPr lang="zh-CN" altLang="en-US" smtClean="0"/>
              <a:t>算法的复杂度</a:t>
            </a:r>
          </a:p>
        </p:txBody>
      </p:sp>
      <p:sp>
        <p:nvSpPr>
          <p:cNvPr id="96259" name="Rectangle 6"/>
          <p:cNvSpPr>
            <a:spLocks noChangeArrowheads="1"/>
          </p:cNvSpPr>
          <p:nvPr/>
        </p:nvSpPr>
        <p:spPr bwMode="auto">
          <a:xfrm>
            <a:off x="7536358" y="3074184"/>
            <a:ext cx="4320084" cy="1938992"/>
          </a:xfrm>
          <a:prstGeom prst="rect">
            <a:avLst/>
          </a:prstGeom>
          <a:solidFill>
            <a:schemeClr val="bg1">
              <a:lumMod val="85000"/>
            </a:schemeClr>
          </a:solidFill>
          <a:ln w="9525">
            <a:solidFill>
              <a:srgbClr val="008000"/>
            </a:solidFill>
            <a:miter lim="800000"/>
            <a:headEnd/>
            <a:tailEnd/>
          </a:ln>
          <a:effec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defRPr/>
            </a:pPr>
            <a:r>
              <a:rPr lang="en-US" altLang="zh-CN" sz="1200" dirty="0" err="1">
                <a:ea typeface="黑体" panose="02010609060101010101" pitchFamily="49" charset="-122"/>
              </a:rPr>
              <a:t>int</a:t>
            </a:r>
            <a:r>
              <a:rPr lang="en-US" altLang="zh-CN" sz="1200" dirty="0">
                <a:ea typeface="黑体" panose="02010609060101010101" pitchFamily="49" charset="-122"/>
              </a:rPr>
              <a:t> </a:t>
            </a:r>
            <a:r>
              <a:rPr lang="en-US" altLang="zh-CN" sz="1200" dirty="0" err="1">
                <a:ea typeface="黑体" panose="02010609060101010101" pitchFamily="49" charset="-122"/>
              </a:rPr>
              <a:t>AString</a:t>
            </a:r>
            <a:r>
              <a:rPr lang="en-US" altLang="zh-CN" sz="1200" dirty="0">
                <a:ea typeface="黑体" panose="02010609060101010101" pitchFamily="49" charset="-122"/>
              </a:rPr>
              <a:t>::Find(</a:t>
            </a:r>
            <a:r>
              <a:rPr lang="en-US" altLang="zh-CN" sz="1200" dirty="0" err="1">
                <a:ea typeface="黑体" panose="02010609060101010101" pitchFamily="49" charset="-122"/>
              </a:rPr>
              <a:t>AString</a:t>
            </a:r>
            <a:r>
              <a:rPr lang="en-US" altLang="zh-CN" sz="1200" dirty="0">
                <a:ea typeface="黑体" panose="02010609060101010101" pitchFamily="49" charset="-122"/>
              </a:rPr>
              <a:t>&amp; pat, </a:t>
            </a:r>
            <a:r>
              <a:rPr lang="en-US" altLang="zh-CN" sz="1200" dirty="0" err="1">
                <a:ea typeface="黑体" panose="02010609060101010101" pitchFamily="49" charset="-122"/>
              </a:rPr>
              <a:t>int</a:t>
            </a:r>
            <a:r>
              <a:rPr lang="en-US" altLang="zh-CN" sz="1200" dirty="0">
                <a:ea typeface="黑体" panose="02010609060101010101" pitchFamily="49" charset="-122"/>
              </a:rPr>
              <a:t> k) </a:t>
            </a:r>
            <a:r>
              <a:rPr lang="en-US" altLang="zh-CN" sz="1200" dirty="0" err="1">
                <a:ea typeface="黑体" panose="02010609060101010101" pitchFamily="49" charset="-122"/>
              </a:rPr>
              <a:t>const</a:t>
            </a:r>
            <a:r>
              <a:rPr lang="en-US" altLang="zh-CN" sz="1200" dirty="0">
                <a:ea typeface="黑体" panose="02010609060101010101" pitchFamily="49" charset="-122"/>
              </a:rPr>
              <a:t> {</a:t>
            </a:r>
          </a:p>
          <a:p>
            <a:pPr>
              <a:spcBef>
                <a:spcPct val="0"/>
              </a:spcBef>
              <a:buClrTx/>
              <a:buSzTx/>
              <a:buFontTx/>
              <a:buNone/>
              <a:defRPr/>
            </a:pPr>
            <a:r>
              <a:rPr lang="en-US" altLang="zh-CN" sz="1200" dirty="0" err="1">
                <a:ea typeface="黑体" panose="02010609060101010101" pitchFamily="49" charset="-122"/>
              </a:rPr>
              <a:t>int</a:t>
            </a:r>
            <a:r>
              <a:rPr lang="en-US" altLang="zh-CN" sz="1200" dirty="0">
                <a:ea typeface="黑体" panose="02010609060101010101" pitchFamily="49" charset="-122"/>
              </a:rPr>
              <a:t> </a:t>
            </a:r>
            <a:r>
              <a:rPr lang="en-US" altLang="zh-CN" sz="1200" dirty="0" err="1">
                <a:ea typeface="黑体" panose="02010609060101010101" pitchFamily="49" charset="-122"/>
              </a:rPr>
              <a:t>i</a:t>
            </a:r>
            <a:r>
              <a:rPr lang="en-US" altLang="zh-CN" sz="1200" dirty="0">
                <a:ea typeface="黑体" panose="02010609060101010101" pitchFamily="49" charset="-122"/>
              </a:rPr>
              <a:t>, j, n = </a:t>
            </a:r>
            <a:r>
              <a:rPr lang="en-US" altLang="zh-CN" sz="1200" dirty="0" err="1">
                <a:ea typeface="黑体" panose="02010609060101010101" pitchFamily="49" charset="-122"/>
              </a:rPr>
              <a:t>curLength</a:t>
            </a:r>
            <a:r>
              <a:rPr lang="en-US" altLang="zh-CN" sz="1200" dirty="0">
                <a:ea typeface="黑体" panose="02010609060101010101" pitchFamily="49" charset="-122"/>
              </a:rPr>
              <a:t>, m = </a:t>
            </a:r>
            <a:r>
              <a:rPr lang="en-US" altLang="zh-CN" sz="1200" dirty="0" err="1">
                <a:ea typeface="黑体" panose="02010609060101010101" pitchFamily="49" charset="-122"/>
              </a:rPr>
              <a:t>pat.curLength</a:t>
            </a:r>
            <a:r>
              <a:rPr lang="en-US" altLang="zh-CN" sz="1200" dirty="0" smtClean="0">
                <a:ea typeface="黑体" panose="02010609060101010101" pitchFamily="49" charset="-122"/>
              </a:rPr>
              <a:t>;</a:t>
            </a:r>
            <a:endParaRPr lang="en-US" altLang="zh-CN" sz="1200" dirty="0">
              <a:ea typeface="黑体" panose="02010609060101010101" pitchFamily="49" charset="-122"/>
            </a:endParaRPr>
          </a:p>
          <a:p>
            <a:pPr>
              <a:spcBef>
                <a:spcPct val="0"/>
              </a:spcBef>
              <a:buClrTx/>
              <a:buSzTx/>
              <a:buFontTx/>
              <a:buNone/>
              <a:defRPr/>
            </a:pPr>
            <a:r>
              <a:rPr lang="en-US" altLang="zh-CN" sz="1200" dirty="0">
                <a:ea typeface="黑体" panose="02010609060101010101" pitchFamily="49" charset="-122"/>
              </a:rPr>
              <a:t>     for (</a:t>
            </a:r>
            <a:r>
              <a:rPr lang="en-US" altLang="zh-CN" sz="1200" dirty="0" err="1">
                <a:ea typeface="黑体" panose="02010609060101010101" pitchFamily="49" charset="-122"/>
              </a:rPr>
              <a:t>i</a:t>
            </a:r>
            <a:r>
              <a:rPr lang="en-US" altLang="zh-CN" sz="1200" dirty="0">
                <a:ea typeface="黑体" panose="02010609060101010101" pitchFamily="49" charset="-122"/>
              </a:rPr>
              <a:t> = k; </a:t>
            </a:r>
            <a:r>
              <a:rPr lang="en-US" altLang="zh-CN" sz="1200" dirty="0" err="1">
                <a:ea typeface="黑体" panose="02010609060101010101" pitchFamily="49" charset="-122"/>
              </a:rPr>
              <a:t>i</a:t>
            </a:r>
            <a:r>
              <a:rPr lang="en-US" altLang="zh-CN" sz="1200" dirty="0">
                <a:ea typeface="黑体" panose="02010609060101010101" pitchFamily="49" charset="-122"/>
              </a:rPr>
              <a:t> &lt;= n-m; </a:t>
            </a:r>
            <a:r>
              <a:rPr lang="en-US" altLang="zh-CN" sz="1200" dirty="0" err="1">
                <a:ea typeface="黑体" panose="02010609060101010101" pitchFamily="49" charset="-122"/>
              </a:rPr>
              <a:t>i</a:t>
            </a:r>
            <a:r>
              <a:rPr lang="en-US" altLang="zh-CN" sz="1200" dirty="0">
                <a:ea typeface="黑体" panose="02010609060101010101" pitchFamily="49" charset="-122"/>
              </a:rPr>
              <a:t>++) { </a:t>
            </a:r>
          </a:p>
          <a:p>
            <a:pPr>
              <a:spcBef>
                <a:spcPct val="0"/>
              </a:spcBef>
              <a:buClrTx/>
              <a:buSzTx/>
              <a:buFontTx/>
              <a:buNone/>
              <a:defRPr/>
            </a:pPr>
            <a:r>
              <a:rPr lang="en-US" altLang="zh-CN" sz="1200" dirty="0">
                <a:ea typeface="黑体" panose="02010609060101010101" pitchFamily="49" charset="-122"/>
              </a:rPr>
              <a:t>          	for (j = 0; j &lt; m; j++)</a:t>
            </a:r>
          </a:p>
          <a:p>
            <a:pPr>
              <a:spcBef>
                <a:spcPct val="0"/>
              </a:spcBef>
              <a:buClrTx/>
              <a:buSzTx/>
              <a:buFontTx/>
              <a:buNone/>
              <a:defRPr/>
            </a:pPr>
            <a:r>
              <a:rPr lang="en-US" altLang="zh-CN" sz="1200" dirty="0">
                <a:ea typeface="黑体" panose="02010609060101010101" pitchFamily="49" charset="-122"/>
              </a:rPr>
              <a:t>               if (</a:t>
            </a:r>
            <a:r>
              <a:rPr lang="en-US" altLang="zh-CN" sz="1200" dirty="0" err="1">
                <a:ea typeface="黑体" panose="02010609060101010101" pitchFamily="49" charset="-122"/>
              </a:rPr>
              <a:t>ch</a:t>
            </a:r>
            <a:r>
              <a:rPr lang="en-US" altLang="zh-CN" sz="1200" dirty="0">
                <a:ea typeface="黑体" panose="02010609060101010101" pitchFamily="49" charset="-122"/>
              </a:rPr>
              <a:t>[</a:t>
            </a:r>
            <a:r>
              <a:rPr lang="en-US" altLang="zh-CN" sz="1200" dirty="0" err="1">
                <a:ea typeface="黑体" panose="02010609060101010101" pitchFamily="49" charset="-122"/>
              </a:rPr>
              <a:t>i+j</a:t>
            </a:r>
            <a:r>
              <a:rPr lang="en-US" altLang="zh-CN" sz="1200" dirty="0">
                <a:ea typeface="黑体" panose="02010609060101010101" pitchFamily="49" charset="-122"/>
              </a:rPr>
              <a:t>] != pat.ch[j]) break;   //</a:t>
            </a:r>
            <a:r>
              <a:rPr lang="zh-CN" altLang="en-US" sz="1200" dirty="0">
                <a:ea typeface="黑体" panose="02010609060101010101" pitchFamily="49" charset="-122"/>
              </a:rPr>
              <a:t>本次失配</a:t>
            </a:r>
          </a:p>
          <a:p>
            <a:pPr>
              <a:spcBef>
                <a:spcPct val="0"/>
              </a:spcBef>
              <a:buClrTx/>
              <a:buSzTx/>
              <a:buFontTx/>
              <a:buNone/>
              <a:defRPr/>
            </a:pPr>
            <a:r>
              <a:rPr lang="zh-CN" altLang="en-US" sz="1200" dirty="0">
                <a:ea typeface="黑体" panose="02010609060101010101" pitchFamily="49" charset="-122"/>
              </a:rPr>
              <a:t>               </a:t>
            </a:r>
            <a:r>
              <a:rPr lang="en-US" altLang="zh-CN" sz="1200" dirty="0">
                <a:ea typeface="黑体" panose="02010609060101010101" pitchFamily="49" charset="-122"/>
              </a:rPr>
              <a:t>if (j == m) return </a:t>
            </a:r>
            <a:r>
              <a:rPr lang="en-US" altLang="zh-CN" sz="1200" dirty="0" err="1">
                <a:ea typeface="黑体" panose="02010609060101010101" pitchFamily="49" charset="-122"/>
              </a:rPr>
              <a:t>i</a:t>
            </a:r>
            <a:r>
              <a:rPr lang="en-US" altLang="zh-CN" sz="1200" dirty="0">
                <a:ea typeface="黑体" panose="02010609060101010101" pitchFamily="49" charset="-122"/>
              </a:rPr>
              <a:t>;</a:t>
            </a:r>
          </a:p>
          <a:p>
            <a:pPr>
              <a:spcBef>
                <a:spcPct val="0"/>
              </a:spcBef>
              <a:buClrTx/>
              <a:buSzTx/>
              <a:buFontTx/>
              <a:buNone/>
              <a:defRPr/>
            </a:pPr>
            <a:r>
              <a:rPr lang="en-US" altLang="zh-CN" sz="1200" dirty="0">
                <a:ea typeface="黑体" panose="02010609060101010101" pitchFamily="49" charset="-122"/>
              </a:rPr>
              <a:t>                      //pat</a:t>
            </a:r>
            <a:r>
              <a:rPr lang="zh-CN" altLang="en-US" sz="1200" dirty="0">
                <a:ea typeface="黑体" panose="02010609060101010101" pitchFamily="49" charset="-122"/>
              </a:rPr>
              <a:t>扫描完</a:t>
            </a:r>
            <a:r>
              <a:rPr lang="en-US" altLang="zh-CN" sz="1200" dirty="0">
                <a:ea typeface="黑体" panose="02010609060101010101" pitchFamily="49" charset="-122"/>
              </a:rPr>
              <a:t>, </a:t>
            </a:r>
            <a:r>
              <a:rPr lang="zh-CN" altLang="en-US" sz="1200" dirty="0">
                <a:ea typeface="黑体" panose="02010609060101010101" pitchFamily="49" charset="-122"/>
              </a:rPr>
              <a:t>匹配成功</a:t>
            </a:r>
          </a:p>
          <a:p>
            <a:pPr>
              <a:spcBef>
                <a:spcPct val="0"/>
              </a:spcBef>
              <a:buClrTx/>
              <a:buSzTx/>
              <a:buFontTx/>
              <a:buNone/>
              <a:defRPr/>
            </a:pPr>
            <a:r>
              <a:rPr lang="zh-CN" altLang="en-US" sz="1200" dirty="0">
                <a:ea typeface="黑体" panose="02010609060101010101" pitchFamily="49" charset="-122"/>
              </a:rPr>
              <a:t>	 </a:t>
            </a:r>
            <a:r>
              <a:rPr lang="en-US" altLang="zh-CN" sz="1200" dirty="0">
                <a:ea typeface="黑体" panose="02010609060101010101" pitchFamily="49" charset="-122"/>
              </a:rPr>
              <a:t>}</a:t>
            </a:r>
          </a:p>
          <a:p>
            <a:pPr>
              <a:spcBef>
                <a:spcPct val="0"/>
              </a:spcBef>
              <a:buClrTx/>
              <a:buSzTx/>
              <a:buFontTx/>
              <a:buNone/>
              <a:defRPr/>
            </a:pPr>
            <a:r>
              <a:rPr lang="en-US" altLang="zh-CN" sz="1200" dirty="0">
                <a:ea typeface="黑体" panose="02010609060101010101" pitchFamily="49" charset="-122"/>
              </a:rPr>
              <a:t>	 return -1;	 //pat</a:t>
            </a:r>
            <a:r>
              <a:rPr lang="zh-CN" altLang="en-US" sz="1200" dirty="0">
                <a:ea typeface="黑体" panose="02010609060101010101" pitchFamily="49" charset="-122"/>
              </a:rPr>
              <a:t>为空或在*</a:t>
            </a:r>
            <a:r>
              <a:rPr lang="en-US" altLang="zh-CN" sz="1200" dirty="0">
                <a:ea typeface="黑体" panose="02010609060101010101" pitchFamily="49" charset="-122"/>
              </a:rPr>
              <a:t>this</a:t>
            </a:r>
            <a:r>
              <a:rPr lang="zh-CN" altLang="en-US" sz="1200" dirty="0">
                <a:ea typeface="黑体" panose="02010609060101010101" pitchFamily="49" charset="-122"/>
              </a:rPr>
              <a:t>中找不到它</a:t>
            </a:r>
          </a:p>
          <a:p>
            <a:pPr>
              <a:spcBef>
                <a:spcPct val="0"/>
              </a:spcBef>
              <a:buClrTx/>
              <a:buSzTx/>
              <a:buFontTx/>
              <a:buNone/>
              <a:defRPr/>
            </a:pPr>
            <a:r>
              <a:rPr lang="en-US" altLang="zh-CN" sz="1200" dirty="0">
                <a:ea typeface="黑体" panose="02010609060101010101" pitchFamily="49" charset="-122"/>
              </a:rPr>
              <a:t>};	</a:t>
            </a:r>
          </a:p>
        </p:txBody>
      </p:sp>
      <p:sp>
        <p:nvSpPr>
          <p:cNvPr id="110596" name="Rectangle 5"/>
          <p:cNvSpPr txBox="1">
            <a:spLocks noChangeArrowheads="1"/>
          </p:cNvSpPr>
          <p:nvPr/>
        </p:nvSpPr>
        <p:spPr bwMode="auto">
          <a:xfrm>
            <a:off x="767408" y="1268760"/>
            <a:ext cx="597661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692150" indent="-347663">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987425" indent="-293688">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281113" indent="-2921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1598613" indent="-315913">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055813" indent="-315913"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513013" indent="-315913"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2970213" indent="-315913"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427413" indent="-315913"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eaLnBrk="1" hangingPunct="1">
              <a:lnSpc>
                <a:spcPct val="105000"/>
              </a:lnSpc>
              <a:buClr>
                <a:schemeClr val="tx2"/>
              </a:buClr>
              <a:buSzPct val="70000"/>
              <a:buFontTx/>
              <a:buNone/>
            </a:pPr>
            <a:r>
              <a:rPr lang="zh-CN" altLang="en-US" sz="2200" dirty="0">
                <a:solidFill>
                  <a:srgbClr val="000066"/>
                </a:solidFill>
                <a:latin typeface="楷体_GB2312" pitchFamily="49" charset="-122"/>
              </a:rPr>
              <a:t>若</a:t>
            </a:r>
            <a:r>
              <a:rPr lang="en-US" altLang="zh-CN" sz="2200" i="1" dirty="0">
                <a:solidFill>
                  <a:srgbClr val="FF00FF"/>
                </a:solidFill>
                <a:latin typeface="Times New Roman" panose="02020603050405020304" pitchFamily="18" charset="0"/>
              </a:rPr>
              <a:t>n</a:t>
            </a:r>
            <a:r>
              <a:rPr lang="zh-CN" altLang="en-US" sz="2200" dirty="0">
                <a:solidFill>
                  <a:srgbClr val="000066"/>
                </a:solidFill>
                <a:latin typeface="楷体_GB2312" pitchFamily="49" charset="-122"/>
              </a:rPr>
              <a:t>为主串长度，</a:t>
            </a:r>
            <a:r>
              <a:rPr lang="en-US" altLang="zh-CN" sz="2200" i="1" dirty="0">
                <a:solidFill>
                  <a:srgbClr val="FF00FF"/>
                </a:solidFill>
                <a:latin typeface="Times New Roman" panose="02020603050405020304" pitchFamily="18" charset="0"/>
              </a:rPr>
              <a:t>m</a:t>
            </a:r>
            <a:r>
              <a:rPr lang="zh-CN" altLang="en-US" sz="2200" dirty="0">
                <a:solidFill>
                  <a:srgbClr val="000066"/>
                </a:solidFill>
                <a:latin typeface="楷体_GB2312" pitchFamily="49" charset="-122"/>
              </a:rPr>
              <a:t>为子串长度，则串的</a:t>
            </a:r>
            <a:r>
              <a:rPr lang="en-US" altLang="zh-CN" sz="2200" dirty="0">
                <a:solidFill>
                  <a:srgbClr val="000066"/>
                </a:solidFill>
                <a:latin typeface="楷体_GB2312" pitchFamily="49" charset="-122"/>
              </a:rPr>
              <a:t>BF</a:t>
            </a:r>
            <a:r>
              <a:rPr lang="zh-CN" altLang="en-US" sz="2200" dirty="0">
                <a:solidFill>
                  <a:srgbClr val="000066"/>
                </a:solidFill>
                <a:latin typeface="楷体_GB2312" pitchFamily="49" charset="-122"/>
              </a:rPr>
              <a:t>匹配算法最坏的情况下需要比较字符的总次数为</a:t>
            </a:r>
            <a:r>
              <a:rPr lang="en-US" altLang="zh-CN" sz="2200" dirty="0">
                <a:solidFill>
                  <a:srgbClr val="0000FF"/>
                </a:solidFill>
                <a:latin typeface="楷体_GB2312" pitchFamily="49" charset="-122"/>
              </a:rPr>
              <a:t>(</a:t>
            </a:r>
            <a:r>
              <a:rPr lang="en-US" altLang="zh-CN" sz="2200" i="1" dirty="0">
                <a:solidFill>
                  <a:srgbClr val="0000FF"/>
                </a:solidFill>
                <a:latin typeface="Times New Roman" panose="02020603050405020304" pitchFamily="18" charset="0"/>
              </a:rPr>
              <a:t>n</a:t>
            </a:r>
            <a:r>
              <a:rPr lang="en-US" altLang="zh-CN" sz="2200" dirty="0">
                <a:solidFill>
                  <a:srgbClr val="0000FF"/>
                </a:solidFill>
                <a:latin typeface="Times New Roman" panose="02020603050405020304" pitchFamily="18" charset="0"/>
              </a:rPr>
              <a:t>-</a:t>
            </a:r>
            <a:r>
              <a:rPr lang="en-US" altLang="zh-CN" sz="2200" i="1" dirty="0">
                <a:solidFill>
                  <a:srgbClr val="0000FF"/>
                </a:solidFill>
                <a:latin typeface="Times New Roman" panose="02020603050405020304" pitchFamily="18" charset="0"/>
              </a:rPr>
              <a:t>m</a:t>
            </a:r>
            <a:r>
              <a:rPr lang="en-US" altLang="zh-CN" sz="2200" dirty="0">
                <a:solidFill>
                  <a:srgbClr val="0000FF"/>
                </a:solidFill>
                <a:latin typeface="Times New Roman" panose="02020603050405020304" pitchFamily="18" charset="0"/>
              </a:rPr>
              <a:t>+</a:t>
            </a:r>
            <a:r>
              <a:rPr lang="en-US" altLang="zh-CN" sz="2200" i="1" dirty="0">
                <a:solidFill>
                  <a:srgbClr val="0000FF"/>
                </a:solidFill>
                <a:latin typeface="Times New Roman" panose="02020603050405020304" pitchFamily="18" charset="0"/>
              </a:rPr>
              <a:t>1</a:t>
            </a:r>
            <a:r>
              <a:rPr lang="en-US" altLang="zh-CN" sz="2200" dirty="0">
                <a:solidFill>
                  <a:srgbClr val="0000FF"/>
                </a:solidFill>
                <a:latin typeface="楷体_GB2312" pitchFamily="49" charset="-122"/>
              </a:rPr>
              <a:t>)*</a:t>
            </a:r>
            <a:r>
              <a:rPr lang="en-US" altLang="zh-CN" sz="2200" i="1" dirty="0">
                <a:solidFill>
                  <a:srgbClr val="0000FF"/>
                </a:solidFill>
                <a:latin typeface="Times New Roman" panose="02020603050405020304" pitchFamily="18" charset="0"/>
              </a:rPr>
              <a:t>m</a:t>
            </a:r>
            <a:r>
              <a:rPr lang="zh-CN" altLang="en-US" sz="2200" dirty="0">
                <a:solidFill>
                  <a:srgbClr val="0000FF"/>
                </a:solidFill>
                <a:latin typeface="楷体_GB2312" pitchFamily="49" charset="-122"/>
              </a:rPr>
              <a:t>＝</a:t>
            </a:r>
            <a:r>
              <a:rPr lang="en-US" altLang="zh-CN" sz="2200" i="1" dirty="0">
                <a:solidFill>
                  <a:srgbClr val="0000FF"/>
                </a:solidFill>
                <a:latin typeface="Times New Roman" panose="02020603050405020304" pitchFamily="18" charset="0"/>
              </a:rPr>
              <a:t>O</a:t>
            </a:r>
            <a:r>
              <a:rPr lang="en-US" altLang="zh-CN" sz="2200" dirty="0">
                <a:solidFill>
                  <a:srgbClr val="0000FF"/>
                </a:solidFill>
                <a:latin typeface="楷体_GB2312" pitchFamily="49" charset="-122"/>
              </a:rPr>
              <a:t>(</a:t>
            </a:r>
            <a:r>
              <a:rPr lang="en-US" altLang="zh-CN" sz="2200" i="1" dirty="0">
                <a:solidFill>
                  <a:srgbClr val="0000FF"/>
                </a:solidFill>
                <a:latin typeface="Times New Roman" panose="02020603050405020304" pitchFamily="18" charset="0"/>
              </a:rPr>
              <a:t>n</a:t>
            </a:r>
            <a:r>
              <a:rPr lang="en-US" altLang="zh-CN" sz="2200" dirty="0">
                <a:solidFill>
                  <a:srgbClr val="0000FF"/>
                </a:solidFill>
                <a:latin typeface="楷体_GB2312" pitchFamily="49" charset="-122"/>
              </a:rPr>
              <a:t>*</a:t>
            </a:r>
            <a:r>
              <a:rPr lang="en-US" altLang="zh-CN" sz="2200" i="1" dirty="0">
                <a:solidFill>
                  <a:srgbClr val="0000FF"/>
                </a:solidFill>
                <a:latin typeface="Times New Roman" panose="02020603050405020304" pitchFamily="18" charset="0"/>
              </a:rPr>
              <a:t>m</a:t>
            </a:r>
            <a:r>
              <a:rPr lang="en-US" altLang="zh-CN" sz="2200" dirty="0">
                <a:solidFill>
                  <a:srgbClr val="0000FF"/>
                </a:solidFill>
                <a:latin typeface="楷体_GB2312" pitchFamily="49" charset="-122"/>
              </a:rPr>
              <a:t>)</a:t>
            </a:r>
          </a:p>
          <a:p>
            <a:pPr eaLnBrk="1" hangingPunct="1">
              <a:lnSpc>
                <a:spcPct val="105000"/>
              </a:lnSpc>
              <a:buClr>
                <a:schemeClr val="tx2"/>
              </a:buClr>
              <a:buSzPct val="70000"/>
              <a:buFontTx/>
              <a:buNone/>
            </a:pPr>
            <a:r>
              <a:rPr lang="zh-CN" altLang="en-US" sz="2200" dirty="0">
                <a:solidFill>
                  <a:srgbClr val="0000FF"/>
                </a:solidFill>
                <a:latin typeface="楷体_GB2312" pitchFamily="49" charset="-122"/>
              </a:rPr>
              <a:t>最好的情况是：</a:t>
            </a:r>
            <a:r>
              <a:rPr lang="zh-CN" altLang="en-US" sz="2200" dirty="0">
                <a:solidFill>
                  <a:srgbClr val="000066"/>
                </a:solidFill>
                <a:latin typeface="楷体_GB2312" pitchFamily="49" charset="-122"/>
              </a:rPr>
              <a:t>一配就中！主串的前</a:t>
            </a:r>
            <a:r>
              <a:rPr lang="en-US" altLang="zh-CN" sz="2200" dirty="0">
                <a:solidFill>
                  <a:srgbClr val="000066"/>
                </a:solidFill>
                <a:latin typeface="楷体_GB2312" pitchFamily="49" charset="-122"/>
              </a:rPr>
              <a:t>m</a:t>
            </a:r>
            <a:r>
              <a:rPr lang="zh-CN" altLang="en-US" sz="2200" dirty="0">
                <a:solidFill>
                  <a:srgbClr val="000066"/>
                </a:solidFill>
                <a:latin typeface="楷体_GB2312" pitchFamily="49" charset="-122"/>
              </a:rPr>
              <a:t>个字符刚好等于模式串的</a:t>
            </a:r>
            <a:r>
              <a:rPr lang="en-US" altLang="zh-CN" sz="2200" i="1" dirty="0">
                <a:solidFill>
                  <a:srgbClr val="000066"/>
                </a:solidFill>
                <a:latin typeface="Times New Roman" panose="02020603050405020304" pitchFamily="18" charset="0"/>
              </a:rPr>
              <a:t>m</a:t>
            </a:r>
            <a:r>
              <a:rPr lang="zh-CN" altLang="en-US" sz="2200" dirty="0">
                <a:solidFill>
                  <a:srgbClr val="000066"/>
                </a:solidFill>
                <a:latin typeface="楷体_GB2312" pitchFamily="49" charset="-122"/>
              </a:rPr>
              <a:t>个字符，只比较了</a:t>
            </a:r>
            <a:r>
              <a:rPr lang="en-US" altLang="zh-CN" sz="2200" i="1" dirty="0">
                <a:solidFill>
                  <a:srgbClr val="0000FF"/>
                </a:solidFill>
                <a:latin typeface="Times New Roman" panose="02020603050405020304" pitchFamily="18" charset="0"/>
              </a:rPr>
              <a:t>m</a:t>
            </a:r>
            <a:r>
              <a:rPr lang="zh-CN" altLang="en-US" sz="2200" dirty="0">
                <a:solidFill>
                  <a:srgbClr val="000066"/>
                </a:solidFill>
                <a:latin typeface="楷体_GB2312" pitchFamily="49" charset="-122"/>
              </a:rPr>
              <a:t>次，时间复杂度为</a:t>
            </a:r>
            <a:r>
              <a:rPr lang="en-US" altLang="zh-CN" sz="2200" i="1" dirty="0">
                <a:solidFill>
                  <a:srgbClr val="0000FF"/>
                </a:solidFill>
                <a:latin typeface="Times New Roman" panose="02020603050405020304" pitchFamily="18" charset="0"/>
              </a:rPr>
              <a:t>O</a:t>
            </a:r>
            <a:r>
              <a:rPr lang="en-US" altLang="zh-CN" sz="2200" dirty="0">
                <a:solidFill>
                  <a:srgbClr val="0000FF"/>
                </a:solidFill>
                <a:latin typeface="Times New Roman" panose="02020603050405020304" pitchFamily="18" charset="0"/>
              </a:rPr>
              <a:t>(</a:t>
            </a:r>
            <a:r>
              <a:rPr lang="en-US" altLang="zh-CN" sz="2200" i="1" dirty="0">
                <a:solidFill>
                  <a:srgbClr val="0000FF"/>
                </a:solidFill>
                <a:latin typeface="Times New Roman" panose="02020603050405020304" pitchFamily="18" charset="0"/>
              </a:rPr>
              <a:t>m</a:t>
            </a:r>
            <a:r>
              <a:rPr lang="en-US" altLang="zh-CN" sz="2200" dirty="0">
                <a:solidFill>
                  <a:srgbClr val="0000FF"/>
                </a:solidFill>
                <a:latin typeface="Times New Roman" panose="02020603050405020304" pitchFamily="18" charset="0"/>
              </a:rPr>
              <a:t>)</a:t>
            </a:r>
            <a:r>
              <a:rPr lang="zh-CN" altLang="en-US" sz="2200" dirty="0">
                <a:solidFill>
                  <a:srgbClr val="000066"/>
                </a:solidFill>
                <a:latin typeface="楷体_GB2312" pitchFamily="49" charset="-122"/>
              </a:rPr>
              <a:t>。</a:t>
            </a:r>
          </a:p>
          <a:p>
            <a:pPr eaLnBrk="1" hangingPunct="1">
              <a:lnSpc>
                <a:spcPct val="105000"/>
              </a:lnSpc>
              <a:buClr>
                <a:schemeClr val="tx2"/>
              </a:buClr>
              <a:buSzPct val="70000"/>
              <a:buFontTx/>
              <a:buNone/>
            </a:pPr>
            <a:r>
              <a:rPr lang="zh-CN" altLang="en-US" sz="2200" dirty="0">
                <a:solidFill>
                  <a:srgbClr val="0000FF"/>
                </a:solidFill>
                <a:latin typeface="楷体_GB2312" pitchFamily="49" charset="-122"/>
              </a:rPr>
              <a:t>最恶劣情况是：</a:t>
            </a:r>
            <a:r>
              <a:rPr lang="zh-CN" altLang="en-US" sz="2200" dirty="0">
                <a:solidFill>
                  <a:srgbClr val="000066"/>
                </a:solidFill>
                <a:latin typeface="楷体_GB2312" pitchFamily="49" charset="-122"/>
              </a:rPr>
              <a:t>模式串的前</a:t>
            </a:r>
            <a:r>
              <a:rPr lang="en-US" altLang="zh-CN" sz="2200" i="1" dirty="0">
                <a:solidFill>
                  <a:srgbClr val="000066"/>
                </a:solidFill>
                <a:latin typeface="Times New Roman" panose="02020603050405020304" pitchFamily="18" charset="0"/>
              </a:rPr>
              <a:t>m</a:t>
            </a:r>
            <a:r>
              <a:rPr lang="en-US" altLang="zh-CN" sz="2200" dirty="0">
                <a:solidFill>
                  <a:srgbClr val="000066"/>
                </a:solidFill>
                <a:latin typeface="楷体_GB2312" pitchFamily="49" charset="-122"/>
              </a:rPr>
              <a:t>-1</a:t>
            </a:r>
            <a:r>
              <a:rPr lang="zh-CN" altLang="en-US" sz="2200" dirty="0">
                <a:solidFill>
                  <a:srgbClr val="000066"/>
                </a:solidFill>
                <a:latin typeface="楷体_GB2312" pitchFamily="49" charset="-122"/>
              </a:rPr>
              <a:t>个字符序列与主串的相应字符序列比较总是相等，但模式串的第</a:t>
            </a:r>
            <a:r>
              <a:rPr lang="en-US" altLang="zh-CN" sz="2200" i="1" dirty="0">
                <a:solidFill>
                  <a:srgbClr val="000066"/>
                </a:solidFill>
                <a:latin typeface="Times New Roman" panose="02020603050405020304" pitchFamily="18" charset="0"/>
              </a:rPr>
              <a:t>m</a:t>
            </a:r>
            <a:r>
              <a:rPr lang="zh-CN" altLang="en-US" sz="2200" dirty="0">
                <a:solidFill>
                  <a:srgbClr val="000066"/>
                </a:solidFill>
                <a:latin typeface="楷体_GB2312" pitchFamily="49" charset="-122"/>
              </a:rPr>
              <a:t>个字符和主串的相应字符比较总是不等，此时模式串的</a:t>
            </a:r>
            <a:r>
              <a:rPr lang="en-US" altLang="zh-CN" sz="2200" i="1" dirty="0">
                <a:solidFill>
                  <a:srgbClr val="000066"/>
                </a:solidFill>
                <a:latin typeface="Times New Roman" panose="02020603050405020304" pitchFamily="18" charset="0"/>
              </a:rPr>
              <a:t>m</a:t>
            </a:r>
            <a:r>
              <a:rPr lang="zh-CN" altLang="en-US" sz="2200" dirty="0">
                <a:solidFill>
                  <a:srgbClr val="000066"/>
                </a:solidFill>
                <a:latin typeface="楷体_GB2312" pitchFamily="49" charset="-122"/>
              </a:rPr>
              <a:t>个字符序列必须和主串的相应字符序列块一共比较</a:t>
            </a:r>
            <a:r>
              <a:rPr lang="en-US" altLang="zh-CN" sz="2200" i="1" dirty="0">
                <a:solidFill>
                  <a:srgbClr val="000066"/>
                </a:solidFill>
                <a:latin typeface="Times New Roman" panose="02020603050405020304" pitchFamily="18" charset="0"/>
              </a:rPr>
              <a:t>n</a:t>
            </a:r>
            <a:r>
              <a:rPr lang="en-US" altLang="zh-CN" sz="2200" dirty="0">
                <a:solidFill>
                  <a:srgbClr val="000066"/>
                </a:solidFill>
                <a:latin typeface="楷体_GB2312" pitchFamily="49" charset="-122"/>
              </a:rPr>
              <a:t>-</a:t>
            </a:r>
            <a:r>
              <a:rPr lang="en-US" altLang="zh-CN" sz="2200" i="1" dirty="0">
                <a:solidFill>
                  <a:srgbClr val="000066"/>
                </a:solidFill>
                <a:latin typeface="Times New Roman" panose="02020603050405020304" pitchFamily="18" charset="0"/>
              </a:rPr>
              <a:t>m</a:t>
            </a:r>
            <a:r>
              <a:rPr lang="en-US" altLang="zh-CN" sz="2200" dirty="0">
                <a:solidFill>
                  <a:srgbClr val="000066"/>
                </a:solidFill>
                <a:latin typeface="楷体_GB2312" pitchFamily="49" charset="-122"/>
              </a:rPr>
              <a:t>+1</a:t>
            </a:r>
            <a:r>
              <a:rPr lang="zh-CN" altLang="en-US" sz="2200" dirty="0">
                <a:solidFill>
                  <a:srgbClr val="000066"/>
                </a:solidFill>
                <a:latin typeface="楷体_GB2312" pitchFamily="49" charset="-122"/>
              </a:rPr>
              <a:t>，所以总次数为</a:t>
            </a:r>
            <a:r>
              <a:rPr lang="en-US" altLang="zh-CN" sz="2200" dirty="0">
                <a:solidFill>
                  <a:srgbClr val="000066"/>
                </a:solidFill>
                <a:latin typeface="楷体_GB2312" pitchFamily="49" charset="-122"/>
              </a:rPr>
              <a:t>:</a:t>
            </a:r>
            <a:r>
              <a:rPr lang="en-US" altLang="zh-CN" sz="2200" i="1" dirty="0">
                <a:solidFill>
                  <a:srgbClr val="0000FF"/>
                </a:solidFill>
                <a:latin typeface="Times New Roman" panose="02020603050405020304" pitchFamily="18" charset="0"/>
              </a:rPr>
              <a:t>m</a:t>
            </a:r>
            <a:r>
              <a:rPr lang="en-US" altLang="zh-CN" sz="2200" dirty="0">
                <a:solidFill>
                  <a:srgbClr val="0000FF"/>
                </a:solidFill>
                <a:latin typeface="楷体_GB2312" pitchFamily="49" charset="-122"/>
              </a:rPr>
              <a:t>*(</a:t>
            </a:r>
            <a:r>
              <a:rPr lang="en-US" altLang="zh-CN" sz="2200" i="1" dirty="0">
                <a:solidFill>
                  <a:srgbClr val="0000FF"/>
                </a:solidFill>
                <a:latin typeface="Times New Roman" panose="02020603050405020304" pitchFamily="18" charset="0"/>
              </a:rPr>
              <a:t>n</a:t>
            </a:r>
            <a:r>
              <a:rPr lang="en-US" altLang="zh-CN" sz="2200" dirty="0">
                <a:solidFill>
                  <a:srgbClr val="0000FF"/>
                </a:solidFill>
                <a:latin typeface="楷体_GB2312" pitchFamily="49" charset="-122"/>
              </a:rPr>
              <a:t>-</a:t>
            </a:r>
            <a:r>
              <a:rPr lang="en-US" altLang="zh-CN" sz="2200" i="1" dirty="0">
                <a:solidFill>
                  <a:srgbClr val="0000FF"/>
                </a:solidFill>
                <a:latin typeface="Times New Roman" panose="02020603050405020304" pitchFamily="18" charset="0"/>
              </a:rPr>
              <a:t>m</a:t>
            </a:r>
            <a:r>
              <a:rPr lang="en-US" altLang="zh-CN" sz="2200" dirty="0">
                <a:solidFill>
                  <a:srgbClr val="0000FF"/>
                </a:solidFill>
                <a:latin typeface="楷体_GB2312" pitchFamily="49" charset="-122"/>
              </a:rPr>
              <a:t>+1)</a:t>
            </a:r>
            <a:r>
              <a:rPr lang="en-US" altLang="zh-CN" sz="2200" dirty="0">
                <a:solidFill>
                  <a:srgbClr val="000066"/>
                </a:solidFill>
                <a:latin typeface="楷体_GB2312" pitchFamily="49" charset="-122"/>
              </a:rPr>
              <a:t>,</a:t>
            </a:r>
            <a:r>
              <a:rPr lang="zh-CN" altLang="en-US" sz="2200" dirty="0">
                <a:solidFill>
                  <a:srgbClr val="000066"/>
                </a:solidFill>
                <a:latin typeface="楷体_GB2312" pitchFamily="49" charset="-122"/>
              </a:rPr>
              <a:t>因此其时间复杂度为</a:t>
            </a:r>
            <a:r>
              <a:rPr lang="en-US" altLang="zh-CN" sz="2200" i="1" dirty="0">
                <a:solidFill>
                  <a:srgbClr val="0000FF"/>
                </a:solidFill>
                <a:latin typeface="Times New Roman" panose="02020603050405020304" pitchFamily="18" charset="0"/>
              </a:rPr>
              <a:t>O</a:t>
            </a:r>
            <a:r>
              <a:rPr lang="en-US" altLang="zh-CN" sz="2200" dirty="0">
                <a:solidFill>
                  <a:srgbClr val="0000FF"/>
                </a:solidFill>
                <a:latin typeface="楷体_GB2312" pitchFamily="49" charset="-122"/>
              </a:rPr>
              <a:t>(</a:t>
            </a:r>
            <a:r>
              <a:rPr lang="en-US" altLang="zh-CN" sz="2200" i="1" dirty="0" err="1">
                <a:solidFill>
                  <a:srgbClr val="0000FF"/>
                </a:solidFill>
                <a:latin typeface="Times New Roman" panose="02020603050405020304" pitchFamily="18" charset="0"/>
              </a:rPr>
              <a:t>n</a:t>
            </a:r>
            <a:r>
              <a:rPr lang="en-US" altLang="zh-CN" sz="2200" dirty="0" err="1">
                <a:solidFill>
                  <a:srgbClr val="0000FF"/>
                </a:solidFill>
                <a:latin typeface="Times New Roman" panose="02020603050405020304" pitchFamily="18" charset="0"/>
              </a:rPr>
              <a:t>×</a:t>
            </a:r>
            <a:r>
              <a:rPr lang="en-US" altLang="zh-CN" sz="2200" i="1" dirty="0" err="1">
                <a:solidFill>
                  <a:srgbClr val="0000FF"/>
                </a:solidFill>
                <a:latin typeface="Times New Roman" panose="02020603050405020304" pitchFamily="18" charset="0"/>
              </a:rPr>
              <a:t>m</a:t>
            </a:r>
            <a:r>
              <a:rPr lang="en-US" altLang="zh-CN" sz="2200" dirty="0">
                <a:solidFill>
                  <a:srgbClr val="0000FF"/>
                </a:solidFill>
                <a:latin typeface="楷体_GB2312" pitchFamily="49" charset="-122"/>
              </a:rPr>
              <a:t>)</a:t>
            </a:r>
            <a:r>
              <a:rPr lang="zh-CN" altLang="en-US" sz="2200" dirty="0">
                <a:solidFill>
                  <a:srgbClr val="0000FF"/>
                </a:solidFill>
                <a:latin typeface="楷体_GB2312" pitchFamily="49" charset="-122"/>
              </a:rPr>
              <a:t>。</a:t>
            </a:r>
          </a:p>
        </p:txBody>
      </p:sp>
      <p:sp>
        <p:nvSpPr>
          <p:cNvPr id="2" name="矩形 1"/>
          <p:cNvSpPr>
            <a:spLocks noChangeArrowheads="1"/>
          </p:cNvSpPr>
          <p:nvPr/>
        </p:nvSpPr>
        <p:spPr bwMode="auto">
          <a:xfrm>
            <a:off x="7680176" y="5013176"/>
            <a:ext cx="4032448" cy="144962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05000"/>
              </a:lnSpc>
              <a:spcBef>
                <a:spcPct val="0"/>
              </a:spcBef>
              <a:buClr>
                <a:srgbClr val="990099"/>
              </a:buClr>
              <a:buSzPct val="50000"/>
              <a:buFontTx/>
              <a:buNone/>
            </a:pPr>
            <a:r>
              <a:rPr lang="en-US" altLang="zh-CN" sz="2800" dirty="0">
                <a:solidFill>
                  <a:schemeClr val="bg1"/>
                </a:solidFill>
                <a:ea typeface="仿宋_GB2312" pitchFamily="49" charset="-122"/>
              </a:rPr>
              <a:t>B-F</a:t>
            </a:r>
            <a:r>
              <a:rPr lang="zh-CN" altLang="en-US" sz="2800" dirty="0">
                <a:solidFill>
                  <a:schemeClr val="bg1"/>
                </a:solidFill>
                <a:ea typeface="仿宋_GB2312" pitchFamily="49" charset="-122"/>
              </a:rPr>
              <a:t>算法低效的原因在于每趟重新比较时，目标串的</a:t>
            </a:r>
            <a:r>
              <a:rPr lang="zh-CN" altLang="en-US" sz="2800">
                <a:solidFill>
                  <a:schemeClr val="bg1"/>
                </a:solidFill>
                <a:ea typeface="仿宋_GB2312" pitchFamily="49" charset="-122"/>
              </a:rPr>
              <a:t>检测</a:t>
            </a:r>
            <a:r>
              <a:rPr lang="zh-CN" altLang="en-US" sz="2800" smtClean="0">
                <a:solidFill>
                  <a:schemeClr val="bg1"/>
                </a:solidFill>
                <a:ea typeface="仿宋_GB2312" pitchFamily="49" charset="-122"/>
              </a:rPr>
              <a:t>指针</a:t>
            </a:r>
            <a:r>
              <a:rPr lang="en-US" altLang="zh-CN" sz="2800" smtClean="0">
                <a:solidFill>
                  <a:schemeClr val="bg1"/>
                </a:solidFill>
                <a:ea typeface="仿宋_GB2312" pitchFamily="49" charset="-122"/>
              </a:rPr>
              <a:t>i</a:t>
            </a:r>
            <a:r>
              <a:rPr lang="zh-CN" altLang="en-US" sz="2800" smtClean="0">
                <a:solidFill>
                  <a:schemeClr val="bg1"/>
                </a:solidFill>
                <a:ea typeface="仿宋_GB2312" pitchFamily="49" charset="-122"/>
              </a:rPr>
              <a:t>要</a:t>
            </a:r>
            <a:r>
              <a:rPr lang="zh-CN" altLang="en-US" sz="2800" dirty="0">
                <a:solidFill>
                  <a:schemeClr val="bg1"/>
                </a:solidFill>
                <a:ea typeface="仿宋_GB2312" pitchFamily="49" charset="-122"/>
              </a:rPr>
              <a:t>回退。</a:t>
            </a:r>
          </a:p>
        </p:txBody>
      </p:sp>
      <p:pic>
        <p:nvPicPr>
          <p:cNvPr id="6"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85928"/>
            <a:ext cx="1127448" cy="11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72008" y="5445804"/>
            <a:ext cx="983432" cy="215444"/>
          </a:xfrm>
          <a:prstGeom prst="rect">
            <a:avLst/>
          </a:prstGeom>
          <a:noFill/>
        </p:spPr>
        <p:txBody>
          <a:bodyPr wrap="square" lIns="0" tIns="0" rIns="0" bIns="0" rtlCol="0">
            <a:spAutoFit/>
          </a:bodyPr>
          <a:lstStyle/>
          <a:p>
            <a:pPr algn="ctr"/>
            <a:r>
              <a:rPr lang="zh-CN" altLang="en-US" sz="1400" b="0" dirty="0" smtClean="0"/>
              <a:t>最坏情况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263352" y="0"/>
            <a:ext cx="6624638" cy="692150"/>
          </a:xfrm>
        </p:spPr>
        <p:txBody>
          <a:bodyPr/>
          <a:lstStyle/>
          <a:p>
            <a:pPr algn="ctr"/>
            <a:r>
              <a:rPr lang="zh-CN" altLang="en-US" sz="4000" b="1" dirty="0">
                <a:ea typeface="华文新魏" panose="02010800040101010101" pitchFamily="2" charset="-122"/>
              </a:rPr>
              <a:t>一维数组的定义和初始化</a:t>
            </a:r>
          </a:p>
        </p:txBody>
      </p:sp>
      <p:sp>
        <p:nvSpPr>
          <p:cNvPr id="431109" name="Rectangle 5"/>
          <p:cNvSpPr>
            <a:spLocks noGrp="1" noChangeArrowheads="1"/>
          </p:cNvSpPr>
          <p:nvPr>
            <p:ph idx="1"/>
          </p:nvPr>
        </p:nvSpPr>
        <p:spPr>
          <a:xfrm>
            <a:off x="2135560" y="1196752"/>
            <a:ext cx="8229600" cy="5097463"/>
          </a:xfrm>
          <a:solidFill>
            <a:schemeClr val="bg1">
              <a:lumMod val="85000"/>
            </a:schemeClr>
          </a:solidFill>
        </p:spPr>
        <p:txBody>
          <a:bodyPr/>
          <a:lstStyle/>
          <a:p>
            <a:pPr>
              <a:spcBef>
                <a:spcPct val="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#include</a:t>
            </a:r>
            <a:r>
              <a:rPr lang="en-US" altLang="zh-CN" dirty="0">
                <a:latin typeface="Times New Roman" panose="02020603050405020304" pitchFamily="18" charset="0"/>
                <a:ea typeface="隶书" panose="02010509060101010101" pitchFamily="49" charset="-122"/>
              </a:rPr>
              <a:t> &lt;</a:t>
            </a:r>
            <a:r>
              <a:rPr lang="en-US" altLang="zh-CN" dirty="0" err="1">
                <a:latin typeface="Times New Roman" panose="02020603050405020304" pitchFamily="18" charset="0"/>
                <a:ea typeface="隶书" panose="02010509060101010101" pitchFamily="49" charset="-122"/>
              </a:rPr>
              <a:t>iostream.h</a:t>
            </a:r>
            <a:r>
              <a:rPr lang="en-US" altLang="zh-CN" dirty="0">
                <a:latin typeface="Times New Roman" panose="02020603050405020304" pitchFamily="18" charset="0"/>
                <a:ea typeface="隶书" panose="02010509060101010101" pitchFamily="49" charset="-122"/>
              </a:rPr>
              <a:t>&gt;</a:t>
            </a:r>
          </a:p>
          <a:p>
            <a:pPr>
              <a:spcBef>
                <a:spcPct val="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main</a:t>
            </a:r>
            <a:r>
              <a:rPr lang="en-US" altLang="zh-CN" dirty="0">
                <a:latin typeface="Times New Roman" panose="02020603050405020304" pitchFamily="18" charset="0"/>
                <a:ea typeface="隶书" panose="02010509060101010101" pitchFamily="49" charset="-122"/>
              </a:rPr>
              <a:t> ( ) </a:t>
            </a:r>
            <a:r>
              <a:rPr lang="en-US" altLang="zh-CN" b="1" dirty="0">
                <a:latin typeface="Times New Roman" panose="02020603050405020304" pitchFamily="18" charset="0"/>
                <a:ea typeface="隶书" panose="02010509060101010101" pitchFamily="49" charset="-122"/>
              </a:rPr>
              <a:t>{</a:t>
            </a:r>
            <a:endParaRPr lang="en-US" altLang="zh-CN" dirty="0">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 a[3] =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3, 5, 7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elem</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b="1"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zh-CN" dirty="0">
                <a:solidFill>
                  <a:schemeClr val="tx2"/>
                </a:solidFill>
                <a:latin typeface="Times New Roman" panose="02020603050405020304" pitchFamily="18" charset="0"/>
                <a:ea typeface="隶书" panose="02010509060101010101" pitchFamily="49" charset="-122"/>
              </a:rPr>
              <a:t>静态</a:t>
            </a:r>
            <a:r>
              <a:rPr lang="zh-CN" altLang="en-US" dirty="0">
                <a:solidFill>
                  <a:schemeClr val="tx2"/>
                </a:solidFill>
                <a:latin typeface="Times New Roman" panose="02020603050405020304" pitchFamily="18" charset="0"/>
                <a:ea typeface="隶书" panose="02010509060101010101" pitchFamily="49" charset="-122"/>
              </a:rPr>
              <a:t>数组</a:t>
            </a:r>
            <a:endParaRPr lang="zh-CN" altLang="en-US" b="1" dirty="0">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for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 0</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&lt; 3</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cout</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&lt;&lt;</a:t>
            </a:r>
            <a:r>
              <a:rPr lang="en-US" altLang="zh-CN" dirty="0">
                <a:latin typeface="Times New Roman" panose="02020603050405020304" pitchFamily="18" charset="0"/>
                <a:ea typeface="隶书" panose="02010509060101010101" pitchFamily="49" charset="-122"/>
              </a:rPr>
              <a:t> a[</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&lt;&lt;</a:t>
            </a: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endl</a:t>
            </a:r>
            <a:r>
              <a:rPr lang="en-US" altLang="zh-CN" b="1" dirty="0">
                <a:latin typeface="Times New Roman" panose="02020603050405020304" pitchFamily="18" charset="0"/>
                <a:ea typeface="隶书" panose="02010509060101010101" pitchFamily="49" charset="-122"/>
              </a:rPr>
              <a:t>;               </a:t>
            </a:r>
            <a:endParaRPr lang="en-US" altLang="zh-CN" b="1" dirty="0">
              <a:solidFill>
                <a:schemeClr val="tx2"/>
              </a:solidFill>
              <a:latin typeface="Times New Roman" panose="02020603050405020304" pitchFamily="18" charset="0"/>
              <a:ea typeface="隶书" panose="02010509060101010101" pitchFamily="49" charset="-122"/>
            </a:endParaRPr>
          </a:p>
          <a:p>
            <a:pPr>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elem</a:t>
            </a:r>
            <a:r>
              <a:rPr lang="en-US" altLang="zh-CN" dirty="0">
                <a:latin typeface="Times New Roman" panose="02020603050405020304" pitchFamily="18" charset="0"/>
                <a:ea typeface="隶书" panose="02010509060101010101" pitchFamily="49" charset="-122"/>
              </a:rPr>
              <a:t> = </a:t>
            </a:r>
            <a:r>
              <a:rPr lang="en-US" altLang="zh-CN" b="1" dirty="0">
                <a:latin typeface="Times New Roman" panose="02020603050405020304" pitchFamily="18" charset="0"/>
                <a:ea typeface="隶书" panose="02010509060101010101" pitchFamily="49" charset="-122"/>
              </a:rPr>
              <a:t>new</a:t>
            </a: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int</a:t>
            </a:r>
            <a:r>
              <a:rPr lang="en-US" altLang="zh-CN" dirty="0">
                <a:latin typeface="Times New Roman" panose="02020603050405020304" pitchFamily="18" charset="0"/>
                <a:ea typeface="隶书" panose="02010509060101010101" pitchFamily="49" charset="-122"/>
              </a:rPr>
              <a:t>[3]</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a:solidFill>
                  <a:schemeClr val="tx2"/>
                </a:solidFill>
                <a:latin typeface="Times New Roman" panose="02020603050405020304" pitchFamily="18" charset="0"/>
                <a:ea typeface="隶书" panose="02010509060101010101" pitchFamily="49" charset="-122"/>
              </a:rPr>
              <a:t>//</a:t>
            </a:r>
            <a:r>
              <a:rPr lang="zh-CN" altLang="en-US" dirty="0">
                <a:solidFill>
                  <a:schemeClr val="tx2"/>
                </a:solidFill>
                <a:latin typeface="Times New Roman" panose="02020603050405020304" pitchFamily="18" charset="0"/>
                <a:ea typeface="隶书" panose="02010509060101010101" pitchFamily="49" charset="-122"/>
              </a:rPr>
              <a:t>动态数组</a:t>
            </a:r>
          </a:p>
          <a:p>
            <a:pPr>
              <a:spcBef>
                <a:spcPct val="0"/>
              </a:spcBef>
              <a:buFont typeface="Wingdings" panose="05000000000000000000" pitchFamily="2" charset="2"/>
              <a:buNone/>
              <a:defRPr/>
            </a:pPr>
            <a:r>
              <a:rPr lang="zh-CN" altLang="en-US"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for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 0</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&lt; 3</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cin</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&gt;&gt;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elem</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a:t>
            </a:r>
            <a:r>
              <a:rPr lang="en-US" altLang="zh-CN" b="1"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for </a:t>
            </a:r>
            <a:r>
              <a:rPr lang="en-US" altLang="zh-CN" dirty="0">
                <a:latin typeface="Times New Roman" panose="02020603050405020304" pitchFamily="18" charset="0"/>
                <a:ea typeface="隶书" panose="02010509060101010101" pitchFamily="49" charset="-122"/>
              </a:rPr>
              <a:t>(</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 0</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 &lt; 3</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i</a:t>
            </a:r>
            <a:r>
              <a:rPr lang="en-US" altLang="zh-CN" dirty="0">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b="1" dirty="0" err="1">
                <a:latin typeface="Times New Roman" panose="02020603050405020304" pitchFamily="18" charset="0"/>
                <a:ea typeface="隶书" panose="02010509060101010101" pitchFamily="49" charset="-122"/>
              </a:rPr>
              <a:t>cout</a:t>
            </a:r>
            <a:r>
              <a:rPr lang="en-US" altLang="zh-CN" b="1" dirty="0">
                <a:latin typeface="Times New Roman" panose="02020603050405020304" pitchFamily="18" charset="0"/>
                <a:ea typeface="隶书" panose="02010509060101010101" pitchFamily="49" charset="-122"/>
              </a:rPr>
              <a:t> &lt;&lt;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elem</a:t>
            </a:r>
            <a:r>
              <a:rPr lang="en-US" altLang="zh-CN" dirty="0">
                <a:latin typeface="Times New Roman" panose="02020603050405020304" pitchFamily="18" charset="0"/>
                <a:ea typeface="隶书" panose="02010509060101010101" pitchFamily="49" charset="-122"/>
              </a:rPr>
              <a:t> </a:t>
            </a:r>
            <a:r>
              <a:rPr lang="en-US" altLang="zh-CN" b="1" dirty="0">
                <a:latin typeface="Times New Roman" panose="02020603050405020304" pitchFamily="18" charset="0"/>
                <a:ea typeface="隶书" panose="02010509060101010101" pitchFamily="49" charset="-122"/>
              </a:rPr>
              <a:t>&lt;&lt; </a:t>
            </a:r>
            <a:r>
              <a:rPr lang="en-US" altLang="zh-CN" b="1" dirty="0" err="1">
                <a:latin typeface="Times New Roman" panose="02020603050405020304" pitchFamily="18" charset="0"/>
                <a:ea typeface="隶书" panose="02010509060101010101" pitchFamily="49" charset="-122"/>
              </a:rPr>
              <a:t>endl</a:t>
            </a: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r>
              <a:rPr lang="en-US" altLang="zh-CN" dirty="0" err="1">
                <a:latin typeface="Times New Roman" panose="02020603050405020304" pitchFamily="18" charset="0"/>
                <a:ea typeface="隶书" panose="02010509060101010101" pitchFamily="49" charset="-122"/>
              </a:rPr>
              <a:t>elem</a:t>
            </a:r>
            <a:r>
              <a:rPr lang="en-US" altLang="zh-CN" dirty="0">
                <a:latin typeface="Times New Roman" panose="02020603050405020304" pitchFamily="18" charset="0"/>
                <a:ea typeface="隶书" panose="02010509060101010101" pitchFamily="49" charset="-122"/>
              </a:rPr>
              <a:t>++</a:t>
            </a:r>
            <a:r>
              <a:rPr lang="en-US" altLang="zh-CN" b="1" dirty="0">
                <a:latin typeface="Times New Roman" panose="02020603050405020304" pitchFamily="18" charset="0"/>
                <a:ea typeface="隶书" panose="02010509060101010101" pitchFamily="49" charset="-122"/>
              </a:rPr>
              <a:t>; }</a:t>
            </a:r>
            <a:r>
              <a:rPr lang="en-US" altLang="zh-CN" dirty="0">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b="1" dirty="0">
                <a:latin typeface="Times New Roman" panose="02020603050405020304" pitchFamily="18" charset="0"/>
                <a:ea typeface="隶书" panose="02010509060101010101" pitchFamily="49" charset="-122"/>
              </a:rPr>
              <a:t>}</a:t>
            </a:r>
            <a:r>
              <a:rPr lang="en-US" altLang="zh-CN" dirty="0">
                <a:latin typeface="Times New Roman" panose="02020603050405020304" pitchFamily="18" charset="0"/>
                <a:ea typeface="隶书" panose="02010509060101010101" pitchFamily="49" charset="-122"/>
              </a:rPr>
              <a:t>	</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标题 1"/>
          <p:cNvSpPr>
            <a:spLocks noGrp="1"/>
          </p:cNvSpPr>
          <p:nvPr>
            <p:ph type="title"/>
          </p:nvPr>
        </p:nvSpPr>
        <p:spPr/>
        <p:txBody>
          <a:bodyPr>
            <a:normAutofit fontScale="90000"/>
          </a:bodyPr>
          <a:lstStyle/>
          <a:p>
            <a:r>
              <a:rPr lang="zh-CN" altLang="en-US" smtClean="0"/>
              <a:t>改进的模式匹配：</a:t>
            </a:r>
            <a:r>
              <a:rPr lang="en-US" altLang="zh-CN" smtClean="0"/>
              <a:t>KMP</a:t>
            </a:r>
            <a:r>
              <a:rPr lang="zh-CN" altLang="en-US" smtClean="0"/>
              <a:t>算法</a:t>
            </a:r>
          </a:p>
        </p:txBody>
      </p:sp>
      <p:sp>
        <p:nvSpPr>
          <p:cNvPr id="527364" name="Rectangle 4"/>
          <p:cNvSpPr>
            <a:spLocks noGrp="1" noChangeArrowheads="1"/>
          </p:cNvSpPr>
          <p:nvPr>
            <p:ph idx="1"/>
          </p:nvPr>
        </p:nvSpPr>
        <p:spPr>
          <a:xfrm>
            <a:off x="839416" y="1196752"/>
            <a:ext cx="10007052" cy="4800600"/>
          </a:xfrm>
        </p:spPr>
        <p:txBody>
          <a:bodyPr>
            <a:normAutofit/>
          </a:bodyPr>
          <a:lstStyle/>
          <a:p>
            <a:pPr>
              <a:buClr>
                <a:srgbClr val="990099"/>
              </a:buClr>
              <a:buSzPct val="50000"/>
              <a:defRPr/>
            </a:pPr>
            <a:r>
              <a:rPr lang="zh-CN" altLang="en-US" b="1" dirty="0">
                <a:latin typeface="Times New Roman" panose="02020603050405020304" pitchFamily="18" charset="0"/>
                <a:ea typeface="仿宋_GB2312" pitchFamily="49" charset="-122"/>
              </a:rPr>
              <a:t>只要消除了每趟失配后为实施下一趟</a:t>
            </a:r>
            <a:r>
              <a:rPr lang="zh-CN" altLang="en-US" b="1">
                <a:latin typeface="Times New Roman" panose="02020603050405020304" pitchFamily="18" charset="0"/>
                <a:ea typeface="仿宋_GB2312" pitchFamily="49" charset="-122"/>
              </a:rPr>
              <a:t>比较</a:t>
            </a:r>
            <a:r>
              <a:rPr lang="zh-CN" altLang="en-US" b="1" smtClean="0">
                <a:latin typeface="Times New Roman" panose="02020603050405020304" pitchFamily="18" charset="0"/>
                <a:ea typeface="仿宋_GB2312" pitchFamily="49" charset="-122"/>
              </a:rPr>
              <a:t>时</a:t>
            </a:r>
            <a:endParaRPr lang="en-US" altLang="zh-CN" b="1" smtClean="0">
              <a:latin typeface="Times New Roman" panose="02020603050405020304" pitchFamily="18" charset="0"/>
              <a:ea typeface="仿宋_GB2312" pitchFamily="49" charset="-122"/>
            </a:endParaRPr>
          </a:p>
          <a:p>
            <a:pPr marL="0" indent="0">
              <a:buClr>
                <a:srgbClr val="990099"/>
              </a:buClr>
              <a:buSzPct val="50000"/>
              <a:buNone/>
              <a:defRPr/>
            </a:pPr>
            <a:r>
              <a:rPr lang="zh-CN" altLang="en-US" b="1" smtClean="0">
                <a:latin typeface="Times New Roman" panose="02020603050405020304" pitchFamily="18" charset="0"/>
                <a:ea typeface="仿宋_GB2312" pitchFamily="49" charset="-122"/>
              </a:rPr>
              <a:t>   目标指针的回退，可以提高模式匹配效率。</a:t>
            </a:r>
          </a:p>
          <a:p>
            <a:pPr>
              <a:buClr>
                <a:srgbClr val="990099"/>
              </a:buClr>
              <a:buSzPct val="50000"/>
              <a:defRPr/>
            </a:pPr>
            <a:r>
              <a:rPr lang="zh-CN" altLang="en-US" b="1" smtClean="0">
                <a:latin typeface="Times New Roman" panose="02020603050405020304" pitchFamily="18" charset="0"/>
                <a:ea typeface="仿宋_GB2312" pitchFamily="49" charset="-122"/>
              </a:rPr>
              <a:t>这种</a:t>
            </a:r>
            <a:r>
              <a:rPr lang="zh-CN" altLang="en-US" b="1" dirty="0">
                <a:latin typeface="Times New Roman" panose="02020603050405020304" pitchFamily="18" charset="0"/>
                <a:ea typeface="仿宋_GB2312" pitchFamily="49" charset="-122"/>
              </a:rPr>
              <a:t>处理思想是由</a:t>
            </a:r>
            <a:r>
              <a:rPr lang="en-US" altLang="zh-CN" b="1" dirty="0" err="1">
                <a:latin typeface="Times New Roman" panose="02020603050405020304" pitchFamily="18" charset="0"/>
                <a:ea typeface="仿宋_GB2312" pitchFamily="49" charset="-122"/>
              </a:rPr>
              <a:t>D.E.Knuth</a:t>
            </a:r>
            <a:r>
              <a:rPr lang="zh-CN" altLang="en-US" b="1" dirty="0">
                <a:latin typeface="Times New Roman" panose="02020603050405020304" pitchFamily="18" charset="0"/>
                <a:ea typeface="仿宋_GB2312" pitchFamily="49" charset="-122"/>
              </a:rPr>
              <a:t>、</a:t>
            </a:r>
            <a:r>
              <a:rPr lang="en-US" altLang="zh-CN" b="1" dirty="0" err="1">
                <a:latin typeface="Times New Roman" panose="02020603050405020304" pitchFamily="18" charset="0"/>
                <a:ea typeface="仿宋_GB2312" pitchFamily="49" charset="-122"/>
              </a:rPr>
              <a:t>J.H.Morris</a:t>
            </a:r>
            <a:r>
              <a:rPr lang="zh-CN" altLang="en-US" b="1" dirty="0">
                <a:latin typeface="Times New Roman" panose="02020603050405020304" pitchFamily="18" charset="0"/>
                <a:ea typeface="仿宋_GB2312" pitchFamily="49" charset="-122"/>
              </a:rPr>
              <a:t>和</a:t>
            </a:r>
            <a:r>
              <a:rPr lang="en-US" altLang="zh-CN" b="1" dirty="0" err="1">
                <a:latin typeface="Times New Roman" panose="02020603050405020304" pitchFamily="18" charset="0"/>
                <a:ea typeface="仿宋_GB2312" pitchFamily="49" charset="-122"/>
              </a:rPr>
              <a:t>V.R.Pratt</a:t>
            </a:r>
            <a:r>
              <a:rPr lang="zh-CN" altLang="en-US" b="1" dirty="0">
                <a:latin typeface="Times New Roman" panose="02020603050405020304" pitchFamily="18" charset="0"/>
                <a:ea typeface="仿宋_GB2312" pitchFamily="49" charset="-122"/>
              </a:rPr>
              <a:t>同时提出来的，故称为</a:t>
            </a:r>
            <a:r>
              <a:rPr lang="en-US" altLang="zh-CN" b="1" dirty="0">
                <a:latin typeface="Times New Roman" panose="02020603050405020304" pitchFamily="18" charset="0"/>
                <a:ea typeface="仿宋_GB2312" pitchFamily="49" charset="-122"/>
              </a:rPr>
              <a:t>KMP</a:t>
            </a:r>
            <a:r>
              <a:rPr lang="zh-CN" altLang="en-US" b="1" dirty="0">
                <a:latin typeface="Times New Roman" panose="02020603050405020304" pitchFamily="18" charset="0"/>
                <a:ea typeface="仿宋_GB2312" pitchFamily="49" charset="-122"/>
              </a:rPr>
              <a:t>算法。</a:t>
            </a:r>
          </a:p>
          <a:p>
            <a:pPr>
              <a:buClr>
                <a:srgbClr val="990099"/>
              </a:buClr>
              <a:buSzPct val="50000"/>
              <a:defRPr/>
            </a:pPr>
            <a:r>
              <a:rPr lang="zh-CN" altLang="en-US" b="1" dirty="0">
                <a:latin typeface="Times New Roman" panose="02020603050405020304" pitchFamily="18" charset="0"/>
                <a:ea typeface="仿宋_GB2312" pitchFamily="49" charset="-122"/>
              </a:rPr>
              <a:t>实施</a:t>
            </a:r>
            <a:r>
              <a:rPr lang="en-US" altLang="zh-CN" b="1" dirty="0">
                <a:latin typeface="Times New Roman" panose="02020603050405020304" pitchFamily="18" charset="0"/>
                <a:ea typeface="仿宋_GB2312" pitchFamily="49" charset="-122"/>
              </a:rPr>
              <a:t>KMP</a:t>
            </a:r>
            <a:r>
              <a:rPr lang="zh-CN" altLang="en-US" b="1" dirty="0">
                <a:latin typeface="Times New Roman" panose="02020603050405020304" pitchFamily="18" charset="0"/>
                <a:ea typeface="仿宋_GB2312" pitchFamily="49" charset="-122"/>
              </a:rPr>
              <a:t>算法的时间代价：</a:t>
            </a:r>
          </a:p>
          <a:p>
            <a:pPr lvl="1">
              <a:buClr>
                <a:srgbClr val="008000"/>
              </a:buClr>
              <a:buFont typeface="Wingdings" panose="05000000000000000000" pitchFamily="2" charset="2"/>
              <a:buChar char="u"/>
              <a:defRPr/>
            </a:pPr>
            <a:r>
              <a:rPr lang="zh-CN" altLang="en-US" sz="2800" b="1" dirty="0">
                <a:latin typeface="Times New Roman" panose="02020603050405020304" pitchFamily="18" charset="0"/>
                <a:ea typeface="仿宋_GB2312" pitchFamily="49" charset="-122"/>
              </a:rPr>
              <a:t>若每趟第一个不匹配，比较</a:t>
            </a:r>
            <a:r>
              <a:rPr lang="en-US" altLang="zh-CN" sz="2800" b="1" dirty="0">
                <a:latin typeface="Times New Roman" panose="02020603050405020304" pitchFamily="18" charset="0"/>
                <a:ea typeface="仿宋_GB2312" pitchFamily="49" charset="-122"/>
              </a:rPr>
              <a:t>n</a:t>
            </a:r>
            <a:r>
              <a:rPr lang="en-US" altLang="zh-CN" sz="2800" dirty="0">
                <a:latin typeface="Courier New" panose="02070309020205020404" pitchFamily="49" charset="0"/>
                <a:ea typeface="仿宋_GB2312" pitchFamily="49" charset="-122"/>
              </a:rPr>
              <a:t>-</a:t>
            </a:r>
            <a:r>
              <a:rPr lang="en-US" altLang="zh-CN" sz="2800" b="1" dirty="0">
                <a:latin typeface="Times New Roman" panose="02020603050405020304" pitchFamily="18" charset="0"/>
                <a:ea typeface="仿宋_GB2312" pitchFamily="49" charset="-122"/>
              </a:rPr>
              <a:t>m+1</a:t>
            </a:r>
            <a:r>
              <a:rPr lang="zh-CN" altLang="zh-CN" sz="2800" b="1" dirty="0">
                <a:latin typeface="Times New Roman" panose="02020603050405020304" pitchFamily="18" charset="0"/>
                <a:ea typeface="仿宋_GB2312" pitchFamily="49" charset="-122"/>
              </a:rPr>
              <a:t>趟，</a:t>
            </a:r>
            <a:r>
              <a:rPr lang="zh-CN" altLang="en-US" sz="2800" b="1" dirty="0">
                <a:latin typeface="Times New Roman" panose="02020603050405020304" pitchFamily="18" charset="0"/>
                <a:ea typeface="仿宋_GB2312" pitchFamily="49" charset="-122"/>
              </a:rPr>
              <a:t>总比较次数最坏达</a:t>
            </a:r>
            <a:r>
              <a:rPr lang="en-US" altLang="zh-CN" sz="2800" b="1" dirty="0">
                <a:latin typeface="Times New Roman" panose="02020603050405020304" pitchFamily="18" charset="0"/>
                <a:ea typeface="仿宋_GB2312" pitchFamily="49" charset="-122"/>
              </a:rPr>
              <a:t>(n</a:t>
            </a:r>
            <a:r>
              <a:rPr lang="en-US" altLang="zh-CN" sz="2800" dirty="0">
                <a:latin typeface="Courier New" panose="02070309020205020404" pitchFamily="49" charset="0"/>
                <a:ea typeface="仿宋_GB2312" pitchFamily="49" charset="-122"/>
              </a:rPr>
              <a:t>-</a:t>
            </a:r>
            <a:r>
              <a:rPr lang="en-US" altLang="zh-CN" sz="2800" b="1" dirty="0">
                <a:latin typeface="Times New Roman" panose="02020603050405020304" pitchFamily="18" charset="0"/>
                <a:ea typeface="仿宋_GB2312" pitchFamily="49" charset="-122"/>
              </a:rPr>
              <a:t>m)+m = n</a:t>
            </a:r>
            <a:r>
              <a:rPr lang="zh-CN" altLang="en-US" sz="2800" b="1" dirty="0">
                <a:latin typeface="Times New Roman" panose="02020603050405020304" pitchFamily="18" charset="0"/>
                <a:ea typeface="仿宋_GB2312" pitchFamily="49" charset="-122"/>
              </a:rPr>
              <a:t>。</a:t>
            </a:r>
          </a:p>
          <a:p>
            <a:pPr lvl="1">
              <a:buClr>
                <a:srgbClr val="008000"/>
              </a:buClr>
              <a:buFont typeface="Wingdings" panose="05000000000000000000" pitchFamily="2" charset="2"/>
              <a:buChar char="u"/>
              <a:defRPr/>
            </a:pPr>
            <a:r>
              <a:rPr lang="zh-CN" altLang="en-US" sz="2800" b="1" dirty="0">
                <a:latin typeface="Times New Roman" panose="02020603050405020304" pitchFamily="18" charset="0"/>
                <a:ea typeface="仿宋_GB2312" pitchFamily="49" charset="-122"/>
              </a:rPr>
              <a:t>若每趟第 </a:t>
            </a:r>
            <a:r>
              <a:rPr lang="en-US" altLang="zh-CN" sz="2800" b="1" dirty="0">
                <a:latin typeface="Times New Roman" panose="02020603050405020304" pitchFamily="18" charset="0"/>
                <a:ea typeface="仿宋_GB2312" pitchFamily="49" charset="-122"/>
              </a:rPr>
              <a:t>m </a:t>
            </a:r>
            <a:r>
              <a:rPr lang="zh-CN" altLang="en-US" sz="2800" b="1" dirty="0">
                <a:latin typeface="Times New Roman" panose="02020603050405020304" pitchFamily="18" charset="0"/>
                <a:ea typeface="仿宋_GB2312" pitchFamily="49" charset="-122"/>
              </a:rPr>
              <a:t>个不匹配，总比较次数最坏亦达到 </a:t>
            </a:r>
            <a:r>
              <a:rPr lang="en-US" altLang="zh-CN" sz="2800" b="1" dirty="0">
                <a:latin typeface="Times New Roman" panose="02020603050405020304" pitchFamily="18" charset="0"/>
                <a:ea typeface="仿宋_GB2312" pitchFamily="49" charset="-122"/>
              </a:rPr>
              <a:t>n</a:t>
            </a:r>
            <a:r>
              <a:rPr lang="zh-CN" altLang="en-US" sz="2800" b="1" dirty="0">
                <a:latin typeface="Times New Roman" panose="02020603050405020304" pitchFamily="18" charset="0"/>
                <a:ea typeface="仿宋_GB2312" pitchFamily="49" charset="-122"/>
              </a:rPr>
              <a:t>。</a:t>
            </a:r>
            <a:endParaRPr lang="en-US" altLang="zh-CN" sz="2800" b="1" dirty="0">
              <a:latin typeface="Times New Roman" panose="02020603050405020304" pitchFamily="18" charset="0"/>
              <a:ea typeface="仿宋_GB2312" pitchFamily="49" charset="-122"/>
            </a:endParaRPr>
          </a:p>
          <a:p>
            <a:pPr lvl="1">
              <a:buClr>
                <a:srgbClr val="008000"/>
              </a:buClr>
              <a:buFont typeface="Wingdings" panose="05000000000000000000" pitchFamily="2" charset="2"/>
              <a:buChar char="u"/>
              <a:defRPr/>
            </a:pPr>
            <a:r>
              <a:rPr lang="zh-CN" altLang="en-US" sz="2800" b="1" dirty="0">
                <a:latin typeface="Times New Roman" panose="02020603050405020304" pitchFamily="18" charset="0"/>
                <a:ea typeface="仿宋_GB2312" pitchFamily="49" charset="-122"/>
              </a:rPr>
              <a:t>分两种情况分析</a:t>
            </a:r>
            <a:r>
              <a:rPr lang="en-US" altLang="zh-CN" sz="2800" b="1" dirty="0">
                <a:latin typeface="Times New Roman" panose="02020603050405020304" pitchFamily="18" charset="0"/>
                <a:ea typeface="仿宋_GB2312" pitchFamily="49" charset="-122"/>
              </a:rPr>
              <a:t>Brute-Force</a:t>
            </a:r>
            <a:r>
              <a:rPr lang="zh-CN" altLang="en-US" sz="2800" b="1" dirty="0">
                <a:latin typeface="Times New Roman" panose="02020603050405020304" pitchFamily="18" charset="0"/>
                <a:ea typeface="仿宋_GB2312" pitchFamily="49" charset="-122"/>
              </a:rPr>
              <a:t>算法的匹配过程：</a:t>
            </a:r>
          </a:p>
          <a:p>
            <a:pPr lvl="1">
              <a:buClr>
                <a:srgbClr val="008000"/>
              </a:buClr>
              <a:buFont typeface="Wingdings" panose="05000000000000000000" pitchFamily="2" charset="2"/>
              <a:buChar char="u"/>
              <a:defRPr/>
            </a:pPr>
            <a:endParaRPr lang="zh-CN" altLang="en-US" sz="2800" b="1" dirty="0">
              <a:latin typeface="Times New Roman" panose="02020603050405020304" pitchFamily="18" charset="0"/>
              <a:ea typeface="仿宋_GB2312" pitchFamily="49" charset="-122"/>
            </a:endParaRPr>
          </a:p>
        </p:txBody>
      </p:sp>
      <p:pic>
        <p:nvPicPr>
          <p:cNvPr id="5" name="图片 4"/>
          <p:cNvPicPr>
            <a:picLocks noChangeAspect="1"/>
          </p:cNvPicPr>
          <p:nvPr/>
        </p:nvPicPr>
        <p:blipFill>
          <a:blip r:embed="rId2"/>
          <a:stretch>
            <a:fillRect/>
          </a:stretch>
        </p:blipFill>
        <p:spPr>
          <a:xfrm>
            <a:off x="9306801" y="-17934"/>
            <a:ext cx="2885200" cy="2150790"/>
          </a:xfrm>
          <a:prstGeom prst="rect">
            <a:avLst/>
          </a:prstGeom>
        </p:spPr>
      </p:pic>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a:xfrm>
            <a:off x="359608" y="24284"/>
            <a:ext cx="6345238" cy="731838"/>
          </a:xfrm>
        </p:spPr>
        <p:txBody>
          <a:bodyPr>
            <a:normAutofit fontScale="90000"/>
          </a:bodyPr>
          <a:lstStyle/>
          <a:p>
            <a:r>
              <a:rPr lang="zh-CN" altLang="en-US" dirty="0" smtClean="0"/>
              <a:t>改进的模式匹配：</a:t>
            </a:r>
            <a:r>
              <a:rPr lang="en-US" altLang="zh-CN" dirty="0" smtClean="0"/>
              <a:t>KMP</a:t>
            </a:r>
            <a:r>
              <a:rPr lang="zh-CN" altLang="en-US" dirty="0" smtClean="0"/>
              <a:t>算法</a:t>
            </a:r>
          </a:p>
        </p:txBody>
      </p:sp>
      <p:sp>
        <p:nvSpPr>
          <p:cNvPr id="112643" name="Rectangle 4"/>
          <p:cNvSpPr>
            <a:spLocks noChangeArrowheads="1"/>
          </p:cNvSpPr>
          <p:nvPr/>
        </p:nvSpPr>
        <p:spPr bwMode="auto">
          <a:xfrm>
            <a:off x="1210606" y="980572"/>
            <a:ext cx="99597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000" dirty="0">
                <a:solidFill>
                  <a:srgbClr val="0000FF"/>
                </a:solidFill>
                <a:ea typeface="黑体" panose="02010609060101010101" pitchFamily="49" charset="-122"/>
              </a:rPr>
              <a:t>第一种情况是模式串中</a:t>
            </a:r>
            <a:r>
              <a:rPr lang="zh-CN" altLang="en-US" sz="2000" dirty="0" smtClean="0">
                <a:solidFill>
                  <a:srgbClr val="0000FF"/>
                </a:solidFill>
                <a:ea typeface="黑体" panose="02010609060101010101" pitchFamily="49" charset="-122"/>
              </a:rPr>
              <a:t>无</a:t>
            </a:r>
            <a:r>
              <a:rPr lang="en-US" altLang="zh-CN" sz="2000" dirty="0" smtClean="0">
                <a:solidFill>
                  <a:srgbClr val="0000FF"/>
                </a:solidFill>
                <a:ea typeface="黑体" panose="02010609060101010101" pitchFamily="49" charset="-122"/>
              </a:rPr>
              <a:t>(</a:t>
            </a:r>
            <a:r>
              <a:rPr lang="zh-CN" altLang="en-US" sz="2000" dirty="0" smtClean="0">
                <a:solidFill>
                  <a:srgbClr val="0000FF"/>
                </a:solidFill>
                <a:ea typeface="黑体" panose="02010609060101010101" pitchFamily="49" charset="-122"/>
              </a:rPr>
              <a:t>前缀</a:t>
            </a:r>
            <a:r>
              <a:rPr lang="en-US" altLang="zh-CN" sz="2000" dirty="0" smtClean="0">
                <a:solidFill>
                  <a:srgbClr val="0000FF"/>
                </a:solidFill>
                <a:ea typeface="黑体" panose="02010609060101010101" pitchFamily="49" charset="-122"/>
              </a:rPr>
              <a:t>)</a:t>
            </a:r>
            <a:r>
              <a:rPr lang="zh-CN" altLang="en-US" sz="2000" dirty="0" smtClean="0">
                <a:solidFill>
                  <a:srgbClr val="0000FF"/>
                </a:solidFill>
                <a:ea typeface="黑体" panose="02010609060101010101" pitchFamily="49" charset="-122"/>
              </a:rPr>
              <a:t>真</a:t>
            </a:r>
            <a:r>
              <a:rPr lang="zh-CN" altLang="en-US" sz="2000" dirty="0">
                <a:solidFill>
                  <a:srgbClr val="0000FF"/>
                </a:solidFill>
                <a:ea typeface="黑体" panose="02010609060101010101" pitchFamily="49" charset="-122"/>
              </a:rPr>
              <a:t>子串</a:t>
            </a:r>
            <a:r>
              <a:rPr lang="zh-CN" altLang="en-US" sz="2000" dirty="0">
                <a:solidFill>
                  <a:srgbClr val="080808"/>
                </a:solidFill>
                <a:ea typeface="黑体" panose="02010609060101010101" pitchFamily="49" charset="-122"/>
              </a:rPr>
              <a:t>， 如下图的主串</a:t>
            </a:r>
            <a:r>
              <a:rPr lang="en-US" altLang="zh-CN" sz="2000" dirty="0">
                <a:solidFill>
                  <a:srgbClr val="080808"/>
                </a:solidFill>
                <a:ea typeface="黑体" panose="02010609060101010101" pitchFamily="49" charset="-122"/>
              </a:rPr>
              <a:t>t=“</a:t>
            </a:r>
            <a:r>
              <a:rPr lang="en-US" altLang="zh-CN" sz="2000" dirty="0" err="1" smtClean="0">
                <a:solidFill>
                  <a:srgbClr val="080808"/>
                </a:solidFill>
                <a:ea typeface="黑体" panose="02010609060101010101" pitchFamily="49" charset="-122"/>
              </a:rPr>
              <a:t>cddcdc</a:t>
            </a:r>
            <a:r>
              <a:rPr lang="en-US" altLang="zh-CN" sz="2000" dirty="0" smtClean="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、模式串</a:t>
            </a:r>
            <a:r>
              <a:rPr lang="en-US" altLang="zh-CN" sz="2000" dirty="0">
                <a:solidFill>
                  <a:srgbClr val="080808"/>
                </a:solidFill>
                <a:ea typeface="黑体" panose="02010609060101010101" pitchFamily="49" charset="-122"/>
              </a:rPr>
              <a:t>p=“</a:t>
            </a:r>
            <a:r>
              <a:rPr lang="en-US" altLang="zh-CN" sz="2000" dirty="0" err="1" smtClean="0">
                <a:solidFill>
                  <a:srgbClr val="080808"/>
                </a:solidFill>
                <a:ea typeface="黑体" panose="02010609060101010101" pitchFamily="49" charset="-122"/>
              </a:rPr>
              <a:t>cdc</a:t>
            </a:r>
            <a:r>
              <a:rPr lang="en-US" altLang="zh-CN" sz="2000" dirty="0" smtClean="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的模式匹配过程。当</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0</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1</a:t>
            </a:r>
            <a:r>
              <a:rPr lang="zh-CN" altLang="en-US" sz="2000" dirty="0">
                <a:solidFill>
                  <a:srgbClr val="080808"/>
                </a:solidFill>
                <a:ea typeface="黑体" panose="02010609060101010101" pitchFamily="49" charset="-122"/>
              </a:rPr>
              <a:t>，</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2</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2</a:t>
            </a:r>
            <a:r>
              <a:rPr lang="zh-CN" altLang="en-US" sz="2000" dirty="0">
                <a:solidFill>
                  <a:srgbClr val="080808"/>
                </a:solidFill>
                <a:ea typeface="黑体" panose="02010609060101010101" pitchFamily="49" charset="-122"/>
              </a:rPr>
              <a:t>时，算法中取</a:t>
            </a:r>
            <a:r>
              <a:rPr lang="en-US" altLang="zh-CN" sz="2000" dirty="0" err="1">
                <a:solidFill>
                  <a:srgbClr val="080808"/>
                </a:solidFill>
                <a:ea typeface="黑体" panose="02010609060101010101" pitchFamily="49" charset="-122"/>
              </a:rPr>
              <a:t>i</a:t>
            </a:r>
            <a:r>
              <a:rPr lang="en-US" altLang="zh-CN" sz="2000" dirty="0">
                <a:solidFill>
                  <a:srgbClr val="080808"/>
                </a:solidFill>
                <a:ea typeface="黑体" panose="02010609060101010101" pitchFamily="49" charset="-122"/>
              </a:rPr>
              <a:t>=1,j=0</a:t>
            </a:r>
            <a:r>
              <a:rPr lang="zh-CN" altLang="en-US" sz="2000" dirty="0">
                <a:solidFill>
                  <a:srgbClr val="080808"/>
                </a:solidFill>
                <a:ea typeface="黑体" panose="02010609060101010101" pitchFamily="49" charset="-122"/>
              </a:rPr>
              <a:t>，使主串下标</a:t>
            </a:r>
            <a:r>
              <a:rPr lang="en-US" altLang="zh-CN" sz="2000" dirty="0" err="1">
                <a:solidFill>
                  <a:srgbClr val="080808"/>
                </a:solidFill>
                <a:ea typeface="黑体" panose="02010609060101010101" pitchFamily="49" charset="-122"/>
              </a:rPr>
              <a:t>i</a:t>
            </a:r>
            <a:r>
              <a:rPr lang="zh-CN" altLang="en-US" sz="2000" dirty="0">
                <a:solidFill>
                  <a:srgbClr val="080808"/>
                </a:solidFill>
                <a:ea typeface="黑体" panose="02010609060101010101" pitchFamily="49" charset="-122"/>
              </a:rPr>
              <a:t>值回退，然后比较</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1</a:t>
            </a:r>
            <a:r>
              <a:rPr lang="zh-CN" altLang="en-US" sz="2000" dirty="0">
                <a:solidFill>
                  <a:srgbClr val="080808"/>
                </a:solidFill>
                <a:ea typeface="黑体" panose="02010609060101010101" pitchFamily="49" charset="-122"/>
              </a:rPr>
              <a:t>和</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。但是因</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，所以一定有</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，实际上接下来就可直接比较</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2</a:t>
            </a:r>
            <a:r>
              <a:rPr lang="zh-CN" altLang="en-US" sz="2000" dirty="0">
                <a:solidFill>
                  <a:srgbClr val="080808"/>
                </a:solidFill>
                <a:ea typeface="黑体" panose="02010609060101010101" pitchFamily="49" charset="-122"/>
              </a:rPr>
              <a:t>和</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a:t>
            </a:r>
          </a:p>
        </p:txBody>
      </p:sp>
      <p:grpSp>
        <p:nvGrpSpPr>
          <p:cNvPr id="112644" name="Group 84"/>
          <p:cNvGrpSpPr>
            <a:grpSpLocks/>
          </p:cNvGrpSpPr>
          <p:nvPr/>
        </p:nvGrpSpPr>
        <p:grpSpPr bwMode="auto">
          <a:xfrm>
            <a:off x="3359151" y="2530476"/>
            <a:ext cx="5587975" cy="4113213"/>
            <a:chOff x="746" y="463"/>
            <a:chExt cx="3783" cy="2998"/>
          </a:xfrm>
        </p:grpSpPr>
        <p:sp>
          <p:nvSpPr>
            <p:cNvPr id="112647" name="Rectangle 5"/>
            <p:cNvSpPr>
              <a:spLocks noChangeArrowheads="1"/>
            </p:cNvSpPr>
            <p:nvPr/>
          </p:nvSpPr>
          <p:spPr bwMode="auto">
            <a:xfrm>
              <a:off x="746" y="476"/>
              <a:ext cx="91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FF"/>
                  </a:solidFill>
                  <a:latin typeface="宋体" panose="02010600030101010101" pitchFamily="2" charset="-122"/>
                  <a:ea typeface="黑体" panose="02010609060101010101" pitchFamily="49" charset="-122"/>
                </a:rPr>
                <a:t>第一次匹配</a:t>
              </a:r>
            </a:p>
          </p:txBody>
        </p:sp>
        <p:sp>
          <p:nvSpPr>
            <p:cNvPr id="112648" name="Rectangle 6"/>
            <p:cNvSpPr>
              <a:spLocks noChangeArrowheads="1"/>
            </p:cNvSpPr>
            <p:nvPr/>
          </p:nvSpPr>
          <p:spPr bwMode="auto">
            <a:xfrm>
              <a:off x="1771" y="463"/>
              <a:ext cx="24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t</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2649" name="Rectangle 7"/>
            <p:cNvSpPr>
              <a:spLocks noChangeArrowheads="1"/>
            </p:cNvSpPr>
            <p:nvPr/>
          </p:nvSpPr>
          <p:spPr bwMode="auto">
            <a:xfrm>
              <a:off x="1771" y="893"/>
              <a:ext cx="2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p</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2650" name="Rectangle 8"/>
            <p:cNvSpPr>
              <a:spLocks noChangeArrowheads="1"/>
            </p:cNvSpPr>
            <p:nvPr/>
          </p:nvSpPr>
          <p:spPr bwMode="auto">
            <a:xfrm>
              <a:off x="2024" y="463"/>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651" name="Rectangle 9"/>
            <p:cNvSpPr>
              <a:spLocks noChangeArrowheads="1"/>
            </p:cNvSpPr>
            <p:nvPr/>
          </p:nvSpPr>
          <p:spPr bwMode="auto">
            <a:xfrm>
              <a:off x="2188" y="463"/>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FF0000"/>
                  </a:solidFill>
                  <a:latin typeface="Times" panose="02020603050405020304" pitchFamily="18" charset="0"/>
                  <a:ea typeface="黑体" panose="02010609060101010101" pitchFamily="49" charset="-122"/>
                </a:rPr>
                <a:t>d</a:t>
              </a:r>
              <a:endParaRPr lang="en-US" altLang="zh-CN" sz="4000">
                <a:solidFill>
                  <a:srgbClr val="FF0000"/>
                </a:solidFill>
                <a:ea typeface="黑体" panose="02010609060101010101" pitchFamily="49" charset="-122"/>
              </a:endParaRPr>
            </a:p>
          </p:txBody>
        </p:sp>
        <p:sp>
          <p:nvSpPr>
            <p:cNvPr id="112652" name="Rectangle 10"/>
            <p:cNvSpPr>
              <a:spLocks noChangeArrowheads="1"/>
            </p:cNvSpPr>
            <p:nvPr/>
          </p:nvSpPr>
          <p:spPr bwMode="auto">
            <a:xfrm>
              <a:off x="2366" y="463"/>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53" name="Rectangle 11"/>
            <p:cNvSpPr>
              <a:spLocks noChangeArrowheads="1"/>
            </p:cNvSpPr>
            <p:nvPr/>
          </p:nvSpPr>
          <p:spPr bwMode="auto">
            <a:xfrm>
              <a:off x="2555" y="463"/>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654" name="Rectangle 12"/>
            <p:cNvSpPr>
              <a:spLocks noChangeArrowheads="1"/>
            </p:cNvSpPr>
            <p:nvPr/>
          </p:nvSpPr>
          <p:spPr bwMode="auto">
            <a:xfrm>
              <a:off x="2733" y="463"/>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55" name="Rectangle 13"/>
            <p:cNvSpPr>
              <a:spLocks noChangeArrowheads="1"/>
            </p:cNvSpPr>
            <p:nvPr/>
          </p:nvSpPr>
          <p:spPr bwMode="auto">
            <a:xfrm>
              <a:off x="2910" y="463"/>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656" name="Rectangle 14"/>
            <p:cNvSpPr>
              <a:spLocks noChangeArrowheads="1"/>
            </p:cNvSpPr>
            <p:nvPr/>
          </p:nvSpPr>
          <p:spPr bwMode="auto">
            <a:xfrm>
              <a:off x="2024" y="893"/>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FF0000"/>
                  </a:solidFill>
                  <a:latin typeface="Times" panose="02020603050405020304" pitchFamily="18" charset="0"/>
                  <a:ea typeface="黑体" panose="02010609060101010101" pitchFamily="49" charset="-122"/>
                </a:rPr>
                <a:t>c</a:t>
              </a:r>
              <a:endParaRPr lang="en-US" altLang="zh-CN" sz="4000">
                <a:solidFill>
                  <a:srgbClr val="FF0000"/>
                </a:solidFill>
                <a:ea typeface="黑体" panose="02010609060101010101" pitchFamily="49" charset="-122"/>
              </a:endParaRPr>
            </a:p>
          </p:txBody>
        </p:sp>
        <p:sp>
          <p:nvSpPr>
            <p:cNvPr id="112657" name="Rectangle 15"/>
            <p:cNvSpPr>
              <a:spLocks noChangeArrowheads="1"/>
            </p:cNvSpPr>
            <p:nvPr/>
          </p:nvSpPr>
          <p:spPr bwMode="auto">
            <a:xfrm>
              <a:off x="2188" y="893"/>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FF0000"/>
                  </a:solidFill>
                  <a:latin typeface="Times" panose="02020603050405020304" pitchFamily="18" charset="0"/>
                  <a:ea typeface="黑体" panose="02010609060101010101" pitchFamily="49" charset="-122"/>
                </a:rPr>
                <a:t>d</a:t>
              </a:r>
              <a:endParaRPr lang="en-US" altLang="zh-CN" sz="4000">
                <a:solidFill>
                  <a:srgbClr val="FF0000"/>
                </a:solidFill>
                <a:ea typeface="黑体" panose="02010609060101010101" pitchFamily="49" charset="-122"/>
              </a:endParaRPr>
            </a:p>
          </p:txBody>
        </p:sp>
        <p:sp>
          <p:nvSpPr>
            <p:cNvPr id="112658" name="Rectangle 16"/>
            <p:cNvSpPr>
              <a:spLocks noChangeArrowheads="1"/>
            </p:cNvSpPr>
            <p:nvPr/>
          </p:nvSpPr>
          <p:spPr bwMode="auto">
            <a:xfrm>
              <a:off x="2378" y="893"/>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659" name="Line 17"/>
            <p:cNvSpPr>
              <a:spLocks noChangeShapeType="1"/>
            </p:cNvSpPr>
            <p:nvPr/>
          </p:nvSpPr>
          <p:spPr bwMode="auto">
            <a:xfrm>
              <a:off x="2353" y="716"/>
              <a:ext cx="152" cy="12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60" name="Line 18"/>
            <p:cNvSpPr>
              <a:spLocks noChangeShapeType="1"/>
            </p:cNvSpPr>
            <p:nvPr/>
          </p:nvSpPr>
          <p:spPr bwMode="auto">
            <a:xfrm>
              <a:off x="2087"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61" name="Line 19"/>
            <p:cNvSpPr>
              <a:spLocks noChangeShapeType="1"/>
            </p:cNvSpPr>
            <p:nvPr/>
          </p:nvSpPr>
          <p:spPr bwMode="auto">
            <a:xfrm>
              <a:off x="2049"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62" name="Line 20"/>
            <p:cNvSpPr>
              <a:spLocks noChangeShapeType="1"/>
            </p:cNvSpPr>
            <p:nvPr/>
          </p:nvSpPr>
          <p:spPr bwMode="auto">
            <a:xfrm>
              <a:off x="2264"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63" name="Line 21"/>
            <p:cNvSpPr>
              <a:spLocks noChangeShapeType="1"/>
            </p:cNvSpPr>
            <p:nvPr/>
          </p:nvSpPr>
          <p:spPr bwMode="auto">
            <a:xfrm>
              <a:off x="2226"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64" name="Line 22"/>
            <p:cNvSpPr>
              <a:spLocks noChangeShapeType="1"/>
            </p:cNvSpPr>
            <p:nvPr/>
          </p:nvSpPr>
          <p:spPr bwMode="auto">
            <a:xfrm>
              <a:off x="2441"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65" name="Line 23"/>
            <p:cNvSpPr>
              <a:spLocks noChangeShapeType="1"/>
            </p:cNvSpPr>
            <p:nvPr/>
          </p:nvSpPr>
          <p:spPr bwMode="auto">
            <a:xfrm>
              <a:off x="2403" y="691"/>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66" name="Rectangle 24"/>
            <p:cNvSpPr>
              <a:spLocks noChangeArrowheads="1"/>
            </p:cNvSpPr>
            <p:nvPr/>
          </p:nvSpPr>
          <p:spPr bwMode="auto">
            <a:xfrm>
              <a:off x="3441" y="463"/>
              <a:ext cx="32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i</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112667" name="Rectangle 25"/>
            <p:cNvSpPr>
              <a:spLocks noChangeArrowheads="1"/>
            </p:cNvSpPr>
            <p:nvPr/>
          </p:nvSpPr>
          <p:spPr bwMode="auto">
            <a:xfrm>
              <a:off x="3441" y="893"/>
              <a:ext cx="33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j</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112668" name="Rectangle 26"/>
            <p:cNvSpPr>
              <a:spLocks noChangeArrowheads="1"/>
            </p:cNvSpPr>
            <p:nvPr/>
          </p:nvSpPr>
          <p:spPr bwMode="auto">
            <a:xfrm>
              <a:off x="4162" y="691"/>
              <a:ext cx="36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00"/>
                  </a:solidFill>
                  <a:latin typeface="宋体" panose="02010600030101010101" pitchFamily="2" charset="-122"/>
                  <a:ea typeface="黑体" panose="02010609060101010101" pitchFamily="49" charset="-122"/>
                </a:rPr>
                <a:t>失败</a:t>
              </a:r>
              <a:endParaRPr lang="zh-CN" altLang="en-US" sz="4000">
                <a:ea typeface="黑体" panose="02010609060101010101" pitchFamily="49" charset="-122"/>
              </a:endParaRPr>
            </a:p>
          </p:txBody>
        </p:sp>
        <p:sp>
          <p:nvSpPr>
            <p:cNvPr id="112669" name="Rectangle 27"/>
            <p:cNvSpPr>
              <a:spLocks noChangeArrowheads="1"/>
            </p:cNvSpPr>
            <p:nvPr/>
          </p:nvSpPr>
          <p:spPr bwMode="auto">
            <a:xfrm>
              <a:off x="746" y="1261"/>
              <a:ext cx="91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FF"/>
                  </a:solidFill>
                  <a:latin typeface="宋体" panose="02010600030101010101" pitchFamily="2" charset="-122"/>
                  <a:ea typeface="黑体" panose="02010609060101010101" pitchFamily="49" charset="-122"/>
                </a:rPr>
                <a:t>第二次匹配</a:t>
              </a:r>
              <a:endParaRPr lang="zh-CN" altLang="en-US" sz="4000">
                <a:solidFill>
                  <a:srgbClr val="0000FF"/>
                </a:solidFill>
                <a:ea typeface="黑体" panose="02010609060101010101" pitchFamily="49" charset="-122"/>
              </a:endParaRPr>
            </a:p>
          </p:txBody>
        </p:sp>
        <p:sp>
          <p:nvSpPr>
            <p:cNvPr id="112670" name="Rectangle 28"/>
            <p:cNvSpPr>
              <a:spLocks noChangeArrowheads="1"/>
            </p:cNvSpPr>
            <p:nvPr/>
          </p:nvSpPr>
          <p:spPr bwMode="auto">
            <a:xfrm>
              <a:off x="1771" y="1248"/>
              <a:ext cx="24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t</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2671" name="Rectangle 29"/>
            <p:cNvSpPr>
              <a:spLocks noChangeArrowheads="1"/>
            </p:cNvSpPr>
            <p:nvPr/>
          </p:nvSpPr>
          <p:spPr bwMode="auto">
            <a:xfrm>
              <a:off x="1948" y="1666"/>
              <a:ext cx="2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p</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2672" name="Rectangle 30"/>
            <p:cNvSpPr>
              <a:spLocks noChangeArrowheads="1"/>
            </p:cNvSpPr>
            <p:nvPr/>
          </p:nvSpPr>
          <p:spPr bwMode="auto">
            <a:xfrm>
              <a:off x="2024" y="1248"/>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673" name="Rectangle 31"/>
            <p:cNvSpPr>
              <a:spLocks noChangeArrowheads="1"/>
            </p:cNvSpPr>
            <p:nvPr/>
          </p:nvSpPr>
          <p:spPr bwMode="auto">
            <a:xfrm>
              <a:off x="2188" y="1248"/>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74" name="Rectangle 32"/>
            <p:cNvSpPr>
              <a:spLocks noChangeArrowheads="1"/>
            </p:cNvSpPr>
            <p:nvPr/>
          </p:nvSpPr>
          <p:spPr bwMode="auto">
            <a:xfrm>
              <a:off x="2366" y="1248"/>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75" name="Rectangle 33"/>
            <p:cNvSpPr>
              <a:spLocks noChangeArrowheads="1"/>
            </p:cNvSpPr>
            <p:nvPr/>
          </p:nvSpPr>
          <p:spPr bwMode="auto">
            <a:xfrm>
              <a:off x="2555" y="1248"/>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676" name="Rectangle 34"/>
            <p:cNvSpPr>
              <a:spLocks noChangeArrowheads="1"/>
            </p:cNvSpPr>
            <p:nvPr/>
          </p:nvSpPr>
          <p:spPr bwMode="auto">
            <a:xfrm>
              <a:off x="2733" y="1248"/>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a:solidFill>
                    <a:srgbClr val="000000"/>
                  </a:solidFill>
                  <a:latin typeface="Times" panose="02020603050405020304" pitchFamily="18" charset="0"/>
                  <a:ea typeface="黑体" panose="02010609060101010101" pitchFamily="49" charset="-122"/>
                </a:rPr>
                <a:t>d</a:t>
              </a:r>
              <a:endParaRPr lang="en-US" altLang="zh-CN" sz="4000" dirty="0">
                <a:ea typeface="黑体" panose="02010609060101010101" pitchFamily="49" charset="-122"/>
              </a:endParaRPr>
            </a:p>
          </p:txBody>
        </p:sp>
        <p:sp>
          <p:nvSpPr>
            <p:cNvPr id="112677" name="Rectangle 35"/>
            <p:cNvSpPr>
              <a:spLocks noChangeArrowheads="1"/>
            </p:cNvSpPr>
            <p:nvPr/>
          </p:nvSpPr>
          <p:spPr bwMode="auto">
            <a:xfrm>
              <a:off x="2910" y="1248"/>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678" name="Rectangle 36"/>
            <p:cNvSpPr>
              <a:spLocks noChangeArrowheads="1"/>
            </p:cNvSpPr>
            <p:nvPr/>
          </p:nvSpPr>
          <p:spPr bwMode="auto">
            <a:xfrm>
              <a:off x="2201" y="1666"/>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679" name="Rectangle 37"/>
            <p:cNvSpPr>
              <a:spLocks noChangeArrowheads="1"/>
            </p:cNvSpPr>
            <p:nvPr/>
          </p:nvSpPr>
          <p:spPr bwMode="auto">
            <a:xfrm>
              <a:off x="2366" y="1666"/>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80" name="Rectangle 38"/>
            <p:cNvSpPr>
              <a:spLocks noChangeArrowheads="1"/>
            </p:cNvSpPr>
            <p:nvPr/>
          </p:nvSpPr>
          <p:spPr bwMode="auto">
            <a:xfrm>
              <a:off x="2555" y="1666"/>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681" name="Line 39"/>
            <p:cNvSpPr>
              <a:spLocks noChangeShapeType="1"/>
            </p:cNvSpPr>
            <p:nvPr/>
          </p:nvSpPr>
          <p:spPr bwMode="auto">
            <a:xfrm>
              <a:off x="2176" y="1502"/>
              <a:ext cx="126" cy="11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82" name="Line 40"/>
            <p:cNvSpPr>
              <a:spLocks noChangeShapeType="1"/>
            </p:cNvSpPr>
            <p:nvPr/>
          </p:nvSpPr>
          <p:spPr bwMode="auto">
            <a:xfrm>
              <a:off x="2264" y="1464"/>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83" name="Line 41"/>
            <p:cNvSpPr>
              <a:spLocks noChangeShapeType="1"/>
            </p:cNvSpPr>
            <p:nvPr/>
          </p:nvSpPr>
          <p:spPr bwMode="auto">
            <a:xfrm>
              <a:off x="2226" y="1464"/>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84" name="Rectangle 42"/>
            <p:cNvSpPr>
              <a:spLocks noChangeArrowheads="1"/>
            </p:cNvSpPr>
            <p:nvPr/>
          </p:nvSpPr>
          <p:spPr bwMode="auto">
            <a:xfrm>
              <a:off x="3441" y="1248"/>
              <a:ext cx="32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err="1">
                  <a:solidFill>
                    <a:srgbClr val="000000"/>
                  </a:solidFill>
                  <a:latin typeface="Times" panose="02020603050405020304" pitchFamily="18" charset="0"/>
                  <a:ea typeface="黑体" panose="02010609060101010101" pitchFamily="49" charset="-122"/>
                </a:rPr>
                <a:t>i</a:t>
              </a:r>
              <a:r>
                <a:rPr lang="zh-CN" altLang="en-US" sz="2100" dirty="0" smtClean="0">
                  <a:solidFill>
                    <a:srgbClr val="000000"/>
                  </a:solidFill>
                  <a:latin typeface="Times" panose="02020603050405020304" pitchFamily="18" charset="0"/>
                  <a:ea typeface="黑体" panose="02010609060101010101" pitchFamily="49" charset="-122"/>
                </a:rPr>
                <a:t>＝</a:t>
              </a:r>
              <a:r>
                <a:rPr lang="en-US" altLang="zh-CN" sz="2100" dirty="0" smtClean="0">
                  <a:solidFill>
                    <a:srgbClr val="000000"/>
                  </a:solidFill>
                  <a:latin typeface="Times" panose="02020603050405020304" pitchFamily="18" charset="0"/>
                  <a:ea typeface="黑体" panose="02010609060101010101" pitchFamily="49" charset="-122"/>
                </a:rPr>
                <a:t>1</a:t>
              </a:r>
              <a:endParaRPr lang="zh-CN" altLang="en-US" sz="4000" dirty="0">
                <a:ea typeface="黑体" panose="02010609060101010101" pitchFamily="49" charset="-122"/>
              </a:endParaRPr>
            </a:p>
          </p:txBody>
        </p:sp>
        <p:sp>
          <p:nvSpPr>
            <p:cNvPr id="112685" name="Rectangle 43"/>
            <p:cNvSpPr>
              <a:spLocks noChangeArrowheads="1"/>
            </p:cNvSpPr>
            <p:nvPr/>
          </p:nvSpPr>
          <p:spPr bwMode="auto">
            <a:xfrm>
              <a:off x="3441" y="1666"/>
              <a:ext cx="33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a:solidFill>
                    <a:srgbClr val="000000"/>
                  </a:solidFill>
                  <a:latin typeface="Times" panose="02020603050405020304" pitchFamily="18" charset="0"/>
                  <a:ea typeface="黑体" panose="02010609060101010101" pitchFamily="49" charset="-122"/>
                </a:rPr>
                <a:t>j</a:t>
              </a:r>
              <a:r>
                <a:rPr lang="zh-CN" altLang="en-US" sz="2100" dirty="0" smtClean="0">
                  <a:solidFill>
                    <a:srgbClr val="000000"/>
                  </a:solidFill>
                  <a:latin typeface="Times" panose="02020603050405020304" pitchFamily="18" charset="0"/>
                  <a:ea typeface="黑体" panose="02010609060101010101" pitchFamily="49" charset="-122"/>
                </a:rPr>
                <a:t>＝</a:t>
              </a:r>
              <a:r>
                <a:rPr lang="en-US" altLang="zh-CN" sz="2100" dirty="0" smtClean="0">
                  <a:solidFill>
                    <a:srgbClr val="000000"/>
                  </a:solidFill>
                  <a:latin typeface="Times" panose="02020603050405020304" pitchFamily="18" charset="0"/>
                  <a:ea typeface="黑体" panose="02010609060101010101" pitchFamily="49" charset="-122"/>
                </a:rPr>
                <a:t>0</a:t>
              </a:r>
              <a:endParaRPr lang="zh-CN" altLang="en-US" sz="4000" dirty="0">
                <a:ea typeface="黑体" panose="02010609060101010101" pitchFamily="49" charset="-122"/>
              </a:endParaRPr>
            </a:p>
          </p:txBody>
        </p:sp>
        <p:sp>
          <p:nvSpPr>
            <p:cNvPr id="112686" name="Rectangle 44"/>
            <p:cNvSpPr>
              <a:spLocks noChangeArrowheads="1"/>
            </p:cNvSpPr>
            <p:nvPr/>
          </p:nvSpPr>
          <p:spPr bwMode="auto">
            <a:xfrm>
              <a:off x="4162" y="1464"/>
              <a:ext cx="36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00"/>
                  </a:solidFill>
                  <a:latin typeface="宋体" panose="02010600030101010101" pitchFamily="2" charset="-122"/>
                  <a:ea typeface="黑体" panose="02010609060101010101" pitchFamily="49" charset="-122"/>
                </a:rPr>
                <a:t>失败</a:t>
              </a:r>
              <a:endParaRPr lang="zh-CN" altLang="en-US" sz="4000">
                <a:ea typeface="黑体" panose="02010609060101010101" pitchFamily="49" charset="-122"/>
              </a:endParaRPr>
            </a:p>
          </p:txBody>
        </p:sp>
        <p:sp>
          <p:nvSpPr>
            <p:cNvPr id="112687" name="Rectangle 45"/>
            <p:cNvSpPr>
              <a:spLocks noChangeArrowheads="1"/>
            </p:cNvSpPr>
            <p:nvPr/>
          </p:nvSpPr>
          <p:spPr bwMode="auto">
            <a:xfrm>
              <a:off x="746" y="2034"/>
              <a:ext cx="91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FF"/>
                  </a:solidFill>
                  <a:latin typeface="宋体" panose="02010600030101010101" pitchFamily="2" charset="-122"/>
                  <a:ea typeface="黑体" panose="02010609060101010101" pitchFamily="49" charset="-122"/>
                </a:rPr>
                <a:t>第三次</a:t>
              </a:r>
              <a:r>
                <a:rPr lang="zh-CN" altLang="en-US" sz="2100">
                  <a:solidFill>
                    <a:srgbClr val="0000FF"/>
                  </a:solidFill>
                  <a:latin typeface="楷体_GB2312" pitchFamily="49" charset="-122"/>
                  <a:ea typeface="黑体" panose="02010609060101010101" pitchFamily="49" charset="-122"/>
                </a:rPr>
                <a:t>匹配</a:t>
              </a:r>
              <a:endParaRPr lang="zh-CN" altLang="en-US" sz="4000">
                <a:solidFill>
                  <a:srgbClr val="0000FF"/>
                </a:solidFill>
                <a:latin typeface="楷体_GB2312" pitchFamily="49" charset="-122"/>
                <a:ea typeface="黑体" panose="02010609060101010101" pitchFamily="49" charset="-122"/>
              </a:endParaRPr>
            </a:p>
          </p:txBody>
        </p:sp>
        <p:sp>
          <p:nvSpPr>
            <p:cNvPr id="112688" name="Rectangle 46"/>
            <p:cNvSpPr>
              <a:spLocks noChangeArrowheads="1"/>
            </p:cNvSpPr>
            <p:nvPr/>
          </p:nvSpPr>
          <p:spPr bwMode="auto">
            <a:xfrm>
              <a:off x="1771" y="2021"/>
              <a:ext cx="24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t</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2689" name="Rectangle 47"/>
            <p:cNvSpPr>
              <a:spLocks noChangeArrowheads="1"/>
            </p:cNvSpPr>
            <p:nvPr/>
          </p:nvSpPr>
          <p:spPr bwMode="auto">
            <a:xfrm>
              <a:off x="2125" y="2439"/>
              <a:ext cx="2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p</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2690" name="Rectangle 48"/>
            <p:cNvSpPr>
              <a:spLocks noChangeArrowheads="1"/>
            </p:cNvSpPr>
            <p:nvPr/>
          </p:nvSpPr>
          <p:spPr bwMode="auto">
            <a:xfrm>
              <a:off x="2024" y="2021"/>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691" name="Rectangle 49"/>
            <p:cNvSpPr>
              <a:spLocks noChangeArrowheads="1"/>
            </p:cNvSpPr>
            <p:nvPr/>
          </p:nvSpPr>
          <p:spPr bwMode="auto">
            <a:xfrm>
              <a:off x="2188" y="2021"/>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92" name="Rectangle 50"/>
            <p:cNvSpPr>
              <a:spLocks noChangeArrowheads="1"/>
            </p:cNvSpPr>
            <p:nvPr/>
          </p:nvSpPr>
          <p:spPr bwMode="auto">
            <a:xfrm>
              <a:off x="2366" y="2021"/>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93" name="Rectangle 51"/>
            <p:cNvSpPr>
              <a:spLocks noChangeArrowheads="1"/>
            </p:cNvSpPr>
            <p:nvPr/>
          </p:nvSpPr>
          <p:spPr bwMode="auto">
            <a:xfrm>
              <a:off x="2555" y="2021"/>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694" name="Rectangle 52"/>
            <p:cNvSpPr>
              <a:spLocks noChangeArrowheads="1"/>
            </p:cNvSpPr>
            <p:nvPr/>
          </p:nvSpPr>
          <p:spPr bwMode="auto">
            <a:xfrm>
              <a:off x="2733" y="2021"/>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95" name="Rectangle 53"/>
            <p:cNvSpPr>
              <a:spLocks noChangeArrowheads="1"/>
            </p:cNvSpPr>
            <p:nvPr/>
          </p:nvSpPr>
          <p:spPr bwMode="auto">
            <a:xfrm>
              <a:off x="2910" y="2021"/>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696" name="Rectangle 54"/>
            <p:cNvSpPr>
              <a:spLocks noChangeArrowheads="1"/>
            </p:cNvSpPr>
            <p:nvPr/>
          </p:nvSpPr>
          <p:spPr bwMode="auto">
            <a:xfrm>
              <a:off x="2378" y="2439"/>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697" name="Rectangle 55"/>
            <p:cNvSpPr>
              <a:spLocks noChangeArrowheads="1"/>
            </p:cNvSpPr>
            <p:nvPr/>
          </p:nvSpPr>
          <p:spPr bwMode="auto">
            <a:xfrm>
              <a:off x="2555" y="2439"/>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698" name="Rectangle 56"/>
            <p:cNvSpPr>
              <a:spLocks noChangeArrowheads="1"/>
            </p:cNvSpPr>
            <p:nvPr/>
          </p:nvSpPr>
          <p:spPr bwMode="auto">
            <a:xfrm>
              <a:off x="2733" y="2439"/>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699" name="Line 57"/>
            <p:cNvSpPr>
              <a:spLocks noChangeShapeType="1"/>
            </p:cNvSpPr>
            <p:nvPr/>
          </p:nvSpPr>
          <p:spPr bwMode="auto">
            <a:xfrm>
              <a:off x="2353" y="2274"/>
              <a:ext cx="126" cy="12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00" name="Line 58"/>
            <p:cNvSpPr>
              <a:spLocks noChangeShapeType="1"/>
            </p:cNvSpPr>
            <p:nvPr/>
          </p:nvSpPr>
          <p:spPr bwMode="auto">
            <a:xfrm>
              <a:off x="2441" y="2249"/>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01" name="Line 59"/>
            <p:cNvSpPr>
              <a:spLocks noChangeShapeType="1"/>
            </p:cNvSpPr>
            <p:nvPr/>
          </p:nvSpPr>
          <p:spPr bwMode="auto">
            <a:xfrm>
              <a:off x="2403" y="2249"/>
              <a:ext cx="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02" name="Rectangle 60"/>
            <p:cNvSpPr>
              <a:spLocks noChangeArrowheads="1"/>
            </p:cNvSpPr>
            <p:nvPr/>
          </p:nvSpPr>
          <p:spPr bwMode="auto">
            <a:xfrm>
              <a:off x="3441" y="2021"/>
              <a:ext cx="32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i</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112703" name="Rectangle 61"/>
            <p:cNvSpPr>
              <a:spLocks noChangeArrowheads="1"/>
            </p:cNvSpPr>
            <p:nvPr/>
          </p:nvSpPr>
          <p:spPr bwMode="auto">
            <a:xfrm>
              <a:off x="3441" y="2439"/>
              <a:ext cx="33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a:solidFill>
                    <a:srgbClr val="000000"/>
                  </a:solidFill>
                  <a:latin typeface="Times" panose="02020603050405020304" pitchFamily="18" charset="0"/>
                  <a:ea typeface="黑体" panose="02010609060101010101" pitchFamily="49" charset="-122"/>
                </a:rPr>
                <a:t>j</a:t>
              </a:r>
              <a:r>
                <a:rPr lang="zh-CN" altLang="en-US" sz="2100" dirty="0" smtClean="0">
                  <a:solidFill>
                    <a:srgbClr val="000000"/>
                  </a:solidFill>
                  <a:latin typeface="Times" panose="02020603050405020304" pitchFamily="18" charset="0"/>
                  <a:ea typeface="黑体" panose="02010609060101010101" pitchFamily="49" charset="-122"/>
                </a:rPr>
                <a:t>＝</a:t>
              </a:r>
              <a:r>
                <a:rPr lang="en-US" altLang="zh-CN" sz="2100" dirty="0" smtClean="0">
                  <a:solidFill>
                    <a:srgbClr val="000000"/>
                  </a:solidFill>
                  <a:latin typeface="Times" panose="02020603050405020304" pitchFamily="18" charset="0"/>
                  <a:ea typeface="黑体" panose="02010609060101010101" pitchFamily="49" charset="-122"/>
                </a:rPr>
                <a:t>0</a:t>
              </a:r>
              <a:endParaRPr lang="zh-CN" altLang="en-US" sz="4000" dirty="0">
                <a:ea typeface="黑体" panose="02010609060101010101" pitchFamily="49" charset="-122"/>
              </a:endParaRPr>
            </a:p>
          </p:txBody>
        </p:sp>
        <p:sp>
          <p:nvSpPr>
            <p:cNvPr id="112704" name="Rectangle 62"/>
            <p:cNvSpPr>
              <a:spLocks noChangeArrowheads="1"/>
            </p:cNvSpPr>
            <p:nvPr/>
          </p:nvSpPr>
          <p:spPr bwMode="auto">
            <a:xfrm>
              <a:off x="4162" y="2249"/>
              <a:ext cx="36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00"/>
                  </a:solidFill>
                  <a:latin typeface="宋体" panose="02010600030101010101" pitchFamily="2" charset="-122"/>
                  <a:ea typeface="黑体" panose="02010609060101010101" pitchFamily="49" charset="-122"/>
                </a:rPr>
                <a:t>失败</a:t>
              </a:r>
              <a:endParaRPr lang="zh-CN" altLang="en-US" sz="4000">
                <a:ea typeface="黑体" panose="02010609060101010101" pitchFamily="49" charset="-122"/>
              </a:endParaRPr>
            </a:p>
          </p:txBody>
        </p:sp>
        <p:sp>
          <p:nvSpPr>
            <p:cNvPr id="112705" name="Rectangle 63"/>
            <p:cNvSpPr>
              <a:spLocks noChangeArrowheads="1"/>
            </p:cNvSpPr>
            <p:nvPr/>
          </p:nvSpPr>
          <p:spPr bwMode="auto">
            <a:xfrm>
              <a:off x="746" y="2820"/>
              <a:ext cx="91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FF"/>
                  </a:solidFill>
                  <a:latin typeface="宋体" panose="02010600030101010101" pitchFamily="2" charset="-122"/>
                  <a:ea typeface="黑体" panose="02010609060101010101" pitchFamily="49" charset="-122"/>
                </a:rPr>
                <a:t>第四次匹配</a:t>
              </a:r>
              <a:endParaRPr lang="zh-CN" altLang="en-US" sz="4000">
                <a:solidFill>
                  <a:srgbClr val="0000FF"/>
                </a:solidFill>
                <a:ea typeface="黑体" panose="02010609060101010101" pitchFamily="49" charset="-122"/>
              </a:endParaRPr>
            </a:p>
          </p:txBody>
        </p:sp>
        <p:sp>
          <p:nvSpPr>
            <p:cNvPr id="112706" name="Rectangle 64"/>
            <p:cNvSpPr>
              <a:spLocks noChangeArrowheads="1"/>
            </p:cNvSpPr>
            <p:nvPr/>
          </p:nvSpPr>
          <p:spPr bwMode="auto">
            <a:xfrm>
              <a:off x="1771" y="2807"/>
              <a:ext cx="24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t</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2707" name="Rectangle 65"/>
            <p:cNvSpPr>
              <a:spLocks noChangeArrowheads="1"/>
            </p:cNvSpPr>
            <p:nvPr/>
          </p:nvSpPr>
          <p:spPr bwMode="auto">
            <a:xfrm>
              <a:off x="2391" y="3225"/>
              <a:ext cx="2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p</a:t>
              </a:r>
              <a:r>
                <a:rPr lang="zh-CN" altLang="en-US" sz="21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2708" name="Rectangle 66"/>
            <p:cNvSpPr>
              <a:spLocks noChangeArrowheads="1"/>
            </p:cNvSpPr>
            <p:nvPr/>
          </p:nvSpPr>
          <p:spPr bwMode="auto">
            <a:xfrm>
              <a:off x="2024" y="2807"/>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709" name="Rectangle 67"/>
            <p:cNvSpPr>
              <a:spLocks noChangeArrowheads="1"/>
            </p:cNvSpPr>
            <p:nvPr/>
          </p:nvSpPr>
          <p:spPr bwMode="auto">
            <a:xfrm>
              <a:off x="2188" y="2807"/>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710" name="Rectangle 68"/>
            <p:cNvSpPr>
              <a:spLocks noChangeArrowheads="1"/>
            </p:cNvSpPr>
            <p:nvPr/>
          </p:nvSpPr>
          <p:spPr bwMode="auto">
            <a:xfrm>
              <a:off x="2366" y="2807"/>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711" name="Rectangle 69"/>
            <p:cNvSpPr>
              <a:spLocks noChangeArrowheads="1"/>
            </p:cNvSpPr>
            <p:nvPr/>
          </p:nvSpPr>
          <p:spPr bwMode="auto">
            <a:xfrm>
              <a:off x="2555" y="2807"/>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712" name="Rectangle 70"/>
            <p:cNvSpPr>
              <a:spLocks noChangeArrowheads="1"/>
            </p:cNvSpPr>
            <p:nvPr/>
          </p:nvSpPr>
          <p:spPr bwMode="auto">
            <a:xfrm>
              <a:off x="2733" y="2807"/>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713" name="Rectangle 71"/>
            <p:cNvSpPr>
              <a:spLocks noChangeArrowheads="1"/>
            </p:cNvSpPr>
            <p:nvPr/>
          </p:nvSpPr>
          <p:spPr bwMode="auto">
            <a:xfrm>
              <a:off x="2910" y="2807"/>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714" name="Rectangle 72"/>
            <p:cNvSpPr>
              <a:spLocks noChangeArrowheads="1"/>
            </p:cNvSpPr>
            <p:nvPr/>
          </p:nvSpPr>
          <p:spPr bwMode="auto">
            <a:xfrm>
              <a:off x="2644" y="3225"/>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2715" name="Rectangle 73"/>
            <p:cNvSpPr>
              <a:spLocks noChangeArrowheads="1"/>
            </p:cNvSpPr>
            <p:nvPr/>
          </p:nvSpPr>
          <p:spPr bwMode="auto">
            <a:xfrm>
              <a:off x="2821" y="3225"/>
              <a:ext cx="10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d</a:t>
              </a:r>
              <a:endParaRPr lang="en-US" altLang="zh-CN" sz="4000">
                <a:ea typeface="黑体" panose="02010609060101010101" pitchFamily="49" charset="-122"/>
              </a:endParaRPr>
            </a:p>
          </p:txBody>
        </p:sp>
        <p:sp>
          <p:nvSpPr>
            <p:cNvPr id="112716" name="Rectangle 74"/>
            <p:cNvSpPr>
              <a:spLocks noChangeArrowheads="1"/>
            </p:cNvSpPr>
            <p:nvPr/>
          </p:nvSpPr>
          <p:spPr bwMode="auto">
            <a:xfrm>
              <a:off x="3011" y="3225"/>
              <a:ext cx="8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dirty="0" smtClean="0">
                  <a:solidFill>
                    <a:srgbClr val="000000"/>
                  </a:solidFill>
                  <a:latin typeface="Times" panose="02020603050405020304" pitchFamily="18" charset="0"/>
                  <a:ea typeface="黑体" panose="02010609060101010101" pitchFamily="49" charset="-122"/>
                </a:rPr>
                <a:t>c</a:t>
              </a:r>
              <a:endParaRPr lang="en-US" altLang="zh-CN" sz="4000" dirty="0">
                <a:ea typeface="黑体" panose="02010609060101010101" pitchFamily="49" charset="-122"/>
              </a:endParaRPr>
            </a:p>
          </p:txBody>
        </p:sp>
        <p:sp>
          <p:nvSpPr>
            <p:cNvPr id="112717" name="Rectangle 75"/>
            <p:cNvSpPr>
              <a:spLocks noChangeArrowheads="1"/>
            </p:cNvSpPr>
            <p:nvPr/>
          </p:nvSpPr>
          <p:spPr bwMode="auto">
            <a:xfrm>
              <a:off x="3441" y="2807"/>
              <a:ext cx="32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i</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5</a:t>
              </a:r>
              <a:endParaRPr lang="en-US" altLang="zh-CN" sz="4000">
                <a:ea typeface="黑体" panose="02010609060101010101" pitchFamily="49" charset="-122"/>
              </a:endParaRPr>
            </a:p>
          </p:txBody>
        </p:sp>
        <p:sp>
          <p:nvSpPr>
            <p:cNvPr id="112718" name="Rectangle 76"/>
            <p:cNvSpPr>
              <a:spLocks noChangeArrowheads="1"/>
            </p:cNvSpPr>
            <p:nvPr/>
          </p:nvSpPr>
          <p:spPr bwMode="auto">
            <a:xfrm>
              <a:off x="3441" y="3225"/>
              <a:ext cx="335"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100">
                  <a:solidFill>
                    <a:srgbClr val="000000"/>
                  </a:solidFill>
                  <a:latin typeface="Times" panose="02020603050405020304" pitchFamily="18" charset="0"/>
                  <a:ea typeface="黑体" panose="02010609060101010101" pitchFamily="49" charset="-122"/>
                </a:rPr>
                <a:t>j</a:t>
              </a:r>
              <a:r>
                <a:rPr lang="zh-CN" altLang="en-US" sz="2100">
                  <a:solidFill>
                    <a:srgbClr val="000000"/>
                  </a:solidFill>
                  <a:latin typeface="Times" panose="02020603050405020304" pitchFamily="18" charset="0"/>
                  <a:ea typeface="黑体" panose="02010609060101010101" pitchFamily="49" charset="-122"/>
                </a:rPr>
                <a:t>＝</a:t>
              </a:r>
              <a:r>
                <a:rPr lang="en-US" altLang="zh-CN" sz="2100">
                  <a:solidFill>
                    <a:srgbClr val="000000"/>
                  </a:solidFill>
                  <a:latin typeface="Times" panose="02020603050405020304" pitchFamily="18" charset="0"/>
                  <a:ea typeface="黑体" panose="02010609060101010101" pitchFamily="49" charset="-122"/>
                </a:rPr>
                <a:t>2</a:t>
              </a:r>
              <a:endParaRPr lang="en-US" altLang="zh-CN" sz="4000">
                <a:ea typeface="黑体" panose="02010609060101010101" pitchFamily="49" charset="-122"/>
              </a:endParaRPr>
            </a:p>
          </p:txBody>
        </p:sp>
        <p:sp>
          <p:nvSpPr>
            <p:cNvPr id="112719" name="Rectangle 77"/>
            <p:cNvSpPr>
              <a:spLocks noChangeArrowheads="1"/>
            </p:cNvSpPr>
            <p:nvPr/>
          </p:nvSpPr>
          <p:spPr bwMode="auto">
            <a:xfrm>
              <a:off x="4162" y="3022"/>
              <a:ext cx="36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100">
                  <a:solidFill>
                    <a:srgbClr val="000000"/>
                  </a:solidFill>
                  <a:latin typeface="宋体" panose="02010600030101010101" pitchFamily="2" charset="-122"/>
                  <a:ea typeface="黑体" panose="02010609060101010101" pitchFamily="49" charset="-122"/>
                </a:rPr>
                <a:t>成功</a:t>
              </a:r>
              <a:endParaRPr lang="zh-CN" altLang="en-US" sz="4000">
                <a:ea typeface="黑体" panose="02010609060101010101" pitchFamily="49" charset="-122"/>
              </a:endParaRPr>
            </a:p>
          </p:txBody>
        </p:sp>
        <p:sp>
          <p:nvSpPr>
            <p:cNvPr id="112720" name="Line 78"/>
            <p:cNvSpPr>
              <a:spLocks noChangeShapeType="1"/>
            </p:cNvSpPr>
            <p:nvPr/>
          </p:nvSpPr>
          <p:spPr bwMode="auto">
            <a:xfrm>
              <a:off x="2644" y="3022"/>
              <a:ext cx="38"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21" name="Line 79"/>
            <p:cNvSpPr>
              <a:spLocks noChangeShapeType="1"/>
            </p:cNvSpPr>
            <p:nvPr/>
          </p:nvSpPr>
          <p:spPr bwMode="auto">
            <a:xfrm>
              <a:off x="2593" y="3035"/>
              <a:ext cx="5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22" name="Line 80"/>
            <p:cNvSpPr>
              <a:spLocks noChangeShapeType="1"/>
            </p:cNvSpPr>
            <p:nvPr/>
          </p:nvSpPr>
          <p:spPr bwMode="auto">
            <a:xfrm>
              <a:off x="2821" y="3022"/>
              <a:ext cx="5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23" name="Line 81"/>
            <p:cNvSpPr>
              <a:spLocks noChangeShapeType="1"/>
            </p:cNvSpPr>
            <p:nvPr/>
          </p:nvSpPr>
          <p:spPr bwMode="auto">
            <a:xfrm>
              <a:off x="2770" y="3035"/>
              <a:ext cx="5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24" name="Line 82"/>
            <p:cNvSpPr>
              <a:spLocks noChangeShapeType="1"/>
            </p:cNvSpPr>
            <p:nvPr/>
          </p:nvSpPr>
          <p:spPr bwMode="auto">
            <a:xfrm>
              <a:off x="2986" y="3022"/>
              <a:ext cx="50"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725" name="Line 83"/>
            <p:cNvSpPr>
              <a:spLocks noChangeShapeType="1"/>
            </p:cNvSpPr>
            <p:nvPr/>
          </p:nvSpPr>
          <p:spPr bwMode="auto">
            <a:xfrm>
              <a:off x="2935" y="3035"/>
              <a:ext cx="51" cy="1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2645" name="文本框 84"/>
          <p:cNvSpPr txBox="1">
            <a:spLocks noChangeArrowheads="1"/>
          </p:cNvSpPr>
          <p:nvPr/>
        </p:nvSpPr>
        <p:spPr bwMode="auto">
          <a:xfrm>
            <a:off x="5162551" y="1988840"/>
            <a:ext cx="165417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gn="ctr">
              <a:spcBef>
                <a:spcPct val="0"/>
              </a:spcBef>
              <a:buClrTx/>
              <a:buSzTx/>
              <a:buFontTx/>
              <a:buNone/>
            </a:pPr>
            <a:r>
              <a:rPr lang="en-US" altLang="zh-CN" sz="1600" u="sng" dirty="0" err="1" smtClean="0">
                <a:ea typeface="黑体" panose="02010609060101010101" pitchFamily="49" charset="-122"/>
              </a:rPr>
              <a:t>i</a:t>
            </a:r>
            <a:endParaRPr lang="en-US" altLang="zh-CN" sz="1600" u="sng" dirty="0" smtClean="0">
              <a:ea typeface="黑体" panose="02010609060101010101" pitchFamily="49" charset="-122"/>
            </a:endParaRPr>
          </a:p>
          <a:p>
            <a:pPr>
              <a:spcBef>
                <a:spcPct val="0"/>
              </a:spcBef>
              <a:buClrTx/>
              <a:buSzTx/>
              <a:buFontTx/>
              <a:buNone/>
            </a:pPr>
            <a:r>
              <a:rPr lang="en-US" altLang="zh-CN" sz="1600" u="sng" dirty="0" smtClean="0">
                <a:ea typeface="黑体" panose="02010609060101010101" pitchFamily="49" charset="-122"/>
              </a:rPr>
              <a:t>0  </a:t>
            </a:r>
            <a:r>
              <a:rPr lang="en-US" altLang="zh-CN" sz="1600" u="sng" dirty="0">
                <a:ea typeface="黑体" panose="02010609060101010101" pitchFamily="49" charset="-122"/>
              </a:rPr>
              <a:t>1  2  3  4  5 </a:t>
            </a:r>
            <a:endParaRPr lang="zh-CN" altLang="en-US" sz="1600" u="sng" dirty="0">
              <a:ea typeface="黑体" panose="02010609060101010101" pitchFamily="49" charset="-122"/>
            </a:endParaRPr>
          </a:p>
        </p:txBody>
      </p:sp>
      <p:cxnSp>
        <p:nvCxnSpPr>
          <p:cNvPr id="88" name="直接连接符 87"/>
          <p:cNvCxnSpPr/>
          <p:nvPr/>
        </p:nvCxnSpPr>
        <p:spPr>
          <a:xfrm>
            <a:off x="2855914" y="3625850"/>
            <a:ext cx="6669087" cy="83185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 name="矩形 1"/>
          <p:cNvSpPr/>
          <p:nvPr/>
        </p:nvSpPr>
        <p:spPr>
          <a:xfrm>
            <a:off x="10701" y="2852936"/>
            <a:ext cx="1806792" cy="3477875"/>
          </a:xfrm>
          <a:prstGeom prst="rect">
            <a:avLst/>
          </a:prstGeom>
        </p:spPr>
        <p:txBody>
          <a:bodyPr wrap="square">
            <a:spAutoFit/>
          </a:bodyPr>
          <a:lstStyle/>
          <a:p>
            <a:pPr algn="ctr"/>
            <a:r>
              <a:rPr lang="en-US" altLang="zh-CN" sz="2000" b="0" smtClean="0">
                <a:latin typeface="+mn-ea"/>
                <a:ea typeface="+mn-ea"/>
              </a:rPr>
              <a:t>Tips</a:t>
            </a:r>
          </a:p>
          <a:p>
            <a:pPr algn="ctr"/>
            <a:endParaRPr lang="en-US" altLang="zh-CN" sz="2000" b="0" smtClean="0">
              <a:latin typeface="+mn-ea"/>
              <a:ea typeface="+mn-ea"/>
            </a:endParaRPr>
          </a:p>
          <a:p>
            <a:r>
              <a:rPr lang="zh-CN" altLang="en-US" sz="2000" b="0" smtClean="0">
                <a:latin typeface="+mn-ea"/>
                <a:ea typeface="+mn-ea"/>
              </a:rPr>
              <a:t>子</a:t>
            </a:r>
            <a:r>
              <a:rPr lang="zh-CN" altLang="en-US" sz="2000" b="0">
                <a:latin typeface="+mn-ea"/>
                <a:ea typeface="+mn-ea"/>
              </a:rPr>
              <a:t>串：字符串中任意连续的一段字符</a:t>
            </a:r>
            <a:r>
              <a:rPr lang="zh-CN" altLang="en-US" sz="2000" b="0" smtClean="0">
                <a:latin typeface="+mn-ea"/>
                <a:ea typeface="+mn-ea"/>
              </a:rPr>
              <a:t>序列</a:t>
            </a:r>
            <a:endParaRPr lang="en-US" altLang="zh-CN" sz="2000" b="0" smtClean="0">
              <a:latin typeface="+mn-ea"/>
              <a:ea typeface="+mn-ea"/>
            </a:endParaRPr>
          </a:p>
          <a:p>
            <a:endParaRPr lang="en-US" altLang="zh-CN" sz="2000" b="0" smtClean="0">
              <a:latin typeface="+mn-ea"/>
              <a:ea typeface="+mn-ea"/>
            </a:endParaRPr>
          </a:p>
          <a:p>
            <a:r>
              <a:rPr lang="zh-CN" altLang="en-US" sz="2000" b="0" smtClean="0">
                <a:latin typeface="+mn-ea"/>
                <a:ea typeface="+mn-ea"/>
              </a:rPr>
              <a:t>真</a:t>
            </a:r>
            <a:r>
              <a:rPr lang="zh-CN" altLang="en-US" sz="2000" b="0">
                <a:latin typeface="+mn-ea"/>
                <a:ea typeface="+mn-ea"/>
              </a:rPr>
              <a:t>子</a:t>
            </a:r>
            <a:r>
              <a:rPr lang="zh-CN" altLang="en-US" sz="2000" b="0" smtClean="0">
                <a:latin typeface="+mn-ea"/>
                <a:ea typeface="+mn-ea"/>
              </a:rPr>
              <a:t>串：子</a:t>
            </a:r>
            <a:r>
              <a:rPr lang="zh-CN" altLang="en-US" sz="2000" b="0">
                <a:latin typeface="+mn-ea"/>
                <a:ea typeface="+mn-ea"/>
              </a:rPr>
              <a:t>串的一部分，区别在于真子串不包括原字符串本身。</a:t>
            </a:r>
            <a:endParaRPr lang="zh-CN" altLang="en-US" sz="200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a:xfrm>
            <a:off x="326232" y="29370"/>
            <a:ext cx="6230937" cy="658812"/>
          </a:xfrm>
        </p:spPr>
        <p:txBody>
          <a:bodyPr>
            <a:normAutofit fontScale="90000"/>
          </a:bodyPr>
          <a:lstStyle/>
          <a:p>
            <a:r>
              <a:rPr lang="zh-CN" altLang="en-US" dirty="0" smtClean="0"/>
              <a:t>改进的模式匹配：</a:t>
            </a:r>
            <a:r>
              <a:rPr lang="en-US" altLang="zh-CN" dirty="0" smtClean="0"/>
              <a:t>KMP</a:t>
            </a:r>
            <a:r>
              <a:rPr lang="zh-CN" altLang="en-US" dirty="0" smtClean="0"/>
              <a:t>算法</a:t>
            </a:r>
          </a:p>
        </p:txBody>
      </p:sp>
      <p:sp>
        <p:nvSpPr>
          <p:cNvPr id="113667" name="Rectangle 4"/>
          <p:cNvSpPr>
            <a:spLocks noChangeArrowheads="1"/>
          </p:cNvSpPr>
          <p:nvPr/>
        </p:nvSpPr>
        <p:spPr bwMode="auto">
          <a:xfrm>
            <a:off x="1559496" y="1131552"/>
            <a:ext cx="926241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30000"/>
              </a:lnSpc>
              <a:buClrTx/>
              <a:buSzTx/>
              <a:buFontTx/>
              <a:buNone/>
            </a:pPr>
            <a:r>
              <a:rPr lang="zh-CN" altLang="en-US" sz="2000" dirty="0">
                <a:solidFill>
                  <a:srgbClr val="0000FF"/>
                </a:solidFill>
                <a:ea typeface="黑体" panose="02010609060101010101" pitchFamily="49" charset="-122"/>
              </a:rPr>
              <a:t>第二种情况是模式串中</a:t>
            </a:r>
            <a:r>
              <a:rPr lang="zh-CN" altLang="en-US" sz="2000" dirty="0" smtClean="0">
                <a:solidFill>
                  <a:srgbClr val="0000FF"/>
                </a:solidFill>
                <a:ea typeface="黑体" panose="02010609060101010101" pitchFamily="49" charset="-122"/>
              </a:rPr>
              <a:t>有</a:t>
            </a:r>
            <a:r>
              <a:rPr lang="en-US" altLang="zh-CN" sz="2000" dirty="0">
                <a:solidFill>
                  <a:srgbClr val="0000FF"/>
                </a:solidFill>
                <a:ea typeface="黑体" panose="02010609060101010101" pitchFamily="49" charset="-122"/>
              </a:rPr>
              <a:t>(</a:t>
            </a:r>
            <a:r>
              <a:rPr lang="zh-CN" altLang="en-US" sz="2000" dirty="0">
                <a:solidFill>
                  <a:srgbClr val="0000FF"/>
                </a:solidFill>
                <a:ea typeface="黑体" panose="02010609060101010101" pitchFamily="49" charset="-122"/>
              </a:rPr>
              <a:t>前缀</a:t>
            </a:r>
            <a:r>
              <a:rPr lang="en-US" altLang="zh-CN" sz="2000" dirty="0">
                <a:solidFill>
                  <a:srgbClr val="0000FF"/>
                </a:solidFill>
                <a:ea typeface="黑体" panose="02010609060101010101" pitchFamily="49" charset="-122"/>
              </a:rPr>
              <a:t>)</a:t>
            </a:r>
            <a:r>
              <a:rPr lang="zh-CN" altLang="en-US" sz="2000" dirty="0" smtClean="0">
                <a:solidFill>
                  <a:srgbClr val="0000FF"/>
                </a:solidFill>
                <a:ea typeface="黑体" panose="02010609060101010101" pitchFamily="49" charset="-122"/>
              </a:rPr>
              <a:t>真</a:t>
            </a:r>
            <a:r>
              <a:rPr lang="zh-CN" altLang="en-US" sz="2000" dirty="0">
                <a:solidFill>
                  <a:srgbClr val="0000FF"/>
                </a:solidFill>
                <a:ea typeface="黑体" panose="02010609060101010101" pitchFamily="49" charset="-122"/>
              </a:rPr>
              <a:t>子串。</a:t>
            </a:r>
            <a:r>
              <a:rPr lang="zh-CN" altLang="en-US" sz="2000" dirty="0">
                <a:solidFill>
                  <a:srgbClr val="080808"/>
                </a:solidFill>
                <a:ea typeface="黑体" panose="02010609060101010101" pitchFamily="49" charset="-122"/>
              </a:rPr>
              <a:t>设主串</a:t>
            </a:r>
            <a:r>
              <a:rPr lang="en-US" altLang="zh-CN" sz="2000" dirty="0">
                <a:solidFill>
                  <a:srgbClr val="080808"/>
                </a:solidFill>
                <a:ea typeface="黑体" panose="02010609060101010101" pitchFamily="49" charset="-122"/>
              </a:rPr>
              <a:t>t=“</a:t>
            </a:r>
            <a:r>
              <a:rPr lang="en-US" altLang="zh-CN" sz="2000" dirty="0" err="1">
                <a:solidFill>
                  <a:srgbClr val="080808"/>
                </a:solidFill>
                <a:ea typeface="黑体" panose="02010609060101010101" pitchFamily="49" charset="-122"/>
              </a:rPr>
              <a:t>abacabab</a:t>
            </a:r>
            <a:r>
              <a:rPr lang="en-US" altLang="zh-CN" sz="2000" dirty="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、模式串</a:t>
            </a:r>
            <a:r>
              <a:rPr lang="en-US" altLang="zh-CN" sz="2000" dirty="0">
                <a:solidFill>
                  <a:srgbClr val="080808"/>
                </a:solidFill>
                <a:ea typeface="黑体" panose="02010609060101010101" pitchFamily="49" charset="-122"/>
              </a:rPr>
              <a:t>p=“</a:t>
            </a:r>
            <a:r>
              <a:rPr lang="en-US" altLang="zh-CN" sz="2000" dirty="0" err="1">
                <a:solidFill>
                  <a:srgbClr val="080808"/>
                </a:solidFill>
                <a:ea typeface="黑体" panose="02010609060101010101" pitchFamily="49" charset="-122"/>
              </a:rPr>
              <a:t>abab</a:t>
            </a:r>
            <a:r>
              <a:rPr lang="en-US" altLang="zh-CN" sz="2000" dirty="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 第一次匹配过程如下图所示。此时</a:t>
            </a:r>
            <a:r>
              <a:rPr lang="en-US" altLang="zh-CN" sz="2000" dirty="0">
                <a:solidFill>
                  <a:srgbClr val="080808"/>
                </a:solidFill>
                <a:ea typeface="黑体" panose="02010609060101010101" pitchFamily="49" charset="-122"/>
              </a:rPr>
              <a:t>, </a:t>
            </a:r>
            <a:r>
              <a:rPr lang="zh-CN" altLang="en-US" sz="2000" dirty="0">
                <a:solidFill>
                  <a:srgbClr val="080808"/>
                </a:solidFill>
                <a:ea typeface="黑体" panose="02010609060101010101" pitchFamily="49" charset="-122"/>
              </a:rPr>
              <a:t>因</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1</a:t>
            </a:r>
            <a:r>
              <a:rPr lang="zh-CN" altLang="en-US" sz="2000" dirty="0">
                <a:solidFill>
                  <a:srgbClr val="080808"/>
                </a:solidFill>
                <a:ea typeface="黑体" panose="02010609060101010101" pitchFamily="49" charset="-122"/>
              </a:rPr>
              <a:t>，</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1</a:t>
            </a:r>
            <a:r>
              <a:rPr lang="zh-CN" altLang="en-US" sz="2000" dirty="0">
                <a:solidFill>
                  <a:srgbClr val="080808"/>
                </a:solidFill>
                <a:ea typeface="黑体" panose="02010609060101010101" pitchFamily="49" charset="-122"/>
              </a:rPr>
              <a:t>，必有</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；又因</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2</a:t>
            </a:r>
            <a:r>
              <a:rPr lang="zh-CN" altLang="en-US" sz="2000" dirty="0">
                <a:solidFill>
                  <a:srgbClr val="080808"/>
                </a:solidFill>
                <a:ea typeface="黑体" panose="02010609060101010101" pitchFamily="49" charset="-122"/>
              </a:rPr>
              <a:t>，</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2</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2</a:t>
            </a:r>
            <a:r>
              <a:rPr lang="zh-CN" altLang="en-US" sz="2000" dirty="0">
                <a:solidFill>
                  <a:srgbClr val="080808"/>
                </a:solidFill>
                <a:ea typeface="黑体" panose="02010609060101010101" pitchFamily="49" charset="-122"/>
              </a:rPr>
              <a:t>，必有</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2</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 因此接下来可直接比较</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3</a:t>
            </a:r>
            <a:r>
              <a:rPr lang="zh-CN" altLang="en-US" sz="2000" dirty="0">
                <a:solidFill>
                  <a:srgbClr val="080808"/>
                </a:solidFill>
                <a:ea typeface="黑体" panose="02010609060101010101" pitchFamily="49" charset="-122"/>
              </a:rPr>
              <a:t>和</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1</a:t>
            </a:r>
            <a:r>
              <a:rPr lang="zh-CN" altLang="en-US" sz="2000" dirty="0">
                <a:solidFill>
                  <a:srgbClr val="080808"/>
                </a:solidFill>
                <a:ea typeface="黑体" panose="02010609060101010101" pitchFamily="49" charset="-122"/>
              </a:rPr>
              <a:t>。</a:t>
            </a:r>
          </a:p>
        </p:txBody>
      </p:sp>
      <p:grpSp>
        <p:nvGrpSpPr>
          <p:cNvPr id="113668" name="Group 32"/>
          <p:cNvGrpSpPr>
            <a:grpSpLocks/>
          </p:cNvGrpSpPr>
          <p:nvPr/>
        </p:nvGrpSpPr>
        <p:grpSpPr bwMode="auto">
          <a:xfrm>
            <a:off x="3000376" y="3284539"/>
            <a:ext cx="6075363" cy="1296987"/>
            <a:chOff x="877" y="2002"/>
            <a:chExt cx="3827" cy="817"/>
          </a:xfrm>
        </p:grpSpPr>
        <p:sp>
          <p:nvSpPr>
            <p:cNvPr id="113673" name="Rectangle 6"/>
            <p:cNvSpPr>
              <a:spLocks noChangeArrowheads="1"/>
            </p:cNvSpPr>
            <p:nvPr/>
          </p:nvSpPr>
          <p:spPr bwMode="auto">
            <a:xfrm>
              <a:off x="877" y="2049"/>
              <a:ext cx="2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t</a:t>
              </a:r>
              <a:r>
                <a:rPr lang="zh-CN" altLang="en-US" sz="26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3674" name="Rectangle 7"/>
            <p:cNvSpPr>
              <a:spLocks noChangeArrowheads="1"/>
            </p:cNvSpPr>
            <p:nvPr/>
          </p:nvSpPr>
          <p:spPr bwMode="auto">
            <a:xfrm>
              <a:off x="877" y="2567"/>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p</a:t>
              </a:r>
              <a:r>
                <a:rPr lang="zh-CN" altLang="en-US" sz="26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13675" name="Rectangle 8"/>
            <p:cNvSpPr>
              <a:spLocks noChangeArrowheads="1"/>
            </p:cNvSpPr>
            <p:nvPr/>
          </p:nvSpPr>
          <p:spPr bwMode="auto">
            <a:xfrm>
              <a:off x="1190" y="204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13676" name="Rectangle 9"/>
            <p:cNvSpPr>
              <a:spLocks noChangeArrowheads="1"/>
            </p:cNvSpPr>
            <p:nvPr/>
          </p:nvSpPr>
          <p:spPr bwMode="auto">
            <a:xfrm>
              <a:off x="1409" y="2049"/>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FF0000"/>
                  </a:solidFill>
                  <a:latin typeface="Times" panose="02020603050405020304" pitchFamily="18" charset="0"/>
                  <a:ea typeface="黑体" panose="02010609060101010101" pitchFamily="49" charset="-122"/>
                </a:rPr>
                <a:t>b</a:t>
              </a:r>
              <a:endParaRPr lang="en-US" altLang="zh-CN" sz="4000">
                <a:solidFill>
                  <a:srgbClr val="FF0000"/>
                </a:solidFill>
                <a:ea typeface="黑体" panose="02010609060101010101" pitchFamily="49" charset="-122"/>
              </a:endParaRPr>
            </a:p>
          </p:txBody>
        </p:sp>
        <p:sp>
          <p:nvSpPr>
            <p:cNvPr id="113677" name="Rectangle 10"/>
            <p:cNvSpPr>
              <a:spLocks noChangeArrowheads="1"/>
            </p:cNvSpPr>
            <p:nvPr/>
          </p:nvSpPr>
          <p:spPr bwMode="auto">
            <a:xfrm>
              <a:off x="1628" y="204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13678" name="Rectangle 11"/>
            <p:cNvSpPr>
              <a:spLocks noChangeArrowheads="1"/>
            </p:cNvSpPr>
            <p:nvPr/>
          </p:nvSpPr>
          <p:spPr bwMode="auto">
            <a:xfrm>
              <a:off x="1863" y="2049"/>
              <a:ext cx="9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13679" name="Rectangle 12"/>
            <p:cNvSpPr>
              <a:spLocks noChangeArrowheads="1"/>
            </p:cNvSpPr>
            <p:nvPr/>
          </p:nvSpPr>
          <p:spPr bwMode="auto">
            <a:xfrm>
              <a:off x="2081" y="204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13680" name="Rectangle 13"/>
            <p:cNvSpPr>
              <a:spLocks noChangeArrowheads="1"/>
            </p:cNvSpPr>
            <p:nvPr/>
          </p:nvSpPr>
          <p:spPr bwMode="auto">
            <a:xfrm>
              <a:off x="2285" y="2049"/>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b</a:t>
              </a:r>
              <a:endParaRPr lang="en-US" altLang="zh-CN" sz="4000">
                <a:ea typeface="黑体" panose="02010609060101010101" pitchFamily="49" charset="-122"/>
              </a:endParaRPr>
            </a:p>
          </p:txBody>
        </p:sp>
        <p:sp>
          <p:nvSpPr>
            <p:cNvPr id="113681" name="Rectangle 14"/>
            <p:cNvSpPr>
              <a:spLocks noChangeArrowheads="1"/>
            </p:cNvSpPr>
            <p:nvPr/>
          </p:nvSpPr>
          <p:spPr bwMode="auto">
            <a:xfrm>
              <a:off x="1190" y="2567"/>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FF0000"/>
                  </a:solidFill>
                  <a:latin typeface="Times" panose="02020603050405020304" pitchFamily="18" charset="0"/>
                  <a:ea typeface="黑体" panose="02010609060101010101" pitchFamily="49" charset="-122"/>
                </a:rPr>
                <a:t>a</a:t>
              </a:r>
              <a:endParaRPr lang="en-US" altLang="zh-CN" sz="4000">
                <a:solidFill>
                  <a:srgbClr val="FF0000"/>
                </a:solidFill>
                <a:ea typeface="黑体" panose="02010609060101010101" pitchFamily="49" charset="-122"/>
              </a:endParaRPr>
            </a:p>
          </p:txBody>
        </p:sp>
        <p:sp>
          <p:nvSpPr>
            <p:cNvPr id="113682" name="Rectangle 15"/>
            <p:cNvSpPr>
              <a:spLocks noChangeArrowheads="1"/>
            </p:cNvSpPr>
            <p:nvPr/>
          </p:nvSpPr>
          <p:spPr bwMode="auto">
            <a:xfrm>
              <a:off x="1409" y="2567"/>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FF0000"/>
                  </a:solidFill>
                  <a:latin typeface="Times" panose="02020603050405020304" pitchFamily="18" charset="0"/>
                  <a:ea typeface="黑体" panose="02010609060101010101" pitchFamily="49" charset="-122"/>
                </a:rPr>
                <a:t>b</a:t>
              </a:r>
              <a:endParaRPr lang="en-US" altLang="zh-CN" sz="4000">
                <a:solidFill>
                  <a:srgbClr val="FF0000"/>
                </a:solidFill>
                <a:ea typeface="黑体" panose="02010609060101010101" pitchFamily="49" charset="-122"/>
              </a:endParaRPr>
            </a:p>
          </p:txBody>
        </p:sp>
        <p:sp>
          <p:nvSpPr>
            <p:cNvPr id="113683" name="Rectangle 16"/>
            <p:cNvSpPr>
              <a:spLocks noChangeArrowheads="1"/>
            </p:cNvSpPr>
            <p:nvPr/>
          </p:nvSpPr>
          <p:spPr bwMode="auto">
            <a:xfrm>
              <a:off x="1628" y="2567"/>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13684" name="Line 17"/>
            <p:cNvSpPr>
              <a:spLocks noChangeShapeType="1"/>
            </p:cNvSpPr>
            <p:nvPr/>
          </p:nvSpPr>
          <p:spPr bwMode="auto">
            <a:xfrm>
              <a:off x="1284"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685" name="Line 18"/>
            <p:cNvSpPr>
              <a:spLocks noChangeShapeType="1"/>
            </p:cNvSpPr>
            <p:nvPr/>
          </p:nvSpPr>
          <p:spPr bwMode="auto">
            <a:xfrm>
              <a:off x="1221"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686" name="Line 19"/>
            <p:cNvSpPr>
              <a:spLocks noChangeShapeType="1"/>
            </p:cNvSpPr>
            <p:nvPr/>
          </p:nvSpPr>
          <p:spPr bwMode="auto">
            <a:xfrm>
              <a:off x="1503"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687" name="Line 20"/>
            <p:cNvSpPr>
              <a:spLocks noChangeShapeType="1"/>
            </p:cNvSpPr>
            <p:nvPr/>
          </p:nvSpPr>
          <p:spPr bwMode="auto">
            <a:xfrm>
              <a:off x="1440"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688" name="Line 21"/>
            <p:cNvSpPr>
              <a:spLocks noChangeShapeType="1"/>
            </p:cNvSpPr>
            <p:nvPr/>
          </p:nvSpPr>
          <p:spPr bwMode="auto">
            <a:xfrm>
              <a:off x="1722"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689" name="Line 22"/>
            <p:cNvSpPr>
              <a:spLocks noChangeShapeType="1"/>
            </p:cNvSpPr>
            <p:nvPr/>
          </p:nvSpPr>
          <p:spPr bwMode="auto">
            <a:xfrm>
              <a:off x="1659"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690" name="Rectangle 23"/>
            <p:cNvSpPr>
              <a:spLocks noChangeArrowheads="1"/>
            </p:cNvSpPr>
            <p:nvPr/>
          </p:nvSpPr>
          <p:spPr bwMode="auto">
            <a:xfrm>
              <a:off x="3395" y="2002"/>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i</a:t>
              </a:r>
              <a:r>
                <a:rPr lang="zh-CN" altLang="en-US" sz="2600">
                  <a:solidFill>
                    <a:srgbClr val="000000"/>
                  </a:solidFill>
                  <a:latin typeface="Times" panose="02020603050405020304" pitchFamily="18" charset="0"/>
                  <a:ea typeface="黑体" panose="02010609060101010101" pitchFamily="49" charset="-122"/>
                </a:rPr>
                <a:t>＝</a:t>
              </a:r>
              <a:r>
                <a:rPr lang="en-US" altLang="zh-CN" sz="2600">
                  <a:solidFill>
                    <a:srgbClr val="000000"/>
                  </a:solidFill>
                  <a:latin typeface="Times"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113691" name="Rectangle 24"/>
            <p:cNvSpPr>
              <a:spLocks noChangeArrowheads="1"/>
            </p:cNvSpPr>
            <p:nvPr/>
          </p:nvSpPr>
          <p:spPr bwMode="auto">
            <a:xfrm>
              <a:off x="3395" y="2536"/>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j</a:t>
              </a:r>
              <a:r>
                <a:rPr lang="zh-CN" altLang="en-US" sz="2600">
                  <a:solidFill>
                    <a:srgbClr val="000000"/>
                  </a:solidFill>
                  <a:latin typeface="Times" panose="02020603050405020304" pitchFamily="18" charset="0"/>
                  <a:ea typeface="黑体" panose="02010609060101010101" pitchFamily="49" charset="-122"/>
                </a:rPr>
                <a:t>＝</a:t>
              </a:r>
              <a:r>
                <a:rPr lang="en-US" altLang="zh-CN" sz="2600">
                  <a:solidFill>
                    <a:srgbClr val="000000"/>
                  </a:solidFill>
                  <a:latin typeface="Times"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113692" name="Rectangle 25"/>
            <p:cNvSpPr>
              <a:spLocks noChangeArrowheads="1"/>
            </p:cNvSpPr>
            <p:nvPr/>
          </p:nvSpPr>
          <p:spPr bwMode="auto">
            <a:xfrm>
              <a:off x="4286" y="2285"/>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600">
                  <a:solidFill>
                    <a:srgbClr val="0000FF"/>
                  </a:solidFill>
                  <a:latin typeface="楷体_GB2312" pitchFamily="49" charset="-122"/>
                  <a:ea typeface="黑体" panose="02010609060101010101" pitchFamily="49" charset="-122"/>
                </a:rPr>
                <a:t>失败</a:t>
              </a:r>
              <a:endParaRPr lang="zh-CN" altLang="en-US" sz="4000">
                <a:solidFill>
                  <a:srgbClr val="0000FF"/>
                </a:solidFill>
                <a:latin typeface="楷体_GB2312" pitchFamily="49" charset="-122"/>
                <a:ea typeface="黑体" panose="02010609060101010101" pitchFamily="49" charset="-122"/>
              </a:endParaRPr>
            </a:p>
          </p:txBody>
        </p:sp>
        <p:sp>
          <p:nvSpPr>
            <p:cNvPr id="113693" name="Rectangle 26"/>
            <p:cNvSpPr>
              <a:spLocks noChangeArrowheads="1"/>
            </p:cNvSpPr>
            <p:nvPr/>
          </p:nvSpPr>
          <p:spPr bwMode="auto">
            <a:xfrm>
              <a:off x="2519" y="204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13694" name="Rectangle 27"/>
            <p:cNvSpPr>
              <a:spLocks noChangeArrowheads="1"/>
            </p:cNvSpPr>
            <p:nvPr/>
          </p:nvSpPr>
          <p:spPr bwMode="auto">
            <a:xfrm>
              <a:off x="2738" y="2049"/>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b</a:t>
              </a:r>
              <a:endParaRPr lang="en-US" altLang="zh-CN" sz="4000">
                <a:ea typeface="黑体" panose="02010609060101010101" pitchFamily="49" charset="-122"/>
              </a:endParaRPr>
            </a:p>
          </p:txBody>
        </p:sp>
        <p:sp>
          <p:nvSpPr>
            <p:cNvPr id="113695" name="Rectangle 28"/>
            <p:cNvSpPr>
              <a:spLocks noChangeArrowheads="1"/>
            </p:cNvSpPr>
            <p:nvPr/>
          </p:nvSpPr>
          <p:spPr bwMode="auto">
            <a:xfrm>
              <a:off x="1847" y="2567"/>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dirty="0">
                  <a:solidFill>
                    <a:srgbClr val="000000"/>
                  </a:solidFill>
                  <a:latin typeface="Times" panose="02020603050405020304" pitchFamily="18" charset="0"/>
                  <a:ea typeface="黑体" panose="02010609060101010101" pitchFamily="49" charset="-122"/>
                </a:rPr>
                <a:t>b</a:t>
              </a:r>
              <a:endParaRPr lang="en-US" altLang="zh-CN" sz="4000" dirty="0">
                <a:ea typeface="黑体" panose="02010609060101010101" pitchFamily="49" charset="-122"/>
              </a:endParaRPr>
            </a:p>
          </p:txBody>
        </p:sp>
        <p:sp>
          <p:nvSpPr>
            <p:cNvPr id="113696" name="Line 29"/>
            <p:cNvSpPr>
              <a:spLocks noChangeShapeType="1"/>
            </p:cNvSpPr>
            <p:nvPr/>
          </p:nvSpPr>
          <p:spPr bwMode="auto">
            <a:xfrm>
              <a:off x="1800" y="2363"/>
              <a:ext cx="188" cy="14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697" name="Line 30"/>
            <p:cNvSpPr>
              <a:spLocks noChangeShapeType="1"/>
            </p:cNvSpPr>
            <p:nvPr/>
          </p:nvSpPr>
          <p:spPr bwMode="auto">
            <a:xfrm>
              <a:off x="1909"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698" name="Line 31"/>
            <p:cNvSpPr>
              <a:spLocks noChangeShapeType="1"/>
            </p:cNvSpPr>
            <p:nvPr/>
          </p:nvSpPr>
          <p:spPr bwMode="auto">
            <a:xfrm>
              <a:off x="1847"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3669" name="文本框 31"/>
          <p:cNvSpPr txBox="1">
            <a:spLocks noChangeArrowheads="1"/>
          </p:cNvSpPr>
          <p:nvPr/>
        </p:nvSpPr>
        <p:spPr bwMode="auto">
          <a:xfrm>
            <a:off x="3441701" y="2990850"/>
            <a:ext cx="366236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600" u="sng" dirty="0">
                <a:ea typeface="黑体" panose="02010609060101010101" pitchFamily="49" charset="-122"/>
              </a:rPr>
              <a:t>0   1   2    3    4   5    6    7 </a:t>
            </a:r>
            <a:endParaRPr lang="zh-CN" altLang="en-US" sz="1600" u="sng" dirty="0">
              <a:ea typeface="黑体" panose="02010609060101010101" pitchFamily="49" charset="-122"/>
            </a:endParaRPr>
          </a:p>
        </p:txBody>
      </p:sp>
      <p:sp>
        <p:nvSpPr>
          <p:cNvPr id="37" name="矩形 36"/>
          <p:cNvSpPr/>
          <p:nvPr/>
        </p:nvSpPr>
        <p:spPr>
          <a:xfrm>
            <a:off x="3451226" y="4225925"/>
            <a:ext cx="239713" cy="431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sp>
        <p:nvSpPr>
          <p:cNvPr id="38" name="矩形 37"/>
          <p:cNvSpPr/>
          <p:nvPr/>
        </p:nvSpPr>
        <p:spPr>
          <a:xfrm>
            <a:off x="4149726" y="4225925"/>
            <a:ext cx="239713" cy="431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sp>
        <p:nvSpPr>
          <p:cNvPr id="39" name="矩形 38"/>
          <p:cNvSpPr/>
          <p:nvPr/>
        </p:nvSpPr>
        <p:spPr>
          <a:xfrm>
            <a:off x="4164013" y="3354388"/>
            <a:ext cx="239712" cy="431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sp>
        <p:nvSpPr>
          <p:cNvPr id="35" name="文本框 31"/>
          <p:cNvSpPr txBox="1">
            <a:spLocks noChangeArrowheads="1"/>
          </p:cNvSpPr>
          <p:nvPr/>
        </p:nvSpPr>
        <p:spPr bwMode="auto">
          <a:xfrm>
            <a:off x="3425991" y="4721125"/>
            <a:ext cx="366236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600" u="sng" dirty="0">
                <a:ea typeface="黑体" panose="02010609060101010101" pitchFamily="49" charset="-122"/>
              </a:rPr>
              <a:t>0   </a:t>
            </a:r>
            <a:r>
              <a:rPr lang="en-US" altLang="zh-CN" sz="1600" u="sng" dirty="0" smtClean="0">
                <a:ea typeface="黑体" panose="02010609060101010101" pitchFamily="49" charset="-122"/>
              </a:rPr>
              <a:t> 1   </a:t>
            </a:r>
            <a:r>
              <a:rPr lang="en-US" altLang="zh-CN" sz="1600" u="sng" dirty="0">
                <a:ea typeface="黑体" panose="02010609060101010101" pitchFamily="49" charset="-122"/>
              </a:rPr>
              <a:t>2    3 </a:t>
            </a:r>
            <a:endParaRPr lang="zh-CN" altLang="en-US" sz="1600" u="sng" dirty="0">
              <a:ea typeface="黑体" panose="02010609060101010101" pitchFamily="49" charset="-122"/>
            </a:endParaRPr>
          </a:p>
        </p:txBody>
      </p:sp>
      <p:sp>
        <p:nvSpPr>
          <p:cNvPr id="36" name="Rectangle 28"/>
          <p:cNvSpPr>
            <a:spLocks noChangeArrowheads="1"/>
          </p:cNvSpPr>
          <p:nvPr/>
        </p:nvSpPr>
        <p:spPr bwMode="auto">
          <a:xfrm>
            <a:off x="4030664" y="5003801"/>
            <a:ext cx="110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dirty="0" smtClean="0">
                <a:solidFill>
                  <a:srgbClr val="000000"/>
                </a:solidFill>
                <a:latin typeface="Times" panose="02020603050405020304" pitchFamily="18" charset="0"/>
                <a:ea typeface="黑体" panose="02010609060101010101" pitchFamily="49" charset="-122"/>
              </a:rPr>
              <a:t>j</a:t>
            </a:r>
            <a:endParaRPr lang="en-US" altLang="zh-CN" sz="4000" dirty="0">
              <a:ea typeface="黑体" panose="02010609060101010101" pitchFamily="49" charset="-122"/>
            </a:endParaRPr>
          </a:p>
        </p:txBody>
      </p:sp>
      <p:sp>
        <p:nvSpPr>
          <p:cNvPr id="40" name="Rectangle 28"/>
          <p:cNvSpPr>
            <a:spLocks noChangeArrowheads="1"/>
          </p:cNvSpPr>
          <p:nvPr/>
        </p:nvSpPr>
        <p:spPr bwMode="auto">
          <a:xfrm>
            <a:off x="4670685" y="2668850"/>
            <a:ext cx="92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dirty="0" err="1" smtClean="0">
                <a:solidFill>
                  <a:srgbClr val="000000"/>
                </a:solidFill>
                <a:latin typeface="Times" panose="02020603050405020304" pitchFamily="18" charset="0"/>
                <a:ea typeface="黑体" panose="02010609060101010101" pitchFamily="49" charset="-122"/>
              </a:rPr>
              <a:t>i</a:t>
            </a:r>
            <a:endParaRPr lang="en-US" altLang="zh-CN" sz="4000" dirty="0">
              <a:ea typeface="黑体" panose="02010609060101010101" pitchFamily="49" charset="-122"/>
            </a:endParaRPr>
          </a:p>
        </p:txBody>
      </p:sp>
      <p:sp>
        <p:nvSpPr>
          <p:cNvPr id="2" name="椭圆形标注 1"/>
          <p:cNvSpPr/>
          <p:nvPr/>
        </p:nvSpPr>
        <p:spPr bwMode="auto">
          <a:xfrm>
            <a:off x="4333579" y="5246586"/>
            <a:ext cx="1440160" cy="833401"/>
          </a:xfrm>
          <a:prstGeom prst="wedgeEllipseCallout">
            <a:avLst>
              <a:gd name="adj1" fmla="val -48611"/>
              <a:gd name="adj2" fmla="val -76935"/>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zh-CN" altLang="en-US" sz="1800" smtClean="0">
                <a:solidFill>
                  <a:schemeClr val="bg1"/>
                </a:solidFill>
                <a:ea typeface="黑体" panose="02010609060101010101" pitchFamily="49" charset="-122"/>
              </a:rPr>
              <a:t>跟前缀真子串对比</a:t>
            </a:r>
            <a:endParaRPr lang="zh-CN" altLang="en-US" sz="1800" dirty="0">
              <a:solidFill>
                <a:schemeClr val="bg1"/>
              </a:solidFill>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58076" y="2602483"/>
            <a:ext cx="3384550" cy="187325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sp>
        <p:nvSpPr>
          <p:cNvPr id="114691" name="Rectangle 4"/>
          <p:cNvSpPr>
            <a:spLocks noChangeArrowheads="1"/>
          </p:cNvSpPr>
          <p:nvPr/>
        </p:nvSpPr>
        <p:spPr bwMode="auto">
          <a:xfrm>
            <a:off x="767409" y="696169"/>
            <a:ext cx="10656861"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30000"/>
              </a:lnSpc>
              <a:buClrTx/>
              <a:buSzTx/>
              <a:buFontTx/>
              <a:buNone/>
            </a:pPr>
            <a:r>
              <a:rPr lang="en-US" altLang="zh-CN" sz="2000" dirty="0">
                <a:solidFill>
                  <a:srgbClr val="080808"/>
                </a:solidFill>
                <a:ea typeface="黑体" panose="02010609060101010101" pitchFamily="49" charset="-122"/>
              </a:rPr>
              <a:t>    </a:t>
            </a:r>
            <a:r>
              <a:rPr lang="zh-CN" altLang="en-US" sz="2000" dirty="0">
                <a:solidFill>
                  <a:srgbClr val="080808"/>
                </a:solidFill>
                <a:ea typeface="黑体" panose="02010609060101010101" pitchFamily="49" charset="-122"/>
              </a:rPr>
              <a:t>总结以上两种情况可以发现，</a:t>
            </a:r>
            <a:r>
              <a:rPr lang="zh-CN" altLang="en-US" sz="2000" dirty="0">
                <a:solidFill>
                  <a:srgbClr val="0000FF"/>
                </a:solidFill>
                <a:ea typeface="黑体" panose="02010609060101010101" pitchFamily="49" charset="-122"/>
              </a:rPr>
              <a:t>一旦</a:t>
            </a:r>
            <a:r>
              <a:rPr lang="en-US" altLang="zh-CN" sz="2000" i="1" dirty="0">
                <a:solidFill>
                  <a:srgbClr val="0000FF"/>
                </a:solidFill>
                <a:ea typeface="黑体" panose="02010609060101010101" pitchFamily="49" charset="-122"/>
              </a:rPr>
              <a:t>t</a:t>
            </a:r>
            <a:r>
              <a:rPr lang="en-US" altLang="zh-CN" sz="2000" i="1" baseline="-25000" dirty="0">
                <a:solidFill>
                  <a:srgbClr val="0000FF"/>
                </a:solidFill>
                <a:ea typeface="黑体" panose="02010609060101010101" pitchFamily="49" charset="-122"/>
              </a:rPr>
              <a:t>i</a:t>
            </a:r>
            <a:r>
              <a:rPr lang="zh-CN" altLang="en-US" sz="2000" dirty="0">
                <a:solidFill>
                  <a:srgbClr val="0000FF"/>
                </a:solidFill>
                <a:ea typeface="黑体" panose="02010609060101010101" pitchFamily="49" charset="-122"/>
              </a:rPr>
              <a:t>和</a:t>
            </a:r>
            <a:r>
              <a:rPr lang="en-US" altLang="zh-CN" sz="2000" dirty="0" err="1">
                <a:solidFill>
                  <a:srgbClr val="0000FF"/>
                </a:solidFill>
                <a:ea typeface="黑体" panose="02010609060101010101" pitchFamily="49" charset="-122"/>
              </a:rPr>
              <a:t>p</a:t>
            </a:r>
            <a:r>
              <a:rPr lang="en-US" altLang="zh-CN" sz="2000" i="1" baseline="-25000" dirty="0" err="1">
                <a:solidFill>
                  <a:srgbClr val="0000FF"/>
                </a:solidFill>
                <a:ea typeface="黑体" panose="02010609060101010101" pitchFamily="49" charset="-122"/>
              </a:rPr>
              <a:t>j</a:t>
            </a:r>
            <a:r>
              <a:rPr lang="zh-CN" altLang="en-US" sz="2000" dirty="0">
                <a:solidFill>
                  <a:srgbClr val="0000FF"/>
                </a:solidFill>
                <a:ea typeface="黑体" panose="02010609060101010101" pitchFamily="49" charset="-122"/>
              </a:rPr>
              <a:t>比较不相等，主串的</a:t>
            </a:r>
            <a:r>
              <a:rPr lang="en-US" altLang="zh-CN" sz="2000" dirty="0">
                <a:solidFill>
                  <a:srgbClr val="0000FF"/>
                </a:solidFill>
                <a:ea typeface="黑体" panose="02010609060101010101" pitchFamily="49" charset="-122"/>
              </a:rPr>
              <a:t>t</a:t>
            </a:r>
            <a:r>
              <a:rPr lang="en-US" altLang="zh-CN" sz="2000" baseline="-25000" dirty="0">
                <a:solidFill>
                  <a:srgbClr val="0000FF"/>
                </a:solidFill>
                <a:ea typeface="黑体" panose="02010609060101010101" pitchFamily="49" charset="-122"/>
              </a:rPr>
              <a:t>i</a:t>
            </a:r>
            <a:r>
              <a:rPr lang="zh-CN" altLang="en-US" sz="2000" dirty="0">
                <a:solidFill>
                  <a:srgbClr val="0000FF"/>
                </a:solidFill>
                <a:ea typeface="黑体" panose="02010609060101010101" pitchFamily="49" charset="-122"/>
              </a:rPr>
              <a:t>（或</a:t>
            </a:r>
            <a:r>
              <a:rPr lang="en-US" altLang="zh-CN" sz="2000" dirty="0">
                <a:solidFill>
                  <a:srgbClr val="0000FF"/>
                </a:solidFill>
                <a:ea typeface="黑体" panose="02010609060101010101" pitchFamily="49" charset="-122"/>
              </a:rPr>
              <a:t>t</a:t>
            </a:r>
            <a:r>
              <a:rPr lang="en-US" altLang="zh-CN" sz="2000" i="1" baseline="-25000" dirty="0">
                <a:solidFill>
                  <a:srgbClr val="0000FF"/>
                </a:solidFill>
                <a:ea typeface="黑体" panose="02010609060101010101" pitchFamily="49" charset="-122"/>
              </a:rPr>
              <a:t>i</a:t>
            </a:r>
            <a:r>
              <a:rPr lang="en-US" altLang="zh-CN" sz="2000" baseline="-25000" dirty="0">
                <a:solidFill>
                  <a:srgbClr val="0000FF"/>
                </a:solidFill>
                <a:ea typeface="黑体" panose="02010609060101010101" pitchFamily="49" charset="-122"/>
              </a:rPr>
              <a:t>+1</a:t>
            </a:r>
            <a:r>
              <a:rPr lang="zh-CN" altLang="en-US" sz="2000" dirty="0">
                <a:solidFill>
                  <a:srgbClr val="0000FF"/>
                </a:solidFill>
                <a:ea typeface="黑体" panose="02010609060101010101" pitchFamily="49" charset="-122"/>
              </a:rPr>
              <a:t>）可直接与模式串的</a:t>
            </a:r>
            <a:r>
              <a:rPr lang="en-US" altLang="zh-CN" sz="2000" dirty="0" err="1">
                <a:solidFill>
                  <a:srgbClr val="0000FF"/>
                </a:solidFill>
                <a:ea typeface="黑体" panose="02010609060101010101" pitchFamily="49" charset="-122"/>
              </a:rPr>
              <a:t>p</a:t>
            </a:r>
            <a:r>
              <a:rPr lang="en-US" altLang="zh-CN" sz="2000" i="1" baseline="-25000" dirty="0" err="1">
                <a:solidFill>
                  <a:srgbClr val="0000FF"/>
                </a:solidFill>
                <a:ea typeface="黑体" panose="02010609060101010101" pitchFamily="49" charset="-122"/>
              </a:rPr>
              <a:t>k</a:t>
            </a:r>
            <a:r>
              <a:rPr lang="zh-CN" altLang="en-US" sz="2000" dirty="0">
                <a:solidFill>
                  <a:srgbClr val="0000FF"/>
                </a:solidFill>
                <a:ea typeface="黑体" panose="02010609060101010101" pitchFamily="49" charset="-122"/>
              </a:rPr>
              <a:t>（</a:t>
            </a:r>
            <a:r>
              <a:rPr lang="en-US" altLang="zh-CN" sz="2000" dirty="0">
                <a:solidFill>
                  <a:srgbClr val="0000FF"/>
                </a:solidFill>
                <a:ea typeface="黑体" panose="02010609060101010101" pitchFamily="49" charset="-122"/>
              </a:rPr>
              <a:t>0≤</a:t>
            </a:r>
            <a:r>
              <a:rPr lang="en-US" altLang="zh-CN" sz="2000" i="1" dirty="0">
                <a:solidFill>
                  <a:srgbClr val="0000FF"/>
                </a:solidFill>
                <a:ea typeface="黑体" panose="02010609060101010101" pitchFamily="49" charset="-122"/>
              </a:rPr>
              <a:t>k</a:t>
            </a:r>
            <a:r>
              <a:rPr lang="en-US" altLang="zh-CN" sz="2000" dirty="0">
                <a:solidFill>
                  <a:srgbClr val="0000FF"/>
                </a:solidFill>
                <a:ea typeface="黑体" panose="02010609060101010101" pitchFamily="49" charset="-122"/>
              </a:rPr>
              <a:t>&lt;</a:t>
            </a:r>
            <a:r>
              <a:rPr lang="en-US" altLang="zh-CN" sz="2000" i="1" dirty="0">
                <a:solidFill>
                  <a:srgbClr val="0000FF"/>
                </a:solidFill>
                <a:ea typeface="黑体" panose="02010609060101010101" pitchFamily="49" charset="-122"/>
              </a:rPr>
              <a:t>j</a:t>
            </a:r>
            <a:r>
              <a:rPr lang="zh-CN" altLang="en-US" sz="2000" dirty="0">
                <a:solidFill>
                  <a:srgbClr val="0000FF"/>
                </a:solidFill>
                <a:ea typeface="黑体" panose="02010609060101010101" pitchFamily="49" charset="-122"/>
              </a:rPr>
              <a:t>）比较，</a:t>
            </a:r>
            <a:r>
              <a:rPr lang="en-US" altLang="zh-CN" sz="2000" dirty="0">
                <a:solidFill>
                  <a:srgbClr val="FF0000"/>
                </a:solidFill>
                <a:ea typeface="黑体" panose="02010609060101010101" pitchFamily="49" charset="-122"/>
              </a:rPr>
              <a:t>k</a:t>
            </a:r>
            <a:r>
              <a:rPr lang="zh-CN" altLang="en-US" sz="2000" dirty="0">
                <a:solidFill>
                  <a:srgbClr val="FF0000"/>
                </a:solidFill>
                <a:ea typeface="黑体" panose="02010609060101010101" pitchFamily="49" charset="-122"/>
              </a:rPr>
              <a:t>的确定与主串</a:t>
            </a:r>
            <a:r>
              <a:rPr lang="en-US" altLang="zh-CN" sz="2000" dirty="0">
                <a:solidFill>
                  <a:srgbClr val="FF0000"/>
                </a:solidFill>
                <a:ea typeface="黑体" panose="02010609060101010101" pitchFamily="49" charset="-122"/>
              </a:rPr>
              <a:t>t</a:t>
            </a:r>
            <a:r>
              <a:rPr lang="zh-CN" altLang="en-US" sz="2000" dirty="0">
                <a:solidFill>
                  <a:srgbClr val="FF0000"/>
                </a:solidFill>
                <a:ea typeface="黑体" panose="02010609060101010101" pitchFamily="49" charset="-122"/>
              </a:rPr>
              <a:t>并无关系，而只与模式串</a:t>
            </a:r>
            <a:r>
              <a:rPr lang="en-US" altLang="zh-CN" sz="2000" dirty="0">
                <a:solidFill>
                  <a:srgbClr val="FF0000"/>
                </a:solidFill>
                <a:ea typeface="黑体" panose="02010609060101010101" pitchFamily="49" charset="-122"/>
              </a:rPr>
              <a:t>p</a:t>
            </a:r>
            <a:r>
              <a:rPr lang="zh-CN" altLang="en-US" sz="2000" dirty="0">
                <a:solidFill>
                  <a:srgbClr val="FF0000"/>
                </a:solidFill>
                <a:ea typeface="黑体" panose="02010609060101010101" pitchFamily="49" charset="-122"/>
              </a:rPr>
              <a:t>本身的构成有关</a:t>
            </a:r>
            <a:r>
              <a:rPr lang="zh-CN" altLang="en-US" sz="2000" dirty="0">
                <a:solidFill>
                  <a:srgbClr val="0000FF"/>
                </a:solidFill>
                <a:ea typeface="黑体" panose="02010609060101010101" pitchFamily="49" charset="-122"/>
              </a:rPr>
              <a:t>，即从模式串本身就可求出</a:t>
            </a:r>
            <a:r>
              <a:rPr lang="en-US" altLang="zh-CN" sz="2000" i="1" dirty="0">
                <a:solidFill>
                  <a:srgbClr val="0000FF"/>
                </a:solidFill>
                <a:ea typeface="黑体" panose="02010609060101010101" pitchFamily="49" charset="-122"/>
              </a:rPr>
              <a:t>k</a:t>
            </a:r>
            <a:r>
              <a:rPr lang="zh-CN" altLang="en-US" sz="2000" dirty="0">
                <a:solidFill>
                  <a:srgbClr val="0000FF"/>
                </a:solidFill>
                <a:ea typeface="黑体" panose="02010609060101010101" pitchFamily="49" charset="-122"/>
              </a:rPr>
              <a:t>的值。</a:t>
            </a:r>
          </a:p>
        </p:txBody>
      </p:sp>
      <p:sp>
        <p:nvSpPr>
          <p:cNvPr id="114692" name="Rectangle 5"/>
          <p:cNvSpPr>
            <a:spLocks noChangeArrowheads="1"/>
          </p:cNvSpPr>
          <p:nvPr/>
        </p:nvSpPr>
        <p:spPr bwMode="auto">
          <a:xfrm>
            <a:off x="767408" y="2139205"/>
            <a:ext cx="10656862"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30000"/>
              </a:lnSpc>
              <a:spcBef>
                <a:spcPct val="50000"/>
              </a:spcBef>
              <a:buClrTx/>
              <a:buSzTx/>
              <a:buFontTx/>
              <a:buNone/>
            </a:pPr>
            <a:r>
              <a:rPr lang="en-US" altLang="zh-CN" sz="2000" dirty="0">
                <a:solidFill>
                  <a:srgbClr val="080808"/>
                </a:solidFill>
                <a:ea typeface="黑体" panose="02010609060101010101" pitchFamily="49" charset="-122"/>
              </a:rPr>
              <a:t>    </a:t>
            </a:r>
            <a:r>
              <a:rPr lang="zh-CN" altLang="en-US" sz="2000" dirty="0">
                <a:solidFill>
                  <a:srgbClr val="080808"/>
                </a:solidFill>
                <a:ea typeface="黑体" panose="02010609060101010101" pitchFamily="49" charset="-122"/>
              </a:rPr>
              <a:t>一般情况下，设</a:t>
            </a:r>
            <a:r>
              <a:rPr lang="en-US" altLang="zh-CN" sz="2000" dirty="0">
                <a:solidFill>
                  <a:srgbClr val="080808"/>
                </a:solidFill>
                <a:ea typeface="黑体" panose="02010609060101010101" pitchFamily="49" charset="-122"/>
              </a:rPr>
              <a:t>t=“t</a:t>
            </a:r>
            <a:r>
              <a:rPr lang="en-US" altLang="zh-CN" sz="2000" baseline="-25000" dirty="0">
                <a:solidFill>
                  <a:srgbClr val="080808"/>
                </a:solidFill>
                <a:ea typeface="黑体" panose="02010609060101010101" pitchFamily="49" charset="-122"/>
              </a:rPr>
              <a:t>0</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n-1</a:t>
            </a:r>
            <a:r>
              <a:rPr lang="en-US" altLang="zh-CN" sz="2000" dirty="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a:t>
            </a:r>
            <a:r>
              <a:rPr lang="en-US" altLang="zh-CN" sz="2000" dirty="0">
                <a:solidFill>
                  <a:srgbClr val="080808"/>
                </a:solidFill>
                <a:ea typeface="黑体" panose="02010609060101010101" pitchFamily="49" charset="-122"/>
              </a:rPr>
              <a:t>p=“p</a:t>
            </a:r>
            <a:r>
              <a:rPr lang="en-US" altLang="zh-CN" sz="2000" baseline="-25000" dirty="0">
                <a:solidFill>
                  <a:srgbClr val="080808"/>
                </a:solidFill>
                <a:ea typeface="黑体" panose="02010609060101010101" pitchFamily="49" charset="-122"/>
              </a:rPr>
              <a:t>0</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m-1</a:t>
            </a:r>
            <a:r>
              <a:rPr lang="en-US" altLang="zh-CN" sz="2000" dirty="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，当</a:t>
            </a:r>
            <a:r>
              <a:rPr lang="en-US" altLang="zh-CN" sz="2000" dirty="0" err="1">
                <a:solidFill>
                  <a:srgbClr val="080808"/>
                </a:solidFill>
                <a:ea typeface="黑体" panose="02010609060101010101" pitchFamily="49" charset="-122"/>
              </a:rPr>
              <a:t>t</a:t>
            </a:r>
            <a:r>
              <a:rPr lang="en-US" altLang="zh-CN" sz="2000" baseline="-25000" dirty="0" err="1">
                <a:solidFill>
                  <a:srgbClr val="080808"/>
                </a:solidFill>
                <a:ea typeface="黑体" panose="02010609060101010101" pitchFamily="49" charset="-122"/>
              </a:rPr>
              <a:t>i</a:t>
            </a:r>
            <a:r>
              <a:rPr lang="en-US" altLang="zh-CN" sz="2000" dirty="0" err="1">
                <a:solidFill>
                  <a:srgbClr val="080808"/>
                </a:solidFill>
                <a:ea typeface="黑体" panose="02010609060101010101" pitchFamily="49" charset="-122"/>
              </a:rPr>
              <a:t>≠p</a:t>
            </a:r>
            <a:r>
              <a:rPr lang="en-US" altLang="zh-CN" sz="2000" baseline="-25000" dirty="0" err="1">
                <a:solidFill>
                  <a:srgbClr val="080808"/>
                </a:solidFill>
                <a:ea typeface="黑体" panose="02010609060101010101" pitchFamily="49" charset="-122"/>
              </a:rPr>
              <a:t>j</a:t>
            </a:r>
            <a:r>
              <a:rPr lang="zh-CN" altLang="en-US" sz="2000" dirty="0">
                <a:solidFill>
                  <a:srgbClr val="080808"/>
                </a:solidFill>
                <a:ea typeface="黑体" panose="02010609060101010101" pitchFamily="49" charset="-122"/>
              </a:rPr>
              <a:t>（</a:t>
            </a:r>
            <a:r>
              <a:rPr lang="en-US" altLang="zh-CN" sz="2000" dirty="0">
                <a:solidFill>
                  <a:srgbClr val="080808"/>
                </a:solidFill>
                <a:ea typeface="黑体" panose="02010609060101010101" pitchFamily="49" charset="-122"/>
              </a:rPr>
              <a:t>0≤i&lt;n,0≤j&lt;m</a:t>
            </a:r>
            <a:r>
              <a:rPr lang="zh-CN" altLang="en-US" sz="2000" dirty="0">
                <a:solidFill>
                  <a:srgbClr val="080808"/>
                </a:solidFill>
                <a:ea typeface="黑体" panose="02010609060101010101" pitchFamily="49" charset="-122"/>
              </a:rPr>
              <a:t>）时，存在</a:t>
            </a:r>
          </a:p>
          <a:p>
            <a:pPr>
              <a:lnSpc>
                <a:spcPct val="130000"/>
              </a:lnSpc>
              <a:spcBef>
                <a:spcPct val="50000"/>
              </a:spcBef>
              <a:buClrTx/>
              <a:buSzTx/>
              <a:buFontTx/>
              <a:buNone/>
            </a:pPr>
            <a:r>
              <a:rPr lang="zh-CN" altLang="en-US" sz="2000" dirty="0">
                <a:solidFill>
                  <a:srgbClr val="080808"/>
                </a:solidFill>
                <a:ea typeface="黑体" panose="02010609060101010101" pitchFamily="49" charset="-122"/>
              </a:rPr>
              <a:t>       </a:t>
            </a:r>
            <a:r>
              <a:rPr lang="en-US" altLang="zh-CN" sz="2000" dirty="0">
                <a:solidFill>
                  <a:srgbClr val="0000FF"/>
                </a:solidFill>
                <a:ea typeface="黑体" panose="02010609060101010101" pitchFamily="49" charset="-122"/>
              </a:rPr>
              <a:t>“t</a:t>
            </a:r>
            <a:r>
              <a:rPr lang="en-US" altLang="zh-CN" sz="2000" baseline="-25000" dirty="0">
                <a:solidFill>
                  <a:srgbClr val="0000FF"/>
                </a:solidFill>
                <a:ea typeface="黑体" panose="02010609060101010101" pitchFamily="49" charset="-122"/>
              </a:rPr>
              <a:t>i-j</a:t>
            </a:r>
            <a:r>
              <a:rPr lang="en-US" altLang="zh-CN" sz="2000" dirty="0">
                <a:solidFill>
                  <a:srgbClr val="0000FF"/>
                </a:solidFill>
                <a:ea typeface="黑体" panose="02010609060101010101" pitchFamily="49" charset="-122"/>
              </a:rPr>
              <a:t>t</a:t>
            </a:r>
            <a:r>
              <a:rPr lang="en-US" altLang="zh-CN" sz="2000" baseline="-25000" dirty="0">
                <a:solidFill>
                  <a:srgbClr val="0000FF"/>
                </a:solidFill>
                <a:ea typeface="黑体" panose="02010609060101010101" pitchFamily="49" charset="-122"/>
              </a:rPr>
              <a:t>i-j+1</a:t>
            </a:r>
            <a:r>
              <a:rPr lang="en-US" altLang="zh-CN" sz="2000" dirty="0">
                <a:solidFill>
                  <a:srgbClr val="0000FF"/>
                </a:solidFill>
                <a:ea typeface="黑体" panose="02010609060101010101" pitchFamily="49" charset="-122"/>
              </a:rPr>
              <a:t>…t</a:t>
            </a:r>
            <a:r>
              <a:rPr lang="en-US" altLang="zh-CN" sz="2000" baseline="-25000" dirty="0">
                <a:solidFill>
                  <a:srgbClr val="0000FF"/>
                </a:solidFill>
                <a:ea typeface="黑体" panose="02010609060101010101" pitchFamily="49" charset="-122"/>
              </a:rPr>
              <a:t>i-1</a:t>
            </a:r>
            <a:r>
              <a:rPr lang="en-US" altLang="zh-CN" sz="2000" dirty="0">
                <a:solidFill>
                  <a:srgbClr val="0000FF"/>
                </a:solidFill>
                <a:ea typeface="黑体" panose="02010609060101010101" pitchFamily="49" charset="-122"/>
              </a:rPr>
              <a:t>" = “p</a:t>
            </a:r>
            <a:r>
              <a:rPr lang="en-US" altLang="zh-CN" sz="2000" baseline="-25000" dirty="0">
                <a:solidFill>
                  <a:srgbClr val="0000FF"/>
                </a:solidFill>
                <a:ea typeface="黑体" panose="02010609060101010101" pitchFamily="49" charset="-122"/>
              </a:rPr>
              <a:t>0</a:t>
            </a:r>
            <a:r>
              <a:rPr lang="en-US" altLang="zh-CN" sz="2000" dirty="0">
                <a:solidFill>
                  <a:srgbClr val="0000FF"/>
                </a:solidFill>
                <a:ea typeface="黑体" panose="02010609060101010101" pitchFamily="49" charset="-122"/>
              </a:rPr>
              <a:t>p</a:t>
            </a:r>
            <a:r>
              <a:rPr lang="en-US" altLang="zh-CN" sz="2000" baseline="-25000" dirty="0">
                <a:solidFill>
                  <a:srgbClr val="0000FF"/>
                </a:solidFill>
                <a:ea typeface="黑体" panose="02010609060101010101" pitchFamily="49" charset="-122"/>
              </a:rPr>
              <a:t>1</a:t>
            </a:r>
            <a:r>
              <a:rPr lang="en-US" altLang="zh-CN" sz="2000" dirty="0">
                <a:solidFill>
                  <a:srgbClr val="0000FF"/>
                </a:solidFill>
                <a:ea typeface="黑体" panose="02010609060101010101" pitchFamily="49" charset="-122"/>
              </a:rPr>
              <a:t>…p</a:t>
            </a:r>
            <a:r>
              <a:rPr lang="en-US" altLang="zh-CN" sz="2000" baseline="-25000" dirty="0">
                <a:solidFill>
                  <a:srgbClr val="0000FF"/>
                </a:solidFill>
                <a:ea typeface="黑体" panose="02010609060101010101" pitchFamily="49" charset="-122"/>
              </a:rPr>
              <a:t>j-1</a:t>
            </a:r>
            <a:r>
              <a:rPr lang="en-US" altLang="zh-CN" sz="2000" dirty="0">
                <a:solidFill>
                  <a:srgbClr val="0000FF"/>
                </a:solidFill>
                <a:ea typeface="黑体" panose="02010609060101010101" pitchFamily="49" charset="-122"/>
              </a:rPr>
              <a:t>“</a:t>
            </a:r>
          </a:p>
          <a:p>
            <a:pPr algn="just">
              <a:lnSpc>
                <a:spcPct val="130000"/>
              </a:lnSpc>
              <a:buClrTx/>
              <a:buSzTx/>
              <a:buFontTx/>
              <a:buNone/>
            </a:pPr>
            <a:r>
              <a:rPr lang="zh-CN" altLang="en-US" sz="2000" dirty="0">
                <a:solidFill>
                  <a:srgbClr val="080808"/>
                </a:solidFill>
                <a:ea typeface="黑体" panose="02010609060101010101" pitchFamily="49" charset="-122"/>
              </a:rPr>
              <a:t>此时</a:t>
            </a:r>
            <a:r>
              <a:rPr lang="zh-CN" altLang="en-US" sz="2000" dirty="0">
                <a:solidFill>
                  <a:srgbClr val="0000FF"/>
                </a:solidFill>
                <a:ea typeface="黑体" panose="02010609060101010101" pitchFamily="49" charset="-122"/>
              </a:rPr>
              <a:t>若模式串中存在可相互重叠的真子串</a:t>
            </a:r>
            <a:r>
              <a:rPr lang="zh-CN" altLang="en-US" sz="2000" dirty="0">
                <a:solidFill>
                  <a:srgbClr val="080808"/>
                </a:solidFill>
                <a:ea typeface="黑体" panose="02010609060101010101" pitchFamily="49" charset="-122"/>
              </a:rPr>
              <a:t>，满足</a:t>
            </a:r>
          </a:p>
          <a:p>
            <a:pPr algn="just">
              <a:lnSpc>
                <a:spcPct val="130000"/>
              </a:lnSpc>
              <a:buClrTx/>
              <a:buSzTx/>
              <a:buFontTx/>
              <a:buNone/>
            </a:pPr>
            <a:r>
              <a:rPr lang="zh-CN" altLang="en-US" sz="2000" b="0" dirty="0">
                <a:ea typeface="黑体" panose="02010609060101010101" pitchFamily="49" charset="-122"/>
              </a:rPr>
              <a:t>       </a:t>
            </a:r>
            <a:r>
              <a:rPr lang="en-US" altLang="zh-CN" sz="2000" dirty="0">
                <a:solidFill>
                  <a:srgbClr val="0000FF"/>
                </a:solidFill>
                <a:ea typeface="黑体" panose="02010609060101010101" pitchFamily="49" charset="-122"/>
              </a:rPr>
              <a:t>“p</a:t>
            </a:r>
            <a:r>
              <a:rPr lang="en-US" altLang="zh-CN" sz="2000" baseline="-25000" dirty="0">
                <a:solidFill>
                  <a:srgbClr val="0000FF"/>
                </a:solidFill>
                <a:ea typeface="黑体" panose="02010609060101010101" pitchFamily="49" charset="-122"/>
              </a:rPr>
              <a:t>0</a:t>
            </a:r>
            <a:r>
              <a:rPr lang="en-US" altLang="zh-CN" sz="2000" dirty="0">
                <a:solidFill>
                  <a:srgbClr val="0000FF"/>
                </a:solidFill>
                <a:ea typeface="黑体" panose="02010609060101010101" pitchFamily="49" charset="-122"/>
              </a:rPr>
              <a:t>p</a:t>
            </a:r>
            <a:r>
              <a:rPr lang="en-US" altLang="zh-CN" sz="2000" baseline="-25000" dirty="0">
                <a:solidFill>
                  <a:srgbClr val="0000FF"/>
                </a:solidFill>
                <a:ea typeface="黑体" panose="02010609060101010101" pitchFamily="49" charset="-122"/>
              </a:rPr>
              <a:t>1</a:t>
            </a:r>
            <a:r>
              <a:rPr lang="en-US" altLang="zh-CN" sz="2000" dirty="0">
                <a:solidFill>
                  <a:srgbClr val="0000FF"/>
                </a:solidFill>
                <a:ea typeface="黑体" panose="02010609060101010101" pitchFamily="49" charset="-122"/>
              </a:rPr>
              <a:t>...p</a:t>
            </a:r>
            <a:r>
              <a:rPr lang="en-US" altLang="zh-CN" sz="2000" baseline="-25000" dirty="0">
                <a:solidFill>
                  <a:srgbClr val="0000FF"/>
                </a:solidFill>
                <a:ea typeface="黑体" panose="02010609060101010101" pitchFamily="49" charset="-122"/>
              </a:rPr>
              <a:t>k-1</a:t>
            </a:r>
            <a:r>
              <a:rPr lang="en-US" altLang="zh-CN" sz="2000" dirty="0">
                <a:solidFill>
                  <a:srgbClr val="0000FF"/>
                </a:solidFill>
                <a:ea typeface="黑体" panose="02010609060101010101" pitchFamily="49" charset="-122"/>
              </a:rPr>
              <a:t>" = “p</a:t>
            </a:r>
            <a:r>
              <a:rPr lang="en-US" altLang="zh-CN" sz="2000" baseline="-25000" dirty="0">
                <a:solidFill>
                  <a:srgbClr val="0000FF"/>
                </a:solidFill>
                <a:ea typeface="黑体" panose="02010609060101010101" pitchFamily="49" charset="-122"/>
              </a:rPr>
              <a:t>j-k</a:t>
            </a:r>
            <a:r>
              <a:rPr lang="en-US" altLang="zh-CN" sz="2000" dirty="0">
                <a:solidFill>
                  <a:srgbClr val="0000FF"/>
                </a:solidFill>
                <a:ea typeface="黑体" panose="02010609060101010101" pitchFamily="49" charset="-122"/>
              </a:rPr>
              <a:t>p</a:t>
            </a:r>
            <a:r>
              <a:rPr lang="en-US" altLang="zh-CN" sz="2000" baseline="-25000" dirty="0">
                <a:solidFill>
                  <a:srgbClr val="0000FF"/>
                </a:solidFill>
                <a:ea typeface="黑体" panose="02010609060101010101" pitchFamily="49" charset="-122"/>
              </a:rPr>
              <a:t>j-k+1</a:t>
            </a:r>
            <a:r>
              <a:rPr lang="en-US" altLang="zh-CN" sz="2000" dirty="0">
                <a:solidFill>
                  <a:srgbClr val="0000FF"/>
                </a:solidFill>
                <a:ea typeface="黑体" panose="02010609060101010101" pitchFamily="49" charset="-122"/>
              </a:rPr>
              <a:t>…p</a:t>
            </a:r>
            <a:r>
              <a:rPr lang="en-US" altLang="zh-CN" sz="2000" baseline="-25000" dirty="0">
                <a:solidFill>
                  <a:srgbClr val="0000FF"/>
                </a:solidFill>
                <a:ea typeface="黑体" panose="02010609060101010101" pitchFamily="49" charset="-122"/>
              </a:rPr>
              <a:t>j-1</a:t>
            </a:r>
            <a:r>
              <a:rPr lang="en-US" altLang="zh-CN" sz="2000" dirty="0">
                <a:solidFill>
                  <a:srgbClr val="0000FF"/>
                </a:solidFill>
                <a:ea typeface="黑体" panose="02010609060101010101" pitchFamily="49" charset="-122"/>
              </a:rPr>
              <a:t>" </a:t>
            </a:r>
            <a:r>
              <a:rPr lang="zh-CN" altLang="en-US" sz="2000" b="0" dirty="0">
                <a:solidFill>
                  <a:srgbClr val="0000FF"/>
                </a:solidFill>
                <a:ea typeface="黑体" panose="02010609060101010101" pitchFamily="49" charset="-122"/>
              </a:rPr>
              <a:t>（</a:t>
            </a:r>
            <a:r>
              <a:rPr lang="en-US" altLang="zh-CN" sz="2000" b="0" dirty="0">
                <a:solidFill>
                  <a:srgbClr val="0000FF"/>
                </a:solidFill>
                <a:ea typeface="黑体" panose="02010609060101010101" pitchFamily="49" charset="-122"/>
              </a:rPr>
              <a:t>0&lt;k&lt;j</a:t>
            </a:r>
            <a:r>
              <a:rPr lang="zh-CN" altLang="en-US" sz="2000" b="0" dirty="0">
                <a:solidFill>
                  <a:srgbClr val="0000FF"/>
                </a:solidFill>
                <a:ea typeface="黑体" panose="02010609060101010101" pitchFamily="49" charset="-122"/>
              </a:rPr>
              <a:t>）</a:t>
            </a:r>
            <a:r>
              <a:rPr lang="zh-CN" altLang="en-US" sz="2000" b="0" dirty="0">
                <a:ea typeface="黑体" panose="02010609060101010101" pitchFamily="49" charset="-122"/>
              </a:rPr>
              <a:t> </a:t>
            </a:r>
          </a:p>
        </p:txBody>
      </p:sp>
      <p:sp>
        <p:nvSpPr>
          <p:cNvPr id="114693" name="Rectangle 4"/>
          <p:cNvSpPr>
            <a:spLocks noChangeArrowheads="1"/>
          </p:cNvSpPr>
          <p:nvPr/>
        </p:nvSpPr>
        <p:spPr bwMode="auto">
          <a:xfrm>
            <a:off x="767408" y="4587130"/>
            <a:ext cx="1142459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30000"/>
              </a:lnSpc>
              <a:buClrTx/>
              <a:buSzTx/>
              <a:buFontTx/>
              <a:buNone/>
            </a:pPr>
            <a:r>
              <a:rPr lang="en-US" altLang="zh-CN" sz="2000" dirty="0">
                <a:solidFill>
                  <a:srgbClr val="080808"/>
                </a:solidFill>
                <a:ea typeface="黑体" panose="02010609060101010101" pitchFamily="49" charset="-122"/>
              </a:rPr>
              <a:t>     </a:t>
            </a:r>
            <a:r>
              <a:rPr lang="zh-CN" altLang="en-US" sz="2000" dirty="0">
                <a:solidFill>
                  <a:srgbClr val="080808"/>
                </a:solidFill>
                <a:ea typeface="黑体" panose="02010609060101010101" pitchFamily="49" charset="-122"/>
              </a:rPr>
              <a:t>则说明模式串中的子串“</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k-1</a:t>
            </a:r>
            <a:r>
              <a:rPr lang="en-US" altLang="zh-CN" sz="2000" dirty="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已和主串“</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i-k</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i-k+1</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i-1</a:t>
            </a:r>
            <a:r>
              <a:rPr lang="en-US" altLang="zh-CN" sz="2000" dirty="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匹配。下一次可直接比较</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a:t>
            </a:r>
            <a:r>
              <a:rPr lang="zh-CN" altLang="en-US" sz="2000" dirty="0">
                <a:solidFill>
                  <a:srgbClr val="080808"/>
                </a:solidFill>
                <a:ea typeface="黑体" panose="02010609060101010101" pitchFamily="49" charset="-122"/>
              </a:rPr>
              <a:t>和</a:t>
            </a:r>
            <a:r>
              <a:rPr lang="en-US" altLang="zh-CN" sz="2000" dirty="0" err="1">
                <a:solidFill>
                  <a:srgbClr val="080808"/>
                </a:solidFill>
                <a:ea typeface="黑体" panose="02010609060101010101" pitchFamily="49" charset="-122"/>
              </a:rPr>
              <a:t>p</a:t>
            </a:r>
            <a:r>
              <a:rPr lang="en-US" altLang="zh-CN" sz="2000" baseline="-25000" dirty="0" err="1">
                <a:solidFill>
                  <a:srgbClr val="080808"/>
                </a:solidFill>
                <a:ea typeface="黑体" panose="02010609060101010101" pitchFamily="49" charset="-122"/>
              </a:rPr>
              <a:t>k</a:t>
            </a:r>
            <a:r>
              <a:rPr lang="zh-CN" altLang="en-US" sz="2000" dirty="0" smtClean="0">
                <a:solidFill>
                  <a:srgbClr val="080808"/>
                </a:solidFill>
                <a:ea typeface="黑体" panose="02010609060101010101" pitchFamily="49" charset="-122"/>
              </a:rPr>
              <a:t>；</a:t>
            </a:r>
            <a:endParaRPr lang="en-US" altLang="zh-CN" sz="2000" dirty="0" smtClean="0">
              <a:solidFill>
                <a:srgbClr val="080808"/>
              </a:solidFill>
              <a:ea typeface="黑体" panose="02010609060101010101" pitchFamily="49" charset="-122"/>
            </a:endParaRPr>
          </a:p>
          <a:p>
            <a:pPr>
              <a:lnSpc>
                <a:spcPct val="130000"/>
              </a:lnSpc>
              <a:buClrTx/>
              <a:buSzTx/>
              <a:buFontTx/>
              <a:buNone/>
            </a:pPr>
            <a:endParaRPr lang="zh-CN" altLang="en-US" sz="2000" dirty="0">
              <a:solidFill>
                <a:srgbClr val="080808"/>
              </a:solidFill>
              <a:ea typeface="黑体" panose="02010609060101010101" pitchFamily="49" charset="-122"/>
            </a:endParaRPr>
          </a:p>
          <a:p>
            <a:pPr>
              <a:lnSpc>
                <a:spcPct val="130000"/>
              </a:lnSpc>
              <a:buClrTx/>
              <a:buSzTx/>
              <a:buFontTx/>
              <a:buNone/>
            </a:pPr>
            <a:r>
              <a:rPr lang="zh-CN" altLang="en-US" sz="2000" dirty="0">
                <a:solidFill>
                  <a:srgbClr val="080808"/>
                </a:solidFill>
                <a:ea typeface="黑体" panose="02010609060101010101" pitchFamily="49" charset="-122"/>
              </a:rPr>
              <a:t>     此时</a:t>
            </a:r>
            <a:r>
              <a:rPr lang="zh-CN" altLang="en-US" sz="2000" dirty="0">
                <a:solidFill>
                  <a:srgbClr val="0000FF"/>
                </a:solidFill>
                <a:ea typeface="黑体" panose="02010609060101010101" pitchFamily="49" charset="-122"/>
              </a:rPr>
              <a:t>若模式串中不存在可相互重叠的真子串</a:t>
            </a:r>
            <a:r>
              <a:rPr lang="zh-CN" altLang="en-US" sz="2000" dirty="0">
                <a:solidFill>
                  <a:srgbClr val="080808"/>
                </a:solidFill>
                <a:ea typeface="黑体" panose="02010609060101010101" pitchFamily="49" charset="-122"/>
              </a:rPr>
              <a:t>，则说明在模式串</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1</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j-1</a:t>
            </a:r>
            <a:r>
              <a:rPr lang="en-US" altLang="zh-CN" sz="2000" dirty="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中不存在任何以</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为首字符的字符串与“</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i-j</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i-j+1</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i-1</a:t>
            </a:r>
            <a:r>
              <a:rPr lang="en-US" altLang="zh-CN" sz="2000" dirty="0">
                <a:solidFill>
                  <a:srgbClr val="080808"/>
                </a:solidFill>
                <a:ea typeface="黑体" panose="02010609060101010101" pitchFamily="49" charset="-122"/>
              </a:rPr>
              <a:t>”</a:t>
            </a:r>
            <a:r>
              <a:rPr lang="zh-CN" altLang="en-US" sz="2000" dirty="0">
                <a:solidFill>
                  <a:srgbClr val="080808"/>
                </a:solidFill>
                <a:ea typeface="黑体" panose="02010609060101010101" pitchFamily="49" charset="-122"/>
              </a:rPr>
              <a:t>中以</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i-1</a:t>
            </a:r>
            <a:r>
              <a:rPr lang="zh-CN" altLang="en-US" sz="2000" dirty="0">
                <a:solidFill>
                  <a:srgbClr val="080808"/>
                </a:solidFill>
                <a:ea typeface="黑体" panose="02010609060101010101" pitchFamily="49" charset="-122"/>
              </a:rPr>
              <a:t>为末字符的字符串匹配，下一次可直接比较</a:t>
            </a:r>
            <a:r>
              <a:rPr lang="en-US" altLang="zh-CN" sz="2000" dirty="0">
                <a:solidFill>
                  <a:srgbClr val="080808"/>
                </a:solidFill>
                <a:ea typeface="黑体" panose="02010609060101010101" pitchFamily="49" charset="-122"/>
              </a:rPr>
              <a:t>t</a:t>
            </a:r>
            <a:r>
              <a:rPr lang="en-US" altLang="zh-CN" sz="2000" baseline="-25000" dirty="0">
                <a:solidFill>
                  <a:srgbClr val="080808"/>
                </a:solidFill>
                <a:ea typeface="黑体" panose="02010609060101010101" pitchFamily="49" charset="-122"/>
              </a:rPr>
              <a:t>i</a:t>
            </a:r>
            <a:r>
              <a:rPr lang="zh-CN" altLang="en-US" sz="2000" dirty="0">
                <a:solidFill>
                  <a:srgbClr val="080808"/>
                </a:solidFill>
                <a:ea typeface="黑体" panose="02010609060101010101" pitchFamily="49" charset="-122"/>
              </a:rPr>
              <a:t>和</a:t>
            </a:r>
            <a:r>
              <a:rPr lang="en-US" altLang="zh-CN" sz="2000" dirty="0">
                <a:solidFill>
                  <a:srgbClr val="080808"/>
                </a:solidFill>
                <a:ea typeface="黑体" panose="02010609060101010101" pitchFamily="49" charset="-122"/>
              </a:rPr>
              <a:t>p</a:t>
            </a:r>
            <a:r>
              <a:rPr lang="en-US" altLang="zh-CN" sz="2000" baseline="-25000" dirty="0">
                <a:solidFill>
                  <a:srgbClr val="080808"/>
                </a:solidFill>
                <a:ea typeface="黑体" panose="02010609060101010101" pitchFamily="49" charset="-122"/>
              </a:rPr>
              <a:t>0</a:t>
            </a:r>
            <a:r>
              <a:rPr lang="zh-CN" altLang="en-US" sz="2000" dirty="0">
                <a:solidFill>
                  <a:srgbClr val="080808"/>
                </a:solidFill>
                <a:ea typeface="黑体" panose="02010609060101010101" pitchFamily="49" charset="-122"/>
              </a:rPr>
              <a:t>。</a:t>
            </a:r>
          </a:p>
        </p:txBody>
      </p:sp>
      <p:sp>
        <p:nvSpPr>
          <p:cNvPr id="114694" name="Rectangle 5"/>
          <p:cNvSpPr>
            <a:spLocks noChangeArrowheads="1"/>
          </p:cNvSpPr>
          <p:nvPr/>
        </p:nvSpPr>
        <p:spPr bwMode="auto">
          <a:xfrm>
            <a:off x="1981200" y="8001000"/>
            <a:ext cx="81534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30000"/>
              </a:lnSpc>
              <a:buClrTx/>
              <a:buSzTx/>
              <a:buFontTx/>
              <a:buNone/>
            </a:pPr>
            <a:r>
              <a:rPr lang="en-US" altLang="zh-CN" sz="2400">
                <a:solidFill>
                  <a:srgbClr val="080808"/>
                </a:solidFill>
                <a:ea typeface="黑体" panose="02010609060101010101" pitchFamily="49" charset="-122"/>
              </a:rPr>
              <a:t>    </a:t>
            </a:r>
            <a:r>
              <a:rPr lang="zh-CN" altLang="en-US" sz="2400">
                <a:solidFill>
                  <a:srgbClr val="080808"/>
                </a:solidFill>
                <a:ea typeface="黑体" panose="02010609060101010101" pitchFamily="49" charset="-122"/>
              </a:rPr>
              <a:t>关于模式串中的真子串问题。我们</a:t>
            </a:r>
            <a:r>
              <a:rPr lang="zh-CN" altLang="en-US" sz="2400">
                <a:solidFill>
                  <a:srgbClr val="0000FF"/>
                </a:solidFill>
                <a:ea typeface="黑体" panose="02010609060101010101" pitchFamily="49" charset="-122"/>
              </a:rPr>
              <a:t>把模式串中从第一个字符开始到任一个字符为止的模式串中的真子串定义为</a:t>
            </a:r>
            <a:r>
              <a:rPr lang="en-US" altLang="zh-CN" sz="2400">
                <a:solidFill>
                  <a:srgbClr val="0000FF"/>
                </a:solidFill>
                <a:ea typeface="黑体" panose="02010609060101010101" pitchFamily="49" charset="-122"/>
              </a:rPr>
              <a:t>next</a:t>
            </a:r>
            <a:r>
              <a:rPr lang="zh-CN" altLang="en-US" sz="2400">
                <a:solidFill>
                  <a:srgbClr val="0000FF"/>
                </a:solidFill>
                <a:ea typeface="黑体" panose="02010609060101010101" pitchFamily="49" charset="-122"/>
              </a:rPr>
              <a:t>［</a:t>
            </a:r>
            <a:r>
              <a:rPr lang="en-US" altLang="zh-CN" sz="2400">
                <a:solidFill>
                  <a:srgbClr val="0000FF"/>
                </a:solidFill>
                <a:ea typeface="黑体" panose="02010609060101010101" pitchFamily="49" charset="-122"/>
              </a:rPr>
              <a:t>j</a:t>
            </a:r>
            <a:r>
              <a:rPr lang="zh-CN" altLang="en-US" sz="2400">
                <a:solidFill>
                  <a:srgbClr val="0000FF"/>
                </a:solidFill>
                <a:ea typeface="黑体" panose="02010609060101010101" pitchFamily="49" charset="-122"/>
              </a:rPr>
              <a:t>］函数</a:t>
            </a:r>
            <a:r>
              <a:rPr lang="zh-CN" altLang="en-US" sz="2400">
                <a:solidFill>
                  <a:srgbClr val="080808"/>
                </a:solidFill>
                <a:ea typeface="黑体" panose="02010609060101010101" pitchFamily="49" charset="-122"/>
              </a:rPr>
              <a:t>，则</a:t>
            </a:r>
            <a:r>
              <a:rPr lang="en-US" altLang="zh-CN" sz="2400">
                <a:solidFill>
                  <a:srgbClr val="080808"/>
                </a:solidFill>
                <a:ea typeface="黑体" panose="02010609060101010101" pitchFamily="49" charset="-122"/>
              </a:rPr>
              <a:t>next</a:t>
            </a:r>
            <a:r>
              <a:rPr lang="zh-CN" altLang="en-US" sz="2400">
                <a:solidFill>
                  <a:srgbClr val="080808"/>
                </a:solidFill>
                <a:ea typeface="黑体" panose="02010609060101010101" pitchFamily="49" charset="-122"/>
              </a:rPr>
              <a:t>［</a:t>
            </a:r>
            <a:r>
              <a:rPr lang="en-US" altLang="zh-CN" sz="2400">
                <a:solidFill>
                  <a:srgbClr val="080808"/>
                </a:solidFill>
                <a:ea typeface="黑体" panose="02010609060101010101" pitchFamily="49" charset="-122"/>
              </a:rPr>
              <a:t>j</a:t>
            </a:r>
            <a:r>
              <a:rPr lang="zh-CN" altLang="en-US" sz="2400">
                <a:solidFill>
                  <a:srgbClr val="080808"/>
                </a:solidFill>
                <a:ea typeface="黑体" panose="02010609060101010101" pitchFamily="49" charset="-122"/>
              </a:rPr>
              <a:t>］函数定义为</a:t>
            </a:r>
          </a:p>
        </p:txBody>
      </p:sp>
      <p:grpSp>
        <p:nvGrpSpPr>
          <p:cNvPr id="114695" name="Group 32"/>
          <p:cNvGrpSpPr>
            <a:grpSpLocks/>
          </p:cNvGrpSpPr>
          <p:nvPr/>
        </p:nvGrpSpPr>
        <p:grpSpPr bwMode="auto">
          <a:xfrm>
            <a:off x="7535863" y="2957513"/>
            <a:ext cx="3125788" cy="1192212"/>
            <a:chOff x="877" y="2049"/>
            <a:chExt cx="1969" cy="751"/>
          </a:xfrm>
        </p:grpSpPr>
        <p:sp>
          <p:nvSpPr>
            <p:cNvPr id="114700" name="Rectangle 6"/>
            <p:cNvSpPr>
              <a:spLocks noChangeArrowheads="1"/>
            </p:cNvSpPr>
            <p:nvPr/>
          </p:nvSpPr>
          <p:spPr bwMode="auto">
            <a:xfrm>
              <a:off x="877" y="2049"/>
              <a:ext cx="2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t</a:t>
              </a:r>
              <a:r>
                <a:rPr lang="zh-CN" altLang="en-US" sz="2400">
                  <a:solidFill>
                    <a:schemeClr val="bg1"/>
                  </a:solidFill>
                  <a:latin typeface="Times" panose="02020603050405020304" pitchFamily="18" charset="0"/>
                  <a:ea typeface="黑体" panose="02010609060101010101" pitchFamily="49" charset="-122"/>
                </a:rPr>
                <a:t>＝</a:t>
              </a:r>
              <a:endParaRPr lang="zh-CN" altLang="en-US" sz="1600">
                <a:solidFill>
                  <a:schemeClr val="bg1"/>
                </a:solidFill>
                <a:ea typeface="黑体" panose="02010609060101010101" pitchFamily="49" charset="-122"/>
              </a:endParaRPr>
            </a:p>
          </p:txBody>
        </p:sp>
        <p:sp>
          <p:nvSpPr>
            <p:cNvPr id="114701" name="Rectangle 7"/>
            <p:cNvSpPr>
              <a:spLocks noChangeArrowheads="1"/>
            </p:cNvSpPr>
            <p:nvPr/>
          </p:nvSpPr>
          <p:spPr bwMode="auto">
            <a:xfrm>
              <a:off x="877" y="2567"/>
              <a:ext cx="3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p</a:t>
              </a:r>
              <a:r>
                <a:rPr lang="zh-CN" altLang="en-US" sz="2400">
                  <a:solidFill>
                    <a:schemeClr val="bg1"/>
                  </a:solidFill>
                  <a:latin typeface="Times" panose="02020603050405020304" pitchFamily="18" charset="0"/>
                  <a:ea typeface="黑体" panose="02010609060101010101" pitchFamily="49" charset="-122"/>
                </a:rPr>
                <a:t>＝</a:t>
              </a:r>
              <a:endParaRPr lang="zh-CN" altLang="en-US" sz="1600">
                <a:solidFill>
                  <a:schemeClr val="bg1"/>
                </a:solidFill>
                <a:ea typeface="黑体" panose="02010609060101010101" pitchFamily="49" charset="-122"/>
              </a:endParaRPr>
            </a:p>
          </p:txBody>
        </p:sp>
        <p:sp>
          <p:nvSpPr>
            <p:cNvPr id="114702" name="Rectangle 8"/>
            <p:cNvSpPr>
              <a:spLocks noChangeArrowheads="1"/>
            </p:cNvSpPr>
            <p:nvPr/>
          </p:nvSpPr>
          <p:spPr bwMode="auto">
            <a:xfrm>
              <a:off x="1190" y="204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14703" name="Rectangle 9"/>
            <p:cNvSpPr>
              <a:spLocks noChangeArrowheads="1"/>
            </p:cNvSpPr>
            <p:nvPr/>
          </p:nvSpPr>
          <p:spPr bwMode="auto">
            <a:xfrm>
              <a:off x="1409" y="2049"/>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114704" name="Rectangle 10"/>
            <p:cNvSpPr>
              <a:spLocks noChangeArrowheads="1"/>
            </p:cNvSpPr>
            <p:nvPr/>
          </p:nvSpPr>
          <p:spPr bwMode="auto">
            <a:xfrm>
              <a:off x="1628" y="204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14705" name="Rectangle 11"/>
            <p:cNvSpPr>
              <a:spLocks noChangeArrowheads="1"/>
            </p:cNvSpPr>
            <p:nvPr/>
          </p:nvSpPr>
          <p:spPr bwMode="auto">
            <a:xfrm>
              <a:off x="1863" y="2049"/>
              <a:ext cx="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c</a:t>
              </a:r>
              <a:endParaRPr lang="en-US" altLang="zh-CN" sz="1600">
                <a:solidFill>
                  <a:schemeClr val="bg1"/>
                </a:solidFill>
                <a:ea typeface="黑体" panose="02010609060101010101" pitchFamily="49" charset="-122"/>
              </a:endParaRPr>
            </a:p>
          </p:txBody>
        </p:sp>
        <p:sp>
          <p:nvSpPr>
            <p:cNvPr id="114706" name="Rectangle 12"/>
            <p:cNvSpPr>
              <a:spLocks noChangeArrowheads="1"/>
            </p:cNvSpPr>
            <p:nvPr/>
          </p:nvSpPr>
          <p:spPr bwMode="auto">
            <a:xfrm>
              <a:off x="2081" y="204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14707" name="Rectangle 13"/>
            <p:cNvSpPr>
              <a:spLocks noChangeArrowheads="1"/>
            </p:cNvSpPr>
            <p:nvPr/>
          </p:nvSpPr>
          <p:spPr bwMode="auto">
            <a:xfrm>
              <a:off x="2285" y="2049"/>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114708" name="Rectangle 14"/>
            <p:cNvSpPr>
              <a:spLocks noChangeArrowheads="1"/>
            </p:cNvSpPr>
            <p:nvPr/>
          </p:nvSpPr>
          <p:spPr bwMode="auto">
            <a:xfrm>
              <a:off x="1190" y="2567"/>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14709" name="Rectangle 15"/>
            <p:cNvSpPr>
              <a:spLocks noChangeArrowheads="1"/>
            </p:cNvSpPr>
            <p:nvPr/>
          </p:nvSpPr>
          <p:spPr bwMode="auto">
            <a:xfrm>
              <a:off x="1409" y="2567"/>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114710" name="Rectangle 16"/>
            <p:cNvSpPr>
              <a:spLocks noChangeArrowheads="1"/>
            </p:cNvSpPr>
            <p:nvPr/>
          </p:nvSpPr>
          <p:spPr bwMode="auto">
            <a:xfrm>
              <a:off x="1628" y="2567"/>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14711" name="Line 17"/>
            <p:cNvSpPr>
              <a:spLocks noChangeShapeType="1"/>
            </p:cNvSpPr>
            <p:nvPr/>
          </p:nvSpPr>
          <p:spPr bwMode="auto">
            <a:xfrm>
              <a:off x="1284"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712" name="Line 18"/>
            <p:cNvSpPr>
              <a:spLocks noChangeShapeType="1"/>
            </p:cNvSpPr>
            <p:nvPr/>
          </p:nvSpPr>
          <p:spPr bwMode="auto">
            <a:xfrm>
              <a:off x="1221"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713" name="Line 19"/>
            <p:cNvSpPr>
              <a:spLocks noChangeShapeType="1"/>
            </p:cNvSpPr>
            <p:nvPr/>
          </p:nvSpPr>
          <p:spPr bwMode="auto">
            <a:xfrm>
              <a:off x="1503"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714" name="Line 20"/>
            <p:cNvSpPr>
              <a:spLocks noChangeShapeType="1"/>
            </p:cNvSpPr>
            <p:nvPr/>
          </p:nvSpPr>
          <p:spPr bwMode="auto">
            <a:xfrm>
              <a:off x="1440"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715" name="Line 21"/>
            <p:cNvSpPr>
              <a:spLocks noChangeShapeType="1"/>
            </p:cNvSpPr>
            <p:nvPr/>
          </p:nvSpPr>
          <p:spPr bwMode="auto">
            <a:xfrm>
              <a:off x="1722"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716" name="Line 22"/>
            <p:cNvSpPr>
              <a:spLocks noChangeShapeType="1"/>
            </p:cNvSpPr>
            <p:nvPr/>
          </p:nvSpPr>
          <p:spPr bwMode="auto">
            <a:xfrm>
              <a:off x="1659"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717" name="Rectangle 26"/>
            <p:cNvSpPr>
              <a:spLocks noChangeArrowheads="1"/>
            </p:cNvSpPr>
            <p:nvPr/>
          </p:nvSpPr>
          <p:spPr bwMode="auto">
            <a:xfrm>
              <a:off x="2519" y="204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14718" name="Rectangle 27"/>
            <p:cNvSpPr>
              <a:spLocks noChangeArrowheads="1"/>
            </p:cNvSpPr>
            <p:nvPr/>
          </p:nvSpPr>
          <p:spPr bwMode="auto">
            <a:xfrm>
              <a:off x="2738" y="2049"/>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114719" name="Rectangle 28"/>
            <p:cNvSpPr>
              <a:spLocks noChangeArrowheads="1"/>
            </p:cNvSpPr>
            <p:nvPr/>
          </p:nvSpPr>
          <p:spPr bwMode="auto">
            <a:xfrm>
              <a:off x="1847" y="2567"/>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114720" name="Line 29"/>
            <p:cNvSpPr>
              <a:spLocks noChangeShapeType="1"/>
            </p:cNvSpPr>
            <p:nvPr/>
          </p:nvSpPr>
          <p:spPr bwMode="auto">
            <a:xfrm>
              <a:off x="1800" y="2363"/>
              <a:ext cx="188" cy="14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721" name="Line 30"/>
            <p:cNvSpPr>
              <a:spLocks noChangeShapeType="1"/>
            </p:cNvSpPr>
            <p:nvPr/>
          </p:nvSpPr>
          <p:spPr bwMode="auto">
            <a:xfrm>
              <a:off x="1909"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722" name="Line 31"/>
            <p:cNvSpPr>
              <a:spLocks noChangeShapeType="1"/>
            </p:cNvSpPr>
            <p:nvPr/>
          </p:nvSpPr>
          <p:spPr bwMode="auto">
            <a:xfrm>
              <a:off x="1847"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4696" name="文本框 34"/>
          <p:cNvSpPr txBox="1">
            <a:spLocks noChangeArrowheads="1"/>
          </p:cNvSpPr>
          <p:nvPr/>
        </p:nvSpPr>
        <p:spPr bwMode="auto">
          <a:xfrm>
            <a:off x="7977188" y="2587626"/>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u="sng">
                <a:solidFill>
                  <a:schemeClr val="bg1"/>
                </a:solidFill>
                <a:ea typeface="黑体" panose="02010609060101010101" pitchFamily="49" charset="-122"/>
              </a:rPr>
              <a:t>0   1    2     3    4    5    6     7 </a:t>
            </a:r>
            <a:endParaRPr lang="zh-CN" altLang="en-US" sz="1400" u="sng">
              <a:solidFill>
                <a:schemeClr val="bg1"/>
              </a:solidFill>
              <a:ea typeface="黑体" panose="02010609060101010101" pitchFamily="49" charset="-122"/>
            </a:endParaRPr>
          </a:p>
        </p:txBody>
      </p:sp>
      <p:sp>
        <p:nvSpPr>
          <p:cNvPr id="36" name="矩形 35"/>
          <p:cNvSpPr/>
          <p:nvPr/>
        </p:nvSpPr>
        <p:spPr>
          <a:xfrm>
            <a:off x="7986713" y="3824288"/>
            <a:ext cx="239712" cy="431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latin typeface="楷体_GB2312" pitchFamily="49" charset="-122"/>
            </a:endParaRPr>
          </a:p>
        </p:txBody>
      </p:sp>
      <p:sp>
        <p:nvSpPr>
          <p:cNvPr id="37" name="矩形 36"/>
          <p:cNvSpPr/>
          <p:nvPr/>
        </p:nvSpPr>
        <p:spPr>
          <a:xfrm>
            <a:off x="8685213" y="3824288"/>
            <a:ext cx="239712" cy="431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latin typeface="楷体_GB2312" pitchFamily="49" charset="-122"/>
            </a:endParaRPr>
          </a:p>
        </p:txBody>
      </p:sp>
      <p:sp>
        <p:nvSpPr>
          <p:cNvPr id="38" name="矩形 37"/>
          <p:cNvSpPr/>
          <p:nvPr/>
        </p:nvSpPr>
        <p:spPr>
          <a:xfrm>
            <a:off x="8699501" y="2952750"/>
            <a:ext cx="239713" cy="431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latin typeface="楷体_GB2312" pitchFamily="49" charset="-122"/>
            </a:endParaRPr>
          </a:p>
        </p:txBody>
      </p:sp>
      <p:sp>
        <p:nvSpPr>
          <p:cNvPr id="3" name="圆角矩形标注 2"/>
          <p:cNvSpPr/>
          <p:nvPr/>
        </p:nvSpPr>
        <p:spPr bwMode="auto">
          <a:xfrm>
            <a:off x="1371736" y="4256088"/>
            <a:ext cx="576064" cy="288081"/>
          </a:xfrm>
          <a:prstGeom prst="wedgeRoundRectCallout">
            <a:avLst>
              <a:gd name="adj1" fmla="val 65336"/>
              <a:gd name="adj2" fmla="val -82602"/>
              <a:gd name="adj3" fmla="val 16667"/>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b" anchorCtr="0" compatLnSpc="1">
            <a:prstTxWarp prst="textNoShape">
              <a:avLst/>
            </a:prstTxWarp>
          </a:bodyPr>
          <a:lstStyle/>
          <a:p>
            <a:pPr eaLnBrk="1" hangingPunct="1"/>
            <a:r>
              <a:rPr lang="zh-CN" altLang="en-US" sz="1400" dirty="0">
                <a:solidFill>
                  <a:schemeClr val="tx1"/>
                </a:solidFill>
                <a:latin typeface="Tahoma" panose="020B0604030504040204" pitchFamily="34" charset="0"/>
                <a:ea typeface="黑体" panose="02010609060101010101" pitchFamily="49" charset="-122"/>
              </a:rPr>
              <a:t>前缀</a:t>
            </a:r>
          </a:p>
        </p:txBody>
      </p:sp>
      <p:sp>
        <p:nvSpPr>
          <p:cNvPr id="39" name="圆角矩形标注 38"/>
          <p:cNvSpPr/>
          <p:nvPr/>
        </p:nvSpPr>
        <p:spPr bwMode="auto">
          <a:xfrm>
            <a:off x="4943872" y="4306669"/>
            <a:ext cx="576064" cy="288081"/>
          </a:xfrm>
          <a:prstGeom prst="wedgeRoundRectCallout">
            <a:avLst>
              <a:gd name="adj1" fmla="val -67697"/>
              <a:gd name="adj2" fmla="val -85625"/>
              <a:gd name="adj3" fmla="val 16667"/>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b" anchorCtr="0" compatLnSpc="1">
            <a:prstTxWarp prst="textNoShape">
              <a:avLst/>
            </a:prstTxWarp>
          </a:bodyPr>
          <a:lstStyle/>
          <a:p>
            <a:pPr eaLnBrk="1" hangingPunct="1"/>
            <a:r>
              <a:rPr lang="zh-CN" altLang="en-US" sz="1400" dirty="0">
                <a:solidFill>
                  <a:schemeClr val="tx1"/>
                </a:solidFill>
                <a:latin typeface="Tahoma" panose="020B0604030504040204" pitchFamily="34" charset="0"/>
                <a:ea typeface="黑体" panose="02010609060101010101" pitchFamily="49" charset="-122"/>
              </a:rPr>
              <a:t>后缀</a:t>
            </a:r>
          </a:p>
        </p:txBody>
      </p:sp>
      <p:sp>
        <p:nvSpPr>
          <p:cNvPr id="4" name="云形标注 3"/>
          <p:cNvSpPr/>
          <p:nvPr/>
        </p:nvSpPr>
        <p:spPr bwMode="auto">
          <a:xfrm>
            <a:off x="2181545" y="5013176"/>
            <a:ext cx="3050359" cy="555810"/>
          </a:xfrm>
          <a:prstGeom prst="cloudCallout">
            <a:avLst>
              <a:gd name="adj1" fmla="val -26499"/>
              <a:gd name="adj2" fmla="val -149021"/>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eaLnBrk="1" hangingPunct="1"/>
            <a:r>
              <a:rPr lang="en-US" altLang="zh-CN" sz="1200" dirty="0">
                <a:solidFill>
                  <a:srgbClr val="FF0000"/>
                </a:solidFill>
              </a:rPr>
              <a:t>P[j]</a:t>
            </a:r>
            <a:r>
              <a:rPr lang="zh-CN" altLang="en-US" sz="1200" dirty="0">
                <a:solidFill>
                  <a:srgbClr val="FF0000"/>
                </a:solidFill>
              </a:rPr>
              <a:t>之前的子串中，存在长度为</a:t>
            </a:r>
            <a:r>
              <a:rPr lang="en-US" altLang="zh-CN" sz="1200" dirty="0">
                <a:solidFill>
                  <a:srgbClr val="FF0000"/>
                </a:solidFill>
              </a:rPr>
              <a:t>k=next[j]</a:t>
            </a:r>
            <a:r>
              <a:rPr lang="zh-CN" altLang="en-US" sz="1200" dirty="0">
                <a:solidFill>
                  <a:srgbClr val="FF0000"/>
                </a:solidFill>
              </a:rPr>
              <a:t>的相同前后缀</a:t>
            </a:r>
          </a:p>
        </p:txBody>
      </p:sp>
      <p:pic>
        <p:nvPicPr>
          <p:cNvPr id="41" name="图片 40"/>
          <p:cNvPicPr>
            <a:picLocks noChangeAspect="1"/>
          </p:cNvPicPr>
          <p:nvPr/>
        </p:nvPicPr>
        <p:blipFill>
          <a:blip r:embed="rId2"/>
          <a:stretch>
            <a:fillRect/>
          </a:stretch>
        </p:blipFill>
        <p:spPr>
          <a:xfrm>
            <a:off x="-96688" y="-99392"/>
            <a:ext cx="5747459" cy="2304736"/>
          </a:xfrm>
          <a:prstGeom prst="rect">
            <a:avLst/>
          </a:prstGeom>
        </p:spPr>
      </p:pic>
      <p:sp>
        <p:nvSpPr>
          <p:cNvPr id="40" name="云形标注 39"/>
          <p:cNvSpPr/>
          <p:nvPr/>
        </p:nvSpPr>
        <p:spPr bwMode="auto">
          <a:xfrm>
            <a:off x="7188027" y="1838450"/>
            <a:ext cx="993949" cy="340639"/>
          </a:xfrm>
          <a:prstGeom prst="cloudCallout">
            <a:avLst>
              <a:gd name="adj1" fmla="val -17756"/>
              <a:gd name="adj2" fmla="val 74904"/>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eaLnBrk="1" hangingPunct="1"/>
            <a:r>
              <a:rPr lang="zh-CN" altLang="en-US" sz="1200" smtClean="0">
                <a:solidFill>
                  <a:srgbClr val="FF0000"/>
                </a:solidFill>
              </a:rPr>
              <a:t>失配位置</a:t>
            </a:r>
            <a:endParaRPr lang="zh-CN" altLang="en-US" sz="1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 grpId="0" animBg="1"/>
      <p:bldP spid="4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79376" y="12129"/>
            <a:ext cx="5699125" cy="701675"/>
          </a:xfrm>
        </p:spPr>
        <p:txBody>
          <a:bodyPr/>
          <a:lstStyle/>
          <a:p>
            <a:r>
              <a:rPr lang="en-US" altLang="zh-CN" sz="4000" b="1" dirty="0">
                <a:latin typeface="微软雅黑" panose="020B0503020204020204" pitchFamily="34" charset="-122"/>
                <a:ea typeface="微软雅黑" panose="020B0503020204020204" pitchFamily="34" charset="-122"/>
              </a:rPr>
              <a:t>k </a:t>
            </a:r>
            <a:r>
              <a:rPr lang="zh-CN" altLang="zh-CN" sz="4000" b="1" dirty="0">
                <a:latin typeface="微软雅黑" panose="020B0503020204020204" pitchFamily="34" charset="-122"/>
                <a:ea typeface="微软雅黑" panose="020B0503020204020204" pitchFamily="34" charset="-122"/>
              </a:rPr>
              <a:t>的确定方法</a:t>
            </a:r>
            <a:endParaRPr lang="zh-CN" altLang="en-US" sz="4000" b="1" dirty="0">
              <a:latin typeface="微软雅黑" panose="020B0503020204020204" pitchFamily="34" charset="-122"/>
              <a:ea typeface="微软雅黑" panose="020B0503020204020204" pitchFamily="34" charset="-122"/>
            </a:endParaRPr>
          </a:p>
        </p:txBody>
      </p:sp>
      <p:sp>
        <p:nvSpPr>
          <p:cNvPr id="572419" name="Rectangle 3"/>
          <p:cNvSpPr>
            <a:spLocks noGrp="1" noChangeArrowheads="1"/>
          </p:cNvSpPr>
          <p:nvPr>
            <p:ph idx="1"/>
          </p:nvPr>
        </p:nvSpPr>
        <p:spPr>
          <a:xfrm>
            <a:off x="839416" y="1340768"/>
            <a:ext cx="7175201" cy="4826000"/>
          </a:xfrm>
        </p:spPr>
        <p:txBody>
          <a:bodyPr>
            <a:normAutofit/>
          </a:bodyPr>
          <a:lstStyle/>
          <a:p>
            <a:pPr>
              <a:lnSpc>
                <a:spcPct val="110000"/>
              </a:lnSpc>
              <a:buClr>
                <a:srgbClr val="990099"/>
              </a:buClr>
              <a:buSzPct val="50000"/>
              <a:defRPr/>
            </a:pPr>
            <a:r>
              <a:rPr lang="en-US" altLang="zh-CN" b="1" dirty="0">
                <a:latin typeface="Times New Roman" panose="02020603050405020304" pitchFamily="18" charset="0"/>
                <a:ea typeface="仿宋_GB2312" pitchFamily="49" charset="-122"/>
              </a:rPr>
              <a:t>P[j]</a:t>
            </a:r>
            <a:r>
              <a:rPr lang="zh-CN" altLang="en-US" b="1" dirty="0">
                <a:latin typeface="Times New Roman" panose="02020603050405020304" pitchFamily="18" charset="0"/>
                <a:ea typeface="仿宋_GB2312" pitchFamily="49" charset="-122"/>
              </a:rPr>
              <a:t>之前的子串中，存在长度为</a:t>
            </a:r>
            <a:r>
              <a:rPr lang="en-US" altLang="zh-CN" b="1" dirty="0">
                <a:latin typeface="Times New Roman" panose="02020603050405020304" pitchFamily="18" charset="0"/>
                <a:ea typeface="仿宋_GB2312" pitchFamily="49" charset="-122"/>
              </a:rPr>
              <a:t>k = next[j]</a:t>
            </a:r>
            <a:r>
              <a:rPr lang="zh-CN" altLang="en-US" b="1" dirty="0">
                <a:latin typeface="Times New Roman" panose="02020603050405020304" pitchFamily="18" charset="0"/>
                <a:ea typeface="仿宋_GB2312" pitchFamily="49" charset="-122"/>
              </a:rPr>
              <a:t>的相同前后缀</a:t>
            </a:r>
          </a:p>
          <a:p>
            <a:pPr>
              <a:lnSpc>
                <a:spcPct val="110000"/>
              </a:lnSpc>
              <a:buClr>
                <a:srgbClr val="990099"/>
              </a:buClr>
              <a:buSzPct val="50000"/>
              <a:defRPr/>
            </a:pPr>
            <a:r>
              <a:rPr lang="en-US" altLang="zh-CN" b="1" dirty="0">
                <a:latin typeface="Times New Roman" panose="02020603050405020304" pitchFamily="18" charset="0"/>
                <a:ea typeface="仿宋_GB2312" pitchFamily="49" charset="-122"/>
              </a:rPr>
              <a:t>Knuth </a:t>
            </a:r>
            <a:r>
              <a:rPr lang="zh-CN" altLang="en-US" b="1" dirty="0">
                <a:latin typeface="Times New Roman" panose="02020603050405020304" pitchFamily="18" charset="0"/>
                <a:ea typeface="仿宋_GB2312" pitchFamily="49" charset="-122"/>
              </a:rPr>
              <a:t>等人发现，对于不同的 </a:t>
            </a:r>
            <a:r>
              <a:rPr lang="en-US" altLang="zh-CN" b="1" dirty="0">
                <a:latin typeface="Times New Roman" panose="02020603050405020304" pitchFamily="18" charset="0"/>
                <a:ea typeface="仿宋_GB2312" pitchFamily="49" charset="-122"/>
              </a:rPr>
              <a:t>j</a:t>
            </a:r>
            <a:r>
              <a:rPr lang="zh-CN" altLang="en-US" b="1" dirty="0">
                <a:latin typeface="Times New Roman" panose="02020603050405020304" pitchFamily="18" charset="0"/>
                <a:ea typeface="仿宋_GB2312" pitchFamily="49" charset="-122"/>
              </a:rPr>
              <a:t>（失配位置），</a:t>
            </a:r>
            <a:r>
              <a:rPr lang="en-US" altLang="zh-CN" b="1" dirty="0">
                <a:latin typeface="Times New Roman" panose="02020603050405020304" pitchFamily="18" charset="0"/>
                <a:ea typeface="仿宋_GB2312" pitchFamily="49" charset="-122"/>
              </a:rPr>
              <a:t>k </a:t>
            </a:r>
            <a:r>
              <a:rPr lang="zh-CN" altLang="en-US" b="1" dirty="0">
                <a:latin typeface="Times New Roman" panose="02020603050405020304" pitchFamily="18" charset="0"/>
                <a:ea typeface="仿宋_GB2312" pitchFamily="49" charset="-122"/>
              </a:rPr>
              <a:t>的取值不同，它</a:t>
            </a:r>
            <a:r>
              <a:rPr lang="zh-CN" altLang="en-US" b="1" dirty="0">
                <a:solidFill>
                  <a:srgbClr val="C00000"/>
                </a:solidFill>
                <a:latin typeface="Times New Roman" panose="02020603050405020304" pitchFamily="18" charset="0"/>
                <a:ea typeface="仿宋_GB2312" pitchFamily="49" charset="-122"/>
              </a:rPr>
              <a:t>仅依赖于模式 </a:t>
            </a:r>
            <a:r>
              <a:rPr lang="en-US" altLang="zh-CN" b="1" dirty="0">
                <a:solidFill>
                  <a:srgbClr val="C00000"/>
                </a:solidFill>
                <a:latin typeface="Times New Roman" panose="02020603050405020304" pitchFamily="18" charset="0"/>
                <a:ea typeface="仿宋_GB2312" pitchFamily="49" charset="-122"/>
              </a:rPr>
              <a:t>P </a:t>
            </a:r>
            <a:r>
              <a:rPr lang="zh-CN" altLang="en-US" b="1" dirty="0">
                <a:solidFill>
                  <a:srgbClr val="C00000"/>
                </a:solidFill>
                <a:latin typeface="Times New Roman" panose="02020603050405020304" pitchFamily="18" charset="0"/>
                <a:ea typeface="仿宋_GB2312" pitchFamily="49" charset="-122"/>
              </a:rPr>
              <a:t>本身前 </a:t>
            </a:r>
            <a:r>
              <a:rPr lang="en-US" altLang="zh-CN" b="1" dirty="0">
                <a:solidFill>
                  <a:srgbClr val="C00000"/>
                </a:solidFill>
                <a:latin typeface="Times New Roman" panose="02020603050405020304" pitchFamily="18" charset="0"/>
                <a:ea typeface="仿宋_GB2312" pitchFamily="49" charset="-122"/>
              </a:rPr>
              <a:t>j </a:t>
            </a:r>
            <a:r>
              <a:rPr lang="zh-CN" altLang="en-US" b="1" dirty="0">
                <a:solidFill>
                  <a:srgbClr val="C00000"/>
                </a:solidFill>
                <a:latin typeface="Times New Roman" panose="02020603050405020304" pitchFamily="18" charset="0"/>
                <a:ea typeface="仿宋_GB2312" pitchFamily="49" charset="-122"/>
              </a:rPr>
              <a:t>个字符的构成，与目标无关</a:t>
            </a:r>
            <a:r>
              <a:rPr lang="zh-CN" altLang="en-US" b="1" dirty="0">
                <a:latin typeface="Times New Roman" panose="02020603050405020304" pitchFamily="18" charset="0"/>
                <a:ea typeface="仿宋_GB2312" pitchFamily="49" charset="-122"/>
              </a:rPr>
              <a:t>。</a:t>
            </a:r>
          </a:p>
          <a:p>
            <a:pPr>
              <a:lnSpc>
                <a:spcPct val="110000"/>
              </a:lnSpc>
              <a:buClr>
                <a:srgbClr val="990099"/>
              </a:buClr>
              <a:buSzPct val="50000"/>
              <a:defRPr/>
            </a:pPr>
            <a:r>
              <a:rPr lang="zh-CN" altLang="en-US" b="1" dirty="0">
                <a:latin typeface="Times New Roman" panose="02020603050405020304" pitchFamily="18" charset="0"/>
                <a:ea typeface="仿宋_GB2312" pitchFamily="49" charset="-122"/>
              </a:rPr>
              <a:t>可以用一个 </a:t>
            </a:r>
            <a:r>
              <a:rPr lang="en-US" altLang="zh-CN" b="1" dirty="0">
                <a:latin typeface="Times New Roman" panose="02020603050405020304" pitchFamily="18" charset="0"/>
                <a:ea typeface="仿宋_GB2312" pitchFamily="49" charset="-122"/>
              </a:rPr>
              <a:t>next </a:t>
            </a:r>
            <a:r>
              <a:rPr lang="zh-CN" altLang="en-US" b="1" dirty="0">
                <a:latin typeface="Times New Roman" panose="02020603050405020304" pitchFamily="18" charset="0"/>
                <a:ea typeface="仿宋_GB2312" pitchFamily="49" charset="-122"/>
              </a:rPr>
              <a:t>特征向量来确定：当模式 </a:t>
            </a:r>
            <a:r>
              <a:rPr lang="en-US" altLang="zh-CN" b="1" dirty="0">
                <a:latin typeface="Times New Roman" panose="02020603050405020304" pitchFamily="18" charset="0"/>
                <a:ea typeface="仿宋_GB2312" pitchFamily="49" charset="-122"/>
              </a:rPr>
              <a:t>P </a:t>
            </a:r>
            <a:r>
              <a:rPr lang="zh-CN" altLang="en-US" b="1" dirty="0">
                <a:latin typeface="Times New Roman" panose="02020603050405020304" pitchFamily="18" charset="0"/>
                <a:ea typeface="仿宋_GB2312" pitchFamily="49" charset="-122"/>
              </a:rPr>
              <a:t>中第 </a:t>
            </a:r>
            <a:r>
              <a:rPr lang="en-US" altLang="zh-CN" b="1" dirty="0">
                <a:latin typeface="Times New Roman" panose="02020603050405020304" pitchFamily="18" charset="0"/>
                <a:ea typeface="仿宋_GB2312" pitchFamily="49" charset="-122"/>
              </a:rPr>
              <a:t>j </a:t>
            </a:r>
            <a:r>
              <a:rPr lang="zh-CN" altLang="en-US" b="1" dirty="0">
                <a:latin typeface="Times New Roman" panose="02020603050405020304" pitchFamily="18" charset="0"/>
                <a:ea typeface="仿宋_GB2312" pitchFamily="49" charset="-122"/>
              </a:rPr>
              <a:t>个字符与目标 </a:t>
            </a:r>
            <a:r>
              <a:rPr lang="en-US" altLang="zh-CN" b="1" dirty="0">
                <a:latin typeface="Times New Roman" panose="02020603050405020304" pitchFamily="18" charset="0"/>
                <a:ea typeface="仿宋_GB2312" pitchFamily="49" charset="-122"/>
              </a:rPr>
              <a:t>S </a:t>
            </a:r>
            <a:r>
              <a:rPr lang="zh-CN" altLang="en-US" b="1" dirty="0">
                <a:latin typeface="Times New Roman" panose="02020603050405020304" pitchFamily="18" charset="0"/>
                <a:ea typeface="仿宋_GB2312" pitchFamily="49" charset="-122"/>
              </a:rPr>
              <a:t>中相应字符失配时，模式 </a:t>
            </a:r>
            <a:r>
              <a:rPr lang="en-US" altLang="zh-CN" b="1" dirty="0">
                <a:latin typeface="Times New Roman" panose="02020603050405020304" pitchFamily="18" charset="0"/>
                <a:ea typeface="仿宋_GB2312" pitchFamily="49" charset="-122"/>
              </a:rPr>
              <a:t>P </a:t>
            </a:r>
            <a:r>
              <a:rPr lang="zh-CN" altLang="en-US" b="1" dirty="0">
                <a:latin typeface="Times New Roman" panose="02020603050405020304" pitchFamily="18" charset="0"/>
                <a:ea typeface="仿宋_GB2312" pitchFamily="49" charset="-122"/>
              </a:rPr>
              <a:t>中应当由哪个字符（设为第</a:t>
            </a:r>
            <a:r>
              <a:rPr lang="en-US" altLang="zh-CN" b="1" dirty="0">
                <a:latin typeface="Times New Roman" panose="02020603050405020304" pitchFamily="18" charset="0"/>
                <a:ea typeface="仿宋_GB2312" pitchFamily="49" charset="-122"/>
              </a:rPr>
              <a:t>k+1</a:t>
            </a:r>
            <a:r>
              <a:rPr lang="zh-CN" altLang="en-US" b="1" dirty="0">
                <a:latin typeface="Times New Roman" panose="02020603050405020304" pitchFamily="18" charset="0"/>
                <a:ea typeface="仿宋_GB2312" pitchFamily="49" charset="-122"/>
              </a:rPr>
              <a:t>个）与目标中刚失配的字符重新继续进行比较。</a:t>
            </a:r>
            <a:endParaRPr lang="en-US" altLang="zh-CN" b="1" dirty="0">
              <a:latin typeface="Times New Roman" panose="02020603050405020304" pitchFamily="18" charset="0"/>
              <a:ea typeface="仿宋_GB2312" pitchFamily="49" charset="-122"/>
            </a:endParaRPr>
          </a:p>
        </p:txBody>
      </p:sp>
      <p:pic>
        <p:nvPicPr>
          <p:cNvPr id="3" name="图片 2"/>
          <p:cNvPicPr>
            <a:picLocks noChangeAspect="1"/>
          </p:cNvPicPr>
          <p:nvPr/>
        </p:nvPicPr>
        <p:blipFill>
          <a:blip r:embed="rId2"/>
          <a:stretch>
            <a:fillRect/>
          </a:stretch>
        </p:blipFill>
        <p:spPr>
          <a:xfrm>
            <a:off x="9477846" y="0"/>
            <a:ext cx="2664941" cy="1986597"/>
          </a:xfrm>
          <a:prstGeom prst="rect">
            <a:avLst/>
          </a:prstGeom>
        </p:spPr>
      </p:pic>
      <p:sp>
        <p:nvSpPr>
          <p:cNvPr id="5" name="矩形 4"/>
          <p:cNvSpPr/>
          <p:nvPr/>
        </p:nvSpPr>
        <p:spPr>
          <a:xfrm>
            <a:off x="8555509" y="2924944"/>
            <a:ext cx="3384550" cy="187325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grpSp>
        <p:nvGrpSpPr>
          <p:cNvPr id="6" name="Group 32"/>
          <p:cNvGrpSpPr>
            <a:grpSpLocks/>
          </p:cNvGrpSpPr>
          <p:nvPr/>
        </p:nvGrpSpPr>
        <p:grpSpPr bwMode="auto">
          <a:xfrm>
            <a:off x="8633296" y="3279974"/>
            <a:ext cx="3125788" cy="1192212"/>
            <a:chOff x="877" y="2049"/>
            <a:chExt cx="1969" cy="751"/>
          </a:xfrm>
        </p:grpSpPr>
        <p:sp>
          <p:nvSpPr>
            <p:cNvPr id="7" name="Rectangle 6"/>
            <p:cNvSpPr>
              <a:spLocks noChangeArrowheads="1"/>
            </p:cNvSpPr>
            <p:nvPr/>
          </p:nvSpPr>
          <p:spPr bwMode="auto">
            <a:xfrm>
              <a:off x="877" y="2049"/>
              <a:ext cx="2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t</a:t>
              </a:r>
              <a:r>
                <a:rPr lang="zh-CN" altLang="en-US" sz="2400">
                  <a:solidFill>
                    <a:schemeClr val="bg1"/>
                  </a:solidFill>
                  <a:latin typeface="Times" panose="02020603050405020304" pitchFamily="18" charset="0"/>
                  <a:ea typeface="黑体" panose="02010609060101010101" pitchFamily="49" charset="-122"/>
                </a:rPr>
                <a:t>＝</a:t>
              </a:r>
              <a:endParaRPr lang="zh-CN" altLang="en-US" sz="1600">
                <a:solidFill>
                  <a:schemeClr val="bg1"/>
                </a:solidFill>
                <a:ea typeface="黑体" panose="02010609060101010101" pitchFamily="49" charset="-122"/>
              </a:endParaRPr>
            </a:p>
          </p:txBody>
        </p:sp>
        <p:sp>
          <p:nvSpPr>
            <p:cNvPr id="8" name="Rectangle 7"/>
            <p:cNvSpPr>
              <a:spLocks noChangeArrowheads="1"/>
            </p:cNvSpPr>
            <p:nvPr/>
          </p:nvSpPr>
          <p:spPr bwMode="auto">
            <a:xfrm>
              <a:off x="877" y="2567"/>
              <a:ext cx="3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p</a:t>
              </a:r>
              <a:r>
                <a:rPr lang="zh-CN" altLang="en-US" sz="2400">
                  <a:solidFill>
                    <a:schemeClr val="bg1"/>
                  </a:solidFill>
                  <a:latin typeface="Times" panose="02020603050405020304" pitchFamily="18" charset="0"/>
                  <a:ea typeface="黑体" panose="02010609060101010101" pitchFamily="49" charset="-122"/>
                </a:rPr>
                <a:t>＝</a:t>
              </a:r>
              <a:endParaRPr lang="zh-CN" altLang="en-US" sz="1600">
                <a:solidFill>
                  <a:schemeClr val="bg1"/>
                </a:solidFill>
                <a:ea typeface="黑体" panose="02010609060101010101" pitchFamily="49" charset="-122"/>
              </a:endParaRPr>
            </a:p>
          </p:txBody>
        </p:sp>
        <p:sp>
          <p:nvSpPr>
            <p:cNvPr id="9" name="Rectangle 8"/>
            <p:cNvSpPr>
              <a:spLocks noChangeArrowheads="1"/>
            </p:cNvSpPr>
            <p:nvPr/>
          </p:nvSpPr>
          <p:spPr bwMode="auto">
            <a:xfrm>
              <a:off x="1190" y="204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0" name="Rectangle 9"/>
            <p:cNvSpPr>
              <a:spLocks noChangeArrowheads="1"/>
            </p:cNvSpPr>
            <p:nvPr/>
          </p:nvSpPr>
          <p:spPr bwMode="auto">
            <a:xfrm>
              <a:off x="1409" y="2049"/>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11" name="Rectangle 10"/>
            <p:cNvSpPr>
              <a:spLocks noChangeArrowheads="1"/>
            </p:cNvSpPr>
            <p:nvPr/>
          </p:nvSpPr>
          <p:spPr bwMode="auto">
            <a:xfrm>
              <a:off x="1628" y="204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2" name="Rectangle 11"/>
            <p:cNvSpPr>
              <a:spLocks noChangeArrowheads="1"/>
            </p:cNvSpPr>
            <p:nvPr/>
          </p:nvSpPr>
          <p:spPr bwMode="auto">
            <a:xfrm>
              <a:off x="1863" y="2049"/>
              <a:ext cx="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c</a:t>
              </a:r>
              <a:endParaRPr lang="en-US" altLang="zh-CN" sz="1600">
                <a:solidFill>
                  <a:schemeClr val="bg1"/>
                </a:solidFill>
                <a:ea typeface="黑体" panose="02010609060101010101" pitchFamily="49" charset="-122"/>
              </a:endParaRPr>
            </a:p>
          </p:txBody>
        </p:sp>
        <p:sp>
          <p:nvSpPr>
            <p:cNvPr id="13" name="Rectangle 12"/>
            <p:cNvSpPr>
              <a:spLocks noChangeArrowheads="1"/>
            </p:cNvSpPr>
            <p:nvPr/>
          </p:nvSpPr>
          <p:spPr bwMode="auto">
            <a:xfrm>
              <a:off x="2081" y="204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4" name="Rectangle 13"/>
            <p:cNvSpPr>
              <a:spLocks noChangeArrowheads="1"/>
            </p:cNvSpPr>
            <p:nvPr/>
          </p:nvSpPr>
          <p:spPr bwMode="auto">
            <a:xfrm>
              <a:off x="2285" y="2049"/>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15" name="Rectangle 14"/>
            <p:cNvSpPr>
              <a:spLocks noChangeArrowheads="1"/>
            </p:cNvSpPr>
            <p:nvPr/>
          </p:nvSpPr>
          <p:spPr bwMode="auto">
            <a:xfrm>
              <a:off x="1190" y="2567"/>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6" name="Rectangle 15"/>
            <p:cNvSpPr>
              <a:spLocks noChangeArrowheads="1"/>
            </p:cNvSpPr>
            <p:nvPr/>
          </p:nvSpPr>
          <p:spPr bwMode="auto">
            <a:xfrm>
              <a:off x="1409" y="2567"/>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17" name="Rectangle 16"/>
            <p:cNvSpPr>
              <a:spLocks noChangeArrowheads="1"/>
            </p:cNvSpPr>
            <p:nvPr/>
          </p:nvSpPr>
          <p:spPr bwMode="auto">
            <a:xfrm>
              <a:off x="1628" y="2567"/>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18" name="Line 17"/>
            <p:cNvSpPr>
              <a:spLocks noChangeShapeType="1"/>
            </p:cNvSpPr>
            <p:nvPr/>
          </p:nvSpPr>
          <p:spPr bwMode="auto">
            <a:xfrm>
              <a:off x="1284"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Line 18"/>
            <p:cNvSpPr>
              <a:spLocks noChangeShapeType="1"/>
            </p:cNvSpPr>
            <p:nvPr/>
          </p:nvSpPr>
          <p:spPr bwMode="auto">
            <a:xfrm>
              <a:off x="1221"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19"/>
            <p:cNvSpPr>
              <a:spLocks noChangeShapeType="1"/>
            </p:cNvSpPr>
            <p:nvPr/>
          </p:nvSpPr>
          <p:spPr bwMode="auto">
            <a:xfrm>
              <a:off x="1503"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20"/>
            <p:cNvSpPr>
              <a:spLocks noChangeShapeType="1"/>
            </p:cNvSpPr>
            <p:nvPr/>
          </p:nvSpPr>
          <p:spPr bwMode="auto">
            <a:xfrm>
              <a:off x="1440"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21"/>
            <p:cNvSpPr>
              <a:spLocks noChangeShapeType="1"/>
            </p:cNvSpPr>
            <p:nvPr/>
          </p:nvSpPr>
          <p:spPr bwMode="auto">
            <a:xfrm>
              <a:off x="1722"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22"/>
            <p:cNvSpPr>
              <a:spLocks noChangeShapeType="1"/>
            </p:cNvSpPr>
            <p:nvPr/>
          </p:nvSpPr>
          <p:spPr bwMode="auto">
            <a:xfrm>
              <a:off x="1659"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Rectangle 26"/>
            <p:cNvSpPr>
              <a:spLocks noChangeArrowheads="1"/>
            </p:cNvSpPr>
            <p:nvPr/>
          </p:nvSpPr>
          <p:spPr bwMode="auto">
            <a:xfrm>
              <a:off x="2519" y="2049"/>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a</a:t>
              </a:r>
              <a:endParaRPr lang="en-US" altLang="zh-CN" sz="1600">
                <a:solidFill>
                  <a:schemeClr val="bg1"/>
                </a:solidFill>
                <a:ea typeface="黑体" panose="02010609060101010101" pitchFamily="49" charset="-122"/>
              </a:endParaRPr>
            </a:p>
          </p:txBody>
        </p:sp>
        <p:sp>
          <p:nvSpPr>
            <p:cNvPr id="25" name="Rectangle 27"/>
            <p:cNvSpPr>
              <a:spLocks noChangeArrowheads="1"/>
            </p:cNvSpPr>
            <p:nvPr/>
          </p:nvSpPr>
          <p:spPr bwMode="auto">
            <a:xfrm>
              <a:off x="2738" y="2049"/>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26" name="Rectangle 28"/>
            <p:cNvSpPr>
              <a:spLocks noChangeArrowheads="1"/>
            </p:cNvSpPr>
            <p:nvPr/>
          </p:nvSpPr>
          <p:spPr bwMode="auto">
            <a:xfrm>
              <a:off x="1847" y="2567"/>
              <a:ext cx="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a:solidFill>
                    <a:schemeClr val="bg1"/>
                  </a:solidFill>
                  <a:latin typeface="Times" panose="02020603050405020304" pitchFamily="18" charset="0"/>
                  <a:ea typeface="黑体" panose="02010609060101010101" pitchFamily="49" charset="-122"/>
                </a:rPr>
                <a:t>b</a:t>
              </a:r>
              <a:endParaRPr lang="en-US" altLang="zh-CN" sz="1600">
                <a:solidFill>
                  <a:schemeClr val="bg1"/>
                </a:solidFill>
                <a:ea typeface="黑体" panose="02010609060101010101" pitchFamily="49" charset="-122"/>
              </a:endParaRPr>
            </a:p>
          </p:txBody>
        </p:sp>
        <p:sp>
          <p:nvSpPr>
            <p:cNvPr id="27" name="Line 29"/>
            <p:cNvSpPr>
              <a:spLocks noChangeShapeType="1"/>
            </p:cNvSpPr>
            <p:nvPr/>
          </p:nvSpPr>
          <p:spPr bwMode="auto">
            <a:xfrm>
              <a:off x="1800" y="2363"/>
              <a:ext cx="188" cy="14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30"/>
            <p:cNvSpPr>
              <a:spLocks noChangeShapeType="1"/>
            </p:cNvSpPr>
            <p:nvPr/>
          </p:nvSpPr>
          <p:spPr bwMode="auto">
            <a:xfrm>
              <a:off x="1909"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31"/>
            <p:cNvSpPr>
              <a:spLocks noChangeShapeType="1"/>
            </p:cNvSpPr>
            <p:nvPr/>
          </p:nvSpPr>
          <p:spPr bwMode="auto">
            <a:xfrm>
              <a:off x="1847" y="2316"/>
              <a:ext cx="1" cy="22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 name="文本框 34"/>
          <p:cNvSpPr txBox="1">
            <a:spLocks noChangeArrowheads="1"/>
          </p:cNvSpPr>
          <p:nvPr/>
        </p:nvSpPr>
        <p:spPr bwMode="auto">
          <a:xfrm>
            <a:off x="9074621" y="2910087"/>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400" u="sng">
                <a:solidFill>
                  <a:schemeClr val="bg1"/>
                </a:solidFill>
                <a:ea typeface="黑体" panose="02010609060101010101" pitchFamily="49" charset="-122"/>
              </a:rPr>
              <a:t>0   1    2     3    4    5    6     7 </a:t>
            </a:r>
            <a:endParaRPr lang="zh-CN" altLang="en-US" sz="1400" u="sng">
              <a:solidFill>
                <a:schemeClr val="bg1"/>
              </a:solidFill>
              <a:ea typeface="黑体" panose="02010609060101010101" pitchFamily="49" charset="-122"/>
            </a:endParaRPr>
          </a:p>
        </p:txBody>
      </p:sp>
      <p:sp>
        <p:nvSpPr>
          <p:cNvPr id="31" name="矩形 30"/>
          <p:cNvSpPr/>
          <p:nvPr/>
        </p:nvSpPr>
        <p:spPr>
          <a:xfrm>
            <a:off x="9084146" y="4146749"/>
            <a:ext cx="239712" cy="431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latin typeface="楷体_GB2312" pitchFamily="49" charset="-122"/>
            </a:endParaRPr>
          </a:p>
        </p:txBody>
      </p:sp>
      <p:sp>
        <p:nvSpPr>
          <p:cNvPr id="32" name="矩形 31"/>
          <p:cNvSpPr/>
          <p:nvPr/>
        </p:nvSpPr>
        <p:spPr>
          <a:xfrm>
            <a:off x="9782646" y="4146749"/>
            <a:ext cx="239712" cy="431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latin typeface="楷体_GB2312" pitchFamily="49" charset="-122"/>
            </a:endParaRPr>
          </a:p>
        </p:txBody>
      </p:sp>
      <p:sp>
        <p:nvSpPr>
          <p:cNvPr id="33" name="矩形 32"/>
          <p:cNvSpPr/>
          <p:nvPr/>
        </p:nvSpPr>
        <p:spPr>
          <a:xfrm>
            <a:off x="9796934" y="3275211"/>
            <a:ext cx="239713" cy="431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chemeClr val="bg1"/>
              </a:solidFill>
              <a:latin typeface="楷体_GB2312" pitchFamily="49" charset="-122"/>
            </a:endParaRPr>
          </a:p>
        </p:txBody>
      </p:sp>
      <p:sp>
        <p:nvSpPr>
          <p:cNvPr id="2" name="矩形 1"/>
          <p:cNvSpPr/>
          <p:nvPr/>
        </p:nvSpPr>
        <p:spPr>
          <a:xfrm>
            <a:off x="9409467" y="4798194"/>
            <a:ext cx="356188" cy="707886"/>
          </a:xfrm>
          <a:prstGeom prst="rect">
            <a:avLst/>
          </a:prstGeom>
        </p:spPr>
        <p:txBody>
          <a:bodyPr wrap="none">
            <a:spAutoFit/>
          </a:bodyPr>
          <a:lstStyle/>
          <a:p>
            <a:r>
              <a:rPr lang="en-US" altLang="zh-CN">
                <a:latin typeface="Times New Roman" panose="02020603050405020304" pitchFamily="18" charset="0"/>
                <a:ea typeface="仿宋_GB2312" pitchFamily="49" charset="-122"/>
              </a:rPr>
              <a:t>j</a:t>
            </a:r>
            <a:endParaRPr lang="zh-CN" altLang="en-US"/>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3" name="Rectangle 3"/>
          <p:cNvSpPr>
            <a:spLocks noGrp="1" noChangeArrowheads="1"/>
          </p:cNvSpPr>
          <p:nvPr>
            <p:ph type="body" sz="half" idx="1"/>
          </p:nvPr>
        </p:nvSpPr>
        <p:spPr>
          <a:xfrm>
            <a:off x="1631504" y="980728"/>
            <a:ext cx="9000925" cy="3886200"/>
          </a:xfrm>
        </p:spPr>
        <p:txBody>
          <a:bodyPr/>
          <a:lstStyle/>
          <a:p>
            <a:pPr>
              <a:lnSpc>
                <a:spcPct val="110000"/>
              </a:lnSpc>
              <a:spcBef>
                <a:spcPct val="15000"/>
              </a:spcBef>
              <a:buClr>
                <a:srgbClr val="990099"/>
              </a:buClr>
              <a:buSzPct val="50000"/>
              <a:defRPr/>
            </a:pPr>
            <a:r>
              <a:rPr lang="zh-CN" altLang="en-US" sz="3000" b="1" dirty="0">
                <a:latin typeface="Times New Roman" panose="02020603050405020304" pitchFamily="18" charset="0"/>
                <a:ea typeface="仿宋_GB2312" pitchFamily="49" charset="-122"/>
              </a:rPr>
              <a:t>设模式 </a:t>
            </a:r>
            <a:r>
              <a:rPr lang="en-US" altLang="zh-CN" sz="3000" b="1" dirty="0">
                <a:solidFill>
                  <a:schemeClr val="tx2"/>
                </a:solidFill>
                <a:latin typeface="Times New Roman" panose="02020603050405020304" pitchFamily="18" charset="0"/>
                <a:ea typeface="仿宋_GB2312" pitchFamily="49" charset="-122"/>
              </a:rPr>
              <a:t>P = p</a:t>
            </a:r>
            <a:r>
              <a:rPr lang="en-US" altLang="zh-CN" sz="3000" b="1" baseline="-25000" dirty="0">
                <a:solidFill>
                  <a:schemeClr val="tx2"/>
                </a:solidFill>
                <a:latin typeface="Times New Roman" panose="02020603050405020304" pitchFamily="18" charset="0"/>
                <a:ea typeface="仿宋_GB2312" pitchFamily="49" charset="-122"/>
              </a:rPr>
              <a:t>0</a:t>
            </a:r>
            <a:r>
              <a:rPr lang="en-US" altLang="zh-CN" sz="3000" b="1" dirty="0">
                <a:solidFill>
                  <a:schemeClr val="tx2"/>
                </a:solidFill>
                <a:latin typeface="Times New Roman" panose="02020603050405020304" pitchFamily="18" charset="0"/>
                <a:ea typeface="仿宋_GB2312" pitchFamily="49" charset="-122"/>
              </a:rPr>
              <a:t>p</a:t>
            </a:r>
            <a:r>
              <a:rPr lang="en-US" altLang="zh-CN" sz="3000" b="1" baseline="-25000" dirty="0">
                <a:solidFill>
                  <a:schemeClr val="tx2"/>
                </a:solidFill>
                <a:latin typeface="Times New Roman" panose="02020603050405020304" pitchFamily="18" charset="0"/>
                <a:ea typeface="仿宋_GB2312" pitchFamily="49" charset="-122"/>
              </a:rPr>
              <a:t>1</a:t>
            </a:r>
            <a:r>
              <a:rPr lang="en-US" altLang="zh-CN" sz="3000" b="1" dirty="0">
                <a:solidFill>
                  <a:schemeClr val="tx2"/>
                </a:solidFill>
                <a:latin typeface="Times New Roman" panose="02020603050405020304" pitchFamily="18" charset="0"/>
                <a:ea typeface="仿宋_GB2312" pitchFamily="49" charset="-122"/>
              </a:rPr>
              <a:t>...p</a:t>
            </a:r>
            <a:r>
              <a:rPr lang="en-US" altLang="zh-CN" sz="3000" b="1" baseline="-25000" dirty="0">
                <a:solidFill>
                  <a:schemeClr val="tx2"/>
                </a:solidFill>
                <a:latin typeface="Times New Roman" panose="02020603050405020304" pitchFamily="18" charset="0"/>
                <a:ea typeface="仿宋_GB2312" pitchFamily="49" charset="-122"/>
              </a:rPr>
              <a:t>m</a:t>
            </a:r>
            <a:r>
              <a:rPr lang="en-US" altLang="zh-CN" sz="3000" baseline="-25000" dirty="0">
                <a:solidFill>
                  <a:schemeClr val="tx2"/>
                </a:solidFill>
                <a:latin typeface="Courier New" panose="02070309020205020404" pitchFamily="49" charset="0"/>
                <a:ea typeface="仿宋_GB2312" pitchFamily="49" charset="-122"/>
              </a:rPr>
              <a:t>-</a:t>
            </a:r>
            <a:r>
              <a:rPr lang="en-US" altLang="zh-CN" sz="3000" b="1" baseline="-25000" dirty="0">
                <a:solidFill>
                  <a:schemeClr val="tx2"/>
                </a:solidFill>
                <a:latin typeface="Times New Roman" panose="02020603050405020304" pitchFamily="18" charset="0"/>
                <a:ea typeface="仿宋_GB2312" pitchFamily="49" charset="-122"/>
              </a:rPr>
              <a:t>2</a:t>
            </a:r>
            <a:r>
              <a:rPr lang="en-US" altLang="zh-CN" sz="3000" b="1" dirty="0">
                <a:solidFill>
                  <a:schemeClr val="tx2"/>
                </a:solidFill>
                <a:latin typeface="Times New Roman" panose="02020603050405020304" pitchFamily="18" charset="0"/>
                <a:ea typeface="仿宋_GB2312" pitchFamily="49" charset="-122"/>
              </a:rPr>
              <a:t>p</a:t>
            </a:r>
            <a:r>
              <a:rPr lang="en-US" altLang="zh-CN" sz="3000" b="1" baseline="-25000" dirty="0">
                <a:solidFill>
                  <a:schemeClr val="tx2"/>
                </a:solidFill>
                <a:latin typeface="Times New Roman" panose="02020603050405020304" pitchFamily="18" charset="0"/>
                <a:ea typeface="仿宋_GB2312" pitchFamily="49" charset="-122"/>
              </a:rPr>
              <a:t>m</a:t>
            </a:r>
            <a:r>
              <a:rPr lang="en-US" altLang="zh-CN" sz="3000" baseline="-25000" dirty="0">
                <a:solidFill>
                  <a:schemeClr val="tx2"/>
                </a:solidFill>
                <a:latin typeface="Courier New" panose="02070309020205020404" pitchFamily="49" charset="0"/>
                <a:ea typeface="仿宋_GB2312" pitchFamily="49" charset="-122"/>
              </a:rPr>
              <a:t>-</a:t>
            </a:r>
            <a:r>
              <a:rPr lang="en-US" altLang="zh-CN" sz="3000" b="1" baseline="-25000" dirty="0">
                <a:solidFill>
                  <a:schemeClr val="tx2"/>
                </a:solidFill>
                <a:latin typeface="Times New Roman" panose="02020603050405020304" pitchFamily="18" charset="0"/>
                <a:ea typeface="仿宋_GB2312" pitchFamily="49" charset="-122"/>
              </a:rPr>
              <a:t>1</a:t>
            </a:r>
            <a:r>
              <a:rPr lang="zh-CN" altLang="en-US" sz="3000" b="1" dirty="0">
                <a:latin typeface="Times New Roman" panose="02020603050405020304" pitchFamily="18" charset="0"/>
                <a:ea typeface="仿宋_GB2312" pitchFamily="49" charset="-122"/>
              </a:rPr>
              <a:t>，</a:t>
            </a:r>
            <a:r>
              <a:rPr lang="en-US" altLang="zh-CN" sz="3000" b="1" dirty="0">
                <a:latin typeface="Times New Roman" panose="02020603050405020304" pitchFamily="18" charset="0"/>
                <a:ea typeface="仿宋_GB2312" pitchFamily="49" charset="-122"/>
              </a:rPr>
              <a:t>next</a:t>
            </a:r>
            <a:r>
              <a:rPr lang="zh-CN" altLang="en-US" sz="3000" b="1" dirty="0">
                <a:latin typeface="Times New Roman" panose="02020603050405020304" pitchFamily="18" charset="0"/>
                <a:ea typeface="仿宋_GB2312" pitchFamily="49" charset="-122"/>
              </a:rPr>
              <a:t>特征向量定义如下：</a:t>
            </a:r>
          </a:p>
          <a:p>
            <a:pPr>
              <a:lnSpc>
                <a:spcPct val="110000"/>
              </a:lnSpc>
              <a:spcBef>
                <a:spcPct val="15000"/>
              </a:spcBef>
              <a:buClr>
                <a:srgbClr val="990099"/>
              </a:buClr>
              <a:buSzPct val="50000"/>
              <a:defRPr/>
            </a:pPr>
            <a:endParaRPr lang="zh-CN" altLang="en-US" b="1" dirty="0">
              <a:latin typeface="Times New Roman" panose="02020603050405020304" pitchFamily="18" charset="0"/>
              <a:ea typeface="仿宋_GB2312" pitchFamily="49" charset="-122"/>
            </a:endParaRPr>
          </a:p>
          <a:p>
            <a:pPr>
              <a:lnSpc>
                <a:spcPct val="110000"/>
              </a:lnSpc>
              <a:spcBef>
                <a:spcPct val="15000"/>
              </a:spcBef>
              <a:buClr>
                <a:srgbClr val="990099"/>
              </a:buClr>
              <a:buSzPct val="50000"/>
              <a:defRPr/>
            </a:pPr>
            <a:endParaRPr lang="zh-CN" altLang="en-US" b="1" dirty="0">
              <a:latin typeface="Times New Roman" panose="02020603050405020304" pitchFamily="18" charset="0"/>
              <a:ea typeface="仿宋_GB2312" pitchFamily="49" charset="-122"/>
            </a:endParaRPr>
          </a:p>
          <a:p>
            <a:pPr>
              <a:lnSpc>
                <a:spcPct val="110000"/>
              </a:lnSpc>
              <a:spcBef>
                <a:spcPct val="15000"/>
              </a:spcBef>
              <a:buClr>
                <a:srgbClr val="990099"/>
              </a:buClr>
              <a:buSzPct val="50000"/>
              <a:defRPr/>
            </a:pPr>
            <a:endParaRPr lang="zh-CN" altLang="en-US" b="1" dirty="0">
              <a:latin typeface="Times New Roman" panose="02020603050405020304" pitchFamily="18" charset="0"/>
              <a:ea typeface="仿宋_GB2312" pitchFamily="49" charset="-122"/>
            </a:endParaRPr>
          </a:p>
          <a:p>
            <a:pPr>
              <a:lnSpc>
                <a:spcPct val="110000"/>
              </a:lnSpc>
              <a:spcBef>
                <a:spcPct val="15000"/>
              </a:spcBef>
              <a:buClr>
                <a:srgbClr val="990099"/>
              </a:buClr>
              <a:buSzPct val="50000"/>
              <a:defRPr/>
            </a:pPr>
            <a:endParaRPr lang="zh-CN" altLang="en-US" dirty="0"/>
          </a:p>
          <a:p>
            <a:pPr>
              <a:lnSpc>
                <a:spcPct val="110000"/>
              </a:lnSpc>
              <a:spcBef>
                <a:spcPct val="15000"/>
              </a:spcBef>
              <a:buClr>
                <a:srgbClr val="990099"/>
              </a:buClr>
              <a:buSzPct val="50000"/>
              <a:defRPr/>
            </a:pPr>
            <a:r>
              <a:rPr lang="zh-CN" altLang="en-US" sz="3000" b="1" dirty="0">
                <a:ea typeface="仿宋_GB2312" pitchFamily="49" charset="-122"/>
              </a:rPr>
              <a:t>示例</a:t>
            </a:r>
            <a:endParaRPr lang="zh-CN" altLang="en-US" sz="3000" b="1" dirty="0">
              <a:latin typeface="Times New Roman" panose="02020603050405020304" pitchFamily="18" charset="0"/>
              <a:ea typeface="仿宋_GB2312" pitchFamily="49" charset="-122"/>
            </a:endParaRPr>
          </a:p>
        </p:txBody>
      </p:sp>
      <p:graphicFrame>
        <p:nvGraphicFramePr>
          <p:cNvPr id="116739" name="Object 11"/>
          <p:cNvGraphicFramePr>
            <a:graphicFrameLocks noGrp="1" noChangeAspect="1"/>
          </p:cNvGraphicFramePr>
          <p:nvPr>
            <p:ph sz="quarter" idx="2"/>
            <p:extLst>
              <p:ext uri="{D42A27DB-BD31-4B8C-83A1-F6EECF244321}">
                <p14:modId xmlns:p14="http://schemas.microsoft.com/office/powerpoint/2010/main" val="4190900337"/>
              </p:ext>
            </p:extLst>
          </p:nvPr>
        </p:nvGraphicFramePr>
        <p:xfrm>
          <a:off x="2446338" y="1857375"/>
          <a:ext cx="7381875" cy="2162175"/>
        </p:xfrm>
        <a:graphic>
          <a:graphicData uri="http://schemas.openxmlformats.org/presentationml/2006/ole">
            <mc:AlternateContent xmlns:mc="http://schemas.openxmlformats.org/markup-compatibility/2006">
              <mc:Choice xmlns:v="urn:schemas-microsoft-com:vml" Requires="v">
                <p:oleObj spid="_x0000_s116843" name="Equation" r:id="rId3" imgW="3035300" imgH="889000" progId="Equation.DSMT4">
                  <p:embed/>
                </p:oleObj>
              </mc:Choice>
              <mc:Fallback>
                <p:oleObj name="Equation" r:id="rId3" imgW="3035300" imgH="8890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338" y="1857375"/>
                        <a:ext cx="7381875" cy="216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535" name="Group 95"/>
          <p:cNvGraphicFramePr>
            <a:graphicFrameLocks noGrp="1"/>
          </p:cNvGraphicFramePr>
          <p:nvPr>
            <p:ph sz="quarter" idx="3"/>
          </p:nvPr>
        </p:nvGraphicFramePr>
        <p:xfrm>
          <a:off x="2589213" y="4532313"/>
          <a:ext cx="7034212" cy="1828800"/>
        </p:xfrm>
        <a:graphic>
          <a:graphicData uri="http://schemas.openxmlformats.org/drawingml/2006/table">
            <a:tbl>
              <a:tblPr/>
              <a:tblGrid>
                <a:gridCol w="1362075">
                  <a:extLst>
                    <a:ext uri="{9D8B030D-6E8A-4147-A177-3AD203B41FA5}">
                      <a16:colId xmlns:a16="http://schemas.microsoft.com/office/drawing/2014/main" val="20000"/>
                    </a:ext>
                  </a:extLst>
                </a:gridCol>
                <a:gridCol w="703262">
                  <a:extLst>
                    <a:ext uri="{9D8B030D-6E8A-4147-A177-3AD203B41FA5}">
                      <a16:colId xmlns:a16="http://schemas.microsoft.com/office/drawing/2014/main" val="20001"/>
                    </a:ext>
                  </a:extLst>
                </a:gridCol>
                <a:gridCol w="682625">
                  <a:extLst>
                    <a:ext uri="{9D8B030D-6E8A-4147-A177-3AD203B41FA5}">
                      <a16:colId xmlns:a16="http://schemas.microsoft.com/office/drawing/2014/main" val="20002"/>
                    </a:ext>
                  </a:extLst>
                </a:gridCol>
                <a:gridCol w="681038">
                  <a:extLst>
                    <a:ext uri="{9D8B030D-6E8A-4147-A177-3AD203B41FA5}">
                      <a16:colId xmlns:a16="http://schemas.microsoft.com/office/drawing/2014/main" val="20003"/>
                    </a:ext>
                  </a:extLst>
                </a:gridCol>
                <a:gridCol w="682625">
                  <a:extLst>
                    <a:ext uri="{9D8B030D-6E8A-4147-A177-3AD203B41FA5}">
                      <a16:colId xmlns:a16="http://schemas.microsoft.com/office/drawing/2014/main" val="20004"/>
                    </a:ext>
                  </a:extLst>
                </a:gridCol>
                <a:gridCol w="658812">
                  <a:extLst>
                    <a:ext uri="{9D8B030D-6E8A-4147-A177-3AD203B41FA5}">
                      <a16:colId xmlns:a16="http://schemas.microsoft.com/office/drawing/2014/main" val="20005"/>
                    </a:ext>
                  </a:extLst>
                </a:gridCol>
                <a:gridCol w="704850">
                  <a:extLst>
                    <a:ext uri="{9D8B030D-6E8A-4147-A177-3AD203B41FA5}">
                      <a16:colId xmlns:a16="http://schemas.microsoft.com/office/drawing/2014/main" val="20006"/>
                    </a:ext>
                  </a:extLst>
                </a:gridCol>
                <a:gridCol w="701675">
                  <a:extLst>
                    <a:ext uri="{9D8B030D-6E8A-4147-A177-3AD203B41FA5}">
                      <a16:colId xmlns:a16="http://schemas.microsoft.com/office/drawing/2014/main" val="20007"/>
                    </a:ext>
                  </a:extLst>
                </a:gridCol>
                <a:gridCol w="857250">
                  <a:extLst>
                    <a:ext uri="{9D8B030D-6E8A-4147-A177-3AD203B41FA5}">
                      <a16:colId xmlns:a16="http://schemas.microsoft.com/office/drawing/2014/main" val="20008"/>
                    </a:ext>
                  </a:extLst>
                </a:gridCol>
              </a:tblGrid>
              <a:tr h="518250">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j</a:t>
                      </a:r>
                    </a:p>
                  </a:txBody>
                  <a:tcPr marT="45728" marB="45728"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T="45728" marB="45728"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T="45728" marB="45728"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T="45728" marB="45728"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T="45728" marB="45728"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marT="45728" marB="45728"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marT="45728" marB="45728"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marT="45728" marB="45728"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marT="45728" marB="45728"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50">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t>
                      </a:r>
                    </a:p>
                  </a:txBody>
                  <a:tcPr marT="45728" marB="45728"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p>
                  </a:txBody>
                  <a:tcPr marT="45728" marB="45728"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p>
                  </a:txBody>
                  <a:tcPr marT="45728" marB="4572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p>
                  </a:txBody>
                  <a:tcPr marT="45728" marB="4572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p>
                  </a:txBody>
                  <a:tcPr marT="45728" marB="4572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p>
                  </a:txBody>
                  <a:tcPr marT="45728" marB="4572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p>
                  </a:txBody>
                  <a:tcPr marT="45728" marB="4572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p>
                  </a:txBody>
                  <a:tcPr marT="45728" marB="4572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p>
                  </a:txBody>
                  <a:tcPr marT="45728" marB="45728"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92300">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next(j)</a:t>
                      </a:r>
                    </a:p>
                  </a:txBody>
                  <a:tcPr marT="45728" marB="45728"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Courier New" panose="02070309020205020404" pitchFamily="49" charset="0"/>
                          <a:ea typeface="宋体" panose="02010600030101010101" pitchFamily="2" charset="-122"/>
                          <a:cs typeface="Courier New" panose="02070309020205020404" pitchFamily="49" charset="0"/>
                        </a:rPr>
                        <a:t>-</a:t>
                      </a: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8" marB="45728"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T="45728" marB="45728" horzOverflow="overflow">
                    <a:lnL>
                      <a:noFill/>
                    </a:lnL>
                    <a:lnR>
                      <a:noFill/>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T="45728" marB="45728" horzOverflow="overflow">
                    <a:lnL>
                      <a:noFill/>
                    </a:lnL>
                    <a:lnR>
                      <a:noFill/>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tabLst>
                          <a:tab pos="266700" algn="r"/>
                          <a:tab pos="2636838" algn="ctr"/>
                          <a:tab pos="5273675" algn="r"/>
                        </a:tabLst>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tabLst>
                          <a:tab pos="266700" algn="r"/>
                          <a:tab pos="2636838" algn="ctr"/>
                          <a:tab pos="5273675" algn="r"/>
                        </a:tabLst>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tabLst>
                          <a:tab pos="266700" algn="r"/>
                          <a:tab pos="2636838" algn="ctr"/>
                          <a:tab pos="5273675" algn="r"/>
                        </a:tabLst>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66700" algn="r"/>
                          <a:tab pos="2636838" algn="ctr"/>
                          <a:tab pos="5273675" algn="r"/>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T="45728" marB="45728" horzOverflow="overflow">
                    <a:lnL>
                      <a:noFill/>
                    </a:lnL>
                    <a:lnR>
                      <a:noFill/>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T="45728" marB="45728" horzOverflow="overflow">
                    <a:lnL>
                      <a:noFill/>
                    </a:lnL>
                    <a:lnR>
                      <a:noFill/>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T="45728" marB="45728" horzOverflow="overflow">
                    <a:lnL>
                      <a:noFill/>
                    </a:lnL>
                    <a:lnR>
                      <a:noFill/>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T="45728" marB="45728" horzOverflow="overflow">
                    <a:lnL>
                      <a:noFill/>
                    </a:lnL>
                    <a:lnR>
                      <a:noFill/>
                    </a:lnR>
                    <a:lnT>
                      <a:noFill/>
                    </a:lnT>
                    <a:lnB>
                      <a:noFill/>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T="45728" marB="4572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6740" name="Rectangle 6"/>
          <p:cNvSpPr>
            <a:spLocks noChangeArrowheads="1"/>
          </p:cNvSpPr>
          <p:nvPr/>
        </p:nvSpPr>
        <p:spPr bwMode="auto">
          <a:xfrm>
            <a:off x="1524001" y="2690882"/>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
        <p:nvSpPr>
          <p:cNvPr id="573536" name="Freeform 96"/>
          <p:cNvSpPr>
            <a:spLocks/>
          </p:cNvSpPr>
          <p:nvPr/>
        </p:nvSpPr>
        <p:spPr bwMode="auto">
          <a:xfrm>
            <a:off x="4398963" y="2438400"/>
            <a:ext cx="647700" cy="2146300"/>
          </a:xfrm>
          <a:custGeom>
            <a:avLst/>
            <a:gdLst>
              <a:gd name="T0" fmla="*/ 2147483646 w 408"/>
              <a:gd name="T1" fmla="*/ 0 h 1352"/>
              <a:gd name="T2" fmla="*/ 2147483646 w 408"/>
              <a:gd name="T3" fmla="*/ 2147483646 h 1352"/>
              <a:gd name="T4" fmla="*/ 2147483646 w 408"/>
              <a:gd name="T5" fmla="*/ 2147483646 h 1352"/>
              <a:gd name="T6" fmla="*/ 2147483646 w 408"/>
              <a:gd name="T7" fmla="*/ 2147483646 h 1352"/>
              <a:gd name="T8" fmla="*/ 2147483646 w 408"/>
              <a:gd name="T9" fmla="*/ 2147483646 h 1352"/>
              <a:gd name="T10" fmla="*/ 0 w 408"/>
              <a:gd name="T11" fmla="*/ 2147483646 h 13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8" h="1352">
                <a:moveTo>
                  <a:pt x="176" y="0"/>
                </a:moveTo>
                <a:cubicBezTo>
                  <a:pt x="218" y="16"/>
                  <a:pt x="261" y="32"/>
                  <a:pt x="293" y="83"/>
                </a:cubicBezTo>
                <a:cubicBezTo>
                  <a:pt x="325" y="134"/>
                  <a:pt x="353" y="230"/>
                  <a:pt x="368" y="309"/>
                </a:cubicBezTo>
                <a:cubicBezTo>
                  <a:pt x="383" y="388"/>
                  <a:pt x="408" y="453"/>
                  <a:pt x="384" y="559"/>
                </a:cubicBezTo>
                <a:cubicBezTo>
                  <a:pt x="360" y="665"/>
                  <a:pt x="290" y="811"/>
                  <a:pt x="226" y="943"/>
                </a:cubicBezTo>
                <a:cubicBezTo>
                  <a:pt x="162" y="1075"/>
                  <a:pt x="38" y="1284"/>
                  <a:pt x="0" y="1352"/>
                </a:cubicBezTo>
              </a:path>
            </a:pathLst>
          </a:custGeom>
          <a:noFill/>
          <a:ln w="25400" cap="flat">
            <a:solidFill>
              <a:srgbClr val="008000"/>
            </a:solidFill>
            <a:prstDash val="dash"/>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3537" name="Freeform 97"/>
          <p:cNvSpPr>
            <a:spLocks/>
          </p:cNvSpPr>
          <p:nvPr/>
        </p:nvSpPr>
        <p:spPr bwMode="auto">
          <a:xfrm>
            <a:off x="4452939" y="3949700"/>
            <a:ext cx="515937" cy="649288"/>
          </a:xfrm>
          <a:custGeom>
            <a:avLst/>
            <a:gdLst>
              <a:gd name="T0" fmla="*/ 0 w 325"/>
              <a:gd name="T1" fmla="*/ 0 h 409"/>
              <a:gd name="T2" fmla="*/ 2147483646 w 325"/>
              <a:gd name="T3" fmla="*/ 2147483646 h 409"/>
              <a:gd name="T4" fmla="*/ 2147483646 w 325"/>
              <a:gd name="T5" fmla="*/ 2147483646 h 409"/>
              <a:gd name="T6" fmla="*/ 0 60000 65536"/>
              <a:gd name="T7" fmla="*/ 0 60000 65536"/>
              <a:gd name="T8" fmla="*/ 0 60000 65536"/>
            </a:gdLst>
            <a:ahLst/>
            <a:cxnLst>
              <a:cxn ang="T6">
                <a:pos x="T0" y="T1"/>
              </a:cxn>
              <a:cxn ang="T7">
                <a:pos x="T2" y="T3"/>
              </a:cxn>
              <a:cxn ang="T8">
                <a:pos x="T4" y="T5"/>
              </a:cxn>
            </a:cxnLst>
            <a:rect l="0" t="0" r="r" b="b"/>
            <a:pathLst>
              <a:path w="325" h="409">
                <a:moveTo>
                  <a:pt x="0" y="0"/>
                </a:moveTo>
                <a:cubicBezTo>
                  <a:pt x="56" y="37"/>
                  <a:pt x="113" y="74"/>
                  <a:pt x="167" y="142"/>
                </a:cubicBezTo>
                <a:cubicBezTo>
                  <a:pt x="221" y="210"/>
                  <a:pt x="299" y="364"/>
                  <a:pt x="325" y="409"/>
                </a:cubicBezTo>
              </a:path>
            </a:pathLst>
          </a:custGeom>
          <a:noFill/>
          <a:ln w="25400" cap="flat">
            <a:solidFill>
              <a:srgbClr val="800080"/>
            </a:solidFill>
            <a:prstDash val="dash"/>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3538" name="Freeform 98"/>
          <p:cNvSpPr>
            <a:spLocks/>
          </p:cNvSpPr>
          <p:nvPr/>
        </p:nvSpPr>
        <p:spPr bwMode="auto">
          <a:xfrm>
            <a:off x="4465639" y="3830638"/>
            <a:ext cx="1112837" cy="754062"/>
          </a:xfrm>
          <a:custGeom>
            <a:avLst/>
            <a:gdLst>
              <a:gd name="T0" fmla="*/ 0 w 701"/>
              <a:gd name="T1" fmla="*/ 0 h 517"/>
              <a:gd name="T2" fmla="*/ 2147483646 w 701"/>
              <a:gd name="T3" fmla="*/ 2147483646 h 517"/>
              <a:gd name="T4" fmla="*/ 2147483646 w 701"/>
              <a:gd name="T5" fmla="*/ 2147483646 h 517"/>
              <a:gd name="T6" fmla="*/ 2147483646 w 701"/>
              <a:gd name="T7" fmla="*/ 2147483646 h 5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1" h="517">
                <a:moveTo>
                  <a:pt x="0" y="0"/>
                </a:moveTo>
                <a:cubicBezTo>
                  <a:pt x="104" y="51"/>
                  <a:pt x="209" y="103"/>
                  <a:pt x="301" y="166"/>
                </a:cubicBezTo>
                <a:cubicBezTo>
                  <a:pt x="393" y="229"/>
                  <a:pt x="484" y="317"/>
                  <a:pt x="551" y="375"/>
                </a:cubicBezTo>
                <a:cubicBezTo>
                  <a:pt x="618" y="433"/>
                  <a:pt x="676" y="493"/>
                  <a:pt x="701" y="517"/>
                </a:cubicBezTo>
              </a:path>
            </a:pathLst>
          </a:custGeom>
          <a:noFill/>
          <a:ln w="25400" cap="flat">
            <a:solidFill>
              <a:srgbClr val="993366"/>
            </a:solidFill>
            <a:prstDash val="dash"/>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3539" name="Freeform 99"/>
          <p:cNvSpPr>
            <a:spLocks/>
          </p:cNvSpPr>
          <p:nvPr/>
        </p:nvSpPr>
        <p:spPr bwMode="auto">
          <a:xfrm>
            <a:off x="4318001" y="3206751"/>
            <a:ext cx="1897063" cy="1457325"/>
          </a:xfrm>
          <a:custGeom>
            <a:avLst/>
            <a:gdLst>
              <a:gd name="T0" fmla="*/ 2147483646 w 1195"/>
              <a:gd name="T1" fmla="*/ 0 h 918"/>
              <a:gd name="T2" fmla="*/ 2147483646 w 1195"/>
              <a:gd name="T3" fmla="*/ 2147483646 h 918"/>
              <a:gd name="T4" fmla="*/ 2147483646 w 1195"/>
              <a:gd name="T5" fmla="*/ 2147483646 h 918"/>
              <a:gd name="T6" fmla="*/ 2147483646 w 1195"/>
              <a:gd name="T7" fmla="*/ 2147483646 h 9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5" h="918">
                <a:moveTo>
                  <a:pt x="1" y="0"/>
                </a:moveTo>
                <a:cubicBezTo>
                  <a:pt x="0" y="83"/>
                  <a:pt x="0" y="166"/>
                  <a:pt x="135" y="284"/>
                </a:cubicBezTo>
                <a:cubicBezTo>
                  <a:pt x="270" y="402"/>
                  <a:pt x="634" y="604"/>
                  <a:pt x="811" y="710"/>
                </a:cubicBezTo>
                <a:cubicBezTo>
                  <a:pt x="988" y="816"/>
                  <a:pt x="1131" y="883"/>
                  <a:pt x="1195" y="918"/>
                </a:cubicBezTo>
              </a:path>
            </a:pathLst>
          </a:custGeom>
          <a:noFill/>
          <a:ln w="25400" cap="flat">
            <a:solidFill>
              <a:srgbClr val="FF0000"/>
            </a:solidFill>
            <a:prstDash val="dash"/>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3540" name="Freeform 100"/>
          <p:cNvSpPr>
            <a:spLocks/>
          </p:cNvSpPr>
          <p:nvPr/>
        </p:nvSpPr>
        <p:spPr bwMode="auto">
          <a:xfrm>
            <a:off x="4440238" y="3206750"/>
            <a:ext cx="2438400" cy="1511300"/>
          </a:xfrm>
          <a:custGeom>
            <a:avLst/>
            <a:gdLst>
              <a:gd name="T0" fmla="*/ 0 w 1536"/>
              <a:gd name="T1" fmla="*/ 0 h 952"/>
              <a:gd name="T2" fmla="*/ 2147483646 w 1536"/>
              <a:gd name="T3" fmla="*/ 2147483646 h 952"/>
              <a:gd name="T4" fmla="*/ 2147483646 w 1536"/>
              <a:gd name="T5" fmla="*/ 2147483646 h 952"/>
              <a:gd name="T6" fmla="*/ 2147483646 w 1536"/>
              <a:gd name="T7" fmla="*/ 2147483646 h 952"/>
              <a:gd name="T8" fmla="*/ 2147483646 w 1536"/>
              <a:gd name="T9" fmla="*/ 2147483646 h 952"/>
              <a:gd name="T10" fmla="*/ 2147483646 w 1536"/>
              <a:gd name="T11" fmla="*/ 2147483646 h 9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952">
                <a:moveTo>
                  <a:pt x="0" y="0"/>
                </a:moveTo>
                <a:cubicBezTo>
                  <a:pt x="0" y="46"/>
                  <a:pt x="1" y="92"/>
                  <a:pt x="33" y="142"/>
                </a:cubicBezTo>
                <a:cubicBezTo>
                  <a:pt x="65" y="192"/>
                  <a:pt x="103" y="236"/>
                  <a:pt x="192" y="301"/>
                </a:cubicBezTo>
                <a:cubicBezTo>
                  <a:pt x="281" y="366"/>
                  <a:pt x="428" y="462"/>
                  <a:pt x="567" y="534"/>
                </a:cubicBezTo>
                <a:cubicBezTo>
                  <a:pt x="706" y="606"/>
                  <a:pt x="865" y="665"/>
                  <a:pt x="1026" y="735"/>
                </a:cubicBezTo>
                <a:cubicBezTo>
                  <a:pt x="1187" y="805"/>
                  <a:pt x="1453" y="917"/>
                  <a:pt x="1536" y="952"/>
                </a:cubicBezTo>
              </a:path>
            </a:pathLst>
          </a:custGeom>
          <a:noFill/>
          <a:ln w="25400" cap="flat">
            <a:solidFill>
              <a:srgbClr val="FF6600"/>
            </a:solidFill>
            <a:prstDash val="dash"/>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3541" name="Freeform 101"/>
          <p:cNvSpPr>
            <a:spLocks/>
          </p:cNvSpPr>
          <p:nvPr/>
        </p:nvSpPr>
        <p:spPr bwMode="auto">
          <a:xfrm>
            <a:off x="4568825" y="3194051"/>
            <a:ext cx="2984500" cy="1497013"/>
          </a:xfrm>
          <a:custGeom>
            <a:avLst/>
            <a:gdLst>
              <a:gd name="T0" fmla="*/ 2147483646 w 1880"/>
              <a:gd name="T1" fmla="*/ 0 h 943"/>
              <a:gd name="T2" fmla="*/ 2147483646 w 1880"/>
              <a:gd name="T3" fmla="*/ 2147483646 h 943"/>
              <a:gd name="T4" fmla="*/ 2147483646 w 1880"/>
              <a:gd name="T5" fmla="*/ 2147483646 h 943"/>
              <a:gd name="T6" fmla="*/ 2147483646 w 1880"/>
              <a:gd name="T7" fmla="*/ 2147483646 h 943"/>
              <a:gd name="T8" fmla="*/ 2147483646 w 1880"/>
              <a:gd name="T9" fmla="*/ 2147483646 h 9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0" h="943">
                <a:moveTo>
                  <a:pt x="19" y="0"/>
                </a:moveTo>
                <a:cubicBezTo>
                  <a:pt x="9" y="42"/>
                  <a:pt x="0" y="85"/>
                  <a:pt x="60" y="150"/>
                </a:cubicBezTo>
                <a:cubicBezTo>
                  <a:pt x="120" y="215"/>
                  <a:pt x="194" y="293"/>
                  <a:pt x="378" y="392"/>
                </a:cubicBezTo>
                <a:cubicBezTo>
                  <a:pt x="562" y="491"/>
                  <a:pt x="912" y="651"/>
                  <a:pt x="1162" y="743"/>
                </a:cubicBezTo>
                <a:cubicBezTo>
                  <a:pt x="1412" y="835"/>
                  <a:pt x="1760" y="910"/>
                  <a:pt x="1880" y="943"/>
                </a:cubicBezTo>
              </a:path>
            </a:pathLst>
          </a:custGeom>
          <a:noFill/>
          <a:ln w="25400" cap="flat">
            <a:solidFill>
              <a:srgbClr val="008080"/>
            </a:solidFill>
            <a:prstDash val="dash"/>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矩形 1"/>
          <p:cNvSpPr/>
          <p:nvPr/>
        </p:nvSpPr>
        <p:spPr bwMode="auto">
          <a:xfrm>
            <a:off x="7392144" y="3122042"/>
            <a:ext cx="504056" cy="378966"/>
          </a:xfrm>
          <a:prstGeom prst="rect">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eaLnBrk="1" hangingPunct="1"/>
            <a:endParaRPr lang="zh-CN" altLang="en-US"/>
          </a:p>
        </p:txBody>
      </p:sp>
      <p:sp>
        <p:nvSpPr>
          <p:cNvPr id="13" name="矩形 12"/>
          <p:cNvSpPr/>
          <p:nvPr/>
        </p:nvSpPr>
        <p:spPr bwMode="auto">
          <a:xfrm>
            <a:off x="8040216" y="2496463"/>
            <a:ext cx="360040" cy="378966"/>
          </a:xfrm>
          <a:prstGeom prst="rect">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eaLnBrk="1" hangingPunct="1"/>
            <a:endParaRPr lang="zh-CN"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536"/>
                                        </p:tgtEl>
                                        <p:attrNameLst>
                                          <p:attrName>style.visibility</p:attrName>
                                        </p:attrNameLst>
                                      </p:cBhvr>
                                      <p:to>
                                        <p:strVal val="visible"/>
                                      </p:to>
                                    </p:set>
                                    <p:animEffect transition="in" filter="wipe(up)">
                                      <p:cBhvr>
                                        <p:cTn id="7" dur="500"/>
                                        <p:tgtEl>
                                          <p:spTgt spid="573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1" nodeType="clickEffect">
                                  <p:stCondLst>
                                    <p:cond delay="0"/>
                                  </p:stCondLst>
                                  <p:childTnLst>
                                    <p:animEffect transition="out" filter="wipe(up)">
                                      <p:cBhvr>
                                        <p:cTn id="11" dur="500"/>
                                        <p:tgtEl>
                                          <p:spTgt spid="573536"/>
                                        </p:tgtEl>
                                      </p:cBhvr>
                                    </p:animEffect>
                                    <p:set>
                                      <p:cBhvr>
                                        <p:cTn id="12" dur="1" fill="hold">
                                          <p:stCondLst>
                                            <p:cond delay="499"/>
                                          </p:stCondLst>
                                        </p:cTn>
                                        <p:tgtEl>
                                          <p:spTgt spid="57353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3537"/>
                                        </p:tgtEl>
                                        <p:attrNameLst>
                                          <p:attrName>style.visibility</p:attrName>
                                        </p:attrNameLst>
                                      </p:cBhvr>
                                      <p:to>
                                        <p:strVal val="visible"/>
                                      </p:to>
                                    </p:set>
                                    <p:animEffect transition="in" filter="wipe(up)">
                                      <p:cBhvr>
                                        <p:cTn id="17" dur="500"/>
                                        <p:tgtEl>
                                          <p:spTgt spid="5735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1" fill="hold" grpId="1" nodeType="clickEffect">
                                  <p:stCondLst>
                                    <p:cond delay="0"/>
                                  </p:stCondLst>
                                  <p:childTnLst>
                                    <p:animEffect transition="out" filter="wipe(up)">
                                      <p:cBhvr>
                                        <p:cTn id="21" dur="500"/>
                                        <p:tgtEl>
                                          <p:spTgt spid="573537"/>
                                        </p:tgtEl>
                                      </p:cBhvr>
                                    </p:animEffect>
                                    <p:set>
                                      <p:cBhvr>
                                        <p:cTn id="22" dur="1" fill="hold">
                                          <p:stCondLst>
                                            <p:cond delay="499"/>
                                          </p:stCondLst>
                                        </p:cTn>
                                        <p:tgtEl>
                                          <p:spTgt spid="57353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73538"/>
                                        </p:tgtEl>
                                        <p:attrNameLst>
                                          <p:attrName>style.visibility</p:attrName>
                                        </p:attrNameLst>
                                      </p:cBhvr>
                                      <p:to>
                                        <p:strVal val="visible"/>
                                      </p:to>
                                    </p:set>
                                    <p:animEffect transition="in" filter="wipe(up)">
                                      <p:cBhvr>
                                        <p:cTn id="27" dur="500"/>
                                        <p:tgtEl>
                                          <p:spTgt spid="5735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1" fill="hold" grpId="1" nodeType="clickEffect">
                                  <p:stCondLst>
                                    <p:cond delay="0"/>
                                  </p:stCondLst>
                                  <p:childTnLst>
                                    <p:animEffect transition="out" filter="wipe(up)">
                                      <p:cBhvr>
                                        <p:cTn id="31" dur="500"/>
                                        <p:tgtEl>
                                          <p:spTgt spid="573538"/>
                                        </p:tgtEl>
                                      </p:cBhvr>
                                    </p:animEffect>
                                    <p:set>
                                      <p:cBhvr>
                                        <p:cTn id="32" dur="1" fill="hold">
                                          <p:stCondLst>
                                            <p:cond delay="499"/>
                                          </p:stCondLst>
                                        </p:cTn>
                                        <p:tgtEl>
                                          <p:spTgt spid="57353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73539"/>
                                        </p:tgtEl>
                                        <p:attrNameLst>
                                          <p:attrName>style.visibility</p:attrName>
                                        </p:attrNameLst>
                                      </p:cBhvr>
                                      <p:to>
                                        <p:strVal val="visible"/>
                                      </p:to>
                                    </p:set>
                                    <p:animEffect transition="in" filter="wipe(up)">
                                      <p:cBhvr>
                                        <p:cTn id="37" dur="500"/>
                                        <p:tgtEl>
                                          <p:spTgt spid="57353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1" fill="hold" grpId="1" nodeType="clickEffect">
                                  <p:stCondLst>
                                    <p:cond delay="0"/>
                                  </p:stCondLst>
                                  <p:childTnLst>
                                    <p:animEffect transition="out" filter="wipe(up)">
                                      <p:cBhvr>
                                        <p:cTn id="41" dur="500"/>
                                        <p:tgtEl>
                                          <p:spTgt spid="573539"/>
                                        </p:tgtEl>
                                      </p:cBhvr>
                                    </p:animEffect>
                                    <p:set>
                                      <p:cBhvr>
                                        <p:cTn id="42" dur="1" fill="hold">
                                          <p:stCondLst>
                                            <p:cond delay="499"/>
                                          </p:stCondLst>
                                        </p:cTn>
                                        <p:tgtEl>
                                          <p:spTgt spid="57353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73540"/>
                                        </p:tgtEl>
                                        <p:attrNameLst>
                                          <p:attrName>style.visibility</p:attrName>
                                        </p:attrNameLst>
                                      </p:cBhvr>
                                      <p:to>
                                        <p:strVal val="visible"/>
                                      </p:to>
                                    </p:set>
                                    <p:animEffect transition="in" filter="wipe(up)">
                                      <p:cBhvr>
                                        <p:cTn id="47" dur="500"/>
                                        <p:tgtEl>
                                          <p:spTgt spid="5735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1" fill="hold" grpId="1" nodeType="clickEffect">
                                  <p:stCondLst>
                                    <p:cond delay="0"/>
                                  </p:stCondLst>
                                  <p:childTnLst>
                                    <p:animEffect transition="out" filter="wipe(up)">
                                      <p:cBhvr>
                                        <p:cTn id="51" dur="500"/>
                                        <p:tgtEl>
                                          <p:spTgt spid="573540"/>
                                        </p:tgtEl>
                                      </p:cBhvr>
                                    </p:animEffect>
                                    <p:set>
                                      <p:cBhvr>
                                        <p:cTn id="52" dur="1" fill="hold">
                                          <p:stCondLst>
                                            <p:cond delay="499"/>
                                          </p:stCondLst>
                                        </p:cTn>
                                        <p:tgtEl>
                                          <p:spTgt spid="573540"/>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73541"/>
                                        </p:tgtEl>
                                        <p:attrNameLst>
                                          <p:attrName>style.visibility</p:attrName>
                                        </p:attrNameLst>
                                      </p:cBhvr>
                                      <p:to>
                                        <p:strVal val="visible"/>
                                      </p:to>
                                    </p:set>
                                    <p:animEffect transition="in" filter="wipe(up)">
                                      <p:cBhvr>
                                        <p:cTn id="57" dur="500"/>
                                        <p:tgtEl>
                                          <p:spTgt spid="5735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1" fill="hold" grpId="1" nodeType="clickEffect">
                                  <p:stCondLst>
                                    <p:cond delay="0"/>
                                  </p:stCondLst>
                                  <p:childTnLst>
                                    <p:animEffect transition="out" filter="wipe(up)">
                                      <p:cBhvr>
                                        <p:cTn id="61" dur="500"/>
                                        <p:tgtEl>
                                          <p:spTgt spid="573541"/>
                                        </p:tgtEl>
                                      </p:cBhvr>
                                    </p:animEffect>
                                    <p:set>
                                      <p:cBhvr>
                                        <p:cTn id="62" dur="1" fill="hold">
                                          <p:stCondLst>
                                            <p:cond delay="499"/>
                                          </p:stCondLst>
                                        </p:cTn>
                                        <p:tgtEl>
                                          <p:spTgt spid="57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6" grpId="0" animBg="1"/>
      <p:bldP spid="573536" grpId="1" animBg="1"/>
      <p:bldP spid="573537" grpId="0" animBg="1"/>
      <p:bldP spid="573537" grpId="1" animBg="1"/>
      <p:bldP spid="573538" grpId="0" animBg="1"/>
      <p:bldP spid="573538" grpId="1" animBg="1"/>
      <p:bldP spid="573539" grpId="0" animBg="1"/>
      <p:bldP spid="573539" grpId="1" animBg="1"/>
      <p:bldP spid="573540" grpId="0" animBg="1"/>
      <p:bldP spid="573540" grpId="1" animBg="1"/>
      <p:bldP spid="573541" grpId="0" animBg="1"/>
      <p:bldP spid="573541"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385888" y="20639"/>
            <a:ext cx="18473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2400" b="0">
              <a:latin typeface="Times New Roman" panose="02020603050405020304" pitchFamily="18" charset="0"/>
              <a:ea typeface="黑体" panose="02010609060101010101" pitchFamily="49" charset="-122"/>
            </a:endParaRPr>
          </a:p>
        </p:txBody>
      </p:sp>
      <p:sp>
        <p:nvSpPr>
          <p:cNvPr id="117763" name="Text Box 3"/>
          <p:cNvSpPr txBox="1">
            <a:spLocks noChangeArrowheads="1"/>
          </p:cNvSpPr>
          <p:nvPr/>
        </p:nvSpPr>
        <p:spPr bwMode="auto">
          <a:xfrm>
            <a:off x="1385888" y="96839"/>
            <a:ext cx="184731"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zh-CN" sz="2400" b="0">
              <a:latin typeface="Times New Roman" panose="02020603050405020304" pitchFamily="18" charset="0"/>
              <a:ea typeface="黑体" panose="02010609060101010101" pitchFamily="49" charset="-122"/>
            </a:endParaRPr>
          </a:p>
        </p:txBody>
      </p:sp>
      <p:sp>
        <p:nvSpPr>
          <p:cNvPr id="117764" name="Rectangle 5"/>
          <p:cNvSpPr>
            <a:spLocks noGrp="1" noChangeArrowheads="1"/>
          </p:cNvSpPr>
          <p:nvPr>
            <p:ph type="title"/>
          </p:nvPr>
        </p:nvSpPr>
        <p:spPr>
          <a:xfrm>
            <a:off x="626005" y="20639"/>
            <a:ext cx="6562725" cy="730250"/>
          </a:xfrm>
        </p:spPr>
        <p:txBody>
          <a:bodyPr/>
          <a:lstStyle/>
          <a:p>
            <a:r>
              <a:rPr lang="zh-CN" altLang="en-US" sz="3200" b="1" dirty="0">
                <a:latin typeface="微软雅黑" panose="020B0503020204020204" pitchFamily="34" charset="-122"/>
                <a:ea typeface="微软雅黑" panose="020B0503020204020204" pitchFamily="34" charset="-122"/>
              </a:rPr>
              <a:t>利用</a:t>
            </a:r>
            <a:r>
              <a:rPr lang="en-US" altLang="zh-CN" sz="3200" b="1" dirty="0">
                <a:latin typeface="微软雅黑" panose="020B0503020204020204" pitchFamily="34" charset="-122"/>
                <a:ea typeface="微软雅黑" panose="020B0503020204020204" pitchFamily="34" charset="-122"/>
              </a:rPr>
              <a:t>next</a:t>
            </a:r>
            <a:r>
              <a:rPr lang="zh-CN" altLang="en-US" sz="3200" b="1" dirty="0">
                <a:latin typeface="微软雅黑" panose="020B0503020204020204" pitchFamily="34" charset="-122"/>
                <a:ea typeface="微软雅黑" panose="020B0503020204020204" pitchFamily="34" charset="-122"/>
              </a:rPr>
              <a:t>特征向量进行匹配处理</a:t>
            </a:r>
          </a:p>
        </p:txBody>
      </p:sp>
      <p:sp>
        <p:nvSpPr>
          <p:cNvPr id="530438" name="Rectangle 6"/>
          <p:cNvSpPr>
            <a:spLocks noGrp="1" noChangeArrowheads="1"/>
          </p:cNvSpPr>
          <p:nvPr>
            <p:ph idx="1"/>
          </p:nvPr>
        </p:nvSpPr>
        <p:spPr>
          <a:xfrm>
            <a:off x="1343472" y="1173634"/>
            <a:ext cx="9580041" cy="4919662"/>
          </a:xfrm>
        </p:spPr>
        <p:txBody>
          <a:bodyPr>
            <a:normAutofit/>
          </a:bodyPr>
          <a:lstStyle/>
          <a:p>
            <a:pPr>
              <a:lnSpc>
                <a:spcPct val="110000"/>
              </a:lnSpc>
              <a:buClr>
                <a:srgbClr val="990099"/>
              </a:buClr>
              <a:buSzPct val="50000"/>
              <a:defRPr/>
            </a:pPr>
            <a:r>
              <a:rPr lang="zh-CN" altLang="en-US" b="1" dirty="0">
                <a:latin typeface="Times New Roman" panose="02020603050405020304" pitchFamily="18" charset="0"/>
                <a:ea typeface="仿宋_GB2312" pitchFamily="49" charset="-122"/>
              </a:rPr>
              <a:t>若设若在进行某一趟匹配比较时在模式 </a:t>
            </a:r>
            <a:r>
              <a:rPr lang="en-US" altLang="zh-CN" b="1" dirty="0">
                <a:latin typeface="Times New Roman" panose="02020603050405020304" pitchFamily="18" charset="0"/>
                <a:ea typeface="仿宋_GB2312" pitchFamily="49" charset="-122"/>
              </a:rPr>
              <a:t>P </a:t>
            </a:r>
            <a:r>
              <a:rPr lang="zh-CN" altLang="en-US" b="1" dirty="0">
                <a:latin typeface="Times New Roman" panose="02020603050405020304" pitchFamily="18" charset="0"/>
                <a:ea typeface="仿宋_GB2312" pitchFamily="49" charset="-122"/>
              </a:rPr>
              <a:t>的第 </a:t>
            </a:r>
            <a:r>
              <a:rPr lang="en-US" altLang="zh-CN" b="1" dirty="0">
                <a:latin typeface="Times New Roman" panose="02020603050405020304" pitchFamily="18" charset="0"/>
                <a:ea typeface="仿宋_GB2312" pitchFamily="49" charset="-122"/>
              </a:rPr>
              <a:t>j </a:t>
            </a:r>
            <a:r>
              <a:rPr lang="zh-CN" altLang="en-US" b="1" dirty="0">
                <a:latin typeface="Times New Roman" panose="02020603050405020304" pitchFamily="18" charset="0"/>
                <a:ea typeface="仿宋_GB2312" pitchFamily="49" charset="-122"/>
              </a:rPr>
              <a:t>位失配：</a:t>
            </a:r>
          </a:p>
          <a:p>
            <a:pPr lvl="1">
              <a:lnSpc>
                <a:spcPct val="110000"/>
              </a:lnSpc>
              <a:buClr>
                <a:srgbClr val="008000"/>
              </a:buClr>
              <a:buFont typeface="Wingdings" panose="05000000000000000000" pitchFamily="2" charset="2"/>
              <a:buChar char="u"/>
              <a:defRPr/>
            </a:pPr>
            <a:r>
              <a:rPr lang="zh-CN" altLang="en-US" sz="2800" b="1" dirty="0">
                <a:latin typeface="Times New Roman" panose="02020603050405020304" pitchFamily="18" charset="0"/>
                <a:ea typeface="仿宋_GB2312" pitchFamily="49" charset="-122"/>
              </a:rPr>
              <a:t>如果 </a:t>
            </a:r>
            <a:r>
              <a:rPr lang="en-US" altLang="zh-CN" sz="2800" b="1" dirty="0">
                <a:solidFill>
                  <a:schemeClr val="tx2"/>
                </a:solidFill>
                <a:latin typeface="Times New Roman" panose="02020603050405020304" pitchFamily="18" charset="0"/>
                <a:ea typeface="仿宋_GB2312" pitchFamily="49" charset="-122"/>
              </a:rPr>
              <a:t>j &gt; 0</a:t>
            </a:r>
            <a:r>
              <a:rPr lang="zh-CN" altLang="en-US" sz="2800" b="1" dirty="0">
                <a:latin typeface="Times New Roman" panose="02020603050405020304" pitchFamily="18" charset="0"/>
                <a:ea typeface="仿宋_GB2312" pitchFamily="49" charset="-122"/>
              </a:rPr>
              <a:t>，那么在下一趟比较时模式串 </a:t>
            </a:r>
            <a:r>
              <a:rPr lang="en-US" altLang="zh-CN" sz="2800" b="1" dirty="0">
                <a:latin typeface="Times New Roman" panose="02020603050405020304" pitchFamily="18" charset="0"/>
                <a:ea typeface="仿宋_GB2312" pitchFamily="49" charset="-122"/>
              </a:rPr>
              <a:t>P</a:t>
            </a:r>
            <a:r>
              <a:rPr lang="zh-CN" altLang="en-US" sz="2800" b="1" dirty="0">
                <a:latin typeface="Times New Roman" panose="02020603050405020304" pitchFamily="18" charset="0"/>
                <a:ea typeface="仿宋_GB2312" pitchFamily="49" charset="-122"/>
              </a:rPr>
              <a:t>的起始比较位置是 </a:t>
            </a:r>
            <a:r>
              <a:rPr lang="en-US" altLang="zh-CN" sz="2800" b="1" dirty="0" err="1">
                <a:solidFill>
                  <a:schemeClr val="tx2"/>
                </a:solidFill>
                <a:latin typeface="Times New Roman" panose="02020603050405020304" pitchFamily="18" charset="0"/>
                <a:ea typeface="仿宋_GB2312" pitchFamily="49" charset="-122"/>
              </a:rPr>
              <a:t>p</a:t>
            </a:r>
            <a:r>
              <a:rPr lang="en-US" altLang="zh-CN" sz="2800" b="1" baseline="-25000" dirty="0" err="1">
                <a:solidFill>
                  <a:schemeClr val="tx2"/>
                </a:solidFill>
                <a:latin typeface="Times New Roman" panose="02020603050405020304" pitchFamily="18" charset="0"/>
                <a:ea typeface="仿宋_GB2312" pitchFamily="49" charset="-122"/>
              </a:rPr>
              <a:t>next</a:t>
            </a:r>
            <a:r>
              <a:rPr lang="en-US" altLang="zh-CN" sz="2800" b="1" baseline="-25000" dirty="0">
                <a:solidFill>
                  <a:schemeClr val="tx2"/>
                </a:solidFill>
                <a:latin typeface="Times New Roman" panose="02020603050405020304" pitchFamily="18" charset="0"/>
                <a:ea typeface="仿宋_GB2312" pitchFamily="49" charset="-122"/>
              </a:rPr>
              <a:t>(j)</a:t>
            </a:r>
            <a:r>
              <a:rPr lang="zh-CN" altLang="en-US" sz="2800" b="1" dirty="0">
                <a:latin typeface="Times New Roman" panose="02020603050405020304" pitchFamily="18" charset="0"/>
                <a:ea typeface="仿宋_GB2312" pitchFamily="49" charset="-122"/>
              </a:rPr>
              <a:t>，目标串 </a:t>
            </a:r>
            <a:r>
              <a:rPr lang="en-US" altLang="zh-CN" sz="2800" b="1" dirty="0">
                <a:latin typeface="Times New Roman" panose="02020603050405020304" pitchFamily="18" charset="0"/>
                <a:ea typeface="仿宋_GB2312" pitchFamily="49" charset="-122"/>
              </a:rPr>
              <a:t>T </a:t>
            </a:r>
            <a:r>
              <a:rPr lang="zh-CN" altLang="en-US" sz="2800" b="1" dirty="0">
                <a:latin typeface="Times New Roman" panose="02020603050405020304" pitchFamily="18" charset="0"/>
                <a:ea typeface="仿宋_GB2312" pitchFamily="49" charset="-122"/>
              </a:rPr>
              <a:t>的指针不回溯，仍指向上一趟失配的字符；</a:t>
            </a:r>
          </a:p>
          <a:p>
            <a:pPr lvl="1">
              <a:lnSpc>
                <a:spcPct val="110000"/>
              </a:lnSpc>
              <a:buClr>
                <a:srgbClr val="008000"/>
              </a:buClr>
              <a:buFont typeface="Wingdings" panose="05000000000000000000" pitchFamily="2" charset="2"/>
              <a:buChar char="u"/>
              <a:defRPr/>
            </a:pPr>
            <a:r>
              <a:rPr lang="zh-CN" altLang="en-US" sz="2800" b="1" dirty="0">
                <a:latin typeface="Times New Roman" panose="02020603050405020304" pitchFamily="18" charset="0"/>
                <a:ea typeface="仿宋_GB2312" pitchFamily="49" charset="-122"/>
              </a:rPr>
              <a:t>如果 </a:t>
            </a:r>
            <a:r>
              <a:rPr lang="en-US" altLang="zh-CN" sz="2800" b="1" dirty="0">
                <a:solidFill>
                  <a:schemeClr val="tx2"/>
                </a:solidFill>
                <a:latin typeface="Times New Roman" panose="02020603050405020304" pitchFamily="18" charset="0"/>
                <a:ea typeface="仿宋_GB2312" pitchFamily="49" charset="-122"/>
              </a:rPr>
              <a:t>j = 0</a:t>
            </a:r>
            <a:r>
              <a:rPr lang="zh-CN" altLang="en-US" sz="2800" b="1" dirty="0">
                <a:latin typeface="Times New Roman" panose="02020603050405020304" pitchFamily="18" charset="0"/>
                <a:ea typeface="仿宋_GB2312" pitchFamily="49" charset="-122"/>
              </a:rPr>
              <a:t>，则目标串指针 </a:t>
            </a:r>
            <a:r>
              <a:rPr lang="en-US" altLang="zh-CN" sz="2800" b="1" dirty="0">
                <a:latin typeface="Times New Roman" panose="02020603050405020304" pitchFamily="18" charset="0"/>
                <a:ea typeface="仿宋_GB2312" pitchFamily="49" charset="-122"/>
              </a:rPr>
              <a:t>T </a:t>
            </a:r>
            <a:r>
              <a:rPr lang="zh-CN" altLang="en-US" sz="2800" b="1" dirty="0">
                <a:latin typeface="Times New Roman" panose="02020603050405020304" pitchFamily="18" charset="0"/>
                <a:ea typeface="仿宋_GB2312" pitchFamily="49" charset="-122"/>
              </a:rPr>
              <a:t>进一，模式串指针 </a:t>
            </a:r>
            <a:r>
              <a:rPr lang="en-US" altLang="zh-CN" sz="2800" b="1" dirty="0">
                <a:latin typeface="Times New Roman" panose="02020603050405020304" pitchFamily="18" charset="0"/>
                <a:ea typeface="仿宋_GB2312" pitchFamily="49" charset="-122"/>
              </a:rPr>
              <a:t>P </a:t>
            </a:r>
            <a:r>
              <a:rPr lang="zh-CN" altLang="en-US" sz="2800" b="1" dirty="0">
                <a:latin typeface="Times New Roman" panose="02020603050405020304" pitchFamily="18" charset="0"/>
                <a:ea typeface="仿宋_GB2312" pitchFamily="49" charset="-122"/>
              </a:rPr>
              <a:t>回到 </a:t>
            </a:r>
            <a:r>
              <a:rPr lang="en-US" altLang="zh-CN" sz="2800" b="1" dirty="0">
                <a:solidFill>
                  <a:schemeClr val="tx2"/>
                </a:solidFill>
                <a:latin typeface="Times New Roman" panose="02020603050405020304" pitchFamily="18" charset="0"/>
                <a:ea typeface="仿宋_GB2312" pitchFamily="49" charset="-122"/>
              </a:rPr>
              <a:t>p</a:t>
            </a:r>
            <a:r>
              <a:rPr lang="en-US" altLang="zh-CN" sz="2800" b="1" baseline="-25000" dirty="0">
                <a:solidFill>
                  <a:schemeClr val="tx2"/>
                </a:solidFill>
                <a:latin typeface="Times New Roman" panose="02020603050405020304" pitchFamily="18" charset="0"/>
                <a:ea typeface="仿宋_GB2312" pitchFamily="49" charset="-122"/>
              </a:rPr>
              <a:t>0</a:t>
            </a:r>
            <a:r>
              <a:rPr lang="zh-CN" altLang="en-US" sz="2800" b="1" dirty="0">
                <a:latin typeface="Times New Roman" panose="02020603050405020304" pitchFamily="18" charset="0"/>
                <a:ea typeface="仿宋_GB2312" pitchFamily="49" charset="-122"/>
              </a:rPr>
              <a:t>，继续进行下一趟匹配比较。</a:t>
            </a:r>
            <a:r>
              <a:rPr lang="zh-CN" altLang="en-US" sz="2800" dirty="0"/>
              <a:t> </a:t>
            </a:r>
          </a:p>
        </p:txBody>
      </p:sp>
      <p:sp>
        <p:nvSpPr>
          <p:cNvPr id="6" name="云形标注 5"/>
          <p:cNvSpPr/>
          <p:nvPr/>
        </p:nvSpPr>
        <p:spPr bwMode="auto">
          <a:xfrm>
            <a:off x="7896200" y="4725144"/>
            <a:ext cx="4104456" cy="1152128"/>
          </a:xfrm>
          <a:prstGeom prst="cloudCallout">
            <a:avLst>
              <a:gd name="adj1" fmla="val -12278"/>
              <a:gd name="adj2" fmla="val -83591"/>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pPr eaLnBrk="1" hangingPunct="1"/>
            <a:r>
              <a:rPr lang="zh-CN" altLang="en-US" sz="2000" dirty="0">
                <a:solidFill>
                  <a:srgbClr val="FF0000"/>
                </a:solidFill>
              </a:rPr>
              <a:t>目标串当前下标</a:t>
            </a:r>
            <a:r>
              <a:rPr lang="en-US" altLang="zh-CN" sz="2000" dirty="0" err="1">
                <a:solidFill>
                  <a:srgbClr val="FF0000"/>
                </a:solidFill>
              </a:rPr>
              <a:t>i</a:t>
            </a:r>
            <a:r>
              <a:rPr lang="zh-CN" altLang="en-US" sz="2000" dirty="0">
                <a:solidFill>
                  <a:srgbClr val="FF0000"/>
                </a:solidFill>
              </a:rPr>
              <a:t>永不回退，只回退模式串下标</a:t>
            </a:r>
            <a:r>
              <a:rPr lang="en-US" altLang="zh-CN" sz="2000" dirty="0">
                <a:solidFill>
                  <a:srgbClr val="FF0000"/>
                </a:solidFill>
              </a:rPr>
              <a:t>j</a:t>
            </a:r>
            <a:endParaRPr lang="zh-CN" altLang="en-US" sz="2000" dirty="0">
              <a:solidFill>
                <a:srgbClr val="FF0000"/>
              </a:solidFill>
            </a:endParaRPr>
          </a:p>
        </p:txBody>
      </p:sp>
      <p:grpSp>
        <p:nvGrpSpPr>
          <p:cNvPr id="7" name="Group 32"/>
          <p:cNvGrpSpPr>
            <a:grpSpLocks/>
          </p:cNvGrpSpPr>
          <p:nvPr/>
        </p:nvGrpSpPr>
        <p:grpSpPr bwMode="auto">
          <a:xfrm>
            <a:off x="1582155" y="4796309"/>
            <a:ext cx="4605338" cy="1296987"/>
            <a:chOff x="877" y="2002"/>
            <a:chExt cx="2901" cy="817"/>
          </a:xfrm>
        </p:grpSpPr>
        <p:sp>
          <p:nvSpPr>
            <p:cNvPr id="8" name="Rectangle 6"/>
            <p:cNvSpPr>
              <a:spLocks noChangeArrowheads="1"/>
            </p:cNvSpPr>
            <p:nvPr/>
          </p:nvSpPr>
          <p:spPr bwMode="auto">
            <a:xfrm>
              <a:off x="877" y="2049"/>
              <a:ext cx="28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t</a:t>
              </a:r>
              <a:r>
                <a:rPr lang="zh-CN" altLang="en-US" sz="26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9" name="Rectangle 7"/>
            <p:cNvSpPr>
              <a:spLocks noChangeArrowheads="1"/>
            </p:cNvSpPr>
            <p:nvPr/>
          </p:nvSpPr>
          <p:spPr bwMode="auto">
            <a:xfrm>
              <a:off x="877" y="2567"/>
              <a:ext cx="3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p</a:t>
              </a:r>
              <a:r>
                <a:rPr lang="zh-CN" altLang="en-US" sz="2600">
                  <a:solidFill>
                    <a:srgbClr val="000000"/>
                  </a:solidFill>
                  <a:latin typeface="Times" panose="02020603050405020304" pitchFamily="18" charset="0"/>
                  <a:ea typeface="黑体" panose="02010609060101010101" pitchFamily="49" charset="-122"/>
                </a:rPr>
                <a:t>＝</a:t>
              </a:r>
              <a:endParaRPr lang="zh-CN" altLang="en-US" sz="4000">
                <a:ea typeface="黑体" panose="02010609060101010101" pitchFamily="49" charset="-122"/>
              </a:endParaRPr>
            </a:p>
          </p:txBody>
        </p:sp>
        <p:sp>
          <p:nvSpPr>
            <p:cNvPr id="10" name="Rectangle 8"/>
            <p:cNvSpPr>
              <a:spLocks noChangeArrowheads="1"/>
            </p:cNvSpPr>
            <p:nvPr/>
          </p:nvSpPr>
          <p:spPr bwMode="auto">
            <a:xfrm>
              <a:off x="1190" y="204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1" name="Rectangle 9"/>
            <p:cNvSpPr>
              <a:spLocks noChangeArrowheads="1"/>
            </p:cNvSpPr>
            <p:nvPr/>
          </p:nvSpPr>
          <p:spPr bwMode="auto">
            <a:xfrm>
              <a:off x="1409" y="2049"/>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FF0000"/>
                  </a:solidFill>
                  <a:latin typeface="Times" panose="02020603050405020304" pitchFamily="18" charset="0"/>
                  <a:ea typeface="黑体" panose="02010609060101010101" pitchFamily="49" charset="-122"/>
                </a:rPr>
                <a:t>b</a:t>
              </a:r>
              <a:endParaRPr lang="en-US" altLang="zh-CN" sz="4000">
                <a:solidFill>
                  <a:srgbClr val="FF0000"/>
                </a:solidFill>
                <a:ea typeface="黑体" panose="02010609060101010101" pitchFamily="49" charset="-122"/>
              </a:endParaRPr>
            </a:p>
          </p:txBody>
        </p:sp>
        <p:sp>
          <p:nvSpPr>
            <p:cNvPr id="12" name="Rectangle 10"/>
            <p:cNvSpPr>
              <a:spLocks noChangeArrowheads="1"/>
            </p:cNvSpPr>
            <p:nvPr/>
          </p:nvSpPr>
          <p:spPr bwMode="auto">
            <a:xfrm>
              <a:off x="1628" y="204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3" name="Rectangle 11"/>
            <p:cNvSpPr>
              <a:spLocks noChangeArrowheads="1"/>
            </p:cNvSpPr>
            <p:nvPr/>
          </p:nvSpPr>
          <p:spPr bwMode="auto">
            <a:xfrm>
              <a:off x="1863" y="2049"/>
              <a:ext cx="9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c</a:t>
              </a:r>
              <a:endParaRPr lang="en-US" altLang="zh-CN" sz="4000">
                <a:ea typeface="黑体" panose="02010609060101010101" pitchFamily="49" charset="-122"/>
              </a:endParaRPr>
            </a:p>
          </p:txBody>
        </p:sp>
        <p:sp>
          <p:nvSpPr>
            <p:cNvPr id="14" name="Rectangle 12"/>
            <p:cNvSpPr>
              <a:spLocks noChangeArrowheads="1"/>
            </p:cNvSpPr>
            <p:nvPr/>
          </p:nvSpPr>
          <p:spPr bwMode="auto">
            <a:xfrm>
              <a:off x="2081" y="204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5" name="Rectangle 13"/>
            <p:cNvSpPr>
              <a:spLocks noChangeArrowheads="1"/>
            </p:cNvSpPr>
            <p:nvPr/>
          </p:nvSpPr>
          <p:spPr bwMode="auto">
            <a:xfrm>
              <a:off x="2285" y="2049"/>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b</a:t>
              </a:r>
              <a:endParaRPr lang="en-US" altLang="zh-CN" sz="4000">
                <a:ea typeface="黑体" panose="02010609060101010101" pitchFamily="49" charset="-122"/>
              </a:endParaRPr>
            </a:p>
          </p:txBody>
        </p:sp>
        <p:sp>
          <p:nvSpPr>
            <p:cNvPr id="16" name="Rectangle 14"/>
            <p:cNvSpPr>
              <a:spLocks noChangeArrowheads="1"/>
            </p:cNvSpPr>
            <p:nvPr/>
          </p:nvSpPr>
          <p:spPr bwMode="auto">
            <a:xfrm>
              <a:off x="1190" y="2567"/>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FF0000"/>
                  </a:solidFill>
                  <a:latin typeface="Times" panose="02020603050405020304" pitchFamily="18" charset="0"/>
                  <a:ea typeface="黑体" panose="02010609060101010101" pitchFamily="49" charset="-122"/>
                </a:rPr>
                <a:t>a</a:t>
              </a:r>
              <a:endParaRPr lang="en-US" altLang="zh-CN" sz="4000">
                <a:solidFill>
                  <a:srgbClr val="FF0000"/>
                </a:solidFill>
                <a:ea typeface="黑体" panose="02010609060101010101" pitchFamily="49" charset="-122"/>
              </a:endParaRPr>
            </a:p>
          </p:txBody>
        </p:sp>
        <p:sp>
          <p:nvSpPr>
            <p:cNvPr id="17" name="Rectangle 15"/>
            <p:cNvSpPr>
              <a:spLocks noChangeArrowheads="1"/>
            </p:cNvSpPr>
            <p:nvPr/>
          </p:nvSpPr>
          <p:spPr bwMode="auto">
            <a:xfrm>
              <a:off x="1409" y="2567"/>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FF0000"/>
                  </a:solidFill>
                  <a:latin typeface="Times" panose="02020603050405020304" pitchFamily="18" charset="0"/>
                  <a:ea typeface="黑体" panose="02010609060101010101" pitchFamily="49" charset="-122"/>
                </a:rPr>
                <a:t>b</a:t>
              </a:r>
              <a:endParaRPr lang="en-US" altLang="zh-CN" sz="4000">
                <a:solidFill>
                  <a:srgbClr val="FF0000"/>
                </a:solidFill>
                <a:ea typeface="黑体" panose="02010609060101010101" pitchFamily="49" charset="-122"/>
              </a:endParaRPr>
            </a:p>
          </p:txBody>
        </p:sp>
        <p:sp>
          <p:nvSpPr>
            <p:cNvPr id="18" name="Rectangle 16"/>
            <p:cNvSpPr>
              <a:spLocks noChangeArrowheads="1"/>
            </p:cNvSpPr>
            <p:nvPr/>
          </p:nvSpPr>
          <p:spPr bwMode="auto">
            <a:xfrm>
              <a:off x="1628" y="2567"/>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19" name="Line 17"/>
            <p:cNvSpPr>
              <a:spLocks noChangeShapeType="1"/>
            </p:cNvSpPr>
            <p:nvPr/>
          </p:nvSpPr>
          <p:spPr bwMode="auto">
            <a:xfrm>
              <a:off x="1284"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18"/>
            <p:cNvSpPr>
              <a:spLocks noChangeShapeType="1"/>
            </p:cNvSpPr>
            <p:nvPr/>
          </p:nvSpPr>
          <p:spPr bwMode="auto">
            <a:xfrm>
              <a:off x="1221"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19"/>
            <p:cNvSpPr>
              <a:spLocks noChangeShapeType="1"/>
            </p:cNvSpPr>
            <p:nvPr/>
          </p:nvSpPr>
          <p:spPr bwMode="auto">
            <a:xfrm>
              <a:off x="1503"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20"/>
            <p:cNvSpPr>
              <a:spLocks noChangeShapeType="1"/>
            </p:cNvSpPr>
            <p:nvPr/>
          </p:nvSpPr>
          <p:spPr bwMode="auto">
            <a:xfrm>
              <a:off x="1440"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21"/>
            <p:cNvSpPr>
              <a:spLocks noChangeShapeType="1"/>
            </p:cNvSpPr>
            <p:nvPr/>
          </p:nvSpPr>
          <p:spPr bwMode="auto">
            <a:xfrm>
              <a:off x="1722"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Line 22"/>
            <p:cNvSpPr>
              <a:spLocks noChangeShapeType="1"/>
            </p:cNvSpPr>
            <p:nvPr/>
          </p:nvSpPr>
          <p:spPr bwMode="auto">
            <a:xfrm>
              <a:off x="1659"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Rectangle 23"/>
            <p:cNvSpPr>
              <a:spLocks noChangeArrowheads="1"/>
            </p:cNvSpPr>
            <p:nvPr/>
          </p:nvSpPr>
          <p:spPr bwMode="auto">
            <a:xfrm>
              <a:off x="3395" y="2002"/>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i</a:t>
              </a:r>
              <a:r>
                <a:rPr lang="zh-CN" altLang="en-US" sz="2600">
                  <a:solidFill>
                    <a:srgbClr val="000000"/>
                  </a:solidFill>
                  <a:latin typeface="Times" panose="02020603050405020304" pitchFamily="18" charset="0"/>
                  <a:ea typeface="黑体" panose="02010609060101010101" pitchFamily="49" charset="-122"/>
                </a:rPr>
                <a:t>＝</a:t>
              </a:r>
              <a:r>
                <a:rPr lang="en-US" altLang="zh-CN" sz="2600">
                  <a:solidFill>
                    <a:srgbClr val="000000"/>
                  </a:solidFill>
                  <a:latin typeface="Times"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26" name="Rectangle 24"/>
            <p:cNvSpPr>
              <a:spLocks noChangeArrowheads="1"/>
            </p:cNvSpPr>
            <p:nvPr/>
          </p:nvSpPr>
          <p:spPr bwMode="auto">
            <a:xfrm>
              <a:off x="3395" y="2536"/>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j</a:t>
              </a:r>
              <a:r>
                <a:rPr lang="zh-CN" altLang="en-US" sz="2600">
                  <a:solidFill>
                    <a:srgbClr val="000000"/>
                  </a:solidFill>
                  <a:latin typeface="Times" panose="02020603050405020304" pitchFamily="18" charset="0"/>
                  <a:ea typeface="黑体" panose="02010609060101010101" pitchFamily="49" charset="-122"/>
                </a:rPr>
                <a:t>＝</a:t>
              </a:r>
              <a:r>
                <a:rPr lang="en-US" altLang="zh-CN" sz="2600">
                  <a:solidFill>
                    <a:srgbClr val="000000"/>
                  </a:solidFill>
                  <a:latin typeface="Times" panose="02020603050405020304" pitchFamily="18" charset="0"/>
                  <a:ea typeface="黑体" panose="02010609060101010101" pitchFamily="49" charset="-122"/>
                </a:rPr>
                <a:t>3</a:t>
              </a:r>
              <a:endParaRPr lang="en-US" altLang="zh-CN" sz="4000">
                <a:ea typeface="黑体" panose="02010609060101010101" pitchFamily="49" charset="-122"/>
              </a:endParaRPr>
            </a:p>
          </p:txBody>
        </p:sp>
        <p:sp>
          <p:nvSpPr>
            <p:cNvPr id="28" name="Rectangle 26"/>
            <p:cNvSpPr>
              <a:spLocks noChangeArrowheads="1"/>
            </p:cNvSpPr>
            <p:nvPr/>
          </p:nvSpPr>
          <p:spPr bwMode="auto">
            <a:xfrm>
              <a:off x="2519" y="204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a</a:t>
              </a:r>
              <a:endParaRPr lang="en-US" altLang="zh-CN" sz="4000">
                <a:ea typeface="黑体" panose="02010609060101010101" pitchFamily="49" charset="-122"/>
              </a:endParaRPr>
            </a:p>
          </p:txBody>
        </p:sp>
        <p:sp>
          <p:nvSpPr>
            <p:cNvPr id="29" name="Rectangle 27"/>
            <p:cNvSpPr>
              <a:spLocks noChangeArrowheads="1"/>
            </p:cNvSpPr>
            <p:nvPr/>
          </p:nvSpPr>
          <p:spPr bwMode="auto">
            <a:xfrm>
              <a:off x="2738" y="2049"/>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b</a:t>
              </a:r>
              <a:endParaRPr lang="en-US" altLang="zh-CN" sz="4000">
                <a:ea typeface="黑体" panose="02010609060101010101" pitchFamily="49" charset="-122"/>
              </a:endParaRPr>
            </a:p>
          </p:txBody>
        </p:sp>
        <p:sp>
          <p:nvSpPr>
            <p:cNvPr id="30" name="Rectangle 28"/>
            <p:cNvSpPr>
              <a:spLocks noChangeArrowheads="1"/>
            </p:cNvSpPr>
            <p:nvPr/>
          </p:nvSpPr>
          <p:spPr bwMode="auto">
            <a:xfrm>
              <a:off x="1847" y="2567"/>
              <a:ext cx="11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600">
                  <a:solidFill>
                    <a:srgbClr val="000000"/>
                  </a:solidFill>
                  <a:latin typeface="Times" panose="02020603050405020304" pitchFamily="18" charset="0"/>
                  <a:ea typeface="黑体" panose="02010609060101010101" pitchFamily="49" charset="-122"/>
                </a:rPr>
                <a:t>b</a:t>
              </a:r>
              <a:endParaRPr lang="en-US" altLang="zh-CN" sz="4000">
                <a:ea typeface="黑体" panose="02010609060101010101" pitchFamily="49" charset="-122"/>
              </a:endParaRPr>
            </a:p>
          </p:txBody>
        </p:sp>
        <p:sp>
          <p:nvSpPr>
            <p:cNvPr id="31" name="Line 29"/>
            <p:cNvSpPr>
              <a:spLocks noChangeShapeType="1"/>
            </p:cNvSpPr>
            <p:nvPr/>
          </p:nvSpPr>
          <p:spPr bwMode="auto">
            <a:xfrm>
              <a:off x="1800" y="2363"/>
              <a:ext cx="188" cy="14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30"/>
            <p:cNvSpPr>
              <a:spLocks noChangeShapeType="1"/>
            </p:cNvSpPr>
            <p:nvPr/>
          </p:nvSpPr>
          <p:spPr bwMode="auto">
            <a:xfrm>
              <a:off x="1909"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31"/>
            <p:cNvSpPr>
              <a:spLocks noChangeShapeType="1"/>
            </p:cNvSpPr>
            <p:nvPr/>
          </p:nvSpPr>
          <p:spPr bwMode="auto">
            <a:xfrm>
              <a:off x="1847" y="2316"/>
              <a:ext cx="1" cy="22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4" name="文本框 31"/>
          <p:cNvSpPr txBox="1">
            <a:spLocks noChangeArrowheads="1"/>
          </p:cNvSpPr>
          <p:nvPr/>
        </p:nvSpPr>
        <p:spPr bwMode="auto">
          <a:xfrm>
            <a:off x="2023480" y="4502620"/>
            <a:ext cx="3662363"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1600" u="sng">
                <a:ea typeface="黑体" panose="02010609060101010101" pitchFamily="49" charset="-122"/>
              </a:rPr>
              <a:t>0   1   2    3    4   5    6    7 </a:t>
            </a:r>
            <a:endParaRPr lang="zh-CN" altLang="en-US" sz="1600" u="sng">
              <a:ea typeface="黑体" panose="02010609060101010101" pitchFamily="49" charset="-122"/>
            </a:endParaRPr>
          </a:p>
        </p:txBody>
      </p:sp>
      <p:sp>
        <p:nvSpPr>
          <p:cNvPr id="35" name="矩形 34"/>
          <p:cNvSpPr/>
          <p:nvPr/>
        </p:nvSpPr>
        <p:spPr>
          <a:xfrm>
            <a:off x="2033005" y="5737695"/>
            <a:ext cx="239713" cy="431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sp>
        <p:nvSpPr>
          <p:cNvPr id="36" name="矩形 35"/>
          <p:cNvSpPr/>
          <p:nvPr/>
        </p:nvSpPr>
        <p:spPr>
          <a:xfrm>
            <a:off x="2731505" y="5737695"/>
            <a:ext cx="239713" cy="431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sp>
        <p:nvSpPr>
          <p:cNvPr id="37" name="矩形 36"/>
          <p:cNvSpPr/>
          <p:nvPr/>
        </p:nvSpPr>
        <p:spPr>
          <a:xfrm>
            <a:off x="2745792" y="4866158"/>
            <a:ext cx="239712" cy="431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pic>
        <p:nvPicPr>
          <p:cNvPr id="38"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85928"/>
            <a:ext cx="1127448" cy="11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p:cNvSpPr txBox="1"/>
          <p:nvPr/>
        </p:nvSpPr>
        <p:spPr>
          <a:xfrm>
            <a:off x="72008" y="5445804"/>
            <a:ext cx="983432" cy="215444"/>
          </a:xfrm>
          <a:prstGeom prst="rect">
            <a:avLst/>
          </a:prstGeom>
          <a:noFill/>
        </p:spPr>
        <p:txBody>
          <a:bodyPr wrap="square" lIns="0" tIns="0" rIns="0" bIns="0" rtlCol="0">
            <a:spAutoFit/>
          </a:bodyPr>
          <a:lstStyle/>
          <a:p>
            <a:pPr algn="ctr"/>
            <a:r>
              <a:rPr lang="en-US" altLang="zh-CN" sz="1400" b="0" dirty="0" smtClean="0"/>
              <a:t>BF</a:t>
            </a:r>
            <a:r>
              <a:rPr lang="zh-CN" altLang="en-US" sz="1400" b="0" dirty="0" smtClean="0"/>
              <a:t>算法？</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247900" y="945406"/>
            <a:ext cx="8034338" cy="5795962"/>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b="0" dirty="0">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仿宋_GB2312" pitchFamily="49" charset="-122"/>
              </a:rPr>
              <a:t>运用</a:t>
            </a:r>
            <a:r>
              <a:rPr lang="en-US" altLang="zh-CN" sz="2800" dirty="0">
                <a:latin typeface="Times New Roman" panose="02020603050405020304" pitchFamily="18" charset="0"/>
                <a:ea typeface="仿宋_GB2312" pitchFamily="49" charset="-122"/>
              </a:rPr>
              <a:t>KMP</a:t>
            </a:r>
            <a:r>
              <a:rPr lang="zh-CN" altLang="en-US" sz="2800" dirty="0">
                <a:latin typeface="Times New Roman" panose="02020603050405020304" pitchFamily="18" charset="0"/>
                <a:ea typeface="仿宋_GB2312" pitchFamily="49" charset="-122"/>
              </a:rPr>
              <a:t>算法的匹配过程</a:t>
            </a:r>
          </a:p>
          <a:p>
            <a:pPr>
              <a:spcBef>
                <a:spcPct val="0"/>
              </a:spcBef>
              <a:buClrTx/>
              <a:buSzTx/>
              <a:buFontTx/>
              <a:buNone/>
            </a:pPr>
            <a:endParaRPr lang="zh-CN" altLang="en-US" sz="1000" b="0" dirty="0">
              <a:latin typeface="Times New Roman" panose="02020603050405020304" pitchFamily="18" charset="0"/>
              <a:ea typeface="黑体" panose="02010609060101010101" pitchFamily="49" charset="-122"/>
            </a:endParaRPr>
          </a:p>
          <a:p>
            <a:pPr>
              <a:spcBef>
                <a:spcPct val="0"/>
              </a:spcBef>
              <a:buClrTx/>
              <a:buSzTx/>
              <a:buFontTx/>
              <a:buNone/>
            </a:pPr>
            <a:r>
              <a:rPr lang="zh-CN" altLang="en-US" sz="2800" dirty="0">
                <a:solidFill>
                  <a:srgbClr val="FF3300"/>
                </a:solidFill>
                <a:latin typeface="Times New Roman" panose="02020603050405020304" pitchFamily="18" charset="0"/>
                <a:ea typeface="仿宋_GB2312" pitchFamily="49" charset="-122"/>
              </a:rPr>
              <a:t>第</a:t>
            </a:r>
            <a:r>
              <a:rPr lang="en-US" altLang="zh-CN" sz="2800" dirty="0">
                <a:solidFill>
                  <a:srgbClr val="FF3300"/>
                </a:solidFill>
                <a:latin typeface="Times New Roman" panose="02020603050405020304" pitchFamily="18" charset="0"/>
                <a:ea typeface="仿宋_GB2312" pitchFamily="49" charset="-122"/>
              </a:rPr>
              <a:t>1</a:t>
            </a:r>
            <a:r>
              <a:rPr lang="zh-CN" altLang="en-US" sz="2800" dirty="0">
                <a:solidFill>
                  <a:srgbClr val="FF3300"/>
                </a:solidFill>
                <a:latin typeface="Times New Roman" panose="02020603050405020304" pitchFamily="18" charset="0"/>
                <a:ea typeface="仿宋_GB2312" pitchFamily="49" charset="-122"/>
              </a:rPr>
              <a:t>趟  目标   </a:t>
            </a:r>
            <a:r>
              <a:rPr lang="en-US" altLang="zh-CN" sz="2800" i="1" dirty="0">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a:t>
            </a:r>
            <a:r>
              <a:rPr lang="en-US" altLang="zh-CN" sz="2800" i="1" dirty="0">
                <a:solidFill>
                  <a:srgbClr val="FF3300"/>
                </a:solidFill>
                <a:latin typeface="Times New Roman" panose="02020603050405020304" pitchFamily="18" charset="0"/>
                <a:ea typeface="仿宋_GB2312" pitchFamily="49" charset="-122"/>
              </a:rPr>
              <a:t>c</a:t>
            </a:r>
            <a:r>
              <a:rPr lang="en-US" altLang="zh-CN" sz="2800" i="1" dirty="0">
                <a:solidFill>
                  <a:srgbClr val="000099"/>
                </a:solidFill>
                <a:latin typeface="Times New Roman" panose="02020603050405020304" pitchFamily="18" charset="0"/>
                <a:ea typeface="仿宋_GB2312" pitchFamily="49" charset="-122"/>
              </a:rPr>
              <a:t> a b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c a c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c</a:t>
            </a:r>
            <a:endParaRPr lang="en-US" altLang="zh-CN" sz="2800" dirty="0">
              <a:solidFill>
                <a:srgbClr val="000099"/>
              </a:solidFill>
              <a:latin typeface="Times New Roman" panose="02020603050405020304" pitchFamily="18" charset="0"/>
              <a:ea typeface="仿宋_GB2312" pitchFamily="49" charset="-122"/>
            </a:endParaRPr>
          </a:p>
          <a:p>
            <a:pPr>
              <a:spcBef>
                <a:spcPct val="0"/>
              </a:spcBef>
              <a:buClrTx/>
              <a:buSzTx/>
              <a:buFontTx/>
              <a:buNone/>
            </a:pPr>
            <a:r>
              <a:rPr lang="en-US" altLang="zh-CN" sz="2800" dirty="0">
                <a:solidFill>
                  <a:srgbClr val="000099"/>
                </a:solidFill>
                <a:latin typeface="Times New Roman" panose="02020603050405020304" pitchFamily="18" charset="0"/>
                <a:ea typeface="仿宋_GB2312" pitchFamily="49" charset="-122"/>
              </a:rPr>
              <a:t>            </a:t>
            </a:r>
            <a:r>
              <a:rPr lang="zh-CN" altLang="en-US" sz="2800" dirty="0">
                <a:solidFill>
                  <a:srgbClr val="FF3300"/>
                </a:solidFill>
                <a:latin typeface="Times New Roman" panose="02020603050405020304" pitchFamily="18" charset="0"/>
                <a:ea typeface="仿宋_GB2312" pitchFamily="49" charset="-122"/>
              </a:rPr>
              <a:t>模式</a:t>
            </a:r>
            <a:r>
              <a:rPr lang="zh-CN" altLang="en-US" sz="2800" dirty="0">
                <a:solidFill>
                  <a:srgbClr val="000099"/>
                </a:solidFill>
                <a:latin typeface="Times New Roman" panose="02020603050405020304" pitchFamily="18" charset="0"/>
                <a:ea typeface="黑体" panose="02010609060101010101" pitchFamily="49" charset="-122"/>
              </a:rPr>
              <a:t>   </a:t>
            </a:r>
            <a:r>
              <a:rPr lang="en-US" altLang="zh-CN" sz="2800" i="1" dirty="0">
                <a:latin typeface="Times New Roman" panose="02020603050405020304" pitchFamily="18" charset="0"/>
                <a:ea typeface="黑体" panose="02010609060101010101" pitchFamily="49" charset="-122"/>
              </a:rPr>
              <a:t>a</a:t>
            </a:r>
            <a:r>
              <a:rPr lang="en-US" altLang="zh-CN" sz="2800" i="1" dirty="0">
                <a:solidFill>
                  <a:srgbClr val="000099"/>
                </a:solidFill>
                <a:latin typeface="Times New Roman" panose="02020603050405020304" pitchFamily="18" charset="0"/>
                <a:ea typeface="黑体" panose="02010609060101010101" pitchFamily="49" charset="-122"/>
              </a:rPr>
              <a:t> </a:t>
            </a:r>
            <a:r>
              <a:rPr lang="en-US" altLang="zh-CN" sz="2800" i="1" dirty="0">
                <a:solidFill>
                  <a:srgbClr val="FF3300"/>
                </a:solidFill>
                <a:latin typeface="Times New Roman" panose="02020603050405020304" pitchFamily="18" charset="0"/>
                <a:ea typeface="黑体" panose="02010609060101010101" pitchFamily="49" charset="-122"/>
              </a:rPr>
              <a:t>b</a:t>
            </a:r>
            <a:r>
              <a:rPr lang="en-US" altLang="zh-CN" sz="2800" i="1" dirty="0">
                <a:solidFill>
                  <a:srgbClr val="000099"/>
                </a:solidFill>
                <a:latin typeface="Times New Roman" panose="02020603050405020304" pitchFamily="18" charset="0"/>
                <a:ea typeface="黑体" panose="02010609060101010101" pitchFamily="49" charset="-122"/>
              </a:rPr>
              <a:t> a </a:t>
            </a:r>
            <a:r>
              <a:rPr lang="en-US" altLang="zh-CN" sz="2800" i="1" dirty="0" err="1">
                <a:solidFill>
                  <a:srgbClr val="000099"/>
                </a:solidFill>
                <a:latin typeface="Times New Roman" panose="02020603050405020304" pitchFamily="18" charset="0"/>
                <a:ea typeface="黑体" panose="02010609060101010101" pitchFamily="49" charset="-122"/>
              </a:rPr>
              <a:t>a</a:t>
            </a:r>
            <a:r>
              <a:rPr lang="en-US" altLang="zh-CN" sz="2800" i="1" dirty="0">
                <a:solidFill>
                  <a:srgbClr val="000099"/>
                </a:solidFill>
                <a:latin typeface="Times New Roman" panose="02020603050405020304" pitchFamily="18" charset="0"/>
                <a:ea typeface="黑体" panose="02010609060101010101" pitchFamily="49" charset="-122"/>
              </a:rPr>
              <a:t> b c a c</a:t>
            </a:r>
            <a:endParaRPr lang="en-US" altLang="zh-CN" sz="2800" dirty="0">
              <a:solidFill>
                <a:srgbClr val="000099"/>
              </a:solidFill>
              <a:latin typeface="Times New Roman" panose="02020603050405020304" pitchFamily="18" charset="0"/>
              <a:ea typeface="黑体" panose="02010609060101010101" pitchFamily="49" charset="-122"/>
            </a:endParaRPr>
          </a:p>
          <a:p>
            <a:pPr>
              <a:spcBef>
                <a:spcPct val="0"/>
              </a:spcBef>
              <a:buClrTx/>
              <a:buSzTx/>
              <a:buFontTx/>
              <a:buNone/>
            </a:pPr>
            <a:r>
              <a:rPr lang="en-US" altLang="zh-CN" sz="2800" dirty="0">
                <a:solidFill>
                  <a:srgbClr val="000099"/>
                </a:solidFill>
                <a:latin typeface="Times New Roman" panose="02020603050405020304" pitchFamily="18" charset="0"/>
                <a:ea typeface="黑体" panose="02010609060101010101" pitchFamily="49" charset="-122"/>
              </a:rPr>
              <a:t>	                </a:t>
            </a:r>
            <a:r>
              <a:rPr lang="en-US" altLang="zh-CN" sz="2800" dirty="0">
                <a:solidFill>
                  <a:srgbClr val="0000FF"/>
                </a:solidFill>
                <a:latin typeface="Times New Roman" panose="02020603050405020304" pitchFamily="18" charset="0"/>
                <a:ea typeface="黑体" panose="02010609060101010101" pitchFamily="49" charset="-122"/>
                <a:sym typeface="Symbol" panose="05050102010706020507" pitchFamily="18" charset="2"/>
              </a:rPr>
              <a:t>   </a:t>
            </a:r>
            <a:r>
              <a:rPr lang="en-US" altLang="zh-CN" sz="2800" dirty="0">
                <a:solidFill>
                  <a:schemeClr val="tx2"/>
                </a:solidFill>
                <a:latin typeface="Times New Roman" panose="02020603050405020304" pitchFamily="18" charset="0"/>
                <a:ea typeface="黑体" panose="02010609060101010101" pitchFamily="49" charset="-122"/>
              </a:rPr>
              <a:t>j=1 </a:t>
            </a:r>
            <a:r>
              <a:rPr lang="en-US" altLang="zh-CN" sz="2800" dirty="0">
                <a:solidFill>
                  <a:schemeClr val="tx2"/>
                </a:solidFill>
                <a:latin typeface="Times New Roman" panose="02020603050405020304" pitchFamily="18" charset="0"/>
                <a:ea typeface="黑体" panose="02010609060101010101" pitchFamily="49" charset="-122"/>
                <a:sym typeface="Wingdings" panose="05000000000000000000" pitchFamily="2" charset="2"/>
              </a:rPr>
              <a:t></a:t>
            </a:r>
            <a:r>
              <a:rPr lang="en-US" altLang="zh-CN" sz="2800" dirty="0">
                <a:solidFill>
                  <a:schemeClr val="tx2"/>
                </a:solidFill>
                <a:latin typeface="Times New Roman" panose="02020603050405020304" pitchFamily="18" charset="0"/>
                <a:ea typeface="黑体" panose="02010609060101010101" pitchFamily="49" charset="-122"/>
              </a:rPr>
              <a:t> next(1) = 0</a:t>
            </a:r>
            <a:r>
              <a:rPr lang="zh-CN" altLang="en-US" sz="2800" dirty="0">
                <a:solidFill>
                  <a:schemeClr val="tx2"/>
                </a:solidFill>
                <a:latin typeface="Times New Roman" panose="02020603050405020304" pitchFamily="18" charset="0"/>
                <a:ea typeface="黑体" panose="02010609060101010101" pitchFamily="49" charset="-122"/>
              </a:rPr>
              <a:t>，</a:t>
            </a:r>
            <a:r>
              <a:rPr lang="zh-CN" altLang="en-US" sz="2800" dirty="0">
                <a:solidFill>
                  <a:schemeClr val="tx2"/>
                </a:solidFill>
                <a:latin typeface="Times New Roman" panose="02020603050405020304" pitchFamily="18" charset="0"/>
                <a:ea typeface="仿宋_GB2312" pitchFamily="49" charset="-122"/>
              </a:rPr>
              <a:t>下次</a:t>
            </a:r>
            <a:r>
              <a:rPr lang="en-US" altLang="zh-CN" sz="2800" dirty="0">
                <a:solidFill>
                  <a:schemeClr val="tx2"/>
                </a:solidFill>
                <a:latin typeface="Times New Roman" panose="02020603050405020304" pitchFamily="18" charset="0"/>
                <a:ea typeface="仿宋_GB2312" pitchFamily="49" charset="-122"/>
              </a:rPr>
              <a:t>p</a:t>
            </a:r>
            <a:r>
              <a:rPr lang="en-US" altLang="zh-CN" sz="2800" baseline="-25000" dirty="0">
                <a:solidFill>
                  <a:schemeClr val="tx2"/>
                </a:solidFill>
                <a:latin typeface="Times New Roman" panose="02020603050405020304" pitchFamily="18" charset="0"/>
                <a:ea typeface="仿宋_GB2312" pitchFamily="49" charset="-122"/>
              </a:rPr>
              <a:t>0</a:t>
            </a:r>
            <a:endParaRPr lang="en-US" altLang="zh-CN" sz="2800" dirty="0">
              <a:solidFill>
                <a:schemeClr val="tx2"/>
              </a:solidFill>
              <a:latin typeface="Times New Roman" panose="02020603050405020304" pitchFamily="18" charset="0"/>
              <a:ea typeface="仿宋_GB2312" pitchFamily="49" charset="-122"/>
            </a:endParaRPr>
          </a:p>
          <a:p>
            <a:pPr>
              <a:spcBef>
                <a:spcPct val="0"/>
              </a:spcBef>
              <a:buClrTx/>
              <a:buSzTx/>
              <a:buFontTx/>
              <a:buNone/>
            </a:pPr>
            <a:r>
              <a:rPr lang="zh-CN" altLang="en-US" sz="2800" dirty="0">
                <a:solidFill>
                  <a:srgbClr val="FF3300"/>
                </a:solidFill>
                <a:latin typeface="Times New Roman" panose="02020603050405020304" pitchFamily="18" charset="0"/>
                <a:ea typeface="仿宋_GB2312" pitchFamily="49" charset="-122"/>
              </a:rPr>
              <a:t>第</a:t>
            </a:r>
            <a:r>
              <a:rPr lang="en-US" altLang="zh-CN" sz="2800" dirty="0">
                <a:solidFill>
                  <a:srgbClr val="FF3300"/>
                </a:solidFill>
                <a:latin typeface="Times New Roman" panose="02020603050405020304" pitchFamily="18" charset="0"/>
                <a:ea typeface="仿宋_GB2312" pitchFamily="49" charset="-122"/>
              </a:rPr>
              <a:t>2</a:t>
            </a:r>
            <a:r>
              <a:rPr lang="zh-CN" altLang="en-US" sz="2800" dirty="0">
                <a:solidFill>
                  <a:srgbClr val="FF3300"/>
                </a:solidFill>
                <a:latin typeface="Times New Roman" panose="02020603050405020304" pitchFamily="18" charset="0"/>
                <a:ea typeface="仿宋_GB2312" pitchFamily="49" charset="-122"/>
              </a:rPr>
              <a:t>趟  目标   </a:t>
            </a:r>
            <a:r>
              <a:rPr lang="en-US" altLang="zh-CN" sz="2800" i="1" dirty="0">
                <a:solidFill>
                  <a:srgbClr val="000099"/>
                </a:solidFill>
                <a:latin typeface="Times New Roman" panose="02020603050405020304" pitchFamily="18" charset="0"/>
                <a:ea typeface="仿宋_GB2312" pitchFamily="49" charset="-122"/>
              </a:rPr>
              <a:t>a </a:t>
            </a:r>
            <a:r>
              <a:rPr lang="en-US" altLang="zh-CN" sz="2800" i="1" dirty="0">
                <a:solidFill>
                  <a:srgbClr val="FF3300"/>
                </a:solidFill>
                <a:latin typeface="Times New Roman" panose="02020603050405020304" pitchFamily="18" charset="0"/>
                <a:ea typeface="仿宋_GB2312" pitchFamily="49" charset="-122"/>
              </a:rPr>
              <a:t>c</a:t>
            </a:r>
            <a:r>
              <a:rPr lang="en-US" altLang="zh-CN" sz="2800" i="1" dirty="0">
                <a:solidFill>
                  <a:srgbClr val="000099"/>
                </a:solidFill>
                <a:latin typeface="Times New Roman" panose="02020603050405020304" pitchFamily="18" charset="0"/>
                <a:ea typeface="仿宋_GB2312" pitchFamily="49" charset="-122"/>
              </a:rPr>
              <a:t> a b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c a c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c</a:t>
            </a:r>
            <a:endParaRPr lang="en-US" altLang="zh-CN" sz="2800" dirty="0">
              <a:solidFill>
                <a:srgbClr val="000099"/>
              </a:solidFill>
              <a:latin typeface="Times New Roman" panose="02020603050405020304" pitchFamily="18" charset="0"/>
              <a:ea typeface="仿宋_GB2312" pitchFamily="49" charset="-122"/>
            </a:endParaRPr>
          </a:p>
          <a:p>
            <a:pPr>
              <a:spcBef>
                <a:spcPct val="0"/>
              </a:spcBef>
              <a:buClrTx/>
              <a:buSzTx/>
              <a:buFontTx/>
              <a:buNone/>
            </a:pPr>
            <a:r>
              <a:rPr lang="en-US" altLang="zh-CN" sz="2800" dirty="0">
                <a:solidFill>
                  <a:srgbClr val="000099"/>
                </a:solidFill>
                <a:latin typeface="Times New Roman" panose="02020603050405020304" pitchFamily="18" charset="0"/>
                <a:ea typeface="仿宋_GB2312" pitchFamily="49" charset="-122"/>
              </a:rPr>
              <a:t>	  </a:t>
            </a:r>
            <a:r>
              <a:rPr lang="zh-CN" altLang="en-US" sz="2800" dirty="0">
                <a:solidFill>
                  <a:srgbClr val="FF3300"/>
                </a:solidFill>
                <a:latin typeface="Times New Roman" panose="02020603050405020304" pitchFamily="18" charset="0"/>
                <a:ea typeface="仿宋_GB2312" pitchFamily="49" charset="-122"/>
              </a:rPr>
              <a:t>模式</a:t>
            </a:r>
            <a:r>
              <a:rPr lang="zh-CN" altLang="en-US" sz="2800" dirty="0">
                <a:solidFill>
                  <a:srgbClr val="000099"/>
                </a:solidFill>
                <a:latin typeface="Times New Roman" panose="02020603050405020304" pitchFamily="18" charset="0"/>
                <a:ea typeface="仿宋_GB2312" pitchFamily="49" charset="-122"/>
              </a:rPr>
              <a:t>      </a:t>
            </a:r>
            <a:r>
              <a:rPr lang="en-US" altLang="zh-CN" sz="2800" i="1" dirty="0">
                <a:solidFill>
                  <a:srgbClr val="FF3300"/>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c a c</a:t>
            </a:r>
            <a:endParaRPr lang="en-US" altLang="zh-CN" sz="2800" dirty="0">
              <a:solidFill>
                <a:srgbClr val="000099"/>
              </a:solidFill>
              <a:latin typeface="Times New Roman" panose="02020603050405020304" pitchFamily="18" charset="0"/>
              <a:ea typeface="仿宋_GB2312" pitchFamily="49" charset="-122"/>
            </a:endParaRPr>
          </a:p>
          <a:p>
            <a:pPr>
              <a:spcBef>
                <a:spcPct val="0"/>
              </a:spcBef>
              <a:buClrTx/>
              <a:buSzTx/>
              <a:buFontTx/>
              <a:buNone/>
            </a:pPr>
            <a:r>
              <a:rPr lang="en-US" altLang="zh-CN" sz="2800" dirty="0">
                <a:solidFill>
                  <a:srgbClr val="000099"/>
                </a:solidFill>
                <a:latin typeface="Times New Roman" panose="02020603050405020304" pitchFamily="18" charset="0"/>
                <a:ea typeface="仿宋_GB2312" pitchFamily="49" charset="-122"/>
              </a:rPr>
              <a:t>		      </a:t>
            </a:r>
            <a:r>
              <a:rPr lang="en-US" altLang="zh-CN" sz="2800" dirty="0">
                <a:solidFill>
                  <a:srgbClr val="0000FF"/>
                </a:solidFill>
                <a:latin typeface="Times New Roman" panose="02020603050405020304" pitchFamily="18" charset="0"/>
                <a:ea typeface="仿宋_GB2312" pitchFamily="49" charset="-122"/>
                <a:sym typeface="Symbol" panose="05050102010706020507" pitchFamily="18" charset="2"/>
              </a:rPr>
              <a:t></a:t>
            </a:r>
            <a:r>
              <a:rPr lang="en-US" altLang="zh-CN" sz="2800" dirty="0">
                <a:solidFill>
                  <a:srgbClr val="0000FF"/>
                </a:solidFill>
                <a:latin typeface="Times New Roman" panose="02020603050405020304" pitchFamily="18" charset="0"/>
                <a:ea typeface="仿宋_GB2312" pitchFamily="49" charset="-122"/>
              </a:rPr>
              <a:t>   </a:t>
            </a:r>
            <a:r>
              <a:rPr lang="en-US" altLang="zh-CN" sz="2800" dirty="0">
                <a:solidFill>
                  <a:schemeClr val="tx2"/>
                </a:solidFill>
                <a:latin typeface="Times New Roman" panose="02020603050405020304" pitchFamily="18" charset="0"/>
                <a:ea typeface="仿宋_GB2312" pitchFamily="49" charset="-122"/>
              </a:rPr>
              <a:t>j=0 </a:t>
            </a:r>
            <a:r>
              <a:rPr lang="en-US" altLang="zh-CN" sz="2800" dirty="0">
                <a:solidFill>
                  <a:schemeClr val="tx2"/>
                </a:solidFill>
                <a:latin typeface="Times New Roman" panose="02020603050405020304" pitchFamily="18" charset="0"/>
                <a:ea typeface="黑体" panose="02010609060101010101" pitchFamily="49" charset="-122"/>
                <a:sym typeface="Wingdings" panose="05000000000000000000" pitchFamily="2" charset="2"/>
              </a:rPr>
              <a:t> </a:t>
            </a:r>
            <a:r>
              <a:rPr lang="zh-CN" altLang="en-US" sz="2800" dirty="0">
                <a:solidFill>
                  <a:schemeClr val="tx2"/>
                </a:solidFill>
                <a:latin typeface="Times New Roman" panose="02020603050405020304" pitchFamily="18" charset="0"/>
                <a:ea typeface="仿宋_GB2312" pitchFamily="49" charset="-122"/>
                <a:sym typeface="Wingdings" panose="05000000000000000000" pitchFamily="2" charset="2"/>
              </a:rPr>
              <a:t>下次</a:t>
            </a:r>
            <a:r>
              <a:rPr lang="en-US" altLang="zh-CN" sz="2800" dirty="0">
                <a:solidFill>
                  <a:schemeClr val="tx2"/>
                </a:solidFill>
                <a:latin typeface="Times New Roman" panose="02020603050405020304" pitchFamily="18" charset="0"/>
                <a:ea typeface="仿宋_GB2312" pitchFamily="49" charset="-122"/>
                <a:sym typeface="Wingdings" panose="05000000000000000000" pitchFamily="2" charset="2"/>
              </a:rPr>
              <a:t>p</a:t>
            </a:r>
            <a:r>
              <a:rPr lang="en-US" altLang="zh-CN" sz="2800" baseline="-25000" dirty="0">
                <a:solidFill>
                  <a:schemeClr val="tx2"/>
                </a:solidFill>
                <a:latin typeface="Times New Roman" panose="02020603050405020304" pitchFamily="18" charset="0"/>
                <a:ea typeface="仿宋_GB2312" pitchFamily="49" charset="-122"/>
                <a:sym typeface="Wingdings" panose="05000000000000000000" pitchFamily="2" charset="2"/>
              </a:rPr>
              <a:t>0</a:t>
            </a:r>
            <a:r>
              <a:rPr lang="en-US" altLang="zh-CN" sz="2800" dirty="0">
                <a:solidFill>
                  <a:schemeClr val="tx2"/>
                </a:solidFill>
                <a:latin typeface="Times New Roman" panose="02020603050405020304" pitchFamily="18" charset="0"/>
                <a:ea typeface="仿宋_GB2312" pitchFamily="49" charset="-122"/>
                <a:sym typeface="Wingdings" panose="05000000000000000000" pitchFamily="2" charset="2"/>
              </a:rPr>
              <a:t>, </a:t>
            </a:r>
            <a:r>
              <a:rPr lang="zh-CN" altLang="en-US" sz="2800" dirty="0">
                <a:solidFill>
                  <a:schemeClr val="tx2"/>
                </a:solidFill>
                <a:latin typeface="Times New Roman" panose="02020603050405020304" pitchFamily="18" charset="0"/>
                <a:ea typeface="仿宋_GB2312" pitchFamily="49" charset="-122"/>
              </a:rPr>
              <a:t>目标指针进 </a:t>
            </a:r>
            <a:r>
              <a:rPr lang="en-US" altLang="zh-CN" sz="2800" dirty="0">
                <a:solidFill>
                  <a:schemeClr val="tx2"/>
                </a:solidFill>
                <a:latin typeface="Times New Roman" panose="02020603050405020304" pitchFamily="18" charset="0"/>
                <a:ea typeface="仿宋_GB2312" pitchFamily="49" charset="-122"/>
              </a:rPr>
              <a:t>1</a:t>
            </a:r>
            <a:r>
              <a:rPr lang="en-US" altLang="zh-CN" sz="2800" dirty="0">
                <a:solidFill>
                  <a:srgbClr val="0000FF"/>
                </a:solidFill>
                <a:latin typeface="Times New Roman" panose="02020603050405020304" pitchFamily="18" charset="0"/>
                <a:ea typeface="仿宋_GB2312" pitchFamily="49" charset="-122"/>
              </a:rPr>
              <a:t> </a:t>
            </a:r>
          </a:p>
          <a:p>
            <a:pPr>
              <a:spcBef>
                <a:spcPct val="0"/>
              </a:spcBef>
              <a:buClrTx/>
              <a:buSzTx/>
              <a:buFontTx/>
              <a:buNone/>
            </a:pPr>
            <a:r>
              <a:rPr lang="zh-CN" altLang="en-US" sz="2800" dirty="0">
                <a:solidFill>
                  <a:srgbClr val="FF3300"/>
                </a:solidFill>
                <a:latin typeface="Times New Roman" panose="02020603050405020304" pitchFamily="18" charset="0"/>
                <a:ea typeface="仿宋_GB2312" pitchFamily="49" charset="-122"/>
              </a:rPr>
              <a:t>第</a:t>
            </a:r>
            <a:r>
              <a:rPr lang="en-US" altLang="zh-CN" sz="2800" dirty="0">
                <a:solidFill>
                  <a:srgbClr val="FF3300"/>
                </a:solidFill>
                <a:latin typeface="Times New Roman" panose="02020603050405020304" pitchFamily="18" charset="0"/>
                <a:ea typeface="仿宋_GB2312" pitchFamily="49" charset="-122"/>
              </a:rPr>
              <a:t>3</a:t>
            </a:r>
            <a:r>
              <a:rPr lang="zh-CN" altLang="en-US" sz="2800" dirty="0">
                <a:solidFill>
                  <a:srgbClr val="FF3300"/>
                </a:solidFill>
                <a:latin typeface="Times New Roman" panose="02020603050405020304" pitchFamily="18" charset="0"/>
                <a:ea typeface="仿宋_GB2312" pitchFamily="49" charset="-122"/>
              </a:rPr>
              <a:t>趟  目标   </a:t>
            </a:r>
            <a:r>
              <a:rPr lang="en-US" altLang="zh-CN" sz="2800" i="1" dirty="0">
                <a:solidFill>
                  <a:srgbClr val="000099"/>
                </a:solidFill>
                <a:latin typeface="Times New Roman" panose="02020603050405020304" pitchFamily="18" charset="0"/>
                <a:ea typeface="仿宋_GB2312" pitchFamily="49" charset="-122"/>
              </a:rPr>
              <a:t>a c </a:t>
            </a:r>
            <a:r>
              <a:rPr lang="en-US" altLang="zh-CN" sz="2800" i="1" dirty="0">
                <a:latin typeface="Times New Roman" panose="02020603050405020304" pitchFamily="18" charset="0"/>
                <a:ea typeface="仿宋_GB2312" pitchFamily="49" charset="-122"/>
              </a:rPr>
              <a:t>a b a </a:t>
            </a:r>
            <a:r>
              <a:rPr lang="en-US" altLang="zh-CN" sz="2800" i="1" dirty="0" err="1">
                <a:latin typeface="Times New Roman" panose="02020603050405020304" pitchFamily="18" charset="0"/>
                <a:ea typeface="仿宋_GB2312" pitchFamily="49" charset="-122"/>
              </a:rPr>
              <a:t>a</a:t>
            </a:r>
            <a:r>
              <a:rPr lang="en-US" altLang="zh-CN" sz="2800" i="1" dirty="0">
                <a:latin typeface="Times New Roman" panose="02020603050405020304" pitchFamily="18" charset="0"/>
                <a:ea typeface="仿宋_GB2312" pitchFamily="49" charset="-122"/>
              </a:rPr>
              <a:t> b</a:t>
            </a:r>
            <a:r>
              <a:rPr lang="en-US" altLang="zh-CN" sz="2800" i="1" dirty="0">
                <a:solidFill>
                  <a:srgbClr val="000099"/>
                </a:solidFill>
                <a:latin typeface="Times New Roman" panose="02020603050405020304" pitchFamily="18" charset="0"/>
                <a:ea typeface="仿宋_GB2312" pitchFamily="49" charset="-122"/>
              </a:rPr>
              <a:t> </a:t>
            </a:r>
            <a:r>
              <a:rPr lang="en-US" altLang="zh-CN" sz="2800" i="1" dirty="0">
                <a:solidFill>
                  <a:srgbClr val="FF3300"/>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c a c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c</a:t>
            </a:r>
            <a:endParaRPr lang="en-US" altLang="zh-CN" sz="2800" dirty="0">
              <a:solidFill>
                <a:srgbClr val="000099"/>
              </a:solidFill>
              <a:latin typeface="Times New Roman" panose="02020603050405020304" pitchFamily="18" charset="0"/>
              <a:ea typeface="仿宋_GB2312" pitchFamily="49" charset="-122"/>
            </a:endParaRPr>
          </a:p>
          <a:p>
            <a:pPr>
              <a:spcBef>
                <a:spcPct val="0"/>
              </a:spcBef>
              <a:buClrTx/>
              <a:buSzTx/>
              <a:buFontTx/>
              <a:buNone/>
            </a:pPr>
            <a:r>
              <a:rPr lang="en-US" altLang="zh-CN" sz="2800" dirty="0">
                <a:solidFill>
                  <a:srgbClr val="000099"/>
                </a:solidFill>
                <a:latin typeface="Times New Roman" panose="02020603050405020304" pitchFamily="18" charset="0"/>
                <a:ea typeface="仿宋_GB2312" pitchFamily="49" charset="-122"/>
              </a:rPr>
              <a:t>	  </a:t>
            </a:r>
            <a:r>
              <a:rPr lang="zh-CN" altLang="en-US" sz="2800" dirty="0">
                <a:solidFill>
                  <a:srgbClr val="FF3300"/>
                </a:solidFill>
                <a:latin typeface="Times New Roman" panose="02020603050405020304" pitchFamily="18" charset="0"/>
                <a:ea typeface="仿宋_GB2312" pitchFamily="49" charset="-122"/>
              </a:rPr>
              <a:t>模式</a:t>
            </a:r>
            <a:r>
              <a:rPr lang="zh-CN" altLang="en-US" sz="2800" dirty="0">
                <a:solidFill>
                  <a:srgbClr val="000099"/>
                </a:solidFill>
                <a:latin typeface="Times New Roman" panose="02020603050405020304" pitchFamily="18" charset="0"/>
                <a:ea typeface="仿宋_GB2312" pitchFamily="49" charset="-122"/>
              </a:rPr>
              <a:t>	        </a:t>
            </a:r>
            <a:r>
              <a:rPr lang="en-US" altLang="zh-CN" sz="2800" i="1" dirty="0">
                <a:latin typeface="Times New Roman" panose="02020603050405020304" pitchFamily="18" charset="0"/>
                <a:ea typeface="仿宋_GB2312" pitchFamily="49" charset="-122"/>
              </a:rPr>
              <a:t>a b a </a:t>
            </a:r>
            <a:r>
              <a:rPr lang="en-US" altLang="zh-CN" sz="2800" i="1" dirty="0" err="1">
                <a:latin typeface="Times New Roman" panose="02020603050405020304" pitchFamily="18" charset="0"/>
                <a:ea typeface="仿宋_GB2312" pitchFamily="49" charset="-122"/>
              </a:rPr>
              <a:t>a</a:t>
            </a:r>
            <a:r>
              <a:rPr lang="en-US" altLang="zh-CN" sz="2800" i="1" dirty="0">
                <a:latin typeface="Times New Roman" panose="02020603050405020304" pitchFamily="18" charset="0"/>
                <a:ea typeface="仿宋_GB2312" pitchFamily="49" charset="-122"/>
              </a:rPr>
              <a:t> b</a:t>
            </a:r>
            <a:r>
              <a:rPr lang="en-US" altLang="zh-CN" sz="2800" i="1" dirty="0">
                <a:solidFill>
                  <a:srgbClr val="000099"/>
                </a:solidFill>
                <a:latin typeface="Times New Roman" panose="02020603050405020304" pitchFamily="18" charset="0"/>
                <a:ea typeface="仿宋_GB2312" pitchFamily="49" charset="-122"/>
              </a:rPr>
              <a:t> </a:t>
            </a:r>
            <a:r>
              <a:rPr lang="en-US" altLang="zh-CN" sz="2800" i="1" dirty="0">
                <a:solidFill>
                  <a:srgbClr val="FF3300"/>
                </a:solidFill>
                <a:latin typeface="Times New Roman" panose="02020603050405020304" pitchFamily="18" charset="0"/>
                <a:ea typeface="仿宋_GB2312" pitchFamily="49" charset="-122"/>
              </a:rPr>
              <a:t>c</a:t>
            </a:r>
            <a:r>
              <a:rPr lang="en-US" altLang="zh-CN" sz="2800" i="1" dirty="0">
                <a:solidFill>
                  <a:srgbClr val="000099"/>
                </a:solidFill>
                <a:latin typeface="Times New Roman" panose="02020603050405020304" pitchFamily="18" charset="0"/>
                <a:ea typeface="仿宋_GB2312" pitchFamily="49" charset="-122"/>
              </a:rPr>
              <a:t> a c</a:t>
            </a:r>
            <a:r>
              <a:rPr lang="en-US" altLang="zh-CN" sz="2800" dirty="0">
                <a:solidFill>
                  <a:srgbClr val="000099"/>
                </a:solidFill>
                <a:latin typeface="Times New Roman" panose="02020603050405020304" pitchFamily="18" charset="0"/>
                <a:ea typeface="仿宋_GB2312" pitchFamily="49" charset="-122"/>
              </a:rPr>
              <a:t> </a:t>
            </a:r>
          </a:p>
          <a:p>
            <a:pPr>
              <a:spcBef>
                <a:spcPct val="0"/>
              </a:spcBef>
              <a:buClrTx/>
              <a:buSzTx/>
              <a:buFontTx/>
              <a:buNone/>
            </a:pPr>
            <a:r>
              <a:rPr lang="en-US" altLang="zh-CN" sz="2800" dirty="0">
                <a:solidFill>
                  <a:srgbClr val="000099"/>
                </a:solidFill>
                <a:latin typeface="Times New Roman" panose="02020603050405020304" pitchFamily="18" charset="0"/>
                <a:ea typeface="仿宋_GB2312" pitchFamily="49" charset="-122"/>
              </a:rPr>
              <a:t>                                           </a:t>
            </a:r>
            <a:r>
              <a:rPr lang="en-US" altLang="zh-CN" sz="2800" dirty="0">
                <a:solidFill>
                  <a:srgbClr val="0000FF"/>
                </a:solidFill>
                <a:latin typeface="Times New Roman" panose="02020603050405020304" pitchFamily="18" charset="0"/>
                <a:ea typeface="仿宋_GB2312" pitchFamily="49" charset="-122"/>
                <a:sym typeface="Symbol" panose="05050102010706020507" pitchFamily="18" charset="2"/>
              </a:rPr>
              <a:t>  </a:t>
            </a:r>
            <a:r>
              <a:rPr lang="en-US" altLang="zh-CN" sz="2800" dirty="0">
                <a:solidFill>
                  <a:schemeClr val="tx2"/>
                </a:solidFill>
                <a:latin typeface="Times New Roman" panose="02020603050405020304" pitchFamily="18" charset="0"/>
                <a:ea typeface="仿宋_GB2312" pitchFamily="49" charset="-122"/>
                <a:sym typeface="Symbol" panose="05050102010706020507" pitchFamily="18" charset="2"/>
              </a:rPr>
              <a:t>j=5 </a:t>
            </a:r>
            <a:r>
              <a:rPr lang="en-US" altLang="zh-CN" sz="2800" dirty="0">
                <a:solidFill>
                  <a:schemeClr val="tx2"/>
                </a:solidFill>
                <a:latin typeface="Times New Roman" panose="02020603050405020304" pitchFamily="18" charset="0"/>
                <a:ea typeface="黑体" panose="02010609060101010101" pitchFamily="49" charset="-122"/>
                <a:sym typeface="Wingdings" panose="05000000000000000000" pitchFamily="2" charset="2"/>
              </a:rPr>
              <a:t></a:t>
            </a:r>
            <a:r>
              <a:rPr lang="en-US" altLang="zh-CN" sz="2800" dirty="0">
                <a:solidFill>
                  <a:schemeClr val="tx2"/>
                </a:solidFill>
                <a:latin typeface="Times New Roman" panose="02020603050405020304" pitchFamily="18" charset="0"/>
                <a:ea typeface="黑体" panose="02010609060101010101" pitchFamily="49" charset="-122"/>
              </a:rPr>
              <a:t> next(5) =</a:t>
            </a:r>
            <a:r>
              <a:rPr lang="en-US" altLang="zh-CN" sz="2800" dirty="0">
                <a:solidFill>
                  <a:schemeClr val="tx2"/>
                </a:solidFill>
                <a:latin typeface="Times New Roman" panose="02020603050405020304" pitchFamily="18" charset="0"/>
                <a:ea typeface="仿宋_GB2312" pitchFamily="49" charset="-122"/>
                <a:sym typeface="Symbol" panose="05050102010706020507" pitchFamily="18" charset="2"/>
              </a:rPr>
              <a:t> 2, </a:t>
            </a:r>
          </a:p>
          <a:p>
            <a:pPr>
              <a:spcBef>
                <a:spcPct val="0"/>
              </a:spcBef>
              <a:buClrTx/>
              <a:buSzTx/>
              <a:buFontTx/>
              <a:buNone/>
            </a:pPr>
            <a:r>
              <a:rPr lang="en-US" altLang="zh-CN" sz="2800" dirty="0">
                <a:solidFill>
                  <a:schemeClr val="tx2"/>
                </a:solidFill>
                <a:latin typeface="Times New Roman" panose="02020603050405020304" pitchFamily="18" charset="0"/>
                <a:ea typeface="仿宋_GB2312" pitchFamily="49" charset="-122"/>
                <a:sym typeface="Symbol" panose="05050102010706020507" pitchFamily="18" charset="2"/>
              </a:rPr>
              <a:t>                                                                      </a:t>
            </a:r>
            <a:r>
              <a:rPr lang="zh-CN" altLang="en-US" sz="2800" dirty="0">
                <a:solidFill>
                  <a:schemeClr val="tx2"/>
                </a:solidFill>
                <a:latin typeface="Times New Roman" panose="02020603050405020304" pitchFamily="18" charset="0"/>
                <a:ea typeface="仿宋_GB2312" pitchFamily="49" charset="-122"/>
                <a:sym typeface="Symbol" panose="05050102010706020507" pitchFamily="18" charset="2"/>
              </a:rPr>
              <a:t>下次</a:t>
            </a:r>
            <a:r>
              <a:rPr lang="en-US" altLang="zh-CN" sz="2800" dirty="0">
                <a:solidFill>
                  <a:schemeClr val="tx2"/>
                </a:solidFill>
                <a:latin typeface="Times New Roman" panose="02020603050405020304" pitchFamily="18" charset="0"/>
                <a:ea typeface="仿宋_GB2312" pitchFamily="49" charset="-122"/>
                <a:sym typeface="Symbol" panose="05050102010706020507" pitchFamily="18" charset="2"/>
              </a:rPr>
              <a:t>p</a:t>
            </a:r>
            <a:r>
              <a:rPr lang="en-US" altLang="zh-CN" sz="2800" baseline="-25000" dirty="0">
                <a:solidFill>
                  <a:schemeClr val="tx2"/>
                </a:solidFill>
                <a:latin typeface="Times New Roman" panose="02020603050405020304" pitchFamily="18" charset="0"/>
                <a:ea typeface="仿宋_GB2312" pitchFamily="49" charset="-122"/>
                <a:sym typeface="Symbol" panose="05050102010706020507" pitchFamily="18" charset="2"/>
              </a:rPr>
              <a:t>2</a:t>
            </a:r>
          </a:p>
          <a:p>
            <a:pPr>
              <a:spcBef>
                <a:spcPct val="0"/>
              </a:spcBef>
              <a:buClrTx/>
              <a:buSzTx/>
              <a:buFontTx/>
              <a:buNone/>
            </a:pPr>
            <a:r>
              <a:rPr lang="zh-CN" altLang="en-US" sz="2800" dirty="0">
                <a:solidFill>
                  <a:srgbClr val="FF3300"/>
                </a:solidFill>
                <a:latin typeface="Times New Roman" panose="02020603050405020304" pitchFamily="18" charset="0"/>
                <a:ea typeface="仿宋_GB2312" pitchFamily="49" charset="-122"/>
              </a:rPr>
              <a:t>第</a:t>
            </a:r>
            <a:r>
              <a:rPr lang="en-US" altLang="zh-CN" sz="2800" dirty="0">
                <a:solidFill>
                  <a:srgbClr val="FF3300"/>
                </a:solidFill>
                <a:latin typeface="Times New Roman" panose="02020603050405020304" pitchFamily="18" charset="0"/>
                <a:ea typeface="仿宋_GB2312" pitchFamily="49" charset="-122"/>
              </a:rPr>
              <a:t>4</a:t>
            </a:r>
            <a:r>
              <a:rPr lang="zh-CN" altLang="en-US" sz="2800" dirty="0">
                <a:solidFill>
                  <a:srgbClr val="FF3300"/>
                </a:solidFill>
                <a:latin typeface="Times New Roman" panose="02020603050405020304" pitchFamily="18" charset="0"/>
                <a:ea typeface="仿宋_GB2312" pitchFamily="49" charset="-122"/>
              </a:rPr>
              <a:t>趟  目标   </a:t>
            </a:r>
            <a:r>
              <a:rPr lang="en-US" altLang="zh-CN" sz="2800" i="1" dirty="0">
                <a:solidFill>
                  <a:srgbClr val="000099"/>
                </a:solidFill>
                <a:latin typeface="Times New Roman" panose="02020603050405020304" pitchFamily="18" charset="0"/>
                <a:ea typeface="仿宋_GB2312" pitchFamily="49" charset="-122"/>
              </a:rPr>
              <a:t>a c a b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a:t>
            </a:r>
            <a:r>
              <a:rPr lang="en-US" altLang="zh-CN" sz="2800" i="1" dirty="0">
                <a:solidFill>
                  <a:srgbClr val="FF3300"/>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a:t>
            </a:r>
            <a:r>
              <a:rPr lang="en-US" altLang="zh-CN" sz="2800" i="1" dirty="0" err="1">
                <a:solidFill>
                  <a:srgbClr val="FF3300"/>
                </a:solidFill>
                <a:latin typeface="Times New Roman" panose="02020603050405020304" pitchFamily="18" charset="0"/>
                <a:ea typeface="仿宋_GB2312" pitchFamily="49" charset="-122"/>
              </a:rPr>
              <a:t>a</a:t>
            </a:r>
            <a:r>
              <a:rPr lang="en-US" altLang="zh-CN" sz="2800" i="1" dirty="0">
                <a:solidFill>
                  <a:srgbClr val="FF3300"/>
                </a:solidFill>
                <a:latin typeface="Times New Roman" panose="02020603050405020304" pitchFamily="18" charset="0"/>
                <a:ea typeface="仿宋_GB2312" pitchFamily="49" charset="-122"/>
              </a:rPr>
              <a:t> b c a c</a:t>
            </a:r>
            <a:r>
              <a:rPr lang="en-US" altLang="zh-CN" sz="2800" i="1" dirty="0">
                <a:solidFill>
                  <a:srgbClr val="000099"/>
                </a:solidFill>
                <a:latin typeface="Times New Roman" panose="02020603050405020304" pitchFamily="18" charset="0"/>
                <a:ea typeface="仿宋_GB2312" pitchFamily="49" charset="-122"/>
              </a:rPr>
              <a:t> a </a:t>
            </a:r>
            <a:r>
              <a:rPr lang="en-US" altLang="zh-CN" sz="2800" i="1" dirty="0" err="1">
                <a:solidFill>
                  <a:srgbClr val="000099"/>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b c</a:t>
            </a:r>
            <a:endParaRPr lang="en-US" altLang="zh-CN" sz="2800" dirty="0">
              <a:solidFill>
                <a:srgbClr val="000099"/>
              </a:solidFill>
              <a:latin typeface="Times New Roman" panose="02020603050405020304" pitchFamily="18" charset="0"/>
              <a:ea typeface="仿宋_GB2312" pitchFamily="49" charset="-122"/>
            </a:endParaRPr>
          </a:p>
          <a:p>
            <a:pPr>
              <a:spcBef>
                <a:spcPct val="0"/>
              </a:spcBef>
              <a:buClrTx/>
              <a:buSzTx/>
              <a:buFontTx/>
              <a:buNone/>
            </a:pPr>
            <a:r>
              <a:rPr lang="en-US" altLang="zh-CN" sz="2800" dirty="0">
                <a:solidFill>
                  <a:srgbClr val="000099"/>
                </a:solidFill>
                <a:latin typeface="Times New Roman" panose="02020603050405020304" pitchFamily="18" charset="0"/>
                <a:ea typeface="仿宋_GB2312" pitchFamily="49" charset="-122"/>
              </a:rPr>
              <a:t>	  </a:t>
            </a:r>
            <a:r>
              <a:rPr lang="zh-CN" altLang="en-US" sz="2800" dirty="0">
                <a:solidFill>
                  <a:srgbClr val="FF3300"/>
                </a:solidFill>
                <a:latin typeface="Times New Roman" panose="02020603050405020304" pitchFamily="18" charset="0"/>
                <a:ea typeface="仿宋_GB2312" pitchFamily="49" charset="-122"/>
              </a:rPr>
              <a:t>模式</a:t>
            </a:r>
            <a:r>
              <a:rPr lang="zh-CN" altLang="en-US" sz="2800" dirty="0">
                <a:solidFill>
                  <a:srgbClr val="000099"/>
                </a:solidFill>
                <a:latin typeface="Times New Roman" panose="02020603050405020304" pitchFamily="18" charset="0"/>
                <a:ea typeface="仿宋_GB2312" pitchFamily="49" charset="-122"/>
              </a:rPr>
              <a:t>                </a:t>
            </a:r>
            <a:r>
              <a:rPr lang="en-US" altLang="zh-CN" sz="2800" dirty="0">
                <a:solidFill>
                  <a:srgbClr val="000099"/>
                </a:solidFill>
                <a:latin typeface="Times New Roman" panose="02020603050405020304" pitchFamily="18" charset="0"/>
                <a:ea typeface="仿宋_GB2312" pitchFamily="49" charset="-122"/>
              </a:rPr>
              <a:t>(</a:t>
            </a:r>
            <a:r>
              <a:rPr lang="en-US" altLang="zh-CN" sz="2800" i="1" dirty="0">
                <a:solidFill>
                  <a:srgbClr val="000099"/>
                </a:solidFill>
                <a:latin typeface="Times New Roman" panose="02020603050405020304" pitchFamily="18" charset="0"/>
                <a:ea typeface="仿宋_GB2312" pitchFamily="49" charset="-122"/>
              </a:rPr>
              <a:t>a b</a:t>
            </a:r>
            <a:r>
              <a:rPr lang="en-US" altLang="zh-CN" sz="2800" dirty="0">
                <a:solidFill>
                  <a:srgbClr val="000099"/>
                </a:solidFill>
                <a:latin typeface="Times New Roman" panose="02020603050405020304" pitchFamily="18" charset="0"/>
                <a:ea typeface="仿宋_GB2312" pitchFamily="49" charset="-122"/>
              </a:rPr>
              <a:t>) </a:t>
            </a:r>
            <a:r>
              <a:rPr lang="en-US" altLang="zh-CN" sz="2800" i="1" dirty="0">
                <a:solidFill>
                  <a:srgbClr val="FF3300"/>
                </a:solidFill>
                <a:latin typeface="Times New Roman" panose="02020603050405020304" pitchFamily="18" charset="0"/>
                <a:ea typeface="仿宋_GB2312" pitchFamily="49" charset="-122"/>
              </a:rPr>
              <a:t>a</a:t>
            </a:r>
            <a:r>
              <a:rPr lang="en-US" altLang="zh-CN" sz="2800" i="1" dirty="0">
                <a:solidFill>
                  <a:srgbClr val="000099"/>
                </a:solidFill>
                <a:latin typeface="Times New Roman" panose="02020603050405020304" pitchFamily="18" charset="0"/>
                <a:ea typeface="仿宋_GB2312" pitchFamily="49" charset="-122"/>
              </a:rPr>
              <a:t> </a:t>
            </a:r>
            <a:r>
              <a:rPr lang="en-US" altLang="zh-CN" sz="2800" i="1" dirty="0" err="1">
                <a:solidFill>
                  <a:srgbClr val="FF3300"/>
                </a:solidFill>
                <a:latin typeface="Times New Roman" panose="02020603050405020304" pitchFamily="18" charset="0"/>
                <a:ea typeface="仿宋_GB2312" pitchFamily="49" charset="-122"/>
              </a:rPr>
              <a:t>a</a:t>
            </a:r>
            <a:r>
              <a:rPr lang="en-US" altLang="zh-CN" sz="2800" i="1" dirty="0">
                <a:solidFill>
                  <a:srgbClr val="FF3300"/>
                </a:solidFill>
                <a:latin typeface="Times New Roman" panose="02020603050405020304" pitchFamily="18" charset="0"/>
                <a:ea typeface="仿宋_GB2312" pitchFamily="49" charset="-122"/>
              </a:rPr>
              <a:t> b c a c</a:t>
            </a:r>
            <a:r>
              <a:rPr lang="en-US" altLang="zh-CN" sz="2800" dirty="0">
                <a:solidFill>
                  <a:srgbClr val="000099"/>
                </a:solidFill>
                <a:latin typeface="Times New Roman" panose="02020603050405020304" pitchFamily="18" charset="0"/>
                <a:ea typeface="黑体" panose="02010609060101010101" pitchFamily="49" charset="-122"/>
              </a:rPr>
              <a:t>   </a:t>
            </a:r>
            <a:r>
              <a:rPr lang="en-US" altLang="zh-CN" sz="2800" dirty="0">
                <a:solidFill>
                  <a:srgbClr val="0000FF"/>
                </a:solidFill>
                <a:latin typeface="Times New Roman" panose="02020603050405020304" pitchFamily="18" charset="0"/>
                <a:ea typeface="黑体" panose="02010609060101010101" pitchFamily="49" charset="-122"/>
                <a:sym typeface="Symbol" panose="05050102010706020507" pitchFamily="18" charset="2"/>
              </a:rPr>
              <a:t></a:t>
            </a:r>
            <a:r>
              <a:rPr lang="en-US" altLang="zh-CN" sz="2800" b="0" dirty="0">
                <a:latin typeface="Times New Roman" panose="02020603050405020304" pitchFamily="18" charset="0"/>
                <a:ea typeface="黑体" panose="02010609060101010101" pitchFamily="49" charset="-122"/>
              </a:rPr>
              <a:t>	</a:t>
            </a:r>
            <a:r>
              <a:rPr lang="en-US" altLang="zh-CN" sz="2400" b="0" dirty="0">
                <a:latin typeface="Times New Roman" panose="02020603050405020304" pitchFamily="18" charset="0"/>
                <a:ea typeface="黑体" panose="02010609060101010101" pitchFamily="49" charset="-122"/>
              </a:rPr>
              <a:t>	</a:t>
            </a:r>
          </a:p>
        </p:txBody>
      </p:sp>
      <p:sp>
        <p:nvSpPr>
          <p:cNvPr id="2" name="矩形 1"/>
          <p:cNvSpPr/>
          <p:nvPr/>
        </p:nvSpPr>
        <p:spPr>
          <a:xfrm>
            <a:off x="8862177" y="836712"/>
            <a:ext cx="1439818" cy="707886"/>
          </a:xfrm>
          <a:prstGeom prst="rect">
            <a:avLst/>
          </a:prstGeom>
        </p:spPr>
        <p:txBody>
          <a:bodyPr wrap="none">
            <a:spAutoFit/>
          </a:bodyPr>
          <a:lstStyle/>
          <a:p>
            <a:r>
              <a:rPr lang="en-US" altLang="zh-CN" dirty="0" err="1">
                <a:solidFill>
                  <a:schemeClr val="tx2"/>
                </a:solidFill>
                <a:latin typeface="Times New Roman" panose="02020603050405020304" pitchFamily="18" charset="0"/>
                <a:ea typeface="仿宋_GB2312" pitchFamily="49" charset="-122"/>
              </a:rPr>
              <a:t>p</a:t>
            </a:r>
            <a:r>
              <a:rPr lang="en-US" altLang="zh-CN" baseline="-25000" dirty="0" err="1">
                <a:solidFill>
                  <a:schemeClr val="tx2"/>
                </a:solidFill>
                <a:latin typeface="Times New Roman" panose="02020603050405020304" pitchFamily="18" charset="0"/>
                <a:ea typeface="仿宋_GB2312" pitchFamily="49" charset="-122"/>
              </a:rPr>
              <a:t>next</a:t>
            </a:r>
            <a:r>
              <a:rPr lang="en-US" altLang="zh-CN" baseline="-25000" dirty="0">
                <a:solidFill>
                  <a:schemeClr val="tx2"/>
                </a:solidFill>
                <a:latin typeface="Times New Roman" panose="02020603050405020304" pitchFamily="18" charset="0"/>
                <a:ea typeface="仿宋_GB2312" pitchFamily="49" charset="-122"/>
              </a:rPr>
              <a:t>(j)</a:t>
            </a:r>
            <a:endParaRPr lang="zh-CN" altLang="en-US" dirty="0"/>
          </a:p>
        </p:txBody>
      </p:sp>
      <p:sp>
        <p:nvSpPr>
          <p:cNvPr id="3" name="矩形 2"/>
          <p:cNvSpPr/>
          <p:nvPr/>
        </p:nvSpPr>
        <p:spPr bwMode="auto">
          <a:xfrm>
            <a:off x="8835781" y="937554"/>
            <a:ext cx="1439818" cy="715739"/>
          </a:xfrm>
          <a:prstGeom prst="rect">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eaLnBrk="1" hangingPunct="1"/>
            <a:endParaRPr lang="zh-CN" altLang="en-US"/>
          </a:p>
        </p:txBody>
      </p:sp>
      <p:graphicFrame>
        <p:nvGraphicFramePr>
          <p:cNvPr id="6" name="Group 95"/>
          <p:cNvGraphicFramePr>
            <a:graphicFrameLocks/>
          </p:cNvGraphicFramePr>
          <p:nvPr>
            <p:extLst>
              <p:ext uri="{D42A27DB-BD31-4B8C-83A1-F6EECF244321}">
                <p14:modId xmlns:p14="http://schemas.microsoft.com/office/powerpoint/2010/main" val="361524981"/>
              </p:ext>
            </p:extLst>
          </p:nvPr>
        </p:nvGraphicFramePr>
        <p:xfrm>
          <a:off x="479374" y="-36685"/>
          <a:ext cx="4680522" cy="945405"/>
        </p:xfrm>
        <a:graphic>
          <a:graphicData uri="http://schemas.openxmlformats.org/drawingml/2006/table">
            <a:tbl>
              <a:tblPr>
                <a:tableStyleId>{ED083AE6-46FA-4A59-8FB0-9F97EB10719F}</a:tableStyleId>
              </a:tblPr>
              <a:tblGrid>
                <a:gridCol w="969715">
                  <a:extLst>
                    <a:ext uri="{9D8B030D-6E8A-4147-A177-3AD203B41FA5}">
                      <a16:colId xmlns:a16="http://schemas.microsoft.com/office/drawing/2014/main" val="20000"/>
                    </a:ext>
                  </a:extLst>
                </a:gridCol>
                <a:gridCol w="500680">
                  <a:extLst>
                    <a:ext uri="{9D8B030D-6E8A-4147-A177-3AD203B41FA5}">
                      <a16:colId xmlns:a16="http://schemas.microsoft.com/office/drawing/2014/main" val="20001"/>
                    </a:ext>
                  </a:extLst>
                </a:gridCol>
                <a:gridCol w="485988">
                  <a:extLst>
                    <a:ext uri="{9D8B030D-6E8A-4147-A177-3AD203B41FA5}">
                      <a16:colId xmlns:a16="http://schemas.microsoft.com/office/drawing/2014/main" val="20002"/>
                    </a:ext>
                  </a:extLst>
                </a:gridCol>
                <a:gridCol w="484859">
                  <a:extLst>
                    <a:ext uri="{9D8B030D-6E8A-4147-A177-3AD203B41FA5}">
                      <a16:colId xmlns:a16="http://schemas.microsoft.com/office/drawing/2014/main" val="20003"/>
                    </a:ext>
                  </a:extLst>
                </a:gridCol>
                <a:gridCol w="485988">
                  <a:extLst>
                    <a:ext uri="{9D8B030D-6E8A-4147-A177-3AD203B41FA5}">
                      <a16:colId xmlns:a16="http://schemas.microsoft.com/office/drawing/2014/main" val="20004"/>
                    </a:ext>
                  </a:extLst>
                </a:gridCol>
                <a:gridCol w="469035">
                  <a:extLst>
                    <a:ext uri="{9D8B030D-6E8A-4147-A177-3AD203B41FA5}">
                      <a16:colId xmlns:a16="http://schemas.microsoft.com/office/drawing/2014/main" val="20005"/>
                    </a:ext>
                  </a:extLst>
                </a:gridCol>
                <a:gridCol w="446588">
                  <a:extLst>
                    <a:ext uri="{9D8B030D-6E8A-4147-A177-3AD203B41FA5}">
                      <a16:colId xmlns:a16="http://schemas.microsoft.com/office/drawing/2014/main" val="20006"/>
                    </a:ext>
                  </a:extLst>
                </a:gridCol>
                <a:gridCol w="417633">
                  <a:extLst>
                    <a:ext uri="{9D8B030D-6E8A-4147-A177-3AD203B41FA5}">
                      <a16:colId xmlns:a16="http://schemas.microsoft.com/office/drawing/2014/main" val="20007"/>
                    </a:ext>
                  </a:extLst>
                </a:gridCol>
                <a:gridCol w="420036">
                  <a:extLst>
                    <a:ext uri="{9D8B030D-6E8A-4147-A177-3AD203B41FA5}">
                      <a16:colId xmlns:a16="http://schemas.microsoft.com/office/drawing/2014/main" val="20008"/>
                    </a:ext>
                  </a:extLst>
                </a:gridCol>
              </a:tblGrid>
              <a:tr h="315135">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j</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3</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4</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6</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7</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extLst>
                  <a:ext uri="{0D108BD9-81ED-4DB2-BD59-A6C34878D82A}">
                    <a16:rowId xmlns:a16="http://schemas.microsoft.com/office/drawing/2014/main" val="10000"/>
                  </a:ext>
                </a:extLst>
              </a:tr>
              <a:tr h="315135">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P</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a</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b</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a</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a</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b</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c</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a</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c</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extLst>
                  <a:ext uri="{0D108BD9-81ED-4DB2-BD59-A6C34878D82A}">
                    <a16:rowId xmlns:a16="http://schemas.microsoft.com/office/drawing/2014/main" val="10001"/>
                  </a:ext>
                </a:extLst>
              </a:tr>
              <a:tr h="315135">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next(j)</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tabLst>
                          <a:tab pos="266700" algn="r"/>
                          <a:tab pos="2636838" algn="ctr"/>
                          <a:tab pos="5273675" algn="r"/>
                        </a:tabLst>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tabLst>
                          <a:tab pos="266700" algn="r"/>
                          <a:tab pos="2636838" algn="ctr"/>
                          <a:tab pos="5273675" algn="r"/>
                        </a:tabLst>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tabLst>
                          <a:tab pos="266700" algn="r"/>
                          <a:tab pos="2636838" algn="ctr"/>
                          <a:tab pos="5273675" algn="r"/>
                        </a:tabLst>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66700" algn="r"/>
                          <a:tab pos="2636838" algn="ctr"/>
                          <a:tab pos="5273675" algn="r"/>
                        </a:tabLst>
                      </a:pPr>
                      <a:r>
                        <a:rPr kumimoji="0" lang="en-US" altLang="zh-CN" sz="1400" u="none" strike="noStrike" cap="none" normalizeH="0" baseline="0" smtClean="0">
                          <a:ln>
                            <a:noFill/>
                          </a:ln>
                          <a:effectLst/>
                        </a:rPr>
                        <a:t>1</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6000" marR="36000" marT="36000" marB="36000"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2</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0</a:t>
                      </a:r>
                      <a:endParaRPr kumimoji="0" lang="en-US" altLang="zh-CN"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a:t>
                      </a:r>
                      <a:endPar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8" marB="45728" horzOverflow="overflow"/>
                </a:tc>
                <a:extLst>
                  <a:ext uri="{0D108BD9-81ED-4DB2-BD59-A6C34878D82A}">
                    <a16:rowId xmlns:a16="http://schemas.microsoft.com/office/drawing/2014/main" val="10002"/>
                  </a:ext>
                </a:extLst>
              </a:tr>
            </a:tbl>
          </a:graphicData>
        </a:graphic>
      </p:graphicFrame>
      <p:sp>
        <p:nvSpPr>
          <p:cNvPr id="4" name="矩形 3"/>
          <p:cNvSpPr/>
          <p:nvPr/>
        </p:nvSpPr>
        <p:spPr bwMode="auto">
          <a:xfrm>
            <a:off x="4583832" y="2924944"/>
            <a:ext cx="288032" cy="432048"/>
          </a:xfrm>
          <a:prstGeom prst="rect">
            <a:avLst/>
          </a:prstGeom>
          <a:noFill/>
          <a:ln w="127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eaLnBrk="1" hangingPunct="1"/>
            <a:endParaRPr lang="zh-CN" altLang="en-US"/>
          </a:p>
        </p:txBody>
      </p:sp>
      <p:sp>
        <p:nvSpPr>
          <p:cNvPr id="10" name="矩形 9"/>
          <p:cNvSpPr/>
          <p:nvPr/>
        </p:nvSpPr>
        <p:spPr bwMode="auto">
          <a:xfrm>
            <a:off x="4871864" y="4221088"/>
            <a:ext cx="288032" cy="432048"/>
          </a:xfrm>
          <a:prstGeom prst="rect">
            <a:avLst/>
          </a:prstGeom>
          <a:noFill/>
          <a:ln w="127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eaLnBrk="1" hangingPunct="1"/>
            <a:endParaRPr lang="zh-CN" altLang="en-US"/>
          </a:p>
        </p:txBody>
      </p:sp>
      <p:sp>
        <p:nvSpPr>
          <p:cNvPr id="12" name="矩形 11"/>
          <p:cNvSpPr/>
          <p:nvPr/>
        </p:nvSpPr>
        <p:spPr bwMode="auto">
          <a:xfrm>
            <a:off x="6240016" y="5877272"/>
            <a:ext cx="288032" cy="432048"/>
          </a:xfrm>
          <a:prstGeom prst="rect">
            <a:avLst/>
          </a:prstGeom>
          <a:noFill/>
          <a:ln w="127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eaLnBrk="1" hangingPunct="1"/>
            <a:endParaRPr lang="zh-CN" altLang="en-US"/>
          </a:p>
        </p:txBody>
      </p:sp>
      <p:sp>
        <p:nvSpPr>
          <p:cNvPr id="5" name="爆炸形 1 4"/>
          <p:cNvSpPr/>
          <p:nvPr/>
        </p:nvSpPr>
        <p:spPr bwMode="auto">
          <a:xfrm>
            <a:off x="211919" y="3933056"/>
            <a:ext cx="2016224" cy="1584176"/>
          </a:xfrm>
          <a:prstGeom prst="irregularSeal1">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eaLnBrk="1" hangingPunct="1"/>
            <a:r>
              <a:rPr lang="en-US" altLang="zh-CN" sz="2000" dirty="0" smtClean="0">
                <a:solidFill>
                  <a:schemeClr val="bg1"/>
                </a:solidFill>
                <a:ea typeface="黑体" panose="02010609060101010101" pitchFamily="49" charset="-122"/>
              </a:rPr>
              <a:t>BF</a:t>
            </a:r>
            <a:r>
              <a:rPr lang="zh-CN" altLang="en-US" sz="2000" dirty="0" smtClean="0">
                <a:solidFill>
                  <a:schemeClr val="bg1"/>
                </a:solidFill>
                <a:ea typeface="黑体" panose="02010609060101010101" pitchFamily="49" charset="-122"/>
              </a:rPr>
              <a:t>会怎么处理</a:t>
            </a:r>
            <a:endParaRPr lang="en-US" altLang="zh-CN" sz="2000" dirty="0" smtClean="0">
              <a:solidFill>
                <a:schemeClr val="bg1"/>
              </a:solidFill>
              <a:ea typeface="黑体" panose="02010609060101010101" pitchFamily="49" charset="-122"/>
            </a:endParaRPr>
          </a:p>
        </p:txBody>
      </p:sp>
      <p:sp>
        <p:nvSpPr>
          <p:cNvPr id="11" name="椭圆形标注 10"/>
          <p:cNvSpPr/>
          <p:nvPr/>
        </p:nvSpPr>
        <p:spPr bwMode="auto">
          <a:xfrm>
            <a:off x="9696400" y="5589241"/>
            <a:ext cx="2016224" cy="720080"/>
          </a:xfrm>
          <a:prstGeom prst="wedgeEllipseCallout">
            <a:avLst>
              <a:gd name="adj1" fmla="val -48611"/>
              <a:gd name="adj2" fmla="val -76935"/>
            </a:avLst>
          </a:prstGeom>
          <a:solidFill>
            <a:srgbClr val="57D98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eaLnBrk="1" hangingPunct="1"/>
            <a:r>
              <a:rPr lang="zh-CN" altLang="en-US" sz="1800" smtClean="0">
                <a:solidFill>
                  <a:schemeClr val="bg1"/>
                </a:solidFill>
                <a:ea typeface="黑体" panose="02010609060101010101" pitchFamily="49" charset="-122"/>
              </a:rPr>
              <a:t>省去</a:t>
            </a:r>
            <a:r>
              <a:rPr lang="en-US" altLang="zh-CN" sz="1800">
                <a:solidFill>
                  <a:schemeClr val="bg1"/>
                </a:solidFill>
                <a:latin typeface="Times New Roman" panose="02020603050405020304" pitchFamily="18" charset="0"/>
                <a:ea typeface="黑体" panose="02010609060101010101" pitchFamily="49" charset="-122"/>
              </a:rPr>
              <a:t>next(5</a:t>
            </a:r>
            <a:r>
              <a:rPr lang="en-US" altLang="zh-CN" sz="1800" smtClean="0">
                <a:solidFill>
                  <a:schemeClr val="bg1"/>
                </a:solidFill>
                <a:latin typeface="Times New Roman" panose="02020603050405020304" pitchFamily="18" charset="0"/>
                <a:ea typeface="黑体" panose="02010609060101010101" pitchFamily="49" charset="-122"/>
              </a:rPr>
              <a:t>)=2 </a:t>
            </a:r>
            <a:r>
              <a:rPr lang="zh-CN" altLang="en-US" sz="1800" smtClean="0">
                <a:solidFill>
                  <a:schemeClr val="bg1"/>
                </a:solidFill>
                <a:latin typeface="Times New Roman" panose="02020603050405020304" pitchFamily="18" charset="0"/>
                <a:ea typeface="黑体" panose="02010609060101010101" pitchFamily="49" charset="-122"/>
              </a:rPr>
              <a:t>个字符的匹配</a:t>
            </a:r>
            <a:endParaRPr lang="zh-CN" altLang="en-US" sz="1800" dirty="0">
              <a:solidFill>
                <a:schemeClr val="bg1"/>
              </a:solidFill>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63352" y="0"/>
            <a:ext cx="6778625" cy="704850"/>
          </a:xfrm>
        </p:spPr>
        <p:txBody>
          <a:bodyPr/>
          <a:lstStyle/>
          <a:p>
            <a:r>
              <a:rPr lang="zh-CN" altLang="en-US" sz="3200" b="1" dirty="0">
                <a:latin typeface="微软雅黑" panose="020B0503020204020204" pitchFamily="34" charset="-122"/>
                <a:ea typeface="微软雅黑" panose="020B0503020204020204" pitchFamily="34" charset="-122"/>
              </a:rPr>
              <a:t>用</a:t>
            </a:r>
            <a:r>
              <a:rPr lang="en-US" altLang="zh-CN" sz="3200" b="1" dirty="0">
                <a:latin typeface="微软雅黑" panose="020B0503020204020204" pitchFamily="34" charset="-122"/>
                <a:ea typeface="微软雅黑" panose="020B0503020204020204" pitchFamily="34" charset="-122"/>
              </a:rPr>
              <a:t>KMP</a:t>
            </a:r>
            <a:r>
              <a:rPr lang="zh-CN" altLang="en-US" sz="3200" b="1" dirty="0">
                <a:latin typeface="微软雅黑" panose="020B0503020204020204" pitchFamily="34" charset="-122"/>
                <a:ea typeface="微软雅黑" panose="020B0503020204020204" pitchFamily="34" charset="-122"/>
              </a:rPr>
              <a:t>算法实现的快速匹配算法</a:t>
            </a:r>
          </a:p>
        </p:txBody>
      </p:sp>
      <p:sp>
        <p:nvSpPr>
          <p:cNvPr id="577539" name="Rectangle 3"/>
          <p:cNvSpPr>
            <a:spLocks noGrp="1" noChangeArrowheads="1"/>
          </p:cNvSpPr>
          <p:nvPr>
            <p:ph idx="1"/>
          </p:nvPr>
        </p:nvSpPr>
        <p:spPr>
          <a:xfrm>
            <a:off x="1992314" y="981075"/>
            <a:ext cx="8567737" cy="4248150"/>
          </a:xfrm>
          <a:solidFill>
            <a:schemeClr val="bg1">
              <a:lumMod val="95000"/>
            </a:schemeClr>
          </a:solidFill>
        </p:spPr>
        <p:txBody>
          <a:bodyPr>
            <a:normAutofit lnSpcReduction="10000"/>
          </a:bodyPr>
          <a:lstStyle/>
          <a:p>
            <a:pPr>
              <a:spcBef>
                <a:spcPct val="5000"/>
              </a:spcBef>
              <a:buFont typeface="Wingdings" panose="05000000000000000000" pitchFamily="2" charset="2"/>
              <a:buNone/>
              <a:defRPr/>
            </a:pP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AString</a:t>
            </a:r>
            <a:r>
              <a:rPr lang="en-US" altLang="zh-CN" sz="2000" b="1"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fastFind</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AString</a:t>
            </a:r>
            <a:r>
              <a:rPr lang="en-US" altLang="zh-CN" sz="2000" b="1" dirty="0">
                <a:latin typeface="Times New Roman" panose="02020603050405020304" pitchFamily="18" charset="0"/>
                <a:ea typeface="隶书" panose="02010509060101010101" pitchFamily="49" charset="-122"/>
              </a:rPr>
              <a:t>&amp;</a:t>
            </a:r>
            <a:r>
              <a:rPr lang="en-US" altLang="zh-CN" sz="2000" dirty="0">
                <a:latin typeface="Times New Roman" panose="02020603050405020304" pitchFamily="18" charset="0"/>
                <a:ea typeface="隶书" panose="02010509060101010101" pitchFamily="49" charset="-122"/>
              </a:rPr>
              <a:t> pat</a:t>
            </a:r>
            <a:r>
              <a:rPr lang="en-US" altLang="zh-CN" sz="2000" b="1"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k</a:t>
            </a:r>
            <a:r>
              <a:rPr lang="en-US" altLang="zh-CN" sz="2000" b="1"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next[]) </a:t>
            </a:r>
            <a:r>
              <a:rPr lang="en-US" altLang="zh-CN" sz="2000" b="1" dirty="0" err="1">
                <a:latin typeface="Times New Roman" panose="02020603050405020304" pitchFamily="18" charset="0"/>
                <a:ea typeface="隶书" panose="02010509060101010101" pitchFamily="49" charset="-122"/>
              </a:rPr>
              <a:t>const</a:t>
            </a:r>
            <a:r>
              <a:rPr lang="en-US" altLang="zh-CN" sz="2000" b="1"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从 </a:t>
            </a:r>
            <a:r>
              <a:rPr lang="en-US" altLang="zh-CN" sz="2000" dirty="0">
                <a:solidFill>
                  <a:schemeClr val="tx2"/>
                </a:solidFill>
                <a:latin typeface="Times New Roman" panose="02020603050405020304" pitchFamily="18" charset="0"/>
                <a:ea typeface="隶书" panose="02010509060101010101" pitchFamily="49" charset="-122"/>
              </a:rPr>
              <a:t>k </a:t>
            </a:r>
            <a:r>
              <a:rPr lang="zh-CN" altLang="en-US" sz="2000" dirty="0">
                <a:solidFill>
                  <a:schemeClr val="tx2"/>
                </a:solidFill>
                <a:latin typeface="Times New Roman" panose="02020603050405020304" pitchFamily="18" charset="0"/>
                <a:ea typeface="隶书" panose="02010509060101010101" pitchFamily="49" charset="-122"/>
              </a:rPr>
              <a:t>开始寻找 </a:t>
            </a:r>
            <a:r>
              <a:rPr lang="en-US" altLang="zh-CN" sz="2000" dirty="0">
                <a:solidFill>
                  <a:schemeClr val="tx2"/>
                </a:solidFill>
                <a:latin typeface="Times New Roman" panose="02020603050405020304" pitchFamily="18" charset="0"/>
                <a:ea typeface="隶书" panose="02010509060101010101" pitchFamily="49" charset="-122"/>
              </a:rPr>
              <a:t>pat </a:t>
            </a:r>
            <a:r>
              <a:rPr lang="zh-CN" altLang="en-US" sz="2000" dirty="0">
                <a:solidFill>
                  <a:schemeClr val="tx2"/>
                </a:solidFill>
                <a:latin typeface="Times New Roman" panose="02020603050405020304" pitchFamily="18" charset="0"/>
                <a:ea typeface="隶书" panose="02010509060101010101" pitchFamily="49" charset="-122"/>
              </a:rPr>
              <a:t>在 </a:t>
            </a:r>
            <a:r>
              <a:rPr lang="en-US" altLang="zh-CN" sz="2000" dirty="0">
                <a:solidFill>
                  <a:schemeClr val="tx2"/>
                </a:solidFill>
                <a:latin typeface="Times New Roman" panose="02020603050405020304" pitchFamily="18" charset="0"/>
                <a:ea typeface="隶书" panose="02010509060101010101" pitchFamily="49" charset="-122"/>
              </a:rPr>
              <a:t>this </a:t>
            </a:r>
            <a:r>
              <a:rPr lang="zh-CN" altLang="en-US" sz="2000" dirty="0">
                <a:solidFill>
                  <a:schemeClr val="tx2"/>
                </a:solidFill>
                <a:latin typeface="Times New Roman" panose="02020603050405020304" pitchFamily="18" charset="0"/>
                <a:ea typeface="隶书" panose="02010509060101010101" pitchFamily="49" charset="-122"/>
              </a:rPr>
              <a:t>串中匹配的位置。若找到，函数返回 </a:t>
            </a:r>
            <a:r>
              <a:rPr lang="en-US" altLang="zh-CN" sz="2000" dirty="0">
                <a:solidFill>
                  <a:schemeClr val="tx2"/>
                </a:solidFill>
                <a:latin typeface="Times New Roman" panose="02020603050405020304" pitchFamily="18" charset="0"/>
                <a:ea typeface="隶书" panose="02010509060101010101" pitchFamily="49" charset="-122"/>
              </a:rPr>
              <a:t>pat </a:t>
            </a:r>
            <a:r>
              <a:rPr lang="zh-CN" altLang="en-US" sz="2000" dirty="0">
                <a:solidFill>
                  <a:schemeClr val="tx2"/>
                </a:solidFill>
                <a:latin typeface="Times New Roman" panose="02020603050405020304" pitchFamily="18" charset="0"/>
                <a:ea typeface="隶书" panose="02010509060101010101" pitchFamily="49" charset="-122"/>
              </a:rPr>
              <a:t>在 </a:t>
            </a:r>
            <a:r>
              <a:rPr lang="en-US" altLang="zh-CN" sz="2000" dirty="0">
                <a:solidFill>
                  <a:schemeClr val="tx2"/>
                </a:solidFill>
                <a:latin typeface="Times New Roman" panose="02020603050405020304" pitchFamily="18" charset="0"/>
                <a:ea typeface="隶书" panose="02010509060101010101" pitchFamily="49" charset="-122"/>
              </a:rPr>
              <a:t>this </a:t>
            </a:r>
            <a:r>
              <a:rPr lang="zh-CN" altLang="en-US" sz="2000" dirty="0">
                <a:solidFill>
                  <a:schemeClr val="tx2"/>
                </a:solidFill>
                <a:latin typeface="Times New Roman" panose="02020603050405020304" pitchFamily="18" charset="0"/>
                <a:ea typeface="隶书" panose="02010509060101010101" pitchFamily="49" charset="-122"/>
              </a:rPr>
              <a:t>串中开始位置，否则函数返回</a:t>
            </a:r>
            <a:r>
              <a:rPr lang="en-US" altLang="zh-CN" sz="2000" dirty="0">
                <a:solidFill>
                  <a:schemeClr val="tx2"/>
                </a:solidFill>
                <a:latin typeface="Courier New" panose="02070309020205020404" pitchFamily="49" charset="0"/>
                <a:ea typeface="隶书" panose="02010509060101010101" pitchFamily="49" charset="-122"/>
              </a:rPr>
              <a:t>-</a:t>
            </a:r>
            <a:r>
              <a:rPr lang="en-US" altLang="zh-CN" sz="2000" dirty="0">
                <a:solidFill>
                  <a:schemeClr val="tx2"/>
                </a:solidFill>
                <a:latin typeface="Times New Roman" panose="02020603050405020304" pitchFamily="18" charset="0"/>
                <a:ea typeface="隶书" panose="02010509060101010101" pitchFamily="49" charset="-122"/>
              </a:rPr>
              <a:t>1</a:t>
            </a:r>
            <a:r>
              <a:rPr lang="zh-CN" altLang="en-US" sz="2000" dirty="0">
                <a:solidFill>
                  <a:schemeClr val="tx2"/>
                </a:solidFill>
                <a:latin typeface="Times New Roman" panose="02020603050405020304" pitchFamily="18" charset="0"/>
                <a:ea typeface="隶书" panose="02010509060101010101" pitchFamily="49" charset="-122"/>
              </a:rPr>
              <a:t>。数组</a:t>
            </a:r>
            <a:r>
              <a:rPr lang="en-US" altLang="zh-CN" sz="2000" dirty="0">
                <a:solidFill>
                  <a:schemeClr val="tx2"/>
                </a:solidFill>
                <a:latin typeface="Times New Roman" panose="02020603050405020304" pitchFamily="18" charset="0"/>
                <a:ea typeface="隶书" panose="02010509060101010101" pitchFamily="49" charset="-122"/>
              </a:rPr>
              <a:t>next[ ] </a:t>
            </a:r>
            <a:r>
              <a:rPr lang="zh-CN" altLang="en-US" sz="2000" dirty="0">
                <a:solidFill>
                  <a:schemeClr val="tx2"/>
                </a:solidFill>
                <a:latin typeface="Times New Roman" panose="02020603050405020304" pitchFamily="18" charset="0"/>
                <a:ea typeface="隶书" panose="02010509060101010101" pitchFamily="49" charset="-122"/>
              </a:rPr>
              <a:t>存放 </a:t>
            </a:r>
            <a:r>
              <a:rPr lang="en-US" altLang="zh-CN" sz="2000" dirty="0">
                <a:solidFill>
                  <a:schemeClr val="tx2"/>
                </a:solidFill>
                <a:latin typeface="Times New Roman" panose="02020603050405020304" pitchFamily="18" charset="0"/>
                <a:ea typeface="隶书" panose="02010509060101010101" pitchFamily="49" charset="-122"/>
              </a:rPr>
              <a:t>pat </a:t>
            </a:r>
            <a:r>
              <a:rPr lang="zh-CN" altLang="en-US" sz="2000" dirty="0">
                <a:solidFill>
                  <a:schemeClr val="tx2"/>
                </a:solidFill>
                <a:latin typeface="Times New Roman" panose="02020603050405020304" pitchFamily="18" charset="0"/>
                <a:ea typeface="隶书" panose="02010509060101010101" pitchFamily="49" charset="-122"/>
              </a:rPr>
              <a:t>的</a:t>
            </a:r>
            <a:r>
              <a:rPr lang="en-US" altLang="zh-CN" sz="2000" dirty="0">
                <a:solidFill>
                  <a:schemeClr val="tx2"/>
                </a:solidFill>
                <a:latin typeface="Times New Roman" panose="02020603050405020304" pitchFamily="18" charset="0"/>
                <a:ea typeface="隶书" panose="02010509060101010101" pitchFamily="49" charset="-122"/>
              </a:rPr>
              <a:t>next[j] </a:t>
            </a:r>
            <a:r>
              <a:rPr lang="zh-CN" altLang="en-US" sz="2000" dirty="0">
                <a:solidFill>
                  <a:schemeClr val="tx2"/>
                </a:solidFill>
                <a:latin typeface="Times New Roman" panose="02020603050405020304" pitchFamily="18" charset="0"/>
                <a:ea typeface="隶书" panose="02010509060101010101" pitchFamily="49" charset="-122"/>
              </a:rPr>
              <a:t>值。</a:t>
            </a:r>
          </a:p>
          <a:p>
            <a:pPr>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posP</a:t>
            </a:r>
            <a:r>
              <a:rPr lang="en-US" altLang="zh-CN" sz="2000" dirty="0">
                <a:latin typeface="Times New Roman" panose="02020603050405020304" pitchFamily="18" charset="0"/>
                <a:ea typeface="隶书" panose="02010509060101010101" pitchFamily="49" charset="-122"/>
              </a:rPr>
              <a:t> = 0</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posT</a:t>
            </a:r>
            <a:r>
              <a:rPr lang="en-US" altLang="zh-CN" sz="2000" dirty="0">
                <a:latin typeface="Times New Roman" panose="02020603050405020304" pitchFamily="18" charset="0"/>
                <a:ea typeface="隶书" panose="02010509060101010101" pitchFamily="49" charset="-122"/>
              </a:rPr>
              <a:t> = k</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两个串的扫描指针</a:t>
            </a:r>
          </a:p>
          <a:p>
            <a:pPr>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lengthP</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pat.curLength</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模式串长度</a:t>
            </a:r>
          </a:p>
          <a:p>
            <a:pPr>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err="1">
                <a:latin typeface="Times New Roman" panose="02020603050405020304" pitchFamily="18" charset="0"/>
                <a:ea typeface="隶书" panose="02010509060101010101" pitchFamily="49" charset="-122"/>
              </a:rPr>
              <a:t>int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lengthT</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curLength</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目标串长度</a:t>
            </a:r>
            <a:endParaRPr lang="zh-CN" altLang="en-US" sz="2000" dirty="0">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while</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posP</a:t>
            </a:r>
            <a:r>
              <a:rPr lang="en-US" altLang="zh-CN" sz="2000" dirty="0">
                <a:latin typeface="Times New Roman" panose="02020603050405020304" pitchFamily="18" charset="0"/>
                <a:ea typeface="隶书" panose="02010509060101010101" pitchFamily="49" charset="-122"/>
              </a:rPr>
              <a:t> &lt; </a:t>
            </a:r>
            <a:r>
              <a:rPr lang="en-US" altLang="zh-CN" sz="2000" dirty="0" err="1">
                <a:latin typeface="Times New Roman" panose="02020603050405020304" pitchFamily="18" charset="0"/>
                <a:ea typeface="隶书" panose="02010509060101010101" pitchFamily="49" charset="-122"/>
              </a:rPr>
              <a:t>lengthP</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&amp;&amp;</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posT</a:t>
            </a:r>
            <a:r>
              <a:rPr lang="en-US" altLang="zh-CN" sz="2000" dirty="0">
                <a:latin typeface="Times New Roman" panose="02020603050405020304" pitchFamily="18" charset="0"/>
                <a:ea typeface="隶书" panose="02010509060101010101" pitchFamily="49" charset="-122"/>
              </a:rPr>
              <a:t> &lt; </a:t>
            </a:r>
            <a:r>
              <a:rPr lang="en-US" altLang="zh-CN" sz="2000" dirty="0" err="1">
                <a:latin typeface="Times New Roman" panose="02020603050405020304" pitchFamily="18" charset="0"/>
                <a:ea typeface="隶书" panose="02010509060101010101" pitchFamily="49" charset="-122"/>
              </a:rPr>
              <a:t>lengthT</a:t>
            </a:r>
            <a:r>
              <a:rPr lang="en-US" altLang="zh-CN" sz="20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posP</a:t>
            </a:r>
            <a:r>
              <a:rPr lang="en-US" altLang="zh-CN" sz="2000" dirty="0">
                <a:latin typeface="Times New Roman" panose="02020603050405020304" pitchFamily="18" charset="0"/>
                <a:ea typeface="隶书" panose="02010509060101010101" pitchFamily="49" charset="-122"/>
              </a:rPr>
              <a:t> == </a:t>
            </a:r>
            <a:r>
              <a:rPr lang="en-US" altLang="zh-CN" sz="2000" dirty="0">
                <a:latin typeface="Courier New" panose="02070309020205020404" pitchFamily="49"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1 || pat.ch[</a:t>
            </a:r>
            <a:r>
              <a:rPr lang="en-US" altLang="zh-CN" sz="2000" dirty="0" err="1">
                <a:latin typeface="Times New Roman" panose="02020603050405020304" pitchFamily="18" charset="0"/>
                <a:ea typeface="隶书" panose="02010509060101010101" pitchFamily="49" charset="-122"/>
              </a:rPr>
              <a:t>posP</a:t>
            </a:r>
            <a:r>
              <a:rPr lang="en-US" altLang="zh-CN" sz="2000" dirty="0">
                <a:latin typeface="Times New Roman" panose="02020603050405020304" pitchFamily="18" charset="0"/>
                <a:ea typeface="隶书" panose="02010509060101010101" pitchFamily="49" charset="-122"/>
              </a:rPr>
              <a:t>] == </a:t>
            </a:r>
            <a:r>
              <a:rPr lang="en-US" altLang="zh-CN" sz="2000" dirty="0" err="1">
                <a:latin typeface="Times New Roman" panose="02020603050405020304" pitchFamily="18" charset="0"/>
                <a:ea typeface="隶书" panose="02010509060101010101" pitchFamily="49" charset="-122"/>
              </a:rPr>
              <a:t>ch</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posT</a:t>
            </a:r>
            <a:r>
              <a:rPr lang="en-US" altLang="zh-CN" sz="2000" dirty="0">
                <a:latin typeface="Times New Roman" panose="02020603050405020304" pitchFamily="18" charset="0"/>
                <a:ea typeface="隶书" panose="02010509060101010101" pitchFamily="49" charset="-122"/>
              </a:rPr>
              <a:t>]) </a:t>
            </a:r>
          </a:p>
          <a:p>
            <a:pPr>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posP</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posT</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 }</a:t>
            </a:r>
            <a:r>
              <a:rPr lang="en-US" altLang="zh-CN" sz="2000"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对应字符匹配</a:t>
            </a:r>
            <a:endParaRPr lang="en-US" altLang="zh-CN" sz="2000" dirty="0">
              <a:solidFill>
                <a:schemeClr val="tx2"/>
              </a:solidFill>
              <a:latin typeface="Times New Roman" panose="02020603050405020304" pitchFamily="18" charset="0"/>
              <a:ea typeface="隶书" panose="02010509060101010101" pitchFamily="49" charset="-122"/>
            </a:endParaRPr>
          </a:p>
          <a:p>
            <a:pPr>
              <a:spcBef>
                <a:spcPct val="5000"/>
              </a:spcBef>
              <a:buFont typeface="Wingdings" panose="05000000000000000000" pitchFamily="2" charset="2"/>
              <a:buNone/>
              <a:defRPr/>
            </a:pP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else</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posP</a:t>
            </a:r>
            <a:r>
              <a:rPr lang="en-US" altLang="zh-CN" sz="2000" dirty="0">
                <a:latin typeface="Times New Roman" panose="02020603050405020304" pitchFamily="18" charset="0"/>
                <a:ea typeface="隶书" panose="02010509060101010101" pitchFamily="49" charset="-122"/>
              </a:rPr>
              <a:t> = next[</a:t>
            </a:r>
            <a:r>
              <a:rPr lang="en-US" altLang="zh-CN" sz="2000" dirty="0" err="1">
                <a:latin typeface="Times New Roman" panose="02020603050405020304" pitchFamily="18" charset="0"/>
                <a:ea typeface="隶书" panose="02010509060101010101" pitchFamily="49" charset="-122"/>
              </a:rPr>
              <a:t>posP</a:t>
            </a:r>
            <a:r>
              <a:rPr lang="en-US" altLang="zh-CN" sz="2000" dirty="0">
                <a:latin typeface="Times New Roman" panose="02020603050405020304" pitchFamily="18" charset="0"/>
                <a:ea typeface="隶书" panose="02010509060101010101" pitchFamily="49" charset="-122"/>
              </a:rPr>
              <a:t>]</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求</a:t>
            </a:r>
            <a:r>
              <a:rPr lang="en-US" altLang="zh-CN" sz="2000" dirty="0">
                <a:solidFill>
                  <a:schemeClr val="tx2"/>
                </a:solidFill>
                <a:latin typeface="Times New Roman" panose="02020603050405020304" pitchFamily="18" charset="0"/>
                <a:ea typeface="隶书" panose="02010509060101010101" pitchFamily="49" charset="-122"/>
              </a:rPr>
              <a:t>pat</a:t>
            </a:r>
            <a:r>
              <a:rPr lang="zh-CN" altLang="en-US" sz="2000" dirty="0">
                <a:solidFill>
                  <a:schemeClr val="tx2"/>
                </a:solidFill>
                <a:latin typeface="Times New Roman" panose="02020603050405020304" pitchFamily="18" charset="0"/>
                <a:ea typeface="隶书" panose="02010509060101010101" pitchFamily="49" charset="-122"/>
              </a:rPr>
              <a:t>下趟比较位置</a:t>
            </a:r>
          </a:p>
          <a:p>
            <a:pPr>
              <a:lnSpc>
                <a:spcPct val="80000"/>
              </a:lnSpc>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if </a:t>
            </a:r>
            <a:r>
              <a:rPr lang="en-US" altLang="zh-CN" sz="2000" dirty="0">
                <a:latin typeface="Times New Roman" panose="02020603050405020304" pitchFamily="18"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posP</a:t>
            </a:r>
            <a:r>
              <a:rPr lang="en-US" altLang="zh-CN" sz="2000" dirty="0">
                <a:latin typeface="Times New Roman" panose="02020603050405020304" pitchFamily="18" charset="0"/>
                <a:ea typeface="隶书" panose="02010509060101010101" pitchFamily="49" charset="-122"/>
              </a:rPr>
              <a:t> &lt; </a:t>
            </a:r>
            <a:r>
              <a:rPr lang="en-US" altLang="zh-CN" sz="2000" dirty="0" err="1">
                <a:latin typeface="Times New Roman" panose="02020603050405020304" pitchFamily="18" charset="0"/>
                <a:ea typeface="隶书" panose="02010509060101010101" pitchFamily="49" charset="-122"/>
              </a:rPr>
              <a:t>lengthP</a:t>
            </a:r>
            <a:r>
              <a:rPr lang="en-US" altLang="zh-CN"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return</a:t>
            </a:r>
            <a:r>
              <a:rPr lang="en-US" altLang="zh-CN" sz="2000" dirty="0">
                <a:latin typeface="Times New Roman" panose="02020603050405020304" pitchFamily="18" charset="0"/>
                <a:ea typeface="隶书" panose="02010509060101010101" pitchFamily="49" charset="-122"/>
              </a:rPr>
              <a:t> </a:t>
            </a:r>
            <a:r>
              <a:rPr lang="en-US" altLang="zh-CN" sz="2000" dirty="0">
                <a:latin typeface="Courier New" panose="02070309020205020404" pitchFamily="49" charset="0"/>
                <a:ea typeface="隶书" panose="02010509060101010101" pitchFamily="49" charset="-122"/>
              </a:rPr>
              <a:t>-</a:t>
            </a:r>
            <a:r>
              <a:rPr lang="en-US" altLang="zh-CN" sz="2000" dirty="0">
                <a:latin typeface="Times New Roman" panose="02020603050405020304" pitchFamily="18" charset="0"/>
                <a:ea typeface="隶书" panose="02010509060101010101" pitchFamily="49" charset="-122"/>
              </a:rPr>
              <a:t>1</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匹配失败</a:t>
            </a:r>
          </a:p>
          <a:p>
            <a:pPr>
              <a:lnSpc>
                <a:spcPct val="80000"/>
              </a:lnSpc>
              <a:buFont typeface="Wingdings" panose="05000000000000000000" pitchFamily="2" charset="2"/>
              <a:buNone/>
              <a:defRPr/>
            </a:pPr>
            <a:r>
              <a:rPr lang="zh-CN" altLang="en-US" sz="2000" dirty="0">
                <a:latin typeface="Times New Roman" panose="02020603050405020304" pitchFamily="18" charset="0"/>
                <a:ea typeface="隶书" panose="02010509060101010101" pitchFamily="49" charset="-122"/>
              </a:rPr>
              <a:t>      </a:t>
            </a:r>
            <a:r>
              <a:rPr lang="en-US" altLang="zh-CN" sz="2000" b="1" dirty="0">
                <a:latin typeface="Times New Roman" panose="02020603050405020304" pitchFamily="18" charset="0"/>
                <a:ea typeface="隶书" panose="02010509060101010101" pitchFamily="49" charset="-122"/>
              </a:rPr>
              <a:t>else return</a:t>
            </a:r>
            <a:r>
              <a:rPr lang="en-US" altLang="zh-CN" sz="2000" dirty="0">
                <a:latin typeface="Times New Roman" panose="02020603050405020304" pitchFamily="18" charset="0"/>
                <a:ea typeface="隶书" panose="02010509060101010101" pitchFamily="49" charset="-122"/>
              </a:rPr>
              <a:t> </a:t>
            </a:r>
            <a:r>
              <a:rPr lang="en-US" altLang="zh-CN" sz="2000" dirty="0" err="1">
                <a:latin typeface="Times New Roman" panose="02020603050405020304" pitchFamily="18" charset="0"/>
                <a:ea typeface="隶书" panose="02010509060101010101" pitchFamily="49" charset="-122"/>
              </a:rPr>
              <a:t>posT</a:t>
            </a:r>
            <a:r>
              <a:rPr lang="en-US" altLang="zh-CN" sz="2000" dirty="0" err="1">
                <a:latin typeface="Courier New" panose="02070309020205020404" pitchFamily="49" charset="0"/>
                <a:ea typeface="隶书" panose="02010509060101010101" pitchFamily="49" charset="-122"/>
              </a:rPr>
              <a:t>-</a:t>
            </a:r>
            <a:r>
              <a:rPr lang="en-US" altLang="zh-CN" sz="2000" dirty="0" err="1">
                <a:latin typeface="Times New Roman" panose="02020603050405020304" pitchFamily="18" charset="0"/>
                <a:ea typeface="隶书" panose="02010509060101010101" pitchFamily="49" charset="-122"/>
              </a:rPr>
              <a:t>lengthP</a:t>
            </a:r>
            <a:r>
              <a:rPr lang="en-US" altLang="zh-CN" sz="2000" b="1" dirty="0">
                <a:latin typeface="Times New Roman" panose="02020603050405020304" pitchFamily="18" charset="0"/>
                <a:ea typeface="隶书" panose="02010509060101010101" pitchFamily="49" charset="-122"/>
              </a:rPr>
              <a:t>;		</a:t>
            </a:r>
            <a:r>
              <a:rPr lang="en-US" altLang="zh-CN" sz="2000" b="1" dirty="0">
                <a:solidFill>
                  <a:schemeClr val="tx2"/>
                </a:solidFill>
                <a:latin typeface="Times New Roman" panose="02020603050405020304" pitchFamily="18" charset="0"/>
                <a:ea typeface="隶书" panose="02010509060101010101" pitchFamily="49" charset="-122"/>
              </a:rPr>
              <a:t>//</a:t>
            </a:r>
            <a:r>
              <a:rPr lang="zh-CN" altLang="en-US" sz="2000" dirty="0">
                <a:solidFill>
                  <a:schemeClr val="tx2"/>
                </a:solidFill>
                <a:latin typeface="Times New Roman" panose="02020603050405020304" pitchFamily="18" charset="0"/>
                <a:ea typeface="隶书" panose="02010509060101010101" pitchFamily="49" charset="-122"/>
              </a:rPr>
              <a:t>匹配成功</a:t>
            </a:r>
          </a:p>
          <a:p>
            <a:pPr>
              <a:lnSpc>
                <a:spcPct val="80000"/>
              </a:lnSpc>
              <a:buFont typeface="Wingdings" panose="05000000000000000000" pitchFamily="2" charset="2"/>
              <a:buNone/>
              <a:defRPr/>
            </a:pPr>
            <a:r>
              <a:rPr lang="en-US" altLang="zh-CN" sz="2000" b="1" dirty="0">
                <a:latin typeface="Times New Roman" panose="02020603050405020304" pitchFamily="18" charset="0"/>
                <a:ea typeface="隶书" panose="02010509060101010101" pitchFamily="49" charset="-122"/>
              </a:rPr>
              <a:t>};</a:t>
            </a:r>
          </a:p>
          <a:p>
            <a:pPr>
              <a:spcBef>
                <a:spcPct val="5000"/>
              </a:spcBef>
              <a:buFont typeface="Wingdings" panose="05000000000000000000" pitchFamily="2" charset="2"/>
              <a:buNone/>
              <a:defRPr/>
            </a:pPr>
            <a:endParaRPr lang="zh-CN" altLang="en-US" sz="2000" dirty="0">
              <a:latin typeface="Times New Roman" panose="02020603050405020304" pitchFamily="18" charset="0"/>
              <a:ea typeface="隶书" panose="02010509060101010101" pitchFamily="49" charset="-122"/>
            </a:endParaRPr>
          </a:p>
        </p:txBody>
      </p:sp>
      <p:sp>
        <p:nvSpPr>
          <p:cNvPr id="2" name="矩形 1"/>
          <p:cNvSpPr>
            <a:spLocks noChangeArrowheads="1"/>
          </p:cNvSpPr>
          <p:nvPr/>
        </p:nvSpPr>
        <p:spPr bwMode="auto">
          <a:xfrm>
            <a:off x="1343448" y="5301208"/>
            <a:ext cx="98654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lnSpc>
                <a:spcPct val="110000"/>
              </a:lnSpc>
              <a:spcBef>
                <a:spcPct val="15000"/>
              </a:spcBef>
              <a:buClr>
                <a:srgbClr val="990099"/>
              </a:buClr>
              <a:buSzPct val="50000"/>
              <a:buFontTx/>
              <a:buNone/>
            </a:pPr>
            <a:r>
              <a:rPr lang="zh-CN" altLang="en-US" sz="2000" dirty="0">
                <a:latin typeface="Times New Roman" panose="02020603050405020304" pitchFamily="18" charset="0"/>
                <a:ea typeface="仿宋_GB2312" pitchFamily="49" charset="-122"/>
              </a:rPr>
              <a:t>此算法的时间复杂度取决于 </a:t>
            </a:r>
            <a:r>
              <a:rPr lang="en-US" altLang="zh-CN" sz="2000" dirty="0">
                <a:latin typeface="Times New Roman" panose="02020603050405020304" pitchFamily="18" charset="0"/>
                <a:ea typeface="仿宋_GB2312" pitchFamily="49" charset="-122"/>
              </a:rPr>
              <a:t>while </a:t>
            </a:r>
            <a:r>
              <a:rPr lang="zh-CN" altLang="en-US" sz="2000" dirty="0">
                <a:latin typeface="Times New Roman" panose="02020603050405020304" pitchFamily="18" charset="0"/>
                <a:ea typeface="仿宋_GB2312" pitchFamily="49" charset="-122"/>
              </a:rPr>
              <a:t>循环。由于是无回溯的算法，执行循环时，目标串字符比较有进无退，要么执行 </a:t>
            </a:r>
            <a:r>
              <a:rPr lang="en-US" altLang="zh-CN" sz="2000" dirty="0" err="1">
                <a:latin typeface="Times New Roman" panose="02020603050405020304" pitchFamily="18" charset="0"/>
                <a:ea typeface="仿宋_GB2312" pitchFamily="49" charset="-122"/>
              </a:rPr>
              <a:t>posT</a:t>
            </a:r>
            <a:r>
              <a:rPr lang="en-US" altLang="zh-CN" sz="2000" dirty="0">
                <a:latin typeface="Times New Roman" panose="02020603050405020304" pitchFamily="18" charset="0"/>
                <a:ea typeface="仿宋_GB2312" pitchFamily="49" charset="-122"/>
              </a:rPr>
              <a:t> </a:t>
            </a:r>
            <a:r>
              <a:rPr lang="zh-CN" altLang="en-US" sz="2000" dirty="0">
                <a:latin typeface="Times New Roman" panose="02020603050405020304" pitchFamily="18" charset="0"/>
                <a:ea typeface="仿宋_GB2312" pitchFamily="49" charset="-122"/>
              </a:rPr>
              <a:t>和 </a:t>
            </a:r>
            <a:r>
              <a:rPr lang="en-US" altLang="zh-CN" sz="2000" dirty="0" err="1">
                <a:latin typeface="Times New Roman" panose="02020603050405020304" pitchFamily="18" charset="0"/>
                <a:ea typeface="仿宋_GB2312" pitchFamily="49" charset="-122"/>
              </a:rPr>
              <a:t>posP</a:t>
            </a:r>
            <a:r>
              <a:rPr lang="en-US" altLang="zh-CN" sz="2000" dirty="0">
                <a:latin typeface="Times New Roman" panose="02020603050405020304" pitchFamily="18" charset="0"/>
                <a:ea typeface="仿宋_GB2312" pitchFamily="49" charset="-122"/>
              </a:rPr>
              <a:t> </a:t>
            </a:r>
            <a:r>
              <a:rPr lang="zh-CN" altLang="en-US" sz="2000" dirty="0">
                <a:latin typeface="Times New Roman" panose="02020603050405020304" pitchFamily="18" charset="0"/>
                <a:ea typeface="仿宋_GB2312" pitchFamily="49" charset="-122"/>
              </a:rPr>
              <a:t>进 </a:t>
            </a:r>
            <a:r>
              <a:rPr lang="en-US" altLang="zh-CN" sz="2000" dirty="0">
                <a:latin typeface="Times New Roman" panose="02020603050405020304" pitchFamily="18" charset="0"/>
                <a:ea typeface="仿宋_GB2312" pitchFamily="49" charset="-122"/>
              </a:rPr>
              <a:t>1</a:t>
            </a:r>
            <a:r>
              <a:rPr lang="zh-CN" altLang="en-US" sz="2000" dirty="0">
                <a:latin typeface="Times New Roman" panose="02020603050405020304" pitchFamily="18" charset="0"/>
                <a:ea typeface="仿宋_GB2312" pitchFamily="49" charset="-122"/>
              </a:rPr>
              <a:t>，要么查找</a:t>
            </a:r>
            <a:r>
              <a:rPr lang="en-US" altLang="zh-CN" sz="2000" dirty="0">
                <a:latin typeface="Times New Roman" panose="02020603050405020304" pitchFamily="18" charset="0"/>
                <a:ea typeface="仿宋_GB2312" pitchFamily="49" charset="-122"/>
              </a:rPr>
              <a:t>next[ ] </a:t>
            </a:r>
            <a:r>
              <a:rPr lang="zh-CN" altLang="en-US" sz="2000" dirty="0">
                <a:latin typeface="Times New Roman" panose="02020603050405020304" pitchFamily="18" charset="0"/>
                <a:ea typeface="仿宋_GB2312" pitchFamily="49" charset="-122"/>
              </a:rPr>
              <a:t>数组进行模式位置的右移，然后继续向后比较。字符的比较次数最多为</a:t>
            </a:r>
            <a:r>
              <a:rPr lang="zh-CN" altLang="en-US" sz="2000" dirty="0">
                <a:solidFill>
                  <a:schemeClr val="tx2"/>
                </a:solidFill>
                <a:latin typeface="Times New Roman" panose="02020603050405020304" pitchFamily="18" charset="0"/>
                <a:ea typeface="仿宋_GB2312" pitchFamily="49" charset="-122"/>
              </a:rPr>
              <a:t> </a:t>
            </a:r>
            <a:r>
              <a:rPr lang="en-US" altLang="zh-CN" sz="2000" dirty="0">
                <a:solidFill>
                  <a:schemeClr val="tx2"/>
                </a:solidFill>
                <a:latin typeface="Times New Roman" panose="02020603050405020304" pitchFamily="18" charset="0"/>
                <a:ea typeface="仿宋_GB2312" pitchFamily="49" charset="-122"/>
              </a:rPr>
              <a:t>O(</a:t>
            </a:r>
            <a:r>
              <a:rPr lang="en-US" altLang="zh-CN" sz="2000" dirty="0" err="1">
                <a:solidFill>
                  <a:schemeClr val="tx2"/>
                </a:solidFill>
                <a:latin typeface="Times New Roman" panose="02020603050405020304" pitchFamily="18" charset="0"/>
                <a:ea typeface="仿宋_GB2312" pitchFamily="49" charset="-122"/>
              </a:rPr>
              <a:t>lengthT</a:t>
            </a:r>
            <a:r>
              <a:rPr lang="en-US" altLang="zh-CN" sz="2000" dirty="0">
                <a:solidFill>
                  <a:schemeClr val="tx2"/>
                </a:solidFill>
                <a:latin typeface="Times New Roman" panose="02020603050405020304" pitchFamily="18" charset="0"/>
                <a:ea typeface="仿宋_GB2312" pitchFamily="49" charset="-122"/>
              </a:rPr>
              <a:t>)</a:t>
            </a:r>
            <a:r>
              <a:rPr lang="zh-CN" altLang="en-US" sz="2000" dirty="0">
                <a:latin typeface="Times New Roman" panose="02020603050405020304" pitchFamily="18" charset="0"/>
                <a:ea typeface="仿宋_GB2312" pitchFamily="49" charset="-122"/>
              </a:rPr>
              <a:t>，不超过目标的长度。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91344" y="44624"/>
            <a:ext cx="6289675" cy="635000"/>
          </a:xfrm>
        </p:spPr>
        <p:txBody>
          <a:bodyPr>
            <a:normAutofit fontScale="90000"/>
          </a:bodyPr>
          <a:lstStyle/>
          <a:p>
            <a:r>
              <a:rPr lang="en-US" altLang="zh-CN" b="1" dirty="0" smtClean="0">
                <a:latin typeface="微软雅黑" panose="020B0503020204020204" pitchFamily="34" charset="-122"/>
                <a:ea typeface="微软雅黑" panose="020B0503020204020204" pitchFamily="34" charset="-122"/>
              </a:rPr>
              <a:t>next</a:t>
            </a:r>
            <a:r>
              <a:rPr lang="zh-CN" altLang="en-US" b="1" dirty="0" smtClean="0">
                <a:latin typeface="微软雅黑" panose="020B0503020204020204" pitchFamily="34" charset="-122"/>
                <a:ea typeface="微软雅黑" panose="020B0503020204020204" pitchFamily="34" charset="-122"/>
              </a:rPr>
              <a:t>特征向量的计算</a:t>
            </a:r>
          </a:p>
        </p:txBody>
      </p:sp>
      <p:sp>
        <p:nvSpPr>
          <p:cNvPr id="687107" name="Rectangle 3"/>
          <p:cNvSpPr>
            <a:spLocks noGrp="1" noChangeArrowheads="1"/>
          </p:cNvSpPr>
          <p:nvPr>
            <p:ph idx="1"/>
          </p:nvPr>
        </p:nvSpPr>
        <p:spPr>
          <a:xfrm>
            <a:off x="983432" y="1124744"/>
            <a:ext cx="10657184" cy="5013325"/>
          </a:xfrm>
        </p:spPr>
        <p:txBody>
          <a:bodyPr>
            <a:normAutofit/>
          </a:bodyPr>
          <a:lstStyle/>
          <a:p>
            <a:pPr marL="609600" indent="-609600">
              <a:lnSpc>
                <a:spcPct val="110000"/>
              </a:lnSpc>
              <a:spcBef>
                <a:spcPct val="15000"/>
              </a:spcBef>
              <a:buClr>
                <a:srgbClr val="990099"/>
              </a:buClr>
              <a:buSzPct val="50000"/>
              <a:defRPr/>
            </a:pPr>
            <a:r>
              <a:rPr lang="zh-CN" altLang="en-US" b="1" dirty="0">
                <a:latin typeface="Times New Roman" panose="02020603050405020304" pitchFamily="18" charset="0"/>
                <a:ea typeface="仿宋_GB2312" pitchFamily="49" charset="-122"/>
              </a:rPr>
              <a:t>设模式 </a:t>
            </a:r>
            <a:r>
              <a:rPr lang="en-US" altLang="zh-CN" b="1" i="1" dirty="0">
                <a:latin typeface="Times New Roman" panose="02020603050405020304" pitchFamily="18" charset="0"/>
                <a:ea typeface="仿宋_GB2312" pitchFamily="49" charset="-122"/>
              </a:rPr>
              <a:t>P</a:t>
            </a:r>
            <a:r>
              <a:rPr lang="en-US" altLang="zh-CN" b="1" dirty="0">
                <a:latin typeface="Times New Roman" panose="02020603050405020304" pitchFamily="18" charset="0"/>
                <a:ea typeface="仿宋_GB2312" pitchFamily="49" charset="-122"/>
              </a:rPr>
              <a:t> = </a:t>
            </a:r>
            <a:r>
              <a:rPr lang="en-US" altLang="zh-CN" b="1" i="1" dirty="0">
                <a:latin typeface="Times New Roman" panose="02020603050405020304" pitchFamily="18" charset="0"/>
                <a:ea typeface="仿宋_GB2312" pitchFamily="49" charset="-122"/>
              </a:rPr>
              <a:t>p</a:t>
            </a:r>
            <a:r>
              <a:rPr lang="en-US" altLang="zh-CN" b="1" baseline="-25000" dirty="0">
                <a:latin typeface="Times New Roman" panose="02020603050405020304" pitchFamily="18" charset="0"/>
                <a:ea typeface="仿宋_GB2312" pitchFamily="49" charset="-122"/>
              </a:rPr>
              <a:t>0 </a:t>
            </a:r>
            <a:r>
              <a:rPr lang="en-US" altLang="zh-CN" b="1" i="1" dirty="0">
                <a:latin typeface="Times New Roman" panose="02020603050405020304" pitchFamily="18" charset="0"/>
                <a:ea typeface="仿宋_GB2312" pitchFamily="49" charset="-122"/>
              </a:rPr>
              <a:t>p</a:t>
            </a:r>
            <a:r>
              <a:rPr lang="en-US" altLang="zh-CN" b="1" baseline="-25000" dirty="0">
                <a:latin typeface="Times New Roman" panose="02020603050405020304" pitchFamily="18" charset="0"/>
                <a:ea typeface="仿宋_GB2312" pitchFamily="49" charset="-122"/>
              </a:rPr>
              <a:t>1 </a:t>
            </a:r>
            <a:r>
              <a:rPr lang="en-US" altLang="zh-CN" b="1" i="1" dirty="0">
                <a:latin typeface="Times New Roman" panose="02020603050405020304" pitchFamily="18" charset="0"/>
                <a:ea typeface="仿宋_GB2312" pitchFamily="49" charset="-122"/>
              </a:rPr>
              <a:t>p</a:t>
            </a:r>
            <a:r>
              <a:rPr lang="en-US" altLang="zh-CN" b="1" baseline="-25000" dirty="0">
                <a:latin typeface="Times New Roman" panose="02020603050405020304" pitchFamily="18" charset="0"/>
                <a:ea typeface="仿宋_GB2312" pitchFamily="49" charset="-122"/>
              </a:rPr>
              <a:t>2 </a:t>
            </a:r>
            <a:r>
              <a:rPr lang="en-US" altLang="zh-CN" b="1" dirty="0">
                <a:latin typeface="Times New Roman" panose="02020603050405020304" pitchFamily="18" charset="0"/>
                <a:ea typeface="仿宋_GB2312" pitchFamily="49" charset="-122"/>
              </a:rPr>
              <a:t>…</a:t>
            </a:r>
            <a:r>
              <a:rPr lang="en-US" altLang="zh-CN" b="1" i="1" dirty="0">
                <a:latin typeface="Times New Roman" panose="02020603050405020304" pitchFamily="18" charset="0"/>
                <a:ea typeface="仿宋_GB2312" pitchFamily="49" charset="-122"/>
              </a:rPr>
              <a:t>p</a:t>
            </a:r>
            <a:r>
              <a:rPr lang="en-US" altLang="zh-CN" b="1" i="1" baseline="-25000" dirty="0">
                <a:latin typeface="Times New Roman" panose="02020603050405020304" pitchFamily="18" charset="0"/>
                <a:ea typeface="仿宋_GB2312" pitchFamily="49" charset="-122"/>
              </a:rPr>
              <a:t>m</a:t>
            </a:r>
            <a:r>
              <a:rPr lang="en-US" altLang="zh-CN" baseline="-25000" dirty="0">
                <a:latin typeface="Courier New" panose="02070309020205020404" pitchFamily="49" charset="0"/>
                <a:ea typeface="仿宋_GB2312" pitchFamily="49" charset="-122"/>
              </a:rPr>
              <a:t>-</a:t>
            </a:r>
            <a:r>
              <a:rPr lang="en-US" altLang="zh-CN" b="1" baseline="-25000" dirty="0">
                <a:latin typeface="Times New Roman" panose="02020603050405020304" pitchFamily="18" charset="0"/>
                <a:ea typeface="仿宋_GB2312" pitchFamily="49" charset="-122"/>
              </a:rPr>
              <a:t>1</a:t>
            </a:r>
            <a:r>
              <a:rPr lang="zh-CN" altLang="en-US" b="1" dirty="0">
                <a:latin typeface="Times New Roman" panose="02020603050405020304" pitchFamily="18" charset="0"/>
                <a:ea typeface="仿宋_GB2312" pitchFamily="49" charset="-122"/>
              </a:rPr>
              <a:t>由 </a:t>
            </a:r>
            <a:r>
              <a:rPr lang="en-US" altLang="zh-CN" b="1" i="1" dirty="0">
                <a:latin typeface="Times New Roman" panose="02020603050405020304" pitchFamily="18" charset="0"/>
                <a:ea typeface="仿宋_GB2312" pitchFamily="49" charset="-122"/>
              </a:rPr>
              <a:t>m</a:t>
            </a:r>
            <a:r>
              <a:rPr lang="en-US" altLang="zh-CN" b="1" dirty="0">
                <a:latin typeface="Times New Roman" panose="02020603050405020304" pitchFamily="18" charset="0"/>
                <a:ea typeface="仿宋_GB2312" pitchFamily="49" charset="-122"/>
              </a:rPr>
              <a:t> </a:t>
            </a:r>
            <a:r>
              <a:rPr lang="zh-CN" altLang="en-US" b="1" dirty="0">
                <a:latin typeface="Times New Roman" panose="02020603050405020304" pitchFamily="18" charset="0"/>
                <a:ea typeface="仿宋_GB2312" pitchFamily="49" charset="-122"/>
              </a:rPr>
              <a:t>个字符组成，而</a:t>
            </a:r>
            <a:r>
              <a:rPr lang="en-US" altLang="zh-CN" b="1" dirty="0">
                <a:latin typeface="Times New Roman" panose="02020603050405020304" pitchFamily="18" charset="0"/>
                <a:ea typeface="仿宋_GB2312" pitchFamily="49" charset="-122"/>
              </a:rPr>
              <a:t>next</a:t>
            </a:r>
            <a:r>
              <a:rPr lang="zh-CN" altLang="en-US" b="1" dirty="0">
                <a:latin typeface="Times New Roman" panose="02020603050405020304" pitchFamily="18" charset="0"/>
                <a:ea typeface="仿宋_GB2312" pitchFamily="49" charset="-122"/>
              </a:rPr>
              <a:t>特征向量为</a:t>
            </a:r>
            <a:r>
              <a:rPr lang="en-US" altLang="zh-CN" b="1" dirty="0">
                <a:latin typeface="Times New Roman" panose="02020603050405020304" pitchFamily="18" charset="0"/>
                <a:ea typeface="仿宋_GB2312" pitchFamily="49" charset="-122"/>
              </a:rPr>
              <a:t>next = </a:t>
            </a:r>
            <a:r>
              <a:rPr lang="en-US" altLang="zh-CN" b="1" i="1" dirty="0">
                <a:latin typeface="Times New Roman" panose="02020603050405020304" pitchFamily="18" charset="0"/>
                <a:ea typeface="仿宋_GB2312" pitchFamily="49" charset="-122"/>
              </a:rPr>
              <a:t>n</a:t>
            </a:r>
            <a:r>
              <a:rPr lang="en-US" altLang="zh-CN" b="1" baseline="-25000" dirty="0">
                <a:latin typeface="Times New Roman" panose="02020603050405020304" pitchFamily="18" charset="0"/>
                <a:ea typeface="仿宋_GB2312" pitchFamily="49" charset="-122"/>
              </a:rPr>
              <a:t>0 </a:t>
            </a:r>
            <a:r>
              <a:rPr lang="en-US" altLang="zh-CN" b="1" i="1" dirty="0">
                <a:latin typeface="Times New Roman" panose="02020603050405020304" pitchFamily="18" charset="0"/>
                <a:ea typeface="仿宋_GB2312" pitchFamily="49" charset="-122"/>
              </a:rPr>
              <a:t>n</a:t>
            </a:r>
            <a:r>
              <a:rPr lang="en-US" altLang="zh-CN" b="1" baseline="-25000" dirty="0">
                <a:latin typeface="Times New Roman" panose="02020603050405020304" pitchFamily="18" charset="0"/>
                <a:ea typeface="仿宋_GB2312" pitchFamily="49" charset="-122"/>
              </a:rPr>
              <a:t>1 </a:t>
            </a:r>
            <a:r>
              <a:rPr lang="en-US" altLang="zh-CN" b="1" i="1" dirty="0">
                <a:latin typeface="Times New Roman" panose="02020603050405020304" pitchFamily="18" charset="0"/>
                <a:ea typeface="仿宋_GB2312" pitchFamily="49" charset="-122"/>
              </a:rPr>
              <a:t>n</a:t>
            </a:r>
            <a:r>
              <a:rPr lang="en-US" altLang="zh-CN" b="1" baseline="-25000" dirty="0">
                <a:latin typeface="Times New Roman" panose="02020603050405020304" pitchFamily="18" charset="0"/>
                <a:ea typeface="仿宋_GB2312" pitchFamily="49" charset="-122"/>
              </a:rPr>
              <a:t>2 </a:t>
            </a:r>
            <a:r>
              <a:rPr lang="en-US" altLang="zh-CN" b="1" dirty="0">
                <a:latin typeface="Times New Roman" panose="02020603050405020304" pitchFamily="18" charset="0"/>
                <a:ea typeface="仿宋_GB2312" pitchFamily="49" charset="-122"/>
              </a:rPr>
              <a:t>… </a:t>
            </a:r>
            <a:r>
              <a:rPr lang="en-US" altLang="zh-CN" b="1" i="1" dirty="0">
                <a:latin typeface="Times New Roman" panose="02020603050405020304" pitchFamily="18" charset="0"/>
                <a:ea typeface="仿宋_GB2312" pitchFamily="49" charset="-122"/>
              </a:rPr>
              <a:t>n</a:t>
            </a:r>
            <a:r>
              <a:rPr lang="en-US" altLang="zh-CN" b="1" i="1" baseline="-25000" dirty="0">
                <a:latin typeface="Times New Roman" panose="02020603050405020304" pitchFamily="18" charset="0"/>
                <a:ea typeface="仿宋_GB2312" pitchFamily="49" charset="-122"/>
              </a:rPr>
              <a:t>m</a:t>
            </a:r>
            <a:r>
              <a:rPr lang="en-US" altLang="zh-CN" baseline="-25000" dirty="0">
                <a:latin typeface="Courier New" panose="02070309020205020404" pitchFamily="49" charset="0"/>
                <a:ea typeface="仿宋_GB2312" pitchFamily="49" charset="-122"/>
              </a:rPr>
              <a:t>-</a:t>
            </a:r>
            <a:r>
              <a:rPr lang="en-US" altLang="zh-CN" b="1" baseline="-25000" dirty="0">
                <a:latin typeface="Times New Roman" panose="02020603050405020304" pitchFamily="18" charset="0"/>
                <a:ea typeface="仿宋_GB2312" pitchFamily="49" charset="-122"/>
              </a:rPr>
              <a:t>1</a:t>
            </a:r>
            <a:r>
              <a:rPr lang="zh-CN" altLang="en-US" b="1" dirty="0">
                <a:latin typeface="Times New Roman" panose="02020603050405020304" pitchFamily="18" charset="0"/>
                <a:ea typeface="仿宋_GB2312" pitchFamily="49" charset="-122"/>
              </a:rPr>
              <a:t>，表示了模式的字符分布特征。</a:t>
            </a:r>
          </a:p>
          <a:p>
            <a:pPr marL="609600" indent="-609600">
              <a:lnSpc>
                <a:spcPct val="110000"/>
              </a:lnSpc>
              <a:spcBef>
                <a:spcPct val="15000"/>
              </a:spcBef>
              <a:buClr>
                <a:srgbClr val="990099"/>
              </a:buClr>
              <a:buSzPct val="50000"/>
              <a:defRPr/>
            </a:pPr>
            <a:r>
              <a:rPr lang="en-US" altLang="zh-CN" b="1" dirty="0">
                <a:latin typeface="Times New Roman" panose="02020603050405020304" pitchFamily="18" charset="0"/>
                <a:ea typeface="仿宋_GB2312" pitchFamily="49" charset="-122"/>
              </a:rPr>
              <a:t>next</a:t>
            </a:r>
            <a:r>
              <a:rPr lang="zh-CN" altLang="en-US" b="1" dirty="0">
                <a:latin typeface="Times New Roman" panose="02020603050405020304" pitchFamily="18" charset="0"/>
                <a:ea typeface="仿宋_GB2312" pitchFamily="49" charset="-122"/>
              </a:rPr>
              <a:t>特征向量从</a:t>
            </a:r>
            <a:r>
              <a:rPr lang="en-US" altLang="zh-CN" b="1" dirty="0">
                <a:latin typeface="Times New Roman" panose="02020603050405020304" pitchFamily="18" charset="0"/>
                <a:ea typeface="仿宋_GB2312" pitchFamily="49" charset="-122"/>
              </a:rPr>
              <a:t>0, 1, 2, …, </a:t>
            </a:r>
            <a:r>
              <a:rPr lang="en-US" altLang="zh-CN" b="1" i="1" dirty="0">
                <a:latin typeface="Times New Roman" panose="02020603050405020304" pitchFamily="18" charset="0"/>
                <a:ea typeface="仿宋_GB2312" pitchFamily="49" charset="-122"/>
              </a:rPr>
              <a:t>m</a:t>
            </a:r>
            <a:r>
              <a:rPr lang="en-US" altLang="zh-CN" dirty="0">
                <a:latin typeface="Courier New" panose="02070309020205020404" pitchFamily="49" charset="0"/>
                <a:ea typeface="仿宋_GB2312" pitchFamily="49" charset="-122"/>
              </a:rPr>
              <a:t>-</a:t>
            </a:r>
            <a:r>
              <a:rPr lang="en-US" altLang="zh-CN" b="1" dirty="0">
                <a:latin typeface="Times New Roman" panose="02020603050405020304" pitchFamily="18" charset="0"/>
                <a:ea typeface="仿宋_GB2312" pitchFamily="49" charset="-122"/>
              </a:rPr>
              <a:t>1</a:t>
            </a:r>
            <a:r>
              <a:rPr lang="zh-CN" altLang="en-US" b="1" dirty="0">
                <a:latin typeface="Times New Roman" panose="02020603050405020304" pitchFamily="18" charset="0"/>
                <a:ea typeface="仿宋_GB2312" pitchFamily="49" charset="-122"/>
              </a:rPr>
              <a:t>逐项</a:t>
            </a:r>
            <a:r>
              <a:rPr lang="zh-CN" altLang="en-US" b="1" u="sng" dirty="0">
                <a:solidFill>
                  <a:srgbClr val="0000CC"/>
                </a:solidFill>
                <a:latin typeface="Times New Roman" panose="02020603050405020304" pitchFamily="18" charset="0"/>
                <a:ea typeface="仿宋_GB2312" pitchFamily="49" charset="-122"/>
              </a:rPr>
              <a:t>递归</a:t>
            </a:r>
            <a:r>
              <a:rPr lang="zh-CN" altLang="en-US" b="1" dirty="0">
                <a:latin typeface="Times New Roman" panose="02020603050405020304" pitchFamily="18" charset="0"/>
                <a:ea typeface="仿宋_GB2312" pitchFamily="49" charset="-122"/>
              </a:rPr>
              <a:t>计算</a:t>
            </a:r>
            <a:r>
              <a:rPr lang="en-US" altLang="zh-CN" b="1" dirty="0">
                <a:latin typeface="Times New Roman" panose="02020603050405020304" pitchFamily="18" charset="0"/>
                <a:ea typeface="仿宋_GB2312" pitchFamily="49" charset="-122"/>
              </a:rPr>
              <a:t>:</a:t>
            </a:r>
          </a:p>
          <a:p>
            <a:pPr marL="990600" lvl="1" indent="-533400">
              <a:lnSpc>
                <a:spcPct val="110000"/>
              </a:lnSpc>
              <a:spcBef>
                <a:spcPct val="15000"/>
              </a:spcBef>
              <a:buClr>
                <a:schemeClr val="tx2"/>
              </a:buClr>
              <a:buSzPct val="105000"/>
              <a:buFont typeface="Wingdings" panose="05000000000000000000" pitchFamily="2" charset="2"/>
              <a:buChar char=""/>
              <a:defRPr/>
            </a:pPr>
            <a:r>
              <a:rPr lang="zh-CN" altLang="en-US" sz="2800" b="1" dirty="0">
                <a:latin typeface="Times New Roman" panose="02020603050405020304" pitchFamily="18" charset="0"/>
                <a:ea typeface="仿宋_GB2312" pitchFamily="49" charset="-122"/>
              </a:rPr>
              <a:t>当 </a:t>
            </a:r>
            <a:r>
              <a:rPr lang="en-US" altLang="zh-CN" sz="2800" b="1" i="1" dirty="0">
                <a:solidFill>
                  <a:schemeClr val="tx2"/>
                </a:solidFill>
                <a:latin typeface="Times New Roman" panose="02020603050405020304" pitchFamily="18" charset="0"/>
                <a:ea typeface="仿宋_GB2312" pitchFamily="49" charset="-122"/>
              </a:rPr>
              <a:t>j</a:t>
            </a:r>
            <a:r>
              <a:rPr lang="en-US" altLang="zh-CN" sz="2800" b="1" dirty="0">
                <a:solidFill>
                  <a:schemeClr val="tx2"/>
                </a:solidFill>
                <a:latin typeface="Times New Roman" panose="02020603050405020304" pitchFamily="18" charset="0"/>
                <a:ea typeface="仿宋_GB2312" pitchFamily="49" charset="-122"/>
              </a:rPr>
              <a:t> = 0</a:t>
            </a:r>
            <a:r>
              <a:rPr lang="zh-CN" altLang="en-US" sz="2800" b="1" dirty="0">
                <a:latin typeface="Times New Roman" panose="02020603050405020304" pitchFamily="18" charset="0"/>
                <a:ea typeface="仿宋_GB2312" pitchFamily="49" charset="-122"/>
              </a:rPr>
              <a:t>时，</a:t>
            </a:r>
            <a:r>
              <a:rPr lang="en-US" altLang="zh-CN" sz="2800" b="1" i="1" dirty="0">
                <a:solidFill>
                  <a:schemeClr val="hlink"/>
                </a:solidFill>
                <a:latin typeface="Times New Roman" panose="02020603050405020304" pitchFamily="18" charset="0"/>
                <a:ea typeface="仿宋_GB2312" pitchFamily="49" charset="-122"/>
              </a:rPr>
              <a:t>n</a:t>
            </a:r>
            <a:r>
              <a:rPr lang="en-US" altLang="zh-CN" sz="2800" b="1" baseline="-25000" dirty="0">
                <a:solidFill>
                  <a:schemeClr val="hlink"/>
                </a:solidFill>
                <a:latin typeface="Times New Roman" panose="02020603050405020304" pitchFamily="18" charset="0"/>
                <a:ea typeface="仿宋_GB2312" pitchFamily="49" charset="-122"/>
              </a:rPr>
              <a:t>0</a:t>
            </a:r>
            <a:r>
              <a:rPr lang="en-US" altLang="zh-CN" sz="2800" b="1" dirty="0">
                <a:solidFill>
                  <a:schemeClr val="hlink"/>
                </a:solidFill>
                <a:latin typeface="Times New Roman" panose="02020603050405020304" pitchFamily="18" charset="0"/>
                <a:ea typeface="仿宋_GB2312" pitchFamily="49" charset="-122"/>
              </a:rPr>
              <a:t> = </a:t>
            </a:r>
            <a:r>
              <a:rPr lang="en-US" altLang="zh-CN" sz="2800" dirty="0">
                <a:solidFill>
                  <a:schemeClr val="hlink"/>
                </a:solidFill>
                <a:latin typeface="Courier New" panose="02070309020205020404" pitchFamily="49" charset="0"/>
                <a:ea typeface="仿宋_GB2312" pitchFamily="49" charset="-122"/>
              </a:rPr>
              <a:t>-</a:t>
            </a:r>
            <a:r>
              <a:rPr lang="en-US" altLang="zh-CN" sz="2800" b="1" dirty="0">
                <a:solidFill>
                  <a:schemeClr val="hlink"/>
                </a:solidFill>
                <a:latin typeface="Times New Roman" panose="02020603050405020304" pitchFamily="18" charset="0"/>
                <a:ea typeface="仿宋_GB2312" pitchFamily="49" charset="-122"/>
              </a:rPr>
              <a:t>1</a:t>
            </a:r>
            <a:r>
              <a:rPr lang="zh-CN" altLang="en-US" sz="2800" b="1" dirty="0">
                <a:latin typeface="Times New Roman" panose="02020603050405020304" pitchFamily="18" charset="0"/>
                <a:ea typeface="仿宋_GB2312" pitchFamily="49" charset="-122"/>
              </a:rPr>
              <a:t>；</a:t>
            </a:r>
            <a:r>
              <a:rPr lang="zh-CN" altLang="en-US" sz="2800" b="1" i="1" dirty="0">
                <a:latin typeface="Times New Roman" panose="02020603050405020304" pitchFamily="18" charset="0"/>
                <a:ea typeface="仿宋_GB2312" pitchFamily="49" charset="-122"/>
              </a:rPr>
              <a:t> </a:t>
            </a:r>
            <a:r>
              <a:rPr lang="en-US" altLang="zh-CN" sz="2800" b="1" i="1" dirty="0">
                <a:latin typeface="Times New Roman" panose="02020603050405020304" pitchFamily="18" charset="0"/>
                <a:ea typeface="仿宋_GB2312" pitchFamily="49" charset="-122"/>
              </a:rPr>
              <a:t>j </a:t>
            </a:r>
            <a:r>
              <a:rPr lang="en-US" altLang="zh-CN" sz="2800" b="1" dirty="0">
                <a:latin typeface="Times New Roman" panose="02020603050405020304" pitchFamily="18" charset="0"/>
                <a:ea typeface="仿宋_GB2312" pitchFamily="49" charset="-122"/>
              </a:rPr>
              <a:t>&gt; 0 </a:t>
            </a:r>
            <a:r>
              <a:rPr lang="zh-CN" altLang="en-US" sz="2800" b="1" dirty="0">
                <a:latin typeface="Times New Roman" panose="02020603050405020304" pitchFamily="18" charset="0"/>
                <a:ea typeface="仿宋_GB2312" pitchFamily="49" charset="-122"/>
              </a:rPr>
              <a:t>时 </a:t>
            </a:r>
            <a:r>
              <a:rPr lang="en-US" altLang="zh-CN" sz="2800" b="1" i="1" dirty="0">
                <a:latin typeface="Times New Roman" panose="02020603050405020304" pitchFamily="18" charset="0"/>
                <a:ea typeface="仿宋_GB2312" pitchFamily="49" charset="-122"/>
              </a:rPr>
              <a:t>n</a:t>
            </a:r>
            <a:r>
              <a:rPr lang="en-US" altLang="zh-CN" sz="2800" b="1" i="1" baseline="-25000" dirty="0">
                <a:latin typeface="Times New Roman" panose="02020603050405020304" pitchFamily="18" charset="0"/>
                <a:ea typeface="仿宋_GB2312" pitchFamily="49" charset="-122"/>
              </a:rPr>
              <a:t>j</a:t>
            </a:r>
            <a:r>
              <a:rPr lang="en-US" altLang="zh-CN" sz="2800" baseline="-25000" dirty="0">
                <a:latin typeface="Courier New" panose="02070309020205020404" pitchFamily="49" charset="0"/>
                <a:ea typeface="仿宋_GB2312" pitchFamily="49" charset="-122"/>
              </a:rPr>
              <a:t>-</a:t>
            </a:r>
            <a:r>
              <a:rPr lang="en-US" altLang="zh-CN" sz="2800" b="1" baseline="-25000" dirty="0">
                <a:latin typeface="Times New Roman" panose="02020603050405020304" pitchFamily="18" charset="0"/>
                <a:ea typeface="仿宋_GB2312" pitchFamily="49" charset="-122"/>
              </a:rPr>
              <a:t>1</a:t>
            </a:r>
            <a:r>
              <a:rPr lang="en-US" altLang="zh-CN" sz="2800" b="1" dirty="0">
                <a:latin typeface="Times New Roman" panose="02020603050405020304" pitchFamily="18" charset="0"/>
                <a:ea typeface="仿宋_GB2312" pitchFamily="49" charset="-122"/>
              </a:rPr>
              <a:t> = </a:t>
            </a:r>
            <a:r>
              <a:rPr lang="en-US" altLang="zh-CN" sz="2800" b="1" i="1" dirty="0">
                <a:latin typeface="Times New Roman" panose="02020603050405020304" pitchFamily="18" charset="0"/>
                <a:ea typeface="仿宋_GB2312" pitchFamily="49" charset="-122"/>
              </a:rPr>
              <a:t>k</a:t>
            </a:r>
            <a:r>
              <a:rPr lang="zh-CN" altLang="en-US" sz="2800" b="1" i="1" dirty="0">
                <a:latin typeface="Times New Roman" panose="02020603050405020304" pitchFamily="18" charset="0"/>
                <a:ea typeface="仿宋_GB2312" pitchFamily="49" charset="-122"/>
              </a:rPr>
              <a:t>；</a:t>
            </a:r>
            <a:endParaRPr lang="en-US" altLang="zh-CN" sz="2800" b="1" dirty="0">
              <a:latin typeface="Times New Roman" panose="02020603050405020304" pitchFamily="18" charset="0"/>
              <a:ea typeface="仿宋_GB2312" pitchFamily="49" charset="-122"/>
            </a:endParaRPr>
          </a:p>
          <a:p>
            <a:pPr marL="990600" lvl="1" indent="-533400">
              <a:lnSpc>
                <a:spcPct val="110000"/>
              </a:lnSpc>
              <a:spcBef>
                <a:spcPct val="15000"/>
              </a:spcBef>
              <a:buClr>
                <a:schemeClr val="tx2"/>
              </a:buClr>
              <a:buSzPct val="105000"/>
              <a:buFont typeface="Wingdings" panose="05000000000000000000" pitchFamily="2" charset="2"/>
              <a:buChar char=""/>
              <a:defRPr/>
            </a:pPr>
            <a:r>
              <a:rPr lang="zh-CN" altLang="en-US" sz="2800" b="1" dirty="0">
                <a:latin typeface="Times New Roman" panose="02020603050405020304" pitchFamily="18" charset="0"/>
                <a:ea typeface="仿宋_GB2312" pitchFamily="49" charset="-122"/>
              </a:rPr>
              <a:t>当 </a:t>
            </a:r>
            <a:r>
              <a:rPr lang="en-US" altLang="zh-CN" sz="2800" b="1" i="1" dirty="0">
                <a:solidFill>
                  <a:schemeClr val="tx2"/>
                </a:solidFill>
                <a:latin typeface="Times New Roman" panose="02020603050405020304" pitchFamily="18" charset="0"/>
                <a:ea typeface="仿宋_GB2312" pitchFamily="49" charset="-122"/>
              </a:rPr>
              <a:t>k</a:t>
            </a:r>
            <a:r>
              <a:rPr lang="en-US" altLang="zh-CN" sz="2800" b="1" dirty="0">
                <a:solidFill>
                  <a:schemeClr val="tx2"/>
                </a:solidFill>
                <a:latin typeface="Times New Roman" panose="02020603050405020304" pitchFamily="18" charset="0"/>
                <a:ea typeface="仿宋_GB2312" pitchFamily="49" charset="-122"/>
              </a:rPr>
              <a:t> = </a:t>
            </a:r>
            <a:r>
              <a:rPr lang="en-US" altLang="zh-CN" sz="2800" dirty="0">
                <a:solidFill>
                  <a:schemeClr val="tx2"/>
                </a:solidFill>
                <a:latin typeface="Courier New" panose="02070309020205020404" pitchFamily="49" charset="0"/>
                <a:ea typeface="仿宋_GB2312" pitchFamily="49" charset="-122"/>
              </a:rPr>
              <a:t>-</a:t>
            </a:r>
            <a:r>
              <a:rPr lang="en-US" altLang="zh-CN" sz="2800" b="1" dirty="0">
                <a:solidFill>
                  <a:schemeClr val="tx2"/>
                </a:solidFill>
                <a:latin typeface="Times New Roman" panose="02020603050405020304" pitchFamily="18" charset="0"/>
                <a:ea typeface="仿宋_GB2312" pitchFamily="49" charset="-122"/>
              </a:rPr>
              <a:t>1</a:t>
            </a:r>
            <a:r>
              <a:rPr lang="zh-CN" altLang="en-US" sz="2800" b="1" dirty="0">
                <a:solidFill>
                  <a:schemeClr val="tx2"/>
                </a:solidFill>
                <a:latin typeface="Times New Roman" panose="02020603050405020304" pitchFamily="18" charset="0"/>
                <a:ea typeface="仿宋_GB2312" pitchFamily="49" charset="-122"/>
              </a:rPr>
              <a:t>或 </a:t>
            </a:r>
            <a:r>
              <a:rPr lang="en-US" altLang="zh-CN" sz="2800" b="1" i="1" dirty="0">
                <a:solidFill>
                  <a:schemeClr val="tx2"/>
                </a:solidFill>
                <a:latin typeface="Times New Roman" panose="02020603050405020304" pitchFamily="18" charset="0"/>
                <a:ea typeface="仿宋_GB2312" pitchFamily="49" charset="-122"/>
              </a:rPr>
              <a:t>j</a:t>
            </a:r>
            <a:r>
              <a:rPr lang="en-US" altLang="zh-CN" sz="2800" b="1" dirty="0">
                <a:solidFill>
                  <a:schemeClr val="tx2"/>
                </a:solidFill>
                <a:latin typeface="Times New Roman" panose="02020603050405020304" pitchFamily="18" charset="0"/>
                <a:ea typeface="仿宋_GB2312" pitchFamily="49" charset="-122"/>
              </a:rPr>
              <a:t> &gt; 0</a:t>
            </a:r>
            <a:r>
              <a:rPr lang="zh-CN" altLang="en-US" sz="2800" b="1" dirty="0">
                <a:solidFill>
                  <a:schemeClr val="tx2"/>
                </a:solidFill>
                <a:latin typeface="Times New Roman" panose="02020603050405020304" pitchFamily="18" charset="0"/>
                <a:ea typeface="仿宋_GB2312" pitchFamily="49" charset="-122"/>
              </a:rPr>
              <a:t>且 </a:t>
            </a:r>
            <a:r>
              <a:rPr lang="en-US" altLang="zh-CN" sz="2800" b="1" i="1" dirty="0">
                <a:solidFill>
                  <a:schemeClr val="tx2"/>
                </a:solidFill>
                <a:latin typeface="Times New Roman" panose="02020603050405020304" pitchFamily="18" charset="0"/>
                <a:ea typeface="仿宋_GB2312" pitchFamily="49" charset="-122"/>
              </a:rPr>
              <a:t>p</a:t>
            </a:r>
            <a:r>
              <a:rPr lang="en-US" altLang="zh-CN" sz="2800" b="1" i="1" baseline="-25000" dirty="0">
                <a:solidFill>
                  <a:schemeClr val="tx2"/>
                </a:solidFill>
                <a:latin typeface="Times New Roman" panose="02020603050405020304" pitchFamily="18" charset="0"/>
                <a:ea typeface="仿宋_GB2312" pitchFamily="49" charset="-122"/>
              </a:rPr>
              <a:t>j</a:t>
            </a:r>
            <a:r>
              <a:rPr lang="en-US" altLang="zh-CN" sz="2800" b="1" baseline="-25000" dirty="0">
                <a:solidFill>
                  <a:schemeClr val="tx2"/>
                </a:solidFill>
                <a:latin typeface="Courier New" panose="02070309020205020404" pitchFamily="49" charset="0"/>
                <a:ea typeface="仿宋_GB2312" pitchFamily="49" charset="-122"/>
              </a:rPr>
              <a:t>-</a:t>
            </a:r>
            <a:r>
              <a:rPr lang="en-US" altLang="zh-CN" sz="2800" b="1" baseline="-25000" dirty="0">
                <a:solidFill>
                  <a:schemeClr val="tx2"/>
                </a:solidFill>
                <a:latin typeface="Times New Roman" panose="02020603050405020304" pitchFamily="18" charset="0"/>
                <a:ea typeface="仿宋_GB2312" pitchFamily="49" charset="-122"/>
              </a:rPr>
              <a:t>1</a:t>
            </a:r>
            <a:r>
              <a:rPr lang="en-US" altLang="zh-CN" sz="2800" b="1" dirty="0">
                <a:solidFill>
                  <a:schemeClr val="tx2"/>
                </a:solidFill>
                <a:latin typeface="Times New Roman" panose="02020603050405020304" pitchFamily="18" charset="0"/>
                <a:ea typeface="仿宋_GB2312" pitchFamily="49" charset="-122"/>
              </a:rPr>
              <a:t> =</a:t>
            </a:r>
            <a:r>
              <a:rPr lang="en-US" altLang="zh-CN" sz="2800" b="1" i="1" dirty="0">
                <a:solidFill>
                  <a:schemeClr val="tx2"/>
                </a:solidFill>
                <a:latin typeface="Times New Roman" panose="02020603050405020304" pitchFamily="18" charset="0"/>
                <a:ea typeface="仿宋_GB2312" pitchFamily="49" charset="-122"/>
              </a:rPr>
              <a:t> </a:t>
            </a:r>
            <a:r>
              <a:rPr lang="en-US" altLang="zh-CN" sz="2800" b="1" i="1" dirty="0" err="1">
                <a:solidFill>
                  <a:schemeClr val="tx2"/>
                </a:solidFill>
                <a:latin typeface="Times New Roman" panose="02020603050405020304" pitchFamily="18" charset="0"/>
                <a:ea typeface="仿宋_GB2312" pitchFamily="49" charset="-122"/>
              </a:rPr>
              <a:t>p</a:t>
            </a:r>
            <a:r>
              <a:rPr lang="en-US" altLang="zh-CN" sz="2800" b="1" i="1" baseline="-25000" dirty="0" err="1">
                <a:solidFill>
                  <a:schemeClr val="tx2"/>
                </a:solidFill>
                <a:latin typeface="Times New Roman" panose="02020603050405020304" pitchFamily="18" charset="0"/>
                <a:ea typeface="仿宋_GB2312" pitchFamily="49" charset="-122"/>
              </a:rPr>
              <a:t>k</a:t>
            </a:r>
            <a:r>
              <a:rPr lang="zh-CN" altLang="en-US" sz="2800" b="1" dirty="0">
                <a:latin typeface="Times New Roman" panose="02020603050405020304" pitchFamily="18" charset="0"/>
                <a:ea typeface="仿宋_GB2312" pitchFamily="49" charset="-122"/>
              </a:rPr>
              <a:t>，则 </a:t>
            </a:r>
            <a:r>
              <a:rPr lang="en-US" altLang="zh-CN" sz="2800" b="1" i="1" dirty="0">
                <a:solidFill>
                  <a:schemeClr val="hlink"/>
                </a:solidFill>
                <a:latin typeface="Times New Roman" panose="02020603050405020304" pitchFamily="18" charset="0"/>
                <a:ea typeface="仿宋_GB2312" pitchFamily="49" charset="-122"/>
              </a:rPr>
              <a:t>n</a:t>
            </a:r>
            <a:r>
              <a:rPr lang="en-US" altLang="zh-CN" sz="2800" b="1" i="1" baseline="-25000" dirty="0">
                <a:solidFill>
                  <a:schemeClr val="hlink"/>
                </a:solidFill>
                <a:latin typeface="Times New Roman" panose="02020603050405020304" pitchFamily="18" charset="0"/>
                <a:ea typeface="仿宋_GB2312" pitchFamily="49" charset="-122"/>
              </a:rPr>
              <a:t>j</a:t>
            </a:r>
            <a:r>
              <a:rPr lang="en-US" altLang="zh-CN" sz="2800" b="1" dirty="0">
                <a:solidFill>
                  <a:schemeClr val="hlink"/>
                </a:solidFill>
                <a:latin typeface="Times New Roman" panose="02020603050405020304" pitchFamily="18" charset="0"/>
                <a:ea typeface="仿宋_GB2312" pitchFamily="49" charset="-122"/>
              </a:rPr>
              <a:t> = </a:t>
            </a:r>
            <a:r>
              <a:rPr lang="en-US" altLang="zh-CN" sz="2800" b="1" i="1" dirty="0">
                <a:solidFill>
                  <a:schemeClr val="hlink"/>
                </a:solidFill>
                <a:latin typeface="Times New Roman" panose="02020603050405020304" pitchFamily="18" charset="0"/>
                <a:ea typeface="仿宋_GB2312" pitchFamily="49" charset="-122"/>
              </a:rPr>
              <a:t>k</a:t>
            </a:r>
            <a:r>
              <a:rPr lang="en-US" altLang="zh-CN" sz="2800" b="1" dirty="0">
                <a:solidFill>
                  <a:schemeClr val="hlink"/>
                </a:solidFill>
                <a:latin typeface="Times New Roman" panose="02020603050405020304" pitchFamily="18" charset="0"/>
                <a:ea typeface="仿宋_GB2312" pitchFamily="49" charset="-122"/>
              </a:rPr>
              <a:t>+1</a:t>
            </a:r>
            <a:r>
              <a:rPr lang="zh-CN" altLang="en-US" sz="2800" b="1" dirty="0">
                <a:latin typeface="Times New Roman" panose="02020603050405020304" pitchFamily="18" charset="0"/>
                <a:ea typeface="仿宋_GB2312" pitchFamily="49" charset="-122"/>
              </a:rPr>
              <a:t>；</a:t>
            </a:r>
          </a:p>
          <a:p>
            <a:pPr marL="990600" lvl="1" indent="-533400">
              <a:lnSpc>
                <a:spcPct val="110000"/>
              </a:lnSpc>
              <a:spcBef>
                <a:spcPct val="15000"/>
              </a:spcBef>
              <a:buClr>
                <a:schemeClr val="tx2"/>
              </a:buClr>
              <a:buSzPct val="105000"/>
              <a:buFont typeface="Wingdings" panose="05000000000000000000" pitchFamily="2" charset="2"/>
              <a:buChar char=""/>
              <a:defRPr/>
            </a:pPr>
            <a:r>
              <a:rPr lang="zh-CN" altLang="en-US" sz="2800" b="1" dirty="0">
                <a:latin typeface="Times New Roman" panose="02020603050405020304" pitchFamily="18" charset="0"/>
                <a:ea typeface="仿宋_GB2312" pitchFamily="49" charset="-122"/>
              </a:rPr>
              <a:t>当 </a:t>
            </a:r>
            <a:r>
              <a:rPr lang="en-US" altLang="zh-CN" sz="2800" b="1" i="1" dirty="0">
                <a:solidFill>
                  <a:schemeClr val="tx2"/>
                </a:solidFill>
                <a:latin typeface="Times New Roman" panose="02020603050405020304" pitchFamily="18" charset="0"/>
                <a:ea typeface="仿宋_GB2312" pitchFamily="49" charset="-122"/>
              </a:rPr>
              <a:t>p</a:t>
            </a:r>
            <a:r>
              <a:rPr lang="en-US" altLang="zh-CN" sz="2800" b="1" i="1" baseline="-25000" dirty="0">
                <a:solidFill>
                  <a:schemeClr val="tx2"/>
                </a:solidFill>
                <a:latin typeface="Times New Roman" panose="02020603050405020304" pitchFamily="18" charset="0"/>
                <a:ea typeface="仿宋_GB2312" pitchFamily="49" charset="-122"/>
              </a:rPr>
              <a:t>j</a:t>
            </a:r>
            <a:r>
              <a:rPr lang="en-US" altLang="zh-CN" sz="2800" b="1" baseline="-25000" dirty="0">
                <a:solidFill>
                  <a:schemeClr val="tx2"/>
                </a:solidFill>
                <a:latin typeface="Courier New" panose="02070309020205020404" pitchFamily="49" charset="0"/>
                <a:ea typeface="仿宋_GB2312" pitchFamily="49" charset="-122"/>
              </a:rPr>
              <a:t>-</a:t>
            </a:r>
            <a:r>
              <a:rPr lang="en-US" altLang="zh-CN" sz="2800" b="1" baseline="-25000" dirty="0">
                <a:solidFill>
                  <a:schemeClr val="tx2"/>
                </a:solidFill>
                <a:latin typeface="Times New Roman" panose="02020603050405020304" pitchFamily="18" charset="0"/>
                <a:ea typeface="仿宋_GB2312" pitchFamily="49" charset="-122"/>
              </a:rPr>
              <a:t>1</a:t>
            </a:r>
            <a:r>
              <a:rPr lang="en-US" altLang="zh-CN" sz="2800" b="1" dirty="0">
                <a:solidFill>
                  <a:schemeClr val="tx2"/>
                </a:solidFill>
                <a:latin typeface="Times New Roman" panose="02020603050405020304" pitchFamily="18" charset="0"/>
                <a:ea typeface="仿宋_GB2312" pitchFamily="49" charset="-122"/>
              </a:rPr>
              <a:t> </a:t>
            </a:r>
            <a:r>
              <a:rPr lang="en-US" altLang="zh-CN" sz="2800" b="1" dirty="0">
                <a:solidFill>
                  <a:schemeClr val="tx2"/>
                </a:solidFill>
                <a:latin typeface="Times New Roman" panose="02020603050405020304" pitchFamily="18" charset="0"/>
                <a:ea typeface="仿宋_GB2312" pitchFamily="49" charset="-122"/>
                <a:sym typeface="Symbol" panose="05050102010706020507" pitchFamily="18" charset="2"/>
              </a:rPr>
              <a:t></a:t>
            </a:r>
            <a:r>
              <a:rPr lang="en-US" altLang="zh-CN" sz="2800" b="1" i="1" dirty="0">
                <a:solidFill>
                  <a:schemeClr val="tx2"/>
                </a:solidFill>
                <a:latin typeface="Times New Roman" panose="02020603050405020304" pitchFamily="18" charset="0"/>
                <a:ea typeface="仿宋_GB2312" pitchFamily="49" charset="-122"/>
              </a:rPr>
              <a:t> </a:t>
            </a:r>
            <a:r>
              <a:rPr lang="en-US" altLang="zh-CN" sz="2800" b="1" i="1" dirty="0" err="1">
                <a:solidFill>
                  <a:schemeClr val="tx2"/>
                </a:solidFill>
                <a:latin typeface="Times New Roman" panose="02020603050405020304" pitchFamily="18" charset="0"/>
                <a:ea typeface="仿宋_GB2312" pitchFamily="49" charset="-122"/>
              </a:rPr>
              <a:t>p</a:t>
            </a:r>
            <a:r>
              <a:rPr lang="en-US" altLang="zh-CN" sz="2800" b="1" i="1" baseline="-25000" dirty="0" err="1">
                <a:solidFill>
                  <a:schemeClr val="tx2"/>
                </a:solidFill>
                <a:latin typeface="Times New Roman" panose="02020603050405020304" pitchFamily="18" charset="0"/>
                <a:ea typeface="仿宋_GB2312" pitchFamily="49" charset="-122"/>
              </a:rPr>
              <a:t>k</a:t>
            </a:r>
            <a:r>
              <a:rPr lang="en-US" altLang="zh-CN" sz="2800" b="1" dirty="0">
                <a:latin typeface="Times New Roman" panose="02020603050405020304" pitchFamily="18" charset="0"/>
                <a:ea typeface="仿宋_GB2312" pitchFamily="49" charset="-122"/>
              </a:rPr>
              <a:t> </a:t>
            </a:r>
            <a:r>
              <a:rPr lang="zh-CN" altLang="en-US" sz="2800" b="1" dirty="0">
                <a:solidFill>
                  <a:schemeClr val="tx2"/>
                </a:solidFill>
                <a:latin typeface="Times New Roman" panose="02020603050405020304" pitchFamily="18" charset="0"/>
                <a:ea typeface="仿宋_GB2312" pitchFamily="49" charset="-122"/>
              </a:rPr>
              <a:t>且</a:t>
            </a:r>
            <a:r>
              <a:rPr lang="zh-CN" altLang="en-US" sz="2800" b="1" i="1" dirty="0">
                <a:latin typeface="Times New Roman" panose="02020603050405020304" pitchFamily="18" charset="0"/>
                <a:ea typeface="仿宋_GB2312" pitchFamily="49" charset="-122"/>
              </a:rPr>
              <a:t> </a:t>
            </a:r>
            <a:r>
              <a:rPr lang="en-US" altLang="zh-CN" sz="2800" b="1" i="1" dirty="0">
                <a:solidFill>
                  <a:schemeClr val="tx2"/>
                </a:solidFill>
                <a:latin typeface="Times New Roman" panose="02020603050405020304" pitchFamily="18" charset="0"/>
                <a:ea typeface="仿宋_GB2312" pitchFamily="49" charset="-122"/>
              </a:rPr>
              <a:t>k</a:t>
            </a:r>
            <a:r>
              <a:rPr lang="en-US" altLang="zh-CN" sz="2800" b="1" dirty="0">
                <a:solidFill>
                  <a:schemeClr val="tx2"/>
                </a:solidFill>
                <a:latin typeface="Times New Roman" panose="02020603050405020304" pitchFamily="18" charset="0"/>
                <a:ea typeface="仿宋_GB2312" pitchFamily="49" charset="-122"/>
              </a:rPr>
              <a:t> </a:t>
            </a:r>
            <a:r>
              <a:rPr lang="en-US" altLang="zh-CN" sz="2800" b="1" dirty="0">
                <a:solidFill>
                  <a:schemeClr val="tx2"/>
                </a:solidFill>
                <a:latin typeface="Times New Roman" panose="02020603050405020304" pitchFamily="18" charset="0"/>
                <a:ea typeface="仿宋_GB2312" pitchFamily="49" charset="-122"/>
                <a:sym typeface="Symbol" panose="05050102010706020507" pitchFamily="18" charset="2"/>
              </a:rPr>
              <a:t> </a:t>
            </a:r>
            <a:r>
              <a:rPr lang="en-US" altLang="zh-CN" sz="2800" dirty="0">
                <a:solidFill>
                  <a:schemeClr val="tx2"/>
                </a:solidFill>
                <a:latin typeface="Courier New" panose="02070309020205020404" pitchFamily="49" charset="0"/>
                <a:ea typeface="仿宋_GB2312" pitchFamily="49" charset="-122"/>
                <a:sym typeface="Symbol" panose="05050102010706020507" pitchFamily="18" charset="2"/>
              </a:rPr>
              <a:t>-</a:t>
            </a:r>
            <a:r>
              <a:rPr lang="en-US" altLang="zh-CN" sz="2800" b="1" dirty="0">
                <a:solidFill>
                  <a:schemeClr val="tx2"/>
                </a:solidFill>
                <a:latin typeface="Times New Roman" panose="02020603050405020304" pitchFamily="18" charset="0"/>
                <a:ea typeface="仿宋_GB2312" pitchFamily="49" charset="-122"/>
                <a:sym typeface="Symbol" panose="05050102010706020507" pitchFamily="18" charset="2"/>
              </a:rPr>
              <a:t>1</a:t>
            </a:r>
            <a:r>
              <a:rPr lang="zh-CN" altLang="en-US" sz="2800" b="1" dirty="0">
                <a:latin typeface="Times New Roman" panose="02020603050405020304" pitchFamily="18" charset="0"/>
                <a:ea typeface="仿宋_GB2312" pitchFamily="49" charset="-122"/>
                <a:sym typeface="Symbol" panose="05050102010706020507" pitchFamily="18" charset="2"/>
              </a:rPr>
              <a:t>，令 </a:t>
            </a:r>
            <a:r>
              <a:rPr lang="en-US" altLang="zh-CN" sz="2800" b="1" i="1" dirty="0">
                <a:solidFill>
                  <a:schemeClr val="hlink"/>
                </a:solidFill>
                <a:latin typeface="Times New Roman" panose="02020603050405020304" pitchFamily="18" charset="0"/>
                <a:ea typeface="仿宋_GB2312" pitchFamily="49" charset="-122"/>
                <a:sym typeface="Symbol" panose="05050102010706020507" pitchFamily="18" charset="2"/>
              </a:rPr>
              <a:t>k</a:t>
            </a:r>
            <a:r>
              <a:rPr lang="en-US" altLang="zh-CN" sz="2800" b="1" dirty="0">
                <a:solidFill>
                  <a:schemeClr val="hlink"/>
                </a:solidFill>
                <a:latin typeface="Times New Roman" panose="02020603050405020304" pitchFamily="18" charset="0"/>
                <a:ea typeface="仿宋_GB2312" pitchFamily="49" charset="-122"/>
                <a:sym typeface="Symbol" panose="05050102010706020507" pitchFamily="18" charset="2"/>
              </a:rPr>
              <a:t> = </a:t>
            </a:r>
            <a:r>
              <a:rPr lang="en-US" altLang="zh-CN" sz="2800" b="1" i="1" dirty="0" err="1">
                <a:solidFill>
                  <a:schemeClr val="hlink"/>
                </a:solidFill>
                <a:latin typeface="Times New Roman" panose="02020603050405020304" pitchFamily="18" charset="0"/>
                <a:ea typeface="仿宋_GB2312" pitchFamily="49" charset="-122"/>
                <a:sym typeface="Symbol" panose="05050102010706020507" pitchFamily="18" charset="2"/>
              </a:rPr>
              <a:t>n</a:t>
            </a:r>
            <a:r>
              <a:rPr lang="en-US" altLang="zh-CN" sz="2800" b="1" i="1" baseline="-25000" dirty="0" err="1">
                <a:solidFill>
                  <a:schemeClr val="hlink"/>
                </a:solidFill>
                <a:latin typeface="Times New Roman" panose="02020603050405020304" pitchFamily="18" charset="0"/>
                <a:ea typeface="仿宋_GB2312" pitchFamily="49" charset="-122"/>
                <a:sym typeface="Symbol" panose="05050102010706020507" pitchFamily="18" charset="2"/>
              </a:rPr>
              <a:t>k</a:t>
            </a:r>
            <a:r>
              <a:rPr lang="zh-CN" altLang="en-US" sz="2800" b="1" dirty="0">
                <a:latin typeface="Times New Roman" panose="02020603050405020304" pitchFamily="18" charset="0"/>
                <a:ea typeface="仿宋_GB2312" pitchFamily="49" charset="-122"/>
                <a:sym typeface="Symbol" panose="05050102010706020507" pitchFamily="18" charset="2"/>
              </a:rPr>
              <a:t>，并让</a:t>
            </a:r>
            <a:r>
              <a:rPr lang="zh-CN" altLang="en-US" sz="2800" b="1" dirty="0">
                <a:solidFill>
                  <a:schemeClr val="tx2"/>
                </a:solidFill>
                <a:latin typeface="Times New Roman" panose="02020603050405020304" pitchFamily="18" charset="0"/>
                <a:ea typeface="仿宋_GB2312" pitchFamily="49" charset="-122"/>
                <a:sym typeface="Wingdings" panose="05000000000000000000" pitchFamily="2" charset="2"/>
              </a:rPr>
              <a:t></a:t>
            </a:r>
            <a:r>
              <a:rPr lang="zh-CN" altLang="en-US" sz="2800" b="1" dirty="0">
                <a:latin typeface="Times New Roman" panose="02020603050405020304" pitchFamily="18" charset="0"/>
                <a:ea typeface="仿宋_GB2312" pitchFamily="49" charset="-122"/>
                <a:sym typeface="Wingdings" panose="05000000000000000000" pitchFamily="2" charset="2"/>
              </a:rPr>
              <a:t>循环直到条件不满足；</a:t>
            </a:r>
          </a:p>
          <a:p>
            <a:pPr marL="990600" lvl="1" indent="-533400">
              <a:lnSpc>
                <a:spcPct val="110000"/>
              </a:lnSpc>
              <a:spcBef>
                <a:spcPct val="15000"/>
              </a:spcBef>
              <a:buClr>
                <a:schemeClr val="tx2"/>
              </a:buClr>
              <a:buSzPct val="105000"/>
              <a:buFont typeface="Wingdings" panose="05000000000000000000" pitchFamily="2" charset="2"/>
              <a:buChar char=""/>
              <a:defRPr/>
            </a:pPr>
            <a:r>
              <a:rPr lang="zh-CN" altLang="en-US" sz="2800" b="1" dirty="0">
                <a:latin typeface="Times New Roman" panose="02020603050405020304" pitchFamily="18" charset="0"/>
                <a:ea typeface="仿宋_GB2312" pitchFamily="49" charset="-122"/>
              </a:rPr>
              <a:t>当 </a:t>
            </a:r>
            <a:r>
              <a:rPr lang="en-US" altLang="zh-CN" sz="2800" b="1" i="1" dirty="0">
                <a:solidFill>
                  <a:schemeClr val="tx2"/>
                </a:solidFill>
                <a:latin typeface="Times New Roman" panose="02020603050405020304" pitchFamily="18" charset="0"/>
                <a:ea typeface="仿宋_GB2312" pitchFamily="49" charset="-122"/>
              </a:rPr>
              <a:t>p</a:t>
            </a:r>
            <a:r>
              <a:rPr lang="en-US" altLang="zh-CN" sz="2800" b="1" i="1" baseline="-25000" dirty="0">
                <a:solidFill>
                  <a:schemeClr val="tx2"/>
                </a:solidFill>
                <a:latin typeface="Times New Roman" panose="02020603050405020304" pitchFamily="18" charset="0"/>
                <a:ea typeface="仿宋_GB2312" pitchFamily="49" charset="-122"/>
              </a:rPr>
              <a:t>j</a:t>
            </a:r>
            <a:r>
              <a:rPr lang="en-US" altLang="zh-CN" sz="2800" b="1" baseline="-25000" dirty="0">
                <a:solidFill>
                  <a:schemeClr val="tx2"/>
                </a:solidFill>
                <a:latin typeface="Courier New" panose="02070309020205020404" pitchFamily="49" charset="0"/>
                <a:ea typeface="仿宋_GB2312" pitchFamily="49" charset="-122"/>
              </a:rPr>
              <a:t>-</a:t>
            </a:r>
            <a:r>
              <a:rPr lang="en-US" altLang="zh-CN" sz="2800" b="1" baseline="-25000" dirty="0">
                <a:solidFill>
                  <a:schemeClr val="tx2"/>
                </a:solidFill>
                <a:latin typeface="Times New Roman" panose="02020603050405020304" pitchFamily="18" charset="0"/>
                <a:ea typeface="仿宋_GB2312" pitchFamily="49" charset="-122"/>
              </a:rPr>
              <a:t>1</a:t>
            </a:r>
            <a:r>
              <a:rPr lang="en-US" altLang="zh-CN" sz="2800" b="1" dirty="0">
                <a:solidFill>
                  <a:schemeClr val="tx2"/>
                </a:solidFill>
                <a:latin typeface="Times New Roman" panose="02020603050405020304" pitchFamily="18" charset="0"/>
                <a:ea typeface="仿宋_GB2312" pitchFamily="49" charset="-122"/>
              </a:rPr>
              <a:t> </a:t>
            </a:r>
            <a:r>
              <a:rPr lang="en-US" altLang="zh-CN" sz="2800" b="1" dirty="0">
                <a:solidFill>
                  <a:schemeClr val="tx2"/>
                </a:solidFill>
                <a:latin typeface="Times New Roman" panose="02020603050405020304" pitchFamily="18" charset="0"/>
                <a:ea typeface="仿宋_GB2312" pitchFamily="49" charset="-122"/>
                <a:sym typeface="Symbol" panose="05050102010706020507" pitchFamily="18" charset="2"/>
              </a:rPr>
              <a:t></a:t>
            </a:r>
            <a:r>
              <a:rPr lang="en-US" altLang="zh-CN" sz="2800" b="1" i="1" dirty="0">
                <a:solidFill>
                  <a:schemeClr val="tx2"/>
                </a:solidFill>
                <a:latin typeface="Times New Roman" panose="02020603050405020304" pitchFamily="18" charset="0"/>
                <a:ea typeface="仿宋_GB2312" pitchFamily="49" charset="-122"/>
              </a:rPr>
              <a:t> </a:t>
            </a:r>
            <a:r>
              <a:rPr lang="en-US" altLang="zh-CN" sz="2800" b="1" i="1" dirty="0" err="1">
                <a:solidFill>
                  <a:schemeClr val="tx2"/>
                </a:solidFill>
                <a:latin typeface="Times New Roman" panose="02020603050405020304" pitchFamily="18" charset="0"/>
                <a:ea typeface="仿宋_GB2312" pitchFamily="49" charset="-122"/>
              </a:rPr>
              <a:t>p</a:t>
            </a:r>
            <a:r>
              <a:rPr lang="en-US" altLang="zh-CN" sz="2800" b="1" i="1" baseline="-25000" dirty="0" err="1">
                <a:solidFill>
                  <a:schemeClr val="tx2"/>
                </a:solidFill>
                <a:latin typeface="Times New Roman" panose="02020603050405020304" pitchFamily="18" charset="0"/>
                <a:ea typeface="仿宋_GB2312" pitchFamily="49" charset="-122"/>
              </a:rPr>
              <a:t>k</a:t>
            </a:r>
            <a:r>
              <a:rPr lang="en-US" altLang="zh-CN" sz="2800" b="1" dirty="0">
                <a:latin typeface="Times New Roman" panose="02020603050405020304" pitchFamily="18" charset="0"/>
                <a:ea typeface="仿宋_GB2312" pitchFamily="49" charset="-122"/>
              </a:rPr>
              <a:t> </a:t>
            </a:r>
            <a:r>
              <a:rPr lang="zh-CN" altLang="en-US" sz="2800" b="1" dirty="0">
                <a:solidFill>
                  <a:schemeClr val="tx2"/>
                </a:solidFill>
                <a:latin typeface="Times New Roman" panose="02020603050405020304" pitchFamily="18" charset="0"/>
                <a:ea typeface="仿宋_GB2312" pitchFamily="49" charset="-122"/>
              </a:rPr>
              <a:t>且</a:t>
            </a:r>
            <a:r>
              <a:rPr lang="zh-CN" altLang="en-US" sz="2800" b="1" i="1" dirty="0">
                <a:latin typeface="Times New Roman" panose="02020603050405020304" pitchFamily="18" charset="0"/>
                <a:ea typeface="仿宋_GB2312" pitchFamily="49" charset="-122"/>
              </a:rPr>
              <a:t> </a:t>
            </a:r>
            <a:r>
              <a:rPr lang="en-US" altLang="zh-CN" sz="2800" b="1" i="1" dirty="0">
                <a:solidFill>
                  <a:schemeClr val="tx2"/>
                </a:solidFill>
                <a:latin typeface="Times New Roman" panose="02020603050405020304" pitchFamily="18" charset="0"/>
                <a:ea typeface="仿宋_GB2312" pitchFamily="49" charset="-122"/>
              </a:rPr>
              <a:t>k</a:t>
            </a:r>
            <a:r>
              <a:rPr lang="en-US" altLang="zh-CN" sz="2800" b="1" dirty="0">
                <a:solidFill>
                  <a:schemeClr val="tx2"/>
                </a:solidFill>
                <a:latin typeface="Times New Roman" panose="02020603050405020304" pitchFamily="18" charset="0"/>
                <a:ea typeface="仿宋_GB2312" pitchFamily="49" charset="-122"/>
              </a:rPr>
              <a:t> </a:t>
            </a:r>
            <a:r>
              <a:rPr lang="en-US" altLang="zh-CN" sz="2800" b="1" dirty="0">
                <a:solidFill>
                  <a:schemeClr val="tx2"/>
                </a:solidFill>
                <a:latin typeface="Times New Roman" panose="02020603050405020304" pitchFamily="18" charset="0"/>
                <a:ea typeface="仿宋_GB2312" pitchFamily="49" charset="-122"/>
                <a:sym typeface="Symbol" panose="05050102010706020507" pitchFamily="18" charset="2"/>
              </a:rPr>
              <a:t>= </a:t>
            </a:r>
            <a:r>
              <a:rPr lang="en-US" altLang="zh-CN" sz="2800" dirty="0">
                <a:solidFill>
                  <a:schemeClr val="tx2"/>
                </a:solidFill>
                <a:latin typeface="Courier New" panose="02070309020205020404" pitchFamily="49" charset="0"/>
                <a:ea typeface="仿宋_GB2312" pitchFamily="49" charset="-122"/>
                <a:sym typeface="Symbol" panose="05050102010706020507" pitchFamily="18" charset="2"/>
              </a:rPr>
              <a:t>-</a:t>
            </a:r>
            <a:r>
              <a:rPr lang="en-US" altLang="zh-CN" sz="2800" b="1" dirty="0">
                <a:solidFill>
                  <a:schemeClr val="tx2"/>
                </a:solidFill>
                <a:latin typeface="Times New Roman" panose="02020603050405020304" pitchFamily="18" charset="0"/>
                <a:ea typeface="仿宋_GB2312" pitchFamily="49" charset="-122"/>
                <a:sym typeface="Symbol" panose="05050102010706020507" pitchFamily="18" charset="2"/>
              </a:rPr>
              <a:t>1</a:t>
            </a:r>
            <a:r>
              <a:rPr lang="zh-CN" altLang="en-US" sz="2800" b="1" dirty="0">
                <a:latin typeface="Times New Roman" panose="02020603050405020304" pitchFamily="18" charset="0"/>
                <a:ea typeface="仿宋_GB2312" pitchFamily="49" charset="-122"/>
                <a:sym typeface="Symbol" panose="05050102010706020507" pitchFamily="18" charset="2"/>
              </a:rPr>
              <a:t>，则 </a:t>
            </a:r>
            <a:r>
              <a:rPr lang="en-US" altLang="zh-CN" sz="2800" b="1" i="1" dirty="0">
                <a:solidFill>
                  <a:schemeClr val="hlink"/>
                </a:solidFill>
                <a:latin typeface="Times New Roman" panose="02020603050405020304" pitchFamily="18" charset="0"/>
                <a:ea typeface="仿宋_GB2312" pitchFamily="49" charset="-122"/>
                <a:sym typeface="Symbol" panose="05050102010706020507" pitchFamily="18" charset="2"/>
              </a:rPr>
              <a:t>n</a:t>
            </a:r>
            <a:r>
              <a:rPr lang="en-US" altLang="zh-CN" sz="2800" b="1" i="1" baseline="-25000" dirty="0">
                <a:solidFill>
                  <a:schemeClr val="hlink"/>
                </a:solidFill>
                <a:latin typeface="Times New Roman" panose="02020603050405020304" pitchFamily="18" charset="0"/>
                <a:ea typeface="仿宋_GB2312" pitchFamily="49" charset="-122"/>
                <a:sym typeface="Symbol" panose="05050102010706020507" pitchFamily="18" charset="2"/>
              </a:rPr>
              <a:t>j</a:t>
            </a:r>
            <a:r>
              <a:rPr lang="en-US" altLang="zh-CN" sz="2800" b="1" dirty="0">
                <a:solidFill>
                  <a:schemeClr val="hlink"/>
                </a:solidFill>
                <a:latin typeface="Times New Roman" panose="02020603050405020304" pitchFamily="18" charset="0"/>
                <a:ea typeface="仿宋_GB2312" pitchFamily="49" charset="-122"/>
                <a:sym typeface="Symbol" panose="05050102010706020507" pitchFamily="18" charset="2"/>
              </a:rPr>
              <a:t> = 0</a:t>
            </a:r>
            <a:r>
              <a:rPr lang="zh-CN" altLang="en-US" sz="2800" b="1" dirty="0">
                <a:latin typeface="Times New Roman" panose="02020603050405020304" pitchFamily="18" charset="0"/>
                <a:ea typeface="仿宋_GB2312" pitchFamily="49" charset="-122"/>
                <a:sym typeface="Symbol" panose="05050102010706020507" pitchFamily="18" charset="2"/>
              </a:rPr>
              <a:t>。</a:t>
            </a:r>
            <a:r>
              <a:rPr lang="zh-CN" altLang="en-US" sz="2800" b="1" dirty="0">
                <a:latin typeface="Times New Roman" panose="02020603050405020304" pitchFamily="18" charset="0"/>
                <a:ea typeface="仿宋_GB2312" pitchFamily="49" charset="-122"/>
              </a:rPr>
              <a:t>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51384" y="116632"/>
            <a:ext cx="6130925" cy="649287"/>
          </a:xfrm>
        </p:spPr>
        <p:txBody>
          <a:bodyPr/>
          <a:lstStyle/>
          <a:p>
            <a:r>
              <a:rPr lang="zh-CN" altLang="en-US" sz="4000" b="1" dirty="0">
                <a:ea typeface="华文新魏" panose="02010800040101010101" pitchFamily="2" charset="-122"/>
              </a:rPr>
              <a:t>二维数组</a:t>
            </a:r>
          </a:p>
        </p:txBody>
      </p:sp>
      <p:sp>
        <p:nvSpPr>
          <p:cNvPr id="539651" name="Rectangle 3"/>
          <p:cNvSpPr>
            <a:spLocks noGrp="1" noChangeArrowheads="1"/>
          </p:cNvSpPr>
          <p:nvPr>
            <p:ph idx="1"/>
          </p:nvPr>
        </p:nvSpPr>
        <p:spPr>
          <a:xfrm>
            <a:off x="2063552" y="1268760"/>
            <a:ext cx="8654602" cy="4960938"/>
          </a:xfrm>
        </p:spPr>
        <p:txBody>
          <a:bodyPr/>
          <a:lstStyle/>
          <a:p>
            <a:pPr>
              <a:spcBef>
                <a:spcPct val="10000"/>
              </a:spcBef>
              <a:buClr>
                <a:srgbClr val="990099"/>
              </a:buClr>
              <a:buSzPct val="50000"/>
              <a:defRPr/>
            </a:pPr>
            <a:r>
              <a:rPr lang="zh-CN" altLang="en-US" sz="3000" b="1" dirty="0">
                <a:latin typeface="Times New Roman" panose="02020603050405020304" pitchFamily="18" charset="0"/>
                <a:ea typeface="仿宋_GB2312" pitchFamily="49" charset="-122"/>
              </a:rPr>
              <a:t>一维数组常被称为向量（</a:t>
            </a:r>
            <a:r>
              <a:rPr lang="en-US" altLang="zh-CN" sz="3000" b="1" dirty="0">
                <a:latin typeface="Times New Roman" panose="02020603050405020304" pitchFamily="18" charset="0"/>
                <a:ea typeface="仿宋_GB2312" pitchFamily="49" charset="-122"/>
              </a:rPr>
              <a:t>Vector</a:t>
            </a:r>
            <a:r>
              <a:rPr lang="zh-CN" altLang="en-US" sz="3000" b="1" dirty="0">
                <a:latin typeface="Times New Roman" panose="02020603050405020304" pitchFamily="18" charset="0"/>
                <a:ea typeface="仿宋_GB2312" pitchFamily="49" charset="-122"/>
              </a:rPr>
              <a:t>）。</a:t>
            </a:r>
          </a:p>
          <a:p>
            <a:pPr>
              <a:spcBef>
                <a:spcPct val="10000"/>
              </a:spcBef>
              <a:buClr>
                <a:srgbClr val="990099"/>
              </a:buClr>
              <a:buSzPct val="50000"/>
              <a:defRPr/>
            </a:pPr>
            <a:r>
              <a:rPr lang="zh-CN" altLang="en-US" sz="3000" b="1" dirty="0">
                <a:latin typeface="Times New Roman" panose="02020603050405020304" pitchFamily="18" charset="0"/>
                <a:ea typeface="仿宋_GB2312" pitchFamily="49" charset="-122"/>
              </a:rPr>
              <a:t>二维数组 </a:t>
            </a:r>
            <a:r>
              <a:rPr lang="en-US" altLang="zh-CN" sz="3000" b="1" dirty="0">
                <a:latin typeface="Times New Roman" panose="02020603050405020304" pitchFamily="18" charset="0"/>
                <a:ea typeface="仿宋_GB2312" pitchFamily="49" charset="-122"/>
              </a:rPr>
              <a:t>A[m][n] </a:t>
            </a:r>
            <a:r>
              <a:rPr lang="zh-CN" altLang="en-US" sz="3000" b="1" dirty="0">
                <a:latin typeface="Times New Roman" panose="02020603050405020304" pitchFamily="18" charset="0"/>
                <a:ea typeface="仿宋_GB2312" pitchFamily="49" charset="-122"/>
              </a:rPr>
              <a:t>可看成是由 </a:t>
            </a:r>
            <a:r>
              <a:rPr lang="en-US" altLang="zh-CN" sz="3000" b="1" dirty="0">
                <a:latin typeface="Times New Roman" panose="02020603050405020304" pitchFamily="18" charset="0"/>
                <a:ea typeface="仿宋_GB2312" pitchFamily="49" charset="-122"/>
              </a:rPr>
              <a:t>m </a:t>
            </a:r>
            <a:r>
              <a:rPr lang="zh-CN" altLang="en-US" sz="3000" b="1" dirty="0">
                <a:latin typeface="Times New Roman" panose="02020603050405020304" pitchFamily="18" charset="0"/>
                <a:ea typeface="仿宋_GB2312" pitchFamily="49" charset="-122"/>
              </a:rPr>
              <a:t>个行向量组成的向量，也可看成是由 </a:t>
            </a:r>
            <a:r>
              <a:rPr lang="en-US" altLang="zh-CN" sz="3000" b="1" dirty="0">
                <a:latin typeface="Times New Roman" panose="02020603050405020304" pitchFamily="18" charset="0"/>
                <a:ea typeface="仿宋_GB2312" pitchFamily="49" charset="-122"/>
              </a:rPr>
              <a:t>n </a:t>
            </a:r>
            <a:r>
              <a:rPr lang="zh-CN" altLang="en-US" sz="3000" b="1" dirty="0">
                <a:latin typeface="Times New Roman" panose="02020603050405020304" pitchFamily="18" charset="0"/>
                <a:ea typeface="仿宋_GB2312" pitchFamily="49" charset="-122"/>
              </a:rPr>
              <a:t>个列向量组成的向量。</a:t>
            </a:r>
          </a:p>
          <a:p>
            <a:pPr>
              <a:spcBef>
                <a:spcPct val="10000"/>
              </a:spcBef>
              <a:buClr>
                <a:srgbClr val="990099"/>
              </a:buClr>
              <a:buSzPct val="50000"/>
              <a:defRPr/>
            </a:pPr>
            <a:r>
              <a:rPr lang="zh-CN" altLang="en-US" sz="3000" b="1" dirty="0">
                <a:latin typeface="Times New Roman" panose="02020603050405020304" pitchFamily="18" charset="0"/>
                <a:ea typeface="仿宋_GB2312" pitchFamily="49" charset="-122"/>
              </a:rPr>
              <a:t>一个二维数组类型可以定义为其分量类型为一维数组类型的一维数组类型</a:t>
            </a:r>
            <a:r>
              <a:rPr lang="en-US" altLang="zh-CN" sz="3000" b="1" dirty="0">
                <a:latin typeface="Times New Roman" panose="02020603050405020304" pitchFamily="18" charset="0"/>
                <a:ea typeface="仿宋_GB2312" pitchFamily="49" charset="-122"/>
              </a:rPr>
              <a:t>:</a:t>
            </a:r>
          </a:p>
          <a:p>
            <a:pPr>
              <a:spcBef>
                <a:spcPct val="10000"/>
              </a:spcBef>
              <a:buClr>
                <a:srgbClr val="990099"/>
              </a:buClr>
              <a:buSzPct val="50000"/>
              <a:buFont typeface="Wingdings" panose="05000000000000000000" pitchFamily="2" charset="2"/>
              <a:buNone/>
              <a:defRPr/>
            </a:pPr>
            <a:r>
              <a:rPr lang="en-US" altLang="zh-CN" sz="3000" dirty="0">
                <a:latin typeface="Times New Roman" panose="02020603050405020304" pitchFamily="18" charset="0"/>
                <a:ea typeface="仿宋_GB2312" pitchFamily="49" charset="-122"/>
              </a:rPr>
              <a:t>         </a:t>
            </a:r>
            <a:r>
              <a:rPr lang="en-US" altLang="zh-CN" b="1" dirty="0" err="1">
                <a:latin typeface="Times New Roman" panose="02020603050405020304" pitchFamily="18" charset="0"/>
                <a:ea typeface="仿宋_GB2312" pitchFamily="49" charset="-122"/>
              </a:rPr>
              <a:t>typedef</a:t>
            </a:r>
            <a:r>
              <a:rPr lang="en-US" altLang="zh-CN" b="1" dirty="0">
                <a:latin typeface="Times New Roman" panose="02020603050405020304" pitchFamily="18" charset="0"/>
                <a:ea typeface="仿宋_GB2312" pitchFamily="49" charset="-122"/>
              </a:rPr>
              <a:t> T </a:t>
            </a:r>
            <a:r>
              <a:rPr lang="en-US" altLang="zh-CN" dirty="0">
                <a:latin typeface="Times New Roman" panose="02020603050405020304" pitchFamily="18" charset="0"/>
                <a:ea typeface="仿宋_GB2312" pitchFamily="49" charset="-122"/>
              </a:rPr>
              <a:t>array2</a:t>
            </a:r>
            <a:r>
              <a:rPr lang="en-US" altLang="zh-CN" b="1" dirty="0">
                <a:latin typeface="Times New Roman" panose="02020603050405020304" pitchFamily="18" charset="0"/>
                <a:ea typeface="仿宋_GB2312" pitchFamily="49" charset="-122"/>
              </a:rPr>
              <a:t>[</a:t>
            </a:r>
            <a:r>
              <a:rPr lang="en-US" altLang="zh-CN" dirty="0">
                <a:latin typeface="Times New Roman" panose="02020603050405020304" pitchFamily="18" charset="0"/>
                <a:ea typeface="仿宋_GB2312" pitchFamily="49" charset="-122"/>
              </a:rPr>
              <a:t>m</a:t>
            </a:r>
            <a:r>
              <a:rPr lang="en-US" altLang="zh-CN" b="1" dirty="0">
                <a:latin typeface="Times New Roman" panose="02020603050405020304" pitchFamily="18" charset="0"/>
                <a:ea typeface="仿宋_GB2312" pitchFamily="49" charset="-122"/>
              </a:rPr>
              <a:t>][</a:t>
            </a:r>
            <a:r>
              <a:rPr lang="en-US" altLang="zh-CN" dirty="0">
                <a:latin typeface="Times New Roman" panose="02020603050405020304" pitchFamily="18" charset="0"/>
                <a:ea typeface="仿宋_GB2312" pitchFamily="49" charset="-122"/>
              </a:rPr>
              <a:t>n</a:t>
            </a:r>
            <a:r>
              <a:rPr lang="en-US" altLang="zh-CN" b="1" dirty="0">
                <a:latin typeface="Times New Roman" panose="02020603050405020304" pitchFamily="18" charset="0"/>
                <a:ea typeface="仿宋_GB2312" pitchFamily="49" charset="-122"/>
              </a:rPr>
              <a:t>];      </a:t>
            </a:r>
            <a:r>
              <a:rPr lang="en-US" altLang="zh-CN" b="1" dirty="0">
                <a:solidFill>
                  <a:schemeClr val="tx2"/>
                </a:solidFill>
                <a:latin typeface="Times New Roman" panose="02020603050405020304" pitchFamily="18" charset="0"/>
                <a:ea typeface="仿宋_GB2312" pitchFamily="49" charset="-122"/>
              </a:rPr>
              <a:t>//T</a:t>
            </a:r>
            <a:r>
              <a:rPr lang="zh-CN" altLang="en-US" dirty="0">
                <a:solidFill>
                  <a:schemeClr val="tx2"/>
                </a:solidFill>
                <a:latin typeface="Times New Roman" panose="02020603050405020304" pitchFamily="18" charset="0"/>
                <a:ea typeface="隶书" panose="02010509060101010101" pitchFamily="49" charset="-122"/>
              </a:rPr>
              <a:t>为元素类型</a:t>
            </a:r>
          </a:p>
          <a:p>
            <a:pPr>
              <a:spcBef>
                <a:spcPct val="10000"/>
              </a:spcBef>
              <a:buFont typeface="Wingdings" panose="05000000000000000000" pitchFamily="2" charset="2"/>
              <a:buNone/>
              <a:defRPr/>
            </a:pPr>
            <a:r>
              <a:rPr lang="zh-CN" altLang="en-US" sz="3000" dirty="0">
                <a:latin typeface="Times New Roman" panose="02020603050405020304" pitchFamily="18" charset="0"/>
                <a:ea typeface="仿宋_GB2312" pitchFamily="49" charset="-122"/>
              </a:rPr>
              <a:t>   </a:t>
            </a:r>
            <a:r>
              <a:rPr lang="zh-CN" altLang="en-US" sz="3000" b="1" dirty="0">
                <a:latin typeface="Times New Roman" panose="02020603050405020304" pitchFamily="18" charset="0"/>
                <a:ea typeface="仿宋_GB2312" pitchFamily="49" charset="-122"/>
              </a:rPr>
              <a:t>等价于：</a:t>
            </a:r>
          </a:p>
          <a:p>
            <a:pPr>
              <a:spcBef>
                <a:spcPct val="10000"/>
              </a:spcBef>
              <a:buFont typeface="Wingdings" panose="05000000000000000000" pitchFamily="2" charset="2"/>
              <a:buNone/>
              <a:defRPr/>
            </a:pPr>
            <a:r>
              <a:rPr lang="zh-CN" altLang="en-US" sz="3000" dirty="0">
                <a:latin typeface="Times New Roman" panose="02020603050405020304" pitchFamily="18" charset="0"/>
                <a:ea typeface="仿宋_GB2312" pitchFamily="49" charset="-122"/>
              </a:rPr>
              <a:t>         </a:t>
            </a:r>
            <a:r>
              <a:rPr lang="en-US" altLang="zh-CN" b="1" dirty="0" err="1">
                <a:latin typeface="Times New Roman" panose="02020603050405020304" pitchFamily="18" charset="0"/>
                <a:ea typeface="仿宋_GB2312" pitchFamily="49" charset="-122"/>
              </a:rPr>
              <a:t>typedef</a:t>
            </a:r>
            <a:r>
              <a:rPr lang="en-US" altLang="zh-CN" b="1" dirty="0">
                <a:latin typeface="Times New Roman" panose="02020603050405020304" pitchFamily="18" charset="0"/>
                <a:ea typeface="仿宋_GB2312" pitchFamily="49" charset="-122"/>
              </a:rPr>
              <a:t> T </a:t>
            </a:r>
            <a:r>
              <a:rPr lang="en-US" altLang="zh-CN" dirty="0">
                <a:latin typeface="Times New Roman" panose="02020603050405020304" pitchFamily="18" charset="0"/>
                <a:ea typeface="仿宋_GB2312" pitchFamily="49" charset="-122"/>
              </a:rPr>
              <a:t>array1</a:t>
            </a:r>
            <a:r>
              <a:rPr lang="en-US" altLang="zh-CN" b="1" dirty="0">
                <a:latin typeface="Times New Roman" panose="02020603050405020304" pitchFamily="18" charset="0"/>
                <a:ea typeface="仿宋_GB2312" pitchFamily="49" charset="-122"/>
              </a:rPr>
              <a:t>[</a:t>
            </a:r>
            <a:r>
              <a:rPr lang="en-US" altLang="zh-CN" dirty="0">
                <a:latin typeface="Times New Roman" panose="02020603050405020304" pitchFamily="18" charset="0"/>
                <a:ea typeface="仿宋_GB2312" pitchFamily="49" charset="-122"/>
              </a:rPr>
              <a:t>n</a:t>
            </a:r>
            <a:r>
              <a:rPr lang="en-US" altLang="zh-CN" b="1" dirty="0">
                <a:latin typeface="Times New Roman" panose="02020603050405020304" pitchFamily="18" charset="0"/>
                <a:ea typeface="仿宋_GB2312" pitchFamily="49" charset="-122"/>
              </a:rPr>
              <a:t>];            </a:t>
            </a:r>
            <a:r>
              <a:rPr lang="en-US" altLang="zh-CN" b="1" dirty="0">
                <a:solidFill>
                  <a:schemeClr val="tx2"/>
                </a:solidFill>
                <a:latin typeface="Times New Roman" panose="02020603050405020304" pitchFamily="18" charset="0"/>
                <a:ea typeface="仿宋_GB2312" pitchFamily="49" charset="-122"/>
              </a:rPr>
              <a:t>//</a:t>
            </a:r>
            <a:r>
              <a:rPr lang="zh-CN" altLang="en-US" dirty="0">
                <a:solidFill>
                  <a:schemeClr val="tx2"/>
                </a:solidFill>
                <a:latin typeface="Times New Roman" panose="02020603050405020304" pitchFamily="18" charset="0"/>
                <a:ea typeface="隶书" panose="02010509060101010101" pitchFamily="49" charset="-122"/>
              </a:rPr>
              <a:t>行向量类型</a:t>
            </a:r>
          </a:p>
          <a:p>
            <a:pPr>
              <a:spcBef>
                <a:spcPct val="10000"/>
              </a:spcBef>
              <a:buFont typeface="Wingdings" panose="05000000000000000000" pitchFamily="2" charset="2"/>
              <a:buNone/>
              <a:defRPr/>
            </a:pPr>
            <a:r>
              <a:rPr lang="zh-CN" altLang="en-US" b="1" dirty="0">
                <a:latin typeface="Times New Roman" panose="02020603050405020304" pitchFamily="18" charset="0"/>
                <a:ea typeface="仿宋_GB2312" pitchFamily="49" charset="-122"/>
              </a:rPr>
              <a:t>         </a:t>
            </a:r>
            <a:r>
              <a:rPr lang="en-US" altLang="zh-CN" b="1" dirty="0" err="1">
                <a:latin typeface="Times New Roman" panose="02020603050405020304" pitchFamily="18" charset="0"/>
                <a:ea typeface="仿宋_GB2312" pitchFamily="49" charset="-122"/>
              </a:rPr>
              <a:t>typedef</a:t>
            </a:r>
            <a:r>
              <a:rPr lang="en-US" altLang="zh-CN" b="1" dirty="0">
                <a:latin typeface="Times New Roman" panose="02020603050405020304" pitchFamily="18" charset="0"/>
                <a:ea typeface="仿宋_GB2312" pitchFamily="49" charset="-122"/>
              </a:rPr>
              <a:t> </a:t>
            </a:r>
            <a:r>
              <a:rPr lang="en-US" altLang="zh-CN" dirty="0">
                <a:latin typeface="Times New Roman" panose="02020603050405020304" pitchFamily="18" charset="0"/>
                <a:ea typeface="仿宋_GB2312" pitchFamily="49" charset="-122"/>
              </a:rPr>
              <a:t>array1 array2</a:t>
            </a:r>
            <a:r>
              <a:rPr lang="en-US" altLang="zh-CN" b="1" dirty="0">
                <a:latin typeface="Times New Roman" panose="02020603050405020304" pitchFamily="18" charset="0"/>
                <a:ea typeface="仿宋_GB2312" pitchFamily="49" charset="-122"/>
              </a:rPr>
              <a:t>[</a:t>
            </a:r>
            <a:r>
              <a:rPr lang="en-US" altLang="zh-CN" dirty="0">
                <a:latin typeface="Times New Roman" panose="02020603050405020304" pitchFamily="18" charset="0"/>
                <a:ea typeface="仿宋_GB2312" pitchFamily="49" charset="-122"/>
              </a:rPr>
              <a:t>m</a:t>
            </a:r>
            <a:r>
              <a:rPr lang="en-US" altLang="zh-CN" b="1" dirty="0">
                <a:latin typeface="Times New Roman" panose="02020603050405020304" pitchFamily="18" charset="0"/>
                <a:ea typeface="仿宋_GB2312" pitchFamily="49" charset="-122"/>
              </a:rPr>
              <a:t>];    </a:t>
            </a:r>
            <a:r>
              <a:rPr lang="en-US" altLang="zh-CN" b="1" dirty="0">
                <a:solidFill>
                  <a:schemeClr val="tx2"/>
                </a:solidFill>
                <a:latin typeface="Times New Roman" panose="02020603050405020304" pitchFamily="18" charset="0"/>
                <a:ea typeface="仿宋_GB2312" pitchFamily="49" charset="-122"/>
              </a:rPr>
              <a:t>//</a:t>
            </a:r>
            <a:r>
              <a:rPr lang="zh-CN" altLang="en-US" dirty="0">
                <a:solidFill>
                  <a:schemeClr val="tx2"/>
                </a:solidFill>
                <a:latin typeface="Times New Roman" panose="02020603050405020304" pitchFamily="18" charset="0"/>
                <a:ea typeface="隶书" panose="02010509060101010101" pitchFamily="49" charset="-122"/>
              </a:rPr>
              <a:t>二维数组类型</a:t>
            </a:r>
          </a:p>
        </p:txBody>
      </p:sp>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Next</a:t>
            </a:r>
            <a:r>
              <a:rPr lang="zh-CN" altLang="en-US" dirty="0" smtClean="0"/>
              <a:t>计算过程图示</a:t>
            </a:r>
            <a:r>
              <a:rPr lang="en-US" altLang="zh-CN" dirty="0" smtClean="0"/>
              <a:t>1</a:t>
            </a:r>
            <a:endParaRPr lang="zh-CN" altLang="en-US" dirty="0"/>
          </a:p>
        </p:txBody>
      </p:sp>
      <p:pic>
        <p:nvPicPr>
          <p:cNvPr id="4" name="图片 3"/>
          <p:cNvPicPr>
            <a:picLocks noChangeAspect="1"/>
          </p:cNvPicPr>
          <p:nvPr/>
        </p:nvPicPr>
        <p:blipFill>
          <a:blip r:embed="rId2"/>
          <a:stretch>
            <a:fillRect/>
          </a:stretch>
        </p:blipFill>
        <p:spPr>
          <a:xfrm>
            <a:off x="1631504" y="868091"/>
            <a:ext cx="4248472" cy="1659942"/>
          </a:xfrm>
          <a:prstGeom prst="rect">
            <a:avLst/>
          </a:prstGeom>
        </p:spPr>
      </p:pic>
      <p:pic>
        <p:nvPicPr>
          <p:cNvPr id="5" name="图片 4"/>
          <p:cNvPicPr>
            <a:picLocks noChangeAspect="1"/>
          </p:cNvPicPr>
          <p:nvPr/>
        </p:nvPicPr>
        <p:blipFill>
          <a:blip r:embed="rId3"/>
          <a:stretch>
            <a:fillRect/>
          </a:stretch>
        </p:blipFill>
        <p:spPr>
          <a:xfrm>
            <a:off x="6528048" y="868091"/>
            <a:ext cx="4032448" cy="1787608"/>
          </a:xfrm>
          <a:prstGeom prst="rect">
            <a:avLst/>
          </a:prstGeom>
        </p:spPr>
      </p:pic>
      <p:pic>
        <p:nvPicPr>
          <p:cNvPr id="6" name="图片 5"/>
          <p:cNvPicPr>
            <a:picLocks noChangeAspect="1"/>
          </p:cNvPicPr>
          <p:nvPr/>
        </p:nvPicPr>
        <p:blipFill>
          <a:blip r:embed="rId4"/>
          <a:stretch>
            <a:fillRect/>
          </a:stretch>
        </p:blipFill>
        <p:spPr>
          <a:xfrm>
            <a:off x="6384033" y="3068960"/>
            <a:ext cx="4248472" cy="1152128"/>
          </a:xfrm>
          <a:prstGeom prst="rect">
            <a:avLst/>
          </a:prstGeom>
        </p:spPr>
      </p:pic>
      <p:pic>
        <p:nvPicPr>
          <p:cNvPr id="7" name="图片 6"/>
          <p:cNvPicPr>
            <a:picLocks noChangeAspect="1"/>
          </p:cNvPicPr>
          <p:nvPr/>
        </p:nvPicPr>
        <p:blipFill>
          <a:blip r:embed="rId5"/>
          <a:stretch>
            <a:fillRect/>
          </a:stretch>
        </p:blipFill>
        <p:spPr>
          <a:xfrm>
            <a:off x="1559496" y="3244556"/>
            <a:ext cx="4466894" cy="760509"/>
          </a:xfrm>
          <a:prstGeom prst="rect">
            <a:avLst/>
          </a:prstGeom>
        </p:spPr>
      </p:pic>
      <p:pic>
        <p:nvPicPr>
          <p:cNvPr id="8" name="图片 7"/>
          <p:cNvPicPr>
            <a:picLocks noChangeAspect="1"/>
          </p:cNvPicPr>
          <p:nvPr/>
        </p:nvPicPr>
        <p:blipFill>
          <a:blip r:embed="rId6"/>
          <a:stretch>
            <a:fillRect/>
          </a:stretch>
        </p:blipFill>
        <p:spPr>
          <a:xfrm>
            <a:off x="3515282" y="5085184"/>
            <a:ext cx="5055458" cy="1152128"/>
          </a:xfrm>
          <a:prstGeom prst="rect">
            <a:avLst/>
          </a:prstGeom>
        </p:spPr>
      </p:pic>
      <p:cxnSp>
        <p:nvCxnSpPr>
          <p:cNvPr id="10" name="直接箭头连接符 9"/>
          <p:cNvCxnSpPr/>
          <p:nvPr/>
        </p:nvCxnSpPr>
        <p:spPr bwMode="auto">
          <a:xfrm>
            <a:off x="5951984" y="1772816"/>
            <a:ext cx="576064" cy="0"/>
          </a:xfrm>
          <a:prstGeom prst="straightConnector1">
            <a:avLst/>
          </a:prstGeom>
          <a:ln>
            <a:tailEnd type="triangle"/>
          </a:ln>
          <a:extLst/>
        </p:spPr>
        <p:style>
          <a:lnRef idx="3">
            <a:schemeClr val="dk1"/>
          </a:lnRef>
          <a:fillRef idx="0">
            <a:schemeClr val="dk1"/>
          </a:fillRef>
          <a:effectRef idx="2">
            <a:schemeClr val="dk1"/>
          </a:effectRef>
          <a:fontRef idx="minor">
            <a:schemeClr val="tx1"/>
          </a:fontRef>
        </p:style>
      </p:cxnSp>
      <p:cxnSp>
        <p:nvCxnSpPr>
          <p:cNvPr id="13" name="直接箭头连接符 12"/>
          <p:cNvCxnSpPr/>
          <p:nvPr/>
        </p:nvCxnSpPr>
        <p:spPr bwMode="auto">
          <a:xfrm>
            <a:off x="8472264" y="2348880"/>
            <a:ext cx="0" cy="504056"/>
          </a:xfrm>
          <a:prstGeom prst="straightConnector1">
            <a:avLst/>
          </a:prstGeom>
          <a:ln>
            <a:tailEnd type="triangle"/>
          </a:ln>
          <a:extLst/>
        </p:spPr>
        <p:style>
          <a:lnRef idx="3">
            <a:schemeClr val="dk1"/>
          </a:lnRef>
          <a:fillRef idx="0">
            <a:schemeClr val="dk1"/>
          </a:fillRef>
          <a:effectRef idx="2">
            <a:schemeClr val="dk1"/>
          </a:effectRef>
          <a:fontRef idx="minor">
            <a:schemeClr val="tx1"/>
          </a:fontRef>
        </p:style>
      </p:cxnSp>
      <p:cxnSp>
        <p:nvCxnSpPr>
          <p:cNvPr id="15" name="直接箭头连接符 14"/>
          <p:cNvCxnSpPr/>
          <p:nvPr/>
        </p:nvCxnSpPr>
        <p:spPr bwMode="auto">
          <a:xfrm flipH="1">
            <a:off x="6011082" y="3356992"/>
            <a:ext cx="516967" cy="0"/>
          </a:xfrm>
          <a:prstGeom prst="straightConnector1">
            <a:avLst/>
          </a:prstGeom>
          <a:ln>
            <a:tailEnd type="triangle"/>
          </a:ln>
          <a:extLst/>
        </p:spPr>
        <p:style>
          <a:lnRef idx="3">
            <a:schemeClr val="dk1"/>
          </a:lnRef>
          <a:fillRef idx="0">
            <a:schemeClr val="dk1"/>
          </a:fillRef>
          <a:effectRef idx="2">
            <a:schemeClr val="dk1"/>
          </a:effectRef>
          <a:fontRef idx="minor">
            <a:schemeClr val="tx1"/>
          </a:fontRef>
        </p:style>
      </p:cxnSp>
      <p:cxnSp>
        <p:nvCxnSpPr>
          <p:cNvPr id="17" name="直接箭头连接符 16"/>
          <p:cNvCxnSpPr/>
          <p:nvPr/>
        </p:nvCxnSpPr>
        <p:spPr bwMode="auto">
          <a:xfrm>
            <a:off x="4655840" y="4149080"/>
            <a:ext cx="0" cy="792088"/>
          </a:xfrm>
          <a:prstGeom prst="straightConnector1">
            <a:avLst/>
          </a:prstGeom>
          <a:ln>
            <a:tailEnd type="triangle"/>
          </a:ln>
          <a:extLst/>
        </p:spPr>
        <p:style>
          <a:lnRef idx="3">
            <a:schemeClr val="dk1"/>
          </a:lnRef>
          <a:fillRef idx="0">
            <a:schemeClr val="dk1"/>
          </a:fillRef>
          <a:effectRef idx="2">
            <a:schemeClr val="dk1"/>
          </a:effectRef>
          <a:fontRef idx="minor">
            <a:schemeClr val="tx1"/>
          </a:fontRef>
        </p:style>
      </p:cxnSp>
      <p:sp>
        <p:nvSpPr>
          <p:cNvPr id="19" name="矩形 18"/>
          <p:cNvSpPr/>
          <p:nvPr/>
        </p:nvSpPr>
        <p:spPr>
          <a:xfrm>
            <a:off x="7701504" y="611396"/>
            <a:ext cx="2834430" cy="523220"/>
          </a:xfrm>
          <a:prstGeom prst="rect">
            <a:avLst/>
          </a:prstGeom>
        </p:spPr>
        <p:txBody>
          <a:bodyPr wrap="none">
            <a:spAutoFit/>
          </a:bodyPr>
          <a:lstStyle/>
          <a:p>
            <a:r>
              <a:rPr lang="en-US" altLang="zh-CN" sz="2800" i="1" dirty="0">
                <a:solidFill>
                  <a:schemeClr val="tx2"/>
                </a:solidFill>
                <a:latin typeface="Times New Roman" panose="02020603050405020304" pitchFamily="18" charset="0"/>
                <a:ea typeface="仿宋_GB2312" pitchFamily="49" charset="-122"/>
              </a:rPr>
              <a:t>p</a:t>
            </a:r>
            <a:r>
              <a:rPr lang="en-US" altLang="zh-CN" sz="2800" i="1" baseline="-25000" dirty="0">
                <a:solidFill>
                  <a:schemeClr val="tx2"/>
                </a:solidFill>
                <a:latin typeface="Times New Roman" panose="02020603050405020304" pitchFamily="18" charset="0"/>
                <a:ea typeface="仿宋_GB2312" pitchFamily="49" charset="-122"/>
              </a:rPr>
              <a:t>j</a:t>
            </a:r>
            <a:r>
              <a:rPr lang="en-US" altLang="zh-CN" sz="2800" baseline="-25000" dirty="0">
                <a:solidFill>
                  <a:schemeClr val="tx2"/>
                </a:solidFill>
                <a:latin typeface="Courier New" panose="02070309020205020404" pitchFamily="49" charset="0"/>
                <a:ea typeface="仿宋_GB2312" pitchFamily="49" charset="-122"/>
              </a:rPr>
              <a:t>-</a:t>
            </a:r>
            <a:r>
              <a:rPr lang="en-US" altLang="zh-CN" sz="2800" baseline="-25000" dirty="0">
                <a:solidFill>
                  <a:schemeClr val="tx2"/>
                </a:solidFill>
                <a:latin typeface="Times New Roman" panose="02020603050405020304" pitchFamily="18" charset="0"/>
                <a:ea typeface="仿宋_GB2312" pitchFamily="49" charset="-122"/>
              </a:rPr>
              <a:t>1</a:t>
            </a:r>
            <a:r>
              <a:rPr lang="en-US" altLang="zh-CN" sz="2800" dirty="0">
                <a:solidFill>
                  <a:schemeClr val="tx2"/>
                </a:solidFill>
                <a:latin typeface="Times New Roman" panose="02020603050405020304" pitchFamily="18" charset="0"/>
                <a:ea typeface="仿宋_GB2312" pitchFamily="49" charset="-122"/>
              </a:rPr>
              <a:t> =</a:t>
            </a:r>
            <a:r>
              <a:rPr lang="en-US" altLang="zh-CN" sz="2800" i="1" dirty="0">
                <a:solidFill>
                  <a:schemeClr val="tx2"/>
                </a:solidFill>
                <a:latin typeface="Times New Roman" panose="02020603050405020304" pitchFamily="18" charset="0"/>
                <a:ea typeface="仿宋_GB2312" pitchFamily="49" charset="-122"/>
              </a:rPr>
              <a:t> </a:t>
            </a:r>
            <a:r>
              <a:rPr lang="en-US" altLang="zh-CN" sz="2800" i="1" dirty="0" err="1">
                <a:solidFill>
                  <a:schemeClr val="tx2"/>
                </a:solidFill>
                <a:latin typeface="Times New Roman" panose="02020603050405020304" pitchFamily="18" charset="0"/>
                <a:ea typeface="仿宋_GB2312" pitchFamily="49" charset="-122"/>
              </a:rPr>
              <a:t>p</a:t>
            </a:r>
            <a:r>
              <a:rPr lang="en-US" altLang="zh-CN" sz="2800" i="1" baseline="-25000" dirty="0" err="1">
                <a:solidFill>
                  <a:schemeClr val="tx2"/>
                </a:solidFill>
                <a:latin typeface="Times New Roman" panose="02020603050405020304" pitchFamily="18" charset="0"/>
                <a:ea typeface="仿宋_GB2312" pitchFamily="49" charset="-122"/>
              </a:rPr>
              <a:t>k</a:t>
            </a:r>
            <a:r>
              <a:rPr lang="zh-CN" altLang="en-US" sz="2800" i="1" baseline="-25000" dirty="0">
                <a:solidFill>
                  <a:schemeClr val="tx2"/>
                </a:solidFill>
                <a:latin typeface="Times New Roman" panose="02020603050405020304" pitchFamily="18" charset="0"/>
                <a:ea typeface="仿宋_GB2312" pitchFamily="49" charset="-122"/>
              </a:rPr>
              <a:t>，</a:t>
            </a:r>
            <a:r>
              <a:rPr lang="en-US" altLang="zh-CN" sz="2800" i="1" dirty="0">
                <a:solidFill>
                  <a:schemeClr val="tx2"/>
                </a:solidFill>
                <a:latin typeface="Times New Roman" panose="02020603050405020304" pitchFamily="18" charset="0"/>
                <a:ea typeface="仿宋_GB2312" pitchFamily="49" charset="-122"/>
              </a:rPr>
              <a:t>n</a:t>
            </a:r>
            <a:r>
              <a:rPr lang="en-US" altLang="zh-CN" sz="2800" i="1" baseline="-25000" dirty="0">
                <a:solidFill>
                  <a:schemeClr val="tx2"/>
                </a:solidFill>
                <a:latin typeface="Times New Roman" panose="02020603050405020304" pitchFamily="18" charset="0"/>
                <a:ea typeface="仿宋_GB2312" pitchFamily="49" charset="-122"/>
              </a:rPr>
              <a:t>j</a:t>
            </a:r>
            <a:r>
              <a:rPr lang="en-US" altLang="zh-CN" sz="2800" i="1" dirty="0">
                <a:solidFill>
                  <a:schemeClr val="tx2"/>
                </a:solidFill>
                <a:latin typeface="Times New Roman" panose="02020603050405020304" pitchFamily="18" charset="0"/>
                <a:ea typeface="仿宋_GB2312" pitchFamily="49" charset="-122"/>
              </a:rPr>
              <a:t> = k+1</a:t>
            </a:r>
            <a:endParaRPr lang="zh-CN" altLang="en-US" sz="2800" dirty="0"/>
          </a:p>
        </p:txBody>
      </p:sp>
      <p:sp>
        <p:nvSpPr>
          <p:cNvPr id="21" name="矩形 20"/>
          <p:cNvSpPr/>
          <p:nvPr/>
        </p:nvSpPr>
        <p:spPr>
          <a:xfrm>
            <a:off x="7038428" y="2473732"/>
            <a:ext cx="2585964" cy="523220"/>
          </a:xfrm>
          <a:prstGeom prst="rect">
            <a:avLst/>
          </a:prstGeom>
        </p:spPr>
        <p:txBody>
          <a:bodyPr wrap="none">
            <a:spAutoFit/>
          </a:bodyPr>
          <a:lstStyle/>
          <a:p>
            <a:r>
              <a:rPr lang="en-US" altLang="zh-CN" sz="2800" i="1" dirty="0">
                <a:solidFill>
                  <a:schemeClr val="tx2"/>
                </a:solidFill>
                <a:latin typeface="Times New Roman" panose="02020603050405020304" pitchFamily="18" charset="0"/>
                <a:ea typeface="仿宋_GB2312" pitchFamily="49" charset="-122"/>
              </a:rPr>
              <a:t>p</a:t>
            </a:r>
            <a:r>
              <a:rPr lang="en-US" altLang="zh-CN" sz="2800" i="1" baseline="-25000" dirty="0">
                <a:solidFill>
                  <a:schemeClr val="tx2"/>
                </a:solidFill>
                <a:latin typeface="Times New Roman" panose="02020603050405020304" pitchFamily="18" charset="0"/>
                <a:ea typeface="仿宋_GB2312" pitchFamily="49" charset="-122"/>
              </a:rPr>
              <a:t>j</a:t>
            </a:r>
            <a:r>
              <a:rPr lang="en-US" altLang="zh-CN" sz="2800" baseline="-25000" dirty="0">
                <a:solidFill>
                  <a:schemeClr val="tx2"/>
                </a:solidFill>
                <a:latin typeface="Courier New" panose="02070309020205020404" pitchFamily="49" charset="0"/>
                <a:ea typeface="仿宋_GB2312" pitchFamily="49" charset="-122"/>
              </a:rPr>
              <a:t>-</a:t>
            </a:r>
            <a:r>
              <a:rPr lang="en-US" altLang="zh-CN" sz="2800" baseline="-25000" dirty="0">
                <a:solidFill>
                  <a:schemeClr val="tx2"/>
                </a:solidFill>
                <a:latin typeface="Times New Roman" panose="02020603050405020304" pitchFamily="18" charset="0"/>
                <a:ea typeface="仿宋_GB2312" pitchFamily="49" charset="-122"/>
              </a:rPr>
              <a:t>1</a:t>
            </a:r>
            <a:r>
              <a:rPr lang="en-US" altLang="zh-CN" sz="2800" dirty="0">
                <a:solidFill>
                  <a:schemeClr val="tx2"/>
                </a:solidFill>
                <a:latin typeface="Times New Roman" panose="02020603050405020304" pitchFamily="18" charset="0"/>
                <a:ea typeface="仿宋_GB2312" pitchFamily="49" charset="-122"/>
              </a:rPr>
              <a:t> </a:t>
            </a:r>
            <a:r>
              <a:rPr lang="en-US" altLang="zh-CN" sz="2800" dirty="0">
                <a:solidFill>
                  <a:schemeClr val="tx2"/>
                </a:solidFill>
                <a:latin typeface="Times New Roman" panose="02020603050405020304" pitchFamily="18" charset="0"/>
                <a:ea typeface="仿宋_GB2312" pitchFamily="49" charset="-122"/>
                <a:sym typeface="Symbol" panose="05050102010706020507" pitchFamily="18" charset="2"/>
              </a:rPr>
              <a:t></a:t>
            </a:r>
            <a:r>
              <a:rPr lang="en-US" altLang="zh-CN" sz="2800" i="1" dirty="0">
                <a:solidFill>
                  <a:schemeClr val="tx2"/>
                </a:solidFill>
                <a:latin typeface="Times New Roman" panose="02020603050405020304" pitchFamily="18" charset="0"/>
                <a:ea typeface="仿宋_GB2312" pitchFamily="49" charset="-122"/>
              </a:rPr>
              <a:t> </a:t>
            </a:r>
            <a:r>
              <a:rPr lang="en-US" altLang="zh-CN" sz="2800" i="1" dirty="0" err="1">
                <a:solidFill>
                  <a:schemeClr val="tx2"/>
                </a:solidFill>
                <a:latin typeface="Times New Roman" panose="02020603050405020304" pitchFamily="18" charset="0"/>
                <a:ea typeface="仿宋_GB2312" pitchFamily="49" charset="-122"/>
              </a:rPr>
              <a:t>p</a:t>
            </a:r>
            <a:r>
              <a:rPr lang="en-US" altLang="zh-CN" sz="2800" i="1" baseline="-25000" dirty="0" err="1">
                <a:solidFill>
                  <a:schemeClr val="tx2"/>
                </a:solidFill>
                <a:latin typeface="Times New Roman" panose="02020603050405020304" pitchFamily="18" charset="0"/>
                <a:ea typeface="仿宋_GB2312" pitchFamily="49" charset="-122"/>
              </a:rPr>
              <a:t>k</a:t>
            </a:r>
            <a:r>
              <a:rPr lang="zh-CN" altLang="en-US" sz="2800" i="1" baseline="-25000" dirty="0">
                <a:solidFill>
                  <a:schemeClr val="tx2"/>
                </a:solidFill>
                <a:latin typeface="Times New Roman" panose="02020603050405020304" pitchFamily="18" charset="0"/>
                <a:ea typeface="仿宋_GB2312" pitchFamily="49" charset="-122"/>
              </a:rPr>
              <a:t>，</a:t>
            </a:r>
            <a:r>
              <a:rPr lang="en-US" altLang="zh-CN" sz="2800" i="1" dirty="0">
                <a:solidFill>
                  <a:schemeClr val="tx2"/>
                </a:solidFill>
                <a:latin typeface="Times New Roman" panose="02020603050405020304" pitchFamily="18" charset="0"/>
                <a:ea typeface="仿宋_GB2312" pitchFamily="49" charset="-122"/>
              </a:rPr>
              <a:t>k = </a:t>
            </a:r>
            <a:r>
              <a:rPr lang="en-US" altLang="zh-CN" sz="2800" i="1" dirty="0" err="1">
                <a:solidFill>
                  <a:schemeClr val="tx2"/>
                </a:solidFill>
                <a:latin typeface="Times New Roman" panose="02020603050405020304" pitchFamily="18" charset="0"/>
                <a:ea typeface="仿宋_GB2312" pitchFamily="49" charset="-122"/>
              </a:rPr>
              <a:t>n</a:t>
            </a:r>
            <a:r>
              <a:rPr lang="en-US" altLang="zh-CN" sz="2800" i="1" baseline="-25000" dirty="0" err="1">
                <a:solidFill>
                  <a:schemeClr val="tx2"/>
                </a:solidFill>
                <a:latin typeface="Times New Roman" panose="02020603050405020304" pitchFamily="18" charset="0"/>
                <a:ea typeface="仿宋_GB2312" pitchFamily="49" charset="-122"/>
              </a:rPr>
              <a:t>k</a:t>
            </a:r>
            <a:r>
              <a:rPr lang="en-US" altLang="zh-CN" sz="2800" dirty="0">
                <a:latin typeface="Times New Roman" panose="02020603050405020304" pitchFamily="18" charset="0"/>
                <a:ea typeface="仿宋_GB2312" pitchFamily="49" charset="-122"/>
              </a:rPr>
              <a:t> </a:t>
            </a:r>
            <a:endParaRPr lang="zh-CN" altLang="en-US" sz="2800" dirty="0"/>
          </a:p>
        </p:txBody>
      </p:sp>
      <p:sp>
        <p:nvSpPr>
          <p:cNvPr id="23" name="矩形 22"/>
          <p:cNvSpPr/>
          <p:nvPr/>
        </p:nvSpPr>
        <p:spPr>
          <a:xfrm>
            <a:off x="63259" y="6525344"/>
            <a:ext cx="8242675" cy="307777"/>
          </a:xfrm>
          <a:prstGeom prst="rect">
            <a:avLst/>
          </a:prstGeom>
        </p:spPr>
        <p:txBody>
          <a:bodyPr wrap="square">
            <a:spAutoFit/>
          </a:bodyPr>
          <a:lstStyle/>
          <a:p>
            <a:r>
              <a:rPr lang="en-US" altLang="zh-CN" sz="1400" dirty="0"/>
              <a:t>https://blog.csdn.net/qq_30974369/article/details/74276186</a:t>
            </a:r>
            <a:endParaRPr lang="zh-CN" altLang="en-US" sz="1400" dirty="0"/>
          </a:p>
        </p:txBody>
      </p:sp>
    </p:spTree>
    <p:extLst>
      <p:ext uri="{BB962C8B-B14F-4D97-AF65-F5344CB8AC3E}">
        <p14:creationId xmlns:p14="http://schemas.microsoft.com/office/powerpoint/2010/main" val="1336254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Next</a:t>
            </a:r>
            <a:r>
              <a:rPr lang="zh-CN" altLang="en-US" dirty="0"/>
              <a:t>计算</a:t>
            </a:r>
            <a:r>
              <a:rPr lang="zh-CN" altLang="en-US" dirty="0" smtClean="0"/>
              <a:t>过程</a:t>
            </a:r>
            <a:r>
              <a:rPr lang="zh-CN" altLang="en-US" dirty="0"/>
              <a:t>图示</a:t>
            </a:r>
            <a:r>
              <a:rPr lang="en-US" altLang="zh-CN" dirty="0" smtClean="0"/>
              <a:t>2</a:t>
            </a:r>
            <a:endParaRPr lang="zh-CN" altLang="en-US" dirty="0"/>
          </a:p>
        </p:txBody>
      </p:sp>
      <p:pic>
        <p:nvPicPr>
          <p:cNvPr id="148482" name="Picture 2" descr="https://images0.cnblogs.com/blog2015/326320/201503/0510480380583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373" y="1122455"/>
            <a:ext cx="9144000" cy="124197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810000" y="-6773793"/>
            <a:ext cx="4572000" cy="4524315"/>
          </a:xfrm>
          <a:prstGeom prst="rect">
            <a:avLst/>
          </a:prstGeom>
        </p:spPr>
        <p:txBody>
          <a:bodyPr>
            <a:spAutoFit/>
          </a:bodyPr>
          <a:lstStyle/>
          <a:p>
            <a:r>
              <a:rPr lang="zh-CN" altLang="en-US" sz="1600" b="0" dirty="0">
                <a:latin typeface="微软雅黑" panose="020B0503020204020204" pitchFamily="34" charset="-122"/>
                <a:ea typeface="微软雅黑" panose="020B0503020204020204" pitchFamily="34" charset="-122"/>
              </a:rPr>
              <a:t>1.由"next[j] == k;"这个条件，我们可以得到A1子串 == A2子串（根据next数组的定义，前后缀那个）。</a:t>
            </a:r>
          </a:p>
          <a:p>
            <a:endParaRPr lang="zh-CN" altLang="en-US" sz="1600" b="0" dirty="0">
              <a:latin typeface="微软雅黑" panose="020B0503020204020204" pitchFamily="34" charset="-122"/>
              <a:ea typeface="微软雅黑" panose="020B0503020204020204" pitchFamily="34" charset="-122"/>
            </a:endParaRPr>
          </a:p>
          <a:p>
            <a:r>
              <a:rPr lang="zh-CN" altLang="en-US" sz="1600" b="0" dirty="0">
                <a:latin typeface="微软雅黑" panose="020B0503020204020204" pitchFamily="34" charset="-122"/>
                <a:ea typeface="微软雅黑" panose="020B0503020204020204" pitchFamily="34" charset="-122"/>
              </a:rPr>
              <a:t>2.由"next[k] == 绿色色块所在的索引;"这个条件，我们可以得到B1子串 == B2子串。</a:t>
            </a:r>
          </a:p>
          <a:p>
            <a:endParaRPr lang="zh-CN" altLang="en-US" sz="1600" b="0" dirty="0">
              <a:latin typeface="微软雅黑" panose="020B0503020204020204" pitchFamily="34" charset="-122"/>
              <a:ea typeface="微软雅黑" panose="020B0503020204020204" pitchFamily="34" charset="-122"/>
            </a:endParaRPr>
          </a:p>
          <a:p>
            <a:r>
              <a:rPr lang="zh-CN" altLang="en-US" sz="1600" b="0" dirty="0">
                <a:latin typeface="微软雅黑" panose="020B0503020204020204" pitchFamily="34" charset="-122"/>
                <a:ea typeface="微软雅黑" panose="020B0503020204020204" pitchFamily="34" charset="-122"/>
              </a:rPr>
              <a:t>3.由"next[绿色色块所在的索引] == 黄色色块所在的索引;"这个条件，我们可以得到C1子串 == C2子串。</a:t>
            </a:r>
          </a:p>
          <a:p>
            <a:endParaRPr lang="zh-CN" altLang="en-US" sz="1600" b="0" dirty="0">
              <a:latin typeface="微软雅黑" panose="020B0503020204020204" pitchFamily="34" charset="-122"/>
              <a:ea typeface="微软雅黑" panose="020B0503020204020204" pitchFamily="34" charset="-122"/>
            </a:endParaRPr>
          </a:p>
          <a:p>
            <a:r>
              <a:rPr lang="zh-CN" altLang="en-US" sz="1600" b="0" dirty="0">
                <a:latin typeface="微软雅黑" panose="020B0503020204020204" pitchFamily="34" charset="-122"/>
                <a:ea typeface="微软雅黑" panose="020B0503020204020204" pitchFamily="34" charset="-122"/>
              </a:rPr>
              <a:t>4.由1和2(A1 == A2，B1 == B2)可以得到B1 == B2 == B3。</a:t>
            </a:r>
          </a:p>
          <a:p>
            <a:endParaRPr lang="zh-CN" altLang="en-US" sz="1600" b="0" dirty="0">
              <a:latin typeface="微软雅黑" panose="020B0503020204020204" pitchFamily="34" charset="-122"/>
              <a:ea typeface="微软雅黑" panose="020B0503020204020204" pitchFamily="34" charset="-122"/>
            </a:endParaRPr>
          </a:p>
          <a:p>
            <a:r>
              <a:rPr lang="zh-CN" altLang="en-US" sz="1600" b="0" dirty="0">
                <a:latin typeface="微软雅黑" panose="020B0503020204020204" pitchFamily="34" charset="-122"/>
                <a:ea typeface="微软雅黑" panose="020B0503020204020204" pitchFamily="34" charset="-122"/>
              </a:rPr>
              <a:t>5.由2和3(B1 == B2， C1 == C2)可以得到C1 == C2 == C3。</a:t>
            </a:r>
          </a:p>
          <a:p>
            <a:endParaRPr lang="zh-CN" altLang="en-US" sz="1600" b="0" dirty="0">
              <a:latin typeface="微软雅黑" panose="020B0503020204020204" pitchFamily="34" charset="-122"/>
              <a:ea typeface="微软雅黑" panose="020B0503020204020204" pitchFamily="34" charset="-122"/>
            </a:endParaRPr>
          </a:p>
          <a:p>
            <a:r>
              <a:rPr lang="zh-CN" altLang="en-US" sz="1600" b="0" dirty="0">
                <a:latin typeface="微软雅黑" panose="020B0503020204020204" pitchFamily="34" charset="-122"/>
                <a:ea typeface="微软雅黑" panose="020B0503020204020204" pitchFamily="34" charset="-122"/>
              </a:rPr>
              <a:t>6.B2 == B3可以得到C3 == C4 == C1 == C2</a:t>
            </a:r>
          </a:p>
        </p:txBody>
      </p:sp>
      <p:sp>
        <p:nvSpPr>
          <p:cNvPr id="5" name="矩形 4"/>
          <p:cNvSpPr/>
          <p:nvPr/>
        </p:nvSpPr>
        <p:spPr>
          <a:xfrm>
            <a:off x="1703512" y="2564905"/>
            <a:ext cx="8856984" cy="2462213"/>
          </a:xfrm>
          <a:prstGeom prst="rect">
            <a:avLst/>
          </a:prstGeom>
        </p:spPr>
        <p:txBody>
          <a:bodyPr wrap="square">
            <a:spAutoFit/>
          </a:bodyPr>
          <a:lstStyle/>
          <a:p>
            <a:r>
              <a:rPr lang="zh-CN" altLang="en-US" sz="1400" b="0" dirty="0">
                <a:latin typeface="微软雅黑" panose="020B0503020204020204" pitchFamily="34" charset="-122"/>
                <a:ea typeface="微软雅黑" panose="020B0503020204020204" pitchFamily="34" charset="-122"/>
              </a:rPr>
              <a:t>1.由"next[j] == k;"这个条件，我们可以得到A1子串 == A2子串（根据next数组的定义，前后缀那个）。</a:t>
            </a:r>
          </a:p>
          <a:p>
            <a:endParaRPr lang="zh-CN" altLang="en-US" sz="1400" b="0" dirty="0">
              <a:latin typeface="微软雅黑" panose="020B0503020204020204" pitchFamily="34" charset="-122"/>
              <a:ea typeface="微软雅黑" panose="020B0503020204020204" pitchFamily="34" charset="-122"/>
            </a:endParaRPr>
          </a:p>
          <a:p>
            <a:r>
              <a:rPr lang="zh-CN" altLang="en-US" sz="1400" b="0" dirty="0">
                <a:latin typeface="微软雅黑" panose="020B0503020204020204" pitchFamily="34" charset="-122"/>
                <a:ea typeface="微软雅黑" panose="020B0503020204020204" pitchFamily="34" charset="-122"/>
              </a:rPr>
              <a:t>2.由"next[k] == 绿色色块所在的索引;"这个条件，我们可以得到B1子串 == B2子串。</a:t>
            </a:r>
          </a:p>
          <a:p>
            <a:endParaRPr lang="zh-CN" altLang="en-US" sz="1400" b="0" dirty="0">
              <a:latin typeface="微软雅黑" panose="020B0503020204020204" pitchFamily="34" charset="-122"/>
              <a:ea typeface="微软雅黑" panose="020B0503020204020204" pitchFamily="34" charset="-122"/>
            </a:endParaRPr>
          </a:p>
          <a:p>
            <a:r>
              <a:rPr lang="zh-CN" altLang="en-US" sz="1400" b="0" dirty="0">
                <a:latin typeface="微软雅黑" panose="020B0503020204020204" pitchFamily="34" charset="-122"/>
                <a:ea typeface="微软雅黑" panose="020B0503020204020204" pitchFamily="34" charset="-122"/>
              </a:rPr>
              <a:t>3.由"next[绿色色块所在的索引] == 黄色色块所在的索引;"这个条件，我们可以得到C1子串 == C2子串。</a:t>
            </a:r>
          </a:p>
          <a:p>
            <a:endParaRPr lang="zh-CN" altLang="en-US" sz="1400" b="0" dirty="0">
              <a:latin typeface="微软雅黑" panose="020B0503020204020204" pitchFamily="34" charset="-122"/>
              <a:ea typeface="微软雅黑" panose="020B0503020204020204" pitchFamily="34" charset="-122"/>
            </a:endParaRPr>
          </a:p>
          <a:p>
            <a:r>
              <a:rPr lang="zh-CN" altLang="en-US" sz="1400" b="0" dirty="0">
                <a:latin typeface="微软雅黑" panose="020B0503020204020204" pitchFamily="34" charset="-122"/>
                <a:ea typeface="微软雅黑" panose="020B0503020204020204" pitchFamily="34" charset="-122"/>
              </a:rPr>
              <a:t>4.由1和2(A1 == A2，B1 == B2)可以得到B1 == B2 == B3。</a:t>
            </a:r>
          </a:p>
          <a:p>
            <a:endParaRPr lang="zh-CN" altLang="en-US" sz="1400" b="0" dirty="0">
              <a:latin typeface="微软雅黑" panose="020B0503020204020204" pitchFamily="34" charset="-122"/>
              <a:ea typeface="微软雅黑" panose="020B0503020204020204" pitchFamily="34" charset="-122"/>
            </a:endParaRPr>
          </a:p>
          <a:p>
            <a:r>
              <a:rPr lang="zh-CN" altLang="en-US" sz="1400" b="0" dirty="0">
                <a:latin typeface="微软雅黑" panose="020B0503020204020204" pitchFamily="34" charset="-122"/>
                <a:ea typeface="微软雅黑" panose="020B0503020204020204" pitchFamily="34" charset="-122"/>
              </a:rPr>
              <a:t>5.由2和3(B1 == B2， C1 == C2)可以得到C1 == C2 == C3。</a:t>
            </a:r>
          </a:p>
          <a:p>
            <a:endParaRPr lang="zh-CN" altLang="en-US" sz="1400" b="0" dirty="0">
              <a:latin typeface="微软雅黑" panose="020B0503020204020204" pitchFamily="34" charset="-122"/>
              <a:ea typeface="微软雅黑" panose="020B0503020204020204" pitchFamily="34" charset="-122"/>
            </a:endParaRPr>
          </a:p>
          <a:p>
            <a:r>
              <a:rPr lang="zh-CN" altLang="en-US" sz="1400" b="0" dirty="0">
                <a:latin typeface="微软雅黑" panose="020B0503020204020204" pitchFamily="34" charset="-122"/>
                <a:ea typeface="微软雅黑" panose="020B0503020204020204" pitchFamily="34" charset="-122"/>
              </a:rPr>
              <a:t>6.B2 == B3可以得到C3 == C4 == C1 == C2</a:t>
            </a:r>
          </a:p>
        </p:txBody>
      </p:sp>
      <p:sp>
        <p:nvSpPr>
          <p:cNvPr id="7" name="矩形 6"/>
          <p:cNvSpPr/>
          <p:nvPr/>
        </p:nvSpPr>
        <p:spPr>
          <a:xfrm>
            <a:off x="1758639" y="6500082"/>
            <a:ext cx="8242675" cy="338554"/>
          </a:xfrm>
          <a:prstGeom prst="rect">
            <a:avLst/>
          </a:prstGeom>
        </p:spPr>
        <p:txBody>
          <a:bodyPr wrap="square">
            <a:spAutoFit/>
          </a:bodyPr>
          <a:lstStyle/>
          <a:p>
            <a:r>
              <a:rPr lang="en-US" altLang="zh-CN" sz="1600" dirty="0"/>
              <a:t>https://www.cnblogs.com/tangzhengyue/p/4315393.html</a:t>
            </a:r>
            <a:endParaRPr lang="zh-CN" altLang="en-US" sz="1600" dirty="0"/>
          </a:p>
        </p:txBody>
      </p:sp>
    </p:spTree>
    <p:extLst>
      <p:ext uri="{BB962C8B-B14F-4D97-AF65-F5344CB8AC3E}">
        <p14:creationId xmlns:p14="http://schemas.microsoft.com/office/powerpoint/2010/main" val="32181151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Rectangle 3"/>
          <p:cNvSpPr>
            <a:spLocks noGrp="1" noChangeArrowheads="1"/>
          </p:cNvSpPr>
          <p:nvPr>
            <p:ph type="body" sz="half" idx="1"/>
          </p:nvPr>
        </p:nvSpPr>
        <p:spPr>
          <a:xfrm>
            <a:off x="890216" y="1030555"/>
            <a:ext cx="7927975" cy="679450"/>
          </a:xfrm>
        </p:spPr>
        <p:txBody>
          <a:bodyPr/>
          <a:lstStyle/>
          <a:p>
            <a:pPr>
              <a:buClr>
                <a:srgbClr val="990099"/>
              </a:buClr>
              <a:buSzPct val="50000"/>
              <a:defRPr/>
            </a:pPr>
            <a:r>
              <a:rPr lang="zh-CN" altLang="en-US" sz="3000" b="1">
                <a:ea typeface="仿宋_GB2312" pitchFamily="49" charset="-122"/>
              </a:rPr>
              <a:t>以前面的例子说明：</a:t>
            </a:r>
          </a:p>
        </p:txBody>
      </p:sp>
      <p:graphicFrame>
        <p:nvGraphicFramePr>
          <p:cNvPr id="688237" name="Group 109"/>
          <p:cNvGraphicFramePr>
            <a:graphicFrameLocks noGrp="1"/>
          </p:cNvGraphicFramePr>
          <p:nvPr>
            <p:ph sz="half" idx="2"/>
            <p:extLst>
              <p:ext uri="{D42A27DB-BD31-4B8C-83A1-F6EECF244321}">
                <p14:modId xmlns:p14="http://schemas.microsoft.com/office/powerpoint/2010/main" val="1575628551"/>
              </p:ext>
            </p:extLst>
          </p:nvPr>
        </p:nvGraphicFramePr>
        <p:xfrm>
          <a:off x="958478" y="1751280"/>
          <a:ext cx="7540625" cy="1554378"/>
        </p:xfrm>
        <a:graphic>
          <a:graphicData uri="http://schemas.openxmlformats.org/drawingml/2006/table">
            <a:tbl>
              <a:tblPr/>
              <a:tblGrid>
                <a:gridCol w="146050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758825">
                  <a:extLst>
                    <a:ext uri="{9D8B030D-6E8A-4147-A177-3AD203B41FA5}">
                      <a16:colId xmlns:a16="http://schemas.microsoft.com/office/drawing/2014/main" val="20002"/>
                    </a:ext>
                  </a:extLst>
                </a:gridCol>
                <a:gridCol w="735013">
                  <a:extLst>
                    <a:ext uri="{9D8B030D-6E8A-4147-A177-3AD203B41FA5}">
                      <a16:colId xmlns:a16="http://schemas.microsoft.com/office/drawing/2014/main" val="20003"/>
                    </a:ext>
                  </a:extLst>
                </a:gridCol>
                <a:gridCol w="746125">
                  <a:extLst>
                    <a:ext uri="{9D8B030D-6E8A-4147-A177-3AD203B41FA5}">
                      <a16:colId xmlns:a16="http://schemas.microsoft.com/office/drawing/2014/main" val="20004"/>
                    </a:ext>
                  </a:extLst>
                </a:gridCol>
                <a:gridCol w="735012">
                  <a:extLst>
                    <a:ext uri="{9D8B030D-6E8A-4147-A177-3AD203B41FA5}">
                      <a16:colId xmlns:a16="http://schemas.microsoft.com/office/drawing/2014/main" val="20005"/>
                    </a:ext>
                  </a:extLst>
                </a:gridCol>
                <a:gridCol w="784225">
                  <a:extLst>
                    <a:ext uri="{9D8B030D-6E8A-4147-A177-3AD203B41FA5}">
                      <a16:colId xmlns:a16="http://schemas.microsoft.com/office/drawing/2014/main" val="20006"/>
                    </a:ext>
                  </a:extLst>
                </a:gridCol>
                <a:gridCol w="773113">
                  <a:extLst>
                    <a:ext uri="{9D8B030D-6E8A-4147-A177-3AD203B41FA5}">
                      <a16:colId xmlns:a16="http://schemas.microsoft.com/office/drawing/2014/main" val="20007"/>
                    </a:ext>
                  </a:extLst>
                </a:gridCol>
                <a:gridCol w="738187">
                  <a:extLst>
                    <a:ext uri="{9D8B030D-6E8A-4147-A177-3AD203B41FA5}">
                      <a16:colId xmlns:a16="http://schemas.microsoft.com/office/drawing/2014/main" val="20008"/>
                    </a:ext>
                  </a:extLst>
                </a:gridCol>
              </a:tblGrid>
              <a:tr h="518054">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j</a:t>
                      </a:r>
                    </a:p>
                  </a:txBody>
                  <a:tcPr marT="45703" marB="45703" horzOverflow="overflow">
                    <a:lnL>
                      <a:noFill/>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marT="45703" marB="45703" horzOverflow="overflow">
                    <a:lnL w="19050" cap="flat" cmpd="sng" algn="ctr">
                      <a:solidFill>
                        <a:srgbClr val="008000"/>
                      </a:solidFill>
                      <a:prstDash val="solid"/>
                      <a:round/>
                      <a:headEnd type="none" w="med" len="med"/>
                      <a:tailEnd type="none" w="med" len="med"/>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54">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t>
                      </a:r>
                    </a:p>
                  </a:txBody>
                  <a:tcPr marT="45703" marB="45703" horzOverflow="overflow">
                    <a:lnL>
                      <a:noFill/>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p>
                  </a:txBody>
                  <a:tcPr marT="45703" marB="45703" horzOverflow="overflow">
                    <a:lnL w="19050" cap="flat" cmpd="sng" algn="ctr">
                      <a:solidFill>
                        <a:srgbClr val="008000"/>
                      </a:solidFill>
                      <a:prstDash val="solid"/>
                      <a:round/>
                      <a:headEnd type="none" w="med" len="med"/>
                      <a:tailEnd type="none" w="med" len="med"/>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54">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next [</a:t>
                      </a:r>
                      <a:r>
                        <a:rPr kumimoji="0" lang="en-US" altLang="zh-CN" sz="28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j</a:t>
                      </a: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T="45703" marB="45703" horzOverflow="overflow">
                    <a:lnL>
                      <a:noFill/>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Courier New" panose="02070309020205020404" pitchFamily="49" charset="0"/>
                          <a:ea typeface="宋体" panose="02010600030101010101" pitchFamily="2" charset="-122"/>
                          <a:cs typeface="Courier New" panose="02070309020205020404" pitchFamily="49" charset="0"/>
                        </a:rPr>
                        <a:t>-</a:t>
                      </a: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tabLst>
                          <a:tab pos="266700" algn="r"/>
                          <a:tab pos="2636838" algn="ctr"/>
                          <a:tab pos="5273675" algn="r"/>
                        </a:tabLst>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tabLst>
                          <a:tab pos="266700" algn="r"/>
                          <a:tab pos="2636838" algn="ctr"/>
                          <a:tab pos="5273675" algn="r"/>
                        </a:tabLst>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tabLst>
                          <a:tab pos="266700" algn="r"/>
                          <a:tab pos="2636838" algn="ctr"/>
                          <a:tab pos="5273675" algn="r"/>
                        </a:tabLst>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tabLst>
                          <a:tab pos="266700" algn="r"/>
                          <a:tab pos="2636838" algn="ctr"/>
                          <a:tab pos="5273675" algn="r"/>
                        </a:tabLst>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266700" algn="r"/>
                          <a:tab pos="2636838" algn="ctr"/>
                          <a:tab pos="5273675" algn="r"/>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T="45703" marB="45703" horzOverflow="overflow">
                    <a:lnL w="19050" cap="flat" cmpd="sng" algn="ctr">
                      <a:solidFill>
                        <a:srgbClr val="008000"/>
                      </a:solidFill>
                      <a:prstDash val="solid"/>
                      <a:round/>
                      <a:headEnd type="none" w="med" len="med"/>
                      <a:tailEnd type="none" w="med" len="med"/>
                    </a:lnL>
                    <a:lnR w="19050" cap="flat" cmpd="sng" algn="ctr">
                      <a:solidFill>
                        <a:srgbClr val="008000"/>
                      </a:solidFill>
                      <a:prstDash val="solid"/>
                      <a:round/>
                      <a:headEnd type="none" w="med" len="med"/>
                      <a:tailEnd type="none" w="med" len="med"/>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T="45703" marB="45703" horzOverflow="overflow">
                    <a:lnL w="19050" cap="flat" cmpd="sng" algn="ctr">
                      <a:solidFill>
                        <a:srgbClr val="008000"/>
                      </a:solidFill>
                      <a:prstDash val="solid"/>
                      <a:round/>
                      <a:headEnd type="none" w="med" len="med"/>
                      <a:tailEnd type="none" w="med" len="med"/>
                    </a:lnL>
                    <a:lnR>
                      <a:noFill/>
                    </a:lnR>
                    <a:lnT w="1905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1899" name="Text Box 110"/>
          <p:cNvSpPr txBox="1">
            <a:spLocks noChangeArrowheads="1"/>
          </p:cNvSpPr>
          <p:nvPr/>
        </p:nvSpPr>
        <p:spPr bwMode="auto">
          <a:xfrm>
            <a:off x="4758953" y="3680092"/>
            <a:ext cx="111601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i="1">
                <a:latin typeface="Times New Roman" panose="02020603050405020304" pitchFamily="18" charset="0"/>
                <a:ea typeface="黑体" panose="02010609060101010101" pitchFamily="49" charset="-122"/>
              </a:rPr>
              <a:t>j</a:t>
            </a:r>
            <a:r>
              <a:rPr lang="en-US" altLang="zh-CN" sz="2400">
                <a:latin typeface="Times New Roman" panose="02020603050405020304" pitchFamily="18" charset="0"/>
                <a:ea typeface="黑体" panose="02010609060101010101" pitchFamily="49" charset="-122"/>
              </a:rPr>
              <a:t>=4</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3</a:t>
            </a:r>
            <a:r>
              <a:rPr lang="en-US" altLang="zh-CN" sz="2400">
                <a:latin typeface="Times New Roman" panose="02020603050405020304" pitchFamily="18" charset="0"/>
                <a:ea typeface="黑体" panose="02010609060101010101" pitchFamily="49" charset="-122"/>
                <a:sym typeface="Symbol" panose="05050102010706020507" pitchFamily="18" charset="2"/>
              </a:rPr>
              <a:t></a:t>
            </a: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a:t>
            </a:r>
            <a:r>
              <a:rPr lang="en-US" altLang="zh-CN" sz="2400" i="1">
                <a:latin typeface="Times New Roman" panose="02020603050405020304" pitchFamily="18" charset="0"/>
                <a:ea typeface="黑体" panose="02010609060101010101" pitchFamily="49" charset="-122"/>
              </a:rPr>
              <a:t>n</a:t>
            </a:r>
            <a:r>
              <a:rPr lang="en-US" altLang="zh-CN" sz="2400" i="1" baseline="-25000">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3</a:t>
            </a:r>
            <a:r>
              <a:rPr lang="en-US" altLang="zh-CN" sz="2400">
                <a:latin typeface="Times New Roman" panose="02020603050405020304" pitchFamily="18" charset="0"/>
                <a:ea typeface="黑体" panose="02010609060101010101" pitchFamily="49" charset="-122"/>
                <a:sym typeface="Symbol" panose="05050102010706020507" pitchFamily="18" charset="2"/>
              </a:rPr>
              <a:t>=</a:t>
            </a: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n</a:t>
            </a:r>
            <a:r>
              <a:rPr lang="en-US" altLang="zh-CN" sz="2400" baseline="-25000">
                <a:latin typeface="Times New Roman" panose="02020603050405020304" pitchFamily="18" charset="0"/>
                <a:ea typeface="黑体" panose="02010609060101010101" pitchFamily="49" charset="-122"/>
              </a:rPr>
              <a:t>4</a:t>
            </a:r>
            <a:r>
              <a:rPr lang="en-US" altLang="zh-CN" sz="2400">
                <a:latin typeface="Times New Roman" panose="02020603050405020304" pitchFamily="18" charset="0"/>
                <a:ea typeface="黑体" panose="02010609060101010101" pitchFamily="49" charset="-122"/>
              </a:rPr>
              <a:t>=</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a:t>
            </a: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=1</a:t>
            </a:r>
          </a:p>
        </p:txBody>
      </p:sp>
      <p:sp>
        <p:nvSpPr>
          <p:cNvPr id="121900" name="Text Box 111"/>
          <p:cNvSpPr txBox="1">
            <a:spLocks noChangeArrowheads="1"/>
          </p:cNvSpPr>
          <p:nvPr/>
        </p:nvSpPr>
        <p:spPr bwMode="auto">
          <a:xfrm>
            <a:off x="3828678" y="3694380"/>
            <a:ext cx="91884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i="1">
                <a:latin typeface="Times New Roman" panose="02020603050405020304" pitchFamily="18" charset="0"/>
                <a:ea typeface="黑体" panose="02010609060101010101" pitchFamily="49" charset="-122"/>
              </a:rPr>
              <a:t>j</a:t>
            </a:r>
            <a:r>
              <a:rPr lang="en-US" altLang="zh-CN" sz="2400">
                <a:latin typeface="Times New Roman" panose="02020603050405020304" pitchFamily="18" charset="0"/>
                <a:ea typeface="黑体" panose="02010609060101010101" pitchFamily="49" charset="-122"/>
              </a:rPr>
              <a:t>=3</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n</a:t>
            </a:r>
            <a:r>
              <a:rPr lang="en-US" altLang="zh-CN" sz="2400" baseline="-25000">
                <a:latin typeface="Times New Roman" panose="02020603050405020304" pitchFamily="18" charset="0"/>
                <a:ea typeface="黑体" panose="02010609060101010101" pitchFamily="49" charset="-122"/>
              </a:rPr>
              <a:t>3</a:t>
            </a:r>
            <a:r>
              <a:rPr lang="en-US" altLang="zh-CN" sz="2400">
                <a:latin typeface="Times New Roman" panose="02020603050405020304" pitchFamily="18" charset="0"/>
                <a:ea typeface="黑体" panose="02010609060101010101" pitchFamily="49" charset="-122"/>
              </a:rPr>
              <a:t>=</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a:t>
            </a: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=1</a:t>
            </a:r>
          </a:p>
        </p:txBody>
      </p:sp>
      <p:sp>
        <p:nvSpPr>
          <p:cNvPr id="121901" name="Text Box 113"/>
          <p:cNvSpPr txBox="1">
            <a:spLocks noChangeArrowheads="1"/>
          </p:cNvSpPr>
          <p:nvPr/>
        </p:nvSpPr>
        <p:spPr bwMode="auto">
          <a:xfrm>
            <a:off x="2666628" y="3694380"/>
            <a:ext cx="96212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i="1">
                <a:latin typeface="Times New Roman" panose="02020603050405020304" pitchFamily="18" charset="0"/>
                <a:ea typeface="黑体" panose="02010609060101010101" pitchFamily="49" charset="-122"/>
              </a:rPr>
              <a:t>j</a:t>
            </a:r>
            <a:r>
              <a:rPr lang="en-US" altLang="zh-CN" sz="2400">
                <a:latin typeface="Times New Roman" panose="02020603050405020304" pitchFamily="18" charset="0"/>
                <a:ea typeface="黑体" panose="02010609060101010101" pitchFamily="49" charset="-122"/>
              </a:rPr>
              <a:t>=2</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1</a:t>
            </a:r>
            <a:r>
              <a:rPr lang="en-US" altLang="zh-CN" sz="2400">
                <a:latin typeface="Times New Roman" panose="02020603050405020304" pitchFamily="18" charset="0"/>
                <a:ea typeface="黑体" panose="02010609060101010101" pitchFamily="49" charset="-122"/>
                <a:sym typeface="Symbol" panose="05050102010706020507" pitchFamily="18" charset="2"/>
              </a:rPr>
              <a:t></a:t>
            </a: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a:t>
            </a:r>
            <a:r>
              <a:rPr lang="en-US" altLang="zh-CN" sz="2400" i="1">
                <a:latin typeface="Times New Roman" panose="02020603050405020304" pitchFamily="18" charset="0"/>
                <a:ea typeface="黑体" panose="02010609060101010101" pitchFamily="49" charset="-122"/>
              </a:rPr>
              <a:t>n</a:t>
            </a:r>
            <a:r>
              <a:rPr lang="en-US" altLang="zh-CN" sz="2400" i="1" baseline="-25000">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a:t>
            </a:r>
          </a:p>
          <a:p>
            <a:pPr>
              <a:spcBef>
                <a:spcPct val="0"/>
              </a:spcBef>
              <a:buClrTx/>
              <a:buSzTx/>
              <a:buFontTx/>
              <a:buNone/>
            </a:pPr>
            <a:r>
              <a:rPr lang="en-US" altLang="zh-CN" sz="2400">
                <a:ea typeface="黑体" panose="02010609060101010101" pitchFamily="49" charset="-122"/>
              </a:rPr>
              <a:t> =-</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n</a:t>
            </a:r>
            <a:r>
              <a:rPr lang="en-US" altLang="zh-CN" sz="2400" baseline="-25000">
                <a:latin typeface="Times New Roman" panose="02020603050405020304" pitchFamily="18" charset="0"/>
                <a:ea typeface="黑体" panose="02010609060101010101" pitchFamily="49" charset="-122"/>
              </a:rPr>
              <a:t>2</a:t>
            </a:r>
            <a:r>
              <a:rPr lang="en-US" altLang="zh-CN" sz="2400">
                <a:latin typeface="Times New Roman" panose="02020603050405020304" pitchFamily="18" charset="0"/>
                <a:ea typeface="黑体" panose="02010609060101010101" pitchFamily="49" charset="-122"/>
              </a:rPr>
              <a:t>=</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a:t>
            </a: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=0</a:t>
            </a:r>
          </a:p>
        </p:txBody>
      </p:sp>
      <p:sp>
        <p:nvSpPr>
          <p:cNvPr id="121902" name="Text Box 114"/>
          <p:cNvSpPr txBox="1">
            <a:spLocks noChangeArrowheads="1"/>
          </p:cNvSpPr>
          <p:nvPr/>
        </p:nvSpPr>
        <p:spPr bwMode="auto">
          <a:xfrm>
            <a:off x="1774453" y="3683267"/>
            <a:ext cx="84189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i="1">
                <a:latin typeface="Times New Roman" panose="02020603050405020304" pitchFamily="18" charset="0"/>
                <a:ea typeface="黑体" panose="02010609060101010101" pitchFamily="49" charset="-122"/>
              </a:rPr>
              <a:t>j</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a:t>
            </a:r>
            <a:r>
              <a:rPr lang="en-US" altLang="zh-CN" sz="2400">
                <a:ea typeface="黑体" panose="02010609060101010101" pitchFamily="49" charset="-122"/>
              </a:rPr>
              <a:t>-</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n</a:t>
            </a:r>
            <a:r>
              <a:rPr lang="en-US" altLang="zh-CN" sz="2400" baseline="-25000">
                <a:latin typeface="Times New Roman" panose="02020603050405020304" pitchFamily="18" charset="0"/>
                <a:ea typeface="黑体" panose="02010609060101010101" pitchFamily="49" charset="-122"/>
              </a:rPr>
              <a:t>1</a:t>
            </a:r>
            <a:r>
              <a:rPr lang="en-US" altLang="zh-CN" sz="2400">
                <a:latin typeface="Times New Roman" panose="02020603050405020304" pitchFamily="18" charset="0"/>
                <a:ea typeface="黑体" panose="02010609060101010101" pitchFamily="49" charset="-122"/>
              </a:rPr>
              <a:t>=</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a:t>
            </a: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=0</a:t>
            </a:r>
          </a:p>
        </p:txBody>
      </p:sp>
      <p:sp>
        <p:nvSpPr>
          <p:cNvPr id="121903" name="Text Box 115"/>
          <p:cNvSpPr txBox="1">
            <a:spLocks noChangeArrowheads="1"/>
          </p:cNvSpPr>
          <p:nvPr/>
        </p:nvSpPr>
        <p:spPr bwMode="auto">
          <a:xfrm>
            <a:off x="839416" y="3646756"/>
            <a:ext cx="9204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i="1">
                <a:latin typeface="Times New Roman" panose="02020603050405020304" pitchFamily="18" charset="0"/>
                <a:ea typeface="黑体" panose="02010609060101010101" pitchFamily="49" charset="-122"/>
              </a:rPr>
              <a:t>j</a:t>
            </a:r>
            <a:r>
              <a:rPr lang="en-US" altLang="zh-CN" sz="240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n</a:t>
            </a:r>
            <a:r>
              <a:rPr lang="en-US" altLang="zh-CN" sz="2400" baseline="-25000">
                <a:latin typeface="Times New Roman" panose="02020603050405020304" pitchFamily="18" charset="0"/>
                <a:ea typeface="黑体" panose="02010609060101010101" pitchFamily="49" charset="-122"/>
              </a:rPr>
              <a:t>0</a:t>
            </a:r>
            <a:r>
              <a:rPr lang="en-US" altLang="zh-CN" sz="2400">
                <a:latin typeface="Times New Roman" panose="02020603050405020304" pitchFamily="18" charset="0"/>
                <a:ea typeface="黑体" panose="02010609060101010101" pitchFamily="49" charset="-122"/>
              </a:rPr>
              <a:t>=</a:t>
            </a:r>
            <a:r>
              <a:rPr lang="en-US" altLang="zh-CN" sz="2400">
                <a:ea typeface="黑体" panose="02010609060101010101" pitchFamily="49" charset="-122"/>
              </a:rPr>
              <a:t>-</a:t>
            </a:r>
            <a:r>
              <a:rPr lang="en-US" altLang="zh-CN" sz="2400">
                <a:latin typeface="Times New Roman" panose="02020603050405020304" pitchFamily="18" charset="0"/>
                <a:ea typeface="黑体" panose="02010609060101010101" pitchFamily="49" charset="-122"/>
              </a:rPr>
              <a:t>1</a:t>
            </a:r>
          </a:p>
        </p:txBody>
      </p:sp>
      <p:sp>
        <p:nvSpPr>
          <p:cNvPr id="121904" name="Text Box 116"/>
          <p:cNvSpPr txBox="1">
            <a:spLocks noChangeArrowheads="1"/>
          </p:cNvSpPr>
          <p:nvPr/>
        </p:nvSpPr>
        <p:spPr bwMode="auto">
          <a:xfrm>
            <a:off x="5916241" y="3681680"/>
            <a:ext cx="91884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i="1">
                <a:latin typeface="Times New Roman" panose="02020603050405020304" pitchFamily="18" charset="0"/>
                <a:ea typeface="黑体" panose="02010609060101010101" pitchFamily="49" charset="-122"/>
              </a:rPr>
              <a:t>j</a:t>
            </a:r>
            <a:r>
              <a:rPr lang="en-US" altLang="zh-CN" sz="2400">
                <a:latin typeface="Times New Roman" panose="02020603050405020304" pitchFamily="18" charset="0"/>
                <a:ea typeface="黑体" panose="02010609060101010101" pitchFamily="49" charset="-122"/>
              </a:rPr>
              <a:t>=5</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4</a:t>
            </a:r>
            <a:r>
              <a:rPr lang="en-US" altLang="zh-CN" sz="2400">
                <a:latin typeface="Times New Roman" panose="02020603050405020304" pitchFamily="18" charset="0"/>
                <a:ea typeface="黑体" panose="02010609060101010101" pitchFamily="49" charset="-122"/>
                <a:sym typeface="Symbol" panose="05050102010706020507" pitchFamily="18" charset="2"/>
              </a:rPr>
              <a:t>=</a:t>
            </a: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n</a:t>
            </a:r>
            <a:r>
              <a:rPr lang="en-US" altLang="zh-CN" sz="2400" baseline="-25000">
                <a:latin typeface="Times New Roman" panose="02020603050405020304" pitchFamily="18" charset="0"/>
                <a:ea typeface="黑体" panose="02010609060101010101" pitchFamily="49" charset="-122"/>
              </a:rPr>
              <a:t>5</a:t>
            </a:r>
            <a:r>
              <a:rPr lang="en-US" altLang="zh-CN" sz="2400">
                <a:latin typeface="Times New Roman" panose="02020603050405020304" pitchFamily="18" charset="0"/>
                <a:ea typeface="黑体" panose="02010609060101010101" pitchFamily="49" charset="-122"/>
              </a:rPr>
              <a:t>=</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a:t>
            </a: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=2</a:t>
            </a:r>
          </a:p>
        </p:txBody>
      </p:sp>
      <p:sp>
        <p:nvSpPr>
          <p:cNvPr id="121905" name="Text Box 117"/>
          <p:cNvSpPr txBox="1">
            <a:spLocks noChangeArrowheads="1"/>
          </p:cNvSpPr>
          <p:nvPr/>
        </p:nvSpPr>
        <p:spPr bwMode="auto">
          <a:xfrm>
            <a:off x="6894140" y="3694380"/>
            <a:ext cx="144462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i="1" dirty="0">
                <a:latin typeface="Times New Roman" panose="02020603050405020304" pitchFamily="18" charset="0"/>
                <a:ea typeface="黑体" panose="02010609060101010101" pitchFamily="49" charset="-122"/>
              </a:rPr>
              <a:t>j</a:t>
            </a:r>
            <a:r>
              <a:rPr lang="en-US" altLang="zh-CN" sz="2400" dirty="0">
                <a:latin typeface="Times New Roman" panose="02020603050405020304" pitchFamily="18" charset="0"/>
                <a:ea typeface="黑体" panose="02010609060101010101" pitchFamily="49" charset="-122"/>
              </a:rPr>
              <a:t>=6</a:t>
            </a:r>
          </a:p>
          <a:p>
            <a:pPr>
              <a:spcBef>
                <a:spcPct val="0"/>
              </a:spcBef>
              <a:buClrTx/>
              <a:buSzTx/>
              <a:buFontTx/>
              <a:buNone/>
            </a:pPr>
            <a:r>
              <a:rPr lang="en-US" altLang="zh-CN" sz="2400" i="1" dirty="0">
                <a:latin typeface="Times New Roman" panose="02020603050405020304" pitchFamily="18" charset="0"/>
                <a:ea typeface="黑体" panose="02010609060101010101" pitchFamily="49" charset="-122"/>
              </a:rPr>
              <a:t>k</a:t>
            </a:r>
            <a:r>
              <a:rPr lang="en-US" altLang="zh-CN" sz="2400" dirty="0">
                <a:latin typeface="Times New Roman" panose="02020603050405020304" pitchFamily="18" charset="0"/>
                <a:ea typeface="黑体" panose="02010609060101010101" pitchFamily="49" charset="-122"/>
              </a:rPr>
              <a:t>=2</a:t>
            </a:r>
          </a:p>
          <a:p>
            <a:pPr>
              <a:spcBef>
                <a:spcPct val="0"/>
              </a:spcBef>
              <a:buClrTx/>
              <a:buSzTx/>
              <a:buFontTx/>
              <a:buNone/>
            </a:pPr>
            <a:r>
              <a:rPr lang="en-US" altLang="zh-CN" sz="2400" i="1" dirty="0">
                <a:latin typeface="Times New Roman" panose="02020603050405020304" pitchFamily="18" charset="0"/>
                <a:ea typeface="黑体" panose="02010609060101010101" pitchFamily="49" charset="-122"/>
              </a:rPr>
              <a:t>p</a:t>
            </a:r>
            <a:r>
              <a:rPr lang="en-US" altLang="zh-CN" sz="2400" baseline="-25000" dirty="0">
                <a:latin typeface="Times New Roman" panose="02020603050405020304" pitchFamily="18" charset="0"/>
                <a:ea typeface="黑体" panose="02010609060101010101" pitchFamily="49" charset="-122"/>
              </a:rPr>
              <a:t>5</a:t>
            </a:r>
            <a:r>
              <a:rPr lang="en-US" altLang="zh-CN" sz="2400" dirty="0">
                <a:latin typeface="Times New Roman" panose="02020603050405020304" pitchFamily="18" charset="0"/>
                <a:ea typeface="黑体" panose="02010609060101010101" pitchFamily="49" charset="-122"/>
                <a:sym typeface="Symbol" panose="05050102010706020507" pitchFamily="18" charset="2"/>
              </a:rPr>
              <a:t></a:t>
            </a:r>
            <a:r>
              <a:rPr lang="en-US" altLang="zh-CN" sz="2400" i="1" dirty="0">
                <a:latin typeface="Times New Roman" panose="02020603050405020304" pitchFamily="18" charset="0"/>
                <a:ea typeface="黑体" panose="02010609060101010101" pitchFamily="49" charset="-122"/>
              </a:rPr>
              <a:t>p</a:t>
            </a:r>
            <a:r>
              <a:rPr lang="en-US" altLang="zh-CN" sz="2400" baseline="-25000" dirty="0">
                <a:latin typeface="Times New Roman" panose="02020603050405020304" pitchFamily="18" charset="0"/>
                <a:ea typeface="黑体" panose="02010609060101010101" pitchFamily="49" charset="-122"/>
              </a:rPr>
              <a:t>2</a:t>
            </a:r>
          </a:p>
          <a:p>
            <a:pPr>
              <a:spcBef>
                <a:spcPct val="0"/>
              </a:spcBef>
              <a:buClrTx/>
              <a:buSzTx/>
              <a:buFontTx/>
              <a:buNone/>
            </a:pPr>
            <a:r>
              <a:rPr lang="en-US" altLang="zh-CN" sz="2400" i="1" dirty="0">
                <a:latin typeface="Times New Roman" panose="02020603050405020304" pitchFamily="18" charset="0"/>
                <a:ea typeface="黑体" panose="02010609060101010101" pitchFamily="49" charset="-122"/>
              </a:rPr>
              <a:t>k</a:t>
            </a:r>
            <a:r>
              <a:rPr lang="en-US" altLang="zh-CN" sz="2400" dirty="0">
                <a:latin typeface="Times New Roman" panose="02020603050405020304" pitchFamily="18" charset="0"/>
                <a:ea typeface="黑体" panose="02010609060101010101" pitchFamily="49" charset="-122"/>
              </a:rPr>
              <a:t>=</a:t>
            </a:r>
            <a:r>
              <a:rPr lang="en-US" altLang="zh-CN" sz="2400" i="1" dirty="0" err="1">
                <a:latin typeface="Times New Roman" panose="02020603050405020304" pitchFamily="18" charset="0"/>
                <a:ea typeface="黑体" panose="02010609060101010101" pitchFamily="49" charset="-122"/>
              </a:rPr>
              <a:t>n</a:t>
            </a:r>
            <a:r>
              <a:rPr lang="en-US" altLang="zh-CN" sz="2400" i="1" baseline="-25000" dirty="0" err="1">
                <a:latin typeface="Times New Roman" panose="02020603050405020304" pitchFamily="18" charset="0"/>
                <a:ea typeface="黑体" panose="02010609060101010101" pitchFamily="49" charset="-122"/>
              </a:rPr>
              <a:t>k</a:t>
            </a:r>
            <a:r>
              <a:rPr lang="en-US" altLang="zh-CN" sz="2400" dirty="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dirty="0">
                <a:latin typeface="Times New Roman" panose="02020603050405020304" pitchFamily="18" charset="0"/>
                <a:ea typeface="黑体" panose="02010609060101010101" pitchFamily="49" charset="-122"/>
              </a:rPr>
              <a:t>p</a:t>
            </a:r>
            <a:r>
              <a:rPr lang="en-US" altLang="zh-CN" sz="2400" baseline="-25000" dirty="0">
                <a:latin typeface="Times New Roman" panose="02020603050405020304" pitchFamily="18" charset="0"/>
                <a:ea typeface="黑体" panose="02010609060101010101" pitchFamily="49" charset="-122"/>
              </a:rPr>
              <a:t>5</a:t>
            </a:r>
            <a:r>
              <a:rPr lang="en-US" altLang="zh-CN" sz="2400" dirty="0">
                <a:latin typeface="Times New Roman" panose="02020603050405020304" pitchFamily="18" charset="0"/>
                <a:ea typeface="黑体" panose="02010609060101010101" pitchFamily="49" charset="-122"/>
                <a:sym typeface="Symbol" panose="05050102010706020507" pitchFamily="18" charset="2"/>
              </a:rPr>
              <a:t></a:t>
            </a:r>
            <a:r>
              <a:rPr lang="en-US" altLang="zh-CN" sz="2400" i="1" dirty="0">
                <a:latin typeface="Times New Roman" panose="02020603050405020304" pitchFamily="18" charset="0"/>
                <a:ea typeface="黑体" panose="02010609060101010101" pitchFamily="49" charset="-122"/>
              </a:rPr>
              <a:t>p</a:t>
            </a:r>
            <a:r>
              <a:rPr lang="en-US" altLang="zh-CN" sz="2400" baseline="-25000" dirty="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dirty="0">
                <a:latin typeface="Times New Roman" panose="02020603050405020304" pitchFamily="18" charset="0"/>
                <a:ea typeface="黑体" panose="02010609060101010101" pitchFamily="49" charset="-122"/>
              </a:rPr>
              <a:t>k</a:t>
            </a:r>
            <a:r>
              <a:rPr lang="en-US" altLang="zh-CN" sz="2400" dirty="0">
                <a:latin typeface="Times New Roman" panose="02020603050405020304" pitchFamily="18" charset="0"/>
                <a:ea typeface="黑体" panose="02010609060101010101" pitchFamily="49" charset="-122"/>
              </a:rPr>
              <a:t>=</a:t>
            </a:r>
            <a:r>
              <a:rPr lang="en-US" altLang="zh-CN" sz="2400" i="1" dirty="0" err="1">
                <a:latin typeface="Times New Roman" panose="02020603050405020304" pitchFamily="18" charset="0"/>
                <a:ea typeface="黑体" panose="02010609060101010101" pitchFamily="49" charset="-122"/>
              </a:rPr>
              <a:t>n</a:t>
            </a:r>
            <a:r>
              <a:rPr lang="en-US" altLang="zh-CN" sz="2400" i="1" baseline="-25000" dirty="0" err="1">
                <a:latin typeface="Times New Roman" panose="02020603050405020304" pitchFamily="18" charset="0"/>
                <a:ea typeface="黑体" panose="02010609060101010101" pitchFamily="49" charset="-122"/>
              </a:rPr>
              <a:t>k</a:t>
            </a:r>
            <a:r>
              <a:rPr lang="en-US" altLang="zh-CN" sz="2400" dirty="0">
                <a:latin typeface="Times New Roman" panose="02020603050405020304" pitchFamily="18" charset="0"/>
                <a:ea typeface="黑体" panose="02010609060101010101" pitchFamily="49" charset="-122"/>
              </a:rPr>
              <a:t>=</a:t>
            </a:r>
            <a:r>
              <a:rPr lang="en-US" altLang="zh-CN" sz="2400" dirty="0">
                <a:ea typeface="黑体" panose="02010609060101010101" pitchFamily="49" charset="-122"/>
              </a:rPr>
              <a:t>-</a:t>
            </a:r>
            <a:r>
              <a:rPr lang="en-US" altLang="zh-CN" sz="2400" dirty="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i="1" dirty="0">
                <a:latin typeface="Times New Roman" panose="02020603050405020304" pitchFamily="18" charset="0"/>
                <a:ea typeface="黑体" panose="02010609060101010101" pitchFamily="49" charset="-122"/>
              </a:rPr>
              <a:t>n</a:t>
            </a:r>
            <a:r>
              <a:rPr lang="en-US" altLang="zh-CN" sz="2400" baseline="-25000" dirty="0">
                <a:latin typeface="Times New Roman" panose="02020603050405020304" pitchFamily="18" charset="0"/>
                <a:ea typeface="黑体" panose="02010609060101010101" pitchFamily="49" charset="-122"/>
              </a:rPr>
              <a:t>5</a:t>
            </a:r>
            <a:r>
              <a:rPr lang="en-US" altLang="zh-CN" sz="2400" dirty="0">
                <a:latin typeface="Times New Roman" panose="02020603050405020304" pitchFamily="18" charset="0"/>
                <a:ea typeface="黑体" panose="02010609060101010101" pitchFamily="49" charset="-122"/>
              </a:rPr>
              <a:t>=</a:t>
            </a:r>
            <a:r>
              <a:rPr lang="en-US" altLang="zh-CN" sz="2400" i="1" dirty="0">
                <a:latin typeface="Times New Roman" panose="02020603050405020304" pitchFamily="18" charset="0"/>
                <a:ea typeface="黑体" panose="02010609060101010101" pitchFamily="49" charset="-122"/>
              </a:rPr>
              <a:t>k</a:t>
            </a:r>
            <a:r>
              <a:rPr lang="en-US" altLang="zh-CN" sz="2400" dirty="0">
                <a:latin typeface="Times New Roman" panose="02020603050405020304" pitchFamily="18" charset="0"/>
                <a:ea typeface="黑体" panose="02010609060101010101" pitchFamily="49" charset="-122"/>
              </a:rPr>
              <a:t>+1=0</a:t>
            </a:r>
          </a:p>
        </p:txBody>
      </p:sp>
      <p:sp>
        <p:nvSpPr>
          <p:cNvPr id="121906" name="Text Box 118"/>
          <p:cNvSpPr txBox="1">
            <a:spLocks noChangeArrowheads="1"/>
          </p:cNvSpPr>
          <p:nvPr/>
        </p:nvSpPr>
        <p:spPr bwMode="auto">
          <a:xfrm>
            <a:off x="8086353" y="3705492"/>
            <a:ext cx="111601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400" i="1">
                <a:latin typeface="Times New Roman" panose="02020603050405020304" pitchFamily="18" charset="0"/>
                <a:ea typeface="黑体" panose="02010609060101010101" pitchFamily="49" charset="-122"/>
              </a:rPr>
              <a:t>j</a:t>
            </a:r>
            <a:r>
              <a:rPr lang="en-US" altLang="zh-CN" sz="2400">
                <a:latin typeface="Times New Roman" panose="02020603050405020304" pitchFamily="18" charset="0"/>
                <a:ea typeface="黑体" panose="02010609060101010101" pitchFamily="49" charset="-122"/>
              </a:rPr>
              <a:t>=7</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6</a:t>
            </a:r>
            <a:r>
              <a:rPr lang="en-US" altLang="zh-CN" sz="2400">
                <a:latin typeface="Times New Roman" panose="02020603050405020304" pitchFamily="18" charset="0"/>
                <a:ea typeface="黑体" panose="02010609060101010101" pitchFamily="49" charset="-122"/>
                <a:sym typeface="Symbol" panose="05050102010706020507" pitchFamily="18" charset="2"/>
              </a:rPr>
              <a:t>=</a:t>
            </a:r>
            <a:r>
              <a:rPr lang="en-US" altLang="zh-CN" sz="2400" i="1">
                <a:latin typeface="Times New Roman" panose="02020603050405020304" pitchFamily="18" charset="0"/>
                <a:ea typeface="黑体" panose="02010609060101010101" pitchFamily="49" charset="-122"/>
              </a:rPr>
              <a:t>p</a:t>
            </a:r>
            <a:r>
              <a:rPr lang="en-US" altLang="zh-CN" sz="2400" baseline="-25000">
                <a:latin typeface="Times New Roman" panose="02020603050405020304" pitchFamily="18" charset="0"/>
                <a:ea typeface="黑体" panose="02010609060101010101" pitchFamily="49" charset="-122"/>
              </a:rPr>
              <a:t>0</a:t>
            </a:r>
          </a:p>
          <a:p>
            <a:pPr>
              <a:spcBef>
                <a:spcPct val="0"/>
              </a:spcBef>
              <a:buClrTx/>
              <a:buSzTx/>
              <a:buFontTx/>
              <a:buNone/>
            </a:pPr>
            <a:r>
              <a:rPr lang="en-US" altLang="zh-CN" sz="2400" i="1">
                <a:latin typeface="Times New Roman" panose="02020603050405020304" pitchFamily="18" charset="0"/>
                <a:ea typeface="黑体" panose="02010609060101010101" pitchFamily="49" charset="-122"/>
              </a:rPr>
              <a:t>n</a:t>
            </a:r>
            <a:r>
              <a:rPr lang="en-US" altLang="zh-CN" sz="2400" baseline="-25000">
                <a:latin typeface="Times New Roman" panose="02020603050405020304" pitchFamily="18" charset="0"/>
                <a:ea typeface="黑体" panose="02010609060101010101" pitchFamily="49" charset="-122"/>
              </a:rPr>
              <a:t>7</a:t>
            </a:r>
            <a:r>
              <a:rPr lang="en-US" altLang="zh-CN" sz="2400">
                <a:latin typeface="Times New Roman" panose="02020603050405020304" pitchFamily="18" charset="0"/>
                <a:ea typeface="黑体" panose="02010609060101010101" pitchFamily="49" charset="-122"/>
              </a:rPr>
              <a:t>=</a:t>
            </a:r>
            <a:r>
              <a:rPr lang="en-US" altLang="zh-CN" sz="2400" i="1">
                <a:latin typeface="Times New Roman" panose="02020603050405020304" pitchFamily="18" charset="0"/>
                <a:ea typeface="黑体" panose="02010609060101010101" pitchFamily="49" charset="-122"/>
              </a:rPr>
              <a:t>k</a:t>
            </a:r>
            <a:r>
              <a:rPr lang="en-US" altLang="zh-CN" sz="2400">
                <a:latin typeface="Times New Roman" panose="02020603050405020304" pitchFamily="18" charset="0"/>
                <a:ea typeface="黑体" panose="02010609060101010101" pitchFamily="49" charset="-122"/>
              </a:rPr>
              <a:t>+1</a:t>
            </a:r>
          </a:p>
          <a:p>
            <a:pPr>
              <a:spcBef>
                <a:spcPct val="0"/>
              </a:spcBef>
              <a:buClrTx/>
              <a:buSzTx/>
              <a:buFontTx/>
              <a:buNone/>
            </a:pPr>
            <a:r>
              <a:rPr lang="en-US" altLang="zh-CN" sz="2400">
                <a:latin typeface="Times New Roman" panose="02020603050405020304" pitchFamily="18" charset="0"/>
                <a:ea typeface="黑体" panose="02010609060101010101" pitchFamily="49" charset="-122"/>
              </a:rPr>
              <a:t> =1</a:t>
            </a:r>
          </a:p>
        </p:txBody>
      </p:sp>
      <p:sp>
        <p:nvSpPr>
          <p:cNvPr id="121907" name="Line 120"/>
          <p:cNvSpPr>
            <a:spLocks noChangeShapeType="1"/>
          </p:cNvSpPr>
          <p:nvPr/>
        </p:nvSpPr>
        <p:spPr bwMode="auto">
          <a:xfrm flipV="1">
            <a:off x="1360115" y="3324492"/>
            <a:ext cx="1365250" cy="425450"/>
          </a:xfrm>
          <a:prstGeom prst="line">
            <a:avLst/>
          </a:prstGeom>
          <a:noFill/>
          <a:ln w="254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908" name="Line 121"/>
          <p:cNvSpPr>
            <a:spLocks noChangeShapeType="1"/>
          </p:cNvSpPr>
          <p:nvPr/>
        </p:nvSpPr>
        <p:spPr bwMode="auto">
          <a:xfrm flipV="1">
            <a:off x="2287215" y="3322905"/>
            <a:ext cx="1262062" cy="436562"/>
          </a:xfrm>
          <a:prstGeom prst="line">
            <a:avLst/>
          </a:prstGeom>
          <a:noFill/>
          <a:ln w="254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909" name="Line 122"/>
          <p:cNvSpPr>
            <a:spLocks noChangeShapeType="1"/>
          </p:cNvSpPr>
          <p:nvPr/>
        </p:nvSpPr>
        <p:spPr bwMode="auto">
          <a:xfrm flipV="1">
            <a:off x="3225428" y="3335605"/>
            <a:ext cx="1057275" cy="412750"/>
          </a:xfrm>
          <a:prstGeom prst="line">
            <a:avLst/>
          </a:prstGeom>
          <a:noFill/>
          <a:ln w="254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910" name="Line 123"/>
          <p:cNvSpPr>
            <a:spLocks noChangeShapeType="1"/>
          </p:cNvSpPr>
          <p:nvPr/>
        </p:nvSpPr>
        <p:spPr bwMode="auto">
          <a:xfrm flipV="1">
            <a:off x="4296991" y="3322905"/>
            <a:ext cx="784225" cy="425450"/>
          </a:xfrm>
          <a:prstGeom prst="line">
            <a:avLst/>
          </a:prstGeom>
          <a:noFill/>
          <a:ln w="254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911" name="Line 124"/>
          <p:cNvSpPr>
            <a:spLocks noChangeShapeType="1"/>
          </p:cNvSpPr>
          <p:nvPr/>
        </p:nvSpPr>
        <p:spPr bwMode="auto">
          <a:xfrm flipV="1">
            <a:off x="5249491" y="3324492"/>
            <a:ext cx="592137" cy="438150"/>
          </a:xfrm>
          <a:prstGeom prst="line">
            <a:avLst/>
          </a:prstGeom>
          <a:noFill/>
          <a:ln w="254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912" name="Line 125"/>
          <p:cNvSpPr>
            <a:spLocks noChangeShapeType="1"/>
          </p:cNvSpPr>
          <p:nvPr/>
        </p:nvSpPr>
        <p:spPr bwMode="auto">
          <a:xfrm flipV="1">
            <a:off x="6343278" y="3324492"/>
            <a:ext cx="244475" cy="463550"/>
          </a:xfrm>
          <a:prstGeom prst="line">
            <a:avLst/>
          </a:prstGeom>
          <a:noFill/>
          <a:ln w="254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913" name="Line 126"/>
          <p:cNvSpPr>
            <a:spLocks noChangeShapeType="1"/>
          </p:cNvSpPr>
          <p:nvPr/>
        </p:nvSpPr>
        <p:spPr bwMode="auto">
          <a:xfrm flipV="1">
            <a:off x="7152903" y="3310205"/>
            <a:ext cx="244475" cy="463550"/>
          </a:xfrm>
          <a:prstGeom prst="line">
            <a:avLst/>
          </a:prstGeom>
          <a:noFill/>
          <a:ln w="254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914" name="Line 127"/>
          <p:cNvSpPr>
            <a:spLocks noChangeShapeType="1"/>
          </p:cNvSpPr>
          <p:nvPr/>
        </p:nvSpPr>
        <p:spPr bwMode="auto">
          <a:xfrm flipH="1" flipV="1">
            <a:off x="8129216" y="3295917"/>
            <a:ext cx="180975" cy="463550"/>
          </a:xfrm>
          <a:prstGeom prst="line">
            <a:avLst/>
          </a:prstGeom>
          <a:noFill/>
          <a:ln w="254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 name="图片 1"/>
          <p:cNvPicPr>
            <a:picLocks noChangeAspect="1"/>
          </p:cNvPicPr>
          <p:nvPr/>
        </p:nvPicPr>
        <p:blipFill>
          <a:blip r:embed="rId2"/>
          <a:stretch>
            <a:fillRect/>
          </a:stretch>
        </p:blipFill>
        <p:spPr>
          <a:xfrm>
            <a:off x="6756853" y="0"/>
            <a:ext cx="5396959" cy="1124744"/>
          </a:xfrm>
          <a:prstGeom prst="rect">
            <a:avLst/>
          </a:prstGeom>
        </p:spPr>
      </p:pic>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07368" y="0"/>
            <a:ext cx="6480175" cy="674687"/>
          </a:xfrm>
        </p:spPr>
        <p:txBody>
          <a:bodyPr/>
          <a:lstStyle/>
          <a:p>
            <a:pPr algn="ctr"/>
            <a:r>
              <a:rPr lang="zh-CN" altLang="en-US" sz="3200" b="1">
                <a:latin typeface="华文新魏" panose="02010800040101010101" pitchFamily="2" charset="-122"/>
                <a:ea typeface="华文新魏" panose="02010800040101010101" pitchFamily="2" charset="-122"/>
              </a:rPr>
              <a:t>对当前串计算</a:t>
            </a:r>
            <a:r>
              <a:rPr lang="en-US" altLang="zh-CN" sz="3200" b="1">
                <a:latin typeface="华文新魏" panose="02010800040101010101" pitchFamily="2" charset="-122"/>
                <a:ea typeface="华文新魏" panose="02010800040101010101" pitchFamily="2" charset="-122"/>
              </a:rPr>
              <a:t>next</a:t>
            </a:r>
            <a:r>
              <a:rPr lang="zh-CN" altLang="en-US" sz="3200" b="1">
                <a:latin typeface="华文新魏" panose="02010800040101010101" pitchFamily="2" charset="-122"/>
                <a:ea typeface="华文新魏" panose="02010800040101010101" pitchFamily="2" charset="-122"/>
              </a:rPr>
              <a:t>特征向量的算法</a:t>
            </a:r>
          </a:p>
        </p:txBody>
      </p:sp>
      <p:sp>
        <p:nvSpPr>
          <p:cNvPr id="690179" name="Rectangle 3"/>
          <p:cNvSpPr>
            <a:spLocks noGrp="1" noChangeArrowheads="1"/>
          </p:cNvSpPr>
          <p:nvPr>
            <p:ph idx="1"/>
          </p:nvPr>
        </p:nvSpPr>
        <p:spPr>
          <a:xfrm>
            <a:off x="2133600" y="1270000"/>
            <a:ext cx="8229600" cy="4929188"/>
          </a:xfrm>
        </p:spPr>
        <p:txBody>
          <a:bodyPr/>
          <a:lstStyle/>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void </a:t>
            </a:r>
            <a:r>
              <a:rPr lang="en-US" altLang="zh-CN">
                <a:latin typeface="Times New Roman" panose="02020603050405020304" pitchFamily="18" charset="0"/>
                <a:ea typeface="隶书" panose="02010509060101010101" pitchFamily="49" charset="-122"/>
              </a:rPr>
              <a:t>AString</a:t>
            </a:r>
            <a:r>
              <a:rPr lang="en-US" altLang="zh-CN" b="1">
                <a:latin typeface="Times New Roman" panose="02020603050405020304" pitchFamily="18" charset="0"/>
                <a:ea typeface="隶书" panose="02010509060101010101" pitchFamily="49" charset="-122"/>
              </a:rPr>
              <a:t>::</a:t>
            </a:r>
            <a:r>
              <a:rPr lang="en-US" altLang="zh-CN">
                <a:latin typeface="Times New Roman" panose="02020603050405020304" pitchFamily="18" charset="0"/>
                <a:ea typeface="隶书" panose="02010509060101010101" pitchFamily="49" charset="-122"/>
              </a:rPr>
              <a:t>getNext(</a:t>
            </a:r>
            <a:r>
              <a:rPr lang="en-US" altLang="zh-CN" b="1">
                <a:latin typeface="Times New Roman" panose="02020603050405020304" pitchFamily="18" charset="0"/>
                <a:ea typeface="隶书" panose="02010509060101010101" pitchFamily="49" charset="-122"/>
              </a:rPr>
              <a:t>int </a:t>
            </a:r>
            <a:r>
              <a:rPr lang="en-US" altLang="zh-CN">
                <a:latin typeface="Times New Roman" panose="02020603050405020304" pitchFamily="18" charset="0"/>
                <a:ea typeface="隶书" panose="02010509060101010101" pitchFamily="49" charset="-122"/>
              </a:rPr>
              <a:t>next[])</a:t>
            </a:r>
            <a:r>
              <a:rPr lang="en-US" altLang="zh-CN" b="1">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     int </a:t>
            </a:r>
            <a:r>
              <a:rPr lang="en-US" altLang="zh-CN">
                <a:latin typeface="Times New Roman" panose="02020603050405020304" pitchFamily="18" charset="0"/>
                <a:ea typeface="隶书" panose="02010509060101010101" pitchFamily="49" charset="-122"/>
              </a:rPr>
              <a:t>j = 0</a:t>
            </a:r>
            <a:r>
              <a:rPr lang="en-US" altLang="zh-CN" b="1">
                <a:latin typeface="Times New Roman" panose="02020603050405020304" pitchFamily="18" charset="0"/>
                <a:ea typeface="隶书" panose="02010509060101010101" pitchFamily="49" charset="-122"/>
              </a:rPr>
              <a:t>, </a:t>
            </a:r>
            <a:r>
              <a:rPr lang="en-US" altLang="zh-CN">
                <a:latin typeface="Times New Roman" panose="02020603050405020304" pitchFamily="18" charset="0"/>
                <a:ea typeface="隶书" panose="02010509060101010101" pitchFamily="49" charset="-122"/>
              </a:rPr>
              <a:t>k = </a:t>
            </a:r>
            <a:r>
              <a:rPr lang="en-US" altLang="zh-CN">
                <a:latin typeface="Courier New" panose="02070309020205020404" pitchFamily="49" charset="0"/>
                <a:ea typeface="隶书" panose="02010509060101010101" pitchFamily="49" charset="-122"/>
              </a:rPr>
              <a:t>-</a:t>
            </a:r>
            <a:r>
              <a:rPr lang="en-US" altLang="zh-CN">
                <a:latin typeface="Times New Roman" panose="02020603050405020304" pitchFamily="18" charset="0"/>
                <a:ea typeface="隶书" panose="02010509060101010101" pitchFamily="49" charset="-122"/>
              </a:rPr>
              <a:t>1</a:t>
            </a:r>
            <a:r>
              <a:rPr lang="en-US" altLang="zh-CN" b="1">
                <a:latin typeface="Times New Roman" panose="02020603050405020304" pitchFamily="18" charset="0"/>
                <a:ea typeface="隶书" panose="02010509060101010101" pitchFamily="49" charset="-122"/>
              </a:rPr>
              <a:t>,  </a:t>
            </a:r>
            <a:r>
              <a:rPr lang="en-US" altLang="zh-CN">
                <a:latin typeface="Times New Roman" panose="02020603050405020304" pitchFamily="18" charset="0"/>
                <a:ea typeface="隶书" panose="02010509060101010101" pitchFamily="49" charset="-122"/>
              </a:rPr>
              <a:t>lengthP = curLength</a:t>
            </a:r>
            <a:r>
              <a:rPr lang="en-US" altLang="zh-CN" b="1">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     </a:t>
            </a:r>
            <a:r>
              <a:rPr lang="en-US" altLang="zh-CN">
                <a:latin typeface="Times New Roman" panose="02020603050405020304" pitchFamily="18" charset="0"/>
                <a:ea typeface="隶书" panose="02010509060101010101" pitchFamily="49" charset="-122"/>
              </a:rPr>
              <a:t>next[0] = </a:t>
            </a:r>
            <a:r>
              <a:rPr lang="en-US" altLang="zh-CN">
                <a:latin typeface="Courier New" panose="02070309020205020404" pitchFamily="49" charset="0"/>
                <a:ea typeface="隶书" panose="02010509060101010101" pitchFamily="49" charset="-122"/>
              </a:rPr>
              <a:t>-</a:t>
            </a:r>
            <a:r>
              <a:rPr lang="en-US" altLang="zh-CN">
                <a:latin typeface="Times New Roman" panose="02020603050405020304" pitchFamily="18" charset="0"/>
                <a:ea typeface="隶书" panose="02010509060101010101" pitchFamily="49" charset="-122"/>
              </a:rPr>
              <a:t>1</a:t>
            </a:r>
            <a:r>
              <a:rPr lang="en-US" altLang="zh-CN" b="1">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     while </a:t>
            </a:r>
            <a:r>
              <a:rPr lang="en-US" altLang="zh-CN">
                <a:latin typeface="Times New Roman" panose="02020603050405020304" pitchFamily="18" charset="0"/>
                <a:ea typeface="隶书" panose="02010509060101010101" pitchFamily="49" charset="-122"/>
              </a:rPr>
              <a:t>(j &lt; lengthP)</a:t>
            </a:r>
            <a:r>
              <a:rPr lang="en-US" altLang="zh-CN" b="1">
                <a:latin typeface="Times New Roman" panose="02020603050405020304" pitchFamily="18" charset="0"/>
                <a:ea typeface="隶书" panose="02010509060101010101" pitchFamily="49" charset="-122"/>
              </a:rPr>
              <a:t> 		</a:t>
            </a:r>
            <a:r>
              <a:rPr lang="en-US" altLang="zh-CN" b="1">
                <a:solidFill>
                  <a:schemeClr val="tx2"/>
                </a:solidFill>
                <a:latin typeface="Times New Roman" panose="02020603050405020304" pitchFamily="18" charset="0"/>
                <a:ea typeface="隶书" panose="02010509060101010101" pitchFamily="49" charset="-122"/>
              </a:rPr>
              <a:t>//</a:t>
            </a:r>
            <a:r>
              <a:rPr lang="zh-CN" altLang="en-US">
                <a:solidFill>
                  <a:schemeClr val="tx2"/>
                </a:solidFill>
                <a:latin typeface="Times New Roman" panose="02020603050405020304" pitchFamily="18" charset="0"/>
                <a:ea typeface="隶书" panose="02010509060101010101" pitchFamily="49" charset="-122"/>
              </a:rPr>
              <a:t>计算</a:t>
            </a:r>
            <a:r>
              <a:rPr lang="en-US" altLang="zh-CN" b="1">
                <a:solidFill>
                  <a:schemeClr val="tx2"/>
                </a:solidFill>
                <a:latin typeface="Times New Roman" panose="02020603050405020304" pitchFamily="18" charset="0"/>
                <a:ea typeface="隶书" panose="02010509060101010101" pitchFamily="49" charset="-122"/>
              </a:rPr>
              <a:t>next[j]</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          if </a:t>
            </a:r>
            <a:r>
              <a:rPr lang="en-US" altLang="zh-CN">
                <a:latin typeface="Times New Roman" panose="02020603050405020304" pitchFamily="18" charset="0"/>
                <a:ea typeface="隶书" panose="02010509060101010101" pitchFamily="49" charset="-122"/>
              </a:rPr>
              <a:t>( k == </a:t>
            </a:r>
            <a:r>
              <a:rPr lang="en-US" altLang="zh-CN">
                <a:latin typeface="Courier New" panose="02070309020205020404" pitchFamily="49" charset="0"/>
                <a:ea typeface="隶书" panose="02010509060101010101" pitchFamily="49" charset="-122"/>
              </a:rPr>
              <a:t>-</a:t>
            </a:r>
            <a:r>
              <a:rPr lang="en-US" altLang="zh-CN">
                <a:latin typeface="Times New Roman" panose="02020603050405020304" pitchFamily="18" charset="0"/>
                <a:ea typeface="隶书" panose="02010509060101010101" pitchFamily="49" charset="-122"/>
              </a:rPr>
              <a:t>1</a:t>
            </a:r>
            <a:r>
              <a:rPr lang="en-US" altLang="zh-CN" b="1">
                <a:latin typeface="Times New Roman" panose="02020603050405020304" pitchFamily="18" charset="0"/>
                <a:ea typeface="隶书" panose="02010509060101010101" pitchFamily="49" charset="-122"/>
              </a:rPr>
              <a:t> || </a:t>
            </a:r>
            <a:r>
              <a:rPr lang="en-US" altLang="zh-CN">
                <a:latin typeface="Times New Roman" panose="02020603050405020304" pitchFamily="18" charset="0"/>
                <a:ea typeface="隶书" panose="02010509060101010101" pitchFamily="49" charset="-122"/>
              </a:rPr>
              <a:t>ch[j] == ch[k])</a:t>
            </a:r>
            <a:r>
              <a:rPr lang="en-US" altLang="zh-CN" b="1">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	           </a:t>
            </a:r>
            <a:r>
              <a:rPr lang="en-US" altLang="zh-CN">
                <a:latin typeface="Times New Roman" panose="02020603050405020304" pitchFamily="18" charset="0"/>
                <a:ea typeface="隶书" panose="02010509060101010101" pitchFamily="49" charset="-122"/>
              </a:rPr>
              <a:t>j++</a:t>
            </a:r>
            <a:r>
              <a:rPr lang="en-US" altLang="zh-CN" b="1">
                <a:latin typeface="Times New Roman" panose="02020603050405020304" pitchFamily="18" charset="0"/>
                <a:ea typeface="隶书" panose="02010509060101010101" pitchFamily="49" charset="-122"/>
              </a:rPr>
              <a:t>;  </a:t>
            </a:r>
            <a:r>
              <a:rPr lang="en-US" altLang="zh-CN">
                <a:latin typeface="Times New Roman" panose="02020603050405020304" pitchFamily="18" charset="0"/>
                <a:ea typeface="隶书" panose="02010509060101010101" pitchFamily="49" charset="-122"/>
              </a:rPr>
              <a:t>k++</a:t>
            </a:r>
            <a:r>
              <a:rPr lang="en-US" altLang="zh-CN" b="1">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	           </a:t>
            </a:r>
            <a:r>
              <a:rPr lang="en-US" altLang="zh-CN">
                <a:latin typeface="Times New Roman" panose="02020603050405020304" pitchFamily="18" charset="0"/>
                <a:ea typeface="隶书" panose="02010509060101010101" pitchFamily="49" charset="-122"/>
              </a:rPr>
              <a:t>next[j] = k</a:t>
            </a:r>
            <a:r>
              <a:rPr lang="en-US" altLang="zh-CN" b="1">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          }</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          else </a:t>
            </a:r>
            <a:r>
              <a:rPr lang="en-US" altLang="zh-CN">
                <a:latin typeface="Times New Roman" panose="02020603050405020304" pitchFamily="18" charset="0"/>
                <a:ea typeface="隶书" panose="02010509060101010101" pitchFamily="49" charset="-122"/>
              </a:rPr>
              <a:t>k = next[k]</a:t>
            </a:r>
            <a:r>
              <a:rPr lang="en-US" altLang="zh-CN" b="1">
                <a:latin typeface="Times New Roman" panose="02020603050405020304" pitchFamily="18" charset="0"/>
                <a:ea typeface="隶书" panose="02010509060101010101" pitchFamily="49" charset="-122"/>
              </a:rPr>
              <a:t>;</a:t>
            </a:r>
          </a:p>
          <a:p>
            <a:pPr>
              <a:spcBef>
                <a:spcPct val="0"/>
              </a:spcBef>
              <a:buFont typeface="Wingdings" panose="05000000000000000000" pitchFamily="2" charset="2"/>
              <a:buNone/>
              <a:defRPr/>
            </a:pPr>
            <a:r>
              <a:rPr lang="en-US" altLang="zh-CN" b="1">
                <a:latin typeface="Times New Roman" panose="02020603050405020304" pitchFamily="18" charset="0"/>
                <a:ea typeface="隶书" panose="02010509060101010101" pitchFamily="49" charset="-122"/>
              </a:rPr>
              <a:t>};</a:t>
            </a:r>
            <a:r>
              <a:rPr lang="en-US" altLang="zh-CN">
                <a:latin typeface="Times New Roman" panose="02020603050405020304" pitchFamily="18" charset="0"/>
                <a:ea typeface="隶书" panose="02010509060101010101" pitchFamily="49" charset="-122"/>
              </a:rPr>
              <a:t> </a:t>
            </a:r>
          </a:p>
        </p:txBody>
      </p:sp>
      <p:sp>
        <p:nvSpPr>
          <p:cNvPr id="122884" name="AutoShape 4">
            <a:hlinkClick r:id="rId2" action="ppaction://hlinksldjump" highlightClick="1"/>
          </p:cNvPr>
          <p:cNvSpPr>
            <a:spLocks noChangeArrowheads="1"/>
          </p:cNvSpPr>
          <p:nvPr/>
        </p:nvSpPr>
        <p:spPr bwMode="auto">
          <a:xfrm>
            <a:off x="9701214" y="6196014"/>
            <a:ext cx="579437" cy="350837"/>
          </a:xfrm>
          <a:prstGeom prst="actionButtonBackPrevious">
            <a:avLst/>
          </a:prstGeom>
          <a:solidFill>
            <a:srgbClr val="C0C0C0"/>
          </a:solidFill>
          <a:ln w="0">
            <a:solidFill>
              <a:srgbClr val="FFFFFF"/>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endParaRPr lang="zh-CN" altLang="en-US" sz="4000">
              <a:ea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
          <p:cNvSpPr>
            <a:spLocks noGrp="1"/>
          </p:cNvSpPr>
          <p:nvPr>
            <p:ph type="title"/>
          </p:nvPr>
        </p:nvSpPr>
        <p:spPr/>
        <p:txBody>
          <a:bodyPr>
            <a:normAutofit fontScale="90000"/>
          </a:bodyPr>
          <a:lstStyle/>
          <a:p>
            <a:r>
              <a:rPr lang="zh-CN" altLang="en-US" smtClean="0"/>
              <a:t>课堂练习</a:t>
            </a:r>
          </a:p>
        </p:txBody>
      </p:sp>
      <p:sp>
        <p:nvSpPr>
          <p:cNvPr id="3" name="内容占位符 2"/>
          <p:cNvSpPr>
            <a:spLocks noGrp="1"/>
          </p:cNvSpPr>
          <p:nvPr>
            <p:ph idx="1"/>
          </p:nvPr>
        </p:nvSpPr>
        <p:spPr/>
        <p:txBody>
          <a:bodyPr/>
          <a:lstStyle/>
          <a:p>
            <a:pPr>
              <a:defRPr/>
            </a:pPr>
            <a:r>
              <a:rPr lang="zh-CN" altLang="en-US" dirty="0"/>
              <a:t>题</a:t>
            </a:r>
            <a:r>
              <a:rPr lang="en-US" altLang="zh-CN" dirty="0" smtClean="0"/>
              <a:t>1</a:t>
            </a:r>
            <a:endParaRPr lang="zh-CN" altLang="en-US" dirty="0"/>
          </a:p>
          <a:p>
            <a:pPr lvl="1">
              <a:defRPr/>
            </a:pPr>
            <a:r>
              <a:rPr lang="zh-CN" altLang="en-US" dirty="0"/>
              <a:t>计算</a:t>
            </a:r>
            <a:r>
              <a:rPr lang="en-US" altLang="zh-CN" dirty="0"/>
              <a:t>t=“aba”</a:t>
            </a:r>
            <a:r>
              <a:rPr lang="zh-CN" altLang="en-US" dirty="0"/>
              <a:t>的</a:t>
            </a:r>
            <a:r>
              <a:rPr lang="en-US" altLang="zh-CN" dirty="0"/>
              <a:t>next[j</a:t>
            </a:r>
            <a:r>
              <a:rPr lang="en-US" altLang="zh-CN" dirty="0" smtClean="0"/>
              <a:t>]</a:t>
            </a:r>
          </a:p>
          <a:p>
            <a:pPr>
              <a:defRPr/>
            </a:pPr>
            <a:r>
              <a:rPr lang="zh-CN" altLang="en-US" dirty="0"/>
              <a:t>题</a:t>
            </a:r>
            <a:r>
              <a:rPr lang="en-US" altLang="zh-CN" dirty="0" smtClean="0"/>
              <a:t>2</a:t>
            </a:r>
            <a:endParaRPr lang="en-US" altLang="zh-CN" dirty="0"/>
          </a:p>
          <a:p>
            <a:pPr lvl="1">
              <a:defRPr/>
            </a:pPr>
            <a:r>
              <a:rPr lang="zh-CN" altLang="en-US" dirty="0"/>
              <a:t>计算</a:t>
            </a:r>
            <a:r>
              <a:rPr lang="en-US" altLang="zh-CN" dirty="0"/>
              <a:t>t=“</a:t>
            </a:r>
            <a:r>
              <a:rPr lang="en-US" altLang="zh-CN" dirty="0" err="1"/>
              <a:t>abcabcaaa</a:t>
            </a:r>
            <a:r>
              <a:rPr lang="en-US" altLang="zh-CN" dirty="0"/>
              <a:t>”</a:t>
            </a:r>
            <a:r>
              <a:rPr lang="zh-CN" altLang="en-US" dirty="0"/>
              <a:t>的</a:t>
            </a:r>
            <a:r>
              <a:rPr lang="en-US" altLang="zh-CN" dirty="0"/>
              <a:t>next[j]</a:t>
            </a:r>
          </a:p>
          <a:p>
            <a:pPr>
              <a:defRPr/>
            </a:pPr>
            <a:endParaRPr lang="en-US" altLang="zh-CN" dirty="0"/>
          </a:p>
          <a:p>
            <a:pPr>
              <a:defRPr/>
            </a:pPr>
            <a:endParaRPr lang="zh-CN" altLang="en-US" dirty="0"/>
          </a:p>
        </p:txBody>
      </p:sp>
      <p:graphicFrame>
        <p:nvGraphicFramePr>
          <p:cNvPr id="4" name="Group 77"/>
          <p:cNvGraphicFramePr>
            <a:graphicFrameLocks noGrp="1"/>
          </p:cNvGraphicFramePr>
          <p:nvPr/>
        </p:nvGraphicFramePr>
        <p:xfrm>
          <a:off x="2279651" y="3573464"/>
          <a:ext cx="7777163" cy="2176461"/>
        </p:xfrm>
        <a:graphic>
          <a:graphicData uri="http://schemas.openxmlformats.org/drawingml/2006/table">
            <a:tbl>
              <a:tblPr/>
              <a:tblGrid>
                <a:gridCol w="1655763">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gridCol w="720725">
                  <a:extLst>
                    <a:ext uri="{9D8B030D-6E8A-4147-A177-3AD203B41FA5}">
                      <a16:colId xmlns:a16="http://schemas.microsoft.com/office/drawing/2014/main" val="20003"/>
                    </a:ext>
                  </a:extLst>
                </a:gridCol>
                <a:gridCol w="647700">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719138">
                  <a:extLst>
                    <a:ext uri="{9D8B030D-6E8A-4147-A177-3AD203B41FA5}">
                      <a16:colId xmlns:a16="http://schemas.microsoft.com/office/drawing/2014/main" val="20006"/>
                    </a:ext>
                  </a:extLst>
                </a:gridCol>
                <a:gridCol w="649287">
                  <a:extLst>
                    <a:ext uri="{9D8B030D-6E8A-4147-A177-3AD203B41FA5}">
                      <a16:colId xmlns:a16="http://schemas.microsoft.com/office/drawing/2014/main" val="20007"/>
                    </a:ext>
                  </a:extLst>
                </a:gridCol>
                <a:gridCol w="719138">
                  <a:extLst>
                    <a:ext uri="{9D8B030D-6E8A-4147-A177-3AD203B41FA5}">
                      <a16:colId xmlns:a16="http://schemas.microsoft.com/office/drawing/2014/main" val="20008"/>
                    </a:ext>
                  </a:extLst>
                </a:gridCol>
                <a:gridCol w="720725">
                  <a:extLst>
                    <a:ext uri="{9D8B030D-6E8A-4147-A177-3AD203B41FA5}">
                      <a16:colId xmlns:a16="http://schemas.microsoft.com/office/drawing/2014/main" val="20009"/>
                    </a:ext>
                  </a:extLst>
                </a:gridCol>
              </a:tblGrid>
              <a:tr h="7254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Arial" pitchFamily="34" charset="0"/>
                          <a:ea typeface="宋体" pitchFamily="2" charset="-122"/>
                        </a:rPr>
                        <a:t>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b</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b</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4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j</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Arial" pitchFamily="34" charset="0"/>
                          <a:ea typeface="宋体" pitchFamily="2" charset="-122"/>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54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Next[j]</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smtClean="0">
                          <a:ln>
                            <a:noFill/>
                          </a:ln>
                          <a:solidFill>
                            <a:schemeClr val="tx1"/>
                          </a:solidFill>
                          <a:effectLst/>
                          <a:latin typeface="Arial" pitchFamily="34" charset="0"/>
                          <a:ea typeface="宋体" pitchFamily="2" charset="-122"/>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Arial" pitchFamily="34" charset="0"/>
                          <a:ea typeface="宋体" pitchFamily="2" charset="-122"/>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矩形标注 4"/>
          <p:cNvSpPr/>
          <p:nvPr/>
        </p:nvSpPr>
        <p:spPr>
          <a:xfrm>
            <a:off x="7310438" y="14289"/>
            <a:ext cx="3366893" cy="1038448"/>
          </a:xfrm>
          <a:prstGeom prst="wedgeRectCallout">
            <a:avLst>
              <a:gd name="adj1" fmla="val 16694"/>
              <a:gd name="adj2" fmla="val 1342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dirty="0" smtClean="0"/>
              <a:t>额外加分作业</a:t>
            </a:r>
            <a:r>
              <a:rPr lang="en-US" altLang="zh-CN" sz="1800" dirty="0" smtClean="0"/>
              <a:t>3</a:t>
            </a:r>
            <a:r>
              <a:rPr lang="zh-CN" altLang="en-US" sz="1800" dirty="0" smtClean="0"/>
              <a:t>：</a:t>
            </a:r>
            <a:r>
              <a:rPr lang="zh-CN" altLang="en-US" sz="1800" dirty="0"/>
              <a:t>参考第</a:t>
            </a:r>
            <a:r>
              <a:rPr lang="en-US" altLang="zh-CN" sz="1800" dirty="0"/>
              <a:t>96</a:t>
            </a:r>
            <a:r>
              <a:rPr lang="zh-CN" altLang="en-US" sz="1800" dirty="0"/>
              <a:t>页的计算过程写出以下两题的</a:t>
            </a:r>
            <a:r>
              <a:rPr lang="en-US" altLang="zh-CN" sz="1800" dirty="0"/>
              <a:t>next</a:t>
            </a:r>
            <a:r>
              <a:rPr lang="zh-CN" altLang="en-US" sz="1800" dirty="0"/>
              <a:t>求解过程</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0764" y="18482"/>
            <a:ext cx="989672" cy="11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
          <p:cNvSpPr>
            <a:spLocks noGrp="1"/>
          </p:cNvSpPr>
          <p:nvPr>
            <p:ph type="title"/>
          </p:nvPr>
        </p:nvSpPr>
        <p:spPr/>
        <p:txBody>
          <a:bodyPr>
            <a:normAutofit fontScale="90000"/>
          </a:bodyPr>
          <a:lstStyle/>
          <a:p>
            <a:r>
              <a:rPr lang="en-US" altLang="zh-CN" smtClean="0"/>
              <a:t>BF</a:t>
            </a:r>
            <a:r>
              <a:rPr lang="zh-CN" altLang="en-US" smtClean="0"/>
              <a:t>与</a:t>
            </a:r>
            <a:r>
              <a:rPr lang="en-US" altLang="zh-CN" smtClean="0"/>
              <a:t>KMP</a:t>
            </a:r>
            <a:r>
              <a:rPr lang="zh-CN" altLang="en-US" smtClean="0"/>
              <a:t>算法的运行效率比较</a:t>
            </a:r>
          </a:p>
        </p:txBody>
      </p:sp>
      <p:sp>
        <p:nvSpPr>
          <p:cNvPr id="4" name="Rectangle 5"/>
          <p:cNvSpPr>
            <a:spLocks noChangeArrowheads="1"/>
          </p:cNvSpPr>
          <p:nvPr/>
        </p:nvSpPr>
        <p:spPr bwMode="auto">
          <a:xfrm>
            <a:off x="1487490" y="2637309"/>
            <a:ext cx="9792441"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buClrTx/>
              <a:buSzTx/>
              <a:buFontTx/>
              <a:buNone/>
            </a:pPr>
            <a:r>
              <a:rPr lang="zh-CN" altLang="en-US" sz="2400" dirty="0">
                <a:solidFill>
                  <a:srgbClr val="0000FF"/>
                </a:solidFill>
                <a:latin typeface="楷体_GB2312" pitchFamily="49" charset="-122"/>
                <a:ea typeface="黑体" panose="02010609060101010101" pitchFamily="49" charset="-122"/>
              </a:rPr>
              <a:t>而此时</a:t>
            </a:r>
            <a:r>
              <a:rPr lang="en-US" altLang="zh-CN" sz="2400" dirty="0">
                <a:solidFill>
                  <a:srgbClr val="0000FF"/>
                </a:solidFill>
                <a:latin typeface="楷体_GB2312" pitchFamily="49" charset="-122"/>
                <a:ea typeface="黑体" panose="02010609060101010101" pitchFamily="49" charset="-122"/>
              </a:rPr>
              <a:t>KMP</a:t>
            </a:r>
            <a:r>
              <a:rPr lang="zh-CN" altLang="en-US" sz="2400" dirty="0">
                <a:solidFill>
                  <a:srgbClr val="0000FF"/>
                </a:solidFill>
                <a:latin typeface="楷体_GB2312" pitchFamily="49" charset="-122"/>
                <a:ea typeface="黑体" panose="02010609060101010101" pitchFamily="49" charset="-122"/>
              </a:rPr>
              <a:t>的情况是：</a:t>
            </a:r>
            <a:r>
              <a:rPr lang="zh-CN" altLang="en-US" sz="2400" dirty="0">
                <a:solidFill>
                  <a:srgbClr val="080808"/>
                </a:solidFill>
                <a:latin typeface="楷体_GB2312" pitchFamily="49" charset="-122"/>
                <a:ea typeface="黑体" panose="02010609060101010101" pitchFamily="49" charset="-122"/>
              </a:rPr>
              <a:t>由于主串比较位置</a:t>
            </a:r>
            <a:r>
              <a:rPr lang="en-US" altLang="zh-CN" sz="2400" dirty="0" err="1">
                <a:solidFill>
                  <a:srgbClr val="0000FF"/>
                </a:solidFill>
                <a:latin typeface="楷体_GB2312" pitchFamily="49" charset="-122"/>
                <a:ea typeface="黑体" panose="02010609060101010101" pitchFamily="49" charset="-122"/>
              </a:rPr>
              <a:t>i</a:t>
            </a:r>
            <a:r>
              <a:rPr lang="zh-CN" altLang="en-US" sz="2400" dirty="0">
                <a:solidFill>
                  <a:srgbClr val="080808"/>
                </a:solidFill>
                <a:latin typeface="楷体_GB2312" pitchFamily="49" charset="-122"/>
                <a:ea typeface="黑体" panose="02010609060101010101" pitchFamily="49" charset="-122"/>
              </a:rPr>
              <a:t>无须回退，比较次数仅为</a:t>
            </a:r>
            <a:r>
              <a:rPr lang="en-US" altLang="zh-CN" sz="2400" dirty="0">
                <a:solidFill>
                  <a:srgbClr val="0000FF"/>
                </a:solidFill>
                <a:latin typeface="楷体_GB2312" pitchFamily="49" charset="-122"/>
                <a:ea typeface="黑体" panose="02010609060101010101" pitchFamily="49" charset="-122"/>
              </a:rPr>
              <a:t>n,</a:t>
            </a:r>
            <a:r>
              <a:rPr lang="zh-CN" altLang="en-US" sz="2400" dirty="0">
                <a:solidFill>
                  <a:srgbClr val="080808"/>
                </a:solidFill>
                <a:latin typeface="楷体_GB2312" pitchFamily="49" charset="-122"/>
                <a:ea typeface="黑体" panose="02010609060101010101" pitchFamily="49" charset="-122"/>
              </a:rPr>
              <a:t>即使加上计算</a:t>
            </a:r>
            <a:r>
              <a:rPr lang="en-US" altLang="zh-CN" sz="2400" dirty="0">
                <a:solidFill>
                  <a:srgbClr val="080808"/>
                </a:solidFill>
                <a:latin typeface="楷体_GB2312" pitchFamily="49" charset="-122"/>
                <a:ea typeface="黑体" panose="02010609060101010101" pitchFamily="49" charset="-122"/>
              </a:rPr>
              <a:t>next[j]</a:t>
            </a:r>
            <a:r>
              <a:rPr lang="zh-CN" altLang="en-US" sz="2400" dirty="0">
                <a:solidFill>
                  <a:srgbClr val="080808"/>
                </a:solidFill>
                <a:latin typeface="楷体_GB2312" pitchFamily="49" charset="-122"/>
                <a:ea typeface="黑体" panose="02010609060101010101" pitchFamily="49" charset="-122"/>
              </a:rPr>
              <a:t>时所用的比较次数</a:t>
            </a:r>
            <a:r>
              <a:rPr lang="en-US" altLang="zh-CN" sz="2400" dirty="0">
                <a:solidFill>
                  <a:srgbClr val="0000FF"/>
                </a:solidFill>
                <a:latin typeface="楷体_GB2312" pitchFamily="49" charset="-122"/>
                <a:ea typeface="黑体" panose="02010609060101010101" pitchFamily="49" charset="-122"/>
              </a:rPr>
              <a:t>m</a:t>
            </a:r>
            <a:r>
              <a:rPr lang="zh-CN" altLang="en-US" sz="2400" dirty="0">
                <a:latin typeface="楷体_GB2312" pitchFamily="49" charset="-122"/>
                <a:ea typeface="黑体" panose="02010609060101010101" pitchFamily="49" charset="-122"/>
              </a:rPr>
              <a:t>，</a:t>
            </a:r>
            <a:r>
              <a:rPr lang="zh-CN" altLang="en-US" sz="2400" dirty="0">
                <a:solidFill>
                  <a:srgbClr val="080808"/>
                </a:solidFill>
                <a:latin typeface="楷体_GB2312" pitchFamily="49" charset="-122"/>
                <a:ea typeface="黑体" panose="02010609060101010101" pitchFamily="49" charset="-122"/>
              </a:rPr>
              <a:t>比较总次数也仅</a:t>
            </a:r>
            <a:r>
              <a:rPr lang="zh-CN" altLang="en-US" sz="2400" dirty="0" smtClean="0">
                <a:solidFill>
                  <a:srgbClr val="080808"/>
                </a:solidFill>
                <a:latin typeface="楷体_GB2312" pitchFamily="49" charset="-122"/>
                <a:ea typeface="黑体" panose="02010609060101010101" pitchFamily="49" charset="-122"/>
              </a:rPr>
              <a:t>为</a:t>
            </a:r>
            <a:endParaRPr lang="en-US" altLang="zh-CN" sz="2400" dirty="0" smtClean="0">
              <a:solidFill>
                <a:srgbClr val="080808"/>
              </a:solidFill>
              <a:latin typeface="楷体_GB2312" pitchFamily="49" charset="-122"/>
              <a:ea typeface="黑体" panose="02010609060101010101" pitchFamily="49" charset="-122"/>
            </a:endParaRPr>
          </a:p>
          <a:p>
            <a:pPr>
              <a:buClrTx/>
              <a:buSzTx/>
              <a:buFontTx/>
              <a:buNone/>
            </a:pPr>
            <a:r>
              <a:rPr lang="en-US" altLang="zh-CN" sz="2400" dirty="0">
                <a:solidFill>
                  <a:srgbClr val="080808"/>
                </a:solidFill>
                <a:latin typeface="楷体_GB2312" pitchFamily="49" charset="-122"/>
                <a:ea typeface="黑体" panose="02010609060101010101" pitchFamily="49" charset="-122"/>
              </a:rPr>
              <a:t> </a:t>
            </a:r>
            <a:r>
              <a:rPr lang="en-US" altLang="zh-CN" sz="2400" dirty="0" smtClean="0">
                <a:solidFill>
                  <a:srgbClr val="080808"/>
                </a:solidFill>
                <a:latin typeface="楷体_GB2312" pitchFamily="49" charset="-122"/>
                <a:ea typeface="黑体" panose="02010609060101010101" pitchFamily="49" charset="-122"/>
              </a:rPr>
              <a:t>                   </a:t>
            </a:r>
            <a:r>
              <a:rPr lang="en-US" altLang="zh-CN" sz="2400" dirty="0" err="1" smtClean="0">
                <a:solidFill>
                  <a:srgbClr val="0000FF"/>
                </a:solidFill>
                <a:latin typeface="楷体_GB2312" pitchFamily="49" charset="-122"/>
                <a:ea typeface="黑体" panose="02010609060101010101" pitchFamily="49" charset="-122"/>
              </a:rPr>
              <a:t>n+m</a:t>
            </a:r>
            <a:r>
              <a:rPr lang="en-US" altLang="zh-CN" sz="2400" dirty="0" smtClean="0">
                <a:solidFill>
                  <a:srgbClr val="0000FF"/>
                </a:solidFill>
                <a:latin typeface="楷体_GB2312" pitchFamily="49" charset="-122"/>
                <a:ea typeface="黑体" panose="02010609060101010101" pitchFamily="49" charset="-122"/>
              </a:rPr>
              <a:t>=O(n</a:t>
            </a:r>
            <a:r>
              <a:rPr lang="zh-CN" altLang="en-US" sz="2400" dirty="0">
                <a:solidFill>
                  <a:srgbClr val="0000FF"/>
                </a:solidFill>
                <a:latin typeface="楷体_GB2312" pitchFamily="49" charset="-122"/>
                <a:ea typeface="黑体" panose="02010609060101010101" pitchFamily="49" charset="-122"/>
              </a:rPr>
              <a:t>＋</a:t>
            </a:r>
            <a:r>
              <a:rPr lang="en-US" altLang="zh-CN" sz="2400" dirty="0">
                <a:solidFill>
                  <a:srgbClr val="0000FF"/>
                </a:solidFill>
                <a:latin typeface="楷体_GB2312" pitchFamily="49" charset="-122"/>
                <a:ea typeface="黑体" panose="02010609060101010101" pitchFamily="49" charset="-122"/>
              </a:rPr>
              <a:t>m)</a:t>
            </a:r>
            <a:r>
              <a:rPr lang="zh-CN" altLang="en-US" sz="2400" dirty="0">
                <a:solidFill>
                  <a:srgbClr val="0000FF"/>
                </a:solidFill>
                <a:latin typeface="楷体_GB2312" pitchFamily="49" charset="-122"/>
                <a:ea typeface="黑体" panose="02010609060101010101" pitchFamily="49" charset="-122"/>
              </a:rPr>
              <a:t>，</a:t>
            </a:r>
            <a:r>
              <a:rPr lang="zh-CN" altLang="en-US" sz="2400" dirty="0">
                <a:solidFill>
                  <a:srgbClr val="080808"/>
                </a:solidFill>
                <a:latin typeface="楷体_GB2312" pitchFamily="49" charset="-122"/>
                <a:ea typeface="黑体" panose="02010609060101010101" pitchFamily="49" charset="-122"/>
              </a:rPr>
              <a:t>大大快于</a:t>
            </a:r>
            <a:r>
              <a:rPr lang="en-US" altLang="zh-CN" sz="2400" dirty="0">
                <a:solidFill>
                  <a:srgbClr val="080808"/>
                </a:solidFill>
                <a:latin typeface="楷体_GB2312" pitchFamily="49" charset="-122"/>
                <a:ea typeface="黑体" panose="02010609060101010101" pitchFamily="49" charset="-122"/>
              </a:rPr>
              <a:t>BF</a:t>
            </a:r>
            <a:r>
              <a:rPr lang="zh-CN" altLang="en-US" sz="2400" dirty="0">
                <a:solidFill>
                  <a:srgbClr val="080808"/>
                </a:solidFill>
                <a:latin typeface="楷体_GB2312" pitchFamily="49" charset="-122"/>
                <a:ea typeface="黑体" panose="02010609060101010101" pitchFamily="49" charset="-122"/>
              </a:rPr>
              <a:t>算法。</a:t>
            </a:r>
          </a:p>
        </p:txBody>
      </p:sp>
      <p:sp>
        <p:nvSpPr>
          <p:cNvPr id="5" name="Rectangle 6"/>
          <p:cNvSpPr>
            <a:spLocks noChangeArrowheads="1"/>
          </p:cNvSpPr>
          <p:nvPr/>
        </p:nvSpPr>
        <p:spPr bwMode="auto">
          <a:xfrm>
            <a:off x="1487488" y="1484784"/>
            <a:ext cx="9792443"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buClrTx/>
              <a:buSzTx/>
              <a:buFontTx/>
              <a:buNone/>
            </a:pPr>
            <a:r>
              <a:rPr lang="zh-CN" altLang="en-US" sz="2400" dirty="0">
                <a:solidFill>
                  <a:srgbClr val="0000FF"/>
                </a:solidFill>
                <a:latin typeface="楷体_GB2312" pitchFamily="49" charset="-122"/>
                <a:ea typeface="黑体" panose="02010609060101010101" pitchFamily="49" charset="-122"/>
              </a:rPr>
              <a:t>回顾</a:t>
            </a:r>
            <a:r>
              <a:rPr lang="en-US" altLang="zh-CN" sz="2400" dirty="0">
                <a:solidFill>
                  <a:srgbClr val="0000FF"/>
                </a:solidFill>
                <a:latin typeface="楷体_GB2312" pitchFamily="49" charset="-122"/>
                <a:ea typeface="黑体" panose="02010609060101010101" pitchFamily="49" charset="-122"/>
              </a:rPr>
              <a:t>BF</a:t>
            </a:r>
            <a:r>
              <a:rPr lang="zh-CN" altLang="en-US" sz="2400" dirty="0">
                <a:solidFill>
                  <a:srgbClr val="0000FF"/>
                </a:solidFill>
                <a:latin typeface="楷体_GB2312" pitchFamily="49" charset="-122"/>
                <a:ea typeface="黑体" panose="02010609060101010101" pitchFamily="49" charset="-122"/>
              </a:rPr>
              <a:t>的最恶劣情况：</a:t>
            </a:r>
            <a:r>
              <a:rPr lang="en-US" altLang="zh-CN" sz="2400" dirty="0">
                <a:solidFill>
                  <a:srgbClr val="080808"/>
                </a:solidFill>
                <a:latin typeface="楷体_GB2312" pitchFamily="49" charset="-122"/>
                <a:ea typeface="黑体" panose="02010609060101010101" pitchFamily="49" charset="-122"/>
              </a:rPr>
              <a:t>S</a:t>
            </a:r>
            <a:r>
              <a:rPr lang="zh-CN" altLang="en-US" sz="2400" dirty="0">
                <a:solidFill>
                  <a:srgbClr val="080808"/>
                </a:solidFill>
                <a:latin typeface="楷体_GB2312" pitchFamily="49" charset="-122"/>
                <a:ea typeface="黑体" panose="02010609060101010101" pitchFamily="49" charset="-122"/>
              </a:rPr>
              <a:t>与</a:t>
            </a:r>
            <a:r>
              <a:rPr lang="en-US" altLang="zh-CN" sz="2400" dirty="0">
                <a:solidFill>
                  <a:srgbClr val="080808"/>
                </a:solidFill>
                <a:latin typeface="楷体_GB2312" pitchFamily="49" charset="-122"/>
                <a:ea typeface="黑体" panose="02010609060101010101" pitchFamily="49" charset="-122"/>
              </a:rPr>
              <a:t>T</a:t>
            </a:r>
            <a:r>
              <a:rPr lang="zh-CN" altLang="en-US" sz="2400" dirty="0">
                <a:solidFill>
                  <a:srgbClr val="080808"/>
                </a:solidFill>
                <a:latin typeface="楷体_GB2312" pitchFamily="49" charset="-122"/>
                <a:ea typeface="黑体" panose="02010609060101010101" pitchFamily="49" charset="-122"/>
              </a:rPr>
              <a:t>之间存在大量的</a:t>
            </a:r>
            <a:r>
              <a:rPr lang="zh-CN" altLang="en-US" sz="2400" dirty="0">
                <a:solidFill>
                  <a:srgbClr val="0000FF"/>
                </a:solidFill>
                <a:latin typeface="楷体_GB2312" pitchFamily="49" charset="-122"/>
                <a:ea typeface="黑体" panose="02010609060101010101" pitchFamily="49" charset="-122"/>
              </a:rPr>
              <a:t>部分匹配，</a:t>
            </a:r>
            <a:r>
              <a:rPr lang="zh-CN" altLang="en-US" sz="2400" dirty="0">
                <a:solidFill>
                  <a:srgbClr val="080808"/>
                </a:solidFill>
                <a:latin typeface="楷体_GB2312" pitchFamily="49" charset="-122"/>
                <a:ea typeface="黑体" panose="02010609060101010101" pitchFamily="49" charset="-122"/>
              </a:rPr>
              <a:t>比较总次数为：</a:t>
            </a:r>
            <a:r>
              <a:rPr lang="zh-CN" altLang="en-US" sz="2400" dirty="0">
                <a:solidFill>
                  <a:srgbClr val="66FF33"/>
                </a:solidFill>
                <a:latin typeface="楷体_GB2312" pitchFamily="49" charset="-122"/>
                <a:ea typeface="黑体" panose="02010609060101010101" pitchFamily="49" charset="-122"/>
              </a:rPr>
              <a:t> </a:t>
            </a:r>
            <a:endParaRPr lang="en-US" altLang="zh-CN" sz="2400" dirty="0" smtClean="0">
              <a:solidFill>
                <a:srgbClr val="66FF33"/>
              </a:solidFill>
              <a:latin typeface="楷体_GB2312" pitchFamily="49" charset="-122"/>
              <a:ea typeface="黑体" panose="02010609060101010101" pitchFamily="49" charset="-122"/>
            </a:endParaRPr>
          </a:p>
          <a:p>
            <a:pPr>
              <a:buClrTx/>
              <a:buSzTx/>
              <a:buFontTx/>
              <a:buNone/>
            </a:pPr>
            <a:r>
              <a:rPr lang="en-US" altLang="zh-CN" sz="2400" dirty="0">
                <a:solidFill>
                  <a:srgbClr val="66FF33"/>
                </a:solidFill>
                <a:latin typeface="楷体_GB2312" pitchFamily="49" charset="-122"/>
                <a:ea typeface="黑体" panose="02010609060101010101" pitchFamily="49" charset="-122"/>
              </a:rPr>
              <a:t> </a:t>
            </a:r>
            <a:r>
              <a:rPr lang="en-US" altLang="zh-CN" sz="2400" dirty="0" smtClean="0">
                <a:solidFill>
                  <a:srgbClr val="66FF33"/>
                </a:solidFill>
                <a:latin typeface="楷体_GB2312" pitchFamily="49" charset="-122"/>
                <a:ea typeface="黑体" panose="02010609060101010101" pitchFamily="49" charset="-122"/>
              </a:rPr>
              <a:t>                   </a:t>
            </a:r>
            <a:r>
              <a:rPr lang="en-US" altLang="zh-CN" sz="2400" dirty="0" smtClean="0">
                <a:solidFill>
                  <a:srgbClr val="0000FF"/>
                </a:solidFill>
                <a:latin typeface="楷体_GB2312" pitchFamily="49" charset="-122"/>
                <a:ea typeface="黑体" panose="02010609060101010101" pitchFamily="49" charset="-122"/>
              </a:rPr>
              <a:t>(</a:t>
            </a:r>
            <a:r>
              <a:rPr lang="en-US" altLang="zh-CN" sz="2400" dirty="0">
                <a:solidFill>
                  <a:srgbClr val="0000FF"/>
                </a:solidFill>
                <a:latin typeface="楷体_GB2312" pitchFamily="49" charset="-122"/>
                <a:ea typeface="黑体" panose="02010609060101010101" pitchFamily="49" charset="-122"/>
              </a:rPr>
              <a:t>n-m+1)*m</a:t>
            </a:r>
            <a:r>
              <a:rPr lang="zh-CN" altLang="en-US" sz="2400" dirty="0">
                <a:solidFill>
                  <a:srgbClr val="0000FF"/>
                </a:solidFill>
                <a:latin typeface="楷体_GB2312" pitchFamily="49" charset="-122"/>
                <a:ea typeface="黑体" panose="02010609060101010101" pitchFamily="49" charset="-122"/>
              </a:rPr>
              <a:t>＝</a:t>
            </a:r>
            <a:r>
              <a:rPr lang="en-US" altLang="zh-CN" sz="2400" dirty="0">
                <a:solidFill>
                  <a:srgbClr val="0000FF"/>
                </a:solidFill>
                <a:latin typeface="楷体_GB2312" pitchFamily="49" charset="-122"/>
                <a:ea typeface="黑体" panose="02010609060101010101" pitchFamily="49" charset="-122"/>
              </a:rPr>
              <a:t>O(n*m)</a:t>
            </a:r>
          </a:p>
        </p:txBody>
      </p:sp>
      <p:sp>
        <p:nvSpPr>
          <p:cNvPr id="124933" name="Text Box 13"/>
          <p:cNvSpPr txBox="1">
            <a:spLocks noChangeArrowheads="1"/>
          </p:cNvSpPr>
          <p:nvPr/>
        </p:nvSpPr>
        <p:spPr bwMode="auto">
          <a:xfrm>
            <a:off x="1558926" y="4437534"/>
            <a:ext cx="74358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zh-CN" altLang="en-US" sz="2400" dirty="0">
                <a:solidFill>
                  <a:srgbClr val="080808"/>
                </a:solidFill>
                <a:ea typeface="黑体" panose="02010609060101010101" pitchFamily="49" charset="-122"/>
              </a:rPr>
              <a:t>编程比较</a:t>
            </a:r>
            <a:r>
              <a:rPr lang="en-US" altLang="zh-CN" sz="2400" dirty="0">
                <a:solidFill>
                  <a:srgbClr val="080808"/>
                </a:solidFill>
                <a:ea typeface="黑体" panose="02010609060101010101" pitchFamily="49" charset="-122"/>
              </a:rPr>
              <a:t>BF</a:t>
            </a:r>
            <a:r>
              <a:rPr lang="zh-CN" altLang="en-US" sz="2400" dirty="0">
                <a:solidFill>
                  <a:srgbClr val="080808"/>
                </a:solidFill>
                <a:ea typeface="黑体" panose="02010609060101010101" pitchFamily="49" charset="-122"/>
              </a:rPr>
              <a:t>与</a:t>
            </a:r>
            <a:r>
              <a:rPr lang="en-US" altLang="zh-CN" sz="2400" dirty="0">
                <a:solidFill>
                  <a:srgbClr val="080808"/>
                </a:solidFill>
                <a:ea typeface="黑体" panose="02010609060101010101" pitchFamily="49" charset="-122"/>
              </a:rPr>
              <a:t>KMP</a:t>
            </a:r>
            <a:r>
              <a:rPr lang="zh-CN" altLang="en-US" sz="2400" dirty="0">
                <a:solidFill>
                  <a:srgbClr val="080808"/>
                </a:solidFill>
                <a:ea typeface="黑体" panose="02010609060101010101" pitchFamily="49" charset="-122"/>
              </a:rPr>
              <a:t>算法的实际比较次数</a:t>
            </a:r>
          </a:p>
        </p:txBody>
      </p:sp>
      <p:sp>
        <p:nvSpPr>
          <p:cNvPr id="2" name="圆角矩形 1"/>
          <p:cNvSpPr/>
          <p:nvPr/>
        </p:nvSpPr>
        <p:spPr bwMode="auto">
          <a:xfrm>
            <a:off x="7824192" y="4221088"/>
            <a:ext cx="4248472" cy="2118568"/>
          </a:xfrm>
          <a:prstGeom prst="roundRect">
            <a:avLst/>
          </a:prstGeom>
          <a:solidFill>
            <a:srgbClr val="0000CC"/>
          </a:solid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eaLnBrk="1" hangingPunct="1"/>
            <a:r>
              <a:rPr lang="zh-CN" altLang="en-US" sz="2400" smtClean="0">
                <a:solidFill>
                  <a:schemeClr val="bg1"/>
                </a:solidFill>
                <a:ea typeface="黑体" panose="02010609060101010101" pitchFamily="49" charset="-122"/>
              </a:rPr>
              <a:t>一个人</a:t>
            </a:r>
            <a:r>
              <a:rPr lang="zh-CN" altLang="en-US" sz="2400">
                <a:solidFill>
                  <a:schemeClr val="bg1"/>
                </a:solidFill>
                <a:ea typeface="黑体" panose="02010609060101010101" pitchFamily="49" charset="-122"/>
              </a:rPr>
              <a:t>能走多远不取决于在顺境中能走多快，而在于他在逆境中能否找到曾经的自己。</a:t>
            </a:r>
          </a:p>
          <a:p>
            <a:pPr eaLnBrk="1" hangingPunct="1"/>
            <a:endParaRPr lang="zh-CN" altLang="en-US" sz="2400">
              <a:solidFill>
                <a:schemeClr val="bg1"/>
              </a:solidFill>
              <a:ea typeface="黑体" panose="02010609060101010101" pitchFamily="49" charset="-122"/>
            </a:endParaRPr>
          </a:p>
          <a:p>
            <a:pPr algn="r" eaLnBrk="1" hangingPunct="1"/>
            <a:r>
              <a:rPr lang="en-US" altLang="zh-CN" sz="2400" smtClean="0">
                <a:solidFill>
                  <a:schemeClr val="bg1"/>
                </a:solidFill>
                <a:ea typeface="黑体" panose="02010609060101010101" pitchFamily="49" charset="-122"/>
              </a:rPr>
              <a:t>—— </a:t>
            </a:r>
            <a:r>
              <a:rPr lang="en-US" altLang="zh-CN" sz="2400">
                <a:solidFill>
                  <a:schemeClr val="bg1"/>
                </a:solidFill>
                <a:ea typeface="黑体" panose="02010609060101010101" pitchFamily="49" charset="-122"/>
              </a:rPr>
              <a:t>KMP</a:t>
            </a:r>
            <a:endParaRPr lang="zh-CN" altLang="en-US" sz="2400" dirty="0">
              <a:solidFill>
                <a:schemeClr val="bg1"/>
              </a:solid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p:cNvSpPr>
          <p:nvPr>
            <p:ph type="title"/>
          </p:nvPr>
        </p:nvSpPr>
        <p:spPr/>
        <p:txBody>
          <a:bodyPr>
            <a:normAutofit fontScale="90000"/>
          </a:bodyPr>
          <a:lstStyle/>
          <a:p>
            <a:r>
              <a:rPr lang="zh-CN" altLang="en-US" smtClean="0"/>
              <a:t>串操作应用举例</a:t>
            </a:r>
          </a:p>
        </p:txBody>
      </p:sp>
      <p:sp>
        <p:nvSpPr>
          <p:cNvPr id="3" name="内容占位符 2"/>
          <p:cNvSpPr>
            <a:spLocks noGrp="1"/>
          </p:cNvSpPr>
          <p:nvPr>
            <p:ph idx="1"/>
          </p:nvPr>
        </p:nvSpPr>
        <p:spPr/>
        <p:txBody>
          <a:bodyPr/>
          <a:lstStyle/>
          <a:p>
            <a:pPr>
              <a:defRPr/>
            </a:pPr>
            <a:r>
              <a:rPr lang="zh-CN" altLang="en-US" smtClean="0"/>
              <a:t>文本编辑器（记事本，</a:t>
            </a:r>
            <a:r>
              <a:rPr lang="en-US" altLang="zh-CN" smtClean="0"/>
              <a:t>word</a:t>
            </a:r>
            <a:r>
              <a:rPr lang="zh-CN" altLang="en-US" smtClean="0"/>
              <a:t>等）</a:t>
            </a:r>
            <a:endParaRPr lang="zh-CN" altLang="en-US" dirty="0"/>
          </a:p>
          <a:p>
            <a:pPr lvl="1">
              <a:defRPr/>
            </a:pPr>
            <a:r>
              <a:rPr lang="zh-CN" altLang="en-US" sz="2000" dirty="0"/>
              <a:t>文本编辑的实质是修改字符数据的形式或格式。虽然各种文本编辑程序的功能强弱不同，但是其基本操作是一致的，一般都包括串的查找、插入和删除等。</a:t>
            </a:r>
          </a:p>
          <a:p>
            <a:pPr lvl="1">
              <a:defRPr/>
            </a:pPr>
            <a:r>
              <a:rPr lang="zh-CN" altLang="en-US" sz="2000" dirty="0"/>
              <a:t>我们可以把文本看成是一个字符串，称为文本串，页则是文本串的子串，行又是页的子串。</a:t>
            </a:r>
            <a:endParaRPr lang="en-US" altLang="zh-CN" sz="2000" dirty="0"/>
          </a:p>
          <a:p>
            <a:pPr lvl="1">
              <a:defRPr/>
            </a:pPr>
            <a:endParaRPr lang="zh-CN" altLang="en-US" sz="2000" dirty="0"/>
          </a:p>
          <a:p>
            <a:pPr lvl="1">
              <a:defRPr/>
            </a:pPr>
            <a:endParaRPr lang="zh-CN" altLang="en-US" dirty="0"/>
          </a:p>
        </p:txBody>
      </p:sp>
      <p:sp>
        <p:nvSpPr>
          <p:cNvPr id="4" name="Text Box 6"/>
          <p:cNvSpPr txBox="1">
            <a:spLocks noChangeArrowheads="1"/>
          </p:cNvSpPr>
          <p:nvPr/>
        </p:nvSpPr>
        <p:spPr bwMode="auto">
          <a:xfrm>
            <a:off x="2532064" y="3402013"/>
            <a:ext cx="7920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zh-CN" altLang="en-US" sz="2400" dirty="0">
                <a:ea typeface="黑体" panose="02010609060101010101" pitchFamily="49" charset="-122"/>
              </a:rPr>
              <a:t>例如，有下面一段源程序：</a:t>
            </a:r>
          </a:p>
        </p:txBody>
      </p:sp>
      <p:sp>
        <p:nvSpPr>
          <p:cNvPr id="5" name="Text Box 7"/>
          <p:cNvSpPr txBox="1">
            <a:spLocks noChangeArrowheads="1"/>
          </p:cNvSpPr>
          <p:nvPr/>
        </p:nvSpPr>
        <p:spPr bwMode="auto">
          <a:xfrm>
            <a:off x="2711451" y="4103688"/>
            <a:ext cx="7561263"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0"/>
              </a:spcBef>
              <a:buClrTx/>
              <a:buSzTx/>
              <a:buFontTx/>
              <a:buNone/>
            </a:pPr>
            <a:r>
              <a:rPr lang="en-US" altLang="zh-CN" sz="2000">
                <a:ea typeface="黑体" panose="02010609060101010101" pitchFamily="49" charset="-122"/>
              </a:rPr>
              <a:t>main ()</a:t>
            </a:r>
          </a:p>
          <a:p>
            <a:pPr>
              <a:spcBef>
                <a:spcPct val="0"/>
              </a:spcBef>
              <a:buClrTx/>
              <a:buSzTx/>
              <a:buFontTx/>
              <a:buNone/>
            </a:pPr>
            <a:r>
              <a:rPr lang="en-US" altLang="zh-CN" sz="2000">
                <a:ea typeface="黑体" panose="02010609060101010101" pitchFamily="49" charset="-122"/>
              </a:rPr>
              <a:t>{ </a:t>
            </a:r>
          </a:p>
          <a:p>
            <a:pPr>
              <a:spcBef>
                <a:spcPct val="0"/>
              </a:spcBef>
              <a:buClrTx/>
              <a:buSzTx/>
              <a:buFontTx/>
              <a:buNone/>
            </a:pPr>
            <a:r>
              <a:rPr lang="en-US" altLang="zh-CN" sz="2000">
                <a:ea typeface="黑体" panose="02010609060101010101" pitchFamily="49" charset="-122"/>
              </a:rPr>
              <a:t> int    i , j , k ;</a:t>
            </a:r>
          </a:p>
          <a:p>
            <a:pPr>
              <a:spcBef>
                <a:spcPct val="0"/>
              </a:spcBef>
              <a:buClrTx/>
              <a:buSzTx/>
              <a:buFontTx/>
              <a:buNone/>
            </a:pPr>
            <a:r>
              <a:rPr lang="en-US" altLang="zh-CN" sz="2000">
                <a:ea typeface="黑体" panose="02010609060101010101" pitchFamily="49" charset="-122"/>
              </a:rPr>
              <a:t>  cin &gt;&gt;i&gt;&gt;j;</a:t>
            </a:r>
          </a:p>
          <a:p>
            <a:pPr>
              <a:spcBef>
                <a:spcPct val="0"/>
              </a:spcBef>
              <a:buClrTx/>
              <a:buSzTx/>
              <a:buFontTx/>
              <a:buNone/>
            </a:pPr>
            <a:r>
              <a:rPr lang="en-US" altLang="zh-CN" sz="2000">
                <a:ea typeface="黑体" panose="02010609060101010101" pitchFamily="49" charset="-122"/>
              </a:rPr>
              <a:t>  k= i&gt;j ? x:y;</a:t>
            </a:r>
          </a:p>
          <a:p>
            <a:pPr>
              <a:spcBef>
                <a:spcPct val="0"/>
              </a:spcBef>
              <a:buClrTx/>
              <a:buSzTx/>
              <a:buFontTx/>
              <a:buNone/>
            </a:pPr>
            <a:r>
              <a:rPr lang="en-US" altLang="zh-CN" sz="2000">
                <a:ea typeface="黑体" panose="02010609060101010101" pitchFamily="49" charset="-122"/>
              </a:rPr>
              <a:t>  cout&lt;&lt;i&lt;&lt;j&lt;&lt;k&lt;&lt;endl;</a:t>
            </a:r>
          </a:p>
          <a:p>
            <a:pPr>
              <a:spcBef>
                <a:spcPct val="0"/>
              </a:spcBef>
              <a:buClrTx/>
              <a:buSzTx/>
              <a:buFontTx/>
              <a:buNone/>
            </a:pPr>
            <a:r>
              <a:rPr lang="en-US" altLang="zh-CN" sz="2000">
                <a:ea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92313" y="981076"/>
            <a:ext cx="84248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zh-CN" altLang="en-US" sz="2000">
                <a:ea typeface="黑体" panose="02010609060101010101" pitchFamily="49" charset="-122"/>
              </a:rPr>
              <a:t>我们可以将此段源程序看成是一个文本串，输入到内存后如下图所示。图中“↙”表示回车换行符。</a:t>
            </a:r>
          </a:p>
        </p:txBody>
      </p:sp>
      <p:graphicFrame>
        <p:nvGraphicFramePr>
          <p:cNvPr id="5" name="Group 524"/>
          <p:cNvGraphicFramePr>
            <a:graphicFrameLocks noGrp="1"/>
          </p:cNvGraphicFramePr>
          <p:nvPr/>
        </p:nvGraphicFramePr>
        <p:xfrm>
          <a:off x="1992314" y="1917701"/>
          <a:ext cx="4824409" cy="1981201"/>
        </p:xfrm>
        <a:graphic>
          <a:graphicData uri="http://schemas.openxmlformats.org/drawingml/2006/table">
            <a:tbl>
              <a:tblPr/>
              <a:tblGrid>
                <a:gridCol w="437201">
                  <a:extLst>
                    <a:ext uri="{9D8B030D-6E8A-4147-A177-3AD203B41FA5}">
                      <a16:colId xmlns:a16="http://schemas.microsoft.com/office/drawing/2014/main" val="20000"/>
                    </a:ext>
                  </a:extLst>
                </a:gridCol>
                <a:gridCol w="249830">
                  <a:extLst>
                    <a:ext uri="{9D8B030D-6E8A-4147-A177-3AD203B41FA5}">
                      <a16:colId xmlns:a16="http://schemas.microsoft.com/office/drawing/2014/main" val="20001"/>
                    </a:ext>
                  </a:extLst>
                </a:gridCol>
                <a:gridCol w="292031">
                  <a:extLst>
                    <a:ext uri="{9D8B030D-6E8A-4147-A177-3AD203B41FA5}">
                      <a16:colId xmlns:a16="http://schemas.microsoft.com/office/drawing/2014/main" val="20002"/>
                    </a:ext>
                  </a:extLst>
                </a:gridCol>
                <a:gridCol w="295406">
                  <a:extLst>
                    <a:ext uri="{9D8B030D-6E8A-4147-A177-3AD203B41FA5}">
                      <a16:colId xmlns:a16="http://schemas.microsoft.com/office/drawing/2014/main" val="20003"/>
                    </a:ext>
                  </a:extLst>
                </a:gridCol>
                <a:gridCol w="295407">
                  <a:extLst>
                    <a:ext uri="{9D8B030D-6E8A-4147-A177-3AD203B41FA5}">
                      <a16:colId xmlns:a16="http://schemas.microsoft.com/office/drawing/2014/main" val="20004"/>
                    </a:ext>
                  </a:extLst>
                </a:gridCol>
                <a:gridCol w="297094">
                  <a:extLst>
                    <a:ext uri="{9D8B030D-6E8A-4147-A177-3AD203B41FA5}">
                      <a16:colId xmlns:a16="http://schemas.microsoft.com/office/drawing/2014/main" val="20005"/>
                    </a:ext>
                  </a:extLst>
                </a:gridCol>
                <a:gridCol w="295406">
                  <a:extLst>
                    <a:ext uri="{9D8B030D-6E8A-4147-A177-3AD203B41FA5}">
                      <a16:colId xmlns:a16="http://schemas.microsoft.com/office/drawing/2014/main" val="20006"/>
                    </a:ext>
                  </a:extLst>
                </a:gridCol>
                <a:gridCol w="295407">
                  <a:extLst>
                    <a:ext uri="{9D8B030D-6E8A-4147-A177-3AD203B41FA5}">
                      <a16:colId xmlns:a16="http://schemas.microsoft.com/office/drawing/2014/main" val="20007"/>
                    </a:ext>
                  </a:extLst>
                </a:gridCol>
                <a:gridCol w="295406">
                  <a:extLst>
                    <a:ext uri="{9D8B030D-6E8A-4147-A177-3AD203B41FA5}">
                      <a16:colId xmlns:a16="http://schemas.microsoft.com/office/drawing/2014/main" val="20008"/>
                    </a:ext>
                  </a:extLst>
                </a:gridCol>
                <a:gridCol w="297094">
                  <a:extLst>
                    <a:ext uri="{9D8B030D-6E8A-4147-A177-3AD203B41FA5}">
                      <a16:colId xmlns:a16="http://schemas.microsoft.com/office/drawing/2014/main" val="20009"/>
                    </a:ext>
                  </a:extLst>
                </a:gridCol>
                <a:gridCol w="295407">
                  <a:extLst>
                    <a:ext uri="{9D8B030D-6E8A-4147-A177-3AD203B41FA5}">
                      <a16:colId xmlns:a16="http://schemas.microsoft.com/office/drawing/2014/main" val="20010"/>
                    </a:ext>
                  </a:extLst>
                </a:gridCol>
                <a:gridCol w="295406">
                  <a:extLst>
                    <a:ext uri="{9D8B030D-6E8A-4147-A177-3AD203B41FA5}">
                      <a16:colId xmlns:a16="http://schemas.microsoft.com/office/drawing/2014/main" val="20011"/>
                    </a:ext>
                  </a:extLst>
                </a:gridCol>
                <a:gridCol w="295407">
                  <a:extLst>
                    <a:ext uri="{9D8B030D-6E8A-4147-A177-3AD203B41FA5}">
                      <a16:colId xmlns:a16="http://schemas.microsoft.com/office/drawing/2014/main" val="20012"/>
                    </a:ext>
                  </a:extLst>
                </a:gridCol>
                <a:gridCol w="297094">
                  <a:extLst>
                    <a:ext uri="{9D8B030D-6E8A-4147-A177-3AD203B41FA5}">
                      <a16:colId xmlns:a16="http://schemas.microsoft.com/office/drawing/2014/main" val="20013"/>
                    </a:ext>
                  </a:extLst>
                </a:gridCol>
                <a:gridCol w="295406">
                  <a:extLst>
                    <a:ext uri="{9D8B030D-6E8A-4147-A177-3AD203B41FA5}">
                      <a16:colId xmlns:a16="http://schemas.microsoft.com/office/drawing/2014/main" val="20014"/>
                    </a:ext>
                  </a:extLst>
                </a:gridCol>
                <a:gridCol w="295407">
                  <a:extLst>
                    <a:ext uri="{9D8B030D-6E8A-4147-A177-3AD203B41FA5}">
                      <a16:colId xmlns:a16="http://schemas.microsoft.com/office/drawing/2014/main" val="20015"/>
                    </a:ext>
                  </a:extLst>
                </a:gridCol>
              </a:tblGrid>
              <a:tr h="641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101</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L="91427" marR="91427" marT="45701" marB="4570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dirty="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4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116</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k</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4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131</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k</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x</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y</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4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146</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u</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j</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k</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e</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66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161</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endParaRPr kumimoji="1" lang="en-US" altLang="zh-CN" sz="2400" b="0" i="0" u="none" strike="noStrike" cap="none" normalizeH="0" baseline="0" smtClean="0">
                        <a:ln>
                          <a:noFill/>
                        </a:ln>
                        <a:solidFill>
                          <a:schemeClr val="tx1"/>
                        </a:solidFill>
                        <a:effectLst/>
                        <a:latin typeface="Times New Roman" pitchFamily="18"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zh-CN" altLang="zh-CN" sz="2800" b="0" i="0" u="none" strike="noStrike" cap="none" normalizeH="0" baseline="0" dirty="0" smtClean="0">
                        <a:ln>
                          <a:noFill/>
                        </a:ln>
                        <a:solidFill>
                          <a:schemeClr val="tx1"/>
                        </a:solidFill>
                        <a:effectLst/>
                        <a:latin typeface="Arial" pitchFamily="34" charset="0"/>
                        <a:ea typeface="宋体" pitchFamily="2" charset="-122"/>
                      </a:endParaRPr>
                    </a:p>
                  </a:txBody>
                  <a:tcPr marL="91427" marR="91427"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Text Box 523"/>
          <p:cNvSpPr txBox="1">
            <a:spLocks noChangeArrowheads="1"/>
          </p:cNvSpPr>
          <p:nvPr/>
        </p:nvSpPr>
        <p:spPr bwMode="auto">
          <a:xfrm>
            <a:off x="1992313" y="4124326"/>
            <a:ext cx="8424862"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楷体_GB2312" pitchFamily="49"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楷体_GB2312" pitchFamily="49"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楷体_GB2312" pitchFamily="49"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楷体_GB2312" pitchFamily="49" charset="-122"/>
              </a:defRPr>
            </a:lvl9pPr>
          </a:lstStyle>
          <a:p>
            <a:pPr>
              <a:spcBef>
                <a:spcPct val="50000"/>
              </a:spcBef>
              <a:buClrTx/>
              <a:buSzTx/>
              <a:buFontTx/>
              <a:buNone/>
            </a:pPr>
            <a:r>
              <a:rPr lang="zh-CN" altLang="en-US" sz="2000">
                <a:ea typeface="黑体" panose="02010609060101010101" pitchFamily="49" charset="-122"/>
              </a:rPr>
              <a:t>为了管理文本串的页和行，在进入文本编辑的时候，编辑程序先为文本串建立相应的</a:t>
            </a:r>
            <a:r>
              <a:rPr lang="zh-CN" altLang="en-US" sz="2000">
                <a:solidFill>
                  <a:srgbClr val="0000CC"/>
                </a:solidFill>
                <a:ea typeface="黑体" panose="02010609060101010101" pitchFamily="49" charset="-122"/>
              </a:rPr>
              <a:t>页表和行表</a:t>
            </a:r>
            <a:r>
              <a:rPr lang="zh-CN" altLang="en-US" sz="2000">
                <a:ea typeface="黑体" panose="02010609060101010101" pitchFamily="49" charset="-122"/>
              </a:rPr>
              <a:t>，即建立各子串的存储映像</a:t>
            </a:r>
            <a:r>
              <a:rPr lang="zh-CN" altLang="en-US" sz="2000" smtClean="0">
                <a:ea typeface="黑体" panose="02010609060101010101" pitchFamily="49" charset="-122"/>
              </a:rPr>
              <a:t>。</a:t>
            </a:r>
            <a:endParaRPr lang="en-US" altLang="zh-CN" sz="2000" smtClean="0">
              <a:ea typeface="黑体" panose="02010609060101010101" pitchFamily="49" charset="-122"/>
            </a:endParaRPr>
          </a:p>
          <a:p>
            <a:pPr marL="342900" indent="-342900">
              <a:spcBef>
                <a:spcPct val="50000"/>
              </a:spcBef>
              <a:buClrTx/>
              <a:buSzTx/>
            </a:pPr>
            <a:r>
              <a:rPr lang="zh-CN" altLang="en-US" sz="2000" smtClean="0">
                <a:solidFill>
                  <a:srgbClr val="0000CC"/>
                </a:solidFill>
                <a:ea typeface="黑体" panose="02010609060101010101" pitchFamily="49" charset="-122"/>
              </a:rPr>
              <a:t>页表</a:t>
            </a:r>
            <a:r>
              <a:rPr lang="zh-CN" altLang="en-US" sz="2000">
                <a:ea typeface="黑体" panose="02010609060101010101" pitchFamily="49" charset="-122"/>
              </a:rPr>
              <a:t>的每一项给出了页号和该页的起始行</a:t>
            </a:r>
            <a:r>
              <a:rPr lang="zh-CN" altLang="en-US" sz="2000" smtClean="0">
                <a:ea typeface="黑体" panose="02010609060101010101" pitchFamily="49" charset="-122"/>
              </a:rPr>
              <a:t>号；</a:t>
            </a:r>
            <a:endParaRPr lang="en-US" altLang="zh-CN" sz="2000" smtClean="0">
              <a:ea typeface="黑体" panose="02010609060101010101" pitchFamily="49" charset="-122"/>
            </a:endParaRPr>
          </a:p>
          <a:p>
            <a:pPr marL="342900" indent="-342900">
              <a:spcBef>
                <a:spcPct val="50000"/>
              </a:spcBef>
              <a:buClrTx/>
              <a:buSzTx/>
            </a:pPr>
            <a:r>
              <a:rPr lang="zh-CN" altLang="en-US" sz="2000" smtClean="0">
                <a:solidFill>
                  <a:srgbClr val="0000CC"/>
                </a:solidFill>
                <a:ea typeface="黑体" panose="02010609060101010101" pitchFamily="49" charset="-122"/>
              </a:rPr>
              <a:t>行</a:t>
            </a:r>
            <a:r>
              <a:rPr lang="zh-CN" altLang="en-US" sz="2000">
                <a:solidFill>
                  <a:srgbClr val="0000CC"/>
                </a:solidFill>
                <a:ea typeface="黑体" panose="02010609060101010101" pitchFamily="49" charset="-122"/>
              </a:rPr>
              <a:t>表</a:t>
            </a:r>
            <a:r>
              <a:rPr lang="zh-CN" altLang="en-US" sz="2000">
                <a:ea typeface="黑体" panose="02010609060101010101" pitchFamily="49" charset="-122"/>
              </a:rPr>
              <a:t>的每一项则指示每一行的行号、起始地址和该行子串的长度</a:t>
            </a:r>
            <a:r>
              <a:rPr lang="zh-CN" altLang="en-US" sz="2000" smtClean="0">
                <a:ea typeface="黑体" panose="02010609060101010101" pitchFamily="49" charset="-122"/>
              </a:rPr>
              <a:t>。</a:t>
            </a:r>
            <a:endParaRPr lang="en-US" altLang="zh-CN" sz="2000" smtClean="0">
              <a:ea typeface="黑体" panose="02010609060101010101" pitchFamily="49" charset="-122"/>
            </a:endParaRPr>
          </a:p>
          <a:p>
            <a:pPr>
              <a:spcBef>
                <a:spcPct val="50000"/>
              </a:spcBef>
              <a:buClrTx/>
              <a:buSzTx/>
              <a:buFontTx/>
              <a:buNone/>
            </a:pPr>
            <a:r>
              <a:rPr lang="zh-CN" altLang="en-US" sz="2000" smtClean="0">
                <a:ea typeface="黑体" panose="02010609060101010101" pitchFamily="49" charset="-122"/>
              </a:rPr>
              <a:t>假设</a:t>
            </a:r>
            <a:r>
              <a:rPr lang="zh-CN" altLang="en-US" sz="2000">
                <a:ea typeface="黑体" panose="02010609060101010101" pitchFamily="49" charset="-122"/>
              </a:rPr>
              <a:t>上图所示的文本串只占一页，且起始行号为</a:t>
            </a:r>
            <a:r>
              <a:rPr lang="en-US" altLang="zh-CN" sz="2000">
                <a:ea typeface="黑体" panose="02010609060101010101" pitchFamily="49" charset="-122"/>
              </a:rPr>
              <a:t>1</a:t>
            </a:r>
            <a:r>
              <a:rPr lang="zh-CN" altLang="en-US" sz="2000">
                <a:ea typeface="黑体" panose="02010609060101010101" pitchFamily="49" charset="-122"/>
              </a:rPr>
              <a:t>，则该文本串的行表如下图所示。</a:t>
            </a:r>
          </a:p>
        </p:txBody>
      </p:sp>
      <p:graphicFrame>
        <p:nvGraphicFramePr>
          <p:cNvPr id="7" name="对象 6"/>
          <p:cNvGraphicFramePr>
            <a:graphicFrameLocks noChangeAspect="1"/>
          </p:cNvGraphicFramePr>
          <p:nvPr/>
        </p:nvGraphicFramePr>
        <p:xfrm>
          <a:off x="7680325" y="1827213"/>
          <a:ext cx="2916238" cy="2178050"/>
        </p:xfrm>
        <a:graphic>
          <a:graphicData uri="http://schemas.openxmlformats.org/presentationml/2006/ole">
            <mc:AlternateContent xmlns:mc="http://schemas.openxmlformats.org/markup-compatibility/2006">
              <mc:Choice xmlns:v="urn:schemas-microsoft-com:vml" Requires="v">
                <p:oleObj spid="_x0000_s127155" name="图片" r:id="rId3" imgW="2743200" imgH="2514600" progId="Word.Picture.8">
                  <p:embed/>
                </p:oleObj>
              </mc:Choice>
              <mc:Fallback>
                <p:oleObj name="图片" r:id="rId3" imgW="2743200" imgH="2514600" progId="Word.Picture.8">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b="18611"/>
                      <a:stretch>
                        <a:fillRect/>
                      </a:stretch>
                    </p:blipFill>
                    <p:spPr bwMode="auto">
                      <a:xfrm>
                        <a:off x="7680325" y="1827213"/>
                        <a:ext cx="291623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
          <p:cNvSpPr>
            <a:spLocks noGrp="1"/>
          </p:cNvSpPr>
          <p:nvPr>
            <p:ph type="title"/>
          </p:nvPr>
        </p:nvSpPr>
        <p:spPr/>
        <p:txBody>
          <a:bodyPr>
            <a:normAutofit fontScale="90000"/>
          </a:bodyPr>
          <a:lstStyle/>
          <a:p>
            <a:r>
              <a:rPr lang="zh-CN" altLang="en-US" smtClean="0"/>
              <a:t>串操作应用举例</a:t>
            </a:r>
          </a:p>
        </p:txBody>
      </p:sp>
      <p:sp>
        <p:nvSpPr>
          <p:cNvPr id="3" name="内容占位符 2"/>
          <p:cNvSpPr>
            <a:spLocks noGrp="1"/>
          </p:cNvSpPr>
          <p:nvPr>
            <p:ph idx="1"/>
          </p:nvPr>
        </p:nvSpPr>
        <p:spPr/>
        <p:txBody>
          <a:bodyPr/>
          <a:lstStyle/>
          <a:p>
            <a:pPr>
              <a:defRPr/>
            </a:pPr>
            <a:r>
              <a:rPr lang="zh-CN" altLang="en-US" dirty="0"/>
              <a:t>建立词索引表</a:t>
            </a:r>
          </a:p>
          <a:p>
            <a:pPr lvl="1">
              <a:defRPr/>
            </a:pPr>
            <a:r>
              <a:rPr lang="zh-CN" altLang="en-US" sz="2000" dirty="0"/>
              <a:t>信息检索是计算机应用的重要领域之一，由于信息检索的主要操作是在大量的存放在磁盘上的信息中查询一个特定的信息，为了提高查询效率，我们就必须建立一张索引表。索引表也可以看成是文本串的形式，也是串的操作应用之一。</a:t>
            </a:r>
          </a:p>
          <a:p>
            <a:pPr lvl="1">
              <a:defRPr/>
            </a:pPr>
            <a:endParaRPr lang="zh-CN" altLang="en-US" sz="2000" dirty="0"/>
          </a:p>
          <a:p>
            <a:pPr lvl="1">
              <a:defRPr/>
            </a:pPr>
            <a:endParaRPr lang="zh-CN" altLang="en-US" dirty="0"/>
          </a:p>
        </p:txBody>
      </p:sp>
      <p:pic>
        <p:nvPicPr>
          <p:cNvPr id="128004" name="Picture 2" descr="http://img.my.csdn.net/uploads/201209/10/1347267642_4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087" y="3193233"/>
            <a:ext cx="5143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4" descr="http://hi.csdn.net/attachment/201202/13/0_1329141580k34Q.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24944"/>
            <a:ext cx="46085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job.xdnice.com/upload/2012-11/121129004279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1196975"/>
            <a:ext cx="35337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4" descr="http://hcsem.com/wp-content/uploads/2011/11/image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9" y="1557338"/>
            <a:ext cx="564038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719514" y="4437064"/>
            <a:ext cx="1373187" cy="172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楷体_GB2312"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Blend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57D98C"/>
        </a:solidFill>
        <a:ln/>
        <a:extLst/>
      </a:spPr>
      <a:bodyPr lIns="0" tIns="0" rIns="0" bIns="0" rtlCol="0" anchor="b"/>
      <a:lstStyle>
        <a:defPPr algn="ctr" eaLnBrk="1" hangingPunct="1">
          <a:defRPr sz="1800" dirty="0">
            <a:solidFill>
              <a:schemeClr val="bg1"/>
            </a:solidFill>
            <a:ea typeface="黑体" panose="02010609060101010101" pitchFamily="49"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6779</TotalTime>
  <Words>10680</Words>
  <Application>Microsoft Office PowerPoint</Application>
  <PresentationFormat>宽屏</PresentationFormat>
  <Paragraphs>2125</Paragraphs>
  <Slides>126</Slides>
  <Notes>4</Notes>
  <HiddenSlides>0</HiddenSlides>
  <MMClips>0</MMClips>
  <ScaleCrop>false</ScaleCrop>
  <HeadingPairs>
    <vt:vector size="8" baseType="variant">
      <vt:variant>
        <vt:lpstr>已用的字体</vt:lpstr>
      </vt:variant>
      <vt:variant>
        <vt:i4>27</vt:i4>
      </vt:variant>
      <vt:variant>
        <vt:lpstr>主题</vt:lpstr>
      </vt:variant>
      <vt:variant>
        <vt:i4>1</vt:i4>
      </vt:variant>
      <vt:variant>
        <vt:lpstr>嵌入 OLE 服务器</vt:lpstr>
      </vt:variant>
      <vt:variant>
        <vt:i4>5</vt:i4>
      </vt:variant>
      <vt:variant>
        <vt:lpstr>幻灯片标题</vt:lpstr>
      </vt:variant>
      <vt:variant>
        <vt:i4>126</vt:i4>
      </vt:variant>
    </vt:vector>
  </HeadingPairs>
  <TitlesOfParts>
    <vt:vector size="159" baseType="lpstr">
      <vt:lpstr>Helvetica Neue</vt:lpstr>
      <vt:lpstr>ITC Officina Sans Book</vt:lpstr>
      <vt:lpstr>方正综艺简体</vt:lpstr>
      <vt:lpstr>仿宋_GB2312</vt:lpstr>
      <vt:lpstr>黑体</vt:lpstr>
      <vt:lpstr>华文仿宋</vt:lpstr>
      <vt:lpstr>华文新魏</vt:lpstr>
      <vt:lpstr>楷体_GB2312</vt:lpstr>
      <vt:lpstr>隶书</vt:lpstr>
      <vt:lpstr>宋体</vt:lpstr>
      <vt:lpstr>微软雅黑</vt:lpstr>
      <vt:lpstr>文泉驿微米黑</vt:lpstr>
      <vt:lpstr>Arial</vt:lpstr>
      <vt:lpstr>Arial</vt:lpstr>
      <vt:lpstr>Arial Narrow</vt:lpstr>
      <vt:lpstr>Book Antiqua</vt:lpstr>
      <vt:lpstr>Calibri</vt:lpstr>
      <vt:lpstr>Calibri Light</vt:lpstr>
      <vt:lpstr>Comic Sans MS</vt:lpstr>
      <vt:lpstr>Corbel</vt:lpstr>
      <vt:lpstr>Courier New</vt:lpstr>
      <vt:lpstr>Garamond</vt:lpstr>
      <vt:lpstr>Symbol</vt:lpstr>
      <vt:lpstr>Tahoma</vt:lpstr>
      <vt:lpstr>Times</vt:lpstr>
      <vt:lpstr>Times New Roman</vt:lpstr>
      <vt:lpstr>Wingdings</vt:lpstr>
      <vt:lpstr>3_Blends</vt:lpstr>
      <vt:lpstr>Equation</vt:lpstr>
      <vt:lpstr>公式</vt:lpstr>
      <vt:lpstr>文档</vt:lpstr>
      <vt:lpstr>Document</vt:lpstr>
      <vt:lpstr>图片</vt:lpstr>
      <vt:lpstr>数 据 结 构 第4章数组、串与广义表</vt:lpstr>
      <vt:lpstr>第三章要点回顾</vt:lpstr>
      <vt:lpstr>第四章 数组、串与广义表</vt:lpstr>
      <vt:lpstr>PowerPoint 演示文稿</vt:lpstr>
      <vt:lpstr>Motivation</vt:lpstr>
      <vt:lpstr>Motivation</vt:lpstr>
      <vt:lpstr>1.数组的基本概念</vt:lpstr>
      <vt:lpstr>一维数组的定义和初始化</vt:lpstr>
      <vt:lpstr>二维数组</vt:lpstr>
      <vt:lpstr>PowerPoint 演示文稿</vt:lpstr>
      <vt:lpstr>二维数组(Cont.)</vt:lpstr>
      <vt:lpstr>PowerPoint 演示文稿</vt:lpstr>
      <vt:lpstr>二维数组的动态定义和初始化</vt:lpstr>
      <vt:lpstr>数组 vs 线性表</vt:lpstr>
      <vt:lpstr>PowerPoint 演示文稿</vt:lpstr>
      <vt:lpstr>PowerPoint 演示文稿</vt:lpstr>
      <vt:lpstr>PowerPoint 演示文稿</vt:lpstr>
      <vt:lpstr>PowerPoint 演示文稿</vt:lpstr>
      <vt:lpstr> 三维数组</vt:lpstr>
      <vt:lpstr> N维数组(3DnD)</vt:lpstr>
      <vt:lpstr>动态数组</vt:lpstr>
      <vt:lpstr>动态数组类的定义与实现</vt:lpstr>
      <vt:lpstr>PowerPoint 演示文稿</vt:lpstr>
      <vt:lpstr>PowerPoint 演示文稿</vt:lpstr>
      <vt:lpstr>PowerPoint 演示文稿</vt:lpstr>
      <vt:lpstr>PowerPoint 演示文稿</vt:lpstr>
      <vt:lpstr>PowerPoint 演示文稿</vt:lpstr>
      <vt:lpstr>数组的应用——特殊矩阵的压缩存储</vt:lpstr>
      <vt:lpstr>特殊矩阵</vt:lpstr>
      <vt:lpstr>PowerPoint 演示文稿</vt:lpstr>
      <vt:lpstr>PowerPoint 演示文稿</vt:lpstr>
      <vt:lpstr>PowerPoint 演示文稿</vt:lpstr>
      <vt:lpstr>PowerPoint 演示文稿</vt:lpstr>
      <vt:lpstr>PowerPoint 演示文稿</vt:lpstr>
      <vt:lpstr>三对角矩阵的压缩存储</vt:lpstr>
      <vt:lpstr>PowerPoint 演示文稿</vt:lpstr>
      <vt:lpstr>PowerPoint 演示文稿</vt:lpstr>
      <vt:lpstr>稀疏矩阵(Sparse Matrix)</vt:lpstr>
      <vt:lpstr>PowerPoint 演示文稿</vt:lpstr>
      <vt:lpstr>稀疏矩阵的定义</vt:lpstr>
      <vt:lpstr>稀疏矩阵的构造函数</vt:lpstr>
      <vt:lpstr>PowerPoint 演示文稿</vt:lpstr>
      <vt:lpstr>PowerPoint 演示文稿</vt:lpstr>
      <vt:lpstr>PowerPoint 演示文稿</vt:lpstr>
      <vt:lpstr>用三元组表表示的稀疏矩阵及其转置</vt:lpstr>
      <vt:lpstr>稀疏矩阵转置算法思想</vt:lpstr>
      <vt:lpstr>稀疏矩阵的转置</vt:lpstr>
      <vt:lpstr>快速转置算法</vt:lpstr>
      <vt:lpstr>PowerPoint 演示文稿</vt:lpstr>
      <vt:lpstr>稀疏矩阵的快速转置算法</vt:lpstr>
      <vt:lpstr>稀疏矩阵</vt:lpstr>
      <vt:lpstr>三元组链表</vt:lpstr>
      <vt:lpstr>PowerPoint 演示文稿</vt:lpstr>
      <vt:lpstr>PowerPoint 演示文稿</vt:lpstr>
      <vt:lpstr>数组小结</vt:lpstr>
      <vt:lpstr>PowerPoint 演示文稿</vt:lpstr>
      <vt:lpstr>Motivation</vt:lpstr>
      <vt:lpstr>Motivation</vt:lpstr>
      <vt:lpstr>串的基本概念、抽象数据类型和C/C++语言的串函数</vt:lpstr>
      <vt:lpstr>串的基本概念、抽象数据类型和C/C++语言的串函数</vt:lpstr>
      <vt:lpstr>PowerPoint 演示文稿</vt:lpstr>
      <vt:lpstr>串的基本概念、抽象数据类型和C/C++语言的串函数</vt:lpstr>
      <vt:lpstr>串的基本概念、抽象数据类型和C/C++语言的串函数</vt:lpstr>
      <vt:lpstr>串的基本概念、抽象数据类型和C/C++语言的串函数</vt:lpstr>
      <vt:lpstr>PowerPoint 演示文稿</vt:lpstr>
      <vt:lpstr>3.顺序串类（动态数组结构）</vt:lpstr>
      <vt:lpstr>字符串的构造函数</vt:lpstr>
      <vt:lpstr>字符串的构造函数</vt:lpstr>
      <vt:lpstr>字符串的复制构造函数</vt:lpstr>
      <vt:lpstr>字符串重载操作的使用示例 </vt:lpstr>
      <vt:lpstr>提取子串的算法示例</vt:lpstr>
      <vt:lpstr>串重载操作：提取子串</vt:lpstr>
      <vt:lpstr>串重载操作: 串赋值</vt:lpstr>
      <vt:lpstr>串重载操作：取串的第i个字符</vt:lpstr>
      <vt:lpstr>串重载操作: 串连接</vt:lpstr>
      <vt:lpstr>4. 串的模式匹配算法</vt:lpstr>
      <vt:lpstr>朴素的模式匹配：Brute-Force算法</vt:lpstr>
      <vt:lpstr>朴素的模式匹配：Brute-Force算法</vt:lpstr>
      <vt:lpstr>Brute-Force算法的复杂度</vt:lpstr>
      <vt:lpstr>改进的模式匹配：KMP算法</vt:lpstr>
      <vt:lpstr>改进的模式匹配：KMP算法</vt:lpstr>
      <vt:lpstr>改进的模式匹配：KMP算法</vt:lpstr>
      <vt:lpstr>PowerPoint 演示文稿</vt:lpstr>
      <vt:lpstr>k 的确定方法</vt:lpstr>
      <vt:lpstr>PowerPoint 演示文稿</vt:lpstr>
      <vt:lpstr>利用next特征向量进行匹配处理</vt:lpstr>
      <vt:lpstr>PowerPoint 演示文稿</vt:lpstr>
      <vt:lpstr>用KMP算法实现的快速匹配算法</vt:lpstr>
      <vt:lpstr>next特征向量的计算</vt:lpstr>
      <vt:lpstr>Next计算过程图示1</vt:lpstr>
      <vt:lpstr>Next计算过程图示2</vt:lpstr>
      <vt:lpstr>PowerPoint 演示文稿</vt:lpstr>
      <vt:lpstr>对当前串计算next特征向量的算法</vt:lpstr>
      <vt:lpstr>课堂练习</vt:lpstr>
      <vt:lpstr>BF与KMP算法的运行效率比较</vt:lpstr>
      <vt:lpstr>串操作应用举例</vt:lpstr>
      <vt:lpstr>PowerPoint 演示文稿</vt:lpstr>
      <vt:lpstr>串操作应用举例</vt:lpstr>
      <vt:lpstr>PowerPoint 演示文稿</vt:lpstr>
      <vt:lpstr>搜索引擎</vt:lpstr>
      <vt:lpstr>广义表 (General Lists )</vt:lpstr>
      <vt:lpstr>广义表的特性</vt:lpstr>
      <vt:lpstr>广义表的表头与表尾</vt:lpstr>
      <vt:lpstr>PowerPoint 演示文稿</vt:lpstr>
      <vt:lpstr>PowerPoint 演示文稿</vt:lpstr>
      <vt:lpstr>广义表结点定义</vt:lpstr>
      <vt:lpstr>PowerPoint 演示文稿</vt:lpstr>
      <vt:lpstr>PowerPoint 演示文稿</vt:lpstr>
      <vt:lpstr>PowerPoint 演示文稿</vt:lpstr>
      <vt:lpstr>广义表类的构造和访问成员函数</vt:lpstr>
      <vt:lpstr>PowerPoint 演示文稿</vt:lpstr>
      <vt:lpstr>广义表的递归算法</vt:lpstr>
      <vt:lpstr>PowerPoint 演示文稿</vt:lpstr>
      <vt:lpstr>求广义表深度的算法</vt:lpstr>
      <vt:lpstr>求广义表深度的算法</vt:lpstr>
      <vt:lpstr>广义表的删除算法</vt:lpstr>
      <vt:lpstr>PowerPoint 演示文稿</vt:lpstr>
      <vt:lpstr>PowerPoint 演示文稿</vt:lpstr>
      <vt:lpstr>建立广义表的链表表示 </vt:lpstr>
      <vt:lpstr>建立广义表的算法 </vt:lpstr>
      <vt:lpstr>PowerPoint 演示文稿</vt:lpstr>
      <vt:lpstr>PowerPoint 演示文稿</vt:lpstr>
      <vt:lpstr>PowerPoint 演示文稿</vt:lpstr>
      <vt:lpstr>广义表的应用</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第二章  线性表</dc:title>
  <dc:creator>Administrator</dc:creator>
  <cp:lastModifiedBy>Xinwei</cp:lastModifiedBy>
  <cp:revision>1079</cp:revision>
  <dcterms:created xsi:type="dcterms:W3CDTF">2004-02-17T03:02:14Z</dcterms:created>
  <dcterms:modified xsi:type="dcterms:W3CDTF">2024-10-08T01:59:56Z</dcterms:modified>
</cp:coreProperties>
</file>