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134"/>
  </p:notesMasterIdLst>
  <p:handoutMasterIdLst>
    <p:handoutMasterId r:id="rId135"/>
  </p:handoutMasterIdLst>
  <p:sldIdLst>
    <p:sldId id="702" r:id="rId2"/>
    <p:sldId id="694" r:id="rId3"/>
    <p:sldId id="678" r:id="rId4"/>
    <p:sldId id="679" r:id="rId5"/>
    <p:sldId id="698" r:id="rId6"/>
    <p:sldId id="680" r:id="rId7"/>
    <p:sldId id="695" r:id="rId8"/>
    <p:sldId id="681" r:id="rId9"/>
    <p:sldId id="683" r:id="rId10"/>
    <p:sldId id="697" r:id="rId11"/>
    <p:sldId id="493" r:id="rId12"/>
    <p:sldId id="417" r:id="rId13"/>
    <p:sldId id="502" r:id="rId14"/>
    <p:sldId id="505" r:id="rId15"/>
    <p:sldId id="506" r:id="rId16"/>
    <p:sldId id="507" r:id="rId17"/>
    <p:sldId id="699" r:id="rId18"/>
    <p:sldId id="508" r:id="rId19"/>
    <p:sldId id="509" r:id="rId20"/>
    <p:sldId id="510" r:id="rId21"/>
    <p:sldId id="511" r:id="rId22"/>
    <p:sldId id="512" r:id="rId23"/>
    <p:sldId id="513" r:id="rId24"/>
    <p:sldId id="515" r:id="rId25"/>
    <p:sldId id="516" r:id="rId26"/>
    <p:sldId id="514" r:id="rId27"/>
    <p:sldId id="520" r:id="rId28"/>
    <p:sldId id="521" r:id="rId29"/>
    <p:sldId id="522" r:id="rId30"/>
    <p:sldId id="525" r:id="rId31"/>
    <p:sldId id="523" r:id="rId32"/>
    <p:sldId id="524" r:id="rId33"/>
    <p:sldId id="526" r:id="rId34"/>
    <p:sldId id="557" r:id="rId35"/>
    <p:sldId id="527" r:id="rId36"/>
    <p:sldId id="530" r:id="rId37"/>
    <p:sldId id="648" r:id="rId38"/>
    <p:sldId id="528" r:id="rId39"/>
    <p:sldId id="649" r:id="rId40"/>
    <p:sldId id="529" r:id="rId41"/>
    <p:sldId id="568" r:id="rId42"/>
    <p:sldId id="569" r:id="rId43"/>
    <p:sldId id="531" r:id="rId44"/>
    <p:sldId id="570" r:id="rId45"/>
    <p:sldId id="532" r:id="rId46"/>
    <p:sldId id="533" r:id="rId47"/>
    <p:sldId id="546" r:id="rId48"/>
    <p:sldId id="577" r:id="rId49"/>
    <p:sldId id="547" r:id="rId50"/>
    <p:sldId id="650" r:id="rId51"/>
    <p:sldId id="534" r:id="rId52"/>
    <p:sldId id="692" r:id="rId53"/>
    <p:sldId id="578" r:id="rId54"/>
    <p:sldId id="548" r:id="rId55"/>
    <p:sldId id="549" r:id="rId56"/>
    <p:sldId id="580" r:id="rId57"/>
    <p:sldId id="579" r:id="rId58"/>
    <p:sldId id="684" r:id="rId59"/>
    <p:sldId id="685" r:id="rId60"/>
    <p:sldId id="686" r:id="rId61"/>
    <p:sldId id="687" r:id="rId62"/>
    <p:sldId id="560" r:id="rId63"/>
    <p:sldId id="581" r:id="rId64"/>
    <p:sldId id="582" r:id="rId65"/>
    <p:sldId id="652" r:id="rId66"/>
    <p:sldId id="584" r:id="rId67"/>
    <p:sldId id="651" r:id="rId68"/>
    <p:sldId id="703" r:id="rId69"/>
    <p:sldId id="676" r:id="rId70"/>
    <p:sldId id="677" r:id="rId71"/>
    <p:sldId id="552" r:id="rId72"/>
    <p:sldId id="587" r:id="rId73"/>
    <p:sldId id="589" r:id="rId74"/>
    <p:sldId id="590" r:id="rId75"/>
    <p:sldId id="553" r:id="rId76"/>
    <p:sldId id="653" r:id="rId77"/>
    <p:sldId id="571" r:id="rId78"/>
    <p:sldId id="672" r:id="rId79"/>
    <p:sldId id="673" r:id="rId80"/>
    <p:sldId id="605" r:id="rId81"/>
    <p:sldId id="606" r:id="rId82"/>
    <p:sldId id="607" r:id="rId83"/>
    <p:sldId id="609" r:id="rId84"/>
    <p:sldId id="610" r:id="rId85"/>
    <p:sldId id="611" r:id="rId86"/>
    <p:sldId id="612" r:id="rId87"/>
    <p:sldId id="613" r:id="rId88"/>
    <p:sldId id="614" r:id="rId89"/>
    <p:sldId id="575" r:id="rId90"/>
    <p:sldId id="674" r:id="rId91"/>
    <p:sldId id="675" r:id="rId92"/>
    <p:sldId id="576" r:id="rId93"/>
    <p:sldId id="615" r:id="rId94"/>
    <p:sldId id="644" r:id="rId95"/>
    <p:sldId id="654" r:id="rId96"/>
    <p:sldId id="655" r:id="rId97"/>
    <p:sldId id="647" r:id="rId98"/>
    <p:sldId id="616" r:id="rId99"/>
    <p:sldId id="618" r:id="rId100"/>
    <p:sldId id="628" r:id="rId101"/>
    <p:sldId id="564" r:id="rId102"/>
    <p:sldId id="656" r:id="rId103"/>
    <p:sldId id="658" r:id="rId104"/>
    <p:sldId id="539" r:id="rId105"/>
    <p:sldId id="630" r:id="rId106"/>
    <p:sldId id="631" r:id="rId107"/>
    <p:sldId id="632" r:id="rId108"/>
    <p:sldId id="659" r:id="rId109"/>
    <p:sldId id="634" r:id="rId110"/>
    <p:sldId id="635" r:id="rId111"/>
    <p:sldId id="637" r:id="rId112"/>
    <p:sldId id="660" r:id="rId113"/>
    <p:sldId id="665" r:id="rId114"/>
    <p:sldId id="666" r:id="rId115"/>
    <p:sldId id="545" r:id="rId116"/>
    <p:sldId id="661" r:id="rId117"/>
    <p:sldId id="662" r:id="rId118"/>
    <p:sldId id="667" r:id="rId119"/>
    <p:sldId id="501" r:id="rId120"/>
    <p:sldId id="696" r:id="rId121"/>
    <p:sldId id="668" r:id="rId122"/>
    <p:sldId id="670" r:id="rId123"/>
    <p:sldId id="671" r:id="rId124"/>
    <p:sldId id="691" r:id="rId125"/>
    <p:sldId id="689" r:id="rId126"/>
    <p:sldId id="690" r:id="rId127"/>
    <p:sldId id="704" r:id="rId128"/>
    <p:sldId id="467" r:id="rId129"/>
    <p:sldId id="701" r:id="rId130"/>
    <p:sldId id="711" r:id="rId131"/>
    <p:sldId id="714" r:id="rId132"/>
    <p:sldId id="713" r:id="rId133"/>
  </p:sldIdLst>
  <p:sldSz cx="12192000" cy="6858000"/>
  <p:notesSz cx="6648450" cy="9780588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336699"/>
        </a:solidFill>
        <a:latin typeface="Tahoma" panose="020B0604030504040204" pitchFamily="34" charset="0"/>
        <a:ea typeface="仿宋_GB2312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336699"/>
        </a:solidFill>
        <a:latin typeface="Tahoma" panose="020B0604030504040204" pitchFamily="34" charset="0"/>
        <a:ea typeface="仿宋_GB2312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336699"/>
        </a:solidFill>
        <a:latin typeface="Tahoma" panose="020B0604030504040204" pitchFamily="34" charset="0"/>
        <a:ea typeface="仿宋_GB2312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336699"/>
        </a:solidFill>
        <a:latin typeface="Tahoma" panose="020B0604030504040204" pitchFamily="34" charset="0"/>
        <a:ea typeface="仿宋_GB2312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336699"/>
        </a:solidFill>
        <a:latin typeface="Tahoma" panose="020B0604030504040204" pitchFamily="34" charset="0"/>
        <a:ea typeface="仿宋_GB2312" pitchFamily="49" charset="-122"/>
        <a:cs typeface="+mn-cs"/>
      </a:defRPr>
    </a:lvl5pPr>
    <a:lvl6pPr marL="2286000" algn="l" defTabSz="914400" rtl="0" eaLnBrk="1" latinLnBrk="0" hangingPunct="1">
      <a:defRPr sz="3200" b="1" kern="1200">
        <a:solidFill>
          <a:srgbClr val="336699"/>
        </a:solidFill>
        <a:latin typeface="Tahoma" panose="020B0604030504040204" pitchFamily="34" charset="0"/>
        <a:ea typeface="仿宋_GB2312" pitchFamily="49" charset="-122"/>
        <a:cs typeface="+mn-cs"/>
      </a:defRPr>
    </a:lvl6pPr>
    <a:lvl7pPr marL="2743200" algn="l" defTabSz="914400" rtl="0" eaLnBrk="1" latinLnBrk="0" hangingPunct="1">
      <a:defRPr sz="3200" b="1" kern="1200">
        <a:solidFill>
          <a:srgbClr val="336699"/>
        </a:solidFill>
        <a:latin typeface="Tahoma" panose="020B0604030504040204" pitchFamily="34" charset="0"/>
        <a:ea typeface="仿宋_GB2312" pitchFamily="49" charset="-122"/>
        <a:cs typeface="+mn-cs"/>
      </a:defRPr>
    </a:lvl7pPr>
    <a:lvl8pPr marL="3200400" algn="l" defTabSz="914400" rtl="0" eaLnBrk="1" latinLnBrk="0" hangingPunct="1">
      <a:defRPr sz="3200" b="1" kern="1200">
        <a:solidFill>
          <a:srgbClr val="336699"/>
        </a:solidFill>
        <a:latin typeface="Tahoma" panose="020B0604030504040204" pitchFamily="34" charset="0"/>
        <a:ea typeface="仿宋_GB2312" pitchFamily="49" charset="-122"/>
        <a:cs typeface="+mn-cs"/>
      </a:defRPr>
    </a:lvl8pPr>
    <a:lvl9pPr marL="3657600" algn="l" defTabSz="914400" rtl="0" eaLnBrk="1" latinLnBrk="0" hangingPunct="1">
      <a:defRPr sz="3200" b="1" kern="1200">
        <a:solidFill>
          <a:srgbClr val="336699"/>
        </a:solidFill>
        <a:latin typeface="Tahoma" panose="020B0604030504040204" pitchFamily="34" charset="0"/>
        <a:ea typeface="仿宋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1">
          <p15:clr>
            <a:srgbClr val="A4A3A4"/>
          </p15:clr>
        </p15:guide>
        <p15:guide id="2" pos="209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0066CC"/>
    <a:srgbClr val="FF3300"/>
    <a:srgbClr val="FF0000"/>
    <a:srgbClr val="0033CC"/>
    <a:srgbClr val="FFFF99"/>
    <a:srgbClr val="FF7C8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34" autoAdjust="0"/>
  </p:normalViewPr>
  <p:slideViewPr>
    <p:cSldViewPr>
      <p:cViewPr varScale="1">
        <p:scale>
          <a:sx n="93" d="100"/>
          <a:sy n="93" d="100"/>
        </p:scale>
        <p:origin x="86" y="82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934" y="42"/>
      </p:cViewPr>
      <p:guideLst>
        <p:guide orient="horz" pos="3081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notesMaster" Target="notesMasters/notesMaster1.xml"/><Relationship Id="rId13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 b="0">
                <a:solidFill>
                  <a:schemeClr val="tx1"/>
                </a:solidFill>
                <a:effectLst/>
                <a:latin typeface="Garamond" panose="02020404030301010803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7138" y="0"/>
            <a:ext cx="28813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>
                <a:solidFill>
                  <a:schemeClr val="tx1"/>
                </a:solidFill>
                <a:effectLst/>
                <a:latin typeface="Garamond" panose="02020404030301010803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1638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 b="0">
                <a:solidFill>
                  <a:schemeClr val="tx1"/>
                </a:solidFill>
                <a:effectLst/>
                <a:latin typeface="Garamond" panose="02020404030301010803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7138" y="9291638"/>
            <a:ext cx="28813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>
                <a:solidFill>
                  <a:schemeClr val="tx1"/>
                </a:solidFill>
                <a:effectLst/>
                <a:latin typeface="Garamond" panose="02020404030301010803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705677E-99FF-45AA-91B4-DC4A84F5F3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2173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 b="0">
                <a:solidFill>
                  <a:schemeClr val="tx1"/>
                </a:solidFill>
                <a:effectLst/>
                <a:latin typeface="Garamond" panose="02020404030301010803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7138" y="0"/>
            <a:ext cx="28813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>
                <a:solidFill>
                  <a:schemeClr val="tx1"/>
                </a:solidFill>
                <a:effectLst/>
                <a:latin typeface="Garamond" panose="02020404030301010803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088" y="733425"/>
            <a:ext cx="6518275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45025"/>
            <a:ext cx="4876800" cy="440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1638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 b="0">
                <a:solidFill>
                  <a:schemeClr val="tx1"/>
                </a:solidFill>
                <a:effectLst/>
                <a:latin typeface="Garamond" panose="02020404030301010803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7138" y="9291638"/>
            <a:ext cx="28813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>
                <a:solidFill>
                  <a:schemeClr val="tx1"/>
                </a:solidFill>
                <a:effectLst/>
                <a:latin typeface="Garamond" panose="02020404030301010803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636FEB1-3F1D-43E6-AFBC-F30F0074A4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843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7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5A78794-D54A-41BA-8202-58A6B542050C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668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980B-21D5-4B00-B66C-19D018A64B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945804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8737600" y="6200775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6D232-2191-432E-9834-DCF771344F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88877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61445-1F7A-42B9-B9BE-6A551694DD4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6045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8737600" y="6200775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37B6-2C0F-48FE-AB95-F6AD28914E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21791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8737600" y="6200775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DE89B-3405-40F8-A850-5D32BBCF98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1712133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>
          <a:xfrm>
            <a:off x="8737600" y="6200775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4A26-09F4-43E3-A886-2A778BE81D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304696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02167" y="6245225"/>
            <a:ext cx="305223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305223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23215B4-7B7A-41CB-A5FA-057CAC4827D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4503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44624"/>
            <a:ext cx="10515600" cy="687611"/>
          </a:xfrm>
        </p:spPr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l"/>
              <a:defRPr/>
            </a:lvl1pPr>
            <a:lvl2pPr marL="685800" indent="-22860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4F01AAF-5230-4DC7-AD0B-862717DD6E1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6695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346143-CD10-4A03-92A3-1CE15DD1099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960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1384" y="1052736"/>
            <a:ext cx="5328592" cy="505221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5000" y="1052736"/>
            <a:ext cx="5325616" cy="505221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810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-37909"/>
            <a:ext cx="7416824" cy="802613"/>
          </a:xfrm>
        </p:spPr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00" y="908720"/>
            <a:ext cx="5157787" cy="576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400" y="1628800"/>
            <a:ext cx="5157787" cy="446449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04" y="908720"/>
            <a:ext cx="5183188" cy="576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04" y="1628800"/>
            <a:ext cx="5183188" cy="446449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8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4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0E9652-B3C6-4FC8-A4BB-837F7A0CE47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436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7124B82-EB09-464E-9BE5-84074AEDA53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632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3F1C25-3B3C-4EB3-8038-CF54CA764B6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355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83778"/>
            <a:ext cx="10515600" cy="5193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2256367" y="1484314"/>
            <a:ext cx="955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1pPr>
            <a:lvl2pPr marL="742950" indent="-28575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2pPr>
            <a:lvl3pPr marL="11430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3pPr>
            <a:lvl4pPr marL="16002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4pPr>
            <a:lvl5pPr marL="20574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zh-CN" altLang="zh-CN" sz="160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11889572" y="6604001"/>
            <a:ext cx="186013" cy="2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1pPr>
            <a:lvl2pPr marL="742950" indent="-28575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2pPr>
            <a:lvl3pPr marL="11430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3pPr>
            <a:lvl4pPr marL="16002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4pPr>
            <a:lvl5pPr marL="20574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9pPr>
          </a:lstStyle>
          <a:p>
            <a:pPr algn="r">
              <a:spcBef>
                <a:spcPct val="50000"/>
              </a:spcBef>
              <a:defRPr/>
            </a:pPr>
            <a:endParaRPr lang="zh-CN" altLang="zh-CN" sz="1000" b="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914400" y="6229350"/>
            <a:ext cx="23452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1pPr>
            <a:lvl2pPr marL="742950" indent="-28575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2pPr>
            <a:lvl3pPr marL="11430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3pPr>
            <a:lvl4pPr marL="16002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4pPr>
            <a:lvl5pPr marL="20574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defRPr/>
            </a:pPr>
            <a:endParaRPr lang="en-US" altLang="zh-CN" sz="1400" b="0" smtClean="0">
              <a:latin typeface="ITC Officina Sans Book" pitchFamily="34" charset="0"/>
              <a:ea typeface="宋体" panose="02010600030101010101" pitchFamily="2" charset="-122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4165600" y="6229350"/>
            <a:ext cx="35644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1pPr>
            <a:lvl2pPr marL="742950" indent="-28575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2pPr>
            <a:lvl3pPr marL="11430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3pPr>
            <a:lvl4pPr marL="16002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4pPr>
            <a:lvl5pPr marL="20574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defRPr/>
            </a:pPr>
            <a:endParaRPr lang="en-US" altLang="zh-CN" sz="1400" b="0" smtClean="0">
              <a:latin typeface="ITC Officina Sans Book" pitchFamily="34" charset="0"/>
              <a:ea typeface="宋体" panose="02010600030101010101" pitchFamily="2" charset="-122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764704"/>
            <a:ext cx="12192000" cy="0"/>
          </a:xfrm>
          <a:prstGeom prst="line">
            <a:avLst/>
          </a:prstGeom>
          <a:noFill/>
          <a:ln w="12700">
            <a:solidFill>
              <a:srgbClr val="5AAAE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sz="4000"/>
          </a:p>
        </p:txBody>
      </p:sp>
      <p:sp>
        <p:nvSpPr>
          <p:cNvPr id="12" name="AutoShape 11"/>
          <p:cNvSpPr>
            <a:spLocks noChangeArrowheads="1"/>
          </p:cNvSpPr>
          <p:nvPr userDrawn="1"/>
        </p:nvSpPr>
        <p:spPr bwMode="auto">
          <a:xfrm flipH="1">
            <a:off x="11231034" y="6137276"/>
            <a:ext cx="960967" cy="720725"/>
          </a:xfrm>
          <a:prstGeom prst="rtTriangle">
            <a:avLst/>
          </a:prstGeom>
          <a:solidFill>
            <a:srgbClr val="0085A4"/>
          </a:solidFill>
          <a:ln w="9525" algn="ctr">
            <a:solidFill>
              <a:srgbClr val="0085A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kumimoji="0" lang="zh-CN" altLang="zh-CN" sz="1800" b="0" smtClean="0">
              <a:latin typeface="文泉驿微米黑" pitchFamily="34" charset="-122"/>
              <a:ea typeface="文泉驿微米黑" pitchFamily="34" charset="-122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 userDrawn="1"/>
        </p:nvSpPr>
        <p:spPr bwMode="auto">
          <a:xfrm>
            <a:off x="9552384" y="6350"/>
            <a:ext cx="26396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EDF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1pPr>
            <a:lvl2pPr marL="742950" indent="-28575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2pPr>
            <a:lvl3pPr marL="11430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3pPr>
            <a:lvl4pPr marL="16002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4pPr>
            <a:lvl5pPr marL="20574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600" b="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Data  Structures: Sort</a:t>
            </a:r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-24681" y="-64369"/>
            <a:ext cx="7754747" cy="813671"/>
          </a:xfrm>
          <a:prstGeom prst="rect">
            <a:avLst/>
          </a:prstGeom>
          <a:solidFill>
            <a:srgbClr val="CFED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kumimoji="0" lang="zh-CN" altLang="zh-CN" sz="1800" b="0" smtClean="0">
              <a:latin typeface="文泉驿微米黑" pitchFamily="34" charset="-122"/>
              <a:ea typeface="文泉驿微米黑" pitchFamily="34" charset="-122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352" y="113730"/>
            <a:ext cx="7056784" cy="578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1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C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90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9.png"/><Relationship Id="rId4" Type="http://schemas.openxmlformats.org/officeDocument/2006/relationships/image" Target="../media/image58.w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0.wmf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61.wmf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://baike.baidu.com/view/254413.htm" TargetMode="Externa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5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0.w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2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3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 txBox="1">
            <a:spLocks noGrp="1" noChangeArrowheads="1"/>
          </p:cNvSpPr>
          <p:nvPr/>
        </p:nvSpPr>
        <p:spPr bwMode="auto">
          <a:xfrm>
            <a:off x="8543925" y="6454775"/>
            <a:ext cx="21336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139DD9C-E3C4-4B0A-B5A4-F7312205E5F0}" type="slidenum">
              <a:rPr lang="en-US" altLang="zh-CN" sz="1400">
                <a:solidFill>
                  <a:schemeClr val="bg1"/>
                </a:solidFill>
                <a:latin typeface="文泉驿微米黑" pitchFamily="34" charset="-122"/>
                <a:ea typeface="文泉驿微米黑" pitchFamily="34" charset="-122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zh-CN" sz="1400">
              <a:solidFill>
                <a:schemeClr val="bg1"/>
              </a:solidFill>
              <a:latin typeface="文泉驿微米黑" pitchFamily="34" charset="-122"/>
              <a:ea typeface="文泉驿微米黑" pitchFamily="34" charset="-122"/>
            </a:endParaRPr>
          </a:p>
        </p:txBody>
      </p:sp>
      <p:sp>
        <p:nvSpPr>
          <p:cNvPr id="10243" name="Rectangle 1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CN" altLang="zh-CN" sz="1800">
              <a:latin typeface="文泉驿微米黑" pitchFamily="34" charset="-122"/>
              <a:ea typeface="文泉驿微米黑" pitchFamily="34" charset="-122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0" y="1124744"/>
            <a:ext cx="9144000" cy="2387600"/>
          </a:xfrm>
        </p:spPr>
        <p:txBody>
          <a:bodyPr>
            <a:normAutofit/>
          </a:bodyPr>
          <a:lstStyle/>
          <a:p>
            <a:r>
              <a:rPr lang="zh-CN" altLang="en-US" sz="6900" b="1" dirty="0" smtClean="0">
                <a:solidFill>
                  <a:srgbClr val="C62400"/>
                </a:solidFill>
              </a:rPr>
              <a:t>数 </a:t>
            </a:r>
            <a:r>
              <a:rPr lang="zh-CN" altLang="en-US" sz="6900" b="1" dirty="0">
                <a:solidFill>
                  <a:srgbClr val="C62400"/>
                </a:solidFill>
              </a:rPr>
              <a:t>据 结 </a:t>
            </a:r>
            <a:r>
              <a:rPr lang="zh-CN" altLang="en-US" sz="6900" b="1" dirty="0" smtClean="0">
                <a:solidFill>
                  <a:srgbClr val="C62400"/>
                </a:solidFill>
              </a:rPr>
              <a:t>构</a:t>
            </a:r>
            <a:r>
              <a:rPr lang="en-US" altLang="zh-CN" sz="6900" b="1" dirty="0" smtClean="0">
                <a:solidFill>
                  <a:srgbClr val="C62400"/>
                </a:solidFill>
              </a:rPr>
              <a:t/>
            </a:r>
            <a:br>
              <a:rPr lang="en-US" altLang="zh-CN" sz="6900" b="1" dirty="0" smtClean="0">
                <a:solidFill>
                  <a:srgbClr val="C62400"/>
                </a:solidFill>
              </a:rPr>
            </a:br>
            <a:r>
              <a:rPr lang="zh-CN" altLang="en-US" sz="7200" b="1" dirty="0" smtClean="0">
                <a:solidFill>
                  <a:srgbClr val="C624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第</a:t>
            </a:r>
            <a:r>
              <a:rPr lang="en-US" altLang="zh-CN" sz="7200" b="1" dirty="0" smtClean="0">
                <a:solidFill>
                  <a:srgbClr val="C624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9</a:t>
            </a:r>
            <a:r>
              <a:rPr lang="zh-CN" altLang="en-US" sz="7200" b="1" dirty="0" smtClean="0">
                <a:solidFill>
                  <a:srgbClr val="C624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章 内部排序</a:t>
            </a:r>
            <a:endParaRPr lang="zh-CN" altLang="en-US" sz="6900" b="1" dirty="0">
              <a:solidFill>
                <a:srgbClr val="C62400"/>
              </a:solidFill>
            </a:endParaRPr>
          </a:p>
        </p:txBody>
      </p:sp>
      <p:pic>
        <p:nvPicPr>
          <p:cNvPr id="10245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780"/>
            <a:ext cx="85439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1774825" y="4292601"/>
            <a:ext cx="8642350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800" dirty="0">
                <a:latin typeface="楷体_GB2312" pitchFamily="49" charset="-122"/>
              </a:rPr>
              <a:t>姜鑫维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800" dirty="0">
                <a:latin typeface="楷体_GB2312" pitchFamily="49" charset="-122"/>
              </a:rPr>
              <a:t>ysjxw@qq.com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dirty="0">
                <a:latin typeface="楷体_GB2312" pitchFamily="49" charset="-122"/>
              </a:rPr>
              <a:t>https://xinweijiang.github.io/course/ds-a/</a:t>
            </a:r>
            <a:endParaRPr lang="zh-CN" altLang="en-US" sz="1800" dirty="0">
              <a:latin typeface="楷体_GB2312" pitchFamily="49" charset="-122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80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2024</a:t>
            </a:r>
            <a:r>
              <a:rPr lang="zh-CN" altLang="en-US" sz="280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年</a:t>
            </a:r>
            <a:r>
              <a:rPr lang="zh-CN" altLang="en-US" sz="2800" dirty="0">
                <a:latin typeface="华文仿宋" panose="02010600040101010101" pitchFamily="2" charset="-122"/>
                <a:ea typeface="华文仿宋" panose="02010600040101010101" pitchFamily="2" charset="-122"/>
              </a:rPr>
              <a:t>秋</a:t>
            </a:r>
          </a:p>
        </p:txBody>
      </p:sp>
    </p:spTree>
    <p:extLst>
      <p:ext uri="{BB962C8B-B14F-4D97-AF65-F5344CB8AC3E}">
        <p14:creationId xmlns:p14="http://schemas.microsoft.com/office/powerpoint/2010/main" val="1531261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901" y="2246982"/>
            <a:ext cx="6343763" cy="440472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4825" y="37569"/>
            <a:ext cx="10515600" cy="687611"/>
          </a:xfrm>
        </p:spPr>
        <p:txBody>
          <a:bodyPr>
            <a:noAutofit/>
          </a:bodyPr>
          <a:lstStyle/>
          <a:p>
            <a:r>
              <a:rPr lang="zh-CN" altLang="en-US" b="1" dirty="0" smtClean="0">
                <a:solidFill>
                  <a:srgbClr val="0000CC"/>
                </a:solidFill>
              </a:rPr>
              <a:t>排序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AutoShape 4" descr="https://upload-images.jianshu.io/upload_images/15923110-0ee006290928e248?imageMogr2/auto-orient/strip|imageView2/2/w/1200/format/web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20834" name="Picture 2" descr="å¨è¿éæå¥å¾çæè¿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787205"/>
            <a:ext cx="5832648" cy="400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93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4"/>
          <p:cNvSpPr txBox="1">
            <a:spLocks noChangeArrowheads="1"/>
          </p:cNvSpPr>
          <p:nvPr/>
        </p:nvSpPr>
        <p:spPr bwMode="auto">
          <a:xfrm>
            <a:off x="1775520" y="1340768"/>
            <a:ext cx="9720311" cy="450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template &lt;class T&gt; 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void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mergeSort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(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dataList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&lt;T&gt;&amp; L,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dataList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&lt;T&gt;&amp; L2, </a:t>
            </a:r>
            <a:r>
              <a:rPr kumimoji="1" lang="en-US" altLang="zh-CN" sz="2400" dirty="0" err="1" smtClean="0">
                <a:latin typeface="Times New Roman" panose="02020603050405020304" pitchFamily="18" charset="0"/>
              </a:rPr>
              <a:t>int</a:t>
            </a:r>
            <a:r>
              <a:rPr kumimoji="1" lang="en-US" altLang="zh-CN" sz="2400" dirty="0" smtClean="0">
                <a:latin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left,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right) </a:t>
            </a:r>
            <a:endParaRPr kumimoji="1" lang="en-US" altLang="zh-CN" sz="24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400" dirty="0" smtClean="0">
                <a:latin typeface="Times New Roman" panose="02020603050405020304" pitchFamily="18" charset="0"/>
              </a:rPr>
              <a:t>{</a:t>
            </a:r>
            <a:endParaRPr kumimoji="1" lang="en-US" altLang="zh-CN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400" dirty="0" smtClean="0">
                <a:solidFill>
                  <a:srgbClr val="CC0099"/>
                </a:solidFill>
                <a:latin typeface="Times New Roman" panose="02020603050405020304" pitchFamily="18" charset="0"/>
              </a:rPr>
              <a:t>    //</a:t>
            </a:r>
            <a:r>
              <a:rPr kumimoji="1" lang="zh-CN" altLang="en-US" sz="2400" dirty="0">
                <a:solidFill>
                  <a:srgbClr val="CC0099"/>
                </a:solidFill>
                <a:latin typeface="Times New Roman" panose="02020603050405020304" pitchFamily="18" charset="0"/>
              </a:rPr>
              <a:t>对表</a:t>
            </a:r>
            <a:r>
              <a:rPr kumimoji="1" lang="en-US" altLang="zh-CN" sz="2400" dirty="0">
                <a:solidFill>
                  <a:srgbClr val="CC0099"/>
                </a:solidFill>
                <a:latin typeface="Times New Roman" panose="02020603050405020304" pitchFamily="18" charset="0"/>
              </a:rPr>
              <a:t>L[</a:t>
            </a:r>
            <a:r>
              <a:rPr kumimoji="1" lang="en-US" altLang="zh-CN" sz="24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left..right</a:t>
            </a:r>
            <a:r>
              <a:rPr kumimoji="1" lang="en-US" altLang="zh-CN" sz="2400" dirty="0">
                <a:solidFill>
                  <a:srgbClr val="CC0099"/>
                </a:solidFill>
                <a:latin typeface="Times New Roman" panose="02020603050405020304" pitchFamily="18" charset="0"/>
              </a:rPr>
              <a:t>]</a:t>
            </a:r>
            <a:r>
              <a:rPr kumimoji="1" lang="zh-CN" altLang="en-US" sz="2400" dirty="0">
                <a:solidFill>
                  <a:srgbClr val="CC0099"/>
                </a:solidFill>
                <a:latin typeface="Times New Roman" panose="02020603050405020304" pitchFamily="18" charset="0"/>
              </a:rPr>
              <a:t> 进行递归的归并排序，使之非递减有序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    if ( left &gt;= right ) return;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zh-CN" altLang="en-US" sz="2400" dirty="0">
                <a:latin typeface="Times New Roman" panose="02020603050405020304" pitchFamily="18" charset="0"/>
              </a:rPr>
              <a:t>   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mid = ( left + right ) / 2;            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从中间划分为两个子序列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   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mergeSort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( L, L2, left, mid );        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对左子序列进行递归排序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   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megerSort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( L, L2, mid+1, right ); 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对右子序列进行递归排序</a:t>
            </a:r>
            <a:endParaRPr kumimoji="1" lang="en-US" altLang="zh-CN" sz="2200" dirty="0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    merge ( L, L2, left, mid, right );     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合并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221196" name="Rectangle 12"/>
          <p:cNvSpPr>
            <a:spLocks noChangeArrowheads="1"/>
          </p:cNvSpPr>
          <p:nvPr/>
        </p:nvSpPr>
        <p:spPr bwMode="auto">
          <a:xfrm>
            <a:off x="1064883" y="0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归并排序算法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1199456" y="0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归并排序算法分析</a:t>
            </a:r>
            <a:endParaRPr lang="zh-CN" altLang="en-US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4636" name="Rectangle 12"/>
          <p:cNvSpPr>
            <a:spLocks noChangeArrowheads="1"/>
          </p:cNvSpPr>
          <p:nvPr/>
        </p:nvSpPr>
        <p:spPr bwMode="auto">
          <a:xfrm>
            <a:off x="1992313" y="980728"/>
            <a:ext cx="8208962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时间</a:t>
            </a:r>
            <a:endParaRPr lang="zh-CN" altLang="en-US" sz="2600">
              <a:solidFill>
                <a:schemeClr val="tx2"/>
              </a:solidFill>
            </a:endParaRPr>
          </a:p>
        </p:txBody>
      </p:sp>
      <p:sp>
        <p:nvSpPr>
          <p:cNvPr id="154637" name="Rectangle 13"/>
          <p:cNvSpPr>
            <a:spLocks noChangeArrowheads="1"/>
          </p:cNvSpPr>
          <p:nvPr/>
        </p:nvSpPr>
        <p:spPr bwMode="auto">
          <a:xfrm>
            <a:off x="1992313" y="5228877"/>
            <a:ext cx="8208962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空间：</a:t>
            </a:r>
            <a:r>
              <a:rPr lang="en-US" altLang="zh-CN" sz="26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O(</a:t>
            </a:r>
            <a:r>
              <a:rPr lang="en-US" altLang="zh-CN" sz="2600" i="1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en-US" altLang="zh-CN" sz="26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600">
                <a:latin typeface="Times New Roman" panose="02020603050405020304" pitchFamily="18" charset="0"/>
              </a:rPr>
              <a:t>（辅助数组）</a:t>
            </a:r>
          </a:p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600">
                <a:latin typeface="Times New Roman" panose="02020603050405020304" pitchFamily="18" charset="0"/>
              </a:rPr>
              <a:t>归并排序是一种</a:t>
            </a:r>
            <a:r>
              <a:rPr lang="zh-CN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稳定</a:t>
            </a:r>
            <a:r>
              <a:rPr lang="zh-CN" altLang="en-US" sz="2600">
                <a:latin typeface="Times New Roman" panose="02020603050405020304" pitchFamily="18" charset="0"/>
              </a:rPr>
              <a:t>的排序方法。</a:t>
            </a:r>
            <a:endParaRPr lang="zh-CN" altLang="en-US" sz="2600"/>
          </a:p>
        </p:txBody>
      </p:sp>
      <p:sp>
        <p:nvSpPr>
          <p:cNvPr id="154640" name="Rectangle 16"/>
          <p:cNvSpPr>
            <a:spLocks noChangeArrowheads="1"/>
          </p:cNvSpPr>
          <p:nvPr/>
        </p:nvSpPr>
        <p:spPr bwMode="auto">
          <a:xfrm>
            <a:off x="2424113" y="1483964"/>
            <a:ext cx="7993062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buClr>
                <a:srgbClr val="FF7C80"/>
              </a:buClr>
              <a:buSzPct val="50000"/>
              <a:defRPr/>
            </a:pPr>
            <a:r>
              <a:rPr lang="zh-CN" altLang="en-US" sz="2600">
                <a:latin typeface="Times New Roman" panose="02020603050405020304" pitchFamily="18" charset="0"/>
              </a:rPr>
              <a:t>由三部分组成：</a:t>
            </a:r>
          </a:p>
          <a:p>
            <a:pPr lvl="1" algn="just">
              <a:spcBef>
                <a:spcPct val="10000"/>
              </a:spcBef>
              <a:buClr>
                <a:srgbClr val="006600"/>
              </a:buClr>
              <a:buSzPct val="50000"/>
              <a:buFont typeface="Wingdings" panose="05000000000000000000" pitchFamily="2" charset="2"/>
              <a:buChar char="u"/>
              <a:defRPr/>
            </a:pPr>
            <a:r>
              <a:rPr lang="zh-CN" altLang="en-US" sz="2400">
                <a:latin typeface="Times New Roman" panose="02020603050405020304" pitchFamily="18" charset="0"/>
              </a:rPr>
              <a:t>划分时间：常数</a:t>
            </a:r>
          </a:p>
          <a:p>
            <a:pPr lvl="1" algn="just">
              <a:spcBef>
                <a:spcPct val="10000"/>
              </a:spcBef>
              <a:buClr>
                <a:srgbClr val="006600"/>
              </a:buClr>
              <a:buSzPct val="50000"/>
              <a:buFont typeface="Wingdings" panose="05000000000000000000" pitchFamily="2" charset="2"/>
              <a:buChar char="u"/>
              <a:defRPr/>
            </a:pPr>
            <a:r>
              <a:rPr lang="zh-CN" altLang="en-US" sz="2400">
                <a:latin typeface="Times New Roman" panose="02020603050405020304" pitchFamily="18" charset="0"/>
              </a:rPr>
              <a:t>两个子序列排序时间</a:t>
            </a:r>
          </a:p>
          <a:p>
            <a:pPr lvl="1" algn="just">
              <a:spcBef>
                <a:spcPct val="10000"/>
              </a:spcBef>
              <a:buClr>
                <a:srgbClr val="006600"/>
              </a:buClr>
              <a:buSzPct val="50000"/>
              <a:buFont typeface="Wingdings" panose="05000000000000000000" pitchFamily="2" charset="2"/>
              <a:buChar char="u"/>
              <a:defRPr/>
            </a:pPr>
            <a:r>
              <a:rPr lang="zh-CN" altLang="en-US" sz="2400">
                <a:latin typeface="Times New Roman" panose="02020603050405020304" pitchFamily="18" charset="0"/>
              </a:rPr>
              <a:t>两路归并的时间：</a:t>
            </a:r>
            <a:r>
              <a:rPr lang="en-US" altLang="zh-CN" sz="2400">
                <a:latin typeface="Times New Roman" panose="02020603050405020304" pitchFamily="18" charset="0"/>
              </a:rPr>
              <a:t>O(</a:t>
            </a:r>
            <a:r>
              <a:rPr lang="en-US" altLang="zh-CN" sz="2400" i="1">
                <a:latin typeface="Times New Roman" panose="02020603050405020304" pitchFamily="18" charset="0"/>
              </a:rPr>
              <a:t>n</a:t>
            </a:r>
            <a:r>
              <a:rPr lang="en-US" altLang="zh-CN" sz="2400">
                <a:latin typeface="Times New Roman" panose="02020603050405020304" pitchFamily="18" charset="0"/>
              </a:rPr>
              <a:t>)</a:t>
            </a:r>
          </a:p>
          <a:p>
            <a:pPr>
              <a:spcBef>
                <a:spcPct val="10000"/>
              </a:spcBef>
              <a:buClr>
                <a:srgbClr val="FF7C80"/>
              </a:buClr>
              <a:buSzPct val="50000"/>
              <a:defRPr/>
            </a:pPr>
            <a:r>
              <a:rPr lang="zh-CN" altLang="en-US" sz="2600">
                <a:latin typeface="Times New Roman" panose="02020603050405020304" pitchFamily="18" charset="0"/>
              </a:rPr>
              <a:t>每次划分时两个子序列的长度基本一样，因此，</a:t>
            </a:r>
          </a:p>
          <a:p>
            <a:pPr lvl="1" algn="just">
              <a:spcBef>
                <a:spcPct val="1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T(</a:t>
            </a:r>
            <a:r>
              <a:rPr lang="en-US" altLang="zh-CN" sz="2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 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2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cn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+ 2T(</a:t>
            </a:r>
            <a:r>
              <a:rPr lang="en-US" altLang="zh-CN" sz="2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/2 )      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// c 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是一个常数</a:t>
            </a:r>
          </a:p>
          <a:p>
            <a:pPr lvl="1" algn="just">
              <a:spcBef>
                <a:spcPct val="10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600">
                <a:latin typeface="Times New Roman" panose="02020603050405020304" pitchFamily="18" charset="0"/>
              </a:rPr>
              <a:t>推导可得，</a:t>
            </a:r>
            <a:r>
              <a:rPr lang="en-US" altLang="zh-CN" sz="2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T(</a:t>
            </a:r>
            <a:r>
              <a:rPr lang="en-US" altLang="zh-CN" sz="26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sz="2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 = </a:t>
            </a:r>
            <a:r>
              <a:rPr lang="en-US" altLang="zh-CN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O(</a:t>
            </a:r>
            <a:r>
              <a:rPr lang="en-US" altLang="zh-CN" sz="26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log</a:t>
            </a:r>
            <a:r>
              <a:rPr lang="en-US" altLang="zh-CN" sz="26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altLang="zh-CN" sz="26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 </a:t>
            </a:r>
            <a:r>
              <a:rPr lang="en-US" altLang="zh-CN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</a:p>
          <a:p>
            <a:pPr>
              <a:spcBef>
                <a:spcPct val="10000"/>
              </a:spcBef>
              <a:buClr>
                <a:srgbClr val="FF7C80"/>
              </a:buClr>
              <a:buSzPct val="50000"/>
              <a:defRPr/>
            </a:pPr>
            <a:r>
              <a:rPr lang="zh-CN" altLang="en-US" sz="2600">
                <a:latin typeface="Times New Roman" panose="02020603050405020304" pitchFamily="18" charset="0"/>
              </a:rPr>
              <a:t>不依赖于待排元素序列的初始排列，最好、</a:t>
            </a:r>
            <a:r>
              <a:rPr lang="zh-CN" altLang="en-US" sz="2600">
                <a:solidFill>
                  <a:schemeClr val="hlink"/>
                </a:solidFill>
                <a:latin typeface="Times New Roman" panose="02020603050405020304" pitchFamily="18" charset="0"/>
              </a:rPr>
              <a:t>最坏、平均</a:t>
            </a:r>
            <a:r>
              <a:rPr lang="zh-CN" altLang="en-US" sz="2600">
                <a:latin typeface="Times New Roman" panose="02020603050405020304" pitchFamily="18" charset="0"/>
              </a:rPr>
              <a:t>情况下的时间复杂度都是</a:t>
            </a:r>
            <a:r>
              <a:rPr lang="en-US" altLang="zh-CN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O(</a:t>
            </a:r>
            <a:r>
              <a:rPr lang="en-US" altLang="zh-CN" sz="26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log</a:t>
            </a:r>
            <a:r>
              <a:rPr lang="en-US" altLang="zh-CN" sz="26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altLang="zh-CN" sz="26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 </a:t>
            </a:r>
            <a:r>
              <a:rPr lang="en-US" altLang="zh-CN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  <a:r>
              <a:rPr lang="zh-CN" altLang="en-US" sz="2600">
                <a:latin typeface="Times New Roman" panose="02020603050405020304" pitchFamily="18" charset="0"/>
              </a:rPr>
              <a:t> 。</a:t>
            </a:r>
            <a:endParaRPr lang="en-US" altLang="zh-CN" sz="28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lvl="1" algn="just">
              <a:buClr>
                <a:srgbClr val="006600"/>
              </a:buClr>
              <a:buSzPct val="50000"/>
              <a:buFont typeface="Wingdings" panose="05000000000000000000" pitchFamily="2" charset="2"/>
              <a:buChar char="u"/>
              <a:defRPr/>
            </a:pPr>
            <a:endParaRPr lang="en-US" altLang="zh-CN" sz="24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1017589" y="41821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归并排序算法的改进</a:t>
            </a:r>
            <a:endParaRPr lang="zh-CN" altLang="en-US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3958" name="Rectangle 6"/>
          <p:cNvSpPr>
            <a:spLocks noChangeArrowheads="1"/>
          </p:cNvSpPr>
          <p:nvPr/>
        </p:nvSpPr>
        <p:spPr bwMode="auto">
          <a:xfrm>
            <a:off x="1991544" y="1629693"/>
            <a:ext cx="885735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同快速排序的改进一样，对</a:t>
            </a:r>
            <a:r>
              <a:rPr lang="zh-CN" altLang="en-US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基本已排序序列</a:t>
            </a:r>
            <a:r>
              <a:rPr lang="zh-CN" altLang="en-US" sz="2600" dirty="0">
                <a:latin typeface="Times New Roman" panose="02020603050405020304" pitchFamily="18" charset="0"/>
              </a:rPr>
              <a:t>或者</a:t>
            </a:r>
            <a:r>
              <a:rPr lang="zh-CN" altLang="en-US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小的子序列采用直接插入排序</a:t>
            </a:r>
          </a:p>
          <a:p>
            <a:pPr>
              <a:defRPr/>
            </a:pPr>
            <a:r>
              <a:rPr lang="en-US" altLang="zh-CN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R.Sedgewick</a:t>
            </a:r>
            <a:r>
              <a:rPr lang="zh-CN" altLang="en-US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提出的改进思想</a:t>
            </a:r>
            <a:r>
              <a:rPr lang="zh-CN" altLang="en-US" sz="2600" dirty="0">
                <a:latin typeface="Times New Roman" panose="02020603050405020304" pitchFamily="18" charset="0"/>
              </a:rPr>
              <a:t>：当把元素序列复制到辅助数组的过程中，将第二个有序表逆置，归并时从两端开始处理，向中间推进，两个表的尾端互为“监视哨”。</a:t>
            </a:r>
          </a:p>
          <a:p>
            <a:pPr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基于上述两点改进的归并排序算法：</a:t>
            </a:r>
            <a:r>
              <a:rPr lang="zh-CN" altLang="en-US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见书</a:t>
            </a:r>
            <a:r>
              <a:rPr lang="en-US" altLang="zh-C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P424 </a:t>
            </a:r>
            <a:r>
              <a:rPr lang="zh-CN" altLang="en-US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程序</a:t>
            </a:r>
            <a:r>
              <a:rPr lang="en-US" altLang="zh-C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9.25</a:t>
            </a:r>
          </a:p>
          <a:p>
            <a:pPr>
              <a:defRPr/>
            </a:pPr>
            <a:r>
              <a:rPr lang="zh-CN" altLang="en-US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消除递归</a:t>
            </a:r>
          </a:p>
        </p:txBody>
      </p:sp>
      <p:sp>
        <p:nvSpPr>
          <p:cNvPr id="2" name="圆角矩形标注 1"/>
          <p:cNvSpPr/>
          <p:nvPr/>
        </p:nvSpPr>
        <p:spPr bwMode="auto">
          <a:xfrm>
            <a:off x="8896352" y="5013176"/>
            <a:ext cx="1592137" cy="864096"/>
          </a:xfrm>
          <a:prstGeom prst="wedgeRoundRectCallout">
            <a:avLst>
              <a:gd name="adj1" fmla="val -57821"/>
              <a:gd name="adj2" fmla="val -190128"/>
              <a:gd name="adj3" fmla="val 16667"/>
            </a:avLst>
          </a:prstGeom>
          <a:ln>
            <a:solidFill>
              <a:srgbClr val="0000CC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kumimoji="1" lang="zh-CN" altLang="en-US" sz="2800" dirty="0">
                <a:solidFill>
                  <a:srgbClr val="0000CC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简化边界判断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912814" y="41821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R.Sedgewick</a:t>
            </a: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的改进示例</a:t>
            </a:r>
          </a:p>
        </p:txBody>
      </p:sp>
      <p:sp>
        <p:nvSpPr>
          <p:cNvPr id="110595" name="Rectangle 8" descr="蓝色砂纸"/>
          <p:cNvSpPr>
            <a:spLocks noChangeArrowheads="1"/>
          </p:cNvSpPr>
          <p:nvPr/>
        </p:nvSpPr>
        <p:spPr bwMode="auto">
          <a:xfrm>
            <a:off x="2894014" y="1243013"/>
            <a:ext cx="6478587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A8E99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21     25     49     25*   16     08     31     41</a:t>
            </a:r>
            <a:endParaRPr kumimoji="1" lang="en-US" altLang="zh-CN" sz="26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56009" name="Group 9"/>
          <p:cNvGrpSpPr>
            <a:grpSpLocks/>
          </p:cNvGrpSpPr>
          <p:nvPr/>
        </p:nvGrpSpPr>
        <p:grpSpPr bwMode="auto">
          <a:xfrm>
            <a:off x="2894013" y="1930400"/>
            <a:ext cx="6481762" cy="457200"/>
            <a:chOff x="884" y="965"/>
            <a:chExt cx="4083" cy="288"/>
          </a:xfrm>
        </p:grpSpPr>
        <p:sp>
          <p:nvSpPr>
            <p:cNvPr id="110642" name="Rectangle 10" descr="蓝色砂纸"/>
            <p:cNvSpPr>
              <a:spLocks noChangeArrowheads="1"/>
            </p:cNvSpPr>
            <p:nvPr/>
          </p:nvSpPr>
          <p:spPr bwMode="auto">
            <a:xfrm>
              <a:off x="884" y="965"/>
              <a:ext cx="1995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kumimoji="1" lang="en-US" altLang="zh-CN" sz="2600">
                  <a:latin typeface="Times New Roman" panose="02020603050405020304" pitchFamily="18" charset="0"/>
                  <a:ea typeface="宋体" panose="02010600030101010101" pitchFamily="2" charset="-122"/>
                </a:rPr>
                <a:t>21     25     49     25*</a:t>
              </a:r>
              <a:endParaRPr kumimoji="1" lang="en-US" altLang="zh-CN" sz="2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43" name="Rectangle 11" descr="蓝色砂纸"/>
            <p:cNvSpPr>
              <a:spLocks noChangeArrowheads="1"/>
            </p:cNvSpPr>
            <p:nvPr/>
          </p:nvSpPr>
          <p:spPr bwMode="auto">
            <a:xfrm>
              <a:off x="2972" y="965"/>
              <a:ext cx="1995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600">
                  <a:latin typeface="Times New Roman" panose="02020603050405020304" pitchFamily="18" charset="0"/>
                  <a:ea typeface="宋体" panose="02010600030101010101" pitchFamily="2" charset="-122"/>
                </a:rPr>
                <a:t>16     08     31     41</a:t>
              </a:r>
              <a:endParaRPr kumimoji="1" lang="en-US" altLang="zh-CN" sz="2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56012" name="Group 12"/>
          <p:cNvGrpSpPr>
            <a:grpSpLocks/>
          </p:cNvGrpSpPr>
          <p:nvPr/>
        </p:nvGrpSpPr>
        <p:grpSpPr bwMode="auto">
          <a:xfrm>
            <a:off x="2894014" y="2593976"/>
            <a:ext cx="6486525" cy="460375"/>
            <a:chOff x="881" y="1586"/>
            <a:chExt cx="4086" cy="290"/>
          </a:xfrm>
        </p:grpSpPr>
        <p:sp>
          <p:nvSpPr>
            <p:cNvPr id="110638" name="Rectangle 13" descr="蓝色砂纸"/>
            <p:cNvSpPr>
              <a:spLocks noChangeArrowheads="1"/>
            </p:cNvSpPr>
            <p:nvPr/>
          </p:nvSpPr>
          <p:spPr bwMode="auto">
            <a:xfrm>
              <a:off x="881" y="1588"/>
              <a:ext cx="952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A8E99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latin typeface="Times New Roman" panose="02020603050405020304" pitchFamily="18" charset="0"/>
                  <a:ea typeface="宋体" panose="02010600030101010101" pitchFamily="2" charset="-122"/>
                </a:rPr>
                <a:t>21     25  </a:t>
              </a:r>
              <a:endParaRPr kumimoji="1" lang="en-US" altLang="zh-CN" sz="2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39" name="Rectangle 14" descr="蓝色砂纸"/>
            <p:cNvSpPr>
              <a:spLocks noChangeArrowheads="1"/>
            </p:cNvSpPr>
            <p:nvPr/>
          </p:nvSpPr>
          <p:spPr bwMode="auto">
            <a:xfrm>
              <a:off x="1921" y="1588"/>
              <a:ext cx="952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kumimoji="1" lang="en-US" altLang="zh-CN" sz="2600">
                  <a:latin typeface="Times New Roman" panose="02020603050405020304" pitchFamily="18" charset="0"/>
                  <a:ea typeface="宋体" panose="02010600030101010101" pitchFamily="2" charset="-122"/>
                </a:rPr>
                <a:t>49     25*  </a:t>
              </a:r>
              <a:endParaRPr kumimoji="1" lang="en-US" altLang="zh-CN" sz="2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40" name="Rectangle 15" descr="蓝色砂纸"/>
            <p:cNvSpPr>
              <a:spLocks noChangeArrowheads="1"/>
            </p:cNvSpPr>
            <p:nvPr/>
          </p:nvSpPr>
          <p:spPr bwMode="auto">
            <a:xfrm>
              <a:off x="2972" y="1586"/>
              <a:ext cx="952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A8E99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latin typeface="Times New Roman" panose="02020603050405020304" pitchFamily="18" charset="0"/>
                  <a:ea typeface="宋体" panose="02010600030101010101" pitchFamily="2" charset="-122"/>
                </a:rPr>
                <a:t>16     08  </a:t>
              </a:r>
              <a:endParaRPr kumimoji="1" lang="en-US" altLang="zh-CN" sz="2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41" name="Rectangle 16" descr="蓝色砂纸"/>
            <p:cNvSpPr>
              <a:spLocks noChangeArrowheads="1"/>
            </p:cNvSpPr>
            <p:nvPr/>
          </p:nvSpPr>
          <p:spPr bwMode="auto">
            <a:xfrm>
              <a:off x="4015" y="1586"/>
              <a:ext cx="952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latin typeface="Times New Roman" panose="02020603050405020304" pitchFamily="18" charset="0"/>
                  <a:ea typeface="宋体" panose="02010600030101010101" pitchFamily="2" charset="-122"/>
                </a:rPr>
                <a:t>31     41 </a:t>
              </a:r>
              <a:endParaRPr kumimoji="1" lang="en-US" altLang="zh-CN" sz="2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56017" name="Rectangle 17" descr="粉色砂纸"/>
          <p:cNvSpPr>
            <a:spLocks noChangeArrowheads="1"/>
          </p:cNvSpPr>
          <p:nvPr/>
        </p:nvSpPr>
        <p:spPr bwMode="auto">
          <a:xfrm>
            <a:off x="2895600" y="6115050"/>
            <a:ext cx="6478588" cy="457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CC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7A7A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60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08     16     21     25     25*   31     41     49</a:t>
            </a:r>
            <a:endParaRPr kumimoji="1" lang="en-US" altLang="zh-CN" sz="2600" b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56018" name="Group 18"/>
          <p:cNvGrpSpPr>
            <a:grpSpLocks/>
          </p:cNvGrpSpPr>
          <p:nvPr/>
        </p:nvGrpSpPr>
        <p:grpSpPr bwMode="auto">
          <a:xfrm>
            <a:off x="1774826" y="1516063"/>
            <a:ext cx="881063" cy="2057400"/>
            <a:chOff x="158" y="482"/>
            <a:chExt cx="555" cy="1296"/>
          </a:xfrm>
        </p:grpSpPr>
        <p:sp>
          <p:nvSpPr>
            <p:cNvPr id="256019" name="AutoShape 19"/>
            <p:cNvSpPr>
              <a:spLocks noChangeArrowheads="1"/>
            </p:cNvSpPr>
            <p:nvPr/>
          </p:nvSpPr>
          <p:spPr bwMode="auto">
            <a:xfrm>
              <a:off x="158" y="482"/>
              <a:ext cx="555" cy="1296"/>
            </a:xfrm>
            <a:prstGeom prst="downArrow">
              <a:avLst>
                <a:gd name="adj1" fmla="val 50000"/>
                <a:gd name="adj2" fmla="val 58378"/>
              </a:avLst>
            </a:prstGeom>
            <a:gradFill rotWithShape="0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637" name="Text Box 20"/>
            <p:cNvSpPr txBox="1">
              <a:spLocks noChangeArrowheads="1"/>
            </p:cNvSpPr>
            <p:nvPr/>
          </p:nvSpPr>
          <p:spPr bwMode="auto">
            <a:xfrm>
              <a:off x="265" y="671"/>
              <a:ext cx="432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先划分</a:t>
              </a:r>
              <a:endParaRPr kumimoji="1" lang="zh-CN" altLang="en-US" sz="2600" b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56021" name="Group 21"/>
          <p:cNvGrpSpPr>
            <a:grpSpLocks/>
          </p:cNvGrpSpPr>
          <p:nvPr/>
        </p:nvGrpSpPr>
        <p:grpSpPr bwMode="auto">
          <a:xfrm>
            <a:off x="2895600" y="5429250"/>
            <a:ext cx="6477000" cy="457200"/>
            <a:chOff x="864" y="3385"/>
            <a:chExt cx="4080" cy="288"/>
          </a:xfrm>
        </p:grpSpPr>
        <p:sp>
          <p:nvSpPr>
            <p:cNvPr id="110634" name="Rectangle 22" descr="粉色砂纸"/>
            <p:cNvSpPr>
              <a:spLocks noChangeArrowheads="1"/>
            </p:cNvSpPr>
            <p:nvPr/>
          </p:nvSpPr>
          <p:spPr bwMode="auto">
            <a:xfrm>
              <a:off x="2949" y="3385"/>
              <a:ext cx="1995" cy="2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kumimoji="1" lang="en-US" altLang="zh-CN" sz="2600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41     31     16     08</a:t>
              </a:r>
              <a:endParaRPr kumimoji="1" lang="en-US" altLang="zh-CN" sz="2600" b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35" name="Rectangle 23" descr="粉色砂纸"/>
            <p:cNvSpPr>
              <a:spLocks noChangeArrowheads="1"/>
            </p:cNvSpPr>
            <p:nvPr/>
          </p:nvSpPr>
          <p:spPr bwMode="auto">
            <a:xfrm>
              <a:off x="864" y="3385"/>
              <a:ext cx="1995" cy="2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kumimoji="1" lang="en-US" altLang="zh-CN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21     25     25*   49  </a:t>
              </a:r>
              <a:endParaRPr kumimoji="1" lang="en-US" altLang="zh-CN" sz="2600" b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56024" name="AutoShape 24"/>
          <p:cNvSpPr>
            <a:spLocks noChangeArrowheads="1"/>
          </p:cNvSpPr>
          <p:nvPr/>
        </p:nvSpPr>
        <p:spPr bwMode="auto">
          <a:xfrm>
            <a:off x="9625014" y="3933825"/>
            <a:ext cx="846137" cy="2508250"/>
          </a:xfrm>
          <a:prstGeom prst="downArrow">
            <a:avLst>
              <a:gd name="adj1" fmla="val 50000"/>
              <a:gd name="adj2" fmla="val 74109"/>
            </a:avLst>
          </a:prstGeom>
          <a:gradFill rotWithShape="0">
            <a:gsLst>
              <a:gs pos="0">
                <a:srgbClr val="CC3300"/>
              </a:gs>
              <a:gs pos="100000">
                <a:srgbClr val="5E1800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8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再归并</a:t>
            </a:r>
            <a:endParaRPr kumimoji="1" lang="zh-CN" altLang="en-US" sz="28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56025" name="Group 25"/>
          <p:cNvGrpSpPr>
            <a:grpSpLocks/>
          </p:cNvGrpSpPr>
          <p:nvPr/>
        </p:nvGrpSpPr>
        <p:grpSpPr bwMode="auto">
          <a:xfrm>
            <a:off x="2894014" y="3276600"/>
            <a:ext cx="6518275" cy="457200"/>
            <a:chOff x="847" y="2008"/>
            <a:chExt cx="4106" cy="288"/>
          </a:xfrm>
        </p:grpSpPr>
        <p:sp>
          <p:nvSpPr>
            <p:cNvPr id="110626" name="Rectangle 26" descr="蓝色砂纸"/>
            <p:cNvSpPr>
              <a:spLocks noChangeArrowheads="1"/>
            </p:cNvSpPr>
            <p:nvPr/>
          </p:nvSpPr>
          <p:spPr bwMode="auto">
            <a:xfrm>
              <a:off x="1368" y="2008"/>
              <a:ext cx="431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A8E99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latin typeface="Times New Roman" panose="02020603050405020304" pitchFamily="18" charset="0"/>
                  <a:ea typeface="宋体" panose="02010600030101010101" pitchFamily="2" charset="-122"/>
                </a:rPr>
                <a:t>25  </a:t>
              </a:r>
              <a:endParaRPr kumimoji="1" lang="en-US" altLang="zh-CN" sz="2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27" name="Rectangle 27" descr="蓝色砂纸"/>
            <p:cNvSpPr>
              <a:spLocks noChangeArrowheads="1"/>
            </p:cNvSpPr>
            <p:nvPr/>
          </p:nvSpPr>
          <p:spPr bwMode="auto">
            <a:xfrm>
              <a:off x="1892" y="2008"/>
              <a:ext cx="431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A8E99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latin typeface="Times New Roman" panose="02020603050405020304" pitchFamily="18" charset="0"/>
                  <a:ea typeface="宋体" panose="02010600030101010101" pitchFamily="2" charset="-122"/>
                </a:rPr>
                <a:t>49  </a:t>
              </a:r>
              <a:endParaRPr kumimoji="1" lang="en-US" altLang="zh-CN" sz="2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28" name="Rectangle 28" descr="蓝色砂纸"/>
            <p:cNvSpPr>
              <a:spLocks noChangeArrowheads="1"/>
            </p:cNvSpPr>
            <p:nvPr/>
          </p:nvSpPr>
          <p:spPr bwMode="auto">
            <a:xfrm>
              <a:off x="847" y="2008"/>
              <a:ext cx="431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A8E99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latin typeface="Times New Roman" panose="02020603050405020304" pitchFamily="18" charset="0"/>
                  <a:ea typeface="宋体" panose="02010600030101010101" pitchFamily="2" charset="-122"/>
                </a:rPr>
                <a:t>21  </a:t>
              </a:r>
              <a:endParaRPr kumimoji="1" lang="en-US" altLang="zh-CN" sz="2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29" name="Rectangle 29" descr="蓝色砂纸"/>
            <p:cNvSpPr>
              <a:spLocks noChangeArrowheads="1"/>
            </p:cNvSpPr>
            <p:nvPr/>
          </p:nvSpPr>
          <p:spPr bwMode="auto">
            <a:xfrm>
              <a:off x="2416" y="2008"/>
              <a:ext cx="431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A8E99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latin typeface="Times New Roman" panose="02020603050405020304" pitchFamily="18" charset="0"/>
                  <a:ea typeface="宋体" panose="02010600030101010101" pitchFamily="2" charset="-122"/>
                </a:rPr>
                <a:t>25*  </a:t>
              </a:r>
              <a:endParaRPr kumimoji="1" lang="en-US" altLang="zh-CN" sz="2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30" name="Rectangle 30" descr="蓝色砂纸"/>
            <p:cNvSpPr>
              <a:spLocks noChangeArrowheads="1"/>
            </p:cNvSpPr>
            <p:nvPr/>
          </p:nvSpPr>
          <p:spPr bwMode="auto">
            <a:xfrm>
              <a:off x="2942" y="2008"/>
              <a:ext cx="431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A8E99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latin typeface="Times New Roman" panose="02020603050405020304" pitchFamily="18" charset="0"/>
                  <a:ea typeface="宋体" panose="02010600030101010101" pitchFamily="2" charset="-122"/>
                </a:rPr>
                <a:t>16  </a:t>
              </a:r>
              <a:endParaRPr kumimoji="1" lang="en-US" altLang="zh-CN" sz="2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31" name="Rectangle 31" descr="蓝色砂纸"/>
            <p:cNvSpPr>
              <a:spLocks noChangeArrowheads="1"/>
            </p:cNvSpPr>
            <p:nvPr/>
          </p:nvSpPr>
          <p:spPr bwMode="auto">
            <a:xfrm>
              <a:off x="3470" y="2008"/>
              <a:ext cx="431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A8E99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latin typeface="Times New Roman" panose="02020603050405020304" pitchFamily="18" charset="0"/>
                  <a:ea typeface="宋体" panose="02010600030101010101" pitchFamily="2" charset="-122"/>
                </a:rPr>
                <a:t>08  </a:t>
              </a:r>
              <a:endParaRPr kumimoji="1" lang="en-US" altLang="zh-CN" sz="2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32" name="Rectangle 32" descr="蓝色砂纸"/>
            <p:cNvSpPr>
              <a:spLocks noChangeArrowheads="1"/>
            </p:cNvSpPr>
            <p:nvPr/>
          </p:nvSpPr>
          <p:spPr bwMode="auto">
            <a:xfrm>
              <a:off x="4522" y="2008"/>
              <a:ext cx="431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A8E99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latin typeface="Times New Roman" panose="02020603050405020304" pitchFamily="18" charset="0"/>
                  <a:ea typeface="宋体" panose="02010600030101010101" pitchFamily="2" charset="-122"/>
                </a:rPr>
                <a:t>41  </a:t>
              </a:r>
              <a:endParaRPr kumimoji="1" lang="en-US" altLang="zh-CN" sz="2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33" name="Rectangle 33" descr="蓝色砂纸"/>
            <p:cNvSpPr>
              <a:spLocks noChangeArrowheads="1"/>
            </p:cNvSpPr>
            <p:nvPr/>
          </p:nvSpPr>
          <p:spPr bwMode="auto">
            <a:xfrm>
              <a:off x="3996" y="2008"/>
              <a:ext cx="431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A8E99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latin typeface="Times New Roman" panose="02020603050405020304" pitchFamily="18" charset="0"/>
                  <a:ea typeface="宋体" panose="02010600030101010101" pitchFamily="2" charset="-122"/>
                </a:rPr>
                <a:t>31  </a:t>
              </a:r>
              <a:endParaRPr kumimoji="1" lang="en-US" altLang="zh-CN" sz="2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56034" name="Group 34"/>
          <p:cNvGrpSpPr>
            <a:grpSpLocks/>
          </p:cNvGrpSpPr>
          <p:nvPr/>
        </p:nvGrpSpPr>
        <p:grpSpPr bwMode="auto">
          <a:xfrm>
            <a:off x="2894014" y="4733925"/>
            <a:ext cx="6491287" cy="457200"/>
            <a:chOff x="863" y="2976"/>
            <a:chExt cx="4089" cy="288"/>
          </a:xfrm>
        </p:grpSpPr>
        <p:grpSp>
          <p:nvGrpSpPr>
            <p:cNvPr id="110620" name="Group 35"/>
            <p:cNvGrpSpPr>
              <a:grpSpLocks/>
            </p:cNvGrpSpPr>
            <p:nvPr/>
          </p:nvGrpSpPr>
          <p:grpSpPr bwMode="auto">
            <a:xfrm>
              <a:off x="863" y="2976"/>
              <a:ext cx="1997" cy="288"/>
              <a:chOff x="863" y="2976"/>
              <a:chExt cx="1997" cy="288"/>
            </a:xfrm>
          </p:grpSpPr>
          <p:sp>
            <p:nvSpPr>
              <p:cNvPr id="110624" name="Rectangle 36" descr="粉色砂纸"/>
              <p:cNvSpPr>
                <a:spLocks noChangeArrowheads="1"/>
              </p:cNvSpPr>
              <p:nvPr/>
            </p:nvSpPr>
            <p:spPr bwMode="auto">
              <a:xfrm>
                <a:off x="1908" y="2976"/>
                <a:ext cx="952" cy="288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miter lim="800000"/>
                <a:headEnd/>
                <a:tailEnd/>
              </a:ln>
              <a:effectLst/>
              <a:scene3d>
                <a:camera prst="legacyPerspectiv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CCCC"/>
                </a:extrusionClr>
                <a:contourClr>
                  <a:srgbClr val="FF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CN" altLang="en-US" sz="2600">
                    <a:solidFill>
                      <a:srgbClr val="990033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 </a:t>
                </a:r>
                <a:r>
                  <a:rPr kumimoji="1" lang="en-US" altLang="zh-CN" sz="2600">
                    <a:solidFill>
                      <a:srgbClr val="0000CC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49    25*</a:t>
                </a:r>
                <a:r>
                  <a:rPr kumimoji="1" lang="en-US" altLang="zh-CN" sz="2600">
                    <a:solidFill>
                      <a:srgbClr val="990033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 </a:t>
                </a:r>
                <a:endParaRPr kumimoji="1" lang="en-US" altLang="zh-CN" sz="2600" b="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0625" name="Rectangle 37" descr="粉色砂纸"/>
              <p:cNvSpPr>
                <a:spLocks noChangeArrowheads="1"/>
              </p:cNvSpPr>
              <p:nvPr/>
            </p:nvSpPr>
            <p:spPr bwMode="auto">
              <a:xfrm>
                <a:off x="863" y="2976"/>
                <a:ext cx="952" cy="288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miter lim="800000"/>
                <a:headEnd/>
                <a:tailEnd/>
              </a:ln>
              <a:effectLst/>
              <a:scene3d>
                <a:camera prst="legacyPerspectiv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CCCC"/>
                </a:extrusionClr>
                <a:contourClr>
                  <a:srgbClr val="FF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997A7A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CN" altLang="en-US" sz="2600">
                    <a:solidFill>
                      <a:srgbClr val="990033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 </a:t>
                </a:r>
                <a:r>
                  <a:rPr kumimoji="1" lang="en-US" altLang="zh-CN" sz="2600">
                    <a:solidFill>
                      <a:srgbClr val="990033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21     25  </a:t>
                </a:r>
                <a:endParaRPr kumimoji="1" lang="en-US" altLang="zh-CN" sz="2600" b="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0621" name="Group 38"/>
            <p:cNvGrpSpPr>
              <a:grpSpLocks/>
            </p:cNvGrpSpPr>
            <p:nvPr/>
          </p:nvGrpSpPr>
          <p:grpSpPr bwMode="auto">
            <a:xfrm>
              <a:off x="2955" y="2976"/>
              <a:ext cx="1997" cy="288"/>
              <a:chOff x="863" y="2976"/>
              <a:chExt cx="1997" cy="288"/>
            </a:xfrm>
          </p:grpSpPr>
          <p:sp>
            <p:nvSpPr>
              <p:cNvPr id="110622" name="Rectangle 39" descr="粉色砂纸"/>
              <p:cNvSpPr>
                <a:spLocks noChangeArrowheads="1"/>
              </p:cNvSpPr>
              <p:nvPr/>
            </p:nvSpPr>
            <p:spPr bwMode="auto">
              <a:xfrm>
                <a:off x="1908" y="2976"/>
                <a:ext cx="952" cy="288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miter lim="800000"/>
                <a:headEnd/>
                <a:tailEnd/>
              </a:ln>
              <a:effectLst/>
              <a:scene3d>
                <a:camera prst="legacyPerspectiv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CCCC"/>
                </a:extrusionClr>
                <a:contourClr>
                  <a:srgbClr val="FF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CN" sz="2600">
                    <a:solidFill>
                      <a:srgbClr val="990033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r>
                  <a:rPr kumimoji="1" lang="en-US" altLang="zh-CN" sz="2600">
                    <a:solidFill>
                      <a:srgbClr val="0000CC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41     31</a:t>
                </a:r>
                <a:r>
                  <a:rPr kumimoji="1" lang="en-US" altLang="zh-CN" sz="2600">
                    <a:solidFill>
                      <a:srgbClr val="990033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 </a:t>
                </a:r>
                <a:endParaRPr kumimoji="1" lang="en-US" altLang="zh-CN" sz="2600" b="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0623" name="Rectangle 40" descr="粉色砂纸"/>
              <p:cNvSpPr>
                <a:spLocks noChangeArrowheads="1"/>
              </p:cNvSpPr>
              <p:nvPr/>
            </p:nvSpPr>
            <p:spPr bwMode="auto">
              <a:xfrm>
                <a:off x="863" y="2976"/>
                <a:ext cx="952" cy="288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miter lim="800000"/>
                <a:headEnd/>
                <a:tailEnd/>
              </a:ln>
              <a:effectLst/>
              <a:scene3d>
                <a:camera prst="legacyPerspectiv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CCCC"/>
                </a:extrusionClr>
                <a:contourClr>
                  <a:srgbClr val="FF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997A7A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CN" altLang="en-US" sz="2600">
                    <a:solidFill>
                      <a:srgbClr val="990033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 </a:t>
                </a:r>
                <a:r>
                  <a:rPr kumimoji="1" lang="en-US" altLang="zh-CN" sz="2600">
                    <a:solidFill>
                      <a:srgbClr val="990033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08     16  </a:t>
                </a:r>
                <a:endParaRPr kumimoji="1" lang="en-US" altLang="zh-CN" sz="2600" b="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56041" name="Group 41"/>
          <p:cNvGrpSpPr>
            <a:grpSpLocks/>
          </p:cNvGrpSpPr>
          <p:nvPr/>
        </p:nvGrpSpPr>
        <p:grpSpPr bwMode="auto">
          <a:xfrm>
            <a:off x="2894014" y="4048125"/>
            <a:ext cx="6511925" cy="457200"/>
            <a:chOff x="863" y="2523"/>
            <a:chExt cx="4102" cy="288"/>
          </a:xfrm>
        </p:grpSpPr>
        <p:sp>
          <p:nvSpPr>
            <p:cNvPr id="110612" name="Rectangle 42" descr="粉色砂纸"/>
            <p:cNvSpPr>
              <a:spLocks noChangeArrowheads="1"/>
            </p:cNvSpPr>
            <p:nvPr/>
          </p:nvSpPr>
          <p:spPr bwMode="auto">
            <a:xfrm>
              <a:off x="863" y="2523"/>
              <a:ext cx="431" cy="2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7A7A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21  </a:t>
              </a:r>
              <a:endParaRPr kumimoji="1" lang="en-US" altLang="zh-CN" sz="2600" b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13" name="Rectangle 43" descr="粉色砂纸"/>
            <p:cNvSpPr>
              <a:spLocks noChangeArrowheads="1"/>
            </p:cNvSpPr>
            <p:nvPr/>
          </p:nvSpPr>
          <p:spPr bwMode="auto">
            <a:xfrm>
              <a:off x="2439" y="2523"/>
              <a:ext cx="431" cy="2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7A7A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25*  </a:t>
              </a:r>
              <a:endParaRPr kumimoji="1" lang="en-US" altLang="zh-CN" sz="2600" b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14" name="Rectangle 44" descr="粉色砂纸"/>
            <p:cNvSpPr>
              <a:spLocks noChangeArrowheads="1"/>
            </p:cNvSpPr>
            <p:nvPr/>
          </p:nvSpPr>
          <p:spPr bwMode="auto">
            <a:xfrm>
              <a:off x="2960" y="2523"/>
              <a:ext cx="431" cy="2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7A7A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16  </a:t>
              </a:r>
              <a:endParaRPr kumimoji="1" lang="en-US" altLang="zh-CN" sz="2600" b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15" name="Rectangle 45" descr="粉色砂纸"/>
            <p:cNvSpPr>
              <a:spLocks noChangeArrowheads="1"/>
            </p:cNvSpPr>
            <p:nvPr/>
          </p:nvSpPr>
          <p:spPr bwMode="auto">
            <a:xfrm>
              <a:off x="3482" y="2523"/>
              <a:ext cx="431" cy="2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7A7A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08  </a:t>
              </a:r>
              <a:endParaRPr kumimoji="1" lang="en-US" altLang="zh-CN" sz="2600" b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16" name="Rectangle 46" descr="粉色砂纸"/>
            <p:cNvSpPr>
              <a:spLocks noChangeArrowheads="1"/>
            </p:cNvSpPr>
            <p:nvPr/>
          </p:nvSpPr>
          <p:spPr bwMode="auto">
            <a:xfrm>
              <a:off x="1915" y="2523"/>
              <a:ext cx="431" cy="2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7A7A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49  </a:t>
              </a:r>
              <a:endParaRPr kumimoji="1" lang="en-US" altLang="zh-CN" sz="2600" b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17" name="Rectangle 47" descr="粉色砂纸"/>
            <p:cNvSpPr>
              <a:spLocks noChangeArrowheads="1"/>
            </p:cNvSpPr>
            <p:nvPr/>
          </p:nvSpPr>
          <p:spPr bwMode="auto">
            <a:xfrm>
              <a:off x="1389" y="2523"/>
              <a:ext cx="431" cy="2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7A7A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25  </a:t>
              </a:r>
              <a:endParaRPr kumimoji="1" lang="en-US" altLang="zh-CN" sz="2600" b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18" name="Rectangle 48" descr="粉色砂纸"/>
            <p:cNvSpPr>
              <a:spLocks noChangeArrowheads="1"/>
            </p:cNvSpPr>
            <p:nvPr/>
          </p:nvSpPr>
          <p:spPr bwMode="auto">
            <a:xfrm>
              <a:off x="4005" y="2523"/>
              <a:ext cx="431" cy="2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7A7A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31  </a:t>
              </a:r>
              <a:endParaRPr kumimoji="1" lang="en-US" altLang="zh-CN" sz="2600" b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19" name="Rectangle 49" descr="粉色砂纸"/>
            <p:cNvSpPr>
              <a:spLocks noChangeArrowheads="1"/>
            </p:cNvSpPr>
            <p:nvPr/>
          </p:nvSpPr>
          <p:spPr bwMode="auto">
            <a:xfrm>
              <a:off x="4534" y="2523"/>
              <a:ext cx="431" cy="2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7A7A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41  </a:t>
              </a:r>
              <a:endParaRPr kumimoji="1" lang="en-US" altLang="zh-CN" sz="2600" b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6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6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7" grpId="0" animBg="1"/>
      <p:bldP spid="256024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Rot="1" noChangeArrowheads="1"/>
          </p:cNvSpPr>
          <p:nvPr/>
        </p:nvSpPr>
        <p:spPr bwMode="auto">
          <a:xfrm>
            <a:off x="1199456" y="34225"/>
            <a:ext cx="4643437" cy="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9.6 </a:t>
            </a: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基数排序</a:t>
            </a: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1703512" y="1196752"/>
            <a:ext cx="9433420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buClr>
                <a:srgbClr val="0066CC"/>
              </a:buClr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基数排序</a:t>
            </a:r>
            <a:r>
              <a:rPr lang="en-US" altLang="zh-CN" sz="2600" dirty="0">
                <a:latin typeface="Times New Roman" panose="02020603050405020304" pitchFamily="18" charset="0"/>
              </a:rPr>
              <a:t>(Radix Sort)</a:t>
            </a:r>
            <a:r>
              <a:rPr lang="zh-CN" altLang="en-US" sz="2600" dirty="0">
                <a:latin typeface="Times New Roman" panose="02020603050405020304" pitchFamily="18" charset="0"/>
              </a:rPr>
              <a:t>是采用“</a:t>
            </a:r>
            <a:r>
              <a:rPr lang="zh-CN" alt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分配</a:t>
            </a:r>
            <a:r>
              <a:rPr lang="zh-CN" altLang="en-US" sz="2600" dirty="0">
                <a:latin typeface="Times New Roman" panose="02020603050405020304" pitchFamily="18" charset="0"/>
              </a:rPr>
              <a:t>”与“</a:t>
            </a:r>
            <a:r>
              <a:rPr lang="zh-CN" alt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收集</a:t>
            </a:r>
            <a:r>
              <a:rPr lang="zh-CN" altLang="en-US" sz="2600" dirty="0">
                <a:latin typeface="Times New Roman" panose="02020603050405020304" pitchFamily="18" charset="0"/>
              </a:rPr>
              <a:t>”的办法，用对</a:t>
            </a:r>
            <a:r>
              <a:rPr lang="zh-CN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多排序码排序的思想</a:t>
            </a:r>
            <a:r>
              <a:rPr lang="zh-CN" altLang="en-US" sz="2600" dirty="0">
                <a:latin typeface="Times New Roman" panose="02020603050405020304" pitchFamily="18" charset="0"/>
              </a:rPr>
              <a:t>实现对单排序码进行排序的方法。</a:t>
            </a:r>
          </a:p>
          <a:p>
            <a:pPr>
              <a:buClr>
                <a:srgbClr val="0066CC"/>
              </a:buClr>
              <a:defRPr/>
            </a:pPr>
            <a:r>
              <a:rPr lang="en-US" altLang="zh-CN" sz="2600" dirty="0">
                <a:latin typeface="Times New Roman" panose="02020603050405020304" pitchFamily="18" charset="0"/>
              </a:rPr>
              <a:t>“</a:t>
            </a:r>
            <a:r>
              <a:rPr lang="zh-CN" altLang="en-US" sz="2600" dirty="0">
                <a:latin typeface="Times New Roman" panose="02020603050405020304" pitchFamily="18" charset="0"/>
              </a:rPr>
              <a:t>分配”与“收集</a:t>
            </a:r>
            <a:r>
              <a:rPr lang="en-US" altLang="zh-CN" sz="2600" dirty="0">
                <a:latin typeface="Times New Roman" panose="02020603050405020304" pitchFamily="18" charset="0"/>
              </a:rPr>
              <a:t>”</a:t>
            </a:r>
            <a:r>
              <a:rPr lang="zh-CN" altLang="en-US" sz="2600" dirty="0">
                <a:latin typeface="Times New Roman" panose="02020603050405020304" pitchFamily="18" charset="0"/>
              </a:rPr>
              <a:t>的办法也是分配排序的基本方法。基本的分配排序也叫桶式排序。</a:t>
            </a:r>
          </a:p>
          <a:p>
            <a:pPr>
              <a:spcBef>
                <a:spcPct val="40000"/>
              </a:spcBef>
              <a:buClr>
                <a:srgbClr val="0066CC"/>
              </a:buClr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多排序码排序</a:t>
            </a:r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2135560" y="3692904"/>
            <a:ext cx="8928992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buClr>
                <a:srgbClr val="FF7C80"/>
              </a:buClr>
              <a:buSzPct val="50000"/>
              <a:defRPr/>
            </a:pP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以扑克牌排序为例。</a:t>
            </a:r>
            <a:r>
              <a:rPr lang="zh-CN" altLang="en-US" sz="2600" dirty="0">
                <a:latin typeface="Times New Roman" panose="02020603050405020304" pitchFamily="18" charset="0"/>
              </a:rPr>
              <a:t>每张扑克牌有两个“排序码”：</a:t>
            </a:r>
            <a:r>
              <a:rPr lang="zh-CN" alt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花色</a:t>
            </a:r>
            <a:r>
              <a:rPr lang="zh-CN" altLang="en-US" sz="2600" dirty="0">
                <a:latin typeface="Times New Roman" panose="02020603050405020304" pitchFamily="18" charset="0"/>
              </a:rPr>
              <a:t>和</a:t>
            </a:r>
            <a:r>
              <a:rPr lang="zh-CN" alt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面值</a:t>
            </a:r>
            <a:r>
              <a:rPr lang="zh-CN" altLang="en-US" sz="2600" dirty="0">
                <a:latin typeface="Times New Roman" panose="02020603050405020304" pitchFamily="18" charset="0"/>
              </a:rPr>
              <a:t>。其有序关系为：</a:t>
            </a:r>
          </a:p>
          <a:p>
            <a:pPr lvl="1" algn="just">
              <a:buClr>
                <a:srgbClr val="006600"/>
              </a:buClr>
              <a:buSzPct val="50000"/>
              <a:buFont typeface="Wingdings" panose="05000000000000000000" pitchFamily="2" charset="2"/>
              <a:buChar char="u"/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花色：</a:t>
            </a:r>
            <a:r>
              <a:rPr lang="zh-CN" altLang="en-US" sz="2600" dirty="0">
                <a:latin typeface="Times New Roman" panose="02020603050405020304" pitchFamily="18" charset="0"/>
                <a:sym typeface="Symbol" panose="05050102010706020507" pitchFamily="18" charset="2"/>
              </a:rPr>
              <a:t></a:t>
            </a:r>
            <a:r>
              <a:rPr lang="zh-CN" altLang="en-US" sz="26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600" dirty="0">
                <a:solidFill>
                  <a:srgbClr val="0000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</a:t>
            </a:r>
            <a:r>
              <a:rPr lang="zh-CN" altLang="en-US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600" dirty="0">
                <a:solidFill>
                  <a:schemeClr val="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</a:t>
            </a:r>
            <a:r>
              <a:rPr lang="zh-CN" altLang="en-US" sz="26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600" dirty="0">
                <a:solidFill>
                  <a:srgbClr val="0000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</a:t>
            </a:r>
            <a:r>
              <a:rPr lang="zh-CN" altLang="en-US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600" dirty="0">
                <a:solidFill>
                  <a:schemeClr val="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</a:t>
            </a:r>
            <a:r>
              <a:rPr lang="zh-CN" altLang="en-US" sz="26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600" dirty="0">
                <a:solidFill>
                  <a:srgbClr val="0000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</a:t>
            </a:r>
            <a:r>
              <a:rPr lang="zh-CN" altLang="en-US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600" dirty="0">
                <a:latin typeface="Times New Roman" panose="02020603050405020304" pitchFamily="18" charset="0"/>
                <a:sym typeface="Symbol" panose="05050102010706020507" pitchFamily="18" charset="2"/>
              </a:rPr>
              <a:t></a:t>
            </a:r>
          </a:p>
          <a:p>
            <a:pPr lvl="1" algn="just">
              <a:buClr>
                <a:srgbClr val="006600"/>
              </a:buClr>
              <a:buSzPct val="50000"/>
              <a:buFont typeface="Wingdings" panose="05000000000000000000" pitchFamily="2" charset="2"/>
              <a:buChar char="u"/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面值：</a:t>
            </a:r>
            <a:r>
              <a:rPr lang="en-US" altLang="zh-CN" sz="2600" dirty="0">
                <a:latin typeface="Times New Roman" panose="02020603050405020304" pitchFamily="18" charset="0"/>
              </a:rPr>
              <a:t>2</a:t>
            </a:r>
            <a:r>
              <a:rPr lang="en-US" altLang="zh-CN" sz="26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&lt; </a:t>
            </a:r>
            <a:r>
              <a:rPr lang="en-US" altLang="zh-CN" sz="2600" dirty="0">
                <a:latin typeface="Times New Roman" panose="02020603050405020304" pitchFamily="18" charset="0"/>
              </a:rPr>
              <a:t>3</a:t>
            </a:r>
            <a:r>
              <a:rPr lang="en-US" altLang="zh-CN" sz="26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&lt;</a:t>
            </a:r>
            <a:r>
              <a:rPr lang="en-US" altLang="zh-CN" sz="26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latin typeface="Times New Roman" panose="02020603050405020304" pitchFamily="18" charset="0"/>
              </a:rPr>
              <a:t>4</a:t>
            </a:r>
            <a:r>
              <a:rPr lang="en-US" altLang="zh-CN" sz="26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&lt; </a:t>
            </a:r>
            <a:r>
              <a:rPr lang="en-US" altLang="zh-CN" sz="2600" dirty="0">
                <a:latin typeface="Times New Roman" panose="02020603050405020304" pitchFamily="18" charset="0"/>
              </a:rPr>
              <a:t>5</a:t>
            </a:r>
            <a:r>
              <a:rPr lang="en-US" altLang="zh-CN" sz="26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&lt; </a:t>
            </a:r>
            <a:r>
              <a:rPr lang="en-US" altLang="zh-CN" sz="2600" dirty="0">
                <a:latin typeface="Times New Roman" panose="02020603050405020304" pitchFamily="18" charset="0"/>
              </a:rPr>
              <a:t>6</a:t>
            </a:r>
            <a:r>
              <a:rPr lang="en-US" altLang="zh-CN" sz="26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&lt; </a:t>
            </a:r>
            <a:r>
              <a:rPr lang="en-US" altLang="zh-CN" sz="2600" dirty="0">
                <a:latin typeface="Times New Roman" panose="02020603050405020304" pitchFamily="18" charset="0"/>
              </a:rPr>
              <a:t>7</a:t>
            </a:r>
            <a:r>
              <a:rPr lang="en-US" altLang="zh-CN" sz="26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&lt; </a:t>
            </a:r>
            <a:r>
              <a:rPr lang="en-US" altLang="zh-CN" sz="2600" dirty="0">
                <a:latin typeface="Times New Roman" panose="02020603050405020304" pitchFamily="18" charset="0"/>
              </a:rPr>
              <a:t>8</a:t>
            </a:r>
            <a:r>
              <a:rPr lang="en-US" altLang="zh-CN" sz="26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&lt; </a:t>
            </a:r>
            <a:r>
              <a:rPr lang="en-US" altLang="zh-CN" sz="2600" dirty="0">
                <a:latin typeface="Times New Roman" panose="02020603050405020304" pitchFamily="18" charset="0"/>
              </a:rPr>
              <a:t>9</a:t>
            </a:r>
            <a:r>
              <a:rPr lang="en-US" altLang="zh-CN" sz="26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&lt; </a:t>
            </a:r>
            <a:r>
              <a:rPr lang="en-US" altLang="zh-CN" sz="2600" dirty="0">
                <a:latin typeface="Times New Roman" panose="02020603050405020304" pitchFamily="18" charset="0"/>
              </a:rPr>
              <a:t>10</a:t>
            </a:r>
            <a:r>
              <a:rPr lang="en-US" altLang="zh-CN" sz="26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&lt;</a:t>
            </a:r>
            <a:r>
              <a:rPr lang="en-US" altLang="zh-CN" sz="26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latin typeface="Times New Roman" panose="02020603050405020304" pitchFamily="18" charset="0"/>
              </a:rPr>
              <a:t>J</a:t>
            </a:r>
            <a:r>
              <a:rPr lang="en-US" altLang="zh-CN" sz="26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&lt; </a:t>
            </a:r>
            <a:r>
              <a:rPr lang="en-US" altLang="zh-CN" sz="2600" dirty="0">
                <a:latin typeface="Times New Roman" panose="02020603050405020304" pitchFamily="18" charset="0"/>
              </a:rPr>
              <a:t>Q</a:t>
            </a:r>
            <a:r>
              <a:rPr lang="en-US" altLang="zh-CN" sz="26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&lt; </a:t>
            </a:r>
            <a:r>
              <a:rPr lang="en-US" altLang="zh-CN" sz="2600" dirty="0">
                <a:latin typeface="Times New Roman" panose="02020603050405020304" pitchFamily="18" charset="0"/>
              </a:rPr>
              <a:t>K</a:t>
            </a:r>
            <a:r>
              <a:rPr lang="en-US" altLang="zh-CN" sz="26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&lt; </a:t>
            </a:r>
            <a:r>
              <a:rPr lang="en-US" altLang="zh-CN" sz="2600" dirty="0">
                <a:latin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1415480" y="1412776"/>
            <a:ext cx="10199686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buClr>
                <a:srgbClr val="FF7C80"/>
              </a:buClr>
              <a:buSzPct val="50000"/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如果我们把所有扑克牌排成以下次序：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600" dirty="0">
                <a:latin typeface="Times New Roman" panose="02020603050405020304" pitchFamily="18" charset="0"/>
                <a:sym typeface="Symbol" panose="05050102010706020507" pitchFamily="18" charset="2"/>
              </a:rPr>
              <a:t> </a:t>
            </a:r>
            <a:r>
              <a:rPr lang="zh-CN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</a:rPr>
              <a:t>, …, </a:t>
            </a:r>
            <a:r>
              <a:rPr lang="en-US" altLang="zh-CN" sz="2600" dirty="0">
                <a:latin typeface="Times New Roman" panose="02020603050405020304" pitchFamily="18" charset="0"/>
                <a:sym typeface="Symbol" panose="05050102010706020507" pitchFamily="18" charset="2"/>
              </a:rPr>
              <a:t>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600" dirty="0">
                <a:latin typeface="Times New Roman" panose="02020603050405020304" pitchFamily="18" charset="0"/>
              </a:rPr>
              <a:t>, </a:t>
            </a:r>
            <a:r>
              <a:rPr lang="en-US" altLang="zh-CN" sz="2600" dirty="0">
                <a:solidFill>
                  <a:schemeClr val="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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</a:rPr>
              <a:t>, …, </a:t>
            </a:r>
            <a:r>
              <a:rPr lang="en-US" altLang="zh-CN" sz="2600" dirty="0">
                <a:solidFill>
                  <a:schemeClr val="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</a:t>
            </a:r>
            <a:r>
              <a:rPr lang="en-US" altLang="zh-C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 A</a:t>
            </a:r>
            <a:r>
              <a:rPr lang="en-US" altLang="zh-CN" sz="2600" dirty="0">
                <a:latin typeface="Times New Roman" panose="02020603050405020304" pitchFamily="18" charset="0"/>
              </a:rPr>
              <a:t>, </a:t>
            </a:r>
            <a:r>
              <a:rPr lang="en-US" altLang="zh-CN" sz="2600" dirty="0">
                <a:solidFill>
                  <a:schemeClr val="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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</a:rPr>
              <a:t>, …, </a:t>
            </a:r>
            <a:r>
              <a:rPr lang="en-US" altLang="zh-CN" sz="2600" dirty="0">
                <a:solidFill>
                  <a:schemeClr val="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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600" dirty="0">
                <a:latin typeface="Times New Roman" panose="02020603050405020304" pitchFamily="18" charset="0"/>
              </a:rPr>
              <a:t>, </a:t>
            </a:r>
            <a:r>
              <a:rPr lang="en-US" altLang="zh-CN" sz="2600" dirty="0">
                <a:latin typeface="Times New Roman" panose="02020603050405020304" pitchFamily="18" charset="0"/>
                <a:sym typeface="Symbol" panose="05050102010706020507" pitchFamily="18" charset="2"/>
              </a:rPr>
              <a:t>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</a:rPr>
              <a:t>, …, </a:t>
            </a:r>
            <a:r>
              <a:rPr lang="en-US" altLang="zh-CN" sz="2600" dirty="0">
                <a:latin typeface="Times New Roman" panose="02020603050405020304" pitchFamily="18" charset="0"/>
                <a:sym typeface="Symbol" panose="05050102010706020507" pitchFamily="18" charset="2"/>
              </a:rPr>
              <a:t>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</a:p>
          <a:p>
            <a:pPr>
              <a:buClr>
                <a:srgbClr val="FF7C80"/>
              </a:buClr>
              <a:buSzPct val="50000"/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这就是</a:t>
            </a:r>
            <a:r>
              <a:rPr lang="zh-CN" alt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多排序码排序</a:t>
            </a:r>
            <a:r>
              <a:rPr lang="zh-CN" altLang="en-US" sz="2600" dirty="0">
                <a:latin typeface="Times New Roman" panose="02020603050405020304" pitchFamily="18" charset="0"/>
              </a:rPr>
              <a:t>。排序后形成的有序序列叫做字典有序序列。</a:t>
            </a:r>
          </a:p>
          <a:p>
            <a:pPr>
              <a:buClr>
                <a:srgbClr val="FF7C80"/>
              </a:buClr>
              <a:buSzPct val="50000"/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对于上例两个排序码的排序，可以先按花色排序，之后再按面值排序；也可以先按面值排序，再按花色排序。</a:t>
            </a:r>
          </a:p>
          <a:p>
            <a:pPr>
              <a:buClr>
                <a:srgbClr val="FF7C80"/>
              </a:buClr>
              <a:buSzPct val="50000"/>
              <a:buFont typeface="Wingdings" panose="05000000000000000000" pitchFamily="2" charset="2"/>
              <a:buNone/>
              <a:defRPr/>
            </a:pPr>
            <a:endParaRPr lang="zh-CN" altLang="en-US" sz="800" dirty="0">
              <a:latin typeface="Times New Roman" panose="02020603050405020304" pitchFamily="18" charset="0"/>
            </a:endParaRPr>
          </a:p>
          <a:p>
            <a:pPr>
              <a:buClr>
                <a:srgbClr val="0066CC"/>
              </a:buClr>
              <a:defRPr/>
            </a:pP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一般情况下，假定有一个 </a:t>
            </a:r>
            <a:r>
              <a:rPr lang="en-US" altLang="zh-CN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 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个元素的序列 </a:t>
            </a:r>
            <a:r>
              <a:rPr lang="en-US" altLang="zh-CN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{V</a:t>
            </a:r>
            <a:r>
              <a:rPr lang="en-US" altLang="zh-CN" sz="26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</a:t>
            </a:r>
            <a:r>
              <a:rPr lang="en-US" altLang="zh-CN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V</a:t>
            </a:r>
            <a:r>
              <a:rPr lang="en-US" altLang="zh-CN" sz="26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en-US" altLang="zh-CN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…, V</a:t>
            </a:r>
            <a:r>
              <a:rPr lang="en-US" altLang="zh-CN" sz="26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n-1</a:t>
            </a:r>
            <a:r>
              <a:rPr lang="en-US" altLang="zh-CN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}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，且每个元素</a:t>
            </a:r>
            <a:r>
              <a:rPr lang="en-US" altLang="zh-CN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</a:t>
            </a:r>
            <a:r>
              <a:rPr lang="en-US" altLang="zh-CN" sz="2600" i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en-US" altLang="zh-CN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中含有 </a:t>
            </a:r>
            <a:r>
              <a:rPr lang="en-US" altLang="zh-CN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 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个排序码</a:t>
            </a:r>
          </a:p>
          <a:p>
            <a:pPr>
              <a:buClr>
                <a:srgbClr val="FF7C80"/>
              </a:buClr>
              <a:buSzPct val="50000"/>
              <a:defRPr/>
            </a:pPr>
            <a:endParaRPr lang="zh-CN" altLang="en-US" sz="26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1265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56289"/>
              </p:ext>
            </p:extLst>
          </p:nvPr>
        </p:nvGraphicFramePr>
        <p:xfrm>
          <a:off x="4655840" y="4869160"/>
          <a:ext cx="295275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2" name="公式" r:id="rId3" imgW="1168400" imgH="241300" progId="Equation.3">
                  <p:embed/>
                </p:oleObj>
              </mc:Choice>
              <mc:Fallback>
                <p:oleObj name="公式" r:id="rId3" imgW="1168400" imgH="2413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840" y="4869160"/>
                        <a:ext cx="295275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46" name="Rectangle 14"/>
          <p:cNvSpPr>
            <a:spLocks noChangeArrowheads="1"/>
          </p:cNvSpPr>
          <p:nvPr/>
        </p:nvSpPr>
        <p:spPr bwMode="auto">
          <a:xfrm>
            <a:off x="1269206" y="0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多排序码排序</a:t>
            </a:r>
            <a:endParaRPr lang="zh-CN" altLang="en-US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5312" y="0"/>
            <a:ext cx="2813261" cy="1949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1847528" y="898525"/>
            <a:ext cx="9504858" cy="562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buClr>
                <a:srgbClr val="FF7C80"/>
              </a:buClr>
              <a:buSzPct val="50000"/>
              <a:defRPr/>
            </a:pPr>
            <a:endParaRPr lang="zh-CN" altLang="en-US" sz="2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buClr>
                <a:srgbClr val="0066CC"/>
              </a:buClr>
              <a:defRPr/>
            </a:pP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如果对于序列中任意两个元素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</a:t>
            </a:r>
            <a:r>
              <a:rPr lang="en-US" altLang="zh-CN" sz="2600" i="1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 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和</a:t>
            </a:r>
            <a:r>
              <a:rPr lang="en-US" altLang="zh-CN" sz="2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</a:t>
            </a:r>
            <a:r>
              <a:rPr lang="en-US" altLang="zh-CN" sz="2600" i="1" baseline="-25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j</a:t>
            </a:r>
            <a:r>
              <a:rPr lang="en-US" altLang="zh-CN" sz="2600" i="1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(0 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 </a:t>
            </a:r>
            <a:r>
              <a:rPr lang="en-US" altLang="zh-CN" sz="2600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en-US" altLang="zh-CN" sz="2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&lt; </a:t>
            </a:r>
            <a:r>
              <a:rPr lang="en-US" altLang="zh-CN" sz="2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j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2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n-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1 )</a:t>
            </a:r>
            <a:r>
              <a:rPr lang="en-US" altLang="zh-CN" sz="26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都满足</a:t>
            </a:r>
            <a:r>
              <a:rPr lang="zh-CN" alt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：</a:t>
            </a:r>
            <a:endParaRPr lang="en-US" altLang="zh-CN" sz="26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buClr>
                <a:srgbClr val="0066CC"/>
              </a:buClr>
              <a:defRPr/>
            </a:pPr>
            <a:endParaRPr lang="zh-CN" altLang="en-US" sz="2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buClr>
                <a:srgbClr val="FF7C80"/>
              </a:buClr>
              <a:buSzPct val="50000"/>
              <a:buFont typeface="Wingdings" panose="05000000000000000000" pitchFamily="2" charset="2"/>
              <a:buNone/>
              <a:defRPr/>
            </a:pP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buClr>
                <a:srgbClr val="FF7C80"/>
              </a:buClr>
              <a:buSzPct val="50000"/>
              <a:buFont typeface="Wingdings" panose="05000000000000000000" pitchFamily="2" charset="2"/>
              <a:buNone/>
              <a:defRPr/>
            </a:pP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则称序列对排序码</a:t>
            </a:r>
            <a:r>
              <a:rPr lang="zh-CN" altLang="en-US" sz="26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en-US" altLang="zh-CN" sz="2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en-US" altLang="zh-CN" sz="2600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zh-CN" sz="2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en-US" altLang="zh-CN" sz="2600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…, </a:t>
            </a:r>
            <a:r>
              <a:rPr lang="en-US" altLang="zh-CN" sz="2600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en-US" altLang="zh-CN" sz="2600" i="1" baseline="30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  <a:r>
              <a:rPr lang="en-US" altLang="zh-CN" sz="26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有序。其中，</a:t>
            </a:r>
            <a:r>
              <a:rPr lang="en-US" altLang="zh-CN" sz="2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en-US" altLang="zh-CN" sz="2600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en-US" altLang="zh-CN" sz="26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称为最高位排序码，</a:t>
            </a:r>
            <a:r>
              <a:rPr lang="en-US" altLang="zh-CN" sz="2600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en-US" altLang="zh-CN" sz="2600" i="1" baseline="30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</a:t>
            </a:r>
            <a:r>
              <a:rPr lang="en-US" altLang="zh-CN" sz="2600" i="1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称为最低位排序码。</a:t>
            </a:r>
          </a:p>
          <a:p>
            <a:pPr>
              <a:buClr>
                <a:srgbClr val="0066CC"/>
              </a:buClr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如果排序码是由</a:t>
            </a:r>
            <a:r>
              <a:rPr lang="zh-CN" altLang="en-US" sz="2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多个数据项组成的数据项组</a:t>
            </a:r>
            <a:r>
              <a:rPr lang="zh-CN" altLang="en-US" sz="2600" dirty="0">
                <a:latin typeface="Times New Roman" panose="02020603050405020304" pitchFamily="18" charset="0"/>
              </a:rPr>
              <a:t>，则依据它进行排序时</a:t>
            </a:r>
            <a:r>
              <a:rPr lang="zh-CN" altLang="en-US" sz="2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就需要利用多排序码排序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。</a:t>
            </a:r>
          </a:p>
          <a:p>
            <a:pPr>
              <a:spcBef>
                <a:spcPct val="40000"/>
              </a:spcBef>
              <a:buClr>
                <a:srgbClr val="0066CC"/>
              </a:buClr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实现多排序码排序有两种常用的方法</a:t>
            </a:r>
          </a:p>
          <a:p>
            <a:pPr lvl="1">
              <a:buClr>
                <a:srgbClr val="00990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最高位优先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MSD ( Most Significant Digit first )</a:t>
            </a:r>
          </a:p>
          <a:p>
            <a:pPr lvl="1">
              <a:buClr>
                <a:srgbClr val="00990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最低位优先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LSD ( Least Significant Digit first)</a:t>
            </a:r>
            <a:endParaRPr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11366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605148"/>
              </p:ext>
            </p:extLst>
          </p:nvPr>
        </p:nvGraphicFramePr>
        <p:xfrm>
          <a:off x="3721100" y="2060848"/>
          <a:ext cx="532765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4" name="公式" r:id="rId3" imgW="2501900" imgH="254000" progId="Equation.3">
                  <p:embed/>
                </p:oleObj>
              </mc:Choice>
              <mc:Fallback>
                <p:oleObj name="公式" r:id="rId3" imgW="2501900" imgH="254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2060848"/>
                        <a:ext cx="532765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70" name="Rectangle 14"/>
          <p:cNvSpPr>
            <a:spLocks noChangeArrowheads="1"/>
          </p:cNvSpPr>
          <p:nvPr/>
        </p:nvSpPr>
        <p:spPr bwMode="auto">
          <a:xfrm>
            <a:off x="1127448" y="41821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多排序码排序（续）</a:t>
            </a:r>
            <a:endParaRPr lang="zh-CN" altLang="en-US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1703512" y="1268760"/>
            <a:ext cx="9072809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buClr>
                <a:srgbClr val="0066CC"/>
              </a:buClr>
              <a:defRPr/>
            </a:pPr>
            <a:r>
              <a:rPr lang="zh-CN" altLang="en-US" sz="2800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最高位优先法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通常是一个递归的过程</a:t>
            </a:r>
            <a:r>
              <a:rPr lang="zh-CN" alt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：</a:t>
            </a:r>
            <a:endParaRPr lang="en-US" altLang="zh-CN" sz="26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buClr>
                <a:srgbClr val="0066CC"/>
              </a:buClr>
              <a:defRPr/>
            </a:pPr>
            <a:endParaRPr lang="zh-CN" altLang="en-US" sz="2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lvl="1">
              <a:buClr>
                <a:srgbClr val="009900"/>
              </a:buClr>
              <a:buSzPct val="50000"/>
              <a:buFont typeface="Wingdings" panose="05000000000000000000" pitchFamily="2" charset="2"/>
              <a:buChar char="u"/>
              <a:defRPr/>
            </a:pP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先根据</a:t>
            </a:r>
            <a:r>
              <a:rPr lang="zh-CN" altLang="en-US" sz="2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最高位排序码 </a:t>
            </a:r>
            <a:r>
              <a:rPr lang="en-US" altLang="zh-CN" sz="2600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en-US" altLang="zh-CN" sz="2600" baseline="30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排序</a:t>
            </a:r>
            <a:r>
              <a:rPr lang="en-US" altLang="zh-CN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得到若干元素组，元素组中各元素都有相同</a:t>
            </a:r>
            <a:r>
              <a:rPr lang="zh-CN" altLang="en-US" sz="2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排序码</a:t>
            </a:r>
            <a:r>
              <a:rPr lang="en-US" altLang="zh-CN" sz="2600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en-US" altLang="zh-CN" sz="2600" baseline="30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；</a:t>
            </a:r>
          </a:p>
          <a:p>
            <a:pPr lvl="1">
              <a:buClr>
                <a:srgbClr val="009900"/>
              </a:buClr>
              <a:buSzPct val="50000"/>
              <a:buFont typeface="Wingdings" panose="05000000000000000000" pitchFamily="2" charset="2"/>
              <a:buChar char="u"/>
              <a:defRPr/>
            </a:pP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再分别对每组中元素根据</a:t>
            </a:r>
            <a:r>
              <a:rPr lang="zh-CN" altLang="en-US" sz="2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排序码 </a:t>
            </a:r>
            <a:r>
              <a:rPr lang="en-US" altLang="zh-CN" sz="2600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en-US" altLang="zh-CN" sz="2600" baseline="30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 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进行排序，按 </a:t>
            </a:r>
            <a:r>
              <a:rPr lang="en-US" altLang="zh-CN" sz="2600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en-US" altLang="zh-CN" sz="2600" baseline="30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 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值的不同，再分成若干个更小的子组，每个子组中的元素具有相同的 </a:t>
            </a:r>
            <a:r>
              <a:rPr lang="en-US" altLang="zh-CN" sz="2600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en-US" altLang="zh-CN" sz="2600" baseline="30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和 </a:t>
            </a:r>
            <a:r>
              <a:rPr lang="en-US" altLang="zh-CN" sz="2600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en-US" altLang="zh-CN" sz="2600" baseline="30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值；</a:t>
            </a:r>
          </a:p>
          <a:p>
            <a:pPr lvl="1" algn="just">
              <a:lnSpc>
                <a:spcPct val="105000"/>
              </a:lnSpc>
              <a:buClr>
                <a:srgbClr val="009900"/>
              </a:buClr>
              <a:buSzPct val="50000"/>
              <a:buFont typeface="Wingdings" panose="05000000000000000000" pitchFamily="2" charset="2"/>
              <a:buChar char="u"/>
              <a:defRPr/>
            </a:pP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依此重复，直到对</a:t>
            </a:r>
            <a:r>
              <a:rPr lang="zh-CN" altLang="en-US" sz="2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排序码</a:t>
            </a:r>
            <a:r>
              <a:rPr lang="en-US" altLang="zh-CN" sz="2600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en-US" altLang="zh-CN" sz="2600" i="1" baseline="30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完成排序为止；</a:t>
            </a:r>
          </a:p>
          <a:p>
            <a:pPr lvl="1" algn="just">
              <a:lnSpc>
                <a:spcPct val="105000"/>
              </a:lnSpc>
              <a:buClr>
                <a:srgbClr val="009900"/>
              </a:buClr>
              <a:buSzPct val="50000"/>
              <a:buFont typeface="Wingdings" panose="05000000000000000000" pitchFamily="2" charset="2"/>
              <a:buChar char="u"/>
              <a:defRPr/>
            </a:pP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最后，把所有子组中的元素依次连接起来，就得到一个有序的元素序列。</a:t>
            </a:r>
            <a:endParaRPr lang="zh-CN" altLang="en-US" sz="2600" dirty="0">
              <a:latin typeface="Times New Roman" panose="02020603050405020304" pitchFamily="18" charset="0"/>
            </a:endParaRPr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1127448" y="41821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多排序码排序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--MSD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1631504" y="1268413"/>
            <a:ext cx="9001247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buClr>
                <a:srgbClr val="0066CC"/>
              </a:buClr>
              <a:defRPr/>
            </a:pPr>
            <a:r>
              <a:rPr lang="zh-CN" altLang="en-US" sz="2800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最低位优先法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的排序过程：</a:t>
            </a:r>
          </a:p>
          <a:p>
            <a:pPr lvl="1">
              <a:buClr>
                <a:srgbClr val="009900"/>
              </a:buClr>
              <a:buSzPct val="50000"/>
              <a:buFont typeface="Wingdings" panose="05000000000000000000" pitchFamily="2" charset="2"/>
              <a:buChar char="u"/>
              <a:defRPr/>
            </a:pP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先依据</a:t>
            </a:r>
            <a:r>
              <a:rPr lang="zh-CN" altLang="en-US" sz="2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最低位排序码</a:t>
            </a:r>
            <a:r>
              <a:rPr lang="en-US" altLang="zh-CN" sz="2600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en-US" altLang="zh-CN" sz="2600" i="1" baseline="30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对所有元素进行一趟排序；</a:t>
            </a:r>
          </a:p>
          <a:p>
            <a:pPr lvl="1">
              <a:buClr>
                <a:srgbClr val="009900"/>
              </a:buClr>
              <a:buSzPct val="50000"/>
              <a:buFont typeface="Wingdings" panose="05000000000000000000" pitchFamily="2" charset="2"/>
              <a:buChar char="u"/>
              <a:defRPr/>
            </a:pP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再依据</a:t>
            </a:r>
            <a:r>
              <a:rPr lang="zh-CN" altLang="en-US" sz="2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次低位排序码</a:t>
            </a:r>
            <a:r>
              <a:rPr lang="en-US" altLang="zh-CN" sz="2600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en-US" altLang="zh-CN" sz="2600" i="1" baseline="30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</a:t>
            </a:r>
            <a:r>
              <a:rPr lang="en-US" altLang="zh-CN" sz="2600" baseline="30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-1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对上一趟排序的结果再排序；</a:t>
            </a:r>
          </a:p>
          <a:p>
            <a:pPr lvl="1" algn="just">
              <a:lnSpc>
                <a:spcPct val="105000"/>
              </a:lnSpc>
              <a:buClr>
                <a:srgbClr val="009900"/>
              </a:buClr>
              <a:buSzPct val="50000"/>
              <a:buFont typeface="Wingdings" panose="05000000000000000000" pitchFamily="2" charset="2"/>
              <a:buChar char="u"/>
              <a:defRPr/>
            </a:pP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依此重复，直到依据</a:t>
            </a:r>
            <a:r>
              <a:rPr lang="zh-CN" altLang="en-US" sz="2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排序码</a:t>
            </a:r>
            <a:r>
              <a:rPr lang="en-US" altLang="zh-CN" sz="2600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en-US" altLang="zh-CN" sz="2600" baseline="30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最后一趟排序完成，就可以得到一个有序的序列。</a:t>
            </a:r>
          </a:p>
        </p:txBody>
      </p:sp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1631504" y="3717032"/>
            <a:ext cx="9145016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defRPr/>
            </a:pPr>
            <a:r>
              <a:rPr lang="en-US" altLang="zh-CN" sz="2600" dirty="0">
                <a:latin typeface="Times New Roman" panose="02020603050405020304" pitchFamily="18" charset="0"/>
              </a:rPr>
              <a:t>LSD</a:t>
            </a:r>
            <a:r>
              <a:rPr lang="zh-CN" altLang="en-US" sz="2600" dirty="0">
                <a:latin typeface="Times New Roman" panose="02020603050405020304" pitchFamily="18" charset="0"/>
              </a:rPr>
              <a:t>方法对每一个排序码进行排序时，不需要再分组，而是整个元素组都参加排序。</a:t>
            </a:r>
          </a:p>
          <a:p>
            <a:pPr algn="just">
              <a:lnSpc>
                <a:spcPct val="105000"/>
              </a:lnSpc>
              <a:spcBef>
                <a:spcPct val="35000"/>
              </a:spcBef>
              <a:defRPr/>
            </a:pPr>
            <a:r>
              <a:rPr lang="en-US" altLang="zh-CN" sz="2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LSD</a:t>
            </a:r>
            <a:r>
              <a:rPr lang="zh-CN" altLang="en-US" sz="2600" dirty="0">
                <a:latin typeface="Times New Roman" panose="02020603050405020304" pitchFamily="18" charset="0"/>
              </a:rPr>
              <a:t>和</a:t>
            </a:r>
            <a:r>
              <a:rPr lang="en-US" altLang="zh-CN" sz="2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MSD</a:t>
            </a:r>
            <a:r>
              <a:rPr lang="zh-CN" altLang="en-US" sz="2600" dirty="0">
                <a:latin typeface="Times New Roman" panose="02020603050405020304" pitchFamily="18" charset="0"/>
              </a:rPr>
              <a:t>方法也可应用于对一个排序码进行的排序</a:t>
            </a:r>
            <a:r>
              <a:rPr lang="en-US" altLang="zh-CN" sz="2600" dirty="0">
                <a:latin typeface="Times New Roman" panose="02020603050405020304" pitchFamily="18" charset="0"/>
              </a:rPr>
              <a:t>——</a:t>
            </a:r>
            <a:r>
              <a:rPr lang="zh-CN" altLang="en-US" sz="2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基数排序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257039" name="Rectangle 15"/>
          <p:cNvSpPr>
            <a:spLocks noChangeArrowheads="1"/>
          </p:cNvSpPr>
          <p:nvPr/>
        </p:nvSpPr>
        <p:spPr bwMode="auto">
          <a:xfrm>
            <a:off x="1127448" y="25517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多排序码排序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--LSD</a:t>
            </a:r>
            <a:endParaRPr lang="zh-CN" altLang="en-US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1847528" y="1484314"/>
            <a:ext cx="9001372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r>
              <a:rPr lang="en-US" altLang="zh-CN" sz="2600" dirty="0">
                <a:latin typeface="Times New Roman" panose="02020603050405020304" pitchFamily="18" charset="0"/>
              </a:rPr>
              <a:t>LSD</a:t>
            </a:r>
            <a:r>
              <a:rPr lang="zh-CN" altLang="en-US" sz="2600" dirty="0">
                <a:latin typeface="Times New Roman" panose="02020603050405020304" pitchFamily="18" charset="0"/>
              </a:rPr>
              <a:t>基数排序是一种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自底向上</a:t>
            </a:r>
            <a:r>
              <a:rPr lang="zh-CN" altLang="en-US" sz="2600" dirty="0">
                <a:latin typeface="Times New Roman" panose="02020603050405020304" pitchFamily="18" charset="0"/>
              </a:rPr>
              <a:t>的基数排序方法。</a:t>
            </a:r>
          </a:p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在基数排序中，</a:t>
            </a:r>
            <a:r>
              <a:rPr lang="zh-CN" altLang="en-US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将单排序码 </a:t>
            </a:r>
            <a:r>
              <a:rPr lang="en-US" altLang="zh-CN" sz="26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en-US" altLang="zh-CN" sz="2600" i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en-US" altLang="zh-CN" sz="2600" i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zh-CN" altLang="en-US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看成是一个</a:t>
            </a:r>
            <a:r>
              <a:rPr lang="en-US" altLang="zh-CN" sz="26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</a:t>
            </a:r>
            <a:r>
              <a:rPr lang="zh-CN" altLang="en-US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元组</a:t>
            </a:r>
            <a:r>
              <a:rPr lang="zh-CN" altLang="en-US" sz="2600" dirty="0">
                <a:latin typeface="Times New Roman" panose="02020603050405020304" pitchFamily="18" charset="0"/>
              </a:rPr>
              <a:t>：</a:t>
            </a:r>
          </a:p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  <a:defRPr/>
            </a:pPr>
            <a:endParaRPr lang="en-US" altLang="zh-CN" dirty="0" smtClean="0">
              <a:latin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  <a:defRPr/>
            </a:pPr>
            <a:endParaRPr lang="zh-CN" altLang="en-US" dirty="0">
              <a:latin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其中的每一个分量       </a:t>
            </a:r>
            <a:r>
              <a:rPr lang="en-US" altLang="zh-CN" sz="2600" dirty="0">
                <a:latin typeface="Times New Roman" panose="02020603050405020304" pitchFamily="18" charset="0"/>
              </a:rPr>
              <a:t>( 1</a:t>
            </a:r>
            <a:r>
              <a:rPr lang="en-US" altLang="zh-CN" sz="2600" dirty="0">
                <a:latin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i="1" dirty="0">
                <a:latin typeface="Times New Roman" panose="02020603050405020304" pitchFamily="18" charset="0"/>
              </a:rPr>
              <a:t>j </a:t>
            </a:r>
            <a:r>
              <a:rPr lang="en-US" altLang="zh-CN" sz="2600" dirty="0">
                <a:latin typeface="Times New Roman" panose="02020603050405020304" pitchFamily="18" charset="0"/>
                <a:sym typeface="Symbol" panose="05050102010706020507" pitchFamily="18" charset="2"/>
              </a:rPr>
              <a:t> </a:t>
            </a:r>
            <a:r>
              <a:rPr lang="en-US" altLang="zh-CN" sz="2600" i="1" dirty="0">
                <a:latin typeface="Times New Roman" panose="02020603050405020304" pitchFamily="18" charset="0"/>
              </a:rPr>
              <a:t>d </a:t>
            </a:r>
            <a:r>
              <a:rPr lang="en-US" altLang="zh-CN" sz="2600" dirty="0">
                <a:latin typeface="Times New Roman" panose="02020603050405020304" pitchFamily="18" charset="0"/>
              </a:rPr>
              <a:t>) </a:t>
            </a:r>
            <a:r>
              <a:rPr lang="zh-CN" altLang="en-US" sz="2600" dirty="0">
                <a:latin typeface="Times New Roman" panose="02020603050405020304" pitchFamily="18" charset="0"/>
              </a:rPr>
              <a:t>也可看成是一个排序码。</a:t>
            </a:r>
          </a:p>
          <a:p>
            <a:pPr algn="just">
              <a:lnSpc>
                <a:spcPct val="110000"/>
              </a:lnSpc>
              <a:buClr>
                <a:srgbClr val="0066CC"/>
              </a:buClr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分量     有</a:t>
            </a:r>
            <a:r>
              <a:rPr lang="en-US" altLang="zh-CN" sz="2600" i="1" dirty="0">
                <a:latin typeface="Times New Roman" panose="02020603050405020304" pitchFamily="18" charset="0"/>
              </a:rPr>
              <a:t>radix</a:t>
            </a:r>
            <a:r>
              <a:rPr lang="zh-CN" altLang="en-US" sz="2600" dirty="0">
                <a:latin typeface="Times New Roman" panose="02020603050405020304" pitchFamily="18" charset="0"/>
              </a:rPr>
              <a:t>种取值，称</a:t>
            </a:r>
            <a:r>
              <a:rPr lang="en-US" altLang="zh-CN" sz="26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radix</a:t>
            </a:r>
            <a:r>
              <a:rPr lang="zh-CN" altLang="en-US" sz="2600" dirty="0">
                <a:latin typeface="Times New Roman" panose="02020603050405020304" pitchFamily="18" charset="0"/>
              </a:rPr>
              <a:t>为</a:t>
            </a:r>
            <a:r>
              <a:rPr lang="zh-CN" altLang="en-US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基数</a:t>
            </a:r>
            <a:r>
              <a:rPr lang="zh-CN" altLang="en-US" sz="2600" dirty="0">
                <a:latin typeface="Times New Roman" panose="02020603050405020304" pitchFamily="18" charset="0"/>
              </a:rPr>
              <a:t>。例如，排序码</a:t>
            </a:r>
            <a:r>
              <a:rPr lang="en-US" altLang="zh-CN" sz="2600" dirty="0">
                <a:latin typeface="Times New Roman" panose="02020603050405020304" pitchFamily="18" charset="0"/>
              </a:rPr>
              <a:t>984</a:t>
            </a:r>
            <a:r>
              <a:rPr lang="zh-CN" altLang="en-US" sz="2600" dirty="0">
                <a:latin typeface="Times New Roman" panose="02020603050405020304" pitchFamily="18" charset="0"/>
              </a:rPr>
              <a:t>可以看成是一个</a:t>
            </a:r>
            <a:r>
              <a:rPr lang="en-US" altLang="zh-CN" sz="2600" dirty="0">
                <a:latin typeface="Times New Roman" panose="02020603050405020304" pitchFamily="18" charset="0"/>
              </a:rPr>
              <a:t>3</a:t>
            </a:r>
            <a:r>
              <a:rPr lang="zh-CN" altLang="en-US" sz="2600" dirty="0">
                <a:latin typeface="Times New Roman" panose="02020603050405020304" pitchFamily="18" charset="0"/>
              </a:rPr>
              <a:t>元组</a:t>
            </a:r>
            <a:r>
              <a:rPr lang="en-US" altLang="zh-CN" sz="2600" dirty="0">
                <a:latin typeface="Times New Roman" panose="02020603050405020304" pitchFamily="18" charset="0"/>
              </a:rPr>
              <a:t>(9, 8, 4)</a:t>
            </a:r>
            <a:r>
              <a:rPr lang="zh-CN" altLang="en-US" sz="2600" dirty="0">
                <a:latin typeface="Times New Roman" panose="02020603050405020304" pitchFamily="18" charset="0"/>
              </a:rPr>
              <a:t>，每一位有 </a:t>
            </a:r>
            <a:r>
              <a:rPr lang="en-US" altLang="zh-CN" sz="2600" dirty="0">
                <a:latin typeface="Times New Roman" panose="02020603050405020304" pitchFamily="18" charset="0"/>
              </a:rPr>
              <a:t>0, 1, …, 9 </a:t>
            </a:r>
            <a:r>
              <a:rPr lang="zh-CN" altLang="en-US" sz="2600" dirty="0">
                <a:latin typeface="Times New Roman" panose="02020603050405020304" pitchFamily="18" charset="0"/>
              </a:rPr>
              <a:t>等</a:t>
            </a:r>
            <a:r>
              <a:rPr lang="en-US" altLang="zh-CN" sz="2600" dirty="0">
                <a:latin typeface="Times New Roman" panose="02020603050405020304" pitchFamily="18" charset="0"/>
              </a:rPr>
              <a:t>10</a:t>
            </a:r>
            <a:r>
              <a:rPr lang="zh-CN" altLang="en-US" sz="2600" dirty="0">
                <a:latin typeface="Times New Roman" panose="02020603050405020304" pitchFamily="18" charset="0"/>
              </a:rPr>
              <a:t>种取值，基数</a:t>
            </a:r>
            <a:r>
              <a:rPr lang="en-US" altLang="zh-CN" sz="26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radix</a:t>
            </a:r>
            <a:r>
              <a:rPr lang="en-US" altLang="zh-CN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=10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。</a:t>
            </a:r>
          </a:p>
        </p:txBody>
      </p:sp>
      <p:graphicFrame>
        <p:nvGraphicFramePr>
          <p:cNvPr id="1167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863886"/>
              </p:ext>
            </p:extLst>
          </p:nvPr>
        </p:nvGraphicFramePr>
        <p:xfrm>
          <a:off x="4511824" y="2697435"/>
          <a:ext cx="273526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14" name="公式" r:id="rId3" imgW="1168400" imgH="241300" progId="Equation.3">
                  <p:embed/>
                </p:oleObj>
              </mc:Choice>
              <mc:Fallback>
                <p:oleObj name="公式" r:id="rId3" imgW="11684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824" y="2697435"/>
                        <a:ext cx="2735262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998677"/>
              </p:ext>
            </p:extLst>
          </p:nvPr>
        </p:nvGraphicFramePr>
        <p:xfrm>
          <a:off x="4943872" y="3691732"/>
          <a:ext cx="6477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15" name="公式" r:id="rId5" imgW="228600" imgH="241300" progId="Equation.3">
                  <p:embed/>
                </p:oleObj>
              </mc:Choice>
              <mc:Fallback>
                <p:oleObj name="公式" r:id="rId5" imgW="2286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872" y="3691732"/>
                        <a:ext cx="6477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44" name="Rectangle 16"/>
          <p:cNvSpPr>
            <a:spLocks noChangeArrowheads="1"/>
          </p:cNvSpPr>
          <p:nvPr/>
        </p:nvSpPr>
        <p:spPr bwMode="auto">
          <a:xfrm>
            <a:off x="1269206" y="41821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LSD</a:t>
            </a: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基数排序</a:t>
            </a:r>
            <a:endParaRPr lang="zh-CN" altLang="en-US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11674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879723"/>
              </p:ext>
            </p:extLst>
          </p:nvPr>
        </p:nvGraphicFramePr>
        <p:xfrm>
          <a:off x="2999656" y="4149080"/>
          <a:ext cx="5048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16" name="公式" r:id="rId7" imgW="228600" imgH="241300" progId="Equation.3">
                  <p:embed/>
                </p:oleObj>
              </mc:Choice>
              <mc:Fallback>
                <p:oleObj name="公式" r:id="rId7" imgW="228600" imgH="2413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656" y="4149080"/>
                        <a:ext cx="50482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98462" y="-99392"/>
            <a:ext cx="7772400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zh-CN" altLang="en-US" b="1" dirty="0"/>
              <a:t>第</a:t>
            </a:r>
            <a:r>
              <a:rPr lang="en-US" altLang="zh-CN" b="1" dirty="0">
                <a:latin typeface="Times New Roman" panose="02020603050405020304" pitchFamily="18" charset="0"/>
              </a:rPr>
              <a:t>9</a:t>
            </a:r>
            <a:r>
              <a:rPr lang="zh-CN" altLang="en-US" b="1" dirty="0">
                <a:latin typeface="Times New Roman" panose="02020603050405020304" pitchFamily="18" charset="0"/>
              </a:rPr>
              <a:t>章</a:t>
            </a:r>
            <a:r>
              <a:rPr lang="zh-CN" altLang="en-US" b="1" dirty="0"/>
              <a:t> 内部排序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487488" y="980728"/>
            <a:ext cx="8569325" cy="504031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sz="3400" dirty="0">
                <a:solidFill>
                  <a:srgbClr val="00A0C4"/>
                </a:solidFill>
                <a:latin typeface="方正综艺简体" pitchFamily="65" charset="-122"/>
                <a:ea typeface="方正综艺简体" pitchFamily="65" charset="-122"/>
              </a:rPr>
              <a:t>		</a:t>
            </a:r>
            <a:r>
              <a:rPr lang="en-US" altLang="zh-CN" sz="3400" dirty="0">
                <a:solidFill>
                  <a:srgbClr val="00A0C4"/>
                </a:solidFill>
              </a:rPr>
              <a:t>   </a:t>
            </a:r>
            <a:r>
              <a:rPr lang="zh-CN" altLang="en-US" sz="3400" dirty="0">
                <a:solidFill>
                  <a:srgbClr val="00A0C4"/>
                </a:solidFill>
              </a:rPr>
              <a:t> </a:t>
            </a:r>
            <a:endParaRPr lang="en-US" altLang="zh-CN" sz="3400" dirty="0">
              <a:solidFill>
                <a:srgbClr val="00A0C4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sz="3800" b="1" dirty="0">
                <a:solidFill>
                  <a:srgbClr val="0000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    </a:t>
            </a:r>
            <a:r>
              <a:rPr lang="zh-CN" altLang="zh-CN" sz="3800" b="1" dirty="0">
                <a:solidFill>
                  <a:srgbClr val="0000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◇</a:t>
            </a:r>
            <a:r>
              <a:rPr lang="en-US" altLang="zh-CN" sz="3800" b="1" dirty="0">
                <a:solidFill>
                  <a:srgbClr val="0000CC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9.1 </a:t>
            </a:r>
            <a:r>
              <a:rPr lang="zh-CN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概述</a:t>
            </a:r>
            <a:endParaRPr lang="zh-CN" altLang="en-US" sz="3800" b="1" dirty="0">
              <a:solidFill>
                <a:srgbClr val="0000CC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sz="3800" b="1" dirty="0">
                <a:solidFill>
                  <a:srgbClr val="0000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    </a:t>
            </a:r>
            <a:r>
              <a:rPr lang="zh-CN" altLang="zh-CN" sz="3800" b="1" dirty="0">
                <a:solidFill>
                  <a:srgbClr val="0000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◇</a:t>
            </a:r>
            <a:r>
              <a:rPr lang="en-US" altLang="zh-CN" sz="3800" b="1" dirty="0">
                <a:solidFill>
                  <a:srgbClr val="0000CC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9.2 </a:t>
            </a:r>
            <a:r>
              <a:rPr lang="zh-CN" altLang="en-US" sz="3800" b="1" dirty="0">
                <a:solidFill>
                  <a:srgbClr val="0000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插入排序</a:t>
            </a:r>
            <a:r>
              <a:rPr lang="zh-CN" altLang="en-US" sz="3800" dirty="0"/>
              <a:t> </a:t>
            </a:r>
            <a:endParaRPr lang="en-US" altLang="zh-CN" sz="3800" b="1" dirty="0">
              <a:solidFill>
                <a:srgbClr val="0000CC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sz="3800" b="1" dirty="0">
                <a:solidFill>
                  <a:srgbClr val="0000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    </a:t>
            </a:r>
            <a:r>
              <a:rPr lang="zh-CN" altLang="zh-CN" sz="3800" b="1" dirty="0">
                <a:solidFill>
                  <a:srgbClr val="0000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◇</a:t>
            </a:r>
            <a:r>
              <a:rPr lang="en-US" altLang="zh-CN" sz="3800" b="1" dirty="0">
                <a:solidFill>
                  <a:srgbClr val="0000CC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9.3 </a:t>
            </a:r>
            <a:r>
              <a:rPr lang="zh-CN" altLang="en-US" sz="3800" b="1" dirty="0">
                <a:solidFill>
                  <a:srgbClr val="0000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选择排序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sz="3800" b="1" dirty="0">
                <a:solidFill>
                  <a:srgbClr val="0000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    </a:t>
            </a:r>
            <a:r>
              <a:rPr lang="zh-CN" altLang="zh-CN" sz="3800" b="1" dirty="0">
                <a:solidFill>
                  <a:srgbClr val="0000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◇</a:t>
            </a:r>
            <a:r>
              <a:rPr lang="en-US" altLang="zh-CN" sz="3800" b="1" dirty="0">
                <a:solidFill>
                  <a:srgbClr val="0000CC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9.4 </a:t>
            </a:r>
            <a:r>
              <a:rPr lang="zh-CN" altLang="en-US" sz="3800" b="1" dirty="0">
                <a:solidFill>
                  <a:srgbClr val="0000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交换排序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sz="3800" b="1" dirty="0">
                <a:solidFill>
                  <a:srgbClr val="0000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    </a:t>
            </a:r>
            <a:r>
              <a:rPr lang="zh-CN" altLang="zh-CN" sz="3800" b="1" dirty="0">
                <a:solidFill>
                  <a:srgbClr val="0000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◇</a:t>
            </a:r>
            <a:r>
              <a:rPr lang="en-US" altLang="zh-CN" sz="3800" b="1" dirty="0">
                <a:solidFill>
                  <a:srgbClr val="0000CC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9.5 </a:t>
            </a:r>
            <a:r>
              <a:rPr lang="zh-CN" altLang="en-US" sz="3800" b="1" dirty="0">
                <a:solidFill>
                  <a:srgbClr val="0000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归并排序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sz="3800" b="1" dirty="0">
                <a:solidFill>
                  <a:srgbClr val="0000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    </a:t>
            </a:r>
            <a:r>
              <a:rPr lang="zh-CN" altLang="zh-CN" sz="3800" b="1" dirty="0">
                <a:solidFill>
                  <a:srgbClr val="0000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◇</a:t>
            </a:r>
            <a:r>
              <a:rPr lang="en-US" altLang="zh-CN" sz="3800" b="1" dirty="0">
                <a:solidFill>
                  <a:srgbClr val="0000CC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9.6 </a:t>
            </a:r>
            <a:r>
              <a:rPr lang="zh-CN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基数</a:t>
            </a:r>
            <a:r>
              <a:rPr lang="zh-CN" altLang="en-US" sz="3800" b="1" dirty="0">
                <a:solidFill>
                  <a:srgbClr val="0000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排序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sz="3800" b="1" dirty="0">
                <a:solidFill>
                  <a:srgbClr val="0000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    </a:t>
            </a:r>
            <a:r>
              <a:rPr lang="zh-CN" altLang="zh-CN" sz="3800" b="1" dirty="0">
                <a:solidFill>
                  <a:srgbClr val="0000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◇</a:t>
            </a:r>
            <a:r>
              <a:rPr lang="en-US" altLang="zh-CN" sz="3800" b="1" dirty="0">
                <a:solidFill>
                  <a:srgbClr val="0000CC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9.7 </a:t>
            </a:r>
            <a:r>
              <a:rPr lang="zh-CN" altLang="en-US" sz="3800" b="1" dirty="0">
                <a:solidFill>
                  <a:srgbClr val="0000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内部排序方法的比较</a:t>
            </a:r>
            <a:r>
              <a:rPr lang="zh-CN" altLang="en-US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67" name="Rectangle 15"/>
          <p:cNvSpPr>
            <a:spLocks noChangeArrowheads="1"/>
          </p:cNvSpPr>
          <p:nvPr/>
        </p:nvSpPr>
        <p:spPr bwMode="auto">
          <a:xfrm>
            <a:off x="1212634" y="41821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LSD</a:t>
            </a: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基数排序（续）</a:t>
            </a:r>
            <a:endParaRPr lang="zh-CN" altLang="en-US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17770" name="Group 20"/>
          <p:cNvGrpSpPr>
            <a:grpSpLocks/>
          </p:cNvGrpSpPr>
          <p:nvPr/>
        </p:nvGrpSpPr>
        <p:grpSpPr bwMode="auto">
          <a:xfrm>
            <a:off x="1631504" y="1125539"/>
            <a:ext cx="9239250" cy="4397375"/>
            <a:chOff x="235" y="931"/>
            <a:chExt cx="5820" cy="2771"/>
          </a:xfrm>
        </p:grpSpPr>
        <p:sp>
          <p:nvSpPr>
            <p:cNvPr id="228356" name="Rectangle 4"/>
            <p:cNvSpPr>
              <a:spLocks noChangeArrowheads="1"/>
            </p:cNvSpPr>
            <p:nvPr/>
          </p:nvSpPr>
          <p:spPr bwMode="auto">
            <a:xfrm>
              <a:off x="235" y="931"/>
              <a:ext cx="5820" cy="2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just">
                <a:lnSpc>
                  <a:spcPct val="115000"/>
                </a:lnSpc>
                <a:buClr>
                  <a:srgbClr val="0066CC"/>
                </a:buClr>
                <a:defRPr/>
              </a:pPr>
              <a:r>
                <a:rPr lang="zh-CN" altLang="en-US" sz="2600" dirty="0">
                  <a:latin typeface="Times New Roman" panose="02020603050405020304" pitchFamily="18" charset="0"/>
                </a:rPr>
                <a:t>针对</a:t>
              </a:r>
              <a:r>
                <a:rPr lang="en-US" altLang="zh-CN" sz="2600" i="1" dirty="0">
                  <a:latin typeface="Times New Roman" panose="02020603050405020304" pitchFamily="18" charset="0"/>
                </a:rPr>
                <a:t>d</a:t>
              </a:r>
              <a:r>
                <a:rPr lang="zh-CN" altLang="en-US" sz="2600" dirty="0">
                  <a:latin typeface="Times New Roman" panose="02020603050405020304" pitchFamily="18" charset="0"/>
                </a:rPr>
                <a:t>元组中的每一位分量     ，把待排序元素序列中的所有元素，按      的取值，先“</a:t>
              </a:r>
              <a:r>
                <a:rPr lang="zh-CN" altLang="en-US" sz="26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分配</a:t>
              </a:r>
              <a:r>
                <a:rPr lang="zh-CN" altLang="en-US" sz="2600" dirty="0">
                  <a:latin typeface="Times New Roman" panose="02020603050405020304" pitchFamily="18" charset="0"/>
                </a:rPr>
                <a:t>”到</a:t>
              </a:r>
              <a:r>
                <a:rPr lang="en-US" altLang="zh-CN" sz="2600" i="1" dirty="0">
                  <a:latin typeface="Times New Roman" panose="02020603050405020304" pitchFamily="18" charset="0"/>
                </a:rPr>
                <a:t>radix</a:t>
              </a:r>
              <a:r>
                <a:rPr lang="zh-CN" altLang="en-US" sz="2600" dirty="0">
                  <a:latin typeface="Times New Roman" panose="02020603050405020304" pitchFamily="18" charset="0"/>
                </a:rPr>
                <a:t>个桶中去。然后再按各个桶的编号，依次把元素从桶中“</a:t>
              </a:r>
              <a:r>
                <a:rPr lang="zh-CN" altLang="en-US" sz="26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收集</a:t>
              </a:r>
              <a:r>
                <a:rPr lang="zh-CN" altLang="en-US" sz="2600" dirty="0">
                  <a:latin typeface="Times New Roman" panose="02020603050405020304" pitchFamily="18" charset="0"/>
                </a:rPr>
                <a:t>”起来，这样所有元素按      取值排序完成。</a:t>
              </a:r>
            </a:p>
            <a:p>
              <a:pPr algn="just">
                <a:lnSpc>
                  <a:spcPct val="115000"/>
                </a:lnSpc>
                <a:buClr>
                  <a:srgbClr val="0066CC"/>
                </a:buClr>
                <a:defRPr/>
              </a:pPr>
              <a:r>
                <a:rPr lang="zh-CN" altLang="en-US" sz="2600" dirty="0">
                  <a:latin typeface="Times New Roman" panose="02020603050405020304" pitchFamily="18" charset="0"/>
                </a:rPr>
                <a:t>如果对于所有元素的排序码</a:t>
              </a:r>
              <a:r>
                <a:rPr lang="en-US" altLang="zh-CN" sz="2600" i="1" dirty="0">
                  <a:latin typeface="Times New Roman" panose="02020603050405020304" pitchFamily="18" charset="0"/>
                </a:rPr>
                <a:t>K</a:t>
              </a:r>
              <a:r>
                <a:rPr lang="en-US" altLang="zh-CN" sz="2600" baseline="-25000" dirty="0">
                  <a:latin typeface="Times New Roman" panose="02020603050405020304" pitchFamily="18" charset="0"/>
                </a:rPr>
                <a:t>0</a:t>
              </a:r>
              <a:r>
                <a:rPr lang="en-US" altLang="zh-CN" sz="2600" dirty="0">
                  <a:latin typeface="Times New Roman" panose="02020603050405020304" pitchFamily="18" charset="0"/>
                </a:rPr>
                <a:t>, </a:t>
              </a:r>
              <a:r>
                <a:rPr lang="en-US" altLang="zh-CN" sz="2600" i="1" dirty="0">
                  <a:latin typeface="Times New Roman" panose="02020603050405020304" pitchFamily="18" charset="0"/>
                </a:rPr>
                <a:t>K</a:t>
              </a:r>
              <a:r>
                <a:rPr lang="en-US" altLang="zh-CN" sz="2600" baseline="-25000" dirty="0">
                  <a:latin typeface="Times New Roman" panose="02020603050405020304" pitchFamily="18" charset="0"/>
                </a:rPr>
                <a:t>1</a:t>
              </a:r>
              <a:r>
                <a:rPr lang="en-US" altLang="zh-CN" sz="2600" dirty="0">
                  <a:latin typeface="Times New Roman" panose="02020603050405020304" pitchFamily="18" charset="0"/>
                </a:rPr>
                <a:t>, …, </a:t>
              </a:r>
              <a:r>
                <a:rPr lang="en-US" altLang="zh-CN" sz="2600" i="1" dirty="0">
                  <a:latin typeface="Times New Roman" panose="02020603050405020304" pitchFamily="18" charset="0"/>
                </a:rPr>
                <a:t>K</a:t>
              </a:r>
              <a:r>
                <a:rPr lang="en-US" altLang="zh-CN" sz="2600" i="1" baseline="-25000" dirty="0">
                  <a:latin typeface="Times New Roman" panose="02020603050405020304" pitchFamily="18" charset="0"/>
                </a:rPr>
                <a:t>n</a:t>
              </a:r>
              <a:r>
                <a:rPr lang="en-US" altLang="zh-CN" sz="2600" baseline="-25000" dirty="0">
                  <a:latin typeface="Times New Roman" panose="02020603050405020304" pitchFamily="18" charset="0"/>
                </a:rPr>
                <a:t>-1</a:t>
              </a:r>
              <a:r>
                <a:rPr lang="zh-CN" altLang="en-US" sz="2600" dirty="0">
                  <a:latin typeface="Times New Roman" panose="02020603050405020304" pitchFamily="18" charset="0"/>
                </a:rPr>
                <a:t>，依次对各位的分量     ，让</a:t>
              </a:r>
              <a:r>
                <a:rPr lang="zh-CN" altLang="en-US" sz="2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zh-CN" sz="2600" i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j</a:t>
              </a:r>
              <a:r>
                <a:rPr lang="en-US" altLang="zh-CN" sz="26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= </a:t>
              </a:r>
              <a:r>
                <a:rPr lang="en-US" altLang="zh-CN" sz="2600" i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d</a:t>
              </a:r>
              <a:r>
                <a:rPr lang="en-US" altLang="zh-CN" sz="26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, </a:t>
              </a:r>
              <a:r>
                <a:rPr lang="en-US" altLang="zh-CN" sz="2600" i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d</a:t>
              </a:r>
              <a:r>
                <a:rPr lang="en-US" altLang="zh-CN" sz="26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-1, …, 1</a:t>
              </a:r>
              <a:r>
                <a:rPr lang="zh-CN" altLang="en-US" sz="2600" dirty="0">
                  <a:latin typeface="Times New Roman" panose="02020603050405020304" pitchFamily="18" charset="0"/>
                </a:rPr>
                <a:t>，分别用这种“分配”、“收集”的运算逐趟进行排序，在最后一趟“分配”、“收集” 完成后</a:t>
              </a:r>
              <a:r>
                <a:rPr lang="en-US" altLang="zh-CN" sz="2600" dirty="0">
                  <a:latin typeface="Times New Roman" panose="02020603050405020304" pitchFamily="18" charset="0"/>
                </a:rPr>
                <a:t>, </a:t>
              </a:r>
              <a:r>
                <a:rPr lang="zh-CN" altLang="en-US" sz="2600" dirty="0">
                  <a:latin typeface="Times New Roman" panose="02020603050405020304" pitchFamily="18" charset="0"/>
                </a:rPr>
                <a:t>所有元素就按其排序码的值从小到大排好序了。</a:t>
              </a:r>
            </a:p>
          </p:txBody>
        </p:sp>
        <p:graphicFrame>
          <p:nvGraphicFramePr>
            <p:cNvPr id="11777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8269945"/>
                </p:ext>
              </p:extLst>
            </p:nvPr>
          </p:nvGraphicFramePr>
          <p:xfrm>
            <a:off x="1383" y="1224"/>
            <a:ext cx="363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29" name="公式" r:id="rId3" imgW="228600" imgH="241300" progId="Equation.3">
                    <p:embed/>
                  </p:oleObj>
                </mc:Choice>
                <mc:Fallback>
                  <p:oleObj name="公式" r:id="rId3" imgW="228600" imgH="2413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3" y="1224"/>
                          <a:ext cx="363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774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8019272"/>
                </p:ext>
              </p:extLst>
            </p:nvPr>
          </p:nvGraphicFramePr>
          <p:xfrm>
            <a:off x="1338" y="1797"/>
            <a:ext cx="322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30" name="公式" r:id="rId5" imgW="228600" imgH="241300" progId="Equation.3">
                    <p:embed/>
                  </p:oleObj>
                </mc:Choice>
                <mc:Fallback>
                  <p:oleObj name="公式" r:id="rId5" imgW="228600" imgH="2413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8" y="1797"/>
                          <a:ext cx="322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775" name="Object 16"/>
            <p:cNvGraphicFramePr>
              <a:graphicFrameLocks noChangeAspect="1"/>
            </p:cNvGraphicFramePr>
            <p:nvPr/>
          </p:nvGraphicFramePr>
          <p:xfrm>
            <a:off x="2909" y="944"/>
            <a:ext cx="363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31" name="公式" r:id="rId6" imgW="228600" imgH="241300" progId="Equation.3">
                    <p:embed/>
                  </p:oleObj>
                </mc:Choice>
                <mc:Fallback>
                  <p:oleObj name="公式" r:id="rId6" imgW="228600" imgH="2413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9" y="944"/>
                          <a:ext cx="363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776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6056935"/>
                </p:ext>
              </p:extLst>
            </p:nvPr>
          </p:nvGraphicFramePr>
          <p:xfrm>
            <a:off x="744" y="2425"/>
            <a:ext cx="322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32" name="公式" r:id="rId7" imgW="228600" imgH="241300" progId="Equation.3">
                    <p:embed/>
                  </p:oleObj>
                </mc:Choice>
                <mc:Fallback>
                  <p:oleObj name="公式" r:id="rId7" imgW="228600" imgH="2413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" y="2425"/>
                          <a:ext cx="322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7771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5085184"/>
            <a:ext cx="481171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2063552" y="1484784"/>
            <a:ext cx="8785347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各个桶采用</a:t>
            </a:r>
            <a:r>
              <a:rPr lang="zh-CN" alt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链式队列结构</a:t>
            </a:r>
            <a:r>
              <a:rPr lang="zh-CN" altLang="en-US" sz="2600" dirty="0">
                <a:latin typeface="Times New Roman" panose="02020603050405020304" pitchFamily="18" charset="0"/>
              </a:rPr>
              <a:t>，分配到同一桶的排序码用链接指针链接起来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。</a:t>
            </a:r>
          </a:p>
          <a:p>
            <a:pPr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每一队列设置两个指针： </a:t>
            </a:r>
            <a:r>
              <a:rPr lang="en-US" altLang="zh-CN" sz="2600" dirty="0" err="1">
                <a:latin typeface="Times New Roman" panose="02020603050405020304" pitchFamily="18" charset="0"/>
              </a:rPr>
              <a:t>int</a:t>
            </a:r>
            <a:r>
              <a:rPr lang="en-US" altLang="zh-CN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front [radix]</a:t>
            </a:r>
            <a:r>
              <a:rPr lang="zh-CN" altLang="en-US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指示队头</a:t>
            </a:r>
            <a:r>
              <a:rPr lang="zh-CN" altLang="en-US" sz="2600" dirty="0">
                <a:latin typeface="Times New Roman" panose="02020603050405020304" pitchFamily="18" charset="0"/>
              </a:rPr>
              <a:t>， </a:t>
            </a:r>
            <a:r>
              <a:rPr lang="en-US" altLang="zh-CN" sz="2600" dirty="0" err="1">
                <a:latin typeface="Times New Roman" panose="02020603050405020304" pitchFamily="18" charset="0"/>
              </a:rPr>
              <a:t>int</a:t>
            </a:r>
            <a:r>
              <a:rPr lang="en-US" altLang="zh-CN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rear [radix] </a:t>
            </a:r>
            <a:r>
              <a:rPr lang="zh-CN" altLang="en-US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指向队尾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。</a:t>
            </a:r>
          </a:p>
          <a:p>
            <a:pPr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为了有效地存储和重排</a:t>
            </a:r>
            <a:r>
              <a:rPr lang="zh-CN" altLang="en-US" sz="2600" i="1" dirty="0">
                <a:latin typeface="Times New Roman" panose="02020603050405020304" pitchFamily="18" charset="0"/>
              </a:rPr>
              <a:t> </a:t>
            </a:r>
            <a:r>
              <a:rPr lang="en-US" altLang="zh-CN" sz="2600" i="1" dirty="0">
                <a:latin typeface="Times New Roman" panose="02020603050405020304" pitchFamily="18" charset="0"/>
              </a:rPr>
              <a:t>n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zh-CN" altLang="en-US" sz="2600" dirty="0">
                <a:latin typeface="Times New Roman" panose="02020603050405020304" pitchFamily="18" charset="0"/>
              </a:rPr>
              <a:t>个待排序元素，以</a:t>
            </a:r>
            <a:r>
              <a:rPr lang="zh-CN" alt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静态链表</a:t>
            </a:r>
            <a:r>
              <a:rPr lang="zh-CN" altLang="en-US" sz="2600" dirty="0">
                <a:latin typeface="Times New Roman" panose="02020603050405020304" pitchFamily="18" charset="0"/>
              </a:rPr>
              <a:t>作为它们的存储结构。在“收集”时不必移动元素，只需修改各元素的链接指针即可。</a:t>
            </a:r>
          </a:p>
          <a:p>
            <a:pPr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后面的算法中采用静态</a:t>
            </a:r>
            <a:r>
              <a:rPr lang="zh-CN" alt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循环链表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230412" name="Rectangle 12"/>
          <p:cNvSpPr>
            <a:spLocks noChangeArrowheads="1"/>
          </p:cNvSpPr>
          <p:nvPr/>
        </p:nvSpPr>
        <p:spPr bwMode="auto">
          <a:xfrm>
            <a:off x="1053308" y="41821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LSD</a:t>
            </a: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链式基数排序</a:t>
            </a:r>
            <a:endParaRPr lang="zh-CN" altLang="en-US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100"/>
          <p:cNvGrpSpPr>
            <a:grpSpLocks/>
          </p:cNvGrpSpPr>
          <p:nvPr/>
        </p:nvGrpSpPr>
        <p:grpSpPr bwMode="auto">
          <a:xfrm>
            <a:off x="1676400" y="1254125"/>
            <a:ext cx="8839200" cy="457200"/>
            <a:chOff x="96" y="790"/>
            <a:chExt cx="5568" cy="288"/>
          </a:xfrm>
        </p:grpSpPr>
        <p:sp>
          <p:nvSpPr>
            <p:cNvPr id="258053" name="Rectangle 5" descr="羊皮纸"/>
            <p:cNvSpPr>
              <a:spLocks noChangeArrowheads="1"/>
            </p:cNvSpPr>
            <p:nvPr/>
          </p:nvSpPr>
          <p:spPr bwMode="auto">
            <a:xfrm>
              <a:off x="96" y="790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614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8054" name="Line 6" descr="羊皮纸"/>
            <p:cNvSpPr>
              <a:spLocks noChangeShapeType="1"/>
            </p:cNvSpPr>
            <p:nvPr/>
          </p:nvSpPr>
          <p:spPr bwMode="auto">
            <a:xfrm>
              <a:off x="480" y="934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55" name="Line 7" descr="羊皮纸"/>
            <p:cNvSpPr>
              <a:spLocks noChangeShapeType="1"/>
            </p:cNvSpPr>
            <p:nvPr/>
          </p:nvSpPr>
          <p:spPr bwMode="auto">
            <a:xfrm>
              <a:off x="1056" y="934"/>
              <a:ext cx="192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56" name="Rectangle 8" descr="羊皮纸"/>
            <p:cNvSpPr>
              <a:spLocks noChangeArrowheads="1"/>
            </p:cNvSpPr>
            <p:nvPr/>
          </p:nvSpPr>
          <p:spPr bwMode="auto">
            <a:xfrm>
              <a:off x="1248" y="790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921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8057" name="Line 9" descr="羊皮纸"/>
            <p:cNvSpPr>
              <a:spLocks noChangeShapeType="1"/>
            </p:cNvSpPr>
            <p:nvPr/>
          </p:nvSpPr>
          <p:spPr bwMode="auto">
            <a:xfrm>
              <a:off x="1632" y="934"/>
              <a:ext cx="192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58" name="Rectangle 10" descr="羊皮纸"/>
            <p:cNvSpPr>
              <a:spLocks noChangeArrowheads="1"/>
            </p:cNvSpPr>
            <p:nvPr/>
          </p:nvSpPr>
          <p:spPr bwMode="auto">
            <a:xfrm>
              <a:off x="1824" y="790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485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8059" name="Line 11" descr="羊皮纸"/>
            <p:cNvSpPr>
              <a:spLocks noChangeShapeType="1"/>
            </p:cNvSpPr>
            <p:nvPr/>
          </p:nvSpPr>
          <p:spPr bwMode="auto">
            <a:xfrm>
              <a:off x="2208" y="934"/>
              <a:ext cx="192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60" name="Rectangle 12" descr="羊皮纸"/>
            <p:cNvSpPr>
              <a:spLocks noChangeArrowheads="1"/>
            </p:cNvSpPr>
            <p:nvPr/>
          </p:nvSpPr>
          <p:spPr bwMode="auto">
            <a:xfrm>
              <a:off x="2400" y="790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637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8061" name="Rectangle 13" descr="羊皮纸"/>
            <p:cNvSpPr>
              <a:spLocks noChangeArrowheads="1"/>
            </p:cNvSpPr>
            <p:nvPr/>
          </p:nvSpPr>
          <p:spPr bwMode="auto">
            <a:xfrm>
              <a:off x="672" y="790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738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8062" name="Line 14" descr="羊皮纸"/>
            <p:cNvSpPr>
              <a:spLocks noChangeShapeType="1"/>
            </p:cNvSpPr>
            <p:nvPr/>
          </p:nvSpPr>
          <p:spPr bwMode="auto">
            <a:xfrm>
              <a:off x="2784" y="934"/>
              <a:ext cx="192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63" name="Rectangle 15" descr="羊皮纸"/>
            <p:cNvSpPr>
              <a:spLocks noChangeArrowheads="1"/>
            </p:cNvSpPr>
            <p:nvPr/>
          </p:nvSpPr>
          <p:spPr bwMode="auto">
            <a:xfrm>
              <a:off x="2976" y="790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101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8064" name="Line 16" descr="羊皮纸"/>
            <p:cNvSpPr>
              <a:spLocks noChangeShapeType="1"/>
            </p:cNvSpPr>
            <p:nvPr/>
          </p:nvSpPr>
          <p:spPr bwMode="auto">
            <a:xfrm>
              <a:off x="3360" y="934"/>
              <a:ext cx="192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65" name="Rectangle 17" descr="羊皮纸"/>
            <p:cNvSpPr>
              <a:spLocks noChangeArrowheads="1"/>
            </p:cNvSpPr>
            <p:nvPr/>
          </p:nvSpPr>
          <p:spPr bwMode="auto">
            <a:xfrm>
              <a:off x="3552" y="790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215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8066" name="Line 18" descr="羊皮纸"/>
            <p:cNvSpPr>
              <a:spLocks noChangeShapeType="1"/>
            </p:cNvSpPr>
            <p:nvPr/>
          </p:nvSpPr>
          <p:spPr bwMode="auto">
            <a:xfrm>
              <a:off x="3936" y="934"/>
              <a:ext cx="192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67" name="Rectangle 19" descr="羊皮纸"/>
            <p:cNvSpPr>
              <a:spLocks noChangeArrowheads="1"/>
            </p:cNvSpPr>
            <p:nvPr/>
          </p:nvSpPr>
          <p:spPr bwMode="auto">
            <a:xfrm>
              <a:off x="4128" y="790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530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8068" name="Line 20" descr="羊皮纸"/>
            <p:cNvSpPr>
              <a:spLocks noChangeShapeType="1"/>
            </p:cNvSpPr>
            <p:nvPr/>
          </p:nvSpPr>
          <p:spPr bwMode="auto">
            <a:xfrm>
              <a:off x="4512" y="934"/>
              <a:ext cx="192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69" name="Rectangle 21" descr="羊皮纸"/>
            <p:cNvSpPr>
              <a:spLocks noChangeArrowheads="1"/>
            </p:cNvSpPr>
            <p:nvPr/>
          </p:nvSpPr>
          <p:spPr bwMode="auto">
            <a:xfrm>
              <a:off x="4704" y="790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790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8070" name="Line 22" descr="羊皮纸"/>
            <p:cNvSpPr>
              <a:spLocks noChangeShapeType="1"/>
            </p:cNvSpPr>
            <p:nvPr/>
          </p:nvSpPr>
          <p:spPr bwMode="auto">
            <a:xfrm>
              <a:off x="5088" y="934"/>
              <a:ext cx="192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71" name="Rectangle 23" descr="羊皮纸"/>
            <p:cNvSpPr>
              <a:spLocks noChangeArrowheads="1"/>
            </p:cNvSpPr>
            <p:nvPr/>
          </p:nvSpPr>
          <p:spPr bwMode="auto">
            <a:xfrm>
              <a:off x="5280" y="790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306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58072" name="Text Box 24"/>
          <p:cNvSpPr txBox="1">
            <a:spLocks noChangeArrowheads="1"/>
          </p:cNvSpPr>
          <p:nvPr/>
        </p:nvSpPr>
        <p:spPr bwMode="auto">
          <a:xfrm>
            <a:off x="1600200" y="1838326"/>
            <a:ext cx="4653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第一趟分配（按最低位 </a:t>
            </a:r>
            <a:r>
              <a:rPr kumimoji="1" lang="en-US" altLang="zh-CN" sz="26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i </a:t>
            </a:r>
            <a:r>
              <a:rPr kumimoji="1" lang="en-US" altLang="zh-CN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= 3 </a:t>
            </a:r>
            <a:r>
              <a:rPr kumimoji="1" lang="zh-CN" alt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）</a:t>
            </a:r>
          </a:p>
        </p:txBody>
      </p:sp>
      <p:sp>
        <p:nvSpPr>
          <p:cNvPr id="119812" name="Text Box 25"/>
          <p:cNvSpPr txBox="1">
            <a:spLocks noChangeArrowheads="1"/>
          </p:cNvSpPr>
          <p:nvPr/>
        </p:nvSpPr>
        <p:spPr bwMode="auto">
          <a:xfrm>
            <a:off x="1919288" y="2373313"/>
            <a:ext cx="833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re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[0]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re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[1]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re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[2]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re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[3]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re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[4]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re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[5]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re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[6]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re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[7]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re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[8]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re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[9]</a:t>
            </a:r>
          </a:p>
        </p:txBody>
      </p:sp>
      <p:sp>
        <p:nvSpPr>
          <p:cNvPr id="258084" name="Rectangle 36" descr="羊皮纸"/>
          <p:cNvSpPr>
            <a:spLocks noChangeArrowheads="1"/>
          </p:cNvSpPr>
          <p:nvPr/>
        </p:nvSpPr>
        <p:spPr bwMode="auto">
          <a:xfrm>
            <a:off x="5422900" y="3908425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614</a:t>
            </a:r>
            <a:endParaRPr kumimoji="1" lang="en-US" altLang="zh-CN" sz="26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8085" name="Rectangle 37" descr="羊皮纸"/>
          <p:cNvSpPr>
            <a:spLocks noChangeArrowheads="1"/>
          </p:cNvSpPr>
          <p:nvPr/>
        </p:nvSpPr>
        <p:spPr bwMode="auto">
          <a:xfrm>
            <a:off x="8696325" y="3908425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738</a:t>
            </a:r>
            <a:endParaRPr kumimoji="1" lang="en-US" altLang="zh-CN" sz="26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8086" name="Rectangle 38" descr="羊皮纸"/>
          <p:cNvSpPr>
            <a:spLocks noChangeArrowheads="1"/>
          </p:cNvSpPr>
          <p:nvPr/>
        </p:nvSpPr>
        <p:spPr bwMode="auto">
          <a:xfrm>
            <a:off x="2890838" y="3908425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921</a:t>
            </a:r>
            <a:endParaRPr kumimoji="1" lang="en-US" altLang="zh-CN" sz="26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8087" name="Rectangle 39" descr="羊皮纸"/>
          <p:cNvSpPr>
            <a:spLocks noChangeArrowheads="1"/>
          </p:cNvSpPr>
          <p:nvPr/>
        </p:nvSpPr>
        <p:spPr bwMode="auto">
          <a:xfrm>
            <a:off x="6223000" y="3908425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485</a:t>
            </a:r>
            <a:endParaRPr kumimoji="1" lang="en-US" altLang="zh-CN" sz="26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8088" name="Rectangle 40" descr="羊皮纸"/>
          <p:cNvSpPr>
            <a:spLocks noChangeArrowheads="1"/>
          </p:cNvSpPr>
          <p:nvPr/>
        </p:nvSpPr>
        <p:spPr bwMode="auto">
          <a:xfrm>
            <a:off x="7878763" y="3908425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637</a:t>
            </a:r>
            <a:endParaRPr kumimoji="1" lang="en-US" altLang="zh-CN" sz="26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8089" name="Rectangle 41" descr="羊皮纸"/>
          <p:cNvSpPr>
            <a:spLocks noChangeArrowheads="1"/>
          </p:cNvSpPr>
          <p:nvPr/>
        </p:nvSpPr>
        <p:spPr bwMode="auto">
          <a:xfrm>
            <a:off x="2890838" y="3222625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101</a:t>
            </a:r>
            <a:endParaRPr kumimoji="1" lang="en-US" altLang="zh-CN" sz="26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8090" name="Rectangle 42" descr="羊皮纸"/>
          <p:cNvSpPr>
            <a:spLocks noChangeArrowheads="1"/>
          </p:cNvSpPr>
          <p:nvPr/>
        </p:nvSpPr>
        <p:spPr bwMode="auto">
          <a:xfrm>
            <a:off x="6223000" y="3222625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215</a:t>
            </a:r>
            <a:endParaRPr kumimoji="1" lang="en-US" altLang="zh-CN" sz="26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8091" name="Rectangle 43" descr="羊皮纸"/>
          <p:cNvSpPr>
            <a:spLocks noChangeArrowheads="1"/>
          </p:cNvSpPr>
          <p:nvPr/>
        </p:nvSpPr>
        <p:spPr bwMode="auto">
          <a:xfrm>
            <a:off x="2027238" y="3908425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530</a:t>
            </a:r>
            <a:endParaRPr kumimoji="1" lang="en-US" altLang="zh-CN" sz="26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8092" name="Rectangle 44" descr="羊皮纸"/>
          <p:cNvSpPr>
            <a:spLocks noChangeArrowheads="1"/>
          </p:cNvSpPr>
          <p:nvPr/>
        </p:nvSpPr>
        <p:spPr bwMode="auto">
          <a:xfrm>
            <a:off x="2027238" y="3222625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790</a:t>
            </a:r>
            <a:endParaRPr kumimoji="1" lang="en-US" altLang="zh-CN" sz="26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8093" name="Rectangle 45" descr="羊皮纸"/>
          <p:cNvSpPr>
            <a:spLocks noChangeArrowheads="1"/>
          </p:cNvSpPr>
          <p:nvPr/>
        </p:nvSpPr>
        <p:spPr bwMode="auto">
          <a:xfrm>
            <a:off x="7040563" y="3908425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306</a:t>
            </a:r>
            <a:endParaRPr kumimoji="1" lang="en-US" altLang="zh-CN" sz="26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8094" name="Text Box 46"/>
          <p:cNvSpPr txBox="1">
            <a:spLocks noChangeArrowheads="1"/>
          </p:cNvSpPr>
          <p:nvPr/>
        </p:nvSpPr>
        <p:spPr bwMode="auto">
          <a:xfrm>
            <a:off x="1933576" y="4627563"/>
            <a:ext cx="838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[0]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[1]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[2] 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[3] 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[4]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[5]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[6] 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[7] 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[8] 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[9]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8095" name="Text Box 47"/>
          <p:cNvSpPr txBox="1">
            <a:spLocks noChangeArrowheads="1"/>
          </p:cNvSpPr>
          <p:nvPr/>
        </p:nvSpPr>
        <p:spPr bwMode="auto">
          <a:xfrm>
            <a:off x="1600201" y="5192714"/>
            <a:ext cx="185980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第一趟收集</a:t>
            </a:r>
          </a:p>
        </p:txBody>
      </p:sp>
      <p:grpSp>
        <p:nvGrpSpPr>
          <p:cNvPr id="119825" name="Group 101"/>
          <p:cNvGrpSpPr>
            <a:grpSpLocks/>
          </p:cNvGrpSpPr>
          <p:nvPr/>
        </p:nvGrpSpPr>
        <p:grpSpPr bwMode="auto">
          <a:xfrm>
            <a:off x="1676400" y="5780088"/>
            <a:ext cx="8839200" cy="457200"/>
            <a:chOff x="96" y="3641"/>
            <a:chExt cx="5568" cy="288"/>
          </a:xfrm>
        </p:grpSpPr>
        <p:sp>
          <p:nvSpPr>
            <p:cNvPr id="258096" name="Rectangle 48" descr="羊皮纸"/>
            <p:cNvSpPr>
              <a:spLocks noChangeArrowheads="1"/>
            </p:cNvSpPr>
            <p:nvPr/>
          </p:nvSpPr>
          <p:spPr bwMode="auto">
            <a:xfrm>
              <a:off x="96" y="3641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530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8097" name="Line 49" descr="羊皮纸"/>
            <p:cNvSpPr>
              <a:spLocks noChangeShapeType="1"/>
            </p:cNvSpPr>
            <p:nvPr/>
          </p:nvSpPr>
          <p:spPr bwMode="auto">
            <a:xfrm>
              <a:off x="480" y="3785"/>
              <a:ext cx="192" cy="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98" name="Rectangle 50" descr="羊皮纸"/>
            <p:cNvSpPr>
              <a:spLocks noChangeArrowheads="1"/>
            </p:cNvSpPr>
            <p:nvPr/>
          </p:nvSpPr>
          <p:spPr bwMode="auto">
            <a:xfrm>
              <a:off x="672" y="3641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790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8099" name="Line 51" descr="羊皮纸"/>
            <p:cNvSpPr>
              <a:spLocks noChangeShapeType="1"/>
            </p:cNvSpPr>
            <p:nvPr/>
          </p:nvSpPr>
          <p:spPr bwMode="auto">
            <a:xfrm>
              <a:off x="1056" y="3785"/>
              <a:ext cx="192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100" name="Rectangle 52" descr="羊皮纸"/>
            <p:cNvSpPr>
              <a:spLocks noChangeArrowheads="1"/>
            </p:cNvSpPr>
            <p:nvPr/>
          </p:nvSpPr>
          <p:spPr bwMode="auto">
            <a:xfrm>
              <a:off x="1248" y="3641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921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8101" name="Line 53" descr="羊皮纸"/>
            <p:cNvSpPr>
              <a:spLocks noChangeShapeType="1"/>
            </p:cNvSpPr>
            <p:nvPr/>
          </p:nvSpPr>
          <p:spPr bwMode="auto">
            <a:xfrm>
              <a:off x="1632" y="3785"/>
              <a:ext cx="192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102" name="Rectangle 54" descr="羊皮纸"/>
            <p:cNvSpPr>
              <a:spLocks noChangeArrowheads="1"/>
            </p:cNvSpPr>
            <p:nvPr/>
          </p:nvSpPr>
          <p:spPr bwMode="auto">
            <a:xfrm>
              <a:off x="1824" y="3641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101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8103" name="Line 55" descr="羊皮纸"/>
            <p:cNvSpPr>
              <a:spLocks noChangeShapeType="1"/>
            </p:cNvSpPr>
            <p:nvPr/>
          </p:nvSpPr>
          <p:spPr bwMode="auto">
            <a:xfrm>
              <a:off x="2208" y="3785"/>
              <a:ext cx="192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104" name="Rectangle 56" descr="羊皮纸"/>
            <p:cNvSpPr>
              <a:spLocks noChangeArrowheads="1"/>
            </p:cNvSpPr>
            <p:nvPr/>
          </p:nvSpPr>
          <p:spPr bwMode="auto">
            <a:xfrm>
              <a:off x="2400" y="3641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614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8105" name="Line 57" descr="羊皮纸"/>
            <p:cNvSpPr>
              <a:spLocks noChangeShapeType="1"/>
            </p:cNvSpPr>
            <p:nvPr/>
          </p:nvSpPr>
          <p:spPr bwMode="auto">
            <a:xfrm>
              <a:off x="2784" y="3785"/>
              <a:ext cx="192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106" name="Rectangle 58" descr="羊皮纸"/>
            <p:cNvSpPr>
              <a:spLocks noChangeArrowheads="1"/>
            </p:cNvSpPr>
            <p:nvPr/>
          </p:nvSpPr>
          <p:spPr bwMode="auto">
            <a:xfrm>
              <a:off x="2976" y="3641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485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8107" name="Line 59" descr="羊皮纸"/>
            <p:cNvSpPr>
              <a:spLocks noChangeShapeType="1"/>
            </p:cNvSpPr>
            <p:nvPr/>
          </p:nvSpPr>
          <p:spPr bwMode="auto">
            <a:xfrm>
              <a:off x="3360" y="3785"/>
              <a:ext cx="192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108" name="Rectangle 60" descr="羊皮纸"/>
            <p:cNvSpPr>
              <a:spLocks noChangeArrowheads="1"/>
            </p:cNvSpPr>
            <p:nvPr/>
          </p:nvSpPr>
          <p:spPr bwMode="auto">
            <a:xfrm>
              <a:off x="3552" y="3641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215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8109" name="Line 61" descr="羊皮纸"/>
            <p:cNvSpPr>
              <a:spLocks noChangeShapeType="1"/>
            </p:cNvSpPr>
            <p:nvPr/>
          </p:nvSpPr>
          <p:spPr bwMode="auto">
            <a:xfrm>
              <a:off x="3936" y="3785"/>
              <a:ext cx="192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110" name="Rectangle 62" descr="羊皮纸"/>
            <p:cNvSpPr>
              <a:spLocks noChangeArrowheads="1"/>
            </p:cNvSpPr>
            <p:nvPr/>
          </p:nvSpPr>
          <p:spPr bwMode="auto">
            <a:xfrm>
              <a:off x="4128" y="3641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306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8111" name="Line 63" descr="羊皮纸"/>
            <p:cNvSpPr>
              <a:spLocks noChangeShapeType="1"/>
            </p:cNvSpPr>
            <p:nvPr/>
          </p:nvSpPr>
          <p:spPr bwMode="auto">
            <a:xfrm>
              <a:off x="4512" y="3785"/>
              <a:ext cx="192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112" name="Rectangle 64" descr="羊皮纸"/>
            <p:cNvSpPr>
              <a:spLocks noChangeArrowheads="1"/>
            </p:cNvSpPr>
            <p:nvPr/>
          </p:nvSpPr>
          <p:spPr bwMode="auto">
            <a:xfrm>
              <a:off x="4704" y="3641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637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8113" name="Line 65" descr="羊皮纸"/>
            <p:cNvSpPr>
              <a:spLocks noChangeShapeType="1"/>
            </p:cNvSpPr>
            <p:nvPr/>
          </p:nvSpPr>
          <p:spPr bwMode="auto">
            <a:xfrm>
              <a:off x="5088" y="3785"/>
              <a:ext cx="192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114" name="Rectangle 66" descr="羊皮纸"/>
            <p:cNvSpPr>
              <a:spLocks noChangeArrowheads="1"/>
            </p:cNvSpPr>
            <p:nvPr/>
          </p:nvSpPr>
          <p:spPr bwMode="auto">
            <a:xfrm>
              <a:off x="5280" y="3641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738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58115" name="Rectangle 67"/>
          <p:cNvSpPr>
            <a:spLocks noChangeArrowheads="1"/>
          </p:cNvSpPr>
          <p:nvPr/>
        </p:nvSpPr>
        <p:spPr bwMode="auto">
          <a:xfrm>
            <a:off x="1190269" y="19327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LSD</a:t>
            </a: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链式基数排序示例</a:t>
            </a:r>
            <a:endParaRPr lang="zh-CN" altLang="en-US" sz="32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8074" name="Line 26"/>
          <p:cNvSpPr>
            <a:spLocks noChangeShapeType="1"/>
          </p:cNvSpPr>
          <p:nvPr/>
        </p:nvSpPr>
        <p:spPr bwMode="auto">
          <a:xfrm rot="10800000">
            <a:off x="2338388" y="2868613"/>
            <a:ext cx="0" cy="3603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8117" name="Line 69"/>
          <p:cNvSpPr>
            <a:spLocks noChangeShapeType="1"/>
          </p:cNvSpPr>
          <p:nvPr/>
        </p:nvSpPr>
        <p:spPr bwMode="auto">
          <a:xfrm flipH="1">
            <a:off x="2325688" y="4373563"/>
            <a:ext cx="0" cy="3238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8118" name="Line 70"/>
          <p:cNvSpPr>
            <a:spLocks noChangeShapeType="1"/>
          </p:cNvSpPr>
          <p:nvPr/>
        </p:nvSpPr>
        <p:spPr bwMode="auto">
          <a:xfrm flipH="1">
            <a:off x="2338388" y="3652838"/>
            <a:ext cx="0" cy="2524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8127" name="Line 79"/>
          <p:cNvSpPr>
            <a:spLocks noChangeShapeType="1"/>
          </p:cNvSpPr>
          <p:nvPr/>
        </p:nvSpPr>
        <p:spPr bwMode="auto">
          <a:xfrm rot="10800000">
            <a:off x="3186113" y="2870201"/>
            <a:ext cx="0" cy="3603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8128" name="Line 80"/>
          <p:cNvSpPr>
            <a:spLocks noChangeShapeType="1"/>
          </p:cNvSpPr>
          <p:nvPr/>
        </p:nvSpPr>
        <p:spPr bwMode="auto">
          <a:xfrm flipH="1">
            <a:off x="3173413" y="4375150"/>
            <a:ext cx="0" cy="3238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8129" name="Line 81"/>
          <p:cNvSpPr>
            <a:spLocks noChangeShapeType="1"/>
          </p:cNvSpPr>
          <p:nvPr/>
        </p:nvSpPr>
        <p:spPr bwMode="auto">
          <a:xfrm flipH="1">
            <a:off x="3186113" y="3654426"/>
            <a:ext cx="0" cy="25241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8131" name="Line 83"/>
          <p:cNvSpPr>
            <a:spLocks noChangeShapeType="1"/>
          </p:cNvSpPr>
          <p:nvPr/>
        </p:nvSpPr>
        <p:spPr bwMode="auto">
          <a:xfrm rot="10800000">
            <a:off x="6524625" y="2857501"/>
            <a:ext cx="0" cy="3603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8132" name="Line 84"/>
          <p:cNvSpPr>
            <a:spLocks noChangeShapeType="1"/>
          </p:cNvSpPr>
          <p:nvPr/>
        </p:nvSpPr>
        <p:spPr bwMode="auto">
          <a:xfrm flipH="1">
            <a:off x="6511925" y="4362450"/>
            <a:ext cx="0" cy="3238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8133" name="Line 85"/>
          <p:cNvSpPr>
            <a:spLocks noChangeShapeType="1"/>
          </p:cNvSpPr>
          <p:nvPr/>
        </p:nvSpPr>
        <p:spPr bwMode="auto">
          <a:xfrm flipH="1">
            <a:off x="6524625" y="3641726"/>
            <a:ext cx="0" cy="25241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9836" name="Group 90"/>
          <p:cNvGrpSpPr>
            <a:grpSpLocks/>
          </p:cNvGrpSpPr>
          <p:nvPr/>
        </p:nvGrpSpPr>
        <p:grpSpPr bwMode="auto">
          <a:xfrm>
            <a:off x="5715001" y="2863851"/>
            <a:ext cx="9525" cy="1827213"/>
            <a:chOff x="2584" y="1775"/>
            <a:chExt cx="6" cy="1151"/>
          </a:xfrm>
        </p:grpSpPr>
        <p:sp>
          <p:nvSpPr>
            <p:cNvPr id="258135" name="Line 87"/>
            <p:cNvSpPr>
              <a:spLocks noChangeShapeType="1"/>
            </p:cNvSpPr>
            <p:nvPr/>
          </p:nvSpPr>
          <p:spPr bwMode="auto">
            <a:xfrm rot="10800000">
              <a:off x="2590" y="1775"/>
              <a:ext cx="0" cy="65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136" name="Line 88"/>
            <p:cNvSpPr>
              <a:spLocks noChangeShapeType="1"/>
            </p:cNvSpPr>
            <p:nvPr/>
          </p:nvSpPr>
          <p:spPr bwMode="auto">
            <a:xfrm flipH="1">
              <a:off x="2584" y="2722"/>
              <a:ext cx="0" cy="20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9837" name="Group 91"/>
          <p:cNvGrpSpPr>
            <a:grpSpLocks/>
          </p:cNvGrpSpPr>
          <p:nvPr/>
        </p:nvGrpSpPr>
        <p:grpSpPr bwMode="auto">
          <a:xfrm>
            <a:off x="7345364" y="2865438"/>
            <a:ext cx="9525" cy="1827212"/>
            <a:chOff x="2584" y="1775"/>
            <a:chExt cx="6" cy="1151"/>
          </a:xfrm>
        </p:grpSpPr>
        <p:sp>
          <p:nvSpPr>
            <p:cNvPr id="258140" name="Line 92"/>
            <p:cNvSpPr>
              <a:spLocks noChangeShapeType="1"/>
            </p:cNvSpPr>
            <p:nvPr/>
          </p:nvSpPr>
          <p:spPr bwMode="auto">
            <a:xfrm rot="10800000">
              <a:off x="2590" y="1775"/>
              <a:ext cx="0" cy="65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141" name="Line 93"/>
            <p:cNvSpPr>
              <a:spLocks noChangeShapeType="1"/>
            </p:cNvSpPr>
            <p:nvPr/>
          </p:nvSpPr>
          <p:spPr bwMode="auto">
            <a:xfrm flipH="1">
              <a:off x="2584" y="2722"/>
              <a:ext cx="0" cy="20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9838" name="Group 94"/>
          <p:cNvGrpSpPr>
            <a:grpSpLocks/>
          </p:cNvGrpSpPr>
          <p:nvPr/>
        </p:nvGrpSpPr>
        <p:grpSpPr bwMode="auto">
          <a:xfrm>
            <a:off x="8183564" y="2865438"/>
            <a:ext cx="9525" cy="1827212"/>
            <a:chOff x="2584" y="1775"/>
            <a:chExt cx="6" cy="1151"/>
          </a:xfrm>
        </p:grpSpPr>
        <p:sp>
          <p:nvSpPr>
            <p:cNvPr id="258143" name="Line 95"/>
            <p:cNvSpPr>
              <a:spLocks noChangeShapeType="1"/>
            </p:cNvSpPr>
            <p:nvPr/>
          </p:nvSpPr>
          <p:spPr bwMode="auto">
            <a:xfrm rot="10800000">
              <a:off x="2590" y="1775"/>
              <a:ext cx="0" cy="65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144" name="Line 96"/>
            <p:cNvSpPr>
              <a:spLocks noChangeShapeType="1"/>
            </p:cNvSpPr>
            <p:nvPr/>
          </p:nvSpPr>
          <p:spPr bwMode="auto">
            <a:xfrm flipH="1">
              <a:off x="2584" y="2722"/>
              <a:ext cx="0" cy="20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9839" name="Group 97"/>
          <p:cNvGrpSpPr>
            <a:grpSpLocks/>
          </p:cNvGrpSpPr>
          <p:nvPr/>
        </p:nvGrpSpPr>
        <p:grpSpPr bwMode="auto">
          <a:xfrm>
            <a:off x="9010651" y="2865438"/>
            <a:ext cx="9525" cy="1827212"/>
            <a:chOff x="2584" y="1775"/>
            <a:chExt cx="6" cy="1151"/>
          </a:xfrm>
        </p:grpSpPr>
        <p:sp>
          <p:nvSpPr>
            <p:cNvPr id="258146" name="Line 98"/>
            <p:cNvSpPr>
              <a:spLocks noChangeShapeType="1"/>
            </p:cNvSpPr>
            <p:nvPr/>
          </p:nvSpPr>
          <p:spPr bwMode="auto">
            <a:xfrm rot="10800000">
              <a:off x="2590" y="1775"/>
              <a:ext cx="0" cy="65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147" name="Line 99"/>
            <p:cNvSpPr>
              <a:spLocks noChangeShapeType="1"/>
            </p:cNvSpPr>
            <p:nvPr/>
          </p:nvSpPr>
          <p:spPr bwMode="auto">
            <a:xfrm flipH="1">
              <a:off x="2584" y="2722"/>
              <a:ext cx="0" cy="20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8157" name="Line 109"/>
          <p:cNvSpPr>
            <a:spLocks noChangeShapeType="1"/>
          </p:cNvSpPr>
          <p:nvPr/>
        </p:nvSpPr>
        <p:spPr bwMode="auto">
          <a:xfrm>
            <a:off x="4008438" y="2924175"/>
            <a:ext cx="0" cy="1752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stealth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8158" name="Line 110"/>
          <p:cNvSpPr>
            <a:spLocks noChangeShapeType="1"/>
          </p:cNvSpPr>
          <p:nvPr/>
        </p:nvSpPr>
        <p:spPr bwMode="auto">
          <a:xfrm>
            <a:off x="4872038" y="2938463"/>
            <a:ext cx="0" cy="1752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stealth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8159" name="Line 111"/>
          <p:cNvSpPr>
            <a:spLocks noChangeShapeType="1"/>
          </p:cNvSpPr>
          <p:nvPr/>
        </p:nvSpPr>
        <p:spPr bwMode="auto">
          <a:xfrm>
            <a:off x="9917113" y="2924175"/>
            <a:ext cx="0" cy="1752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stealth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91" name="Text Box 23"/>
          <p:cNvSpPr txBox="1">
            <a:spLocks noChangeArrowheads="1"/>
          </p:cNvSpPr>
          <p:nvPr/>
        </p:nvSpPr>
        <p:spPr bwMode="auto">
          <a:xfrm>
            <a:off x="1600200" y="1838326"/>
            <a:ext cx="4653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第二趟分配（按次低位 </a:t>
            </a:r>
            <a:r>
              <a:rPr kumimoji="1" lang="en-US" altLang="zh-CN" sz="26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i </a:t>
            </a:r>
            <a:r>
              <a:rPr kumimoji="1" lang="en-US" altLang="zh-CN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= 2 </a:t>
            </a:r>
            <a:r>
              <a:rPr kumimoji="1" lang="zh-CN" alt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）</a:t>
            </a:r>
          </a:p>
        </p:txBody>
      </p:sp>
      <p:sp>
        <p:nvSpPr>
          <p:cNvPr id="120835" name="Text Box 24"/>
          <p:cNvSpPr txBox="1">
            <a:spLocks noChangeArrowheads="1"/>
          </p:cNvSpPr>
          <p:nvPr/>
        </p:nvSpPr>
        <p:spPr bwMode="auto">
          <a:xfrm>
            <a:off x="1919288" y="2373313"/>
            <a:ext cx="833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re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[0]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re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[1]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re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[2]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re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[3]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re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[4]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re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[5]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re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[6]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re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[7]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re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[8]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re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[9]</a:t>
            </a:r>
          </a:p>
        </p:txBody>
      </p:sp>
      <p:sp>
        <p:nvSpPr>
          <p:cNvPr id="263196" name="Rectangle 28" descr="羊皮纸"/>
          <p:cNvSpPr>
            <a:spLocks noChangeArrowheads="1"/>
          </p:cNvSpPr>
          <p:nvPr/>
        </p:nvSpPr>
        <p:spPr bwMode="auto">
          <a:xfrm>
            <a:off x="3719513" y="3908425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921</a:t>
            </a:r>
            <a:endParaRPr kumimoji="1" lang="en-US" altLang="zh-CN" sz="26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3197" name="Rectangle 29" descr="羊皮纸"/>
          <p:cNvSpPr>
            <a:spLocks noChangeArrowheads="1"/>
          </p:cNvSpPr>
          <p:nvPr/>
        </p:nvSpPr>
        <p:spPr bwMode="auto">
          <a:xfrm>
            <a:off x="8696325" y="3908425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485</a:t>
            </a:r>
            <a:endParaRPr kumimoji="1" lang="en-US" altLang="zh-CN" sz="26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3198" name="Rectangle 30" descr="羊皮纸"/>
          <p:cNvSpPr>
            <a:spLocks noChangeArrowheads="1"/>
          </p:cNvSpPr>
          <p:nvPr/>
        </p:nvSpPr>
        <p:spPr bwMode="auto">
          <a:xfrm>
            <a:off x="2890838" y="3908425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614</a:t>
            </a:r>
            <a:endParaRPr kumimoji="1" lang="en-US" altLang="zh-CN" sz="26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3199" name="Rectangle 31" descr="羊皮纸"/>
          <p:cNvSpPr>
            <a:spLocks noChangeArrowheads="1"/>
          </p:cNvSpPr>
          <p:nvPr/>
        </p:nvSpPr>
        <p:spPr bwMode="auto">
          <a:xfrm>
            <a:off x="4541838" y="4110039"/>
            <a:ext cx="609600" cy="42068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530</a:t>
            </a:r>
            <a:endParaRPr kumimoji="1" lang="en-US" altLang="zh-CN" sz="26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3200" name="Rectangle 32" descr="羊皮纸"/>
          <p:cNvSpPr>
            <a:spLocks noChangeArrowheads="1"/>
          </p:cNvSpPr>
          <p:nvPr/>
        </p:nvSpPr>
        <p:spPr bwMode="auto">
          <a:xfrm>
            <a:off x="9551988" y="3908425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790</a:t>
            </a:r>
            <a:endParaRPr kumimoji="1" lang="en-US" altLang="zh-CN" sz="26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3201" name="Rectangle 33" descr="羊皮纸"/>
          <p:cNvSpPr>
            <a:spLocks noChangeArrowheads="1"/>
          </p:cNvSpPr>
          <p:nvPr/>
        </p:nvSpPr>
        <p:spPr bwMode="auto">
          <a:xfrm>
            <a:off x="2890838" y="3222625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215</a:t>
            </a:r>
            <a:endParaRPr kumimoji="1" lang="en-US" altLang="zh-CN" sz="26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3202" name="Rectangle 34" descr="羊皮纸"/>
          <p:cNvSpPr>
            <a:spLocks noChangeArrowheads="1"/>
          </p:cNvSpPr>
          <p:nvPr/>
        </p:nvSpPr>
        <p:spPr bwMode="auto">
          <a:xfrm>
            <a:off x="4541838" y="3529014"/>
            <a:ext cx="609600" cy="42068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637</a:t>
            </a:r>
            <a:endParaRPr kumimoji="1" lang="en-US" altLang="zh-CN" sz="26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3203" name="Rectangle 35" descr="羊皮纸"/>
          <p:cNvSpPr>
            <a:spLocks noChangeArrowheads="1"/>
          </p:cNvSpPr>
          <p:nvPr/>
        </p:nvSpPr>
        <p:spPr bwMode="auto">
          <a:xfrm>
            <a:off x="2027238" y="3908425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101</a:t>
            </a:r>
            <a:endParaRPr kumimoji="1" lang="en-US" altLang="zh-CN" sz="26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3204" name="Rectangle 36" descr="羊皮纸"/>
          <p:cNvSpPr>
            <a:spLocks noChangeArrowheads="1"/>
          </p:cNvSpPr>
          <p:nvPr/>
        </p:nvSpPr>
        <p:spPr bwMode="auto">
          <a:xfrm>
            <a:off x="2027238" y="3222625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306</a:t>
            </a:r>
            <a:endParaRPr kumimoji="1" lang="en-US" altLang="zh-CN" sz="26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3205" name="Rectangle 37" descr="羊皮纸"/>
          <p:cNvSpPr>
            <a:spLocks noChangeArrowheads="1"/>
          </p:cNvSpPr>
          <p:nvPr/>
        </p:nvSpPr>
        <p:spPr bwMode="auto">
          <a:xfrm>
            <a:off x="4549775" y="2941639"/>
            <a:ext cx="609600" cy="42068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738</a:t>
            </a:r>
            <a:endParaRPr kumimoji="1" lang="en-US" altLang="zh-CN" sz="26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3206" name="Text Box 38"/>
          <p:cNvSpPr txBox="1">
            <a:spLocks noChangeArrowheads="1"/>
          </p:cNvSpPr>
          <p:nvPr/>
        </p:nvSpPr>
        <p:spPr bwMode="auto">
          <a:xfrm>
            <a:off x="1933576" y="4627563"/>
            <a:ext cx="838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[0]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[1]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[2] 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[3] 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[4]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[5]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[6] 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[7] 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[8] 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[9]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3207" name="Text Box 39"/>
          <p:cNvSpPr txBox="1">
            <a:spLocks noChangeArrowheads="1"/>
          </p:cNvSpPr>
          <p:nvPr/>
        </p:nvSpPr>
        <p:spPr bwMode="auto">
          <a:xfrm>
            <a:off x="1600201" y="5192714"/>
            <a:ext cx="185980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第二趟收集</a:t>
            </a:r>
          </a:p>
        </p:txBody>
      </p:sp>
      <p:sp>
        <p:nvSpPr>
          <p:cNvPr id="263228" name="Line 60"/>
          <p:cNvSpPr>
            <a:spLocks noChangeShapeType="1"/>
          </p:cNvSpPr>
          <p:nvPr/>
        </p:nvSpPr>
        <p:spPr bwMode="auto">
          <a:xfrm rot="10800000">
            <a:off x="2338388" y="2868613"/>
            <a:ext cx="0" cy="3603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3229" name="Line 61"/>
          <p:cNvSpPr>
            <a:spLocks noChangeShapeType="1"/>
          </p:cNvSpPr>
          <p:nvPr/>
        </p:nvSpPr>
        <p:spPr bwMode="auto">
          <a:xfrm flipH="1">
            <a:off x="2325688" y="4373563"/>
            <a:ext cx="0" cy="3238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3230" name="Line 62"/>
          <p:cNvSpPr>
            <a:spLocks noChangeShapeType="1"/>
          </p:cNvSpPr>
          <p:nvPr/>
        </p:nvSpPr>
        <p:spPr bwMode="auto">
          <a:xfrm flipH="1">
            <a:off x="2338388" y="3652838"/>
            <a:ext cx="0" cy="2524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3231" name="Line 63"/>
          <p:cNvSpPr>
            <a:spLocks noChangeShapeType="1"/>
          </p:cNvSpPr>
          <p:nvPr/>
        </p:nvSpPr>
        <p:spPr bwMode="auto">
          <a:xfrm rot="10800000">
            <a:off x="3186113" y="2870201"/>
            <a:ext cx="0" cy="3603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3232" name="Line 64"/>
          <p:cNvSpPr>
            <a:spLocks noChangeShapeType="1"/>
          </p:cNvSpPr>
          <p:nvPr/>
        </p:nvSpPr>
        <p:spPr bwMode="auto">
          <a:xfrm flipH="1">
            <a:off x="3173413" y="4375150"/>
            <a:ext cx="0" cy="3238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3233" name="Line 65"/>
          <p:cNvSpPr>
            <a:spLocks noChangeShapeType="1"/>
          </p:cNvSpPr>
          <p:nvPr/>
        </p:nvSpPr>
        <p:spPr bwMode="auto">
          <a:xfrm flipH="1">
            <a:off x="3186113" y="3654426"/>
            <a:ext cx="0" cy="25241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3234" name="Line 66"/>
          <p:cNvSpPr>
            <a:spLocks noChangeShapeType="1"/>
          </p:cNvSpPr>
          <p:nvPr/>
        </p:nvSpPr>
        <p:spPr bwMode="auto">
          <a:xfrm rot="10800000">
            <a:off x="4821238" y="2738438"/>
            <a:ext cx="0" cy="2159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3235" name="Line 67"/>
          <p:cNvSpPr>
            <a:spLocks noChangeShapeType="1"/>
          </p:cNvSpPr>
          <p:nvPr/>
        </p:nvSpPr>
        <p:spPr bwMode="auto">
          <a:xfrm flipH="1">
            <a:off x="4830763" y="4533900"/>
            <a:ext cx="0" cy="2159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3236" name="Line 68"/>
          <p:cNvSpPr>
            <a:spLocks noChangeShapeType="1"/>
          </p:cNvSpPr>
          <p:nvPr/>
        </p:nvSpPr>
        <p:spPr bwMode="auto">
          <a:xfrm flipH="1">
            <a:off x="4826000" y="3929064"/>
            <a:ext cx="0" cy="17938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0857" name="Group 69"/>
          <p:cNvGrpSpPr>
            <a:grpSpLocks/>
          </p:cNvGrpSpPr>
          <p:nvPr/>
        </p:nvGrpSpPr>
        <p:grpSpPr bwMode="auto">
          <a:xfrm>
            <a:off x="4011614" y="2863851"/>
            <a:ext cx="9525" cy="1827213"/>
            <a:chOff x="2584" y="1775"/>
            <a:chExt cx="6" cy="1151"/>
          </a:xfrm>
        </p:grpSpPr>
        <p:sp>
          <p:nvSpPr>
            <p:cNvPr id="263238" name="Line 70"/>
            <p:cNvSpPr>
              <a:spLocks noChangeShapeType="1"/>
            </p:cNvSpPr>
            <p:nvPr/>
          </p:nvSpPr>
          <p:spPr bwMode="auto">
            <a:xfrm rot="10800000">
              <a:off x="2590" y="1775"/>
              <a:ext cx="0" cy="65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239" name="Line 71"/>
            <p:cNvSpPr>
              <a:spLocks noChangeShapeType="1"/>
            </p:cNvSpPr>
            <p:nvPr/>
          </p:nvSpPr>
          <p:spPr bwMode="auto">
            <a:xfrm flipH="1">
              <a:off x="2584" y="2722"/>
              <a:ext cx="0" cy="20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0858" name="Group 75"/>
          <p:cNvGrpSpPr>
            <a:grpSpLocks/>
          </p:cNvGrpSpPr>
          <p:nvPr/>
        </p:nvGrpSpPr>
        <p:grpSpPr bwMode="auto">
          <a:xfrm>
            <a:off x="9856789" y="2865438"/>
            <a:ext cx="9525" cy="1827212"/>
            <a:chOff x="2584" y="1775"/>
            <a:chExt cx="6" cy="1151"/>
          </a:xfrm>
        </p:grpSpPr>
        <p:sp>
          <p:nvSpPr>
            <p:cNvPr id="263244" name="Line 76"/>
            <p:cNvSpPr>
              <a:spLocks noChangeShapeType="1"/>
            </p:cNvSpPr>
            <p:nvPr/>
          </p:nvSpPr>
          <p:spPr bwMode="auto">
            <a:xfrm rot="10800000">
              <a:off x="2590" y="1775"/>
              <a:ext cx="0" cy="65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245" name="Line 77"/>
            <p:cNvSpPr>
              <a:spLocks noChangeShapeType="1"/>
            </p:cNvSpPr>
            <p:nvPr/>
          </p:nvSpPr>
          <p:spPr bwMode="auto">
            <a:xfrm flipH="1">
              <a:off x="2584" y="2722"/>
              <a:ext cx="0" cy="20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0859" name="Group 78"/>
          <p:cNvGrpSpPr>
            <a:grpSpLocks/>
          </p:cNvGrpSpPr>
          <p:nvPr/>
        </p:nvGrpSpPr>
        <p:grpSpPr bwMode="auto">
          <a:xfrm>
            <a:off x="9010651" y="2865438"/>
            <a:ext cx="9525" cy="1827212"/>
            <a:chOff x="2584" y="1775"/>
            <a:chExt cx="6" cy="1151"/>
          </a:xfrm>
        </p:grpSpPr>
        <p:sp>
          <p:nvSpPr>
            <p:cNvPr id="263247" name="Line 79"/>
            <p:cNvSpPr>
              <a:spLocks noChangeShapeType="1"/>
            </p:cNvSpPr>
            <p:nvPr/>
          </p:nvSpPr>
          <p:spPr bwMode="auto">
            <a:xfrm rot="10800000">
              <a:off x="2590" y="1775"/>
              <a:ext cx="0" cy="65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248" name="Line 80"/>
            <p:cNvSpPr>
              <a:spLocks noChangeShapeType="1"/>
            </p:cNvSpPr>
            <p:nvPr/>
          </p:nvSpPr>
          <p:spPr bwMode="auto">
            <a:xfrm flipH="1">
              <a:off x="2584" y="2722"/>
              <a:ext cx="0" cy="20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0860" name="Group 81"/>
          <p:cNvGrpSpPr>
            <a:grpSpLocks/>
          </p:cNvGrpSpPr>
          <p:nvPr/>
        </p:nvGrpSpPr>
        <p:grpSpPr bwMode="auto">
          <a:xfrm>
            <a:off x="1676400" y="1250950"/>
            <a:ext cx="8839200" cy="457200"/>
            <a:chOff x="96" y="777"/>
            <a:chExt cx="5568" cy="288"/>
          </a:xfrm>
        </p:grpSpPr>
        <p:sp>
          <p:nvSpPr>
            <p:cNvPr id="263250" name="Rectangle 82" descr="羊皮纸"/>
            <p:cNvSpPr>
              <a:spLocks noChangeArrowheads="1"/>
            </p:cNvSpPr>
            <p:nvPr/>
          </p:nvSpPr>
          <p:spPr bwMode="auto">
            <a:xfrm>
              <a:off x="2400" y="777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614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3251" name="Line 83"/>
            <p:cNvSpPr>
              <a:spLocks noChangeShapeType="1"/>
            </p:cNvSpPr>
            <p:nvPr/>
          </p:nvSpPr>
          <p:spPr bwMode="auto">
            <a:xfrm>
              <a:off x="480" y="921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252" name="Line 84"/>
            <p:cNvSpPr>
              <a:spLocks noChangeShapeType="1"/>
            </p:cNvSpPr>
            <p:nvPr/>
          </p:nvSpPr>
          <p:spPr bwMode="auto">
            <a:xfrm>
              <a:off x="1056" y="921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253" name="Rectangle 85" descr="羊皮纸"/>
            <p:cNvSpPr>
              <a:spLocks noChangeArrowheads="1"/>
            </p:cNvSpPr>
            <p:nvPr/>
          </p:nvSpPr>
          <p:spPr bwMode="auto">
            <a:xfrm>
              <a:off x="1248" y="777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921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3254" name="Line 86"/>
            <p:cNvSpPr>
              <a:spLocks noChangeShapeType="1"/>
            </p:cNvSpPr>
            <p:nvPr/>
          </p:nvSpPr>
          <p:spPr bwMode="auto">
            <a:xfrm>
              <a:off x="1632" y="921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255" name="Rectangle 87" descr="羊皮纸"/>
            <p:cNvSpPr>
              <a:spLocks noChangeArrowheads="1"/>
            </p:cNvSpPr>
            <p:nvPr/>
          </p:nvSpPr>
          <p:spPr bwMode="auto">
            <a:xfrm>
              <a:off x="2976" y="777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485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3256" name="Line 88"/>
            <p:cNvSpPr>
              <a:spLocks noChangeShapeType="1"/>
            </p:cNvSpPr>
            <p:nvPr/>
          </p:nvSpPr>
          <p:spPr bwMode="auto">
            <a:xfrm>
              <a:off x="2208" y="921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257" name="Rectangle 89" descr="羊皮纸"/>
            <p:cNvSpPr>
              <a:spLocks noChangeArrowheads="1"/>
            </p:cNvSpPr>
            <p:nvPr/>
          </p:nvSpPr>
          <p:spPr bwMode="auto">
            <a:xfrm>
              <a:off x="4704" y="777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637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3258" name="Rectangle 90" descr="羊皮纸"/>
            <p:cNvSpPr>
              <a:spLocks noChangeArrowheads="1"/>
            </p:cNvSpPr>
            <p:nvPr/>
          </p:nvSpPr>
          <p:spPr bwMode="auto">
            <a:xfrm>
              <a:off x="5280" y="777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738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3259" name="Line 91"/>
            <p:cNvSpPr>
              <a:spLocks noChangeShapeType="1"/>
            </p:cNvSpPr>
            <p:nvPr/>
          </p:nvSpPr>
          <p:spPr bwMode="auto">
            <a:xfrm>
              <a:off x="2784" y="921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260" name="Rectangle 92" descr="羊皮纸"/>
            <p:cNvSpPr>
              <a:spLocks noChangeArrowheads="1"/>
            </p:cNvSpPr>
            <p:nvPr/>
          </p:nvSpPr>
          <p:spPr bwMode="auto">
            <a:xfrm>
              <a:off x="1824" y="777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101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3261" name="Line 93"/>
            <p:cNvSpPr>
              <a:spLocks noChangeShapeType="1"/>
            </p:cNvSpPr>
            <p:nvPr/>
          </p:nvSpPr>
          <p:spPr bwMode="auto">
            <a:xfrm>
              <a:off x="3360" y="921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262" name="Rectangle 94" descr="羊皮纸"/>
            <p:cNvSpPr>
              <a:spLocks noChangeArrowheads="1"/>
            </p:cNvSpPr>
            <p:nvPr/>
          </p:nvSpPr>
          <p:spPr bwMode="auto">
            <a:xfrm>
              <a:off x="3552" y="777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215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3263" name="Line 95"/>
            <p:cNvSpPr>
              <a:spLocks noChangeShapeType="1"/>
            </p:cNvSpPr>
            <p:nvPr/>
          </p:nvSpPr>
          <p:spPr bwMode="auto">
            <a:xfrm>
              <a:off x="3936" y="921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264" name="Rectangle 96" descr="羊皮纸"/>
            <p:cNvSpPr>
              <a:spLocks noChangeArrowheads="1"/>
            </p:cNvSpPr>
            <p:nvPr/>
          </p:nvSpPr>
          <p:spPr bwMode="auto">
            <a:xfrm>
              <a:off x="96" y="777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530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3265" name="Line 97"/>
            <p:cNvSpPr>
              <a:spLocks noChangeShapeType="1"/>
            </p:cNvSpPr>
            <p:nvPr/>
          </p:nvSpPr>
          <p:spPr bwMode="auto">
            <a:xfrm>
              <a:off x="4512" y="921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266" name="Rectangle 98" descr="羊皮纸"/>
            <p:cNvSpPr>
              <a:spLocks noChangeArrowheads="1"/>
            </p:cNvSpPr>
            <p:nvPr/>
          </p:nvSpPr>
          <p:spPr bwMode="auto">
            <a:xfrm>
              <a:off x="672" y="777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790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3267" name="Line 99"/>
            <p:cNvSpPr>
              <a:spLocks noChangeShapeType="1"/>
            </p:cNvSpPr>
            <p:nvPr/>
          </p:nvSpPr>
          <p:spPr bwMode="auto">
            <a:xfrm>
              <a:off x="5088" y="921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268" name="Rectangle 100" descr="羊皮纸"/>
            <p:cNvSpPr>
              <a:spLocks noChangeArrowheads="1"/>
            </p:cNvSpPr>
            <p:nvPr/>
          </p:nvSpPr>
          <p:spPr bwMode="auto">
            <a:xfrm>
              <a:off x="4128" y="777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306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0861" name="Group 101"/>
          <p:cNvGrpSpPr>
            <a:grpSpLocks/>
          </p:cNvGrpSpPr>
          <p:nvPr/>
        </p:nvGrpSpPr>
        <p:grpSpPr bwMode="auto">
          <a:xfrm>
            <a:off x="1676400" y="5778500"/>
            <a:ext cx="8839200" cy="457200"/>
            <a:chOff x="96" y="3612"/>
            <a:chExt cx="5568" cy="288"/>
          </a:xfrm>
        </p:grpSpPr>
        <p:sp>
          <p:nvSpPr>
            <p:cNvPr id="263270" name="Rectangle 102" descr="羊皮纸"/>
            <p:cNvSpPr>
              <a:spLocks noChangeArrowheads="1"/>
            </p:cNvSpPr>
            <p:nvPr/>
          </p:nvSpPr>
          <p:spPr bwMode="auto">
            <a:xfrm>
              <a:off x="2976" y="3612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530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3271" name="Line 103"/>
            <p:cNvSpPr>
              <a:spLocks noChangeShapeType="1"/>
            </p:cNvSpPr>
            <p:nvPr/>
          </p:nvSpPr>
          <p:spPr bwMode="auto">
            <a:xfrm>
              <a:off x="480" y="3756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272" name="Rectangle 104" descr="羊皮纸"/>
            <p:cNvSpPr>
              <a:spLocks noChangeArrowheads="1"/>
            </p:cNvSpPr>
            <p:nvPr/>
          </p:nvSpPr>
          <p:spPr bwMode="auto">
            <a:xfrm>
              <a:off x="5280" y="3612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790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3273" name="Line 105"/>
            <p:cNvSpPr>
              <a:spLocks noChangeShapeType="1"/>
            </p:cNvSpPr>
            <p:nvPr/>
          </p:nvSpPr>
          <p:spPr bwMode="auto">
            <a:xfrm>
              <a:off x="1056" y="3756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274" name="Rectangle 106" descr="羊皮纸"/>
            <p:cNvSpPr>
              <a:spLocks noChangeArrowheads="1"/>
            </p:cNvSpPr>
            <p:nvPr/>
          </p:nvSpPr>
          <p:spPr bwMode="auto">
            <a:xfrm>
              <a:off x="2400" y="3612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921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3275" name="Line 107"/>
            <p:cNvSpPr>
              <a:spLocks noChangeShapeType="1"/>
            </p:cNvSpPr>
            <p:nvPr/>
          </p:nvSpPr>
          <p:spPr bwMode="auto">
            <a:xfrm>
              <a:off x="1632" y="3756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276" name="Rectangle 108" descr="羊皮纸"/>
            <p:cNvSpPr>
              <a:spLocks noChangeArrowheads="1"/>
            </p:cNvSpPr>
            <p:nvPr/>
          </p:nvSpPr>
          <p:spPr bwMode="auto">
            <a:xfrm>
              <a:off x="96" y="3612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101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3277" name="Line 109"/>
            <p:cNvSpPr>
              <a:spLocks noChangeShapeType="1"/>
            </p:cNvSpPr>
            <p:nvPr/>
          </p:nvSpPr>
          <p:spPr bwMode="auto">
            <a:xfrm>
              <a:off x="2208" y="3756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278" name="Rectangle 110" descr="羊皮纸"/>
            <p:cNvSpPr>
              <a:spLocks noChangeArrowheads="1"/>
            </p:cNvSpPr>
            <p:nvPr/>
          </p:nvSpPr>
          <p:spPr bwMode="auto">
            <a:xfrm>
              <a:off x="1248" y="3612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614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3279" name="Line 111"/>
            <p:cNvSpPr>
              <a:spLocks noChangeShapeType="1"/>
            </p:cNvSpPr>
            <p:nvPr/>
          </p:nvSpPr>
          <p:spPr bwMode="auto">
            <a:xfrm>
              <a:off x="2784" y="3756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280" name="Rectangle 112" descr="羊皮纸"/>
            <p:cNvSpPr>
              <a:spLocks noChangeArrowheads="1"/>
            </p:cNvSpPr>
            <p:nvPr/>
          </p:nvSpPr>
          <p:spPr bwMode="auto">
            <a:xfrm>
              <a:off x="4704" y="3612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485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3281" name="Line 113"/>
            <p:cNvSpPr>
              <a:spLocks noChangeShapeType="1"/>
            </p:cNvSpPr>
            <p:nvPr/>
          </p:nvSpPr>
          <p:spPr bwMode="auto">
            <a:xfrm>
              <a:off x="3360" y="3756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282" name="Rectangle 114" descr="羊皮纸"/>
            <p:cNvSpPr>
              <a:spLocks noChangeArrowheads="1"/>
            </p:cNvSpPr>
            <p:nvPr/>
          </p:nvSpPr>
          <p:spPr bwMode="auto">
            <a:xfrm>
              <a:off x="1824" y="3612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215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3283" name="Line 115"/>
            <p:cNvSpPr>
              <a:spLocks noChangeShapeType="1"/>
            </p:cNvSpPr>
            <p:nvPr/>
          </p:nvSpPr>
          <p:spPr bwMode="auto">
            <a:xfrm>
              <a:off x="3936" y="3756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284" name="Rectangle 116" descr="羊皮纸"/>
            <p:cNvSpPr>
              <a:spLocks noChangeArrowheads="1"/>
            </p:cNvSpPr>
            <p:nvPr/>
          </p:nvSpPr>
          <p:spPr bwMode="auto">
            <a:xfrm>
              <a:off x="672" y="3612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306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3285" name="Line 117"/>
            <p:cNvSpPr>
              <a:spLocks noChangeShapeType="1"/>
            </p:cNvSpPr>
            <p:nvPr/>
          </p:nvSpPr>
          <p:spPr bwMode="auto">
            <a:xfrm>
              <a:off x="4512" y="3756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286" name="Rectangle 118" descr="羊皮纸"/>
            <p:cNvSpPr>
              <a:spLocks noChangeArrowheads="1"/>
            </p:cNvSpPr>
            <p:nvPr/>
          </p:nvSpPr>
          <p:spPr bwMode="auto">
            <a:xfrm>
              <a:off x="3552" y="3612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637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3287" name="Line 119"/>
            <p:cNvSpPr>
              <a:spLocks noChangeShapeType="1"/>
            </p:cNvSpPr>
            <p:nvPr/>
          </p:nvSpPr>
          <p:spPr bwMode="auto">
            <a:xfrm>
              <a:off x="5088" y="3756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288" name="Rectangle 120" descr="羊皮纸"/>
            <p:cNvSpPr>
              <a:spLocks noChangeArrowheads="1"/>
            </p:cNvSpPr>
            <p:nvPr/>
          </p:nvSpPr>
          <p:spPr bwMode="auto">
            <a:xfrm>
              <a:off x="4128" y="3612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738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63289" name="Rectangle 121"/>
          <p:cNvSpPr>
            <a:spLocks noChangeArrowheads="1"/>
          </p:cNvSpPr>
          <p:nvPr/>
        </p:nvSpPr>
        <p:spPr bwMode="auto">
          <a:xfrm>
            <a:off x="1128274" y="11343"/>
            <a:ext cx="5907088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LSD</a:t>
            </a: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基数排序示例（续）</a:t>
            </a:r>
            <a:endParaRPr lang="zh-CN" altLang="en-US" sz="32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3291" name="Line 123"/>
          <p:cNvSpPr>
            <a:spLocks noChangeShapeType="1"/>
          </p:cNvSpPr>
          <p:nvPr/>
        </p:nvSpPr>
        <p:spPr bwMode="auto">
          <a:xfrm flipH="1">
            <a:off x="4838700" y="3330575"/>
            <a:ext cx="0" cy="1793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3299" name="Line 131"/>
          <p:cNvSpPr>
            <a:spLocks noChangeShapeType="1"/>
          </p:cNvSpPr>
          <p:nvPr/>
        </p:nvSpPr>
        <p:spPr bwMode="auto">
          <a:xfrm>
            <a:off x="5735638" y="2936875"/>
            <a:ext cx="0" cy="1752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stealth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3300" name="Line 132"/>
          <p:cNvSpPr>
            <a:spLocks noChangeShapeType="1"/>
          </p:cNvSpPr>
          <p:nvPr/>
        </p:nvSpPr>
        <p:spPr bwMode="auto">
          <a:xfrm>
            <a:off x="6553200" y="2936875"/>
            <a:ext cx="0" cy="1752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stealth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3301" name="Line 133"/>
          <p:cNvSpPr>
            <a:spLocks noChangeShapeType="1"/>
          </p:cNvSpPr>
          <p:nvPr/>
        </p:nvSpPr>
        <p:spPr bwMode="auto">
          <a:xfrm>
            <a:off x="7378700" y="2936875"/>
            <a:ext cx="0" cy="1752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stealth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3302" name="Line 134"/>
          <p:cNvSpPr>
            <a:spLocks noChangeShapeType="1"/>
          </p:cNvSpPr>
          <p:nvPr/>
        </p:nvSpPr>
        <p:spPr bwMode="auto">
          <a:xfrm>
            <a:off x="8221663" y="2924175"/>
            <a:ext cx="0" cy="1752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stealth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1600200" y="1838326"/>
            <a:ext cx="4653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第三趟分配（按最高位 </a:t>
            </a:r>
            <a:r>
              <a:rPr kumimoji="1" lang="en-US" altLang="zh-CN" sz="26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i </a:t>
            </a:r>
            <a:r>
              <a:rPr kumimoji="1" lang="en-US" altLang="zh-CN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= 1 </a:t>
            </a:r>
            <a:r>
              <a:rPr kumimoji="1" lang="zh-CN" alt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）</a:t>
            </a:r>
          </a:p>
        </p:txBody>
      </p:sp>
      <p:sp>
        <p:nvSpPr>
          <p:cNvPr id="121859" name="Text Box 5"/>
          <p:cNvSpPr txBox="1">
            <a:spLocks noChangeArrowheads="1"/>
          </p:cNvSpPr>
          <p:nvPr/>
        </p:nvSpPr>
        <p:spPr bwMode="auto">
          <a:xfrm>
            <a:off x="1919288" y="2373313"/>
            <a:ext cx="833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re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[0]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re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[1]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re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[2]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re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[3]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re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[4]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re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[5]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re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[6]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re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[7]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re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[8]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re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[9]</a:t>
            </a:r>
          </a:p>
        </p:txBody>
      </p:sp>
      <p:sp>
        <p:nvSpPr>
          <p:cNvPr id="264201" name="Rectangle 9" descr="羊皮纸"/>
          <p:cNvSpPr>
            <a:spLocks noChangeArrowheads="1"/>
          </p:cNvSpPr>
          <p:nvPr/>
        </p:nvSpPr>
        <p:spPr bwMode="auto">
          <a:xfrm>
            <a:off x="3719513" y="3908425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215</a:t>
            </a:r>
            <a:endParaRPr kumimoji="1" lang="en-US" altLang="zh-CN" sz="26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4202" name="Rectangle 10" descr="羊皮纸"/>
          <p:cNvSpPr>
            <a:spLocks noChangeArrowheads="1"/>
          </p:cNvSpPr>
          <p:nvPr/>
        </p:nvSpPr>
        <p:spPr bwMode="auto">
          <a:xfrm>
            <a:off x="4583113" y="3908425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306</a:t>
            </a:r>
            <a:endParaRPr kumimoji="1" lang="en-US" altLang="zh-CN" sz="26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4205" name="Rectangle 13" descr="羊皮纸"/>
          <p:cNvSpPr>
            <a:spLocks noChangeArrowheads="1"/>
          </p:cNvSpPr>
          <p:nvPr/>
        </p:nvSpPr>
        <p:spPr bwMode="auto">
          <a:xfrm>
            <a:off x="9551988" y="3908425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921</a:t>
            </a:r>
            <a:endParaRPr kumimoji="1" lang="en-US" altLang="zh-CN" sz="26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4208" name="Rectangle 16" descr="羊皮纸"/>
          <p:cNvSpPr>
            <a:spLocks noChangeArrowheads="1"/>
          </p:cNvSpPr>
          <p:nvPr/>
        </p:nvSpPr>
        <p:spPr bwMode="auto">
          <a:xfrm>
            <a:off x="7070725" y="3908425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614</a:t>
            </a:r>
            <a:endParaRPr kumimoji="1" lang="en-US" altLang="zh-CN" sz="26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4209" name="Rectangle 17" descr="羊皮纸"/>
          <p:cNvSpPr>
            <a:spLocks noChangeArrowheads="1"/>
          </p:cNvSpPr>
          <p:nvPr/>
        </p:nvSpPr>
        <p:spPr bwMode="auto">
          <a:xfrm>
            <a:off x="7070725" y="3222625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637</a:t>
            </a:r>
            <a:endParaRPr kumimoji="1" lang="en-US" altLang="zh-CN" sz="26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4211" name="Text Box 19"/>
          <p:cNvSpPr txBox="1">
            <a:spLocks noChangeArrowheads="1"/>
          </p:cNvSpPr>
          <p:nvPr/>
        </p:nvSpPr>
        <p:spPr bwMode="auto">
          <a:xfrm>
            <a:off x="1933576" y="4627563"/>
            <a:ext cx="838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[0]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[1]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[2] 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[3] 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[4]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[5]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[6] 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[7] 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[8]    </a:t>
            </a:r>
            <a:r>
              <a:rPr kumimoji="1"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[9]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4212" name="Text Box 20"/>
          <p:cNvSpPr txBox="1">
            <a:spLocks noChangeArrowheads="1"/>
          </p:cNvSpPr>
          <p:nvPr/>
        </p:nvSpPr>
        <p:spPr bwMode="auto">
          <a:xfrm>
            <a:off x="1600201" y="5192714"/>
            <a:ext cx="185980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第三趟收集</a:t>
            </a:r>
          </a:p>
        </p:txBody>
      </p:sp>
      <p:sp>
        <p:nvSpPr>
          <p:cNvPr id="264213" name="Line 21"/>
          <p:cNvSpPr>
            <a:spLocks noChangeShapeType="1"/>
          </p:cNvSpPr>
          <p:nvPr/>
        </p:nvSpPr>
        <p:spPr bwMode="auto">
          <a:xfrm rot="10800000">
            <a:off x="7381875" y="2868613"/>
            <a:ext cx="0" cy="3603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4214" name="Line 22"/>
          <p:cNvSpPr>
            <a:spLocks noChangeShapeType="1"/>
          </p:cNvSpPr>
          <p:nvPr/>
        </p:nvSpPr>
        <p:spPr bwMode="auto">
          <a:xfrm flipH="1">
            <a:off x="7369175" y="4373563"/>
            <a:ext cx="0" cy="3238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4215" name="Line 23"/>
          <p:cNvSpPr>
            <a:spLocks noChangeShapeType="1"/>
          </p:cNvSpPr>
          <p:nvPr/>
        </p:nvSpPr>
        <p:spPr bwMode="auto">
          <a:xfrm flipH="1">
            <a:off x="7381875" y="3652838"/>
            <a:ext cx="0" cy="2524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1870" name="Group 30"/>
          <p:cNvGrpSpPr>
            <a:grpSpLocks/>
          </p:cNvGrpSpPr>
          <p:nvPr/>
        </p:nvGrpSpPr>
        <p:grpSpPr bwMode="auto">
          <a:xfrm>
            <a:off x="4011614" y="2863851"/>
            <a:ext cx="9525" cy="1827213"/>
            <a:chOff x="2584" y="1775"/>
            <a:chExt cx="6" cy="1151"/>
          </a:xfrm>
        </p:grpSpPr>
        <p:sp>
          <p:nvSpPr>
            <p:cNvPr id="264223" name="Line 31"/>
            <p:cNvSpPr>
              <a:spLocks noChangeShapeType="1"/>
            </p:cNvSpPr>
            <p:nvPr/>
          </p:nvSpPr>
          <p:spPr bwMode="auto">
            <a:xfrm rot="10800000">
              <a:off x="2590" y="1775"/>
              <a:ext cx="0" cy="65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24" name="Line 32"/>
            <p:cNvSpPr>
              <a:spLocks noChangeShapeType="1"/>
            </p:cNvSpPr>
            <p:nvPr/>
          </p:nvSpPr>
          <p:spPr bwMode="auto">
            <a:xfrm flipH="1">
              <a:off x="2584" y="2722"/>
              <a:ext cx="0" cy="20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1871" name="Group 33"/>
          <p:cNvGrpSpPr>
            <a:grpSpLocks/>
          </p:cNvGrpSpPr>
          <p:nvPr/>
        </p:nvGrpSpPr>
        <p:grpSpPr bwMode="auto">
          <a:xfrm>
            <a:off x="9856789" y="2865438"/>
            <a:ext cx="9525" cy="1827212"/>
            <a:chOff x="2584" y="1775"/>
            <a:chExt cx="6" cy="1151"/>
          </a:xfrm>
        </p:grpSpPr>
        <p:sp>
          <p:nvSpPr>
            <p:cNvPr id="264226" name="Line 34"/>
            <p:cNvSpPr>
              <a:spLocks noChangeShapeType="1"/>
            </p:cNvSpPr>
            <p:nvPr/>
          </p:nvSpPr>
          <p:spPr bwMode="auto">
            <a:xfrm rot="10800000">
              <a:off x="2590" y="1775"/>
              <a:ext cx="0" cy="65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27" name="Line 35"/>
            <p:cNvSpPr>
              <a:spLocks noChangeShapeType="1"/>
            </p:cNvSpPr>
            <p:nvPr/>
          </p:nvSpPr>
          <p:spPr bwMode="auto">
            <a:xfrm flipH="1">
              <a:off x="2584" y="2722"/>
              <a:ext cx="0" cy="20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1872" name="Group 36"/>
          <p:cNvGrpSpPr>
            <a:grpSpLocks/>
          </p:cNvGrpSpPr>
          <p:nvPr/>
        </p:nvGrpSpPr>
        <p:grpSpPr bwMode="auto">
          <a:xfrm>
            <a:off x="4897439" y="2865438"/>
            <a:ext cx="9525" cy="1827212"/>
            <a:chOff x="2584" y="1775"/>
            <a:chExt cx="6" cy="1151"/>
          </a:xfrm>
        </p:grpSpPr>
        <p:sp>
          <p:nvSpPr>
            <p:cNvPr id="264229" name="Line 37"/>
            <p:cNvSpPr>
              <a:spLocks noChangeShapeType="1"/>
            </p:cNvSpPr>
            <p:nvPr/>
          </p:nvSpPr>
          <p:spPr bwMode="auto">
            <a:xfrm rot="10800000">
              <a:off x="2590" y="1775"/>
              <a:ext cx="0" cy="65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30" name="Line 38"/>
            <p:cNvSpPr>
              <a:spLocks noChangeShapeType="1"/>
            </p:cNvSpPr>
            <p:nvPr/>
          </p:nvSpPr>
          <p:spPr bwMode="auto">
            <a:xfrm flipH="1">
              <a:off x="2584" y="2722"/>
              <a:ext cx="0" cy="20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4271" name="Rectangle 79"/>
          <p:cNvSpPr>
            <a:spLocks noChangeArrowheads="1"/>
          </p:cNvSpPr>
          <p:nvPr/>
        </p:nvSpPr>
        <p:spPr bwMode="auto">
          <a:xfrm>
            <a:off x="1196976" y="4764"/>
            <a:ext cx="5907088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LSD</a:t>
            </a: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基数排序示例（续）</a:t>
            </a:r>
            <a:endParaRPr lang="zh-CN" altLang="en-US" sz="32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21874" name="Group 121"/>
          <p:cNvGrpSpPr>
            <a:grpSpLocks/>
          </p:cNvGrpSpPr>
          <p:nvPr/>
        </p:nvGrpSpPr>
        <p:grpSpPr bwMode="auto">
          <a:xfrm>
            <a:off x="1676400" y="1250950"/>
            <a:ext cx="8839200" cy="457200"/>
            <a:chOff x="96" y="761"/>
            <a:chExt cx="5568" cy="288"/>
          </a:xfrm>
        </p:grpSpPr>
        <p:sp>
          <p:nvSpPr>
            <p:cNvPr id="264274" name="Rectangle 82" descr="羊皮纸"/>
            <p:cNvSpPr>
              <a:spLocks noChangeArrowheads="1"/>
            </p:cNvSpPr>
            <p:nvPr/>
          </p:nvSpPr>
          <p:spPr bwMode="auto">
            <a:xfrm>
              <a:off x="1248" y="761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614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4275" name="Line 83"/>
            <p:cNvSpPr>
              <a:spLocks noChangeShapeType="1"/>
            </p:cNvSpPr>
            <p:nvPr/>
          </p:nvSpPr>
          <p:spPr bwMode="auto">
            <a:xfrm>
              <a:off x="480" y="905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76" name="Line 84"/>
            <p:cNvSpPr>
              <a:spLocks noChangeShapeType="1"/>
            </p:cNvSpPr>
            <p:nvPr/>
          </p:nvSpPr>
          <p:spPr bwMode="auto">
            <a:xfrm>
              <a:off x="1056" y="905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77" name="Rectangle 85" descr="羊皮纸"/>
            <p:cNvSpPr>
              <a:spLocks noChangeArrowheads="1"/>
            </p:cNvSpPr>
            <p:nvPr/>
          </p:nvSpPr>
          <p:spPr bwMode="auto">
            <a:xfrm>
              <a:off x="2400" y="761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921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4278" name="Line 86"/>
            <p:cNvSpPr>
              <a:spLocks noChangeShapeType="1"/>
            </p:cNvSpPr>
            <p:nvPr/>
          </p:nvSpPr>
          <p:spPr bwMode="auto">
            <a:xfrm>
              <a:off x="1632" y="905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79" name="Rectangle 87" descr="羊皮纸"/>
            <p:cNvSpPr>
              <a:spLocks noChangeArrowheads="1"/>
            </p:cNvSpPr>
            <p:nvPr/>
          </p:nvSpPr>
          <p:spPr bwMode="auto">
            <a:xfrm>
              <a:off x="4704" y="761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485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4280" name="Line 88"/>
            <p:cNvSpPr>
              <a:spLocks noChangeShapeType="1"/>
            </p:cNvSpPr>
            <p:nvPr/>
          </p:nvSpPr>
          <p:spPr bwMode="auto">
            <a:xfrm>
              <a:off x="2208" y="905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81" name="Rectangle 89" descr="羊皮纸"/>
            <p:cNvSpPr>
              <a:spLocks noChangeArrowheads="1"/>
            </p:cNvSpPr>
            <p:nvPr/>
          </p:nvSpPr>
          <p:spPr bwMode="auto">
            <a:xfrm>
              <a:off x="3552" y="761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637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4282" name="Rectangle 90" descr="羊皮纸"/>
            <p:cNvSpPr>
              <a:spLocks noChangeArrowheads="1"/>
            </p:cNvSpPr>
            <p:nvPr/>
          </p:nvSpPr>
          <p:spPr bwMode="auto">
            <a:xfrm>
              <a:off x="4128" y="761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738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4283" name="Line 91"/>
            <p:cNvSpPr>
              <a:spLocks noChangeShapeType="1"/>
            </p:cNvSpPr>
            <p:nvPr/>
          </p:nvSpPr>
          <p:spPr bwMode="auto">
            <a:xfrm>
              <a:off x="2784" y="905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84" name="Rectangle 92" descr="羊皮纸"/>
            <p:cNvSpPr>
              <a:spLocks noChangeArrowheads="1"/>
            </p:cNvSpPr>
            <p:nvPr/>
          </p:nvSpPr>
          <p:spPr bwMode="auto">
            <a:xfrm>
              <a:off x="96" y="761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101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4285" name="Line 93"/>
            <p:cNvSpPr>
              <a:spLocks noChangeShapeType="1"/>
            </p:cNvSpPr>
            <p:nvPr/>
          </p:nvSpPr>
          <p:spPr bwMode="auto">
            <a:xfrm>
              <a:off x="3360" y="905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86" name="Rectangle 94" descr="羊皮纸"/>
            <p:cNvSpPr>
              <a:spLocks noChangeArrowheads="1"/>
            </p:cNvSpPr>
            <p:nvPr/>
          </p:nvSpPr>
          <p:spPr bwMode="auto">
            <a:xfrm>
              <a:off x="1824" y="761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215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4287" name="Line 95"/>
            <p:cNvSpPr>
              <a:spLocks noChangeShapeType="1"/>
            </p:cNvSpPr>
            <p:nvPr/>
          </p:nvSpPr>
          <p:spPr bwMode="auto">
            <a:xfrm>
              <a:off x="3936" y="905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88" name="Rectangle 96" descr="羊皮纸"/>
            <p:cNvSpPr>
              <a:spLocks noChangeArrowheads="1"/>
            </p:cNvSpPr>
            <p:nvPr/>
          </p:nvSpPr>
          <p:spPr bwMode="auto">
            <a:xfrm>
              <a:off x="2976" y="761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530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4289" name="Line 97"/>
            <p:cNvSpPr>
              <a:spLocks noChangeShapeType="1"/>
            </p:cNvSpPr>
            <p:nvPr/>
          </p:nvSpPr>
          <p:spPr bwMode="auto">
            <a:xfrm>
              <a:off x="4512" y="905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90" name="Rectangle 98" descr="羊皮纸"/>
            <p:cNvSpPr>
              <a:spLocks noChangeArrowheads="1"/>
            </p:cNvSpPr>
            <p:nvPr/>
          </p:nvSpPr>
          <p:spPr bwMode="auto">
            <a:xfrm>
              <a:off x="5280" y="761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790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4291" name="Line 99"/>
            <p:cNvSpPr>
              <a:spLocks noChangeShapeType="1"/>
            </p:cNvSpPr>
            <p:nvPr/>
          </p:nvSpPr>
          <p:spPr bwMode="auto">
            <a:xfrm>
              <a:off x="5088" y="905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92" name="Rectangle 100" descr="羊皮纸"/>
            <p:cNvSpPr>
              <a:spLocks noChangeArrowheads="1"/>
            </p:cNvSpPr>
            <p:nvPr/>
          </p:nvSpPr>
          <p:spPr bwMode="auto">
            <a:xfrm>
              <a:off x="672" y="761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306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1875" name="Group 101"/>
          <p:cNvGrpSpPr>
            <a:grpSpLocks/>
          </p:cNvGrpSpPr>
          <p:nvPr/>
        </p:nvGrpSpPr>
        <p:grpSpPr bwMode="auto">
          <a:xfrm>
            <a:off x="1676400" y="5778500"/>
            <a:ext cx="8839200" cy="457200"/>
            <a:chOff x="96" y="3618"/>
            <a:chExt cx="5568" cy="288"/>
          </a:xfrm>
        </p:grpSpPr>
        <p:sp>
          <p:nvSpPr>
            <p:cNvPr id="264294" name="Rectangle 102" descr="羊皮纸"/>
            <p:cNvSpPr>
              <a:spLocks noChangeArrowheads="1"/>
            </p:cNvSpPr>
            <p:nvPr/>
          </p:nvSpPr>
          <p:spPr bwMode="auto">
            <a:xfrm>
              <a:off x="2400" y="3618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530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4295" name="Line 103"/>
            <p:cNvSpPr>
              <a:spLocks noChangeShapeType="1"/>
            </p:cNvSpPr>
            <p:nvPr/>
          </p:nvSpPr>
          <p:spPr bwMode="auto">
            <a:xfrm>
              <a:off x="480" y="3762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96" name="Rectangle 104" descr="羊皮纸"/>
            <p:cNvSpPr>
              <a:spLocks noChangeArrowheads="1"/>
            </p:cNvSpPr>
            <p:nvPr/>
          </p:nvSpPr>
          <p:spPr bwMode="auto">
            <a:xfrm>
              <a:off x="4704" y="3618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790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4297" name="Line 105"/>
            <p:cNvSpPr>
              <a:spLocks noChangeShapeType="1"/>
            </p:cNvSpPr>
            <p:nvPr/>
          </p:nvSpPr>
          <p:spPr bwMode="auto">
            <a:xfrm>
              <a:off x="1056" y="3762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98" name="Rectangle 106" descr="羊皮纸"/>
            <p:cNvSpPr>
              <a:spLocks noChangeArrowheads="1"/>
            </p:cNvSpPr>
            <p:nvPr/>
          </p:nvSpPr>
          <p:spPr bwMode="auto">
            <a:xfrm>
              <a:off x="5280" y="3618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921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4299" name="Line 107"/>
            <p:cNvSpPr>
              <a:spLocks noChangeShapeType="1"/>
            </p:cNvSpPr>
            <p:nvPr/>
          </p:nvSpPr>
          <p:spPr bwMode="auto">
            <a:xfrm>
              <a:off x="1632" y="3762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300" name="Rectangle 108" descr="羊皮纸"/>
            <p:cNvSpPr>
              <a:spLocks noChangeArrowheads="1"/>
            </p:cNvSpPr>
            <p:nvPr/>
          </p:nvSpPr>
          <p:spPr bwMode="auto">
            <a:xfrm>
              <a:off x="96" y="3618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101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4301" name="Line 109"/>
            <p:cNvSpPr>
              <a:spLocks noChangeShapeType="1"/>
            </p:cNvSpPr>
            <p:nvPr/>
          </p:nvSpPr>
          <p:spPr bwMode="auto">
            <a:xfrm>
              <a:off x="2208" y="3762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302" name="Rectangle 110" descr="羊皮纸"/>
            <p:cNvSpPr>
              <a:spLocks noChangeArrowheads="1"/>
            </p:cNvSpPr>
            <p:nvPr/>
          </p:nvSpPr>
          <p:spPr bwMode="auto">
            <a:xfrm>
              <a:off x="2976" y="3618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614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4303" name="Line 111"/>
            <p:cNvSpPr>
              <a:spLocks noChangeShapeType="1"/>
            </p:cNvSpPr>
            <p:nvPr/>
          </p:nvSpPr>
          <p:spPr bwMode="auto">
            <a:xfrm>
              <a:off x="2784" y="3762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304" name="Rectangle 112" descr="羊皮纸"/>
            <p:cNvSpPr>
              <a:spLocks noChangeArrowheads="1"/>
            </p:cNvSpPr>
            <p:nvPr/>
          </p:nvSpPr>
          <p:spPr bwMode="auto">
            <a:xfrm>
              <a:off x="1824" y="3618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485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4305" name="Line 113"/>
            <p:cNvSpPr>
              <a:spLocks noChangeShapeType="1"/>
            </p:cNvSpPr>
            <p:nvPr/>
          </p:nvSpPr>
          <p:spPr bwMode="auto">
            <a:xfrm>
              <a:off x="3360" y="3762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306" name="Rectangle 114" descr="羊皮纸"/>
            <p:cNvSpPr>
              <a:spLocks noChangeArrowheads="1"/>
            </p:cNvSpPr>
            <p:nvPr/>
          </p:nvSpPr>
          <p:spPr bwMode="auto">
            <a:xfrm>
              <a:off x="672" y="3618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215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4307" name="Line 115"/>
            <p:cNvSpPr>
              <a:spLocks noChangeShapeType="1"/>
            </p:cNvSpPr>
            <p:nvPr/>
          </p:nvSpPr>
          <p:spPr bwMode="auto">
            <a:xfrm>
              <a:off x="3936" y="3762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308" name="Rectangle 116" descr="羊皮纸"/>
            <p:cNvSpPr>
              <a:spLocks noChangeArrowheads="1"/>
            </p:cNvSpPr>
            <p:nvPr/>
          </p:nvSpPr>
          <p:spPr bwMode="auto">
            <a:xfrm>
              <a:off x="1248" y="3618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306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4309" name="Line 117"/>
            <p:cNvSpPr>
              <a:spLocks noChangeShapeType="1"/>
            </p:cNvSpPr>
            <p:nvPr/>
          </p:nvSpPr>
          <p:spPr bwMode="auto">
            <a:xfrm>
              <a:off x="4512" y="3762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310" name="Rectangle 118" descr="羊皮纸"/>
            <p:cNvSpPr>
              <a:spLocks noChangeArrowheads="1"/>
            </p:cNvSpPr>
            <p:nvPr/>
          </p:nvSpPr>
          <p:spPr bwMode="auto">
            <a:xfrm>
              <a:off x="3552" y="3618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637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4311" name="Line 119"/>
            <p:cNvSpPr>
              <a:spLocks noChangeShapeType="1"/>
            </p:cNvSpPr>
            <p:nvPr/>
          </p:nvSpPr>
          <p:spPr bwMode="auto">
            <a:xfrm>
              <a:off x="5088" y="3762"/>
              <a:ext cx="192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312" name="Rectangle 120" descr="羊皮纸"/>
            <p:cNvSpPr>
              <a:spLocks noChangeArrowheads="1"/>
            </p:cNvSpPr>
            <p:nvPr/>
          </p:nvSpPr>
          <p:spPr bwMode="auto">
            <a:xfrm>
              <a:off x="4128" y="3618"/>
              <a:ext cx="384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738</a:t>
              </a:r>
              <a:endParaRPr kumimoji="1" lang="en-US" altLang="zh-CN" sz="2600" b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64314" name="Rectangle 122" descr="羊皮纸"/>
          <p:cNvSpPr>
            <a:spLocks noChangeArrowheads="1"/>
          </p:cNvSpPr>
          <p:nvPr/>
        </p:nvSpPr>
        <p:spPr bwMode="auto">
          <a:xfrm>
            <a:off x="7908925" y="3892550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738</a:t>
            </a:r>
            <a:endParaRPr kumimoji="1" lang="en-US" altLang="zh-CN" sz="26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4315" name="Rectangle 123" descr="羊皮纸"/>
          <p:cNvSpPr>
            <a:spLocks noChangeArrowheads="1"/>
          </p:cNvSpPr>
          <p:nvPr/>
        </p:nvSpPr>
        <p:spPr bwMode="auto">
          <a:xfrm>
            <a:off x="7908925" y="3206750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790</a:t>
            </a:r>
            <a:endParaRPr kumimoji="1" lang="en-US" altLang="zh-CN" sz="26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4316" name="Line 124"/>
          <p:cNvSpPr>
            <a:spLocks noChangeShapeType="1"/>
          </p:cNvSpPr>
          <p:nvPr/>
        </p:nvSpPr>
        <p:spPr bwMode="auto">
          <a:xfrm rot="10800000">
            <a:off x="8220075" y="2852738"/>
            <a:ext cx="0" cy="3603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4317" name="Line 125"/>
          <p:cNvSpPr>
            <a:spLocks noChangeShapeType="1"/>
          </p:cNvSpPr>
          <p:nvPr/>
        </p:nvSpPr>
        <p:spPr bwMode="auto">
          <a:xfrm flipH="1">
            <a:off x="8207375" y="4357688"/>
            <a:ext cx="0" cy="3238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4318" name="Line 126"/>
          <p:cNvSpPr>
            <a:spLocks noChangeShapeType="1"/>
          </p:cNvSpPr>
          <p:nvPr/>
        </p:nvSpPr>
        <p:spPr bwMode="auto">
          <a:xfrm flipH="1">
            <a:off x="8220075" y="3636963"/>
            <a:ext cx="0" cy="2524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4319" name="Rectangle 127" descr="羊皮纸"/>
          <p:cNvSpPr>
            <a:spLocks noChangeArrowheads="1"/>
          </p:cNvSpPr>
          <p:nvPr/>
        </p:nvSpPr>
        <p:spPr bwMode="auto">
          <a:xfrm>
            <a:off x="2855913" y="3897313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101</a:t>
            </a:r>
            <a:endParaRPr kumimoji="1" lang="en-US" altLang="zh-CN" sz="26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21882" name="Group 128"/>
          <p:cNvGrpSpPr>
            <a:grpSpLocks/>
          </p:cNvGrpSpPr>
          <p:nvPr/>
        </p:nvGrpSpPr>
        <p:grpSpPr bwMode="auto">
          <a:xfrm>
            <a:off x="3148014" y="2852738"/>
            <a:ext cx="9525" cy="1827212"/>
            <a:chOff x="2584" y="1775"/>
            <a:chExt cx="6" cy="1151"/>
          </a:xfrm>
        </p:grpSpPr>
        <p:sp>
          <p:nvSpPr>
            <p:cNvPr id="264321" name="Line 129"/>
            <p:cNvSpPr>
              <a:spLocks noChangeShapeType="1"/>
            </p:cNvSpPr>
            <p:nvPr/>
          </p:nvSpPr>
          <p:spPr bwMode="auto">
            <a:xfrm rot="10800000">
              <a:off x="2590" y="1775"/>
              <a:ext cx="0" cy="65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322" name="Line 130"/>
            <p:cNvSpPr>
              <a:spLocks noChangeShapeType="1"/>
            </p:cNvSpPr>
            <p:nvPr/>
          </p:nvSpPr>
          <p:spPr bwMode="auto">
            <a:xfrm flipH="1">
              <a:off x="2584" y="2722"/>
              <a:ext cx="0" cy="20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4323" name="Rectangle 131" descr="羊皮纸"/>
          <p:cNvSpPr>
            <a:spLocks noChangeArrowheads="1"/>
          </p:cNvSpPr>
          <p:nvPr/>
        </p:nvSpPr>
        <p:spPr bwMode="auto">
          <a:xfrm>
            <a:off x="5414963" y="3897313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485</a:t>
            </a:r>
            <a:endParaRPr kumimoji="1" lang="en-US" altLang="zh-CN" sz="26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21884" name="Group 132"/>
          <p:cNvGrpSpPr>
            <a:grpSpLocks/>
          </p:cNvGrpSpPr>
          <p:nvPr/>
        </p:nvGrpSpPr>
        <p:grpSpPr bwMode="auto">
          <a:xfrm>
            <a:off x="5707064" y="2852738"/>
            <a:ext cx="9525" cy="1827212"/>
            <a:chOff x="2584" y="1775"/>
            <a:chExt cx="6" cy="1151"/>
          </a:xfrm>
        </p:grpSpPr>
        <p:sp>
          <p:nvSpPr>
            <p:cNvPr id="264325" name="Line 133"/>
            <p:cNvSpPr>
              <a:spLocks noChangeShapeType="1"/>
            </p:cNvSpPr>
            <p:nvPr/>
          </p:nvSpPr>
          <p:spPr bwMode="auto">
            <a:xfrm rot="10800000">
              <a:off x="2590" y="1775"/>
              <a:ext cx="0" cy="65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326" name="Line 134"/>
            <p:cNvSpPr>
              <a:spLocks noChangeShapeType="1"/>
            </p:cNvSpPr>
            <p:nvPr/>
          </p:nvSpPr>
          <p:spPr bwMode="auto">
            <a:xfrm flipH="1">
              <a:off x="2584" y="2722"/>
              <a:ext cx="0" cy="20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4327" name="Rectangle 135" descr="羊皮纸"/>
          <p:cNvSpPr>
            <a:spLocks noChangeArrowheads="1"/>
          </p:cNvSpPr>
          <p:nvPr/>
        </p:nvSpPr>
        <p:spPr bwMode="auto">
          <a:xfrm>
            <a:off x="6245225" y="3897313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530</a:t>
            </a:r>
            <a:endParaRPr kumimoji="1" lang="en-US" altLang="zh-CN" sz="26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21886" name="Group 136"/>
          <p:cNvGrpSpPr>
            <a:grpSpLocks/>
          </p:cNvGrpSpPr>
          <p:nvPr/>
        </p:nvGrpSpPr>
        <p:grpSpPr bwMode="auto">
          <a:xfrm>
            <a:off x="6537326" y="2852738"/>
            <a:ext cx="9525" cy="1827212"/>
            <a:chOff x="2584" y="1775"/>
            <a:chExt cx="6" cy="1151"/>
          </a:xfrm>
        </p:grpSpPr>
        <p:sp>
          <p:nvSpPr>
            <p:cNvPr id="264329" name="Line 137"/>
            <p:cNvSpPr>
              <a:spLocks noChangeShapeType="1"/>
            </p:cNvSpPr>
            <p:nvPr/>
          </p:nvSpPr>
          <p:spPr bwMode="auto">
            <a:xfrm rot="10800000">
              <a:off x="2590" y="1775"/>
              <a:ext cx="0" cy="65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330" name="Line 138"/>
            <p:cNvSpPr>
              <a:spLocks noChangeShapeType="1"/>
            </p:cNvSpPr>
            <p:nvPr/>
          </p:nvSpPr>
          <p:spPr bwMode="auto">
            <a:xfrm flipH="1">
              <a:off x="2584" y="2722"/>
              <a:ext cx="0" cy="20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4339" name="Line 147"/>
          <p:cNvSpPr>
            <a:spLocks noChangeShapeType="1"/>
          </p:cNvSpPr>
          <p:nvPr/>
        </p:nvSpPr>
        <p:spPr bwMode="auto">
          <a:xfrm>
            <a:off x="9120188" y="2913063"/>
            <a:ext cx="0" cy="1752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stealth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4340" name="Line 148"/>
          <p:cNvSpPr>
            <a:spLocks noChangeShapeType="1"/>
          </p:cNvSpPr>
          <p:nvPr/>
        </p:nvSpPr>
        <p:spPr bwMode="auto">
          <a:xfrm>
            <a:off x="2351088" y="2924175"/>
            <a:ext cx="0" cy="1752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stealth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1199456" y="0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LSD</a:t>
            </a: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链式基数排序算法</a:t>
            </a:r>
            <a:endParaRPr lang="zh-CN" altLang="en-US" sz="32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2890" name="Rectangle 13"/>
          <p:cNvSpPr>
            <a:spLocks noChangeArrowheads="1"/>
          </p:cNvSpPr>
          <p:nvPr/>
        </p:nvSpPr>
        <p:spPr bwMode="auto">
          <a:xfrm>
            <a:off x="1992313" y="13414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zh-CN" sz="2600">
                <a:latin typeface="Times New Roman" panose="02020603050405020304" pitchFamily="18" charset="0"/>
              </a:rPr>
              <a:t>#include "staticList.h"		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静态链表头文件</a:t>
            </a:r>
          </a:p>
          <a:p>
            <a:pPr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zh-CN" sz="2600">
                <a:latin typeface="Times New Roman" panose="02020603050405020304" pitchFamily="18" charset="0"/>
              </a:rPr>
              <a:t>const int radix = 10;		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基数</a:t>
            </a:r>
          </a:p>
          <a:p>
            <a:pPr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zh-CN" sz="2600">
                <a:latin typeface="Times New Roman" panose="02020603050405020304" pitchFamily="18" charset="0"/>
              </a:rPr>
              <a:t>template &lt;class T&gt;</a:t>
            </a:r>
          </a:p>
          <a:p>
            <a:pPr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zh-CN" sz="2600">
                <a:latin typeface="Times New Roman" panose="02020603050405020304" pitchFamily="18" charset="0"/>
              </a:rPr>
              <a:t>void Sort (StaticlinkList&lt;T&gt;&amp; L, int d) {</a:t>
            </a:r>
          </a:p>
          <a:p>
            <a:pPr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zh-CN" sz="2600">
                <a:latin typeface="Times New Roman" panose="02020603050405020304" pitchFamily="18" charset="0"/>
              </a:rPr>
              <a:t>    int rear[radix], front[radix];	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队尾与队头指针</a:t>
            </a:r>
          </a:p>
          <a:p>
            <a:pPr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zh-CN" altLang="en-US" sz="2600">
                <a:latin typeface="Times New Roman" panose="02020603050405020304" pitchFamily="18" charset="0"/>
              </a:rPr>
              <a:t>	</a:t>
            </a:r>
            <a:r>
              <a:rPr lang="en-US" altLang="zh-CN" sz="2600">
                <a:latin typeface="Times New Roman" panose="02020603050405020304" pitchFamily="18" charset="0"/>
              </a:rPr>
              <a:t>int i, j, k, last, current, n = L.Length();</a:t>
            </a:r>
          </a:p>
          <a:p>
            <a:pPr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zh-CN" sz="2600">
                <a:latin typeface="Times New Roman" panose="02020603050405020304" pitchFamily="18" charset="0"/>
              </a:rPr>
              <a:t>	for (i = 0; i &lt; n; i++) L[i].link = i+1;</a:t>
            </a:r>
          </a:p>
          <a:p>
            <a:pPr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zh-CN" sz="2600">
                <a:latin typeface="Times New Roman" panose="02020603050405020304" pitchFamily="18" charset="0"/>
              </a:rPr>
              <a:t>	L[n].link = 0;			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初始化，循环链表</a:t>
            </a:r>
          </a:p>
          <a:p>
            <a:pPr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zh-CN" altLang="en-US" sz="2600">
                <a:latin typeface="Times New Roman" panose="02020603050405020304" pitchFamily="18" charset="0"/>
              </a:rPr>
              <a:t>	</a:t>
            </a:r>
            <a:r>
              <a:rPr lang="en-US" altLang="zh-CN" sz="2600">
                <a:latin typeface="Times New Roman" panose="02020603050405020304" pitchFamily="18" charset="0"/>
              </a:rPr>
              <a:t>current = 1;			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取表元素计数</a:t>
            </a:r>
          </a:p>
          <a:p>
            <a:pPr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zh-CN" altLang="en-US" sz="2600">
                <a:latin typeface="Times New Roman" panose="02020603050405020304" pitchFamily="18" charset="0"/>
              </a:rPr>
              <a:t>	</a:t>
            </a:r>
            <a:r>
              <a:rPr lang="en-US" altLang="zh-CN" sz="2600">
                <a:latin typeface="Times New Roman" panose="02020603050405020304" pitchFamily="18" charset="0"/>
              </a:rPr>
              <a:t>for (i = d; i &gt;= 1; i--) {	           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按排序码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key[i]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分配</a:t>
            </a:r>
          </a:p>
          <a:p>
            <a:pPr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zh-CN" altLang="en-US" sz="2600">
                <a:latin typeface="Times New Roman" panose="02020603050405020304" pitchFamily="18" charset="0"/>
              </a:rPr>
              <a:t>        </a:t>
            </a:r>
            <a:r>
              <a:rPr lang="en-US" altLang="zh-CN" sz="2600">
                <a:latin typeface="Times New Roman" panose="02020603050405020304" pitchFamily="18" charset="0"/>
              </a:rPr>
              <a:t>for (j = 0; j &lt; radix; j++) front[j] = 0; 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初始化空队列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1992314" y="1268414"/>
            <a:ext cx="84359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05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600">
                <a:latin typeface="Times New Roman" panose="02020603050405020304" pitchFamily="18" charset="0"/>
              </a:rPr>
              <a:t>        </a:t>
            </a:r>
            <a:r>
              <a:rPr lang="en-US" altLang="zh-CN" sz="2600">
                <a:latin typeface="Times New Roman" panose="02020603050405020304" pitchFamily="18" charset="0"/>
              </a:rPr>
              <a:t>while (current != 0) {    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分配</a:t>
            </a:r>
          </a:p>
          <a:p>
            <a:pPr>
              <a:lnSpc>
                <a:spcPct val="105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600">
                <a:latin typeface="Times New Roman" panose="02020603050405020304" pitchFamily="18" charset="0"/>
              </a:rPr>
              <a:t>            </a:t>
            </a:r>
            <a:r>
              <a:rPr lang="en-US" altLang="zh-CN" sz="2600">
                <a:latin typeface="Times New Roman" panose="02020603050405020304" pitchFamily="18" charset="0"/>
              </a:rPr>
              <a:t>k = getDigit (L[current], i);  </a:t>
            </a:r>
          </a:p>
          <a:p>
            <a:pPr>
              <a:lnSpc>
                <a:spcPct val="105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600">
                <a:latin typeface="Times New Roman" panose="02020603050405020304" pitchFamily="18" charset="0"/>
              </a:rPr>
              <a:t>                                               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取当前检测元素的第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i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个排序码</a:t>
            </a:r>
          </a:p>
          <a:p>
            <a:pPr>
              <a:lnSpc>
                <a:spcPct val="105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600">
                <a:latin typeface="Times New Roman" panose="02020603050405020304" pitchFamily="18" charset="0"/>
              </a:rPr>
              <a:t>            </a:t>
            </a:r>
            <a:r>
              <a:rPr lang="en-US" altLang="zh-CN" sz="2600">
                <a:latin typeface="Times New Roman" panose="02020603050405020304" pitchFamily="18" charset="0"/>
              </a:rPr>
              <a:t>if (front[k] == 0) front[k] = current;</a:t>
            </a:r>
          </a:p>
          <a:p>
            <a:pPr>
              <a:lnSpc>
                <a:spcPct val="105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600">
                <a:latin typeface="Times New Roman" panose="02020603050405020304" pitchFamily="18" charset="0"/>
              </a:rPr>
              <a:t>				             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第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k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个队列空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, 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该元素为队头</a:t>
            </a:r>
          </a:p>
          <a:p>
            <a:pPr>
              <a:lnSpc>
                <a:spcPct val="105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600">
                <a:latin typeface="Times New Roman" panose="02020603050405020304" pitchFamily="18" charset="0"/>
              </a:rPr>
              <a:t>            </a:t>
            </a:r>
            <a:r>
              <a:rPr lang="en-US" altLang="zh-CN" sz="2600">
                <a:latin typeface="Times New Roman" panose="02020603050405020304" pitchFamily="18" charset="0"/>
              </a:rPr>
              <a:t>else L[rear[k]].link = current;	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不空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, 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尾链接</a:t>
            </a:r>
          </a:p>
          <a:p>
            <a:pPr>
              <a:lnSpc>
                <a:spcPct val="105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600">
                <a:latin typeface="Times New Roman" panose="02020603050405020304" pitchFamily="18" charset="0"/>
              </a:rPr>
              <a:t>            </a:t>
            </a:r>
            <a:r>
              <a:rPr lang="en-US" altLang="zh-CN" sz="2600">
                <a:latin typeface="Times New Roman" panose="02020603050405020304" pitchFamily="18" charset="0"/>
              </a:rPr>
              <a:t>rear[k] = current;		       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该元素成为新的队尾</a:t>
            </a:r>
          </a:p>
          <a:p>
            <a:pPr>
              <a:lnSpc>
                <a:spcPct val="105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600">
                <a:latin typeface="Times New Roman" panose="02020603050405020304" pitchFamily="18" charset="0"/>
              </a:rPr>
              <a:t>            </a:t>
            </a:r>
            <a:r>
              <a:rPr lang="en-US" altLang="zh-CN" sz="2600">
                <a:latin typeface="Times New Roman" panose="02020603050405020304" pitchFamily="18" charset="0"/>
              </a:rPr>
              <a:t>current = L[current].link;      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检测下一个元素</a:t>
            </a:r>
          </a:p>
          <a:p>
            <a:pPr>
              <a:lnSpc>
                <a:spcPct val="105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600">
                <a:latin typeface="Times New Roman" panose="02020603050405020304" pitchFamily="18" charset="0"/>
              </a:rPr>
              <a:t>        </a:t>
            </a:r>
            <a:r>
              <a:rPr lang="en-US" altLang="zh-CN" sz="2600">
                <a:latin typeface="Times New Roman" panose="02020603050405020304" pitchFamily="18" charset="0"/>
              </a:rPr>
              <a:t>}</a:t>
            </a:r>
          </a:p>
          <a:p>
            <a:pPr>
              <a:lnSpc>
                <a:spcPct val="105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600">
                <a:latin typeface="Times New Roman" panose="02020603050405020304" pitchFamily="18" charset="0"/>
              </a:rPr>
              <a:t>        j = 0;			  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依次从各队列</a:t>
            </a:r>
            <a:r>
              <a:rPr kumimoji="1" lang="zh-CN" altLang="en-US" sz="24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收集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并拉链</a:t>
            </a:r>
          </a:p>
          <a:p>
            <a:pPr>
              <a:lnSpc>
                <a:spcPct val="105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600">
                <a:latin typeface="Times New Roman" panose="02020603050405020304" pitchFamily="18" charset="0"/>
              </a:rPr>
              <a:t>        </a:t>
            </a:r>
            <a:r>
              <a:rPr lang="en-US" altLang="zh-CN" sz="2600">
                <a:latin typeface="Times New Roman" panose="02020603050405020304" pitchFamily="18" charset="0"/>
              </a:rPr>
              <a:t>while (front[j] == 0) j++;	        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跳过空队列</a:t>
            </a:r>
          </a:p>
        </p:txBody>
      </p:sp>
      <p:sp>
        <p:nvSpPr>
          <p:cNvPr id="259077" name="Rectangle 5"/>
          <p:cNvSpPr>
            <a:spLocks noChangeArrowheads="1"/>
          </p:cNvSpPr>
          <p:nvPr/>
        </p:nvSpPr>
        <p:spPr bwMode="auto">
          <a:xfrm>
            <a:off x="1196976" y="41821"/>
            <a:ext cx="6194425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LSD</a:t>
            </a: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基数排序算法（续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en-US" altLang="zh-CN" sz="32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4"/>
          <p:cNvSpPr>
            <a:spLocks noChangeArrowheads="1"/>
          </p:cNvSpPr>
          <p:nvPr/>
        </p:nvSpPr>
        <p:spPr bwMode="auto">
          <a:xfrm>
            <a:off x="1919288" y="1268413"/>
            <a:ext cx="82296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05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zh-CN" sz="2600">
                <a:latin typeface="Times New Roman" panose="02020603050405020304" pitchFamily="18" charset="0"/>
              </a:rPr>
              <a:t>        L[0].link = current = front[j];     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新链表的链头</a:t>
            </a:r>
          </a:p>
          <a:p>
            <a:pPr>
              <a:lnSpc>
                <a:spcPct val="105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zh-CN" altLang="en-US" sz="2600">
                <a:solidFill>
                  <a:schemeClr val="tx2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zh-CN" sz="2600">
                <a:latin typeface="Times New Roman" panose="02020603050405020304" pitchFamily="18" charset="0"/>
              </a:rPr>
              <a:t>last = rear[j];			        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非空队列链尾</a:t>
            </a:r>
          </a:p>
          <a:p>
            <a:pPr>
              <a:lnSpc>
                <a:spcPct val="105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zh-CN" sz="2600">
                <a:latin typeface="Times New Roman" panose="02020603050405020304" pitchFamily="18" charset="0"/>
              </a:rPr>
              <a:t>        for (k = j+1; k &lt; radix; k++)        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连接其余队列</a:t>
            </a:r>
          </a:p>
          <a:p>
            <a:pPr>
              <a:lnSpc>
                <a:spcPct val="105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zh-CN" altLang="en-US" sz="2600">
                <a:latin typeface="Times New Roman" panose="02020603050405020304" pitchFamily="18" charset="0"/>
              </a:rPr>
              <a:t>            </a:t>
            </a:r>
            <a:r>
              <a:rPr lang="en-US" altLang="zh-CN" sz="2600">
                <a:latin typeface="Times New Roman" panose="02020603050405020304" pitchFamily="18" charset="0"/>
              </a:rPr>
              <a:t>if (front[k] != 0) {		         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队列非空</a:t>
            </a:r>
          </a:p>
          <a:p>
            <a:pPr>
              <a:lnSpc>
                <a:spcPct val="105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zh-CN" altLang="en-US" sz="2600">
                <a:latin typeface="Times New Roman" panose="02020603050405020304" pitchFamily="18" charset="0"/>
              </a:rPr>
              <a:t>                </a:t>
            </a:r>
            <a:r>
              <a:rPr lang="en-US" altLang="zh-CN" sz="2600">
                <a:latin typeface="Times New Roman" panose="02020603050405020304" pitchFamily="18" charset="0"/>
              </a:rPr>
              <a:t>L[last].link = front[k]; 	</a:t>
            </a:r>
          </a:p>
          <a:p>
            <a:pPr>
              <a:lnSpc>
                <a:spcPct val="105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zh-CN" sz="2600">
                <a:latin typeface="Times New Roman" panose="02020603050405020304" pitchFamily="18" charset="0"/>
              </a:rPr>
              <a:t>			           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前一非空队列队尾链接到第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k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队列队头</a:t>
            </a:r>
          </a:p>
          <a:p>
            <a:pPr>
              <a:lnSpc>
                <a:spcPct val="105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zh-CN" altLang="en-US" sz="2600">
                <a:latin typeface="Times New Roman" panose="02020603050405020304" pitchFamily="18" charset="0"/>
              </a:rPr>
              <a:t>                </a:t>
            </a:r>
            <a:r>
              <a:rPr lang="en-US" altLang="zh-CN" sz="2600">
                <a:latin typeface="Times New Roman" panose="02020603050405020304" pitchFamily="18" charset="0"/>
              </a:rPr>
              <a:t>last = rear[k]; 		         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记第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k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队列队尾</a:t>
            </a:r>
          </a:p>
          <a:p>
            <a:pPr>
              <a:lnSpc>
                <a:spcPct val="105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zh-CN" altLang="en-US" sz="2600">
                <a:latin typeface="Times New Roman" panose="02020603050405020304" pitchFamily="18" charset="0"/>
              </a:rPr>
              <a:t>            </a:t>
            </a:r>
            <a:r>
              <a:rPr lang="en-US" altLang="zh-CN" sz="2600">
                <a:latin typeface="Times New Roman" panose="02020603050405020304" pitchFamily="18" charset="0"/>
              </a:rPr>
              <a:t>}</a:t>
            </a:r>
          </a:p>
          <a:p>
            <a:pPr>
              <a:lnSpc>
                <a:spcPct val="105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zh-CN" sz="2600">
                <a:latin typeface="Times New Roman" panose="02020603050405020304" pitchFamily="18" charset="0"/>
              </a:rPr>
              <a:t>        L[last].link = 0;		         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新链表表尾</a:t>
            </a:r>
          </a:p>
          <a:p>
            <a:pPr>
              <a:lnSpc>
                <a:spcPct val="105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zh-CN" altLang="en-US" sz="2600">
                <a:latin typeface="Times New Roman" panose="02020603050405020304" pitchFamily="18" charset="0"/>
              </a:rPr>
              <a:t>    </a:t>
            </a:r>
            <a:r>
              <a:rPr lang="en-US" altLang="zh-CN" sz="2600">
                <a:latin typeface="Times New Roman" panose="02020603050405020304" pitchFamily="18" charset="0"/>
              </a:rPr>
              <a:t>}		        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下一趟分配与收集</a:t>
            </a:r>
          </a:p>
          <a:p>
            <a:pPr>
              <a:lnSpc>
                <a:spcPct val="105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zh-CN" sz="2600"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260103" name="Rectangle 7"/>
          <p:cNvSpPr>
            <a:spLocks noChangeArrowheads="1"/>
          </p:cNvSpPr>
          <p:nvPr/>
        </p:nvSpPr>
        <p:spPr bwMode="auto">
          <a:xfrm>
            <a:off x="1202182" y="36513"/>
            <a:ext cx="6194425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LSD</a:t>
            </a: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基数排序算法（续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en-US" altLang="zh-CN" sz="32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1704281" y="1268760"/>
            <a:ext cx="8208962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时间</a:t>
            </a:r>
            <a:endParaRPr lang="zh-CN" altLang="en-US" sz="2600">
              <a:solidFill>
                <a:schemeClr val="tx2"/>
              </a:solidFill>
            </a:endParaRPr>
          </a:p>
        </p:txBody>
      </p:sp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1631504" y="4221088"/>
            <a:ext cx="8208962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空间：</a:t>
            </a:r>
            <a:r>
              <a:rPr lang="zh-CN" altLang="en-US" sz="2600" dirty="0">
                <a:latin typeface="Times New Roman" panose="02020603050405020304" pitchFamily="18" charset="0"/>
              </a:rPr>
              <a:t>增加</a:t>
            </a:r>
            <a:r>
              <a:rPr lang="en-US" altLang="zh-CN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n+2radix</a:t>
            </a:r>
            <a:r>
              <a:rPr lang="zh-CN" altLang="en-US" sz="2600" dirty="0">
                <a:latin typeface="Times New Roman" panose="02020603050405020304" pitchFamily="18" charset="0"/>
              </a:rPr>
              <a:t>个附加链接指针，即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O(</a:t>
            </a:r>
            <a:r>
              <a:rPr lang="en-US" altLang="zh-CN" sz="2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n+radix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基数排序是一种</a:t>
            </a:r>
            <a:r>
              <a:rPr lang="zh-CN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稳定</a:t>
            </a:r>
            <a:r>
              <a:rPr lang="zh-CN" altLang="en-US" sz="2600" dirty="0">
                <a:latin typeface="Times New Roman" panose="02020603050405020304" pitchFamily="18" charset="0"/>
              </a:rPr>
              <a:t>的排序方法。</a:t>
            </a:r>
          </a:p>
        </p:txBody>
      </p:sp>
      <p:sp>
        <p:nvSpPr>
          <p:cNvPr id="265222" name="Rectangle 6"/>
          <p:cNvSpPr>
            <a:spLocks noChangeArrowheads="1"/>
          </p:cNvSpPr>
          <p:nvPr/>
        </p:nvSpPr>
        <p:spPr bwMode="auto">
          <a:xfrm>
            <a:off x="2136082" y="1772816"/>
            <a:ext cx="8784454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buClr>
                <a:srgbClr val="FF7C80"/>
              </a:buClr>
              <a:buSzPct val="50000"/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若每个排序码有 </a:t>
            </a:r>
            <a:r>
              <a:rPr lang="en-US" altLang="zh-CN" sz="2600" dirty="0">
                <a:latin typeface="Times New Roman" panose="02020603050405020304" pitchFamily="18" charset="0"/>
              </a:rPr>
              <a:t>d</a:t>
            </a:r>
            <a:r>
              <a:rPr lang="en-US" altLang="zh-CN" sz="2600" i="1" dirty="0">
                <a:latin typeface="Times New Roman" panose="02020603050405020304" pitchFamily="18" charset="0"/>
              </a:rPr>
              <a:t> </a:t>
            </a:r>
            <a:r>
              <a:rPr lang="zh-CN" altLang="en-US" sz="2600" dirty="0">
                <a:latin typeface="Times New Roman" panose="02020603050405020304" pitchFamily="18" charset="0"/>
              </a:rPr>
              <a:t>位</a:t>
            </a:r>
            <a:r>
              <a:rPr lang="en-US" altLang="zh-CN" sz="2600" dirty="0">
                <a:latin typeface="Times New Roman" panose="02020603050405020304" pitchFamily="18" charset="0"/>
              </a:rPr>
              <a:t>, </a:t>
            </a:r>
            <a:r>
              <a:rPr lang="zh-CN" altLang="en-US" sz="2600" dirty="0">
                <a:latin typeface="Times New Roman" panose="02020603050405020304" pitchFamily="18" charset="0"/>
              </a:rPr>
              <a:t>需要重复执行</a:t>
            </a:r>
            <a:r>
              <a:rPr lang="en-US" altLang="zh-CN" sz="2600" dirty="0">
                <a:latin typeface="Times New Roman" panose="02020603050405020304" pitchFamily="18" charset="0"/>
              </a:rPr>
              <a:t>d</a:t>
            </a:r>
            <a:r>
              <a:rPr lang="en-US" altLang="zh-CN" sz="2600" i="1" dirty="0">
                <a:latin typeface="Times New Roman" panose="02020603050405020304" pitchFamily="18" charset="0"/>
              </a:rPr>
              <a:t> </a:t>
            </a:r>
            <a:r>
              <a:rPr lang="zh-CN" altLang="en-US" sz="2600" dirty="0">
                <a:latin typeface="Times New Roman" panose="02020603050405020304" pitchFamily="18" charset="0"/>
              </a:rPr>
              <a:t>趟“分配”与“收集”。每趟对</a:t>
            </a:r>
            <a:r>
              <a:rPr lang="en-US" altLang="zh-CN" sz="2600" dirty="0">
                <a:latin typeface="Times New Roman" panose="02020603050405020304" pitchFamily="18" charset="0"/>
              </a:rPr>
              <a:t>n</a:t>
            </a:r>
            <a:r>
              <a:rPr lang="zh-CN" altLang="en-US" sz="2600" dirty="0">
                <a:latin typeface="Times New Roman" panose="02020603050405020304" pitchFamily="18" charset="0"/>
              </a:rPr>
              <a:t>个元素进行“分配”，对</a:t>
            </a:r>
            <a:r>
              <a:rPr lang="en-US" altLang="zh-CN" sz="2600" dirty="0">
                <a:latin typeface="Times New Roman" panose="02020603050405020304" pitchFamily="18" charset="0"/>
              </a:rPr>
              <a:t>radix</a:t>
            </a:r>
            <a:r>
              <a:rPr lang="zh-CN" altLang="en-US" sz="2600" dirty="0">
                <a:latin typeface="Times New Roman" panose="02020603050405020304" pitchFamily="18" charset="0"/>
              </a:rPr>
              <a:t>个队列进行“收集”。总</a:t>
            </a:r>
            <a:r>
              <a:rPr lang="zh-CN" alt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时间复杂度</a:t>
            </a:r>
            <a:r>
              <a:rPr lang="zh-CN" altLang="en-US" sz="2600" dirty="0">
                <a:latin typeface="Times New Roman" panose="02020603050405020304" pitchFamily="18" charset="0"/>
              </a:rPr>
              <a:t>为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O(d(</a:t>
            </a:r>
            <a:r>
              <a:rPr lang="en-US" altLang="zh-CN" sz="2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n+radix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))</a:t>
            </a:r>
            <a:r>
              <a:rPr lang="zh-CN" altLang="en-US" sz="2600" dirty="0">
                <a:latin typeface="Times New Roman" panose="02020603050405020304" pitchFamily="18" charset="0"/>
              </a:rPr>
              <a:t>或</a:t>
            </a:r>
            <a:r>
              <a:rPr lang="en-US" altLang="zh-CN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O( </a:t>
            </a:r>
            <a:r>
              <a:rPr lang="en-US" altLang="zh-CN" sz="24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d×n</a:t>
            </a:r>
            <a:r>
              <a:rPr lang="en-US" altLang="zh-CN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</a:rPr>
              <a:t>。</a:t>
            </a:r>
            <a:endParaRPr lang="zh-CN" altLang="en-US" sz="2600" dirty="0">
              <a:latin typeface="Times New Roman" panose="02020603050405020304" pitchFamily="18" charset="0"/>
            </a:endParaRPr>
          </a:p>
          <a:p>
            <a:pPr algn="just">
              <a:buClr>
                <a:srgbClr val="FF7C80"/>
              </a:buClr>
              <a:buSzPct val="50000"/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若基数</a:t>
            </a:r>
            <a:r>
              <a:rPr lang="en-US" altLang="zh-CN" sz="2600" dirty="0">
                <a:latin typeface="Times New Roman" panose="02020603050405020304" pitchFamily="18" charset="0"/>
              </a:rPr>
              <a:t>radix</a:t>
            </a:r>
            <a:r>
              <a:rPr lang="zh-CN" altLang="en-US" sz="2600" dirty="0">
                <a:latin typeface="Times New Roman" panose="02020603050405020304" pitchFamily="18" charset="0"/>
              </a:rPr>
              <a:t>相同，对于元素个数较多而排序码位数较少的情况，使用链式基数排序较好。</a:t>
            </a:r>
          </a:p>
          <a:p>
            <a:pPr lvl="1" algn="just">
              <a:buClr>
                <a:srgbClr val="006600"/>
              </a:buClr>
              <a:buSzPct val="50000"/>
              <a:buFont typeface="Wingdings" panose="05000000000000000000" pitchFamily="2" charset="2"/>
              <a:buNone/>
              <a:defRPr/>
            </a:pP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65223" name="Rectangle 7"/>
          <p:cNvSpPr>
            <a:spLocks noChangeArrowheads="1"/>
          </p:cNvSpPr>
          <p:nvPr/>
        </p:nvSpPr>
        <p:spPr bwMode="auto">
          <a:xfrm>
            <a:off x="1199456" y="-30956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LSD</a:t>
            </a:r>
            <a:r>
              <a:rPr lang="zh-CN" alt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基数排序算法分析</a:t>
            </a:r>
            <a:endParaRPr lang="zh-CN" altLang="en-US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724" name="Group 708"/>
          <p:cNvGraphicFramePr>
            <a:graphicFrameLocks noGrp="1"/>
          </p:cNvGraphicFramePr>
          <p:nvPr/>
        </p:nvGraphicFramePr>
        <p:xfrm>
          <a:off x="1703389" y="1557339"/>
          <a:ext cx="8713787" cy="4391029"/>
        </p:xfrm>
        <a:graphic>
          <a:graphicData uri="http://schemas.openxmlformats.org/drawingml/2006/table">
            <a:tbl>
              <a:tblPr/>
              <a:tblGrid>
                <a:gridCol w="1512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992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黑体" panose="02010609060101010101" pitchFamily="49" charset="-122"/>
                        </a:rPr>
                        <a:t>排序分类</a:t>
                      </a:r>
                    </a:p>
                  </a:txBody>
                  <a:tcPr marL="0" marR="0" marT="46808" marB="46808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黑体" panose="02010609060101010101" pitchFamily="49" charset="-122"/>
                        </a:rPr>
                        <a:t>排序名称</a:t>
                      </a: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黑体" panose="02010609060101010101" pitchFamily="49" charset="-122"/>
                        </a:rPr>
                        <a:t>时间复杂度</a:t>
                      </a: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黑体" panose="02010609060101010101" pitchFamily="49" charset="-122"/>
                        </a:rPr>
                        <a:t>辅助空间</a:t>
                      </a: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黑体" panose="02010609060101010101" pitchFamily="49" charset="-122"/>
                        </a:rPr>
                        <a:t>稳定性</a:t>
                      </a: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9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Tahoma" panose="020B0604030504040204" pitchFamily="34" charset="0"/>
                          <a:ea typeface="黑体" panose="02010609060101010101" pitchFamily="49" charset="-122"/>
                        </a:rPr>
                        <a:t>最好</a:t>
                      </a: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Tahoma" panose="020B0604030504040204" pitchFamily="34" charset="0"/>
                          <a:ea typeface="黑体" panose="02010609060101010101" pitchFamily="49" charset="-122"/>
                        </a:rPr>
                        <a:t>平均</a:t>
                      </a: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Tahoma" panose="020B0604030504040204" pitchFamily="34" charset="0"/>
                          <a:ea typeface="黑体" panose="02010609060101010101" pitchFamily="49" charset="-122"/>
                        </a:rPr>
                        <a:t>最坏</a:t>
                      </a: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Tahoma" panose="020B0604030504040204" pitchFamily="34" charset="0"/>
                          <a:ea typeface="黑体" panose="02010609060101010101" pitchFamily="49" charset="-122"/>
                        </a:rPr>
                        <a:t>最好</a:t>
                      </a: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Tahoma" panose="020B0604030504040204" pitchFamily="34" charset="0"/>
                          <a:ea typeface="黑体" panose="02010609060101010101" pitchFamily="49" charset="-122"/>
                        </a:rPr>
                        <a:t>最差</a:t>
                      </a: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954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 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楷体_GB2312" pitchFamily="49" charset="-122"/>
                        </a:rPr>
                        <a:t>简单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楷体_GB2312" pitchFamily="49" charset="-122"/>
                        </a:rPr>
                        <a:t>排序方法</a:t>
                      </a:r>
                    </a:p>
                  </a:txBody>
                  <a:tcPr marL="0" marR="0" marT="46808" marB="46808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楷体_GB2312" pitchFamily="49" charset="-122"/>
                        </a:rPr>
                        <a:t>直接插入排序</a:t>
                      </a: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O(n)</a:t>
                      </a: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O(n</a:t>
                      </a:r>
                      <a:r>
                        <a:rPr kumimoji="0" lang="en-US" altLang="zh-CN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)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O(1)</a:t>
                      </a: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稳定</a:t>
                      </a: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9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楷体_GB2312" pitchFamily="49" charset="-122"/>
                        </a:rPr>
                        <a:t>起泡排序</a:t>
                      </a: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O(n)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O(n</a:t>
                      </a:r>
                      <a:r>
                        <a:rPr kumimoji="0" lang="en-US" altLang="zh-CN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)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O(1)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稳定</a:t>
                      </a: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9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楷体_GB2312" pitchFamily="49" charset="-122"/>
                        </a:rPr>
                        <a:t>直接选择排序</a:t>
                      </a: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O(n</a:t>
                      </a:r>
                      <a:r>
                        <a:rPr kumimoji="0" lang="en-US" altLang="zh-CN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)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O(1)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不稳定</a:t>
                      </a: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954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   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高效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排序方法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  </a:t>
                      </a:r>
                    </a:p>
                  </a:txBody>
                  <a:tcPr marL="0" marR="0" marT="46808" marB="46808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楷体_GB2312" pitchFamily="49" charset="-122"/>
                        </a:rPr>
                        <a:t>快速排序</a:t>
                      </a: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O(nlog</a:t>
                      </a:r>
                      <a:r>
                        <a:rPr kumimoji="0" lang="en-US" altLang="zh-CN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n)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O(n</a:t>
                      </a:r>
                      <a:r>
                        <a:rPr kumimoji="0" lang="en-US" altLang="zh-CN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)</a:t>
                      </a: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O(log</a:t>
                      </a:r>
                      <a:r>
                        <a:rPr kumimoji="0" lang="en-US" altLang="zh-CN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n)</a:t>
                      </a: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O(n)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不稳定</a:t>
                      </a: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9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楷体_GB2312" pitchFamily="49" charset="-122"/>
                        </a:rPr>
                        <a:t>堆排序</a:t>
                      </a: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O(nlog</a:t>
                      </a:r>
                      <a:r>
                        <a:rPr kumimoji="0" lang="en-US" altLang="zh-CN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n)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O(1)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不稳定</a:t>
                      </a: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9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楷体_GB2312" pitchFamily="49" charset="-122"/>
                        </a:rPr>
                        <a:t>归并排序</a:t>
                      </a: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O(nlog</a:t>
                      </a:r>
                      <a:r>
                        <a:rPr kumimoji="0" lang="en-US" altLang="zh-CN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n)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O(n)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稳定</a:t>
                      </a: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95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   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其他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排序方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法</a:t>
                      </a:r>
                    </a:p>
                  </a:txBody>
                  <a:tcPr marL="0" marR="0" marT="46808" marB="46808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楷体_GB2312" pitchFamily="49" charset="-122"/>
                        </a:rPr>
                        <a:t>希尔排序</a:t>
                      </a: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由增量序列确定</a:t>
                      </a: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O(1)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不稳定</a:t>
                      </a: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47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楷体_GB2312" pitchFamily="49" charset="-122"/>
                        </a:rPr>
                        <a:t>基数排序</a:t>
                      </a: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O(d(n+radix))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O(n+radix))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稳定</a:t>
                      </a:r>
                    </a:p>
                  </a:txBody>
                  <a:tcPr marL="0" marR="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5523" name="Rectangle 3"/>
          <p:cNvSpPr>
            <a:spLocks noRot="1" noChangeArrowheads="1"/>
          </p:cNvSpPr>
          <p:nvPr/>
        </p:nvSpPr>
        <p:spPr bwMode="auto">
          <a:xfrm>
            <a:off x="1055440" y="0"/>
            <a:ext cx="5313363" cy="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9.7 </a:t>
            </a: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内部排序方法的比较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055440" y="44624"/>
            <a:ext cx="4643437" cy="674688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9.1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概述</a:t>
            </a: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3287688" y="1700808"/>
            <a:ext cx="6767513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05000"/>
              </a:lnSpc>
              <a:buClr>
                <a:srgbClr val="0066CC"/>
              </a:buClr>
              <a:buSzPct val="75000"/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Comic Sans MS" panose="030F0702030302020204" pitchFamily="66" charset="0"/>
                <a:ea typeface="仿宋" panose="02010609060101010101" pitchFamily="49" charset="-122"/>
              </a:rPr>
              <a:t>排序的基本概念</a:t>
            </a:r>
          </a:p>
          <a:p>
            <a:pPr>
              <a:lnSpc>
                <a:spcPct val="105000"/>
              </a:lnSpc>
              <a:buClr>
                <a:srgbClr val="0066CC"/>
              </a:buClr>
              <a:buSzPct val="75000"/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Comic Sans MS" panose="030F0702030302020204" pitchFamily="66" charset="0"/>
                <a:ea typeface="仿宋" panose="02010609060101010101" pitchFamily="49" charset="-122"/>
              </a:rPr>
              <a:t>内部排序方法的分类</a:t>
            </a:r>
            <a:endParaRPr lang="en-US" altLang="zh-CN" sz="3600" dirty="0">
              <a:latin typeface="Comic Sans MS" panose="030F0702030302020204" pitchFamily="66" charset="0"/>
              <a:ea typeface="仿宋" panose="02010609060101010101" pitchFamily="49" charset="-122"/>
            </a:endParaRPr>
          </a:p>
          <a:p>
            <a:pPr>
              <a:lnSpc>
                <a:spcPct val="105000"/>
              </a:lnSpc>
              <a:buClr>
                <a:srgbClr val="0066CC"/>
              </a:buClr>
              <a:buSzPct val="75000"/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Comic Sans MS" panose="030F0702030302020204" pitchFamily="66" charset="0"/>
                <a:ea typeface="仿宋" panose="02010609060101010101" pitchFamily="49" charset="-122"/>
              </a:rPr>
              <a:t>衡量排序算法优劣的标准</a:t>
            </a:r>
          </a:p>
          <a:p>
            <a:pPr>
              <a:lnSpc>
                <a:spcPct val="105000"/>
              </a:lnSpc>
              <a:buClr>
                <a:srgbClr val="0066CC"/>
              </a:buClr>
              <a:buSzPct val="75000"/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Comic Sans MS" panose="030F0702030302020204" pitchFamily="66" charset="0"/>
                <a:ea typeface="仿宋" panose="02010609060101010101" pitchFamily="49" charset="-122"/>
              </a:rPr>
              <a:t>排序表的类定义</a:t>
            </a:r>
            <a:endParaRPr lang="zh-CN" altLang="en-US" sz="3600" dirty="0">
              <a:latin typeface="Times New Roman" panose="02020603050405020304" pitchFamily="18" charset="0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1422" y="188640"/>
            <a:ext cx="7793037" cy="64807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时间复杂度对比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9810" name="Picture 2" descr="å¨è¿éæå¥å¾çæè¿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079025"/>
            <a:ext cx="8302160" cy="505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991545" y="6235800"/>
            <a:ext cx="84764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/>
                </a:solidFill>
              </a:rPr>
              <a:t>n: 数据规模；k: “桶”的个数；In-place: 占用常数内存，不占用额外内存；Out-place: 占用额外内存</a:t>
            </a:r>
          </a:p>
        </p:txBody>
      </p:sp>
    </p:spTree>
    <p:extLst>
      <p:ext uri="{BB962C8B-B14F-4D97-AF65-F5344CB8AC3E}">
        <p14:creationId xmlns:p14="http://schemas.microsoft.com/office/powerpoint/2010/main" val="14010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4"/>
          <p:cNvSpPr>
            <a:spLocks noChangeArrowheads="1"/>
          </p:cNvSpPr>
          <p:nvPr/>
        </p:nvSpPr>
        <p:spPr bwMode="auto">
          <a:xfrm>
            <a:off x="1199456" y="1340892"/>
            <a:ext cx="10585176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05000"/>
              </a:lnSpc>
              <a:buClr>
                <a:srgbClr val="0066CC"/>
              </a:buClr>
            </a:pPr>
            <a:r>
              <a:rPr lang="zh-CN" altLang="en-US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基于比较的排序</a:t>
            </a:r>
            <a:r>
              <a:rPr lang="zh-CN" altLang="en-US" sz="2600" dirty="0">
                <a:latin typeface="Times New Roman" panose="02020603050405020304" pitchFamily="18" charset="0"/>
              </a:rPr>
              <a:t>算法的平均时间代价在</a:t>
            </a:r>
            <a:r>
              <a:rPr lang="en-US" altLang="zh-CN" sz="2600" dirty="0">
                <a:latin typeface="Times New Roman" panose="02020603050405020304" pitchFamily="18" charset="0"/>
              </a:rPr>
              <a:t>O</a:t>
            </a:r>
            <a:r>
              <a:rPr lang="en-US" altLang="zh-CN" sz="2600" dirty="0">
                <a:latin typeface="楷体_GB2312" pitchFamily="49" charset="-122"/>
              </a:rPr>
              <a:t>(</a:t>
            </a:r>
            <a:r>
              <a:rPr lang="en-US" altLang="zh-CN" sz="2600" i="1" dirty="0">
                <a:latin typeface="Times New Roman" panose="02020603050405020304" pitchFamily="18" charset="0"/>
              </a:rPr>
              <a:t>n</a:t>
            </a:r>
            <a:r>
              <a:rPr lang="en-US" altLang="zh-CN" sz="2600" dirty="0">
                <a:latin typeface="Times New Roman" panose="02020603050405020304" pitchFamily="18" charset="0"/>
              </a:rPr>
              <a:t>log</a:t>
            </a:r>
            <a:r>
              <a:rPr lang="en-US" altLang="zh-CN" sz="2600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600" i="1" dirty="0">
                <a:latin typeface="Times New Roman" panose="02020603050405020304" pitchFamily="18" charset="0"/>
              </a:rPr>
              <a:t>n</a:t>
            </a:r>
            <a:r>
              <a:rPr lang="en-US" altLang="zh-CN" sz="2600" dirty="0">
                <a:latin typeface="楷体_GB2312" pitchFamily="49" charset="-122"/>
              </a:rPr>
              <a:t>)</a:t>
            </a:r>
            <a:r>
              <a:rPr lang="zh-CN" altLang="en-US" sz="2600" dirty="0">
                <a:latin typeface="楷体_GB2312" pitchFamily="49" charset="-122"/>
              </a:rPr>
              <a:t>到</a:t>
            </a:r>
            <a:r>
              <a:rPr lang="el-GR" altLang="zh-CN" sz="2600" dirty="0">
                <a:latin typeface="Times New Roman" panose="02020603050405020304" pitchFamily="18" charset="0"/>
              </a:rPr>
              <a:t>O</a:t>
            </a:r>
            <a:r>
              <a:rPr lang="en-US" altLang="zh-CN" sz="2600" dirty="0">
                <a:latin typeface="楷体_GB2312" pitchFamily="49" charset="-122"/>
              </a:rPr>
              <a:t>(</a:t>
            </a:r>
            <a:r>
              <a:rPr lang="en-US" altLang="zh-CN" sz="2600" i="1" dirty="0">
                <a:latin typeface="Times New Roman" panose="02020603050405020304" pitchFamily="18" charset="0"/>
              </a:rPr>
              <a:t>n</a:t>
            </a:r>
            <a:r>
              <a:rPr lang="en-US" altLang="zh-CN" sz="2600" baseline="30000" dirty="0">
                <a:latin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楷体_GB2312" pitchFamily="49" charset="-122"/>
              </a:rPr>
              <a:t>)</a:t>
            </a:r>
            <a:r>
              <a:rPr lang="zh-CN" altLang="en-US" sz="2600" dirty="0">
                <a:latin typeface="Times New Roman" panose="02020603050405020304" pitchFamily="18" charset="0"/>
              </a:rPr>
              <a:t>之间。</a:t>
            </a:r>
          </a:p>
          <a:p>
            <a:pPr>
              <a:lnSpc>
                <a:spcPct val="105000"/>
              </a:lnSpc>
              <a:buClr>
                <a:srgbClr val="0066CC"/>
              </a:buClr>
            </a:pPr>
            <a:r>
              <a:rPr lang="zh-CN" altLang="en-US" sz="2600" dirty="0">
                <a:latin typeface="Times New Roman" panose="02020603050405020304" pitchFamily="18" charset="0"/>
              </a:rPr>
              <a:t>基于比较的排序算法的</a:t>
            </a:r>
            <a:r>
              <a:rPr lang="zh-CN" altLang="en-US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下限</a:t>
            </a:r>
            <a:r>
              <a:rPr lang="zh-CN" altLang="en-US" sz="2600" dirty="0">
                <a:latin typeface="Times New Roman" panose="02020603050405020304" pitchFamily="18" charset="0"/>
              </a:rPr>
              <a:t>为多少？是否有效率更高的算法？</a:t>
            </a:r>
          </a:p>
          <a:p>
            <a:pPr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</a:pPr>
            <a:endParaRPr lang="en-US" altLang="zh-CN" sz="1200" dirty="0" smtClean="0"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</a:pPr>
            <a:endParaRPr lang="zh-CN" altLang="en-US" sz="1200" dirty="0"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buClr>
                <a:srgbClr val="0066CC"/>
              </a:buClr>
            </a:pPr>
            <a:r>
              <a:rPr lang="zh-CN" altLang="en-US" sz="2600" dirty="0">
                <a:latin typeface="Times New Roman" panose="02020603050405020304" pitchFamily="18" charset="0"/>
              </a:rPr>
              <a:t>以下分析中，引入</a:t>
            </a:r>
            <a:r>
              <a:rPr lang="zh-CN" altLang="en-US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判定树</a:t>
            </a:r>
            <a:r>
              <a:rPr lang="zh-CN" altLang="en-US" sz="2600" dirty="0">
                <a:latin typeface="Times New Roman" panose="02020603050405020304" pitchFamily="18" charset="0"/>
              </a:rPr>
              <a:t>描述基于比较的排序算法的实现过程：</a:t>
            </a:r>
          </a:p>
          <a:p>
            <a:pPr lvl="1">
              <a:lnSpc>
                <a:spcPct val="105000"/>
              </a:lnSpc>
              <a:buClr>
                <a:srgbClr val="0066CC"/>
              </a:buClr>
            </a:pPr>
            <a:r>
              <a:rPr lang="zh-CN" altLang="en-US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判定树的最大深度</a:t>
            </a:r>
            <a:r>
              <a:rPr lang="zh-CN" altLang="en-US" sz="2200" dirty="0">
                <a:latin typeface="Times New Roman" panose="02020603050405020304" pitchFamily="18" charset="0"/>
              </a:rPr>
              <a:t>就是排序算法在最坏情况下需要的最大比较次数；</a:t>
            </a:r>
          </a:p>
          <a:p>
            <a:pPr lvl="1">
              <a:lnSpc>
                <a:spcPct val="105000"/>
              </a:lnSpc>
              <a:buClr>
                <a:srgbClr val="0066CC"/>
              </a:buClr>
            </a:pPr>
            <a:r>
              <a:rPr lang="zh-CN" altLang="en-US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判定树的最小深度</a:t>
            </a:r>
            <a:r>
              <a:rPr lang="zh-CN" altLang="en-US" sz="2200" dirty="0">
                <a:latin typeface="Times New Roman" panose="02020603050405020304" pitchFamily="18" charset="0"/>
              </a:rPr>
              <a:t>就是最好情况下需要的最小比较次数。</a:t>
            </a:r>
          </a:p>
        </p:txBody>
      </p:sp>
      <p:sp>
        <p:nvSpPr>
          <p:cNvPr id="266245" name="Rectangle 5"/>
          <p:cNvSpPr>
            <a:spLocks noChangeArrowheads="1"/>
          </p:cNvSpPr>
          <p:nvPr/>
        </p:nvSpPr>
        <p:spPr bwMode="auto">
          <a:xfrm>
            <a:off x="1127448" y="25517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排序方法的下限</a:t>
            </a:r>
            <a:endParaRPr lang="zh-CN" altLang="en-US" sz="360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4"/>
          <p:cNvSpPr>
            <a:spLocks noChangeArrowheads="1"/>
          </p:cNvSpPr>
          <p:nvPr/>
        </p:nvSpPr>
        <p:spPr bwMode="auto">
          <a:xfrm>
            <a:off x="1990726" y="1052513"/>
            <a:ext cx="7993063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05000"/>
              </a:lnSpc>
              <a:buClr>
                <a:srgbClr val="0066CC"/>
              </a:buClr>
            </a:pPr>
            <a:r>
              <a:rPr lang="zh-CN" altLang="en-US" sz="2600">
                <a:latin typeface="Times New Roman" panose="02020603050405020304" pitchFamily="18" charset="0"/>
              </a:rPr>
              <a:t>一个</a:t>
            </a:r>
            <a:r>
              <a:rPr lang="en-US" altLang="zh-CN" sz="2600">
                <a:latin typeface="Times New Roman" panose="02020603050405020304" pitchFamily="18" charset="0"/>
              </a:rPr>
              <a:t>n</a:t>
            </a:r>
            <a:r>
              <a:rPr lang="zh-CN" altLang="en-US" sz="2600">
                <a:latin typeface="Times New Roman" panose="02020603050405020304" pitchFamily="18" charset="0"/>
              </a:rPr>
              <a:t>个元素的序列可能有</a:t>
            </a:r>
            <a:r>
              <a:rPr lang="en-US" altLang="zh-CN" sz="2600">
                <a:latin typeface="Times New Roman" panose="02020603050405020304" pitchFamily="18" charset="0"/>
              </a:rPr>
              <a:t>n!</a:t>
            </a:r>
            <a:r>
              <a:rPr lang="zh-CN" altLang="en-US" sz="2600">
                <a:latin typeface="Times New Roman" panose="02020603050405020304" pitchFamily="18" charset="0"/>
              </a:rPr>
              <a:t>种排列方式，对应的描述排序过程的判定树应该有</a:t>
            </a:r>
            <a:r>
              <a:rPr lang="en-US" altLang="zh-CN" sz="2600">
                <a:latin typeface="Times New Roman" panose="02020603050405020304" pitchFamily="18" charset="0"/>
              </a:rPr>
              <a:t>n!</a:t>
            </a:r>
            <a:r>
              <a:rPr lang="zh-CN" altLang="en-US" sz="2600">
                <a:latin typeface="Times New Roman" panose="02020603050405020304" pitchFamily="18" charset="0"/>
              </a:rPr>
              <a:t>个有效叶结点。</a:t>
            </a:r>
            <a:endParaRPr lang="en-US" altLang="zh-CN" sz="2600"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buClr>
                <a:srgbClr val="0066CC"/>
              </a:buClr>
            </a:pPr>
            <a:r>
              <a:rPr lang="zh-CN" altLang="en-US" sz="2600">
                <a:latin typeface="Times New Roman" panose="02020603050405020304" pitchFamily="18" charset="0"/>
              </a:rPr>
              <a:t>例如，描述三个元素</a:t>
            </a:r>
            <a:r>
              <a:rPr lang="en-US" altLang="zh-CN" sz="2600">
                <a:latin typeface="Times New Roman" panose="02020603050405020304" pitchFamily="18" charset="0"/>
              </a:rPr>
              <a:t>a</a:t>
            </a:r>
            <a:r>
              <a:rPr lang="zh-CN" altLang="en-US" sz="2600">
                <a:latin typeface="Times New Roman" panose="02020603050405020304" pitchFamily="18" charset="0"/>
              </a:rPr>
              <a:t>、</a:t>
            </a:r>
            <a:r>
              <a:rPr lang="en-US" altLang="zh-CN" sz="2600">
                <a:latin typeface="Times New Roman" panose="02020603050405020304" pitchFamily="18" charset="0"/>
              </a:rPr>
              <a:t>b</a:t>
            </a:r>
            <a:r>
              <a:rPr lang="zh-CN" altLang="en-US" sz="2600">
                <a:latin typeface="Times New Roman" panose="02020603050405020304" pitchFamily="18" charset="0"/>
              </a:rPr>
              <a:t>、</a:t>
            </a:r>
            <a:r>
              <a:rPr lang="en-US" altLang="zh-CN" sz="2600">
                <a:latin typeface="Times New Roman" panose="02020603050405020304" pitchFamily="18" charset="0"/>
              </a:rPr>
              <a:t>c</a:t>
            </a:r>
            <a:r>
              <a:rPr lang="zh-CN" altLang="en-US" sz="2600">
                <a:latin typeface="Times New Roman" panose="02020603050405020304" pitchFamily="18" charset="0"/>
              </a:rPr>
              <a:t>进行排序的判定树：</a:t>
            </a:r>
          </a:p>
        </p:txBody>
      </p:sp>
      <p:grpSp>
        <p:nvGrpSpPr>
          <p:cNvPr id="129027" name="Group 39"/>
          <p:cNvGrpSpPr>
            <a:grpSpLocks/>
          </p:cNvGrpSpPr>
          <p:nvPr/>
        </p:nvGrpSpPr>
        <p:grpSpPr bwMode="auto">
          <a:xfrm>
            <a:off x="2311400" y="2635250"/>
            <a:ext cx="7385050" cy="3962400"/>
            <a:chOff x="449" y="1690"/>
            <a:chExt cx="4652" cy="2496"/>
          </a:xfrm>
        </p:grpSpPr>
        <p:sp>
          <p:nvSpPr>
            <p:cNvPr id="129036" name="Text Box 5"/>
            <p:cNvSpPr txBox="1">
              <a:spLocks noChangeArrowheads="1"/>
            </p:cNvSpPr>
            <p:nvPr/>
          </p:nvSpPr>
          <p:spPr bwMode="auto">
            <a:xfrm>
              <a:off x="1882" y="1690"/>
              <a:ext cx="1905" cy="524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a&lt;b&lt;c  a&lt;c&lt;b  c&lt;a&lt;b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b&lt;a&lt;c  b&lt;c&lt;a  c&lt;b&lt;a</a:t>
              </a:r>
              <a:r>
                <a:rPr lang="en-US" altLang="zh-CN" sz="2400">
                  <a:solidFill>
                    <a:srgbClr val="336699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 </a:t>
              </a:r>
            </a:p>
          </p:txBody>
        </p:sp>
        <p:sp>
          <p:nvSpPr>
            <p:cNvPr id="268294" name="Line 6"/>
            <p:cNvSpPr>
              <a:spLocks noChangeAspect="1" noChangeShapeType="1"/>
            </p:cNvSpPr>
            <p:nvPr/>
          </p:nvSpPr>
          <p:spPr bwMode="auto">
            <a:xfrm flipH="1">
              <a:off x="2029" y="2213"/>
              <a:ext cx="512" cy="3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295" name="Line 7"/>
            <p:cNvSpPr>
              <a:spLocks noChangeAspect="1" noChangeShapeType="1"/>
            </p:cNvSpPr>
            <p:nvPr/>
          </p:nvSpPr>
          <p:spPr bwMode="auto">
            <a:xfrm>
              <a:off x="3176" y="2213"/>
              <a:ext cx="603" cy="3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296" name="Text Box 8"/>
            <p:cNvSpPr txBox="1">
              <a:spLocks noChangeArrowheads="1"/>
            </p:cNvSpPr>
            <p:nvPr/>
          </p:nvSpPr>
          <p:spPr bwMode="auto">
            <a:xfrm>
              <a:off x="1882" y="2266"/>
              <a:ext cx="3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a</a:t>
              </a:r>
              <a:r>
                <a:rPr lang="en-US" altLang="zh-CN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&lt;</a:t>
              </a:r>
              <a:r>
                <a:rPr lang="en-US" altLang="zh-CN" sz="240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68297" name="Text Box 9"/>
            <p:cNvSpPr txBox="1">
              <a:spLocks noChangeArrowheads="1"/>
            </p:cNvSpPr>
            <p:nvPr/>
          </p:nvSpPr>
          <p:spPr bwMode="auto">
            <a:xfrm>
              <a:off x="3606" y="2266"/>
              <a:ext cx="36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40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b</a:t>
              </a:r>
              <a:r>
                <a:rPr lang="en-US" altLang="zh-CN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&lt;</a:t>
              </a:r>
              <a:r>
                <a:rPr lang="en-US" altLang="zh-CN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29041" name="Text Box 10"/>
            <p:cNvSpPr txBox="1">
              <a:spLocks noChangeArrowheads="1"/>
            </p:cNvSpPr>
            <p:nvPr/>
          </p:nvSpPr>
          <p:spPr bwMode="auto">
            <a:xfrm>
              <a:off x="839" y="2587"/>
              <a:ext cx="1905" cy="294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a</a:t>
              </a: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&lt;</a:t>
              </a:r>
              <a:r>
                <a:rPr lang="en-US" altLang="zh-CN" sz="2400">
                  <a:solidFill>
                    <a:schemeClr val="hlink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b</a:t>
              </a: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&lt;c  </a:t>
              </a:r>
              <a:r>
                <a:rPr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a</a:t>
              </a: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&lt;c&lt;</a:t>
              </a:r>
              <a:r>
                <a:rPr lang="en-US" altLang="zh-CN" sz="2400">
                  <a:solidFill>
                    <a:schemeClr val="hlink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b</a:t>
              </a: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  c&lt;</a:t>
              </a:r>
              <a:r>
                <a:rPr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a</a:t>
              </a: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&lt;</a:t>
              </a:r>
              <a:r>
                <a:rPr lang="en-US" altLang="zh-CN" sz="2400">
                  <a:solidFill>
                    <a:schemeClr val="hlink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b</a:t>
              </a:r>
            </a:p>
          </p:txBody>
        </p:sp>
        <p:sp>
          <p:nvSpPr>
            <p:cNvPr id="129042" name="Text Box 11"/>
            <p:cNvSpPr txBox="1">
              <a:spLocks noChangeArrowheads="1"/>
            </p:cNvSpPr>
            <p:nvPr/>
          </p:nvSpPr>
          <p:spPr bwMode="auto">
            <a:xfrm>
              <a:off x="3152" y="2587"/>
              <a:ext cx="1905" cy="294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>
                  <a:solidFill>
                    <a:schemeClr val="hlink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b</a:t>
              </a: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&lt;</a:t>
              </a:r>
              <a:r>
                <a:rPr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a</a:t>
              </a: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&lt;c  </a:t>
              </a:r>
              <a:r>
                <a:rPr lang="en-US" altLang="zh-CN" sz="2400">
                  <a:solidFill>
                    <a:schemeClr val="hlink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b</a:t>
              </a: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&lt;c&lt;</a:t>
              </a:r>
              <a:r>
                <a:rPr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a</a:t>
              </a: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  c&lt;</a:t>
              </a:r>
              <a:r>
                <a:rPr lang="en-US" altLang="zh-CN" sz="2400">
                  <a:solidFill>
                    <a:schemeClr val="hlink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b</a:t>
              </a: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&lt;</a:t>
              </a:r>
              <a:r>
                <a:rPr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a</a:t>
              </a:r>
              <a:r>
                <a:rPr lang="en-US" altLang="zh-CN" sz="2400">
                  <a:solidFill>
                    <a:srgbClr val="336699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 </a:t>
              </a:r>
            </a:p>
          </p:txBody>
        </p:sp>
        <p:sp>
          <p:nvSpPr>
            <p:cNvPr id="268300" name="Line 12"/>
            <p:cNvSpPr>
              <a:spLocks noChangeAspect="1" noChangeShapeType="1"/>
            </p:cNvSpPr>
            <p:nvPr/>
          </p:nvSpPr>
          <p:spPr bwMode="auto">
            <a:xfrm flipH="1">
              <a:off x="1256" y="2880"/>
              <a:ext cx="428" cy="3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301" name="Text Box 13"/>
            <p:cNvSpPr txBox="1">
              <a:spLocks noChangeArrowheads="1"/>
            </p:cNvSpPr>
            <p:nvPr/>
          </p:nvSpPr>
          <p:spPr bwMode="auto">
            <a:xfrm>
              <a:off x="1066" y="2925"/>
              <a:ext cx="3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a</a:t>
              </a:r>
              <a:r>
                <a:rPr lang="en-US" altLang="zh-CN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&lt;</a:t>
              </a:r>
              <a:r>
                <a:rPr lang="en-US" altLang="zh-CN" sz="24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29045" name="Text Box 14"/>
            <p:cNvSpPr txBox="1">
              <a:spLocks noChangeArrowheads="1"/>
            </p:cNvSpPr>
            <p:nvPr/>
          </p:nvSpPr>
          <p:spPr bwMode="auto">
            <a:xfrm>
              <a:off x="613" y="3249"/>
              <a:ext cx="1270" cy="294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a</a:t>
              </a: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&lt;b&lt;</a:t>
              </a:r>
              <a:r>
                <a:rPr lang="en-US" altLang="zh-CN" sz="2400">
                  <a:solidFill>
                    <a:srgbClr val="008000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c</a:t>
              </a: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  </a:t>
              </a:r>
              <a:r>
                <a:rPr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a</a:t>
              </a: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&lt;</a:t>
              </a:r>
              <a:r>
                <a:rPr lang="en-US" altLang="zh-CN" sz="2400">
                  <a:solidFill>
                    <a:srgbClr val="008000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c</a:t>
              </a: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&lt;b</a:t>
              </a:r>
            </a:p>
          </p:txBody>
        </p:sp>
        <p:sp>
          <p:nvSpPr>
            <p:cNvPr id="268304" name="Text Box 16"/>
            <p:cNvSpPr txBox="1">
              <a:spLocks noChangeArrowheads="1"/>
            </p:cNvSpPr>
            <p:nvPr/>
          </p:nvSpPr>
          <p:spPr bwMode="auto">
            <a:xfrm>
              <a:off x="3378" y="2928"/>
              <a:ext cx="36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40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b</a:t>
              </a:r>
              <a:r>
                <a:rPr lang="en-US" altLang="zh-CN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&lt;</a:t>
              </a:r>
              <a:r>
                <a:rPr lang="en-US" altLang="zh-CN" sz="24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68306" name="Line 18"/>
            <p:cNvSpPr>
              <a:spLocks noChangeAspect="1" noChangeShapeType="1"/>
            </p:cNvSpPr>
            <p:nvPr/>
          </p:nvSpPr>
          <p:spPr bwMode="auto">
            <a:xfrm>
              <a:off x="1928" y="2883"/>
              <a:ext cx="501" cy="3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307" name="Text Box 19"/>
            <p:cNvSpPr txBox="1">
              <a:spLocks noChangeArrowheads="1"/>
            </p:cNvSpPr>
            <p:nvPr/>
          </p:nvSpPr>
          <p:spPr bwMode="auto">
            <a:xfrm>
              <a:off x="2291" y="2928"/>
              <a:ext cx="36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4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c</a:t>
              </a:r>
              <a:r>
                <a:rPr lang="en-US" altLang="zh-CN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&lt;</a:t>
              </a:r>
              <a:r>
                <a:rPr lang="en-US" altLang="zh-CN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29049" name="Text Box 20"/>
            <p:cNvSpPr txBox="1">
              <a:spLocks noChangeArrowheads="1"/>
            </p:cNvSpPr>
            <p:nvPr/>
          </p:nvSpPr>
          <p:spPr bwMode="auto">
            <a:xfrm>
              <a:off x="2064" y="3249"/>
              <a:ext cx="680" cy="294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>
                  <a:solidFill>
                    <a:srgbClr val="008000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c</a:t>
              </a: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&lt;</a:t>
              </a:r>
              <a:r>
                <a:rPr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a</a:t>
              </a: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&lt;b</a:t>
              </a:r>
            </a:p>
          </p:txBody>
        </p:sp>
        <p:sp>
          <p:nvSpPr>
            <p:cNvPr id="268309" name="Line 21"/>
            <p:cNvSpPr>
              <a:spLocks noChangeAspect="1" noChangeShapeType="1"/>
            </p:cNvSpPr>
            <p:nvPr/>
          </p:nvSpPr>
          <p:spPr bwMode="auto">
            <a:xfrm flipH="1">
              <a:off x="3558" y="2888"/>
              <a:ext cx="428" cy="3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9051" name="Text Box 23"/>
            <p:cNvSpPr txBox="1">
              <a:spLocks noChangeArrowheads="1"/>
            </p:cNvSpPr>
            <p:nvPr/>
          </p:nvSpPr>
          <p:spPr bwMode="auto">
            <a:xfrm>
              <a:off x="2925" y="3249"/>
              <a:ext cx="1270" cy="294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>
                  <a:solidFill>
                    <a:schemeClr val="hlink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b</a:t>
              </a: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&lt;a&lt;</a:t>
              </a:r>
              <a:r>
                <a:rPr lang="en-US" altLang="zh-CN" sz="2400">
                  <a:solidFill>
                    <a:srgbClr val="008000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c</a:t>
              </a: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  </a:t>
              </a:r>
              <a:r>
                <a:rPr lang="en-US" altLang="zh-CN" sz="2400">
                  <a:solidFill>
                    <a:schemeClr val="hlink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b</a:t>
              </a: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&lt;</a:t>
              </a:r>
              <a:r>
                <a:rPr lang="en-US" altLang="zh-CN" sz="2400">
                  <a:solidFill>
                    <a:srgbClr val="008000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c</a:t>
              </a: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&lt;a</a:t>
              </a:r>
            </a:p>
          </p:txBody>
        </p:sp>
        <p:sp>
          <p:nvSpPr>
            <p:cNvPr id="268312" name="Line 24"/>
            <p:cNvSpPr>
              <a:spLocks noChangeAspect="1" noChangeShapeType="1"/>
            </p:cNvSpPr>
            <p:nvPr/>
          </p:nvSpPr>
          <p:spPr bwMode="auto">
            <a:xfrm>
              <a:off x="4240" y="2880"/>
              <a:ext cx="521" cy="3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313" name="Text Box 25"/>
            <p:cNvSpPr txBox="1">
              <a:spLocks noChangeArrowheads="1"/>
            </p:cNvSpPr>
            <p:nvPr/>
          </p:nvSpPr>
          <p:spPr bwMode="auto">
            <a:xfrm>
              <a:off x="4604" y="2928"/>
              <a:ext cx="36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4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c</a:t>
              </a:r>
              <a:r>
                <a:rPr lang="en-US" altLang="zh-CN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&lt;</a:t>
              </a:r>
              <a:r>
                <a:rPr lang="en-US" altLang="zh-CN" sz="240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29054" name="Text Box 26"/>
            <p:cNvSpPr txBox="1">
              <a:spLocks noChangeArrowheads="1"/>
            </p:cNvSpPr>
            <p:nvPr/>
          </p:nvSpPr>
          <p:spPr bwMode="auto">
            <a:xfrm>
              <a:off x="4421" y="3249"/>
              <a:ext cx="680" cy="294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>
                  <a:solidFill>
                    <a:srgbClr val="008000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c</a:t>
              </a: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&lt;</a:t>
              </a:r>
              <a:r>
                <a:rPr lang="en-US" altLang="zh-CN" sz="2400">
                  <a:solidFill>
                    <a:schemeClr val="hlink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b</a:t>
              </a: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&lt;a</a:t>
              </a:r>
            </a:p>
          </p:txBody>
        </p:sp>
        <p:sp>
          <p:nvSpPr>
            <p:cNvPr id="268315" name="Line 27"/>
            <p:cNvSpPr>
              <a:spLocks noChangeShapeType="1"/>
            </p:cNvSpPr>
            <p:nvPr/>
          </p:nvSpPr>
          <p:spPr bwMode="auto">
            <a:xfrm flipH="1">
              <a:off x="759" y="3545"/>
              <a:ext cx="338" cy="3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316" name="Text Box 28"/>
            <p:cNvSpPr txBox="1">
              <a:spLocks noChangeArrowheads="1"/>
            </p:cNvSpPr>
            <p:nvPr/>
          </p:nvSpPr>
          <p:spPr bwMode="auto">
            <a:xfrm>
              <a:off x="537" y="3584"/>
              <a:ext cx="3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40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b</a:t>
              </a:r>
              <a:r>
                <a:rPr lang="en-US" altLang="zh-CN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&lt;</a:t>
              </a:r>
              <a:r>
                <a:rPr lang="en-US" altLang="zh-CN" sz="24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29057" name="Text Box 29"/>
            <p:cNvSpPr txBox="1">
              <a:spLocks noChangeArrowheads="1"/>
            </p:cNvSpPr>
            <p:nvPr/>
          </p:nvSpPr>
          <p:spPr bwMode="auto">
            <a:xfrm>
              <a:off x="449" y="3892"/>
              <a:ext cx="703" cy="294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a&lt;</a:t>
              </a:r>
              <a:r>
                <a:rPr lang="en-US" altLang="zh-CN" sz="2400">
                  <a:solidFill>
                    <a:schemeClr val="hlink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b</a:t>
              </a: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&lt;</a:t>
              </a:r>
              <a:r>
                <a:rPr lang="en-US" altLang="zh-CN" sz="2400">
                  <a:solidFill>
                    <a:srgbClr val="008000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c</a:t>
              </a:r>
              <a:endParaRPr lang="en-US" altLang="zh-CN" sz="2400">
                <a:solidFill>
                  <a:schemeClr val="hlink"/>
                </a:solidFill>
                <a:latin typeface="Times New Roman" panose="02020603050405020304" pitchFamily="18" charset="0"/>
                <a:ea typeface="仿宋_GB2312" pitchFamily="49" charset="-122"/>
              </a:endParaRPr>
            </a:p>
          </p:txBody>
        </p:sp>
        <p:sp>
          <p:nvSpPr>
            <p:cNvPr id="268318" name="Line 30"/>
            <p:cNvSpPr>
              <a:spLocks noChangeShapeType="1"/>
            </p:cNvSpPr>
            <p:nvPr/>
          </p:nvSpPr>
          <p:spPr bwMode="auto">
            <a:xfrm>
              <a:off x="1383" y="3537"/>
              <a:ext cx="381" cy="3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319" name="Text Box 31"/>
            <p:cNvSpPr txBox="1">
              <a:spLocks noChangeArrowheads="1"/>
            </p:cNvSpPr>
            <p:nvPr/>
          </p:nvSpPr>
          <p:spPr bwMode="auto">
            <a:xfrm>
              <a:off x="1645" y="3571"/>
              <a:ext cx="36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4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c</a:t>
              </a:r>
              <a:r>
                <a:rPr lang="en-US" altLang="zh-CN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&lt;</a:t>
              </a:r>
              <a:r>
                <a:rPr lang="en-US" altLang="zh-CN" sz="240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29060" name="Text Box 32"/>
            <p:cNvSpPr txBox="1">
              <a:spLocks noChangeArrowheads="1"/>
            </p:cNvSpPr>
            <p:nvPr/>
          </p:nvSpPr>
          <p:spPr bwMode="auto">
            <a:xfrm>
              <a:off x="1415" y="3884"/>
              <a:ext cx="680" cy="294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Ins="0" anchor="b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a&lt;</a:t>
              </a:r>
              <a:r>
                <a:rPr lang="en-US" altLang="zh-CN" sz="2400">
                  <a:solidFill>
                    <a:srgbClr val="008000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c</a:t>
              </a: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&lt;</a:t>
              </a:r>
              <a:r>
                <a:rPr lang="en-US" altLang="zh-CN" sz="2400">
                  <a:solidFill>
                    <a:schemeClr val="hlink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b</a:t>
              </a:r>
            </a:p>
          </p:txBody>
        </p:sp>
        <p:sp>
          <p:nvSpPr>
            <p:cNvPr id="268321" name="Line 33"/>
            <p:cNvSpPr>
              <a:spLocks noChangeShapeType="1"/>
            </p:cNvSpPr>
            <p:nvPr/>
          </p:nvSpPr>
          <p:spPr bwMode="auto">
            <a:xfrm flipH="1">
              <a:off x="3078" y="3545"/>
              <a:ext cx="338" cy="3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322" name="Text Box 34"/>
            <p:cNvSpPr txBox="1">
              <a:spLocks noChangeArrowheads="1"/>
            </p:cNvSpPr>
            <p:nvPr/>
          </p:nvSpPr>
          <p:spPr bwMode="auto">
            <a:xfrm>
              <a:off x="2856" y="3584"/>
              <a:ext cx="3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a</a:t>
              </a:r>
              <a:r>
                <a:rPr lang="en-US" altLang="zh-CN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&lt;</a:t>
              </a:r>
              <a:r>
                <a:rPr lang="en-US" altLang="zh-CN" sz="24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29063" name="Text Box 35"/>
            <p:cNvSpPr txBox="1">
              <a:spLocks noChangeArrowheads="1"/>
            </p:cNvSpPr>
            <p:nvPr/>
          </p:nvSpPr>
          <p:spPr bwMode="auto">
            <a:xfrm>
              <a:off x="2768" y="3892"/>
              <a:ext cx="703" cy="294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b&lt;</a:t>
              </a:r>
              <a:r>
                <a:rPr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a</a:t>
              </a: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&lt;</a:t>
              </a:r>
              <a:r>
                <a:rPr lang="en-US" altLang="zh-CN" sz="2400">
                  <a:solidFill>
                    <a:srgbClr val="008000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c</a:t>
              </a:r>
            </a:p>
          </p:txBody>
        </p:sp>
        <p:sp>
          <p:nvSpPr>
            <p:cNvPr id="268324" name="Line 36"/>
            <p:cNvSpPr>
              <a:spLocks noChangeShapeType="1"/>
            </p:cNvSpPr>
            <p:nvPr/>
          </p:nvSpPr>
          <p:spPr bwMode="auto">
            <a:xfrm>
              <a:off x="3702" y="3537"/>
              <a:ext cx="381" cy="3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325" name="Text Box 37"/>
            <p:cNvSpPr txBox="1">
              <a:spLocks noChangeArrowheads="1"/>
            </p:cNvSpPr>
            <p:nvPr/>
          </p:nvSpPr>
          <p:spPr bwMode="auto">
            <a:xfrm>
              <a:off x="3964" y="3571"/>
              <a:ext cx="36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4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c</a:t>
              </a:r>
              <a:r>
                <a:rPr lang="en-US" altLang="zh-CN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&lt;</a:t>
              </a:r>
              <a:r>
                <a:rPr lang="en-US" altLang="zh-CN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29066" name="Text Box 38"/>
            <p:cNvSpPr txBox="1">
              <a:spLocks noChangeArrowheads="1"/>
            </p:cNvSpPr>
            <p:nvPr/>
          </p:nvSpPr>
          <p:spPr bwMode="auto">
            <a:xfrm>
              <a:off x="3734" y="3884"/>
              <a:ext cx="680" cy="294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Ins="0" anchor="b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b&lt;</a:t>
              </a:r>
              <a:r>
                <a:rPr lang="en-US" altLang="zh-CN" sz="2400">
                  <a:solidFill>
                    <a:srgbClr val="008000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c</a:t>
              </a:r>
              <a:r>
                <a:rPr lang="en-US" altLang="zh-CN" sz="2400">
                  <a:latin typeface="Times New Roman" panose="02020603050405020304" pitchFamily="18" charset="0"/>
                  <a:ea typeface="仿宋_GB2312" pitchFamily="49" charset="-122"/>
                </a:rPr>
                <a:t>&lt;</a:t>
              </a:r>
              <a:r>
                <a:rPr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a</a:t>
              </a:r>
            </a:p>
          </p:txBody>
        </p:sp>
      </p:grpSp>
      <p:sp>
        <p:nvSpPr>
          <p:cNvPr id="268328" name="Rectangle 40"/>
          <p:cNvSpPr>
            <a:spLocks noChangeArrowheads="1"/>
          </p:cNvSpPr>
          <p:nvPr/>
        </p:nvSpPr>
        <p:spPr bwMode="auto">
          <a:xfrm>
            <a:off x="1195388" y="-38776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排序方法的下限（续）</a:t>
            </a:r>
            <a:endParaRPr lang="zh-CN" altLang="en-US" sz="32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5"/>
          <p:cNvSpPr>
            <a:spLocks noChangeArrowheads="1"/>
          </p:cNvSpPr>
          <p:nvPr/>
        </p:nvSpPr>
        <p:spPr bwMode="auto">
          <a:xfrm>
            <a:off x="1990726" y="1268414"/>
            <a:ext cx="820896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05000"/>
              </a:lnSpc>
              <a:buClr>
                <a:srgbClr val="0066CC"/>
              </a:buClr>
            </a:pPr>
            <a:r>
              <a:rPr lang="zh-CN" altLang="en-US" sz="2600">
                <a:latin typeface="Times New Roman" panose="02020603050405020304" pitchFamily="18" charset="0"/>
              </a:rPr>
              <a:t>设判定树的深度为</a:t>
            </a:r>
            <a:r>
              <a:rPr lang="en-US" altLang="zh-CN" sz="2600">
                <a:latin typeface="Times New Roman" panose="02020603050405020304" pitchFamily="18" charset="0"/>
              </a:rPr>
              <a:t>k</a:t>
            </a:r>
            <a:r>
              <a:rPr lang="zh-CN" altLang="en-US" sz="2600">
                <a:latin typeface="Times New Roman" panose="02020603050405020304" pitchFamily="18" charset="0"/>
              </a:rPr>
              <a:t>，则第</a:t>
            </a:r>
            <a:r>
              <a:rPr lang="en-US" altLang="zh-CN" sz="2600">
                <a:latin typeface="Times New Roman" panose="02020603050405020304" pitchFamily="18" charset="0"/>
              </a:rPr>
              <a:t>k</a:t>
            </a:r>
            <a:r>
              <a:rPr lang="zh-CN" altLang="en-US" sz="2600">
                <a:latin typeface="Times New Roman" panose="02020603050405020304" pitchFamily="18" charset="0"/>
              </a:rPr>
              <a:t>层叶结点数最多为</a:t>
            </a:r>
            <a:r>
              <a:rPr lang="en-US" altLang="zh-CN" sz="2600">
                <a:latin typeface="Times New Roman" panose="02020603050405020304" pitchFamily="18" charset="0"/>
              </a:rPr>
              <a:t>2</a:t>
            </a:r>
            <a:r>
              <a:rPr lang="en-US" altLang="zh-CN" sz="2600" baseline="30000">
                <a:latin typeface="Times New Roman" panose="02020603050405020304" pitchFamily="18" charset="0"/>
              </a:rPr>
              <a:t>k-1</a:t>
            </a:r>
            <a:r>
              <a:rPr lang="zh-CN" altLang="en-US" sz="2600">
                <a:latin typeface="Times New Roman" panose="02020603050405020304" pitchFamily="18" charset="0"/>
              </a:rPr>
              <a:t>，因此，有 </a:t>
            </a:r>
            <a:r>
              <a:rPr lang="en-US" altLang="zh-CN" sz="2600">
                <a:latin typeface="Times New Roman" panose="02020603050405020304" pitchFamily="18" charset="0"/>
              </a:rPr>
              <a:t>2</a:t>
            </a:r>
            <a:r>
              <a:rPr lang="en-US" altLang="zh-CN" sz="2600" baseline="30000">
                <a:latin typeface="Times New Roman" panose="02020603050405020304" pitchFamily="18" charset="0"/>
              </a:rPr>
              <a:t>k-1</a:t>
            </a:r>
            <a:r>
              <a:rPr lang="zh-CN" altLang="en-US" sz="2600">
                <a:latin typeface="楷体_GB2312" pitchFamily="49" charset="-122"/>
              </a:rPr>
              <a:t>≥</a:t>
            </a:r>
            <a:r>
              <a:rPr lang="en-US" altLang="zh-CN" sz="2600">
                <a:latin typeface="Times New Roman" panose="02020603050405020304" pitchFamily="18" charset="0"/>
              </a:rPr>
              <a:t>n!</a:t>
            </a:r>
            <a:r>
              <a:rPr lang="zh-CN" altLang="en-US" sz="2600">
                <a:latin typeface="楷体_GB2312" pitchFamily="49" charset="-122"/>
              </a:rPr>
              <a:t>，即 </a:t>
            </a:r>
            <a:r>
              <a:rPr lang="en-US" altLang="zh-CN" sz="2600">
                <a:latin typeface="Times New Roman" panose="02020603050405020304" pitchFamily="18" charset="0"/>
              </a:rPr>
              <a:t>k-1</a:t>
            </a:r>
            <a:r>
              <a:rPr lang="zh-CN" altLang="en-US" sz="2600">
                <a:latin typeface="Times New Roman" panose="02020603050405020304" pitchFamily="18" charset="0"/>
              </a:rPr>
              <a:t>≥</a:t>
            </a:r>
            <a:r>
              <a:rPr lang="en-US" altLang="zh-CN" sz="2600">
                <a:latin typeface="Times New Roman" panose="02020603050405020304" pitchFamily="18" charset="0"/>
              </a:rPr>
              <a:t>log</a:t>
            </a:r>
            <a:r>
              <a:rPr lang="en-US" altLang="zh-CN" sz="2600" baseline="-25000">
                <a:latin typeface="Times New Roman" panose="02020603050405020304" pitchFamily="18" charset="0"/>
              </a:rPr>
              <a:t>2</a:t>
            </a:r>
            <a:r>
              <a:rPr lang="en-US" altLang="zh-CN" sz="2600">
                <a:latin typeface="Times New Roman" panose="02020603050405020304" pitchFamily="18" charset="0"/>
              </a:rPr>
              <a:t>(n!)</a:t>
            </a:r>
            <a:endParaRPr lang="zh-CN" altLang="en-US" sz="2600"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buClr>
                <a:srgbClr val="0066CC"/>
              </a:buClr>
            </a:pPr>
            <a:r>
              <a:rPr lang="zh-CN" altLang="en-US" sz="2600">
                <a:latin typeface="Times New Roman" panose="02020603050405020304" pitchFamily="18" charset="0"/>
              </a:rPr>
              <a:t>可以证明：</a:t>
            </a:r>
            <a:r>
              <a:rPr lang="en-US" altLang="zh-CN" sz="2600">
                <a:latin typeface="Times New Roman" panose="02020603050405020304" pitchFamily="18" charset="0"/>
              </a:rPr>
              <a:t>log</a:t>
            </a:r>
            <a:r>
              <a:rPr lang="en-US" altLang="zh-CN" sz="2600" baseline="-25000">
                <a:latin typeface="Times New Roman" panose="02020603050405020304" pitchFamily="18" charset="0"/>
              </a:rPr>
              <a:t>2</a:t>
            </a:r>
            <a:r>
              <a:rPr lang="en-US" altLang="zh-CN" sz="2600">
                <a:latin typeface="Times New Roman" panose="02020603050405020304" pitchFamily="18" charset="0"/>
              </a:rPr>
              <a:t>(n!)=log(n(n-1)(n-2)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…(2)(1)</a:t>
            </a:r>
            <a:r>
              <a:rPr lang="en-US" altLang="zh-CN" sz="2600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</a:pPr>
            <a:r>
              <a:rPr lang="en-US" altLang="zh-CN" sz="2600">
                <a:latin typeface="Times New Roman" panose="02020603050405020304" pitchFamily="18" charset="0"/>
              </a:rPr>
              <a:t>                                     =logn+log(n-1)+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…+log2+log1</a:t>
            </a:r>
          </a:p>
          <a:p>
            <a:pPr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</a:pP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zh-CN" altLang="en-US" sz="2600">
                <a:latin typeface="Times New Roman" panose="02020603050405020304" pitchFamily="18" charset="0"/>
              </a:rPr>
              <a:t>≥</a:t>
            </a:r>
            <a:r>
              <a:rPr lang="en-US" altLang="zh-CN" sz="2600">
                <a:latin typeface="Times New Roman" panose="02020603050405020304" pitchFamily="18" charset="0"/>
              </a:rPr>
              <a:t>logn+log(n-1)+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…+log(n/2)</a:t>
            </a:r>
          </a:p>
          <a:p>
            <a:pPr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</a:pPr>
            <a:r>
              <a:rPr lang="zh-CN" altLang="en-US" sz="2600">
                <a:latin typeface="Times New Roman" panose="02020603050405020304" pitchFamily="18" charset="0"/>
              </a:rPr>
              <a:t>                                    ≥</a:t>
            </a:r>
            <a:r>
              <a:rPr lang="en-US" altLang="zh-CN" sz="2600">
                <a:latin typeface="Times New Roman" panose="02020603050405020304" pitchFamily="18" charset="0"/>
              </a:rPr>
              <a:t>(n/2)log</a:t>
            </a:r>
            <a:r>
              <a:rPr lang="en-US" altLang="zh-CN" sz="2600" baseline="-25000">
                <a:latin typeface="Times New Roman" panose="02020603050405020304" pitchFamily="18" charset="0"/>
              </a:rPr>
              <a:t>2</a:t>
            </a:r>
            <a:r>
              <a:rPr lang="en-US" altLang="zh-CN" sz="2600">
                <a:latin typeface="Times New Roman" panose="02020603050405020304" pitchFamily="18" charset="0"/>
              </a:rPr>
              <a:t>(n/2)</a:t>
            </a:r>
          </a:p>
          <a:p>
            <a:pPr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</a:pPr>
            <a:r>
              <a:rPr lang="zh-CN" altLang="en-US" sz="2600">
                <a:latin typeface="Times New Roman" panose="02020603050405020304" pitchFamily="18" charset="0"/>
              </a:rPr>
              <a:t>                                    </a:t>
            </a:r>
            <a:r>
              <a:rPr lang="en-US" altLang="zh-CN" sz="2600">
                <a:latin typeface="Times New Roman" panose="02020603050405020304" pitchFamily="18" charset="0"/>
              </a:rPr>
              <a:t>=(n/2)(log</a:t>
            </a:r>
            <a:r>
              <a:rPr lang="en-US" altLang="zh-CN" sz="2600" baseline="-25000">
                <a:latin typeface="Times New Roman" panose="02020603050405020304" pitchFamily="18" charset="0"/>
              </a:rPr>
              <a:t>2</a:t>
            </a:r>
            <a:r>
              <a:rPr lang="en-US" altLang="zh-CN" sz="2600">
                <a:latin typeface="Times New Roman" panose="02020603050405020304" pitchFamily="18" charset="0"/>
              </a:rPr>
              <a:t>n-1)=Ω(nlog</a:t>
            </a:r>
            <a:r>
              <a:rPr lang="en-US" altLang="zh-CN" sz="2600" baseline="-25000">
                <a:latin typeface="Times New Roman" panose="02020603050405020304" pitchFamily="18" charset="0"/>
              </a:rPr>
              <a:t>2</a:t>
            </a:r>
            <a:r>
              <a:rPr lang="en-US" altLang="zh-CN" sz="2600">
                <a:latin typeface="Times New Roman" panose="02020603050405020304" pitchFamily="18" charset="0"/>
              </a:rPr>
              <a:t>n)</a:t>
            </a:r>
          </a:p>
          <a:p>
            <a:pPr>
              <a:lnSpc>
                <a:spcPct val="105000"/>
              </a:lnSpc>
              <a:buClr>
                <a:srgbClr val="0066CC"/>
              </a:buClr>
            </a:pPr>
            <a:r>
              <a:rPr lang="zh-CN" altLang="en-US" sz="2600">
                <a:latin typeface="Times New Roman" panose="02020603050405020304" pitchFamily="18" charset="0"/>
              </a:rPr>
              <a:t>所以，在最差情况下任何基于比较的排序算法都需要</a:t>
            </a:r>
            <a:r>
              <a:rPr lang="en-US" altLang="zh-CN" sz="2600">
                <a:latin typeface="Times New Roman" panose="02020603050405020304" pitchFamily="18" charset="0"/>
              </a:rPr>
              <a:t>Ω(nlog</a:t>
            </a:r>
            <a:r>
              <a:rPr lang="en-US" altLang="zh-CN" sz="2600" baseline="-25000">
                <a:latin typeface="Times New Roman" panose="02020603050405020304" pitchFamily="18" charset="0"/>
              </a:rPr>
              <a:t>2</a:t>
            </a:r>
            <a:r>
              <a:rPr lang="en-US" altLang="zh-CN" sz="2600">
                <a:latin typeface="Times New Roman" panose="02020603050405020304" pitchFamily="18" charset="0"/>
              </a:rPr>
              <a:t>n)</a:t>
            </a:r>
            <a:r>
              <a:rPr lang="zh-CN" altLang="en-US" sz="2600">
                <a:latin typeface="Times New Roman" panose="02020603050405020304" pitchFamily="18" charset="0"/>
              </a:rPr>
              <a:t>次比较。</a:t>
            </a:r>
          </a:p>
          <a:p>
            <a:pPr>
              <a:lnSpc>
                <a:spcPct val="105000"/>
              </a:lnSpc>
              <a:buClr>
                <a:srgbClr val="0066CC"/>
              </a:buClr>
            </a:pPr>
            <a:r>
              <a:rPr lang="zh-CN" altLang="en-US" sz="2600">
                <a:latin typeface="Times New Roman" panose="02020603050405020304" pitchFamily="18" charset="0"/>
              </a:rPr>
              <a:t>因此，基于比较的排序算法的下限也为</a:t>
            </a:r>
            <a:r>
              <a:rPr lang="el-GR" altLang="zh-CN" sz="2600">
                <a:latin typeface="楷体_GB2312" pitchFamily="49" charset="-122"/>
              </a:rPr>
              <a:t>Θ</a:t>
            </a:r>
            <a:r>
              <a:rPr lang="en-US" altLang="zh-CN" sz="2600">
                <a:latin typeface="楷体_GB2312" pitchFamily="49" charset="-122"/>
              </a:rPr>
              <a:t>(</a:t>
            </a:r>
            <a:r>
              <a:rPr lang="en-US" altLang="zh-CN" sz="2600" i="1">
                <a:latin typeface="Times New Roman" panose="02020603050405020304" pitchFamily="18" charset="0"/>
              </a:rPr>
              <a:t>n</a:t>
            </a:r>
            <a:r>
              <a:rPr lang="en-US" altLang="zh-CN" sz="2600">
                <a:latin typeface="Times New Roman" panose="02020603050405020304" pitchFamily="18" charset="0"/>
              </a:rPr>
              <a:t>log</a:t>
            </a:r>
            <a:r>
              <a:rPr lang="en-US" altLang="zh-CN" sz="2600" baseline="-25000">
                <a:latin typeface="Times New Roman" panose="02020603050405020304" pitchFamily="18" charset="0"/>
              </a:rPr>
              <a:t>2</a:t>
            </a:r>
            <a:r>
              <a:rPr lang="en-US" altLang="zh-CN" sz="2600" i="1">
                <a:latin typeface="Times New Roman" panose="02020603050405020304" pitchFamily="18" charset="0"/>
              </a:rPr>
              <a:t>n</a:t>
            </a:r>
            <a:r>
              <a:rPr lang="en-US" altLang="zh-CN" sz="2600">
                <a:latin typeface="楷体_GB2312" pitchFamily="49" charset="-122"/>
              </a:rPr>
              <a:t>)</a:t>
            </a:r>
            <a:r>
              <a:rPr lang="zh-CN" altLang="en-US" sz="2600">
                <a:latin typeface="Times New Roman" panose="02020603050405020304" pitchFamily="18" charset="0"/>
              </a:rPr>
              <a:t>。</a:t>
            </a:r>
            <a:endParaRPr lang="en-US" altLang="zh-CN" sz="2600">
              <a:latin typeface="Times New Roman" panose="02020603050405020304" pitchFamily="18" charset="0"/>
            </a:endParaRPr>
          </a:p>
        </p:txBody>
      </p:sp>
      <p:sp>
        <p:nvSpPr>
          <p:cNvPr id="269318" name="Rectangle 6"/>
          <p:cNvSpPr>
            <a:spLocks noChangeArrowheads="1"/>
          </p:cNvSpPr>
          <p:nvPr/>
        </p:nvSpPr>
        <p:spPr bwMode="auto">
          <a:xfrm>
            <a:off x="1127448" y="-30956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排序方法的下限（续）</a:t>
            </a:r>
            <a:endParaRPr lang="zh-CN" altLang="en-US" sz="32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矩形 3"/>
          <p:cNvSpPr>
            <a:spLocks noChangeArrowheads="1"/>
          </p:cNvSpPr>
          <p:nvPr/>
        </p:nvSpPr>
        <p:spPr bwMode="auto">
          <a:xfrm>
            <a:off x="839416" y="830641"/>
            <a:ext cx="4392488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ea typeface="仿宋_GB2312" pitchFamily="49" charset="-122"/>
              </a:rPr>
              <a:t>稳定的排序                          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1600" dirty="0">
              <a:solidFill>
                <a:srgbClr val="00CC00"/>
              </a:solidFill>
              <a:ea typeface="仿宋_GB2312" pitchFamily="49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CC00"/>
                </a:solidFill>
                <a:ea typeface="仿宋_GB2312" pitchFamily="49" charset="-122"/>
              </a:rPr>
              <a:t>1.</a:t>
            </a:r>
            <a:r>
              <a:rPr lang="zh-CN" altLang="en-US" sz="1600" dirty="0">
                <a:solidFill>
                  <a:srgbClr val="00CC00"/>
                </a:solidFill>
                <a:ea typeface="仿宋_GB2312" pitchFamily="49" charset="-122"/>
              </a:rPr>
              <a:t>冒泡排序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（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bubble sort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） 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— O(n^2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）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CC00"/>
                </a:solidFill>
                <a:ea typeface="仿宋_GB2312" pitchFamily="49" charset="-122"/>
              </a:rPr>
              <a:t>2.</a:t>
            </a:r>
            <a:r>
              <a:rPr lang="zh-CN" altLang="en-US" sz="1600" dirty="0">
                <a:solidFill>
                  <a:srgbClr val="00CC00"/>
                </a:solidFill>
                <a:ea typeface="仿宋_GB2312" pitchFamily="49" charset="-122"/>
              </a:rPr>
              <a:t>鸡尾酒排序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(Cocktail sort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，双向的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  <a:hlinkClick r:id="rId2"/>
              </a:rPr>
              <a:t>冒泡排序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 — O(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^2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）</a:t>
            </a:r>
            <a:endParaRPr lang="en-US" altLang="zh-CN" sz="1600" dirty="0">
              <a:solidFill>
                <a:srgbClr val="336699"/>
              </a:solidFill>
              <a:ea typeface="仿宋_GB2312" pitchFamily="49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CC00"/>
                </a:solidFill>
                <a:ea typeface="仿宋_GB2312" pitchFamily="49" charset="-122"/>
              </a:rPr>
              <a:t>3.</a:t>
            </a:r>
            <a:r>
              <a:rPr lang="zh-CN" altLang="en-US" sz="1600" dirty="0">
                <a:solidFill>
                  <a:srgbClr val="00CC00"/>
                </a:solidFill>
                <a:ea typeface="仿宋_GB2312" pitchFamily="49" charset="-122"/>
              </a:rPr>
              <a:t>插入排序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（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insertion sort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）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— O(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n^2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CC00"/>
                </a:solidFill>
                <a:ea typeface="仿宋_GB2312" pitchFamily="49" charset="-122"/>
              </a:rPr>
              <a:t>4.</a:t>
            </a:r>
            <a:r>
              <a:rPr lang="zh-CN" altLang="en-US" sz="1600" dirty="0">
                <a:solidFill>
                  <a:srgbClr val="00CC00"/>
                </a:solidFill>
                <a:ea typeface="仿宋_GB2312" pitchFamily="49" charset="-122"/>
              </a:rPr>
              <a:t>桶排序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（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bucket sort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）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— O(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); 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需要 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O(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k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 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额外空间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CC00"/>
                </a:solidFill>
                <a:ea typeface="仿宋_GB2312" pitchFamily="49" charset="-122"/>
              </a:rPr>
              <a:t>5.</a:t>
            </a:r>
            <a:r>
              <a:rPr lang="zh-CN" altLang="en-US" sz="1600" dirty="0">
                <a:solidFill>
                  <a:srgbClr val="00CC00"/>
                </a:solidFill>
                <a:ea typeface="仿宋_GB2312" pitchFamily="49" charset="-122"/>
              </a:rPr>
              <a:t>计数排序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(counting sort) — O(</a:t>
            </a:r>
            <a:r>
              <a:rPr lang="en-US" altLang="zh-CN" sz="1600" i="1" dirty="0" err="1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 err="1">
                <a:solidFill>
                  <a:srgbClr val="336699"/>
                </a:solidFill>
                <a:ea typeface="仿宋_GB2312" pitchFamily="49" charset="-122"/>
              </a:rPr>
              <a:t>+</a:t>
            </a:r>
            <a:r>
              <a:rPr lang="en-US" altLang="zh-CN" sz="1600" i="1" dirty="0" err="1">
                <a:solidFill>
                  <a:srgbClr val="336699"/>
                </a:solidFill>
                <a:ea typeface="仿宋_GB2312" pitchFamily="49" charset="-122"/>
              </a:rPr>
              <a:t>k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); 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需要 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O(</a:t>
            </a:r>
            <a:r>
              <a:rPr lang="en-US" altLang="zh-CN" sz="1600" i="1" dirty="0" err="1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 err="1">
                <a:solidFill>
                  <a:srgbClr val="336699"/>
                </a:solidFill>
                <a:ea typeface="仿宋_GB2312" pitchFamily="49" charset="-122"/>
              </a:rPr>
              <a:t>+</a:t>
            </a:r>
            <a:r>
              <a:rPr lang="en-US" altLang="zh-CN" sz="1600" i="1" dirty="0" err="1">
                <a:solidFill>
                  <a:srgbClr val="336699"/>
                </a:solidFill>
                <a:ea typeface="仿宋_GB2312" pitchFamily="49" charset="-122"/>
              </a:rPr>
              <a:t>k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 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额外空间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CC00"/>
                </a:solidFill>
                <a:ea typeface="仿宋_GB2312" pitchFamily="49" charset="-122"/>
              </a:rPr>
              <a:t>6.</a:t>
            </a:r>
            <a:r>
              <a:rPr lang="zh-CN" altLang="en-US" sz="1600" dirty="0">
                <a:solidFill>
                  <a:srgbClr val="00CC00"/>
                </a:solidFill>
                <a:ea typeface="仿宋_GB2312" pitchFamily="49" charset="-122"/>
              </a:rPr>
              <a:t>合并排序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（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merge sort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）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— O(</a:t>
            </a:r>
            <a:r>
              <a:rPr lang="en-US" altLang="zh-CN" sz="1600" i="1" dirty="0" err="1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 err="1">
                <a:solidFill>
                  <a:srgbClr val="336699"/>
                </a:solidFill>
                <a:ea typeface="仿宋_GB2312" pitchFamily="49" charset="-122"/>
              </a:rPr>
              <a:t>log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 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); 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需要 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O(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 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额外空间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CC00"/>
                </a:solidFill>
                <a:ea typeface="仿宋_GB2312" pitchFamily="49" charset="-122"/>
              </a:rPr>
              <a:t>7.</a:t>
            </a:r>
            <a:r>
              <a:rPr lang="zh-CN" altLang="en-US" sz="1600" dirty="0">
                <a:solidFill>
                  <a:srgbClr val="00CC00"/>
                </a:solidFill>
                <a:ea typeface="仿宋_GB2312" pitchFamily="49" charset="-122"/>
              </a:rPr>
              <a:t>原地合并排序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— O(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n^2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CC00"/>
                </a:solidFill>
                <a:ea typeface="仿宋_GB2312" pitchFamily="49" charset="-122"/>
              </a:rPr>
              <a:t>8.</a:t>
            </a:r>
            <a:r>
              <a:rPr lang="zh-CN" altLang="en-US" sz="1600" dirty="0">
                <a:solidFill>
                  <a:srgbClr val="00CC00"/>
                </a:solidFill>
                <a:ea typeface="仿宋_GB2312" pitchFamily="49" charset="-122"/>
              </a:rPr>
              <a:t>二叉排序树排序 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（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Binary tree sort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） 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— O(</a:t>
            </a:r>
            <a:r>
              <a:rPr lang="en-US" altLang="zh-CN" sz="1600" i="1" dirty="0" err="1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 err="1">
                <a:solidFill>
                  <a:srgbClr val="336699"/>
                </a:solidFill>
                <a:ea typeface="仿宋_GB2312" pitchFamily="49" charset="-122"/>
              </a:rPr>
              <a:t>log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 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期望时间； 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O(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n^2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最坏时间； 需要 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O(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 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额外空间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CC00"/>
                </a:solidFill>
                <a:ea typeface="仿宋_GB2312" pitchFamily="49" charset="-122"/>
              </a:rPr>
              <a:t>9.</a:t>
            </a:r>
            <a:r>
              <a:rPr lang="zh-CN" altLang="en-US" sz="1600" dirty="0">
                <a:solidFill>
                  <a:srgbClr val="00CC00"/>
                </a:solidFill>
                <a:ea typeface="仿宋_GB2312" pitchFamily="49" charset="-122"/>
              </a:rPr>
              <a:t>鸽巢排序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(Pigeonhole sort) — O(</a:t>
            </a:r>
            <a:r>
              <a:rPr lang="en-US" altLang="zh-CN" sz="1600" i="1" dirty="0" err="1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 err="1">
                <a:solidFill>
                  <a:srgbClr val="336699"/>
                </a:solidFill>
                <a:ea typeface="仿宋_GB2312" pitchFamily="49" charset="-122"/>
              </a:rPr>
              <a:t>+</a:t>
            </a:r>
            <a:r>
              <a:rPr lang="en-US" altLang="zh-CN" sz="1600" i="1" dirty="0" err="1">
                <a:solidFill>
                  <a:srgbClr val="336699"/>
                </a:solidFill>
                <a:ea typeface="仿宋_GB2312" pitchFamily="49" charset="-122"/>
              </a:rPr>
              <a:t>k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); 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需要 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O(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k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 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额外空间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CC00"/>
                </a:solidFill>
                <a:ea typeface="仿宋_GB2312" pitchFamily="49" charset="-122"/>
              </a:rPr>
              <a:t>10.</a:t>
            </a:r>
            <a:r>
              <a:rPr lang="zh-CN" altLang="en-US" sz="1600" dirty="0">
                <a:solidFill>
                  <a:srgbClr val="00CC00"/>
                </a:solidFill>
                <a:ea typeface="仿宋_GB2312" pitchFamily="49" charset="-122"/>
              </a:rPr>
              <a:t>基数排序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（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radix sort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）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— O(</a:t>
            </a:r>
            <a:r>
              <a:rPr lang="en-US" altLang="zh-CN" sz="1600" i="1" dirty="0" err="1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 err="1">
                <a:solidFill>
                  <a:srgbClr val="336699"/>
                </a:solidFill>
                <a:ea typeface="仿宋_GB2312" pitchFamily="49" charset="-122"/>
              </a:rPr>
              <a:t>·</a:t>
            </a:r>
            <a:r>
              <a:rPr lang="en-US" altLang="zh-CN" sz="1600" i="1" dirty="0" err="1">
                <a:solidFill>
                  <a:srgbClr val="336699"/>
                </a:solidFill>
                <a:ea typeface="仿宋_GB2312" pitchFamily="49" charset="-122"/>
              </a:rPr>
              <a:t>k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); 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需要 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O(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 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额外空间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CC00"/>
                </a:solidFill>
                <a:ea typeface="仿宋_GB2312" pitchFamily="49" charset="-122"/>
              </a:rPr>
              <a:t>11.Gnome </a:t>
            </a:r>
            <a:r>
              <a:rPr lang="zh-CN" altLang="en-US" sz="1600" dirty="0">
                <a:solidFill>
                  <a:srgbClr val="00CC00"/>
                </a:solidFill>
                <a:ea typeface="仿宋_GB2312" pitchFamily="49" charset="-122"/>
              </a:rPr>
              <a:t>排序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— O(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n^2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CC00"/>
                </a:solidFill>
                <a:ea typeface="仿宋_GB2312" pitchFamily="49" charset="-122"/>
              </a:rPr>
              <a:t>12.</a:t>
            </a:r>
            <a:r>
              <a:rPr lang="zh-CN" altLang="en-US" sz="1600" dirty="0">
                <a:solidFill>
                  <a:srgbClr val="00CC00"/>
                </a:solidFill>
                <a:ea typeface="仿宋_GB2312" pitchFamily="49" charset="-122"/>
              </a:rPr>
              <a:t>图书馆排序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— O(</a:t>
            </a:r>
            <a:r>
              <a:rPr lang="en-US" altLang="zh-CN" sz="1600" i="1" dirty="0" err="1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 err="1">
                <a:solidFill>
                  <a:srgbClr val="336699"/>
                </a:solidFill>
                <a:ea typeface="仿宋_GB2312" pitchFamily="49" charset="-122"/>
              </a:rPr>
              <a:t>log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 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 with high probability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，需要 （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1+</a:t>
            </a:r>
            <a:r>
              <a:rPr lang="el-GR" altLang="zh-CN" sz="1600" dirty="0">
                <a:solidFill>
                  <a:srgbClr val="336699"/>
                </a:solidFill>
                <a:ea typeface="仿宋_GB2312" pitchFamily="49" charset="-122"/>
              </a:rPr>
              <a:t>ε)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额外空间</a:t>
            </a:r>
          </a:p>
        </p:txBody>
      </p:sp>
      <p:sp>
        <p:nvSpPr>
          <p:cNvPr id="131075" name="矩形 4"/>
          <p:cNvSpPr>
            <a:spLocks noChangeArrowheads="1"/>
          </p:cNvSpPr>
          <p:nvPr/>
        </p:nvSpPr>
        <p:spPr bwMode="auto">
          <a:xfrm>
            <a:off x="6564560" y="15002"/>
            <a:ext cx="4788024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ea typeface="仿宋_GB2312" pitchFamily="49" charset="-122"/>
              </a:rPr>
              <a:t>不稳定的排序</a:t>
            </a:r>
            <a:endParaRPr lang="en-US" altLang="zh-CN" sz="2800" dirty="0">
              <a:solidFill>
                <a:srgbClr val="FF0000"/>
              </a:solidFill>
              <a:ea typeface="仿宋_GB2312" pitchFamily="49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1600" dirty="0">
              <a:solidFill>
                <a:srgbClr val="00CC00"/>
              </a:solidFill>
              <a:ea typeface="仿宋_GB2312" pitchFamily="49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CC00"/>
                </a:solidFill>
                <a:ea typeface="仿宋_GB2312" pitchFamily="49" charset="-122"/>
              </a:rPr>
              <a:t>13.</a:t>
            </a:r>
            <a:r>
              <a:rPr lang="zh-CN" altLang="en-US" sz="1600" dirty="0">
                <a:solidFill>
                  <a:srgbClr val="00CC00"/>
                </a:solidFill>
                <a:ea typeface="仿宋_GB2312" pitchFamily="49" charset="-122"/>
              </a:rPr>
              <a:t>选择排序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（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selection sort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）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— O(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n^2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CC00"/>
                </a:solidFill>
                <a:ea typeface="仿宋_GB2312" pitchFamily="49" charset="-122"/>
              </a:rPr>
              <a:t>14.</a:t>
            </a:r>
            <a:r>
              <a:rPr lang="zh-CN" altLang="en-US" sz="1600" dirty="0">
                <a:solidFill>
                  <a:srgbClr val="00CC00"/>
                </a:solidFill>
                <a:ea typeface="仿宋_GB2312" pitchFamily="49" charset="-122"/>
              </a:rPr>
              <a:t>希尔排序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（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shell sort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）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— O(</a:t>
            </a:r>
            <a:r>
              <a:rPr lang="en-US" altLang="zh-CN" sz="1600" i="1" dirty="0" err="1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 err="1">
                <a:solidFill>
                  <a:srgbClr val="336699"/>
                </a:solidFill>
                <a:ea typeface="仿宋_GB2312" pitchFamily="49" charset="-122"/>
              </a:rPr>
              <a:t>log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 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 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如果使用最佳的现在版本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CC00"/>
                </a:solidFill>
                <a:ea typeface="仿宋_GB2312" pitchFamily="49" charset="-122"/>
              </a:rPr>
              <a:t>15.</a:t>
            </a:r>
            <a:r>
              <a:rPr lang="zh-CN" altLang="en-US" sz="1600" dirty="0">
                <a:solidFill>
                  <a:srgbClr val="00CC00"/>
                </a:solidFill>
                <a:ea typeface="仿宋_GB2312" pitchFamily="49" charset="-122"/>
              </a:rPr>
              <a:t>组合排序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— O(</a:t>
            </a:r>
            <a:r>
              <a:rPr lang="en-US" altLang="zh-CN" sz="1600" i="1" dirty="0" err="1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 err="1">
                <a:solidFill>
                  <a:srgbClr val="336699"/>
                </a:solidFill>
                <a:ea typeface="仿宋_GB2312" pitchFamily="49" charset="-122"/>
              </a:rPr>
              <a:t>log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 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CC00"/>
                </a:solidFill>
                <a:ea typeface="仿宋_GB2312" pitchFamily="49" charset="-122"/>
              </a:rPr>
              <a:t>16.</a:t>
            </a:r>
            <a:r>
              <a:rPr lang="zh-CN" altLang="en-US" sz="1600" dirty="0">
                <a:solidFill>
                  <a:srgbClr val="00CC00"/>
                </a:solidFill>
                <a:ea typeface="仿宋_GB2312" pitchFamily="49" charset="-122"/>
              </a:rPr>
              <a:t>堆排序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（</a:t>
            </a:r>
            <a:r>
              <a:rPr lang="en-US" altLang="zh-CN" sz="1600" dirty="0" err="1">
                <a:solidFill>
                  <a:srgbClr val="336699"/>
                </a:solidFill>
                <a:ea typeface="仿宋_GB2312" pitchFamily="49" charset="-122"/>
              </a:rPr>
              <a:t>heapsort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）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— O(</a:t>
            </a:r>
            <a:r>
              <a:rPr lang="en-US" altLang="zh-CN" sz="1600" i="1" dirty="0" err="1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 err="1">
                <a:solidFill>
                  <a:srgbClr val="336699"/>
                </a:solidFill>
                <a:ea typeface="仿宋_GB2312" pitchFamily="49" charset="-122"/>
              </a:rPr>
              <a:t>log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 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CC00"/>
                </a:solidFill>
                <a:ea typeface="仿宋_GB2312" pitchFamily="49" charset="-122"/>
              </a:rPr>
              <a:t>17.</a:t>
            </a:r>
            <a:r>
              <a:rPr lang="zh-CN" altLang="en-US" sz="1600" dirty="0">
                <a:solidFill>
                  <a:srgbClr val="00CC00"/>
                </a:solidFill>
                <a:ea typeface="仿宋_GB2312" pitchFamily="49" charset="-122"/>
              </a:rPr>
              <a:t>平滑排序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— O(</a:t>
            </a:r>
            <a:r>
              <a:rPr lang="en-US" altLang="zh-CN" sz="1600" i="1" dirty="0" err="1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 err="1">
                <a:solidFill>
                  <a:srgbClr val="336699"/>
                </a:solidFill>
                <a:ea typeface="仿宋_GB2312" pitchFamily="49" charset="-122"/>
              </a:rPr>
              <a:t>log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 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CC00"/>
                </a:solidFill>
                <a:ea typeface="仿宋_GB2312" pitchFamily="49" charset="-122"/>
              </a:rPr>
              <a:t>18.</a:t>
            </a:r>
            <a:r>
              <a:rPr lang="zh-CN" altLang="en-US" sz="1600" dirty="0">
                <a:solidFill>
                  <a:srgbClr val="00CC00"/>
                </a:solidFill>
                <a:ea typeface="仿宋_GB2312" pitchFamily="49" charset="-122"/>
              </a:rPr>
              <a:t>快速排序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（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quicksort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）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— O(</a:t>
            </a:r>
            <a:r>
              <a:rPr lang="en-US" altLang="zh-CN" sz="1600" i="1" dirty="0" err="1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 err="1">
                <a:solidFill>
                  <a:srgbClr val="336699"/>
                </a:solidFill>
                <a:ea typeface="仿宋_GB2312" pitchFamily="49" charset="-122"/>
              </a:rPr>
              <a:t>log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 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 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期望时间，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O(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n^2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 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最坏情况； 对于大的、乱数列表一般相信是最快的已知排序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CC00"/>
                </a:solidFill>
                <a:ea typeface="仿宋_GB2312" pitchFamily="49" charset="-122"/>
              </a:rPr>
              <a:t>19.Introsort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— O(</a:t>
            </a:r>
            <a:r>
              <a:rPr lang="en-US" altLang="zh-CN" sz="1600" i="1" dirty="0" err="1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 err="1">
                <a:solidFill>
                  <a:srgbClr val="336699"/>
                </a:solidFill>
                <a:ea typeface="仿宋_GB2312" pitchFamily="49" charset="-122"/>
              </a:rPr>
              <a:t>log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 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CC00"/>
                </a:solidFill>
                <a:ea typeface="仿宋_GB2312" pitchFamily="49" charset="-122"/>
              </a:rPr>
              <a:t>20.Patience sorting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— O(</a:t>
            </a:r>
            <a:r>
              <a:rPr lang="en-US" altLang="zh-CN" sz="1600" i="1" dirty="0" err="1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 err="1">
                <a:solidFill>
                  <a:srgbClr val="336699"/>
                </a:solidFill>
                <a:ea typeface="仿宋_GB2312" pitchFamily="49" charset="-122"/>
              </a:rPr>
              <a:t>log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 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+ 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k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 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最坏情况时间，需要 额外的 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O(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+ 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k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 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空间，也需要找到最长的递增子串行（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longest increasing subsequence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）</a:t>
            </a:r>
          </a:p>
        </p:txBody>
      </p:sp>
      <p:sp>
        <p:nvSpPr>
          <p:cNvPr id="131076" name="矩形 5"/>
          <p:cNvSpPr>
            <a:spLocks noChangeArrowheads="1"/>
          </p:cNvSpPr>
          <p:nvPr/>
        </p:nvSpPr>
        <p:spPr bwMode="auto">
          <a:xfrm>
            <a:off x="6564560" y="4155308"/>
            <a:ext cx="489597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ea typeface="仿宋_GB2312" pitchFamily="49" charset="-122"/>
              </a:rPr>
              <a:t>不实用的排序算法</a:t>
            </a:r>
            <a:endParaRPr lang="en-US" altLang="zh-CN" sz="2800" dirty="0">
              <a:solidFill>
                <a:srgbClr val="FF0000"/>
              </a:solidFill>
              <a:ea typeface="仿宋_GB2312" pitchFamily="49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1600" dirty="0">
              <a:solidFill>
                <a:srgbClr val="00CC00"/>
              </a:solidFill>
              <a:ea typeface="仿宋_GB2312" pitchFamily="49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CC00"/>
                </a:solidFill>
                <a:ea typeface="仿宋_GB2312" pitchFamily="49" charset="-122"/>
              </a:rPr>
              <a:t>21.Bogo</a:t>
            </a:r>
            <a:r>
              <a:rPr lang="zh-CN" altLang="en-US" sz="1600" dirty="0">
                <a:solidFill>
                  <a:srgbClr val="00CC00"/>
                </a:solidFill>
                <a:ea typeface="仿宋_GB2312" pitchFamily="49" charset="-122"/>
              </a:rPr>
              <a:t>排序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— O(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× 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!) 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期望时间，无穷的最坏情况。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CC00"/>
                </a:solidFill>
                <a:ea typeface="仿宋_GB2312" pitchFamily="49" charset="-122"/>
              </a:rPr>
              <a:t>22.Stupid sort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— O(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n^3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); 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递归版本需要 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O(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n^2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 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额外存储器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CC00"/>
                </a:solidFill>
                <a:ea typeface="仿宋_GB2312" pitchFamily="49" charset="-122"/>
              </a:rPr>
              <a:t>23.</a:t>
            </a:r>
            <a:r>
              <a:rPr lang="zh-CN" altLang="en-US" sz="1600" dirty="0">
                <a:solidFill>
                  <a:srgbClr val="00CC00"/>
                </a:solidFill>
                <a:ea typeface="仿宋_GB2312" pitchFamily="49" charset="-122"/>
              </a:rPr>
              <a:t>珠排序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（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Bead sort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） 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— O(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 or O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（√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，但需要特别的硬件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CC00"/>
                </a:solidFill>
                <a:ea typeface="仿宋_GB2312" pitchFamily="49" charset="-122"/>
              </a:rPr>
              <a:t>24.Pancake sorting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— O(</a:t>
            </a:r>
            <a:r>
              <a:rPr lang="en-US" altLang="zh-CN" sz="1600" i="1" dirty="0">
                <a:solidFill>
                  <a:srgbClr val="336699"/>
                </a:solidFill>
                <a:ea typeface="仿宋_GB2312" pitchFamily="49" charset="-122"/>
              </a:rPr>
              <a:t>n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)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，但需要特别的硬件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CC00"/>
                </a:solidFill>
                <a:ea typeface="仿宋_GB2312" pitchFamily="49" charset="-122"/>
              </a:rPr>
              <a:t>25.Stooge sort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——O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（</a:t>
            </a:r>
            <a:r>
              <a:rPr lang="en-US" altLang="zh-CN" sz="1600" dirty="0">
                <a:solidFill>
                  <a:srgbClr val="336699"/>
                </a:solidFill>
                <a:ea typeface="仿宋_GB2312" pitchFamily="49" charset="-122"/>
              </a:rPr>
              <a:t>n^2.7</a:t>
            </a:r>
            <a:r>
              <a:rPr lang="zh-CN" altLang="en-US" sz="1600" dirty="0">
                <a:solidFill>
                  <a:srgbClr val="336699"/>
                </a:solidFill>
                <a:ea typeface="仿宋_GB2312" pitchFamily="49" charset="-122"/>
              </a:rPr>
              <a:t>）很漂亮但是很耗时</a:t>
            </a:r>
          </a:p>
        </p:txBody>
      </p:sp>
      <p:sp>
        <p:nvSpPr>
          <p:cNvPr id="131077" name="TextBox 6"/>
          <p:cNvSpPr txBox="1">
            <a:spLocks noChangeArrowheads="1"/>
          </p:cNvSpPr>
          <p:nvPr/>
        </p:nvSpPr>
        <p:spPr bwMode="auto">
          <a:xfrm>
            <a:off x="1055440" y="46365"/>
            <a:ext cx="4392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dirty="0">
                <a:solidFill>
                  <a:srgbClr val="0000FF"/>
                </a:solidFill>
                <a:ea typeface="仿宋_GB2312" pitchFamily="49" charset="-122"/>
              </a:rPr>
              <a:t>常见的排序算法总结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40" y="2956954"/>
            <a:ext cx="9145588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矩形 3"/>
          <p:cNvSpPr>
            <a:spLocks noChangeArrowheads="1"/>
          </p:cNvSpPr>
          <p:nvPr/>
        </p:nvSpPr>
        <p:spPr bwMode="auto">
          <a:xfrm>
            <a:off x="551384" y="836712"/>
            <a:ext cx="11521280" cy="586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00CC"/>
                </a:solidFill>
                <a:ea typeface="仿宋_GB2312" pitchFamily="49" charset="-122"/>
              </a:rPr>
              <a:t>1 </a:t>
            </a:r>
            <a:r>
              <a:rPr lang="zh-CN" altLang="en-US" sz="1600" dirty="0">
                <a:solidFill>
                  <a:srgbClr val="0000CC"/>
                </a:solidFill>
                <a:ea typeface="仿宋_GB2312" pitchFamily="49" charset="-122"/>
              </a:rPr>
              <a:t>快速排序（</a:t>
            </a:r>
            <a:r>
              <a:rPr lang="en-US" altLang="zh-CN" sz="1600" dirty="0" err="1">
                <a:solidFill>
                  <a:srgbClr val="0000CC"/>
                </a:solidFill>
                <a:ea typeface="仿宋_GB2312" pitchFamily="49" charset="-122"/>
              </a:rPr>
              <a:t>QuickSort</a:t>
            </a:r>
            <a:r>
              <a:rPr lang="zh-CN" altLang="en-US" sz="1600" dirty="0">
                <a:solidFill>
                  <a:srgbClr val="0000CC"/>
                </a:solidFill>
                <a:ea typeface="仿宋_GB2312" pitchFamily="49" charset="-122"/>
              </a:rPr>
              <a:t>）</a:t>
            </a:r>
            <a:r>
              <a:rPr lang="zh-CN" altLang="en-US" sz="1600" dirty="0">
                <a:ea typeface="仿宋_GB2312" pitchFamily="49" charset="-122"/>
              </a:rPr>
              <a:t/>
            </a:r>
            <a:br>
              <a:rPr lang="zh-CN" altLang="en-US" sz="1600" dirty="0">
                <a:ea typeface="仿宋_GB2312" pitchFamily="49" charset="-122"/>
              </a:rPr>
            </a:br>
            <a:r>
              <a:rPr lang="zh-CN" altLang="en-US" sz="1600" dirty="0">
                <a:solidFill>
                  <a:srgbClr val="FF0000"/>
                </a:solidFill>
                <a:ea typeface="仿宋_GB2312" pitchFamily="49" charset="-122"/>
              </a:rPr>
              <a:t>快速排序比大部分排序算法都要快</a:t>
            </a:r>
            <a:r>
              <a:rPr lang="zh-CN" altLang="en-US" sz="1600" dirty="0">
                <a:ea typeface="仿宋_GB2312" pitchFamily="49" charset="-122"/>
              </a:rPr>
              <a:t>。尽管我们可以在某些特殊的情况下写出比快速排序快的算法，但是就通常情况而言，没有比它更快的了。快速排序是递归的，对于内存非常有限的机器来说，它不是一个好的选择。 </a:t>
            </a:r>
            <a:br>
              <a:rPr lang="zh-CN" altLang="en-US" sz="1600" dirty="0">
                <a:ea typeface="仿宋_GB2312" pitchFamily="49" charset="-122"/>
              </a:rPr>
            </a:br>
            <a:r>
              <a:rPr lang="en-US" altLang="zh-CN" sz="1600" dirty="0">
                <a:solidFill>
                  <a:srgbClr val="0000CC"/>
                </a:solidFill>
                <a:ea typeface="仿宋_GB2312" pitchFamily="49" charset="-122"/>
              </a:rPr>
              <a:t>2 </a:t>
            </a:r>
            <a:r>
              <a:rPr lang="zh-CN" altLang="en-US" sz="1600" dirty="0">
                <a:solidFill>
                  <a:srgbClr val="0000CC"/>
                </a:solidFill>
                <a:ea typeface="仿宋_GB2312" pitchFamily="49" charset="-122"/>
              </a:rPr>
              <a:t>归并排序（</a:t>
            </a:r>
            <a:r>
              <a:rPr lang="en-US" altLang="zh-CN" sz="1600" dirty="0" err="1">
                <a:solidFill>
                  <a:srgbClr val="0000CC"/>
                </a:solidFill>
                <a:ea typeface="仿宋_GB2312" pitchFamily="49" charset="-122"/>
              </a:rPr>
              <a:t>MergeSort</a:t>
            </a:r>
            <a:r>
              <a:rPr lang="zh-CN" altLang="en-US" sz="1600" dirty="0">
                <a:solidFill>
                  <a:srgbClr val="0000CC"/>
                </a:solidFill>
                <a:ea typeface="仿宋_GB2312" pitchFamily="49" charset="-122"/>
              </a:rPr>
              <a:t>）</a:t>
            </a:r>
            <a:r>
              <a:rPr lang="zh-CN" altLang="en-US" sz="1600" dirty="0">
                <a:ea typeface="仿宋_GB2312" pitchFamily="49" charset="-122"/>
              </a:rPr>
              <a:t/>
            </a:r>
            <a:br>
              <a:rPr lang="zh-CN" altLang="en-US" sz="1600" dirty="0">
                <a:ea typeface="仿宋_GB2312" pitchFamily="49" charset="-122"/>
              </a:rPr>
            </a:br>
            <a:r>
              <a:rPr lang="zh-CN" altLang="en-US" sz="1600" dirty="0">
                <a:solidFill>
                  <a:srgbClr val="FF0000"/>
                </a:solidFill>
                <a:ea typeface="仿宋_GB2312" pitchFamily="49" charset="-122"/>
              </a:rPr>
              <a:t>归并排序比堆排序稍微快一点</a:t>
            </a:r>
            <a:r>
              <a:rPr lang="zh-CN" altLang="en-US" sz="1600" dirty="0">
                <a:ea typeface="仿宋_GB2312" pitchFamily="49" charset="-122"/>
              </a:rPr>
              <a:t>，但是需要比堆排序多一倍的内存空间，因为它需要一个额外的数组。</a:t>
            </a:r>
            <a:br>
              <a:rPr lang="zh-CN" altLang="en-US" sz="1600" dirty="0">
                <a:ea typeface="仿宋_GB2312" pitchFamily="49" charset="-122"/>
              </a:rPr>
            </a:br>
            <a:r>
              <a:rPr lang="en-US" altLang="zh-CN" sz="1600" dirty="0">
                <a:solidFill>
                  <a:srgbClr val="0000CC"/>
                </a:solidFill>
                <a:ea typeface="仿宋_GB2312" pitchFamily="49" charset="-122"/>
              </a:rPr>
              <a:t>3 </a:t>
            </a:r>
            <a:r>
              <a:rPr lang="zh-CN" altLang="en-US" sz="1600" dirty="0">
                <a:solidFill>
                  <a:srgbClr val="0000CC"/>
                </a:solidFill>
                <a:ea typeface="仿宋_GB2312" pitchFamily="49" charset="-122"/>
              </a:rPr>
              <a:t>堆排序（</a:t>
            </a:r>
            <a:r>
              <a:rPr lang="en-US" altLang="zh-CN" sz="1600" dirty="0" err="1">
                <a:solidFill>
                  <a:srgbClr val="0000CC"/>
                </a:solidFill>
                <a:ea typeface="仿宋_GB2312" pitchFamily="49" charset="-122"/>
              </a:rPr>
              <a:t>HeapSort</a:t>
            </a:r>
            <a:r>
              <a:rPr lang="zh-CN" altLang="en-US" sz="1600" dirty="0">
                <a:solidFill>
                  <a:srgbClr val="0000CC"/>
                </a:solidFill>
                <a:ea typeface="仿宋_GB2312" pitchFamily="49" charset="-122"/>
              </a:rPr>
              <a:t>）</a:t>
            </a:r>
            <a:r>
              <a:rPr lang="zh-CN" altLang="en-US" sz="1600" dirty="0">
                <a:ea typeface="仿宋_GB2312" pitchFamily="49" charset="-122"/>
              </a:rPr>
              <a:t/>
            </a:r>
            <a:br>
              <a:rPr lang="zh-CN" altLang="en-US" sz="1600" dirty="0">
                <a:ea typeface="仿宋_GB2312" pitchFamily="49" charset="-122"/>
              </a:rPr>
            </a:br>
            <a:r>
              <a:rPr lang="zh-CN" altLang="en-US" sz="1600" dirty="0">
                <a:solidFill>
                  <a:srgbClr val="FF0000"/>
                </a:solidFill>
                <a:ea typeface="仿宋_GB2312" pitchFamily="49" charset="-122"/>
              </a:rPr>
              <a:t>堆排序适合于数据量非常大的场合（百万数据）</a:t>
            </a:r>
            <a:r>
              <a:rPr lang="zh-CN" altLang="en-US" sz="1600" dirty="0">
                <a:ea typeface="仿宋_GB2312" pitchFamily="49" charset="-122"/>
              </a:rPr>
              <a:t>。堆排序不需要大量的递归或者多维的暂存数组。这对于数据量非常巨大的序列是合适的。比如超过数百万条记录，因为快速排序，归并排序都使用递归来设计算法，在数据量非常大的时候，可能会发生堆栈溢出错误。</a:t>
            </a:r>
            <a:endParaRPr lang="en-US" altLang="zh-CN" sz="1600" dirty="0">
              <a:ea typeface="仿宋_GB2312" pitchFamily="49" charset="-122"/>
            </a:endParaRPr>
          </a:p>
          <a:p>
            <a:pPr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00CC"/>
                </a:solidFill>
                <a:ea typeface="仿宋_GB2312" pitchFamily="49" charset="-122"/>
              </a:rPr>
              <a:t>4 Shell</a:t>
            </a:r>
            <a:r>
              <a:rPr lang="zh-CN" altLang="en-US" sz="1600" dirty="0">
                <a:solidFill>
                  <a:srgbClr val="0000CC"/>
                </a:solidFill>
                <a:ea typeface="仿宋_GB2312" pitchFamily="49" charset="-122"/>
              </a:rPr>
              <a:t>排序（</a:t>
            </a:r>
            <a:r>
              <a:rPr lang="en-US" altLang="zh-CN" sz="1600" dirty="0" err="1">
                <a:solidFill>
                  <a:srgbClr val="0000CC"/>
                </a:solidFill>
                <a:ea typeface="仿宋_GB2312" pitchFamily="49" charset="-122"/>
              </a:rPr>
              <a:t>ShellSort</a:t>
            </a:r>
            <a:r>
              <a:rPr lang="zh-CN" altLang="en-US" sz="1600" dirty="0">
                <a:solidFill>
                  <a:srgbClr val="0000CC"/>
                </a:solidFill>
                <a:ea typeface="仿宋_GB2312" pitchFamily="49" charset="-122"/>
              </a:rPr>
              <a:t>）</a:t>
            </a:r>
            <a:r>
              <a:rPr lang="zh-CN" altLang="en-US" sz="1600" dirty="0">
                <a:ea typeface="仿宋_GB2312" pitchFamily="49" charset="-122"/>
              </a:rPr>
              <a:t/>
            </a:r>
            <a:br>
              <a:rPr lang="zh-CN" altLang="en-US" sz="1600" dirty="0">
                <a:ea typeface="仿宋_GB2312" pitchFamily="49" charset="-122"/>
              </a:rPr>
            </a:br>
            <a:r>
              <a:rPr lang="en-US" altLang="zh-CN" sz="1600" dirty="0">
                <a:ea typeface="仿宋_GB2312" pitchFamily="49" charset="-122"/>
              </a:rPr>
              <a:t>Shell</a:t>
            </a:r>
            <a:r>
              <a:rPr lang="zh-CN" altLang="en-US" sz="1600" dirty="0">
                <a:ea typeface="仿宋_GB2312" pitchFamily="49" charset="-122"/>
              </a:rPr>
              <a:t>排序比冒泡排序快</a:t>
            </a:r>
            <a:r>
              <a:rPr lang="en-US" altLang="zh-CN" sz="1600" dirty="0">
                <a:ea typeface="仿宋_GB2312" pitchFamily="49" charset="-122"/>
              </a:rPr>
              <a:t>5</a:t>
            </a:r>
            <a:r>
              <a:rPr lang="zh-CN" altLang="en-US" sz="1600" dirty="0">
                <a:ea typeface="仿宋_GB2312" pitchFamily="49" charset="-122"/>
              </a:rPr>
              <a:t>倍，比插入排序大致快</a:t>
            </a:r>
            <a:r>
              <a:rPr lang="en-US" altLang="zh-CN" sz="1600" dirty="0">
                <a:ea typeface="仿宋_GB2312" pitchFamily="49" charset="-122"/>
              </a:rPr>
              <a:t>2</a:t>
            </a:r>
            <a:r>
              <a:rPr lang="zh-CN" altLang="en-US" sz="1600" dirty="0">
                <a:ea typeface="仿宋_GB2312" pitchFamily="49" charset="-122"/>
              </a:rPr>
              <a:t>倍。</a:t>
            </a:r>
            <a:r>
              <a:rPr lang="en-US" altLang="zh-CN" sz="1600" dirty="0">
                <a:ea typeface="仿宋_GB2312" pitchFamily="49" charset="-122"/>
              </a:rPr>
              <a:t>Shell</a:t>
            </a:r>
            <a:r>
              <a:rPr lang="zh-CN" altLang="en-US" sz="1600" dirty="0">
                <a:ea typeface="仿宋_GB2312" pitchFamily="49" charset="-122"/>
              </a:rPr>
              <a:t>排序比起</a:t>
            </a:r>
            <a:r>
              <a:rPr lang="en-US" altLang="zh-CN" sz="1600" dirty="0" err="1">
                <a:ea typeface="仿宋_GB2312" pitchFamily="49" charset="-122"/>
              </a:rPr>
              <a:t>QuickSort</a:t>
            </a:r>
            <a:r>
              <a:rPr lang="zh-CN" altLang="en-US" sz="1600" dirty="0">
                <a:ea typeface="仿宋_GB2312" pitchFamily="49" charset="-122"/>
              </a:rPr>
              <a:t>，</a:t>
            </a:r>
            <a:r>
              <a:rPr lang="en-US" altLang="zh-CN" sz="1600" dirty="0" err="1">
                <a:ea typeface="仿宋_GB2312" pitchFamily="49" charset="-122"/>
              </a:rPr>
              <a:t>MergeSort</a:t>
            </a:r>
            <a:r>
              <a:rPr lang="zh-CN" altLang="en-US" sz="1600" dirty="0">
                <a:ea typeface="仿宋_GB2312" pitchFamily="49" charset="-122"/>
              </a:rPr>
              <a:t>，</a:t>
            </a:r>
            <a:r>
              <a:rPr lang="en-US" altLang="zh-CN" sz="1600" dirty="0" err="1">
                <a:ea typeface="仿宋_GB2312" pitchFamily="49" charset="-122"/>
              </a:rPr>
              <a:t>HeapSort</a:t>
            </a:r>
            <a:r>
              <a:rPr lang="zh-CN" altLang="en-US" sz="1600" dirty="0">
                <a:ea typeface="仿宋_GB2312" pitchFamily="49" charset="-122"/>
              </a:rPr>
              <a:t>慢很多。但是它相对比较简单，它适合于数据量在</a:t>
            </a:r>
            <a:r>
              <a:rPr lang="en-US" altLang="zh-CN" sz="1600" dirty="0">
                <a:ea typeface="仿宋_GB2312" pitchFamily="49" charset="-122"/>
              </a:rPr>
              <a:t>5000</a:t>
            </a:r>
            <a:r>
              <a:rPr lang="zh-CN" altLang="en-US" sz="1600" dirty="0">
                <a:ea typeface="仿宋_GB2312" pitchFamily="49" charset="-122"/>
              </a:rPr>
              <a:t>以下并且速度并不是特别重要的场合。它对于数据量较小的数列重复排序是非常好的。</a:t>
            </a:r>
            <a:br>
              <a:rPr lang="zh-CN" altLang="en-US" sz="1600" dirty="0">
                <a:ea typeface="仿宋_GB2312" pitchFamily="49" charset="-122"/>
              </a:rPr>
            </a:br>
            <a:r>
              <a:rPr lang="en-US" altLang="zh-CN" sz="1600" dirty="0">
                <a:solidFill>
                  <a:srgbClr val="0000CC"/>
                </a:solidFill>
                <a:ea typeface="仿宋_GB2312" pitchFamily="49" charset="-122"/>
              </a:rPr>
              <a:t>5 </a:t>
            </a:r>
            <a:r>
              <a:rPr lang="zh-CN" altLang="en-US" sz="1600" dirty="0">
                <a:solidFill>
                  <a:srgbClr val="0000CC"/>
                </a:solidFill>
                <a:ea typeface="仿宋_GB2312" pitchFamily="49" charset="-122"/>
              </a:rPr>
              <a:t>插入排序（</a:t>
            </a:r>
            <a:r>
              <a:rPr lang="en-US" altLang="zh-CN" sz="1600" dirty="0" err="1">
                <a:solidFill>
                  <a:srgbClr val="0000CC"/>
                </a:solidFill>
                <a:ea typeface="仿宋_GB2312" pitchFamily="49" charset="-122"/>
              </a:rPr>
              <a:t>InsertSort</a:t>
            </a:r>
            <a:r>
              <a:rPr lang="zh-CN" altLang="en-US" sz="1600" dirty="0">
                <a:solidFill>
                  <a:srgbClr val="0000CC"/>
                </a:solidFill>
                <a:ea typeface="仿宋_GB2312" pitchFamily="49" charset="-122"/>
              </a:rPr>
              <a:t>）</a:t>
            </a:r>
            <a:r>
              <a:rPr lang="zh-CN" altLang="en-US" sz="1600" dirty="0">
                <a:ea typeface="仿宋_GB2312" pitchFamily="49" charset="-122"/>
              </a:rPr>
              <a:t/>
            </a:r>
            <a:br>
              <a:rPr lang="zh-CN" altLang="en-US" sz="1600" dirty="0">
                <a:ea typeface="仿宋_GB2312" pitchFamily="49" charset="-122"/>
              </a:rPr>
            </a:br>
            <a:r>
              <a:rPr lang="zh-CN" altLang="en-US" sz="1600" dirty="0">
                <a:solidFill>
                  <a:srgbClr val="FF0000"/>
                </a:solidFill>
                <a:ea typeface="仿宋_GB2312" pitchFamily="49" charset="-122"/>
              </a:rPr>
              <a:t>插入排序是对冒泡排序的改进。它比冒泡排序快</a:t>
            </a:r>
            <a:r>
              <a:rPr lang="en-US" altLang="zh-CN" sz="1600" dirty="0">
                <a:solidFill>
                  <a:srgbClr val="FF0000"/>
                </a:solidFill>
                <a:ea typeface="仿宋_GB2312" pitchFamily="49" charset="-122"/>
              </a:rPr>
              <a:t>2</a:t>
            </a:r>
            <a:r>
              <a:rPr lang="zh-CN" altLang="en-US" sz="1600" dirty="0">
                <a:solidFill>
                  <a:srgbClr val="FF0000"/>
                </a:solidFill>
                <a:ea typeface="仿宋_GB2312" pitchFamily="49" charset="-122"/>
              </a:rPr>
              <a:t>倍</a:t>
            </a:r>
            <a:r>
              <a:rPr lang="zh-CN" altLang="en-US" sz="1600" dirty="0">
                <a:ea typeface="仿宋_GB2312" pitchFamily="49" charset="-122"/>
              </a:rPr>
              <a:t>。一般不用在数据大于</a:t>
            </a:r>
            <a:r>
              <a:rPr lang="en-US" altLang="zh-CN" sz="1600" dirty="0">
                <a:ea typeface="仿宋_GB2312" pitchFamily="49" charset="-122"/>
              </a:rPr>
              <a:t>1000</a:t>
            </a:r>
            <a:r>
              <a:rPr lang="zh-CN" altLang="en-US" sz="1600" dirty="0">
                <a:ea typeface="仿宋_GB2312" pitchFamily="49" charset="-122"/>
              </a:rPr>
              <a:t>的场合下使用插入排序，或者重复排序超过</a:t>
            </a:r>
            <a:r>
              <a:rPr lang="en-US" altLang="zh-CN" sz="1600" dirty="0">
                <a:ea typeface="仿宋_GB2312" pitchFamily="49" charset="-122"/>
              </a:rPr>
              <a:t>200</a:t>
            </a:r>
            <a:r>
              <a:rPr lang="zh-CN" altLang="en-US" sz="1600" dirty="0">
                <a:ea typeface="仿宋_GB2312" pitchFamily="49" charset="-122"/>
              </a:rPr>
              <a:t>数据项的序列。</a:t>
            </a:r>
            <a:br>
              <a:rPr lang="zh-CN" altLang="en-US" sz="1600" dirty="0">
                <a:ea typeface="仿宋_GB2312" pitchFamily="49" charset="-122"/>
              </a:rPr>
            </a:br>
            <a:r>
              <a:rPr lang="en-US" altLang="zh-CN" sz="1600" dirty="0">
                <a:solidFill>
                  <a:srgbClr val="0000CC"/>
                </a:solidFill>
                <a:ea typeface="仿宋_GB2312" pitchFamily="49" charset="-122"/>
              </a:rPr>
              <a:t>6 </a:t>
            </a:r>
            <a:r>
              <a:rPr lang="zh-CN" altLang="en-US" sz="1600" dirty="0">
                <a:solidFill>
                  <a:srgbClr val="0000CC"/>
                </a:solidFill>
                <a:ea typeface="仿宋_GB2312" pitchFamily="49" charset="-122"/>
              </a:rPr>
              <a:t>冒泡排序（</a:t>
            </a:r>
            <a:r>
              <a:rPr lang="en-US" altLang="zh-CN" sz="1600" dirty="0" err="1">
                <a:solidFill>
                  <a:srgbClr val="0000CC"/>
                </a:solidFill>
                <a:ea typeface="仿宋_GB2312" pitchFamily="49" charset="-122"/>
              </a:rPr>
              <a:t>BubbleSort</a:t>
            </a:r>
            <a:r>
              <a:rPr lang="zh-CN" altLang="en-US" sz="1600" dirty="0">
                <a:solidFill>
                  <a:srgbClr val="0000CC"/>
                </a:solidFill>
                <a:ea typeface="仿宋_GB2312" pitchFamily="49" charset="-122"/>
              </a:rPr>
              <a:t>）</a:t>
            </a:r>
            <a:r>
              <a:rPr lang="zh-CN" altLang="en-US" sz="1600" dirty="0">
                <a:ea typeface="仿宋_GB2312" pitchFamily="49" charset="-122"/>
              </a:rPr>
              <a:t/>
            </a:r>
            <a:br>
              <a:rPr lang="zh-CN" altLang="en-US" sz="1600" dirty="0">
                <a:ea typeface="仿宋_GB2312" pitchFamily="49" charset="-122"/>
              </a:rPr>
            </a:br>
            <a:r>
              <a:rPr lang="zh-CN" altLang="en-US" sz="1600" dirty="0">
                <a:ea typeface="仿宋_GB2312" pitchFamily="49" charset="-122"/>
              </a:rPr>
              <a:t>冒泡排序是</a:t>
            </a:r>
            <a:r>
              <a:rPr lang="zh-CN" altLang="en-US" sz="1600" dirty="0">
                <a:solidFill>
                  <a:srgbClr val="FF0000"/>
                </a:solidFill>
                <a:ea typeface="仿宋_GB2312" pitchFamily="49" charset="-122"/>
              </a:rPr>
              <a:t>最慢</a:t>
            </a:r>
            <a:r>
              <a:rPr lang="zh-CN" altLang="en-US" sz="1600" dirty="0">
                <a:ea typeface="仿宋_GB2312" pitchFamily="49" charset="-122"/>
              </a:rPr>
              <a:t>的排序算法。在实际运用中它是</a:t>
            </a:r>
            <a:r>
              <a:rPr lang="zh-CN" altLang="en-US" sz="1600" dirty="0">
                <a:solidFill>
                  <a:srgbClr val="FF0000"/>
                </a:solidFill>
                <a:ea typeface="仿宋_GB2312" pitchFamily="49" charset="-122"/>
              </a:rPr>
              <a:t>效率最低</a:t>
            </a:r>
            <a:r>
              <a:rPr lang="zh-CN" altLang="en-US" sz="1600" dirty="0">
                <a:ea typeface="仿宋_GB2312" pitchFamily="49" charset="-122"/>
              </a:rPr>
              <a:t>的算法。它通过一趟又一趟地比较数组中的每一个元素，使较大的数据下沉，较小的数据上升。它是</a:t>
            </a:r>
            <a:r>
              <a:rPr lang="en-US" altLang="zh-CN" sz="1600" dirty="0">
                <a:ea typeface="仿宋_GB2312" pitchFamily="49" charset="-122"/>
              </a:rPr>
              <a:t>O(n^2)</a:t>
            </a:r>
            <a:r>
              <a:rPr lang="zh-CN" altLang="en-US" sz="1600" dirty="0">
                <a:ea typeface="仿宋_GB2312" pitchFamily="49" charset="-122"/>
              </a:rPr>
              <a:t>的算法。</a:t>
            </a:r>
            <a:br>
              <a:rPr lang="zh-CN" altLang="en-US" sz="1600" dirty="0">
                <a:ea typeface="仿宋_GB2312" pitchFamily="49" charset="-122"/>
              </a:rPr>
            </a:br>
            <a:r>
              <a:rPr lang="en-US" altLang="zh-CN" sz="1600" dirty="0">
                <a:solidFill>
                  <a:srgbClr val="0000CC"/>
                </a:solidFill>
                <a:ea typeface="仿宋_GB2312" pitchFamily="49" charset="-122"/>
              </a:rPr>
              <a:t>7 </a:t>
            </a:r>
            <a:r>
              <a:rPr lang="zh-CN" altLang="en-US" sz="1600" dirty="0">
                <a:solidFill>
                  <a:srgbClr val="0000CC"/>
                </a:solidFill>
                <a:ea typeface="仿宋_GB2312" pitchFamily="49" charset="-122"/>
              </a:rPr>
              <a:t>交换排序（</a:t>
            </a:r>
            <a:r>
              <a:rPr lang="en-US" altLang="zh-CN" sz="1600" dirty="0" err="1">
                <a:solidFill>
                  <a:srgbClr val="0000CC"/>
                </a:solidFill>
                <a:ea typeface="仿宋_GB2312" pitchFamily="49" charset="-122"/>
              </a:rPr>
              <a:t>ExchangeSort</a:t>
            </a:r>
            <a:r>
              <a:rPr lang="zh-CN" altLang="en-US" sz="1600" dirty="0">
                <a:solidFill>
                  <a:srgbClr val="0000CC"/>
                </a:solidFill>
                <a:ea typeface="仿宋_GB2312" pitchFamily="49" charset="-122"/>
              </a:rPr>
              <a:t>）和选择排序（</a:t>
            </a:r>
            <a:r>
              <a:rPr lang="en-US" altLang="zh-CN" sz="1600" dirty="0" err="1">
                <a:solidFill>
                  <a:srgbClr val="0000CC"/>
                </a:solidFill>
                <a:ea typeface="仿宋_GB2312" pitchFamily="49" charset="-122"/>
              </a:rPr>
              <a:t>SelectSort</a:t>
            </a:r>
            <a:r>
              <a:rPr lang="zh-CN" altLang="en-US" sz="1600" dirty="0">
                <a:solidFill>
                  <a:srgbClr val="0000CC"/>
                </a:solidFill>
                <a:ea typeface="仿宋_GB2312" pitchFamily="49" charset="-122"/>
              </a:rPr>
              <a:t>）</a:t>
            </a:r>
            <a:r>
              <a:rPr lang="zh-CN" altLang="en-US" sz="1600" dirty="0">
                <a:ea typeface="仿宋_GB2312" pitchFamily="49" charset="-122"/>
              </a:rPr>
              <a:t/>
            </a:r>
            <a:br>
              <a:rPr lang="zh-CN" altLang="en-US" sz="1600" dirty="0">
                <a:ea typeface="仿宋_GB2312" pitchFamily="49" charset="-122"/>
              </a:rPr>
            </a:br>
            <a:r>
              <a:rPr lang="zh-CN" altLang="en-US" sz="1600" dirty="0">
                <a:ea typeface="仿宋_GB2312" pitchFamily="49" charset="-122"/>
              </a:rPr>
              <a:t>这两种排序方法都是交换方法的排序算法，效率都是 </a:t>
            </a:r>
            <a:r>
              <a:rPr lang="en-US" altLang="zh-CN" sz="1600" dirty="0">
                <a:ea typeface="仿宋_GB2312" pitchFamily="49" charset="-122"/>
              </a:rPr>
              <a:t>O(n</a:t>
            </a:r>
            <a:r>
              <a:rPr lang="en-US" altLang="zh-CN" sz="1600" baseline="30000" dirty="0">
                <a:ea typeface="仿宋_GB2312" pitchFamily="49" charset="-122"/>
              </a:rPr>
              <a:t>2</a:t>
            </a:r>
            <a:r>
              <a:rPr lang="en-US" altLang="zh-CN" sz="1600" dirty="0">
                <a:ea typeface="仿宋_GB2312" pitchFamily="49" charset="-122"/>
              </a:rPr>
              <a:t>)</a:t>
            </a:r>
            <a:r>
              <a:rPr lang="zh-CN" altLang="en-US" sz="1600" dirty="0">
                <a:ea typeface="仿宋_GB2312" pitchFamily="49" charset="-122"/>
              </a:rPr>
              <a:t>。在实际应用中处于和冒泡排序基本相同的地位。它们只是排序算法发展的初级阶段，</a:t>
            </a:r>
            <a:r>
              <a:rPr lang="zh-CN" altLang="en-US" sz="1600" dirty="0">
                <a:solidFill>
                  <a:srgbClr val="FF0000"/>
                </a:solidFill>
                <a:ea typeface="仿宋_GB2312" pitchFamily="49" charset="-122"/>
              </a:rPr>
              <a:t>在实际中使用较少</a:t>
            </a:r>
            <a:r>
              <a:rPr lang="zh-CN" altLang="en-US" sz="1600" dirty="0">
                <a:ea typeface="仿宋_GB2312" pitchFamily="49" charset="-122"/>
              </a:rPr>
              <a:t>。</a:t>
            </a:r>
            <a:br>
              <a:rPr lang="zh-CN" altLang="en-US" sz="1600" dirty="0">
                <a:ea typeface="仿宋_GB2312" pitchFamily="49" charset="-122"/>
              </a:rPr>
            </a:br>
            <a:r>
              <a:rPr lang="en-US" altLang="zh-CN" sz="1600" dirty="0">
                <a:solidFill>
                  <a:srgbClr val="0000CC"/>
                </a:solidFill>
                <a:ea typeface="仿宋_GB2312" pitchFamily="49" charset="-122"/>
              </a:rPr>
              <a:t>8 </a:t>
            </a:r>
            <a:r>
              <a:rPr lang="zh-CN" altLang="en-US" sz="1600" dirty="0">
                <a:solidFill>
                  <a:srgbClr val="0000CC"/>
                </a:solidFill>
                <a:ea typeface="仿宋_GB2312" pitchFamily="49" charset="-122"/>
              </a:rPr>
              <a:t>基数排序（</a:t>
            </a:r>
            <a:r>
              <a:rPr lang="en-US" altLang="zh-CN" sz="1600" dirty="0" err="1">
                <a:solidFill>
                  <a:srgbClr val="0000CC"/>
                </a:solidFill>
                <a:ea typeface="仿宋_GB2312" pitchFamily="49" charset="-122"/>
              </a:rPr>
              <a:t>RadixSort</a:t>
            </a:r>
            <a:r>
              <a:rPr lang="zh-CN" altLang="en-US" sz="1600" dirty="0">
                <a:solidFill>
                  <a:srgbClr val="0000CC"/>
                </a:solidFill>
                <a:ea typeface="仿宋_GB2312" pitchFamily="49" charset="-122"/>
              </a:rPr>
              <a:t>）</a:t>
            </a:r>
            <a:r>
              <a:rPr lang="zh-CN" altLang="en-US" sz="1600" dirty="0">
                <a:ea typeface="仿宋_GB2312" pitchFamily="49" charset="-122"/>
              </a:rPr>
              <a:t/>
            </a:r>
            <a:br>
              <a:rPr lang="zh-CN" altLang="en-US" sz="1600" dirty="0">
                <a:ea typeface="仿宋_GB2312" pitchFamily="49" charset="-122"/>
              </a:rPr>
            </a:br>
            <a:r>
              <a:rPr lang="zh-CN" altLang="en-US" sz="1600" dirty="0">
                <a:ea typeface="仿宋_GB2312" pitchFamily="49" charset="-122"/>
              </a:rPr>
              <a:t>基数排序和通常的排序算法并不走同样的路线。它是一种比较新颖的算法，但是它</a:t>
            </a:r>
            <a:r>
              <a:rPr lang="zh-CN" altLang="en-US" sz="1600" dirty="0">
                <a:solidFill>
                  <a:srgbClr val="FF0000"/>
                </a:solidFill>
                <a:ea typeface="仿宋_GB2312" pitchFamily="49" charset="-122"/>
              </a:rPr>
              <a:t>只能用于整数的排序</a:t>
            </a:r>
            <a:r>
              <a:rPr lang="zh-CN" altLang="en-US" sz="1600" dirty="0">
                <a:ea typeface="仿宋_GB2312" pitchFamily="49" charset="-122"/>
              </a:rPr>
              <a:t>，如果我们要把同样的办法运用到浮点数上，我们必须了解浮点数的存储格式，并通过特殊的方式将浮点数映射到整数上，然后再映射回去，这是非常麻烦的事情，因此，它的使用同样也不多。而且，最重要的是，这样算法也需要较多的存储空间。</a:t>
            </a:r>
          </a:p>
        </p:txBody>
      </p:sp>
      <p:sp>
        <p:nvSpPr>
          <p:cNvPr id="132099" name="TextBox 4"/>
          <p:cNvSpPr txBox="1">
            <a:spLocks noChangeArrowheads="1"/>
          </p:cNvSpPr>
          <p:nvPr/>
        </p:nvSpPr>
        <p:spPr bwMode="auto">
          <a:xfrm>
            <a:off x="1055440" y="44624"/>
            <a:ext cx="54726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dirty="0">
                <a:solidFill>
                  <a:srgbClr val="0000FF"/>
                </a:solidFill>
                <a:ea typeface="仿宋_GB2312" pitchFamily="49" charset="-122"/>
              </a:rPr>
              <a:t>排序算法的几个适用场合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7448" y="70122"/>
            <a:ext cx="7793037" cy="6556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srgbClr val="0000CC"/>
                </a:solidFill>
              </a:rPr>
              <a:t>小结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133123" name="内容占位符 2"/>
          <p:cNvSpPr>
            <a:spLocks noGrp="1"/>
          </p:cNvSpPr>
          <p:nvPr>
            <p:ph idx="1"/>
          </p:nvPr>
        </p:nvSpPr>
        <p:spPr>
          <a:xfrm>
            <a:off x="1882492" y="1263336"/>
            <a:ext cx="8784976" cy="4114800"/>
          </a:xfrm>
        </p:spPr>
        <p:txBody>
          <a:bodyPr/>
          <a:lstStyle/>
          <a:p>
            <a:r>
              <a:rPr lang="en-US" altLang="zh-CN" dirty="0"/>
              <a:t>n</a:t>
            </a:r>
            <a:r>
              <a:rPr lang="zh-CN" altLang="en-US" dirty="0"/>
              <a:t>很小或基本有序时</a:t>
            </a:r>
            <a:r>
              <a:rPr lang="zh-CN" altLang="en-US" dirty="0">
                <a:solidFill>
                  <a:srgbClr val="FF0000"/>
                </a:solidFill>
              </a:rPr>
              <a:t>直接插入排序</a:t>
            </a:r>
            <a:r>
              <a:rPr lang="zh-CN" altLang="en-US" dirty="0"/>
              <a:t>比较有效。</a:t>
            </a:r>
          </a:p>
          <a:p>
            <a:r>
              <a:rPr lang="zh-CN" altLang="en-US" dirty="0"/>
              <a:t>希望以最快速度挑选出若干最大或最小元素，</a:t>
            </a:r>
            <a:r>
              <a:rPr lang="zh-CN" altLang="en-US" dirty="0">
                <a:solidFill>
                  <a:srgbClr val="FF0000"/>
                </a:solidFill>
              </a:rPr>
              <a:t>堆排序</a:t>
            </a:r>
            <a:r>
              <a:rPr lang="zh-CN" altLang="en-US" dirty="0"/>
              <a:t>或</a:t>
            </a:r>
            <a:r>
              <a:rPr lang="zh-CN" altLang="en-US" dirty="0">
                <a:solidFill>
                  <a:srgbClr val="FF0000"/>
                </a:solidFill>
              </a:rPr>
              <a:t>直接选择</a:t>
            </a:r>
            <a:r>
              <a:rPr lang="zh-CN" altLang="en-US" dirty="0"/>
              <a:t>最合适。</a:t>
            </a:r>
          </a:p>
          <a:p>
            <a:r>
              <a:rPr lang="zh-CN" altLang="en-US" dirty="0"/>
              <a:t>综合性能快速</a:t>
            </a:r>
            <a:r>
              <a:rPr lang="zh-CN" altLang="en-US" dirty="0">
                <a:solidFill>
                  <a:srgbClr val="FF0000"/>
                </a:solidFill>
              </a:rPr>
              <a:t>排序最佳</a:t>
            </a:r>
            <a:r>
              <a:rPr lang="zh-CN" altLang="en-US" dirty="0"/>
              <a:t>。</a:t>
            </a:r>
          </a:p>
          <a:p>
            <a:endParaRPr lang="zh-CN" altLang="en-US" dirty="0"/>
          </a:p>
        </p:txBody>
      </p:sp>
      <p:sp>
        <p:nvSpPr>
          <p:cNvPr id="133124" name="矩形 3"/>
          <p:cNvSpPr>
            <a:spLocks noChangeArrowheads="1"/>
          </p:cNvSpPr>
          <p:nvPr/>
        </p:nvSpPr>
        <p:spPr bwMode="auto">
          <a:xfrm>
            <a:off x="5663952" y="6483725"/>
            <a:ext cx="7058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 smtClean="0">
                <a:ea typeface="仿宋_GB2312" pitchFamily="49" charset="-122"/>
              </a:rPr>
              <a:t>Ref: </a:t>
            </a:r>
            <a:r>
              <a:rPr lang="en-US" altLang="zh-CN" sz="1600" dirty="0">
                <a:ea typeface="仿宋_GB2312" pitchFamily="49" charset="-122"/>
              </a:rPr>
              <a:t>http://blog.csdn.net/hkx1n/article/details/3922249</a:t>
            </a:r>
            <a:endParaRPr lang="zh-CN" altLang="en-US" sz="1600" dirty="0">
              <a:ea typeface="仿宋_GB2312" pitchFamily="49" charset="-122"/>
            </a:endParaRPr>
          </a:p>
        </p:txBody>
      </p:sp>
      <p:sp>
        <p:nvSpPr>
          <p:cNvPr id="5" name="矩形标注 4"/>
          <p:cNvSpPr/>
          <p:nvPr/>
        </p:nvSpPr>
        <p:spPr>
          <a:xfrm>
            <a:off x="5495926" y="4897438"/>
            <a:ext cx="5141913" cy="1079500"/>
          </a:xfrm>
          <a:prstGeom prst="wedgeRectCallout">
            <a:avLst>
              <a:gd name="adj1" fmla="val -56429"/>
              <a:gd name="adj2" fmla="val -1375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/>
              <a:t>作业</a:t>
            </a:r>
            <a:r>
              <a:rPr lang="en-US" altLang="zh-CN" sz="2400" dirty="0"/>
              <a:t>2</a:t>
            </a:r>
            <a:r>
              <a:rPr lang="zh-CN" altLang="en-US" sz="2400" dirty="0"/>
              <a:t>：以你妈妈的手机号为序列，请画出所有</a:t>
            </a:r>
            <a:r>
              <a:rPr lang="en-US" altLang="zh-CN" sz="2400" dirty="0"/>
              <a:t>7</a:t>
            </a:r>
            <a:r>
              <a:rPr lang="zh-CN" altLang="en-US" sz="2400" dirty="0"/>
              <a:t>种排序算法的中间过程（基数排序除外）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4" y="4718050"/>
            <a:ext cx="1158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98414" y="1316120"/>
            <a:ext cx="8847138" cy="4114800"/>
          </a:xfrm>
        </p:spPr>
        <p:txBody>
          <a:bodyPr/>
          <a:lstStyle/>
          <a:p>
            <a:pPr>
              <a:defRPr/>
            </a:pPr>
            <a:r>
              <a:rPr lang="zh-CN" altLang="zh-CN" dirty="0"/>
              <a:t>一道看上去很吓人的算法面试题（排序、算法）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pPr>
              <a:defRPr/>
            </a:pPr>
            <a:endParaRPr lang="en-US" altLang="zh-CN" dirty="0"/>
          </a:p>
          <a:p>
            <a:pPr marL="0" indent="0">
              <a:buNone/>
              <a:defRPr/>
            </a:pPr>
            <a:r>
              <a:rPr lang="zh-CN" altLang="zh-CN" dirty="0" smtClean="0"/>
              <a:t>如何</a:t>
            </a:r>
            <a:r>
              <a:rPr lang="zh-CN" altLang="zh-CN" u="sng" dirty="0"/>
              <a:t>对</a:t>
            </a:r>
            <a:r>
              <a:rPr lang="en-US" altLang="zh-CN" u="sng" dirty="0"/>
              <a:t>n</a:t>
            </a:r>
            <a:r>
              <a:rPr lang="zh-CN" altLang="zh-CN" u="sng" dirty="0"/>
              <a:t>个</a:t>
            </a:r>
            <a:r>
              <a:rPr lang="zh-CN" altLang="en-US" u="sng" dirty="0"/>
              <a:t>整</a:t>
            </a:r>
            <a:r>
              <a:rPr lang="zh-CN" altLang="zh-CN" u="sng" dirty="0"/>
              <a:t>数</a:t>
            </a:r>
            <a:r>
              <a:rPr lang="zh-CN" altLang="zh-CN" u="sng"/>
              <a:t>进行</a:t>
            </a:r>
            <a:r>
              <a:rPr lang="zh-CN" altLang="zh-CN" u="sng" smtClean="0"/>
              <a:t>排序</a:t>
            </a:r>
            <a:r>
              <a:rPr lang="zh-CN" altLang="en-US" u="sng" smtClean="0"/>
              <a:t>（</a:t>
            </a:r>
            <a:r>
              <a:rPr lang="zh-CN" altLang="en-US" u="sng"/>
              <a:t>整</a:t>
            </a:r>
            <a:r>
              <a:rPr lang="zh-CN" altLang="zh-CN" u="sng"/>
              <a:t>数</a:t>
            </a:r>
            <a:r>
              <a:rPr lang="zh-CN" altLang="en-US" u="sng" smtClean="0"/>
              <a:t>范围</a:t>
            </a:r>
            <a:r>
              <a:rPr lang="zh-CN" altLang="en-US" u="sng"/>
              <a:t>为</a:t>
            </a:r>
            <a:r>
              <a:rPr lang="en-US" altLang="zh-CN" u="sng"/>
              <a:t>(0-65535)</a:t>
            </a:r>
            <a:r>
              <a:rPr lang="zh-CN" altLang="en-US" u="sng" smtClean="0"/>
              <a:t>）</a:t>
            </a:r>
            <a:r>
              <a:rPr lang="zh-CN" altLang="zh-CN" smtClean="0"/>
              <a:t>，</a:t>
            </a:r>
            <a:r>
              <a:rPr lang="zh-CN" altLang="zh-CN" dirty="0"/>
              <a:t>要求时间复杂度</a:t>
            </a:r>
            <a:r>
              <a:rPr lang="en-US" altLang="zh-CN" dirty="0"/>
              <a:t>O(n)</a:t>
            </a:r>
            <a:r>
              <a:rPr lang="zh-CN" altLang="zh-CN" dirty="0"/>
              <a:t>，空间复杂度</a:t>
            </a:r>
            <a:r>
              <a:rPr lang="en-US" altLang="zh-CN" dirty="0"/>
              <a:t>O(1)</a:t>
            </a:r>
            <a:endParaRPr lang="zh-CN" altLang="zh-CN" dirty="0"/>
          </a:p>
          <a:p>
            <a:pPr>
              <a:defRPr/>
            </a:pPr>
            <a:endParaRPr lang="zh-CN" altLang="en-US" dirty="0"/>
          </a:p>
        </p:txBody>
      </p:sp>
      <p:sp>
        <p:nvSpPr>
          <p:cNvPr id="16387" name="标题 1"/>
          <p:cNvSpPr txBox="1">
            <a:spLocks/>
          </p:cNvSpPr>
          <p:nvPr/>
        </p:nvSpPr>
        <p:spPr bwMode="auto">
          <a:xfrm>
            <a:off x="839416" y="44624"/>
            <a:ext cx="7793038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dirty="0" smtClean="0">
                <a:solidFill>
                  <a:srgbClr val="0000CC"/>
                </a:solidFill>
                <a:ea typeface="黑体" panose="02010609060101010101" pitchFamily="49" charset="-122"/>
              </a:rPr>
              <a:t>Back to Motivation</a:t>
            </a:r>
            <a:endParaRPr lang="zh-CN" altLang="en-US" sz="4400" dirty="0">
              <a:solidFill>
                <a:srgbClr val="0000CC"/>
              </a:solidFill>
              <a:ea typeface="黑体" panose="02010609060101010101" pitchFamily="49" charset="-122"/>
            </a:endParaRPr>
          </a:p>
        </p:txBody>
      </p:sp>
      <p:pic>
        <p:nvPicPr>
          <p:cNvPr id="118788" name="Picture 4" descr="https://timgsa.baidu.com/timg?image&amp;quality=80&amp;size=b9999_10000&amp;sec=1574068257413&amp;di=cd7ff23d88b06366b7c69bb7d85d1ef4&amp;imgtype=0&amp;src=http%3A%2F%2Fc.hiphotos.baidu.com%2Fexp%2Fw%3D500%2Fsign%3Db5ad7f140c46f21fc9345e53c6256b31%2F0dd7912397dda144cf535d5db4b7d0a20df48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146" y="4149080"/>
            <a:ext cx="3347864" cy="256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198414" y="4077072"/>
            <a:ext cx="7296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0000FF"/>
                </a:solidFill>
                <a:latin typeface="+mn-ea"/>
                <a:ea typeface="+mn-ea"/>
              </a:rPr>
              <a:t>可以申请一个大小为</a:t>
            </a:r>
            <a:r>
              <a:rPr lang="en-US" altLang="zh-CN" sz="2400">
                <a:solidFill>
                  <a:srgbClr val="0000FF"/>
                </a:solidFill>
                <a:latin typeface="+mn-ea"/>
                <a:ea typeface="+mn-ea"/>
              </a:rPr>
              <a:t>65536</a:t>
            </a:r>
            <a:r>
              <a:rPr lang="zh-CN" altLang="en-US" sz="2400">
                <a:solidFill>
                  <a:srgbClr val="0000FF"/>
                </a:solidFill>
                <a:latin typeface="+mn-ea"/>
                <a:ea typeface="+mn-ea"/>
              </a:rPr>
              <a:t>的数组</a:t>
            </a:r>
            <a:r>
              <a:rPr lang="en-US" altLang="zh-CN" sz="2400">
                <a:solidFill>
                  <a:srgbClr val="0000FF"/>
                </a:solidFill>
                <a:latin typeface="+mn-ea"/>
                <a:ea typeface="+mn-ea"/>
              </a:rPr>
              <a:t>A</a:t>
            </a:r>
            <a:r>
              <a:rPr lang="zh-CN" altLang="en-US" sz="2400">
                <a:solidFill>
                  <a:srgbClr val="0000FF"/>
                </a:solidFill>
                <a:latin typeface="+mn-ea"/>
                <a:ea typeface="+mn-ea"/>
              </a:rPr>
              <a:t>，数组的</a:t>
            </a:r>
            <a:r>
              <a:rPr lang="en-US" altLang="zh-CN" sz="2400">
                <a:solidFill>
                  <a:srgbClr val="0000FF"/>
                </a:solidFill>
                <a:latin typeface="+mn-ea"/>
                <a:ea typeface="+mn-ea"/>
              </a:rPr>
              <a:t>x</a:t>
            </a:r>
            <a:r>
              <a:rPr lang="zh-CN" altLang="en-US" sz="2400">
                <a:solidFill>
                  <a:srgbClr val="0000FF"/>
                </a:solidFill>
                <a:latin typeface="+mn-ea"/>
                <a:ea typeface="+mn-ea"/>
              </a:rPr>
              <a:t>下标代表数字</a:t>
            </a:r>
            <a:r>
              <a:rPr lang="en-US" altLang="zh-CN" sz="2400">
                <a:solidFill>
                  <a:srgbClr val="0000FF"/>
                </a:solidFill>
                <a:latin typeface="+mn-ea"/>
                <a:ea typeface="+mn-ea"/>
              </a:rPr>
              <a:t>x</a:t>
            </a:r>
            <a:r>
              <a:rPr lang="zh-CN" altLang="en-US" sz="240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r>
              <a:rPr lang="en-US" altLang="zh-CN" sz="2400">
                <a:solidFill>
                  <a:srgbClr val="0000FF"/>
                </a:solidFill>
                <a:latin typeface="+mn-ea"/>
                <a:ea typeface="+mn-ea"/>
              </a:rPr>
              <a:t>A[x]</a:t>
            </a:r>
            <a:r>
              <a:rPr lang="zh-CN" altLang="en-US" sz="2400">
                <a:solidFill>
                  <a:srgbClr val="0000FF"/>
                </a:solidFill>
                <a:latin typeface="+mn-ea"/>
                <a:ea typeface="+mn-ea"/>
              </a:rPr>
              <a:t>代表</a:t>
            </a:r>
            <a:r>
              <a:rPr lang="en-US" altLang="zh-CN" sz="2400">
                <a:solidFill>
                  <a:srgbClr val="0000FF"/>
                </a:solidFill>
                <a:latin typeface="+mn-ea"/>
                <a:ea typeface="+mn-ea"/>
              </a:rPr>
              <a:t>x </a:t>
            </a:r>
            <a:r>
              <a:rPr lang="zh-CN" altLang="en-US" sz="2400">
                <a:solidFill>
                  <a:srgbClr val="0000FF"/>
                </a:solidFill>
                <a:latin typeface="+mn-ea"/>
                <a:ea typeface="+mn-ea"/>
              </a:rPr>
              <a:t>在整数序列中出现的次数。扫描一遍整数序列就可以完成对该整数序列的排序</a:t>
            </a:r>
            <a:r>
              <a:rPr lang="en-US" altLang="zh-CN" sz="2400">
                <a:solidFill>
                  <a:srgbClr val="0000FF"/>
                </a:solidFill>
                <a:latin typeface="+mn-ea"/>
                <a:ea typeface="+mn-ea"/>
              </a:rPr>
              <a:t>,</a:t>
            </a:r>
            <a:r>
              <a:rPr lang="zh-CN" altLang="en-US" sz="2400">
                <a:solidFill>
                  <a:srgbClr val="0000FF"/>
                </a:solidFill>
                <a:latin typeface="+mn-ea"/>
                <a:ea typeface="+mn-ea"/>
              </a:rPr>
              <a:t>时间复杂度为</a:t>
            </a:r>
            <a:r>
              <a:rPr lang="en-US" altLang="zh-CN" sz="2400">
                <a:solidFill>
                  <a:srgbClr val="0000FF"/>
                </a:solidFill>
                <a:latin typeface="+mn-ea"/>
                <a:ea typeface="+mn-ea"/>
              </a:rPr>
              <a:t>O(n)</a:t>
            </a:r>
          </a:p>
          <a:p>
            <a:r>
              <a:rPr lang="zh-CN" altLang="en-US" sz="2400" smtClean="0">
                <a:solidFill>
                  <a:srgbClr val="0000FF"/>
                </a:solidFill>
                <a:latin typeface="+mn-ea"/>
                <a:ea typeface="+mn-ea"/>
              </a:rPr>
              <a:t>因为已知</a:t>
            </a:r>
            <a:r>
              <a:rPr lang="zh-CN" altLang="en-US" sz="2400">
                <a:solidFill>
                  <a:srgbClr val="0000FF"/>
                </a:solidFill>
                <a:latin typeface="+mn-ea"/>
                <a:ea typeface="+mn-ea"/>
              </a:rPr>
              <a:t>范围，申请大小为</a:t>
            </a:r>
            <a:r>
              <a:rPr lang="en-US" altLang="zh-CN" sz="2400">
                <a:solidFill>
                  <a:srgbClr val="0000FF"/>
                </a:solidFill>
                <a:latin typeface="+mn-ea"/>
                <a:ea typeface="+mn-ea"/>
              </a:rPr>
              <a:t>65536</a:t>
            </a:r>
            <a:r>
              <a:rPr lang="zh-CN" altLang="en-US" sz="2400">
                <a:solidFill>
                  <a:srgbClr val="0000FF"/>
                </a:solidFill>
                <a:latin typeface="+mn-ea"/>
                <a:ea typeface="+mn-ea"/>
              </a:rPr>
              <a:t>的数组，大小为常量，所以空间复杂度为</a:t>
            </a:r>
            <a:r>
              <a:rPr lang="en-US" altLang="zh-CN" sz="2400">
                <a:solidFill>
                  <a:srgbClr val="0000FF"/>
                </a:solidFill>
                <a:latin typeface="+mn-ea"/>
                <a:ea typeface="+mn-ea"/>
              </a:rPr>
              <a:t>O(1)</a:t>
            </a:r>
            <a:endParaRPr lang="en-US" altLang="zh-CN" sz="2400" i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7497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6"/>
          <p:cNvSpPr txBox="1">
            <a:spLocks noChangeArrowheads="1"/>
          </p:cNvSpPr>
          <p:nvPr/>
        </p:nvSpPr>
        <p:spPr bwMode="auto">
          <a:xfrm>
            <a:off x="1105694" y="0"/>
            <a:ext cx="31686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dirty="0">
                <a:solidFill>
                  <a:srgbClr val="0000FF"/>
                </a:solidFill>
                <a:latin typeface="Corbel" panose="020B0503020204020204" pitchFamily="34" charset="0"/>
                <a:ea typeface="宋体" panose="02010600030101010101" pitchFamily="2" charset="-122"/>
              </a:rPr>
              <a:t>Summary</a:t>
            </a:r>
          </a:p>
        </p:txBody>
      </p:sp>
      <p:sp>
        <p:nvSpPr>
          <p:cNvPr id="134147" name="Text Box 7"/>
          <p:cNvSpPr txBox="1">
            <a:spLocks noChangeArrowheads="1"/>
          </p:cNvSpPr>
          <p:nvPr/>
        </p:nvSpPr>
        <p:spPr bwMode="auto">
          <a:xfrm>
            <a:off x="5016501" y="983457"/>
            <a:ext cx="3743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0" dirty="0">
                <a:solidFill>
                  <a:srgbClr val="0000FF"/>
                </a:solidFill>
              </a:rPr>
              <a:t>课堂小结</a:t>
            </a:r>
          </a:p>
        </p:txBody>
      </p:sp>
      <p:sp>
        <p:nvSpPr>
          <p:cNvPr id="14340" name="Line 19"/>
          <p:cNvSpPr>
            <a:spLocks noChangeShapeType="1"/>
          </p:cNvSpPr>
          <p:nvPr/>
        </p:nvSpPr>
        <p:spPr bwMode="auto">
          <a:xfrm>
            <a:off x="2495551" y="3500438"/>
            <a:ext cx="7345363" cy="0"/>
          </a:xfrm>
          <a:prstGeom prst="line">
            <a:avLst/>
          </a:prstGeom>
          <a:noFill/>
          <a:ln w="38100" cap="rnd">
            <a:solidFill>
              <a:srgbClr val="0085A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1" name="Line 20"/>
          <p:cNvSpPr>
            <a:spLocks noChangeShapeType="1"/>
          </p:cNvSpPr>
          <p:nvPr/>
        </p:nvSpPr>
        <p:spPr bwMode="auto">
          <a:xfrm>
            <a:off x="2495551" y="5072063"/>
            <a:ext cx="7345363" cy="0"/>
          </a:xfrm>
          <a:prstGeom prst="line">
            <a:avLst/>
          </a:prstGeom>
          <a:noFill/>
          <a:ln w="38100" cap="rnd">
            <a:solidFill>
              <a:srgbClr val="0085A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150" name="AutoShape 3"/>
          <p:cNvSpPr>
            <a:spLocks noChangeArrowheads="1"/>
          </p:cNvSpPr>
          <p:nvPr/>
        </p:nvSpPr>
        <p:spPr bwMode="auto">
          <a:xfrm>
            <a:off x="1992313" y="2060576"/>
            <a:ext cx="8280400" cy="4392613"/>
          </a:xfrm>
          <a:prstGeom prst="roundRect">
            <a:avLst>
              <a:gd name="adj" fmla="val 4481"/>
            </a:avLst>
          </a:prstGeom>
          <a:noFill/>
          <a:ln w="38100" cap="rnd" algn="ctr">
            <a:solidFill>
              <a:srgbClr val="0085A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zh-CN" sz="1800" b="0">
              <a:latin typeface="文泉驿微米黑" pitchFamily="34" charset="-122"/>
              <a:ea typeface="文泉驿微米黑" pitchFamily="34" charset="-122"/>
            </a:endParaRPr>
          </a:p>
        </p:txBody>
      </p:sp>
      <p:sp>
        <p:nvSpPr>
          <p:cNvPr id="134151" name="Text Box 11"/>
          <p:cNvSpPr txBox="1">
            <a:spLocks noChangeArrowheads="1"/>
          </p:cNvSpPr>
          <p:nvPr/>
        </p:nvSpPr>
        <p:spPr bwMode="auto">
          <a:xfrm>
            <a:off x="6024564" y="2205039"/>
            <a:ext cx="3527425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| 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排序 正逆序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| 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稳定性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| 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内部排序和外部排序</a:t>
            </a:r>
          </a:p>
        </p:txBody>
      </p:sp>
      <p:sp>
        <p:nvSpPr>
          <p:cNvPr id="134152" name="Text Box 13"/>
          <p:cNvSpPr txBox="1">
            <a:spLocks noChangeArrowheads="1"/>
          </p:cNvSpPr>
          <p:nvPr/>
        </p:nvSpPr>
        <p:spPr bwMode="auto">
          <a:xfrm>
            <a:off x="6024563" y="5157789"/>
            <a:ext cx="3816350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| 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排序码比较次数 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| 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元素移动次数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| 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平均时间 最坏时间</a:t>
            </a:r>
          </a:p>
        </p:txBody>
      </p:sp>
      <p:grpSp>
        <p:nvGrpSpPr>
          <p:cNvPr id="134153" name="Group 15"/>
          <p:cNvGrpSpPr>
            <a:grpSpLocks/>
          </p:cNvGrpSpPr>
          <p:nvPr/>
        </p:nvGrpSpPr>
        <p:grpSpPr bwMode="auto">
          <a:xfrm>
            <a:off x="2135189" y="2349500"/>
            <a:ext cx="4752975" cy="935038"/>
            <a:chOff x="521" y="1480"/>
            <a:chExt cx="2994" cy="589"/>
          </a:xfrm>
        </p:grpSpPr>
        <p:sp>
          <p:nvSpPr>
            <p:cNvPr id="134161" name="AutoShape 16"/>
            <p:cNvSpPr>
              <a:spLocks noChangeArrowheads="1"/>
            </p:cNvSpPr>
            <p:nvPr/>
          </p:nvSpPr>
          <p:spPr bwMode="auto">
            <a:xfrm>
              <a:off x="885" y="1480"/>
              <a:ext cx="1995" cy="589"/>
            </a:xfrm>
            <a:prstGeom prst="flowChartAlternateProcess">
              <a:avLst/>
            </a:prstGeom>
            <a:noFill/>
            <a:ln w="28575">
              <a:solidFill>
                <a:srgbClr val="0085A4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CN" altLang="zh-CN">
                <a:solidFill>
                  <a:srgbClr val="C62400"/>
                </a:solidFill>
              </a:endParaRPr>
            </a:p>
          </p:txBody>
        </p:sp>
        <p:sp>
          <p:nvSpPr>
            <p:cNvPr id="134162" name="Text Box 17"/>
            <p:cNvSpPr txBox="1">
              <a:spLocks noChangeArrowheads="1"/>
            </p:cNvSpPr>
            <p:nvPr/>
          </p:nvSpPr>
          <p:spPr bwMode="auto">
            <a:xfrm>
              <a:off x="521" y="1616"/>
              <a:ext cx="299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solidFill>
                    <a:srgbClr val="C62400"/>
                  </a:solidFill>
                  <a:ea typeface="宋体" panose="02010600030101010101" pitchFamily="2" charset="-122"/>
                </a:rPr>
                <a:t>          </a:t>
              </a:r>
              <a:r>
                <a:rPr lang="en-US" altLang="zh-CN">
                  <a:solidFill>
                    <a:srgbClr val="C62400"/>
                  </a:solidFill>
                </a:rPr>
                <a:t>  </a:t>
              </a:r>
              <a:r>
                <a:rPr lang="zh-CN" altLang="en-US">
                  <a:solidFill>
                    <a:srgbClr val="C62400"/>
                  </a:solidFill>
                </a:rPr>
                <a:t>排序的基本概念</a:t>
              </a:r>
            </a:p>
          </p:txBody>
        </p:sp>
      </p:grpSp>
      <p:grpSp>
        <p:nvGrpSpPr>
          <p:cNvPr id="134154" name="Group 18"/>
          <p:cNvGrpSpPr>
            <a:grpSpLocks/>
          </p:cNvGrpSpPr>
          <p:nvPr/>
        </p:nvGrpSpPr>
        <p:grpSpPr bwMode="auto">
          <a:xfrm>
            <a:off x="2208214" y="3810000"/>
            <a:ext cx="4319587" cy="935038"/>
            <a:chOff x="567" y="2387"/>
            <a:chExt cx="2721" cy="589"/>
          </a:xfrm>
        </p:grpSpPr>
        <p:sp>
          <p:nvSpPr>
            <p:cNvPr id="134159" name="AutoShape 19"/>
            <p:cNvSpPr>
              <a:spLocks noChangeArrowheads="1"/>
            </p:cNvSpPr>
            <p:nvPr/>
          </p:nvSpPr>
          <p:spPr bwMode="auto">
            <a:xfrm>
              <a:off x="871" y="2387"/>
              <a:ext cx="2009" cy="589"/>
            </a:xfrm>
            <a:prstGeom prst="flowChartAlternateProcess">
              <a:avLst/>
            </a:prstGeom>
            <a:noFill/>
            <a:ln w="28575">
              <a:solidFill>
                <a:srgbClr val="0085A4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CN" altLang="zh-CN">
                <a:solidFill>
                  <a:srgbClr val="C62400"/>
                </a:solidFill>
              </a:endParaRPr>
            </a:p>
          </p:txBody>
        </p:sp>
        <p:sp>
          <p:nvSpPr>
            <p:cNvPr id="134160" name="Text Box 20"/>
            <p:cNvSpPr txBox="1">
              <a:spLocks noChangeArrowheads="1"/>
            </p:cNvSpPr>
            <p:nvPr/>
          </p:nvSpPr>
          <p:spPr bwMode="auto">
            <a:xfrm>
              <a:off x="567" y="2523"/>
              <a:ext cx="272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>
                  <a:solidFill>
                    <a:srgbClr val="C62400"/>
                  </a:solidFill>
                </a:rPr>
                <a:t>         内部排序方法</a:t>
              </a:r>
            </a:p>
          </p:txBody>
        </p:sp>
      </p:grpSp>
      <p:grpSp>
        <p:nvGrpSpPr>
          <p:cNvPr id="134155" name="Group 21"/>
          <p:cNvGrpSpPr>
            <a:grpSpLocks/>
          </p:cNvGrpSpPr>
          <p:nvPr/>
        </p:nvGrpSpPr>
        <p:grpSpPr bwMode="auto">
          <a:xfrm>
            <a:off x="2279650" y="5302250"/>
            <a:ext cx="4248150" cy="935038"/>
            <a:chOff x="612" y="3281"/>
            <a:chExt cx="2676" cy="589"/>
          </a:xfrm>
        </p:grpSpPr>
        <p:sp>
          <p:nvSpPr>
            <p:cNvPr id="134157" name="AutoShape 22"/>
            <p:cNvSpPr>
              <a:spLocks noChangeArrowheads="1"/>
            </p:cNvSpPr>
            <p:nvPr/>
          </p:nvSpPr>
          <p:spPr bwMode="auto">
            <a:xfrm>
              <a:off x="857" y="3281"/>
              <a:ext cx="2023" cy="589"/>
            </a:xfrm>
            <a:prstGeom prst="flowChartAlternateProcess">
              <a:avLst/>
            </a:prstGeom>
            <a:noFill/>
            <a:ln w="28575">
              <a:solidFill>
                <a:srgbClr val="0085A4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zh-CN" altLang="zh-CN">
                <a:solidFill>
                  <a:srgbClr val="C62400"/>
                </a:solidFill>
              </a:endParaRPr>
            </a:p>
          </p:txBody>
        </p:sp>
        <p:sp>
          <p:nvSpPr>
            <p:cNvPr id="134158" name="Text Box 23"/>
            <p:cNvSpPr txBox="1">
              <a:spLocks noChangeArrowheads="1"/>
            </p:cNvSpPr>
            <p:nvPr/>
          </p:nvSpPr>
          <p:spPr bwMode="auto">
            <a:xfrm>
              <a:off x="612" y="3385"/>
              <a:ext cx="26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CN">
                  <a:solidFill>
                    <a:srgbClr val="C62400"/>
                  </a:solidFill>
                </a:rPr>
                <a:t>       </a:t>
              </a:r>
              <a:r>
                <a:rPr lang="zh-CN" altLang="en-US">
                  <a:solidFill>
                    <a:srgbClr val="C62400"/>
                  </a:solidFill>
                </a:rPr>
                <a:t>排序算法的分析</a:t>
              </a:r>
              <a:endParaRPr lang="en-US" altLang="zh-CN" b="0"/>
            </a:p>
          </p:txBody>
        </p:sp>
      </p:grpSp>
      <p:sp>
        <p:nvSpPr>
          <p:cNvPr id="134156" name="Text Box 11"/>
          <p:cNvSpPr txBox="1">
            <a:spLocks noChangeArrowheads="1"/>
          </p:cNvSpPr>
          <p:nvPr/>
        </p:nvSpPr>
        <p:spPr bwMode="auto">
          <a:xfrm>
            <a:off x="6037264" y="3538538"/>
            <a:ext cx="4211637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zh-CN" sz="2000">
                <a:latin typeface="楷体_GB2312" pitchFamily="49" charset="-122"/>
                <a:ea typeface="楷体_GB2312" pitchFamily="49" charset="-122"/>
              </a:rPr>
              <a:t>| </a:t>
            </a:r>
            <a:r>
              <a:rPr lang="zh-CN" altLang="en-US" sz="2000">
                <a:latin typeface="楷体_GB2312" pitchFamily="49" charset="-122"/>
                <a:ea typeface="楷体_GB2312" pitchFamily="49" charset="-122"/>
              </a:rPr>
              <a:t>插入排序（直接 折半 希尔）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zh-CN" sz="2000">
                <a:latin typeface="楷体_GB2312" pitchFamily="49" charset="-122"/>
                <a:ea typeface="楷体_GB2312" pitchFamily="49" charset="-122"/>
              </a:rPr>
              <a:t>| </a:t>
            </a:r>
            <a:r>
              <a:rPr lang="zh-CN" altLang="en-US" sz="2000">
                <a:latin typeface="楷体_GB2312" pitchFamily="49" charset="-122"/>
                <a:ea typeface="楷体_GB2312" pitchFamily="49" charset="-122"/>
              </a:rPr>
              <a:t>选择排序（直接 堆）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zh-CN" sz="2000">
                <a:latin typeface="楷体_GB2312" pitchFamily="49" charset="-122"/>
                <a:ea typeface="楷体_GB2312" pitchFamily="49" charset="-122"/>
              </a:rPr>
              <a:t>| </a:t>
            </a:r>
            <a:r>
              <a:rPr lang="zh-CN" altLang="en-US" sz="2000">
                <a:latin typeface="楷体_GB2312" pitchFamily="49" charset="-122"/>
                <a:ea typeface="楷体_GB2312" pitchFamily="49" charset="-122"/>
              </a:rPr>
              <a:t>交换排序（起泡 快速）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zh-CN" sz="2000">
                <a:latin typeface="楷体_GB2312" pitchFamily="49" charset="-122"/>
                <a:ea typeface="楷体_GB2312" pitchFamily="49" charset="-122"/>
              </a:rPr>
              <a:t>| </a:t>
            </a:r>
            <a:r>
              <a:rPr lang="zh-CN" altLang="en-US" sz="2000">
                <a:latin typeface="楷体_GB2312" pitchFamily="49" charset="-122"/>
                <a:ea typeface="楷体_GB2312" pitchFamily="49" charset="-122"/>
              </a:rPr>
              <a:t>归并排序 基数排序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95400" y="44624"/>
            <a:ext cx="10083552" cy="687611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/>
              <a:t>第五次</a:t>
            </a:r>
            <a:r>
              <a:rPr lang="zh-CN" altLang="en-US" b="1" dirty="0"/>
              <a:t>上机</a:t>
            </a:r>
            <a:r>
              <a:rPr lang="zh-CN" altLang="en-US" b="1" dirty="0" smtClean="0"/>
              <a:t>作业</a:t>
            </a:r>
            <a:r>
              <a:rPr lang="en-US" altLang="zh-CN" b="1" dirty="0" smtClean="0"/>
              <a:t>---Dancing</a:t>
            </a:r>
            <a:endParaRPr lang="zh-CN" altLang="en-US" b="1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07368" y="908720"/>
            <a:ext cx="8568952" cy="5657056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2400" dirty="0"/>
              <a:t>快速排序、堆排序、归并排序三选一（抽签）</a:t>
            </a:r>
            <a:endParaRPr lang="en-US" altLang="zh-CN" sz="2400" dirty="0"/>
          </a:p>
          <a:p>
            <a:r>
              <a:rPr lang="zh-CN" altLang="en-US" sz="2400" dirty="0" smtClean="0"/>
              <a:t>自由组队，建议每组</a:t>
            </a:r>
            <a:r>
              <a:rPr lang="en-US" altLang="zh-CN" sz="2400" dirty="0" smtClean="0"/>
              <a:t>11-13</a:t>
            </a:r>
            <a:r>
              <a:rPr lang="zh-CN" altLang="en-US" sz="2400" dirty="0" smtClean="0"/>
              <a:t>人，每组确定一位组长</a:t>
            </a:r>
            <a:endParaRPr lang="en-US" altLang="zh-CN" sz="2400" dirty="0"/>
          </a:p>
          <a:p>
            <a:r>
              <a:rPr lang="zh-CN" altLang="en-US" sz="2400" dirty="0"/>
              <a:t>提前准备</a:t>
            </a:r>
            <a:r>
              <a:rPr lang="en-US" altLang="zh-CN" sz="2400" dirty="0"/>
              <a:t>A4</a:t>
            </a:r>
            <a:r>
              <a:rPr lang="zh-CN" altLang="en-US" sz="2400" dirty="0"/>
              <a:t>纸，打印</a:t>
            </a:r>
            <a:r>
              <a:rPr lang="zh-CN" altLang="en-US" sz="2400"/>
              <a:t>上</a:t>
            </a:r>
            <a:r>
              <a:rPr lang="zh-CN" altLang="en-US" sz="2400" smtClean="0"/>
              <a:t>数字</a:t>
            </a:r>
            <a:r>
              <a:rPr lang="en-US" altLang="zh-CN" sz="2400" smtClean="0"/>
              <a:t>(</a:t>
            </a:r>
            <a:r>
              <a:rPr lang="zh-CN" altLang="en-US" sz="2400" smtClean="0"/>
              <a:t>最大号字体</a:t>
            </a:r>
            <a:r>
              <a:rPr lang="en-US" altLang="zh-CN" sz="2400" smtClean="0"/>
              <a:t>&amp;</a:t>
            </a:r>
            <a:r>
              <a:rPr lang="zh-CN" altLang="en-US" sz="2400" smtClean="0"/>
              <a:t>加粗</a:t>
            </a:r>
            <a:r>
              <a:rPr lang="en-US" altLang="zh-CN" sz="2400" smtClean="0"/>
              <a:t>)</a:t>
            </a:r>
            <a:r>
              <a:rPr lang="zh-CN" altLang="en-US" sz="2400" smtClean="0"/>
              <a:t>用回形针别在</a:t>
            </a:r>
            <a:r>
              <a:rPr lang="en-US" altLang="zh-CN" sz="2400" smtClean="0"/>
              <a:t>/</a:t>
            </a:r>
            <a:r>
              <a:rPr lang="zh-CN" altLang="en-US" sz="2400" smtClean="0"/>
              <a:t>用胶布粘贴</a:t>
            </a:r>
            <a:r>
              <a:rPr lang="zh-CN" altLang="en-US" sz="2400" dirty="0"/>
              <a:t>在</a:t>
            </a:r>
            <a:r>
              <a:rPr lang="zh-CN" altLang="en-US" sz="2400" b="1" u="sng" dirty="0"/>
              <a:t>胸</a:t>
            </a:r>
            <a:r>
              <a:rPr lang="zh-CN" altLang="en-US" sz="2400" b="1" u="sng" dirty="0" smtClean="0"/>
              <a:t>前、后背以及两侧肩膀</a:t>
            </a:r>
            <a:r>
              <a:rPr lang="zh-CN" altLang="en-US" sz="2400" dirty="0" smtClean="0"/>
              <a:t>以便</a:t>
            </a:r>
            <a:r>
              <a:rPr lang="zh-CN" altLang="en-US" sz="2400" dirty="0"/>
              <a:t>进行排序展示</a:t>
            </a:r>
            <a:endParaRPr lang="en-US" altLang="zh-CN" sz="2400" dirty="0"/>
          </a:p>
          <a:p>
            <a:r>
              <a:rPr lang="zh-CN" altLang="en-US" sz="2400" dirty="0"/>
              <a:t>提前准备好音乐</a:t>
            </a:r>
            <a:r>
              <a:rPr lang="en-US" altLang="zh-CN" sz="2400" dirty="0"/>
              <a:t>(mp3)</a:t>
            </a:r>
            <a:r>
              <a:rPr lang="zh-CN" altLang="en-US" sz="2400" dirty="0"/>
              <a:t>，音乐和舞蹈形式自行确定，鼓励创新</a:t>
            </a:r>
            <a:endParaRPr lang="en-US" altLang="zh-CN" sz="2400" dirty="0"/>
          </a:p>
          <a:p>
            <a:r>
              <a:rPr lang="zh-CN" altLang="en-US" sz="2400"/>
              <a:t>在学院报告厅表演</a:t>
            </a:r>
            <a:r>
              <a:rPr lang="zh-CN" altLang="en-US" sz="2400" smtClean="0"/>
              <a:t>，</a:t>
            </a:r>
            <a:r>
              <a:rPr lang="zh-CN" altLang="en-US" sz="2400" u="sng" smtClean="0"/>
              <a:t>所播放</a:t>
            </a:r>
            <a:r>
              <a:rPr lang="zh-CN" altLang="en-US" sz="2400" u="sng"/>
              <a:t>视频的背景</a:t>
            </a:r>
            <a:r>
              <a:rPr lang="zh-CN" altLang="en-US" sz="2400" u="sng" smtClean="0"/>
              <a:t>颜色务必用深色，</a:t>
            </a:r>
            <a:r>
              <a:rPr lang="zh-CN" altLang="en-US" sz="2400" smtClean="0"/>
              <a:t>否则摄像机很容易因为逆光拍不清楚（见下图</a:t>
            </a:r>
            <a:r>
              <a:rPr lang="en-US" altLang="zh-CN" sz="2400" smtClean="0"/>
              <a:t>1</a:t>
            </a:r>
            <a:r>
              <a:rPr lang="zh-CN" altLang="en-US" sz="2400" smtClean="0"/>
              <a:t>）</a:t>
            </a:r>
            <a:endParaRPr lang="zh-CN" altLang="en-US" sz="2400"/>
          </a:p>
          <a:p>
            <a:r>
              <a:rPr lang="zh-CN" altLang="en-US" sz="2400" smtClean="0"/>
              <a:t>打分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pPr lvl="1"/>
            <a:r>
              <a:rPr lang="zh-CN" altLang="en-US" sz="2000" dirty="0"/>
              <a:t>某一组展示</a:t>
            </a:r>
            <a:r>
              <a:rPr lang="zh-CN" altLang="en-US" sz="2000" dirty="0" smtClean="0"/>
              <a:t>时其他</a:t>
            </a:r>
            <a:r>
              <a:rPr lang="zh-CN" altLang="en-US" sz="2000" dirty="0"/>
              <a:t>组的组长要给其打分</a:t>
            </a:r>
            <a:r>
              <a:rPr lang="en-US" altLang="zh-CN" sz="2000" dirty="0"/>
              <a:t>(0-10</a:t>
            </a:r>
            <a:r>
              <a:rPr lang="en-US" altLang="zh-CN" sz="2000" dirty="0" smtClean="0"/>
              <a:t>)</a:t>
            </a:r>
            <a:r>
              <a:rPr lang="zh-CN" altLang="en-US" sz="2000" dirty="0" smtClean="0"/>
              <a:t>，自己不需要给自己组打分</a:t>
            </a:r>
            <a:endParaRPr lang="en-US" altLang="zh-CN" sz="2000" dirty="0"/>
          </a:p>
          <a:p>
            <a:pPr lvl="1"/>
            <a:r>
              <a:rPr lang="zh-CN" altLang="en-US" sz="2000" dirty="0"/>
              <a:t>某一组的得分</a:t>
            </a:r>
            <a:r>
              <a:rPr lang="en-US" altLang="zh-CN" sz="2000" dirty="0"/>
              <a:t>=</a:t>
            </a:r>
            <a:r>
              <a:rPr lang="zh-CN" altLang="en-US" sz="2000" dirty="0"/>
              <a:t>所有得分去掉最高分和最低分后取平均</a:t>
            </a:r>
            <a:endParaRPr lang="en-US" altLang="zh-CN" sz="2000" dirty="0"/>
          </a:p>
          <a:p>
            <a:pPr lvl="1"/>
            <a:r>
              <a:rPr lang="zh-CN" altLang="en-US" sz="2000" dirty="0"/>
              <a:t>奖励的</a:t>
            </a:r>
            <a:r>
              <a:rPr lang="en-US" altLang="zh-CN" sz="2000" dirty="0"/>
              <a:t>Candy</a:t>
            </a:r>
            <a:r>
              <a:rPr lang="zh-CN" altLang="en-US" sz="2000" dirty="0"/>
              <a:t>已准备好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r>
              <a:rPr lang="zh-CN" altLang="en-US" sz="2400" dirty="0"/>
              <a:t>参考</a:t>
            </a:r>
            <a:endParaRPr lang="en-US" altLang="zh-CN" sz="2400" dirty="0"/>
          </a:p>
          <a:p>
            <a:pPr lvl="1"/>
            <a:r>
              <a:rPr lang="en-US" altLang="zh-CN" sz="1400" dirty="0"/>
              <a:t>https://</a:t>
            </a:r>
            <a:r>
              <a:rPr lang="en-US" altLang="zh-CN" sz="1400" dirty="0" err="1"/>
              <a:t>www.bilibili.com</a:t>
            </a:r>
            <a:r>
              <a:rPr lang="en-US" altLang="zh-CN" sz="1400" dirty="0"/>
              <a:t>/video/</a:t>
            </a:r>
            <a:r>
              <a:rPr lang="en-US" altLang="zh-CN" sz="1400" dirty="0" err="1"/>
              <a:t>BV1aL411M7gA?p</a:t>
            </a:r>
            <a:r>
              <a:rPr lang="en-US" altLang="zh-CN" sz="1400" dirty="0"/>
              <a:t>=1</a:t>
            </a:r>
          </a:p>
          <a:p>
            <a:pPr lvl="1"/>
            <a:r>
              <a:rPr lang="en-US" altLang="zh-CN" sz="1400" dirty="0" smtClean="0"/>
              <a:t>https</a:t>
            </a:r>
            <a:r>
              <a:rPr lang="en-US" altLang="zh-CN" sz="1400" dirty="0"/>
              <a:t>://</a:t>
            </a:r>
            <a:r>
              <a:rPr lang="en-US" altLang="zh-CN" sz="1400" dirty="0" smtClean="0"/>
              <a:t>www.bilibili.com/video/BV1w7411q77P?from=search&amp;seid=7814619500521737331</a:t>
            </a:r>
          </a:p>
          <a:p>
            <a:pPr lvl="1"/>
            <a:r>
              <a:rPr lang="en-US" altLang="zh-CN" sz="1400" dirty="0" smtClean="0"/>
              <a:t>https</a:t>
            </a:r>
            <a:r>
              <a:rPr lang="en-US" altLang="zh-CN" sz="1400" dirty="0"/>
              <a:t>://v.youku.com/v_show/id_XNjczMTQzNjky.html?spm=a2h0k.11417342.soresults.dtitle</a:t>
            </a:r>
          </a:p>
          <a:p>
            <a:pPr lvl="1"/>
            <a:r>
              <a:rPr lang="en-US" altLang="zh-CN" sz="1400" dirty="0"/>
              <a:t>https://v.youku.com/v_show/id_XMTUyNjUyMTk0NA==.html?spm=a2h0k.11417342.soresults.dtitle</a:t>
            </a:r>
            <a:endParaRPr lang="zh-CN" altLang="en-US" sz="1400" dirty="0"/>
          </a:p>
        </p:txBody>
      </p:sp>
      <p:sp>
        <p:nvSpPr>
          <p:cNvPr id="6" name="内容占位符 4"/>
          <p:cNvSpPr txBox="1">
            <a:spLocks/>
          </p:cNvSpPr>
          <p:nvPr/>
        </p:nvSpPr>
        <p:spPr>
          <a:xfrm>
            <a:off x="8879632" y="908720"/>
            <a:ext cx="3312368" cy="56570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90000"/>
              <a:buFont typeface="Wingdings" panose="05000000000000000000" pitchFamily="2" charset="2"/>
              <a:buChar char="l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sz="1400" b="0" dirty="0" smtClean="0"/>
              <a:t>Tips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zh-CN" altLang="en-US" sz="1400" b="0" dirty="0"/>
              <a:t>堆排序堆</a:t>
            </a:r>
            <a:r>
              <a:rPr lang="zh-CN" altLang="en-US" sz="1400" b="0" dirty="0" smtClean="0"/>
              <a:t>顶应靠近观众而不是贴近屏幕，否则前面的同学会遮挡后面的表演；每位同学前后</a:t>
            </a:r>
            <a:r>
              <a:rPr lang="zh-CN" altLang="en-US" sz="1400" b="0" dirty="0"/>
              <a:t>左右都应该贴标签</a:t>
            </a:r>
            <a:r>
              <a:rPr lang="zh-CN" altLang="en-US" sz="1400" b="0" dirty="0" smtClean="0"/>
              <a:t>，否则侧身时无法看到对比；</a:t>
            </a:r>
            <a:endParaRPr lang="en-US" altLang="zh-CN" sz="1400" b="0" dirty="0" smtClean="0"/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zh-CN" altLang="en-US" sz="1400" b="0" dirty="0" smtClean="0"/>
              <a:t>动画</a:t>
            </a:r>
            <a:r>
              <a:rPr lang="zh-CN" altLang="en-US" sz="1400" b="0" dirty="0"/>
              <a:t>应该</a:t>
            </a:r>
            <a:r>
              <a:rPr lang="zh-CN" altLang="en-US" sz="1400" b="0" dirty="0" smtClean="0"/>
              <a:t>配合表演，</a:t>
            </a:r>
            <a:r>
              <a:rPr lang="zh-CN" altLang="en-US" sz="1400" b="0" dirty="0"/>
              <a:t>不要只是简单</a:t>
            </a:r>
            <a:r>
              <a:rPr lang="zh-CN" altLang="en-US" sz="1400" b="0" dirty="0" smtClean="0"/>
              <a:t>的无意义动画或者图片，</a:t>
            </a:r>
            <a:r>
              <a:rPr lang="zh-CN" altLang="en-US" sz="1400" b="0" dirty="0"/>
              <a:t>可以考虑把同学们的头像放</a:t>
            </a:r>
            <a:r>
              <a:rPr lang="zh-CN" altLang="en-US" sz="1400" b="0" dirty="0" smtClean="0"/>
              <a:t>到算法演示动画中，并与同学们的表演同步；</a:t>
            </a:r>
            <a:endParaRPr lang="en-US" altLang="zh-CN" sz="1400" b="0" dirty="0" smtClean="0"/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zh-CN" altLang="en-US" sz="1400" b="0" dirty="0" smtClean="0"/>
              <a:t>为了保证摄影效果，动画的背景务必使用黑色或者其他暗色，不能使用白色</a:t>
            </a:r>
            <a:r>
              <a:rPr lang="zh-CN" altLang="en-US" sz="1400" b="0" dirty="0"/>
              <a:t>，相应的文字也请尽量避免纯白，否则</a:t>
            </a:r>
            <a:r>
              <a:rPr lang="zh-CN" altLang="en-US" sz="1400" b="0" dirty="0" smtClean="0"/>
              <a:t>摄像时相机会因为逆光效果很差（可考虑第一排</a:t>
            </a:r>
            <a:r>
              <a:rPr lang="zh-CN" altLang="en-US" sz="1400" b="0" smtClean="0"/>
              <a:t>手机打光，高机位拍摄）</a:t>
            </a:r>
            <a:r>
              <a:rPr lang="zh-CN" altLang="en-US" sz="1400" b="0" dirty="0" smtClean="0"/>
              <a:t>；</a:t>
            </a:r>
            <a:endParaRPr lang="zh-CN" altLang="en-US" sz="1400" b="0" dirty="0"/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zh-CN" altLang="en-US" sz="1400" b="0" dirty="0"/>
              <a:t>一定要站在观众的角度去优化表演效果，特别是要把表演放在</a:t>
            </a:r>
            <a:r>
              <a:rPr lang="zh-CN" altLang="en-US" sz="1400" b="0" dirty="0" smtClean="0"/>
              <a:t>前台（贴近观众）；</a:t>
            </a:r>
            <a:endParaRPr lang="zh-CN" altLang="en-US" sz="1400" b="0" dirty="0"/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zh-CN" altLang="en-US" sz="1400" b="0" dirty="0"/>
              <a:t>舞台表现力强的</a:t>
            </a:r>
            <a:r>
              <a:rPr lang="zh-CN" altLang="en-US" sz="1400" b="0" dirty="0" smtClean="0"/>
              <a:t>同学尽量多安排一点</a:t>
            </a:r>
            <a:r>
              <a:rPr lang="zh-CN" altLang="en-US" sz="1400" b="0" dirty="0"/>
              <a:t>表演机会，例如快速排序里多做几次</a:t>
            </a:r>
            <a:r>
              <a:rPr lang="zh-CN" altLang="en-US" sz="1400" b="0" dirty="0" smtClean="0"/>
              <a:t>基准；</a:t>
            </a:r>
            <a:endParaRPr lang="zh-CN" altLang="en-US" sz="1400" b="0" dirty="0"/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zh-CN" altLang="en-US" sz="1400" b="0" dirty="0"/>
              <a:t>可以考虑在表演之后加一点自由</a:t>
            </a:r>
            <a:r>
              <a:rPr lang="zh-CN" altLang="en-US" sz="1400" b="0" dirty="0" smtClean="0"/>
              <a:t>表演。</a:t>
            </a:r>
            <a:endParaRPr lang="zh-CN" altLang="en-US" sz="1400" b="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706" y="4293096"/>
            <a:ext cx="2152034" cy="12900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706" y="5648030"/>
            <a:ext cx="2160240" cy="12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1415480" y="1138100"/>
            <a:ext cx="10129836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数据表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(Data List)</a:t>
            </a:r>
            <a:r>
              <a:rPr lang="zh-CN" altLang="en-US" sz="2600" b="0" dirty="0">
                <a:ea typeface="黑体" panose="02010609060101010101" pitchFamily="49" charset="-122"/>
              </a:rPr>
              <a:t>：</a:t>
            </a:r>
            <a:r>
              <a:rPr lang="zh-CN" altLang="en-US" sz="2600" dirty="0"/>
              <a:t>它是待排序数据元素（或记录）的有限集合。</a:t>
            </a:r>
          </a:p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关键码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(Key)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zh-CN" altLang="en-US" sz="2600" dirty="0">
                <a:latin typeface="楷体_GB2312" pitchFamily="49" charset="-122"/>
              </a:rPr>
              <a:t>数据元素中可用来区分数据元素的一个或多个属性域称为关键码。</a:t>
            </a:r>
          </a:p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排序码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(Sort Key)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zh-CN" altLang="en-US" sz="2600" dirty="0">
                <a:latin typeface="楷体_GB2312" pitchFamily="49" charset="-122"/>
              </a:rPr>
              <a:t>在排序过程中，将作为排序依据的关键码称为排序码。</a:t>
            </a:r>
          </a:p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400" dirty="0">
                <a:solidFill>
                  <a:srgbClr val="990033"/>
                </a:solidFill>
                <a:latin typeface="楷体_GB2312" pitchFamily="49" charset="-122"/>
              </a:rPr>
              <a:t>     </a:t>
            </a:r>
            <a:r>
              <a:rPr lang="zh-CN" altLang="en-US" sz="2400" dirty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zh-CN" altLang="en-US" sz="2400" dirty="0">
                <a:solidFill>
                  <a:srgbClr val="990033"/>
                </a:solidFill>
                <a:latin typeface="楷体_GB2312" pitchFamily="49" charset="-122"/>
              </a:rPr>
              <a:t>主排序</a:t>
            </a:r>
            <a:r>
              <a:rPr lang="zh-CN" altLang="en-US" sz="2400" dirty="0">
                <a:solidFill>
                  <a:srgbClr val="990033"/>
                </a:solidFill>
                <a:latin typeface="Times New Roman" panose="02020603050405020304" pitchFamily="18" charset="0"/>
              </a:rPr>
              <a:t>码</a:t>
            </a:r>
          </a:p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en-US" sz="240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40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zh-CN" altLang="en-US" sz="2400" dirty="0">
                <a:solidFill>
                  <a:srgbClr val="990033"/>
                </a:solidFill>
                <a:latin typeface="Times New Roman" panose="02020603050405020304" pitchFamily="18" charset="0"/>
              </a:rPr>
              <a:t>次排序码</a:t>
            </a:r>
            <a:endParaRPr lang="zh-CN" altLang="en-US" sz="2600" dirty="0">
              <a:latin typeface="楷体_GB2312" pitchFamily="49" charset="-122"/>
            </a:endParaRPr>
          </a:p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600" dirty="0">
                <a:latin typeface="楷体_GB2312" pitchFamily="49" charset="-122"/>
              </a:rPr>
              <a:t>每个数据表用哪个属性域</a:t>
            </a:r>
            <a:endParaRPr lang="en-US" altLang="zh-CN" sz="2600" dirty="0">
              <a:latin typeface="楷体_GB2312" pitchFamily="49" charset="-122"/>
            </a:endParaRPr>
          </a:p>
          <a:p>
            <a:pPr marL="0" indent="0" algn="just">
              <a:lnSpc>
                <a:spcPct val="105000"/>
              </a:lnSpc>
              <a:buClr>
                <a:srgbClr val="0066CC"/>
              </a:buClr>
              <a:buNone/>
              <a:defRPr/>
            </a:pPr>
            <a:r>
              <a:rPr lang="zh-CN" altLang="en-US" sz="2600" dirty="0">
                <a:latin typeface="楷体_GB2312" pitchFamily="49" charset="-122"/>
              </a:rPr>
              <a:t>作为排序码，要视具体的应</a:t>
            </a:r>
            <a:endParaRPr lang="en-US" altLang="zh-CN" sz="2600" dirty="0">
              <a:latin typeface="楷体_GB2312" pitchFamily="49" charset="-122"/>
            </a:endParaRPr>
          </a:p>
          <a:p>
            <a:pPr marL="0" indent="0" algn="just">
              <a:lnSpc>
                <a:spcPct val="105000"/>
              </a:lnSpc>
              <a:buClr>
                <a:srgbClr val="0066CC"/>
              </a:buClr>
              <a:buNone/>
              <a:defRPr/>
            </a:pPr>
            <a:r>
              <a:rPr lang="zh-CN" altLang="en-US" sz="2600" dirty="0">
                <a:latin typeface="楷体_GB2312" pitchFamily="49" charset="-122"/>
              </a:rPr>
              <a:t>用需要而定。</a:t>
            </a:r>
          </a:p>
        </p:txBody>
      </p:sp>
      <p:sp>
        <p:nvSpPr>
          <p:cNvPr id="87056" name="Rectangle 16"/>
          <p:cNvSpPr>
            <a:spLocks noChangeArrowheads="1"/>
          </p:cNvSpPr>
          <p:nvPr/>
        </p:nvSpPr>
        <p:spPr bwMode="white">
          <a:xfrm>
            <a:off x="900056" y="43656"/>
            <a:ext cx="38877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排序的基本概念</a:t>
            </a:r>
          </a:p>
        </p:txBody>
      </p:sp>
      <p:grpSp>
        <p:nvGrpSpPr>
          <p:cNvPr id="20491" name="Group 98"/>
          <p:cNvGrpSpPr>
            <a:grpSpLocks/>
          </p:cNvGrpSpPr>
          <p:nvPr/>
        </p:nvGrpSpPr>
        <p:grpSpPr bwMode="auto">
          <a:xfrm>
            <a:off x="7824018" y="4148707"/>
            <a:ext cx="3384550" cy="2306638"/>
            <a:chOff x="-3" y="-3"/>
            <a:chExt cx="3078" cy="2267"/>
          </a:xfrm>
        </p:grpSpPr>
        <p:grpSp>
          <p:nvGrpSpPr>
            <p:cNvPr id="20496" name="Group 96"/>
            <p:cNvGrpSpPr>
              <a:grpSpLocks/>
            </p:cNvGrpSpPr>
            <p:nvPr/>
          </p:nvGrpSpPr>
          <p:grpSpPr bwMode="auto">
            <a:xfrm>
              <a:off x="0" y="0"/>
              <a:ext cx="3072" cy="2261"/>
              <a:chOff x="0" y="0"/>
              <a:chExt cx="3072" cy="2261"/>
            </a:xfrm>
          </p:grpSpPr>
          <p:grpSp>
            <p:nvGrpSpPr>
              <p:cNvPr id="20498" name="Group 41"/>
              <p:cNvGrpSpPr>
                <a:grpSpLocks/>
              </p:cNvGrpSpPr>
              <p:nvPr/>
            </p:nvGrpSpPr>
            <p:grpSpPr bwMode="auto">
              <a:xfrm>
                <a:off x="0" y="0"/>
                <a:ext cx="768" cy="323"/>
                <a:chOff x="0" y="0"/>
                <a:chExt cx="768" cy="323"/>
              </a:xfrm>
            </p:grpSpPr>
            <p:sp>
              <p:nvSpPr>
                <p:cNvPr id="96" name="Rectangle 12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681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zh-CN" altLang="en-US"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学号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7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499" name="Group 43"/>
              <p:cNvGrpSpPr>
                <a:grpSpLocks/>
              </p:cNvGrpSpPr>
              <p:nvPr/>
            </p:nvGrpSpPr>
            <p:grpSpPr bwMode="auto">
              <a:xfrm>
                <a:off x="768" y="0"/>
                <a:ext cx="768" cy="323"/>
                <a:chOff x="768" y="0"/>
                <a:chExt cx="768" cy="323"/>
              </a:xfrm>
            </p:grpSpPr>
            <p:sp>
              <p:nvSpPr>
                <p:cNvPr id="94" name="Rectangle 13"/>
                <p:cNvSpPr>
                  <a:spLocks noChangeArrowheads="1"/>
                </p:cNvSpPr>
                <p:nvPr/>
              </p:nvSpPr>
              <p:spPr bwMode="auto">
                <a:xfrm>
                  <a:off x="811" y="0"/>
                  <a:ext cx="681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zh-CN" altLang="en-US"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姓名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5" name="Rectangle 42"/>
                <p:cNvSpPr>
                  <a:spLocks noChangeArrowheads="1"/>
                </p:cNvSpPr>
                <p:nvPr/>
              </p:nvSpPr>
              <p:spPr bwMode="auto">
                <a:xfrm>
                  <a:off x="768" y="0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00" name="Group 45"/>
              <p:cNvGrpSpPr>
                <a:grpSpLocks/>
              </p:cNvGrpSpPr>
              <p:nvPr/>
            </p:nvGrpSpPr>
            <p:grpSpPr bwMode="auto">
              <a:xfrm>
                <a:off x="1536" y="0"/>
                <a:ext cx="768" cy="323"/>
                <a:chOff x="1536" y="0"/>
                <a:chExt cx="768" cy="323"/>
              </a:xfrm>
            </p:grpSpPr>
            <p:sp>
              <p:nvSpPr>
                <p:cNvPr id="92" name="Rectangle 14"/>
                <p:cNvSpPr>
                  <a:spLocks noChangeArrowheads="1"/>
                </p:cNvSpPr>
                <p:nvPr/>
              </p:nvSpPr>
              <p:spPr bwMode="auto">
                <a:xfrm>
                  <a:off x="1579" y="0"/>
                  <a:ext cx="681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zh-CN" altLang="en-US"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年龄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3" name="Rectangle 44"/>
                <p:cNvSpPr>
                  <a:spLocks noChangeArrowheads="1"/>
                </p:cNvSpPr>
                <p:nvPr/>
              </p:nvSpPr>
              <p:spPr bwMode="auto">
                <a:xfrm>
                  <a:off x="1536" y="0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01" name="Group 47"/>
              <p:cNvGrpSpPr>
                <a:grpSpLocks/>
              </p:cNvGrpSpPr>
              <p:nvPr/>
            </p:nvGrpSpPr>
            <p:grpSpPr bwMode="auto">
              <a:xfrm>
                <a:off x="2304" y="0"/>
                <a:ext cx="768" cy="323"/>
                <a:chOff x="2304" y="0"/>
                <a:chExt cx="768" cy="323"/>
              </a:xfrm>
            </p:grpSpPr>
            <p:sp>
              <p:nvSpPr>
                <p:cNvPr id="90" name="Rectangle 15"/>
                <p:cNvSpPr>
                  <a:spLocks noChangeArrowheads="1"/>
                </p:cNvSpPr>
                <p:nvPr/>
              </p:nvSpPr>
              <p:spPr bwMode="auto">
                <a:xfrm>
                  <a:off x="2347" y="0"/>
                  <a:ext cx="681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zh-CN" altLang="en-US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成绩</a:t>
                  </a:r>
                  <a:endParaRPr lang="en-US" altLang="zh-CN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" name="Rectangle 46"/>
                <p:cNvSpPr>
                  <a:spLocks noChangeArrowheads="1"/>
                </p:cNvSpPr>
                <p:nvPr/>
              </p:nvSpPr>
              <p:spPr bwMode="auto">
                <a:xfrm>
                  <a:off x="2304" y="0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02" name="Group 49"/>
              <p:cNvGrpSpPr>
                <a:grpSpLocks/>
              </p:cNvGrpSpPr>
              <p:nvPr/>
            </p:nvGrpSpPr>
            <p:grpSpPr bwMode="auto">
              <a:xfrm>
                <a:off x="0" y="323"/>
                <a:ext cx="768" cy="323"/>
                <a:chOff x="0" y="323"/>
                <a:chExt cx="768" cy="323"/>
              </a:xfrm>
            </p:grpSpPr>
            <p:sp>
              <p:nvSpPr>
                <p:cNvPr id="88" name="Rectangle 16"/>
                <p:cNvSpPr>
                  <a:spLocks noChangeArrowheads="1"/>
                </p:cNvSpPr>
                <p:nvPr/>
              </p:nvSpPr>
              <p:spPr bwMode="auto">
                <a:xfrm>
                  <a:off x="43" y="323"/>
                  <a:ext cx="681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99001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9" name="Rectangle 48"/>
                <p:cNvSpPr>
                  <a:spLocks noChangeArrowheads="1"/>
                </p:cNvSpPr>
                <p:nvPr/>
              </p:nvSpPr>
              <p:spPr bwMode="auto">
                <a:xfrm>
                  <a:off x="0" y="323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03" name="Group 51"/>
              <p:cNvGrpSpPr>
                <a:grpSpLocks/>
              </p:cNvGrpSpPr>
              <p:nvPr/>
            </p:nvGrpSpPr>
            <p:grpSpPr bwMode="auto">
              <a:xfrm>
                <a:off x="768" y="323"/>
                <a:ext cx="768" cy="323"/>
                <a:chOff x="768" y="323"/>
                <a:chExt cx="768" cy="323"/>
              </a:xfrm>
            </p:grpSpPr>
            <p:sp>
              <p:nvSpPr>
                <p:cNvPr id="86" name="Rectangle 17"/>
                <p:cNvSpPr>
                  <a:spLocks noChangeArrowheads="1"/>
                </p:cNvSpPr>
                <p:nvPr/>
              </p:nvSpPr>
              <p:spPr bwMode="auto">
                <a:xfrm>
                  <a:off x="811" y="323"/>
                  <a:ext cx="681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zh-CN" altLang="en-US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王晓佳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7" name="Rectangle 50"/>
                <p:cNvSpPr>
                  <a:spLocks noChangeArrowheads="1"/>
                </p:cNvSpPr>
                <p:nvPr/>
              </p:nvSpPr>
              <p:spPr bwMode="auto">
                <a:xfrm>
                  <a:off x="768" y="323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04" name="Group 53"/>
              <p:cNvGrpSpPr>
                <a:grpSpLocks/>
              </p:cNvGrpSpPr>
              <p:nvPr/>
            </p:nvGrpSpPr>
            <p:grpSpPr bwMode="auto">
              <a:xfrm>
                <a:off x="1536" y="323"/>
                <a:ext cx="768" cy="323"/>
                <a:chOff x="1536" y="323"/>
                <a:chExt cx="768" cy="323"/>
              </a:xfrm>
            </p:grpSpPr>
            <p:sp>
              <p:nvSpPr>
                <p:cNvPr id="84" name="Rectangle 18"/>
                <p:cNvSpPr>
                  <a:spLocks noChangeArrowheads="1"/>
                </p:cNvSpPr>
                <p:nvPr/>
              </p:nvSpPr>
              <p:spPr bwMode="auto">
                <a:xfrm>
                  <a:off x="1579" y="323"/>
                  <a:ext cx="681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18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" name="Rectangle 52"/>
                <p:cNvSpPr>
                  <a:spLocks noChangeArrowheads="1"/>
                </p:cNvSpPr>
                <p:nvPr/>
              </p:nvSpPr>
              <p:spPr bwMode="auto">
                <a:xfrm>
                  <a:off x="1536" y="323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05" name="Group 55"/>
              <p:cNvGrpSpPr>
                <a:grpSpLocks/>
              </p:cNvGrpSpPr>
              <p:nvPr/>
            </p:nvGrpSpPr>
            <p:grpSpPr bwMode="auto">
              <a:xfrm>
                <a:off x="2304" y="323"/>
                <a:ext cx="768" cy="323"/>
                <a:chOff x="2304" y="323"/>
                <a:chExt cx="768" cy="323"/>
              </a:xfrm>
            </p:grpSpPr>
            <p:sp>
              <p:nvSpPr>
                <p:cNvPr id="82" name="Rectangle 19"/>
                <p:cNvSpPr>
                  <a:spLocks noChangeArrowheads="1"/>
                </p:cNvSpPr>
                <p:nvPr/>
              </p:nvSpPr>
              <p:spPr bwMode="auto">
                <a:xfrm>
                  <a:off x="2347" y="323"/>
                  <a:ext cx="681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76</a:t>
                  </a:r>
                  <a:endParaRPr lang="zh-CN" alt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3" name="Rectangle 54"/>
                <p:cNvSpPr>
                  <a:spLocks noChangeArrowheads="1"/>
                </p:cNvSpPr>
                <p:nvPr/>
              </p:nvSpPr>
              <p:spPr bwMode="auto">
                <a:xfrm>
                  <a:off x="2304" y="323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06" name="Group 57"/>
              <p:cNvGrpSpPr>
                <a:grpSpLocks/>
              </p:cNvGrpSpPr>
              <p:nvPr/>
            </p:nvGrpSpPr>
            <p:grpSpPr bwMode="auto">
              <a:xfrm>
                <a:off x="0" y="646"/>
                <a:ext cx="768" cy="323"/>
                <a:chOff x="0" y="646"/>
                <a:chExt cx="768" cy="323"/>
              </a:xfrm>
            </p:grpSpPr>
            <p:sp>
              <p:nvSpPr>
                <p:cNvPr id="80" name="Rectangle 20"/>
                <p:cNvSpPr>
                  <a:spLocks noChangeArrowheads="1"/>
                </p:cNvSpPr>
                <p:nvPr/>
              </p:nvSpPr>
              <p:spPr bwMode="auto">
                <a:xfrm>
                  <a:off x="43" y="646"/>
                  <a:ext cx="681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99002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1" name="Rectangle 56"/>
                <p:cNvSpPr>
                  <a:spLocks noChangeArrowheads="1"/>
                </p:cNvSpPr>
                <p:nvPr/>
              </p:nvSpPr>
              <p:spPr bwMode="auto">
                <a:xfrm>
                  <a:off x="0" y="646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07" name="Group 59"/>
              <p:cNvGrpSpPr>
                <a:grpSpLocks/>
              </p:cNvGrpSpPr>
              <p:nvPr/>
            </p:nvGrpSpPr>
            <p:grpSpPr bwMode="auto">
              <a:xfrm>
                <a:off x="768" y="646"/>
                <a:ext cx="768" cy="323"/>
                <a:chOff x="768" y="646"/>
                <a:chExt cx="768" cy="323"/>
              </a:xfrm>
            </p:grpSpPr>
            <p:sp>
              <p:nvSpPr>
                <p:cNvPr id="78" name="Rectangle 21"/>
                <p:cNvSpPr>
                  <a:spLocks noChangeArrowheads="1"/>
                </p:cNvSpPr>
                <p:nvPr/>
              </p:nvSpPr>
              <p:spPr bwMode="auto">
                <a:xfrm>
                  <a:off x="811" y="646"/>
                  <a:ext cx="681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zh-CN" altLang="en-US"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林一鹏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9" name="Rectangle 58"/>
                <p:cNvSpPr>
                  <a:spLocks noChangeArrowheads="1"/>
                </p:cNvSpPr>
                <p:nvPr/>
              </p:nvSpPr>
              <p:spPr bwMode="auto">
                <a:xfrm>
                  <a:off x="768" y="646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08" name="Group 61"/>
              <p:cNvGrpSpPr>
                <a:grpSpLocks/>
              </p:cNvGrpSpPr>
              <p:nvPr/>
            </p:nvGrpSpPr>
            <p:grpSpPr bwMode="auto">
              <a:xfrm>
                <a:off x="1536" y="646"/>
                <a:ext cx="768" cy="323"/>
                <a:chOff x="1536" y="646"/>
                <a:chExt cx="768" cy="323"/>
              </a:xfrm>
            </p:grpSpPr>
            <p:sp>
              <p:nvSpPr>
                <p:cNvPr id="76" name="Rectangle 22"/>
                <p:cNvSpPr>
                  <a:spLocks noChangeArrowheads="1"/>
                </p:cNvSpPr>
                <p:nvPr/>
              </p:nvSpPr>
              <p:spPr bwMode="auto">
                <a:xfrm>
                  <a:off x="1579" y="646"/>
                  <a:ext cx="681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19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7" name="Rectangle 60"/>
                <p:cNvSpPr>
                  <a:spLocks noChangeArrowheads="1"/>
                </p:cNvSpPr>
                <p:nvPr/>
              </p:nvSpPr>
              <p:spPr bwMode="auto">
                <a:xfrm>
                  <a:off x="1536" y="646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09" name="Group 63"/>
              <p:cNvGrpSpPr>
                <a:grpSpLocks/>
              </p:cNvGrpSpPr>
              <p:nvPr/>
            </p:nvGrpSpPr>
            <p:grpSpPr bwMode="auto">
              <a:xfrm>
                <a:off x="2304" y="646"/>
                <a:ext cx="768" cy="323"/>
                <a:chOff x="2304" y="646"/>
                <a:chExt cx="768" cy="323"/>
              </a:xfrm>
            </p:grpSpPr>
            <p:sp>
              <p:nvSpPr>
                <p:cNvPr id="74" name="Rectangle 23"/>
                <p:cNvSpPr>
                  <a:spLocks noChangeArrowheads="1"/>
                </p:cNvSpPr>
                <p:nvPr/>
              </p:nvSpPr>
              <p:spPr bwMode="auto">
                <a:xfrm>
                  <a:off x="2347" y="646"/>
                  <a:ext cx="681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88</a:t>
                  </a:r>
                  <a:endParaRPr lang="zh-CN" alt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5" name="Rectangle 62"/>
                <p:cNvSpPr>
                  <a:spLocks noChangeArrowheads="1"/>
                </p:cNvSpPr>
                <p:nvPr/>
              </p:nvSpPr>
              <p:spPr bwMode="auto">
                <a:xfrm>
                  <a:off x="2304" y="646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10" name="Group 65"/>
              <p:cNvGrpSpPr>
                <a:grpSpLocks/>
              </p:cNvGrpSpPr>
              <p:nvPr/>
            </p:nvGrpSpPr>
            <p:grpSpPr bwMode="auto">
              <a:xfrm>
                <a:off x="0" y="969"/>
                <a:ext cx="768" cy="323"/>
                <a:chOff x="0" y="969"/>
                <a:chExt cx="768" cy="323"/>
              </a:xfrm>
            </p:grpSpPr>
            <p:sp>
              <p:nvSpPr>
                <p:cNvPr id="72" name="Rectangle 24"/>
                <p:cNvSpPr>
                  <a:spLocks noChangeArrowheads="1"/>
                </p:cNvSpPr>
                <p:nvPr/>
              </p:nvSpPr>
              <p:spPr bwMode="auto">
                <a:xfrm>
                  <a:off x="43" y="969"/>
                  <a:ext cx="681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99003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" name="Rectangle 64"/>
                <p:cNvSpPr>
                  <a:spLocks noChangeArrowheads="1"/>
                </p:cNvSpPr>
                <p:nvPr/>
              </p:nvSpPr>
              <p:spPr bwMode="auto">
                <a:xfrm>
                  <a:off x="0" y="969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11" name="Group 67"/>
              <p:cNvGrpSpPr>
                <a:grpSpLocks/>
              </p:cNvGrpSpPr>
              <p:nvPr/>
            </p:nvGrpSpPr>
            <p:grpSpPr bwMode="auto">
              <a:xfrm>
                <a:off x="768" y="969"/>
                <a:ext cx="768" cy="323"/>
                <a:chOff x="768" y="969"/>
                <a:chExt cx="768" cy="323"/>
              </a:xfrm>
            </p:grpSpPr>
            <p:sp>
              <p:nvSpPr>
                <p:cNvPr id="70" name="Rectangle 25"/>
                <p:cNvSpPr>
                  <a:spLocks noChangeArrowheads="1"/>
                </p:cNvSpPr>
                <p:nvPr/>
              </p:nvSpPr>
              <p:spPr bwMode="auto">
                <a:xfrm>
                  <a:off x="811" y="969"/>
                  <a:ext cx="681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zh-CN" altLang="en-US"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谢宁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1" name="Rectangle 66"/>
                <p:cNvSpPr>
                  <a:spLocks noChangeArrowheads="1"/>
                </p:cNvSpPr>
                <p:nvPr/>
              </p:nvSpPr>
              <p:spPr bwMode="auto">
                <a:xfrm>
                  <a:off x="768" y="969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12" name="Group 69"/>
              <p:cNvGrpSpPr>
                <a:grpSpLocks/>
              </p:cNvGrpSpPr>
              <p:nvPr/>
            </p:nvGrpSpPr>
            <p:grpSpPr bwMode="auto">
              <a:xfrm>
                <a:off x="1536" y="969"/>
                <a:ext cx="768" cy="323"/>
                <a:chOff x="1536" y="969"/>
                <a:chExt cx="768" cy="323"/>
              </a:xfrm>
            </p:grpSpPr>
            <p:sp>
              <p:nvSpPr>
                <p:cNvPr id="68" name="Rectangle 26"/>
                <p:cNvSpPr>
                  <a:spLocks noChangeArrowheads="1"/>
                </p:cNvSpPr>
                <p:nvPr/>
              </p:nvSpPr>
              <p:spPr bwMode="auto">
                <a:xfrm>
                  <a:off x="1579" y="969"/>
                  <a:ext cx="681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17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9" name="Rectangle 68"/>
                <p:cNvSpPr>
                  <a:spLocks noChangeArrowheads="1"/>
                </p:cNvSpPr>
                <p:nvPr/>
              </p:nvSpPr>
              <p:spPr bwMode="auto">
                <a:xfrm>
                  <a:off x="1536" y="969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13" name="Group 71"/>
              <p:cNvGrpSpPr>
                <a:grpSpLocks/>
              </p:cNvGrpSpPr>
              <p:nvPr/>
            </p:nvGrpSpPr>
            <p:grpSpPr bwMode="auto">
              <a:xfrm>
                <a:off x="2304" y="969"/>
                <a:ext cx="768" cy="323"/>
                <a:chOff x="2304" y="969"/>
                <a:chExt cx="768" cy="323"/>
              </a:xfrm>
            </p:grpSpPr>
            <p:sp>
              <p:nvSpPr>
                <p:cNvPr id="66" name="Rectangle 27"/>
                <p:cNvSpPr>
                  <a:spLocks noChangeArrowheads="1"/>
                </p:cNvSpPr>
                <p:nvPr/>
              </p:nvSpPr>
              <p:spPr bwMode="auto">
                <a:xfrm>
                  <a:off x="2347" y="969"/>
                  <a:ext cx="681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60</a:t>
                  </a:r>
                  <a:endParaRPr lang="zh-CN" alt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7" name="Rectangle 70"/>
                <p:cNvSpPr>
                  <a:spLocks noChangeArrowheads="1"/>
                </p:cNvSpPr>
                <p:nvPr/>
              </p:nvSpPr>
              <p:spPr bwMode="auto">
                <a:xfrm>
                  <a:off x="2304" y="969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14" name="Group 73"/>
              <p:cNvGrpSpPr>
                <a:grpSpLocks/>
              </p:cNvGrpSpPr>
              <p:nvPr/>
            </p:nvGrpSpPr>
            <p:grpSpPr bwMode="auto">
              <a:xfrm>
                <a:off x="0" y="1292"/>
                <a:ext cx="768" cy="323"/>
                <a:chOff x="0" y="1292"/>
                <a:chExt cx="768" cy="323"/>
              </a:xfrm>
            </p:grpSpPr>
            <p:sp>
              <p:nvSpPr>
                <p:cNvPr id="64" name="Rectangle 28"/>
                <p:cNvSpPr>
                  <a:spLocks noChangeArrowheads="1"/>
                </p:cNvSpPr>
                <p:nvPr/>
              </p:nvSpPr>
              <p:spPr bwMode="auto">
                <a:xfrm>
                  <a:off x="43" y="1292"/>
                  <a:ext cx="681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99004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" name="Rectangle 72"/>
                <p:cNvSpPr>
                  <a:spLocks noChangeArrowheads="1"/>
                </p:cNvSpPr>
                <p:nvPr/>
              </p:nvSpPr>
              <p:spPr bwMode="auto">
                <a:xfrm>
                  <a:off x="0" y="1292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15" name="Group 75"/>
              <p:cNvGrpSpPr>
                <a:grpSpLocks/>
              </p:cNvGrpSpPr>
              <p:nvPr/>
            </p:nvGrpSpPr>
            <p:grpSpPr bwMode="auto">
              <a:xfrm>
                <a:off x="768" y="1292"/>
                <a:ext cx="768" cy="323"/>
                <a:chOff x="768" y="1292"/>
                <a:chExt cx="768" cy="323"/>
              </a:xfrm>
            </p:grpSpPr>
            <p:sp>
              <p:nvSpPr>
                <p:cNvPr id="62" name="Rectangle 29"/>
                <p:cNvSpPr>
                  <a:spLocks noChangeArrowheads="1"/>
                </p:cNvSpPr>
                <p:nvPr/>
              </p:nvSpPr>
              <p:spPr bwMode="auto">
                <a:xfrm>
                  <a:off x="811" y="1292"/>
                  <a:ext cx="681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zh-CN" altLang="en-US"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张丽娟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" name="Rectangle 74"/>
                <p:cNvSpPr>
                  <a:spLocks noChangeArrowheads="1"/>
                </p:cNvSpPr>
                <p:nvPr/>
              </p:nvSpPr>
              <p:spPr bwMode="auto">
                <a:xfrm>
                  <a:off x="768" y="1292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16" name="Group 77"/>
              <p:cNvGrpSpPr>
                <a:grpSpLocks/>
              </p:cNvGrpSpPr>
              <p:nvPr/>
            </p:nvGrpSpPr>
            <p:grpSpPr bwMode="auto">
              <a:xfrm>
                <a:off x="1536" y="1292"/>
                <a:ext cx="768" cy="323"/>
                <a:chOff x="1536" y="1292"/>
                <a:chExt cx="768" cy="323"/>
              </a:xfrm>
            </p:grpSpPr>
            <p:sp>
              <p:nvSpPr>
                <p:cNvPr id="60" name="Rectangle 30"/>
                <p:cNvSpPr>
                  <a:spLocks noChangeArrowheads="1"/>
                </p:cNvSpPr>
                <p:nvPr/>
              </p:nvSpPr>
              <p:spPr bwMode="auto">
                <a:xfrm>
                  <a:off x="1579" y="1292"/>
                  <a:ext cx="681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18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1" name="Rectangle 76"/>
                <p:cNvSpPr>
                  <a:spLocks noChangeArrowheads="1"/>
                </p:cNvSpPr>
                <p:nvPr/>
              </p:nvSpPr>
              <p:spPr bwMode="auto">
                <a:xfrm>
                  <a:off x="1536" y="1292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17" name="Group 79"/>
              <p:cNvGrpSpPr>
                <a:grpSpLocks/>
              </p:cNvGrpSpPr>
              <p:nvPr/>
            </p:nvGrpSpPr>
            <p:grpSpPr bwMode="auto">
              <a:xfrm>
                <a:off x="2304" y="1292"/>
                <a:ext cx="768" cy="323"/>
                <a:chOff x="2304" y="1292"/>
                <a:chExt cx="768" cy="323"/>
              </a:xfrm>
            </p:grpSpPr>
            <p:sp>
              <p:nvSpPr>
                <p:cNvPr id="58" name="Rectangle 31"/>
                <p:cNvSpPr>
                  <a:spLocks noChangeArrowheads="1"/>
                </p:cNvSpPr>
                <p:nvPr/>
              </p:nvSpPr>
              <p:spPr bwMode="auto">
                <a:xfrm>
                  <a:off x="2347" y="1292"/>
                  <a:ext cx="681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59</a:t>
                  </a:r>
                  <a:endParaRPr lang="zh-CN" alt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9" name="Rectangle 78"/>
                <p:cNvSpPr>
                  <a:spLocks noChangeArrowheads="1"/>
                </p:cNvSpPr>
                <p:nvPr/>
              </p:nvSpPr>
              <p:spPr bwMode="auto">
                <a:xfrm>
                  <a:off x="2304" y="1292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18" name="Group 81"/>
              <p:cNvGrpSpPr>
                <a:grpSpLocks/>
              </p:cNvGrpSpPr>
              <p:nvPr/>
            </p:nvGrpSpPr>
            <p:grpSpPr bwMode="auto">
              <a:xfrm>
                <a:off x="0" y="1615"/>
                <a:ext cx="768" cy="323"/>
                <a:chOff x="0" y="1615"/>
                <a:chExt cx="768" cy="323"/>
              </a:xfrm>
            </p:grpSpPr>
            <p:sp>
              <p:nvSpPr>
                <p:cNvPr id="56" name="Rectangle 32"/>
                <p:cNvSpPr>
                  <a:spLocks noChangeArrowheads="1"/>
                </p:cNvSpPr>
                <p:nvPr/>
              </p:nvSpPr>
              <p:spPr bwMode="auto">
                <a:xfrm>
                  <a:off x="43" y="1615"/>
                  <a:ext cx="681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99005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7" name="Rectangle 80"/>
                <p:cNvSpPr>
                  <a:spLocks noChangeArrowheads="1"/>
                </p:cNvSpPr>
                <p:nvPr/>
              </p:nvSpPr>
              <p:spPr bwMode="auto">
                <a:xfrm>
                  <a:off x="0" y="1615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19" name="Group 83"/>
              <p:cNvGrpSpPr>
                <a:grpSpLocks/>
              </p:cNvGrpSpPr>
              <p:nvPr/>
            </p:nvGrpSpPr>
            <p:grpSpPr bwMode="auto">
              <a:xfrm>
                <a:off x="768" y="1615"/>
                <a:ext cx="768" cy="323"/>
                <a:chOff x="768" y="1615"/>
                <a:chExt cx="768" cy="323"/>
              </a:xfrm>
            </p:grpSpPr>
            <p:sp>
              <p:nvSpPr>
                <p:cNvPr id="54" name="Rectangle 33"/>
                <p:cNvSpPr>
                  <a:spLocks noChangeArrowheads="1"/>
                </p:cNvSpPr>
                <p:nvPr/>
              </p:nvSpPr>
              <p:spPr bwMode="auto">
                <a:xfrm>
                  <a:off x="811" y="1615"/>
                  <a:ext cx="681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zh-CN" altLang="en-US"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周涛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5" name="Rectangle 82"/>
                <p:cNvSpPr>
                  <a:spLocks noChangeArrowheads="1"/>
                </p:cNvSpPr>
                <p:nvPr/>
              </p:nvSpPr>
              <p:spPr bwMode="auto">
                <a:xfrm>
                  <a:off x="768" y="1615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20" name="Group 85"/>
              <p:cNvGrpSpPr>
                <a:grpSpLocks/>
              </p:cNvGrpSpPr>
              <p:nvPr/>
            </p:nvGrpSpPr>
            <p:grpSpPr bwMode="auto">
              <a:xfrm>
                <a:off x="1536" y="1615"/>
                <a:ext cx="768" cy="323"/>
                <a:chOff x="1536" y="1615"/>
                <a:chExt cx="768" cy="323"/>
              </a:xfrm>
            </p:grpSpPr>
            <p:sp>
              <p:nvSpPr>
                <p:cNvPr id="52" name="Rectangle 34"/>
                <p:cNvSpPr>
                  <a:spLocks noChangeArrowheads="1"/>
                </p:cNvSpPr>
                <p:nvPr/>
              </p:nvSpPr>
              <p:spPr bwMode="auto">
                <a:xfrm>
                  <a:off x="1579" y="1615"/>
                  <a:ext cx="681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20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3" name="Rectangle 84"/>
                <p:cNvSpPr>
                  <a:spLocks noChangeArrowheads="1"/>
                </p:cNvSpPr>
                <p:nvPr/>
              </p:nvSpPr>
              <p:spPr bwMode="auto">
                <a:xfrm>
                  <a:off x="1536" y="1615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21" name="Group 87"/>
              <p:cNvGrpSpPr>
                <a:grpSpLocks/>
              </p:cNvGrpSpPr>
              <p:nvPr/>
            </p:nvGrpSpPr>
            <p:grpSpPr bwMode="auto">
              <a:xfrm>
                <a:off x="2304" y="1615"/>
                <a:ext cx="768" cy="323"/>
                <a:chOff x="2304" y="1615"/>
                <a:chExt cx="768" cy="323"/>
              </a:xfrm>
            </p:grpSpPr>
            <p:sp>
              <p:nvSpPr>
                <p:cNvPr id="50" name="Rectangle 35"/>
                <p:cNvSpPr>
                  <a:spLocks noChangeArrowheads="1"/>
                </p:cNvSpPr>
                <p:nvPr/>
              </p:nvSpPr>
              <p:spPr bwMode="auto">
                <a:xfrm>
                  <a:off x="2347" y="1615"/>
                  <a:ext cx="681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90</a:t>
                  </a:r>
                  <a:endParaRPr lang="zh-CN" alt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1" name="Rectangle 86"/>
                <p:cNvSpPr>
                  <a:spLocks noChangeArrowheads="1"/>
                </p:cNvSpPr>
                <p:nvPr/>
              </p:nvSpPr>
              <p:spPr bwMode="auto">
                <a:xfrm>
                  <a:off x="2304" y="1615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22" name="Group 89"/>
              <p:cNvGrpSpPr>
                <a:grpSpLocks/>
              </p:cNvGrpSpPr>
              <p:nvPr/>
            </p:nvGrpSpPr>
            <p:grpSpPr bwMode="auto">
              <a:xfrm>
                <a:off x="0" y="1938"/>
                <a:ext cx="768" cy="323"/>
                <a:chOff x="0" y="1938"/>
                <a:chExt cx="768" cy="323"/>
              </a:xfrm>
            </p:grpSpPr>
            <p:sp>
              <p:nvSpPr>
                <p:cNvPr id="48" name="Rectangle 36"/>
                <p:cNvSpPr>
                  <a:spLocks noChangeArrowheads="1"/>
                </p:cNvSpPr>
                <p:nvPr/>
              </p:nvSpPr>
              <p:spPr bwMode="auto">
                <a:xfrm>
                  <a:off x="43" y="1938"/>
                  <a:ext cx="681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99006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" name="Rectangle 88"/>
                <p:cNvSpPr>
                  <a:spLocks noChangeArrowheads="1"/>
                </p:cNvSpPr>
                <p:nvPr/>
              </p:nvSpPr>
              <p:spPr bwMode="auto">
                <a:xfrm>
                  <a:off x="0" y="1938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23" name="Group 91"/>
              <p:cNvGrpSpPr>
                <a:grpSpLocks/>
              </p:cNvGrpSpPr>
              <p:nvPr/>
            </p:nvGrpSpPr>
            <p:grpSpPr bwMode="auto">
              <a:xfrm>
                <a:off x="768" y="1938"/>
                <a:ext cx="768" cy="323"/>
                <a:chOff x="768" y="1938"/>
                <a:chExt cx="768" cy="323"/>
              </a:xfrm>
            </p:grpSpPr>
            <p:sp>
              <p:nvSpPr>
                <p:cNvPr id="46" name="Rectangle 37"/>
                <p:cNvSpPr>
                  <a:spLocks noChangeArrowheads="1"/>
                </p:cNvSpPr>
                <p:nvPr/>
              </p:nvSpPr>
              <p:spPr bwMode="auto">
                <a:xfrm>
                  <a:off x="811" y="1938"/>
                  <a:ext cx="681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zh-CN" altLang="en-US"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李小燕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7" name="Rectangle 90"/>
                <p:cNvSpPr>
                  <a:spLocks noChangeArrowheads="1"/>
                </p:cNvSpPr>
                <p:nvPr/>
              </p:nvSpPr>
              <p:spPr bwMode="auto">
                <a:xfrm>
                  <a:off x="768" y="1938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24" name="Group 93"/>
              <p:cNvGrpSpPr>
                <a:grpSpLocks/>
              </p:cNvGrpSpPr>
              <p:nvPr/>
            </p:nvGrpSpPr>
            <p:grpSpPr bwMode="auto">
              <a:xfrm>
                <a:off x="1536" y="1938"/>
                <a:ext cx="768" cy="323"/>
                <a:chOff x="1536" y="1938"/>
                <a:chExt cx="768" cy="323"/>
              </a:xfrm>
            </p:grpSpPr>
            <p:sp>
              <p:nvSpPr>
                <p:cNvPr id="44" name="Rectangle 38"/>
                <p:cNvSpPr>
                  <a:spLocks noChangeArrowheads="1"/>
                </p:cNvSpPr>
                <p:nvPr/>
              </p:nvSpPr>
              <p:spPr bwMode="auto">
                <a:xfrm>
                  <a:off x="1579" y="1938"/>
                  <a:ext cx="681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2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16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5" name="Rectangle 92"/>
                <p:cNvSpPr>
                  <a:spLocks noChangeArrowheads="1"/>
                </p:cNvSpPr>
                <p:nvPr/>
              </p:nvSpPr>
              <p:spPr bwMode="auto">
                <a:xfrm>
                  <a:off x="1536" y="1938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25" name="Group 95"/>
              <p:cNvGrpSpPr>
                <a:grpSpLocks/>
              </p:cNvGrpSpPr>
              <p:nvPr/>
            </p:nvGrpSpPr>
            <p:grpSpPr bwMode="auto">
              <a:xfrm>
                <a:off x="2304" y="1938"/>
                <a:ext cx="768" cy="323"/>
                <a:chOff x="2304" y="1938"/>
                <a:chExt cx="768" cy="323"/>
              </a:xfrm>
            </p:grpSpPr>
            <p:sp>
              <p:nvSpPr>
                <p:cNvPr id="42" name="Rectangle 39"/>
                <p:cNvSpPr>
                  <a:spLocks noChangeArrowheads="1"/>
                </p:cNvSpPr>
                <p:nvPr/>
              </p:nvSpPr>
              <p:spPr bwMode="auto">
                <a:xfrm>
                  <a:off x="2347" y="1938"/>
                  <a:ext cx="681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0</a:t>
                  </a:r>
                </a:p>
              </p:txBody>
            </p:sp>
            <p:sp>
              <p:nvSpPr>
                <p:cNvPr id="43" name="Rectangle 94"/>
                <p:cNvSpPr>
                  <a:spLocks noChangeArrowheads="1"/>
                </p:cNvSpPr>
                <p:nvPr/>
              </p:nvSpPr>
              <p:spPr bwMode="auto">
                <a:xfrm>
                  <a:off x="2304" y="1938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13" name="Rectangle 97"/>
            <p:cNvSpPr>
              <a:spLocks noChangeArrowheads="1"/>
            </p:cNvSpPr>
            <p:nvPr/>
          </p:nvSpPr>
          <p:spPr bwMode="auto">
            <a:xfrm>
              <a:off x="-3" y="-3"/>
              <a:ext cx="3078" cy="2267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98" name="直接箭头连接符 97"/>
          <p:cNvCxnSpPr/>
          <p:nvPr/>
        </p:nvCxnSpPr>
        <p:spPr>
          <a:xfrm>
            <a:off x="6958831" y="5629845"/>
            <a:ext cx="792162" cy="0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矩形 98"/>
          <p:cNvSpPr/>
          <p:nvPr/>
        </p:nvSpPr>
        <p:spPr>
          <a:xfrm>
            <a:off x="7031857" y="5261545"/>
            <a:ext cx="7016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记录</a:t>
            </a:r>
          </a:p>
        </p:txBody>
      </p:sp>
      <p:sp>
        <p:nvSpPr>
          <p:cNvPr id="100" name="矩形 99"/>
          <p:cNvSpPr/>
          <p:nvPr/>
        </p:nvSpPr>
        <p:spPr>
          <a:xfrm>
            <a:off x="9624243" y="3572445"/>
            <a:ext cx="958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关键码</a:t>
            </a:r>
            <a:endParaRPr lang="zh-CN" alt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1" name="直接箭头连接符 100"/>
          <p:cNvCxnSpPr/>
          <p:nvPr/>
        </p:nvCxnSpPr>
        <p:spPr>
          <a:xfrm>
            <a:off x="10559281" y="3501008"/>
            <a:ext cx="0" cy="574675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大家反映的难点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983778"/>
            <a:ext cx="10946432" cy="5193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1</a:t>
            </a:r>
            <a:r>
              <a:rPr lang="zh-CN" altLang="en-US" dirty="0"/>
              <a:t>、哈夫曼树的编码和</a:t>
            </a:r>
            <a:r>
              <a:rPr lang="zh-CN" altLang="en-US" dirty="0" smtClean="0"/>
              <a:t>解码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zh-CN" altLang="en-US" dirty="0"/>
              <a:t>特殊矩阵的压缩存储</a:t>
            </a:r>
            <a:r>
              <a:rPr lang="zh-CN" altLang="en-US" dirty="0" smtClean="0"/>
              <a:t>；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zh-CN" altLang="en-US" dirty="0"/>
              <a:t>散列冲突解决方法；</a:t>
            </a:r>
          </a:p>
          <a:p>
            <a:pPr marL="0" indent="0">
              <a:buNone/>
            </a:pPr>
            <a:r>
              <a:rPr lang="en-US" altLang="zh-CN" dirty="0" smtClean="0"/>
              <a:t>4</a:t>
            </a:r>
            <a:r>
              <a:rPr lang="zh-CN" altLang="en-US" dirty="0"/>
              <a:t>、闭散列法中的二次探查法和伪随机探查法，再散列的实现过程</a:t>
            </a:r>
          </a:p>
          <a:p>
            <a:pPr marL="0" indent="0">
              <a:buNone/>
            </a:pP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/>
              <a:t>ASL</a:t>
            </a:r>
            <a:r>
              <a:rPr lang="zh-CN" altLang="en-US" dirty="0"/>
              <a:t>的计算</a:t>
            </a:r>
          </a:p>
          <a:p>
            <a:pPr marL="0" indent="0">
              <a:buNone/>
            </a:pPr>
            <a:r>
              <a:rPr lang="en-US" altLang="zh-CN" dirty="0"/>
              <a:t>6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树插入删除（结点分裂过程）</a:t>
            </a:r>
          </a:p>
          <a:p>
            <a:pPr marL="0" indent="0">
              <a:buNone/>
            </a:pPr>
            <a:r>
              <a:rPr lang="en-US" altLang="zh-CN" dirty="0"/>
              <a:t>7</a:t>
            </a:r>
            <a:r>
              <a:rPr lang="zh-CN" altLang="en-US" dirty="0"/>
              <a:t>、并查</a:t>
            </a:r>
            <a:r>
              <a:rPr lang="zh-CN" altLang="en-US" dirty="0" smtClean="0"/>
              <a:t>集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321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 smtClean="0"/>
              <a:t>Roll </a:t>
            </a:r>
            <a:r>
              <a:rPr lang="en-US" altLang="zh-CN" sz="3600" b="1" dirty="0"/>
              <a:t>your sleeves up and get to work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287688" y="2017797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我最开始选择这个专业是想轻松找到工作，赚更多钱，但我没想过差点把命搭进去（天天熬夜），头发都快没了！！！</a:t>
            </a:r>
          </a:p>
        </p:txBody>
      </p:sp>
      <p:pic>
        <p:nvPicPr>
          <p:cNvPr id="2052" name="Picture 4" descr="https://nimg.ws.126.net/?url=http%3A%2F%2Fdingyue.ws.126.net%2F2020%2F1108%2F34b75d7dj00qjg67o000yc000hs00a0c.jpg&amp;thumbnail=650x2147483647&amp;quality=80&amp;type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635" y="2060848"/>
            <a:ext cx="563262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2" name="Picture 2" descr="2022感悟生活励志短句（努力终究会有所收获）-我爱育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3" y="1916832"/>
            <a:ext cx="614404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20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124744"/>
            <a:ext cx="4248472" cy="424847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0"/>
            <a:ext cx="7793037" cy="708025"/>
          </a:xfrm>
        </p:spPr>
        <p:txBody>
          <a:bodyPr/>
          <a:lstStyle/>
          <a:p>
            <a:pPr>
              <a:defRPr/>
            </a:pPr>
            <a:r>
              <a:rPr lang="zh-CN" altLang="en-US" b="1" dirty="0" smtClean="0"/>
              <a:t>有缘再见</a:t>
            </a:r>
            <a:endParaRPr lang="zh-CN" altLang="en-US" b="1" dirty="0"/>
          </a:p>
        </p:txBody>
      </p:sp>
      <p:sp>
        <p:nvSpPr>
          <p:cNvPr id="35844" name="文本框 4"/>
          <p:cNvSpPr txBox="1">
            <a:spLocks noChangeArrowheads="1"/>
          </p:cNvSpPr>
          <p:nvPr/>
        </p:nvSpPr>
        <p:spPr bwMode="auto">
          <a:xfrm>
            <a:off x="3111711" y="4941168"/>
            <a:ext cx="65516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000">
                <a:ea typeface="黑体" panose="02010609060101010101" pitchFamily="49" charset="-122"/>
              </a:rPr>
              <a:t>求反馈</a:t>
            </a:r>
            <a:r>
              <a:rPr lang="zh-CN" altLang="en-US" sz="4000" smtClean="0">
                <a:ea typeface="黑体" panose="02010609060101010101" pitchFamily="49" charset="-122"/>
              </a:rPr>
              <a:t>！</a:t>
            </a:r>
            <a:endParaRPr lang="en-US" altLang="zh-CN" sz="4000">
              <a:ea typeface="黑体" panose="02010609060101010101" pitchFamily="49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000">
                <a:ea typeface="黑体" panose="02010609060101010101" pitchFamily="49" charset="-122"/>
              </a:rPr>
              <a:t>Email</a:t>
            </a:r>
            <a:r>
              <a:rPr lang="zh-CN" altLang="en-US" sz="4000">
                <a:ea typeface="黑体" panose="02010609060101010101" pitchFamily="49" charset="-122"/>
              </a:rPr>
              <a:t>：</a:t>
            </a:r>
            <a:r>
              <a:rPr lang="en-US" altLang="zh-CN" sz="4000">
                <a:ea typeface="黑体" panose="02010609060101010101" pitchFamily="49" charset="-122"/>
              </a:rPr>
              <a:t>ysjxw@qq.com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pic>
        <p:nvPicPr>
          <p:cNvPr id="3584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612999"/>
            <a:ext cx="3535363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271464" y="1052514"/>
            <a:ext cx="10153376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排序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(Sorting)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zh-CN" altLang="en-US" sz="2600" dirty="0">
                <a:latin typeface="Times New Roman" panose="02020603050405020304" pitchFamily="18" charset="0"/>
              </a:rPr>
              <a:t>就是将一个数据元素的任意序列，重新排列成一个</a:t>
            </a:r>
            <a:r>
              <a:rPr lang="zh-CN" altLang="en-US" sz="2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按排序码有序</a:t>
            </a:r>
            <a:r>
              <a:rPr lang="zh-CN" altLang="en-US" sz="2600" dirty="0">
                <a:latin typeface="Times New Roman" panose="02020603050405020304" pitchFamily="18" charset="0"/>
              </a:rPr>
              <a:t>的序列的操作过程。</a:t>
            </a:r>
            <a:endParaRPr lang="zh-CN" altLang="en-US" sz="2600" dirty="0">
              <a:latin typeface="楷体_GB2312" pitchFamily="49" charset="-122"/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619534" y="2060848"/>
            <a:ext cx="9840912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FF7C80"/>
              </a:buClr>
              <a:buSzPct val="55000"/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给定含有</a:t>
            </a:r>
            <a:r>
              <a:rPr lang="en-US" altLang="en-US" sz="2600" dirty="0">
                <a:latin typeface="Times New Roman" panose="02020603050405020304" pitchFamily="18" charset="0"/>
              </a:rPr>
              <a:t>n</a:t>
            </a:r>
            <a:r>
              <a:rPr lang="zh-CN" altLang="en-US" sz="2600" dirty="0">
                <a:latin typeface="Times New Roman" panose="02020603050405020304" pitchFamily="18" charset="0"/>
              </a:rPr>
              <a:t>个数据元素的序列为 </a:t>
            </a:r>
            <a:r>
              <a:rPr lang="en-US" altLang="zh-CN" sz="2600" dirty="0">
                <a:latin typeface="Times New Roman" panose="02020603050405020304" pitchFamily="18" charset="0"/>
              </a:rPr>
              <a:t>{ </a:t>
            </a:r>
            <a:r>
              <a:rPr lang="en-US" altLang="en-US" sz="2600" dirty="0">
                <a:latin typeface="Times New Roman" panose="02020603050405020304" pitchFamily="18" charset="0"/>
              </a:rPr>
              <a:t>R</a:t>
            </a:r>
            <a:r>
              <a:rPr lang="en-US" altLang="zh-CN" sz="2600" baseline="-25000" dirty="0">
                <a:latin typeface="Times New Roman" panose="02020603050405020304" pitchFamily="18" charset="0"/>
              </a:rPr>
              <a:t>0</a:t>
            </a:r>
            <a:r>
              <a:rPr lang="en-US" altLang="en-US" sz="2600" dirty="0">
                <a:latin typeface="Times New Roman" panose="02020603050405020304" pitchFamily="18" charset="0"/>
              </a:rPr>
              <a:t>, R</a:t>
            </a:r>
            <a:r>
              <a:rPr lang="en-US" altLang="zh-CN" sz="2600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600" dirty="0">
                <a:latin typeface="Times New Roman" panose="02020603050405020304" pitchFamily="18" charset="0"/>
              </a:rPr>
              <a:t>, …, R</a:t>
            </a:r>
            <a:r>
              <a:rPr lang="en-US" altLang="en-US" sz="2600" baseline="-25000" dirty="0">
                <a:latin typeface="Times New Roman" panose="02020603050405020304" pitchFamily="18" charset="0"/>
              </a:rPr>
              <a:t>n</a:t>
            </a:r>
            <a:r>
              <a:rPr lang="en-US" altLang="zh-CN" sz="2600" baseline="-25000" dirty="0">
                <a:latin typeface="Times New Roman" panose="02020603050405020304" pitchFamily="18" charset="0"/>
              </a:rPr>
              <a:t>-1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>
                <a:latin typeface="Times New Roman" panose="02020603050405020304" pitchFamily="18" charset="0"/>
              </a:rPr>
              <a:t>}</a:t>
            </a:r>
            <a:endParaRPr lang="zh-CN" altLang="en-US" sz="2600" dirty="0">
              <a:latin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    相应的排序码为</a:t>
            </a:r>
            <a:r>
              <a:rPr lang="en-US" altLang="zh-CN" sz="2600" dirty="0">
                <a:latin typeface="Times New Roman" panose="02020603050405020304" pitchFamily="18" charset="0"/>
              </a:rPr>
              <a:t>{ </a:t>
            </a:r>
            <a:r>
              <a:rPr lang="en-US" altLang="en-US" sz="2600" dirty="0">
                <a:latin typeface="Times New Roman" panose="02020603050405020304" pitchFamily="18" charset="0"/>
              </a:rPr>
              <a:t>K</a:t>
            </a:r>
            <a:r>
              <a:rPr lang="en-US" altLang="zh-CN" sz="2600" baseline="-25000" dirty="0">
                <a:latin typeface="Times New Roman" panose="02020603050405020304" pitchFamily="18" charset="0"/>
              </a:rPr>
              <a:t>0</a:t>
            </a:r>
            <a:r>
              <a:rPr lang="en-US" altLang="en-US" sz="2600" dirty="0">
                <a:latin typeface="Times New Roman" panose="02020603050405020304" pitchFamily="18" charset="0"/>
              </a:rPr>
              <a:t>, K</a:t>
            </a:r>
            <a:r>
              <a:rPr lang="en-US" altLang="zh-CN" sz="2600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600" dirty="0">
                <a:latin typeface="Times New Roman" panose="02020603050405020304" pitchFamily="18" charset="0"/>
              </a:rPr>
              <a:t>, …, K</a:t>
            </a:r>
            <a:r>
              <a:rPr lang="en-US" altLang="en-US" sz="2600" baseline="-25000" dirty="0">
                <a:latin typeface="Times New Roman" panose="02020603050405020304" pitchFamily="18" charset="0"/>
              </a:rPr>
              <a:t>n</a:t>
            </a:r>
            <a:r>
              <a:rPr lang="en-US" altLang="zh-CN" sz="2600" baseline="-25000" dirty="0">
                <a:latin typeface="Times New Roman" panose="02020603050405020304" pitchFamily="18" charset="0"/>
              </a:rPr>
              <a:t>-1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>
                <a:latin typeface="Times New Roman" panose="02020603050405020304" pitchFamily="18" charset="0"/>
              </a:rPr>
              <a:t>}</a:t>
            </a:r>
            <a:endParaRPr lang="en-US" altLang="zh-CN" sz="2600" dirty="0">
              <a:latin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buClr>
                <a:srgbClr val="FF7C80"/>
              </a:buClr>
              <a:buSzPct val="55000"/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排序的目的：确定</a:t>
            </a:r>
            <a:r>
              <a:rPr lang="en-US" altLang="zh-CN" sz="2600" dirty="0">
                <a:latin typeface="Times New Roman" panose="02020603050405020304" pitchFamily="18" charset="0"/>
              </a:rPr>
              <a:t>0</a:t>
            </a:r>
            <a:r>
              <a:rPr lang="en-US" altLang="en-US" sz="2600" dirty="0">
                <a:latin typeface="Times New Roman" panose="02020603050405020304" pitchFamily="18" charset="0"/>
              </a:rPr>
              <a:t>, </a:t>
            </a:r>
            <a:r>
              <a:rPr lang="en-US" altLang="zh-CN" sz="2600" dirty="0">
                <a:latin typeface="Times New Roman" panose="02020603050405020304" pitchFamily="18" charset="0"/>
              </a:rPr>
              <a:t>1</a:t>
            </a:r>
            <a:r>
              <a:rPr lang="en-US" altLang="en-US" sz="2600" dirty="0">
                <a:latin typeface="Times New Roman" panose="02020603050405020304" pitchFamily="18" charset="0"/>
              </a:rPr>
              <a:t>, …, </a:t>
            </a:r>
            <a:r>
              <a:rPr lang="en-US" altLang="zh-CN" sz="2600" dirty="0">
                <a:latin typeface="Times New Roman" panose="02020603050405020304" pitchFamily="18" charset="0"/>
              </a:rPr>
              <a:t>n-1</a:t>
            </a:r>
            <a:r>
              <a:rPr lang="zh-CN" altLang="en-US" sz="2600" dirty="0">
                <a:latin typeface="Times New Roman" panose="02020603050405020304" pitchFamily="18" charset="0"/>
              </a:rPr>
              <a:t>的一种排列</a:t>
            </a:r>
            <a:r>
              <a:rPr lang="en-US" altLang="zh-CN" sz="2600" dirty="0">
                <a:latin typeface="Times New Roman" panose="02020603050405020304" pitchFamily="18" charset="0"/>
              </a:rPr>
              <a:t>p</a:t>
            </a:r>
            <a:r>
              <a:rPr lang="en-US" altLang="zh-CN" sz="2600" baseline="-25000" dirty="0">
                <a:latin typeface="Times New Roman" panose="02020603050405020304" pitchFamily="18" charset="0"/>
              </a:rPr>
              <a:t>[0]</a:t>
            </a:r>
            <a:r>
              <a:rPr lang="en-US" altLang="zh-CN" sz="2600" dirty="0">
                <a:latin typeface="Times New Roman" panose="02020603050405020304" pitchFamily="18" charset="0"/>
              </a:rPr>
              <a:t>, p</a:t>
            </a:r>
            <a:r>
              <a:rPr lang="en-US" altLang="zh-CN" sz="2600" baseline="-25000" dirty="0">
                <a:latin typeface="Times New Roman" panose="02020603050405020304" pitchFamily="18" charset="0"/>
              </a:rPr>
              <a:t>[1]</a:t>
            </a:r>
            <a:r>
              <a:rPr lang="en-US" altLang="zh-CN" sz="2600" dirty="0">
                <a:latin typeface="Times New Roman" panose="02020603050405020304" pitchFamily="18" charset="0"/>
              </a:rPr>
              <a:t>, </a:t>
            </a:r>
            <a:r>
              <a:rPr lang="en-US" altLang="en-US" sz="2600" dirty="0">
                <a:latin typeface="Times New Roman" panose="02020603050405020304" pitchFamily="18" charset="0"/>
              </a:rPr>
              <a:t>…, </a:t>
            </a:r>
            <a:r>
              <a:rPr lang="en-US" altLang="zh-CN" sz="2600" dirty="0">
                <a:latin typeface="Times New Roman" panose="02020603050405020304" pitchFamily="18" charset="0"/>
              </a:rPr>
              <a:t>p</a:t>
            </a:r>
            <a:r>
              <a:rPr lang="en-US" altLang="zh-CN" sz="2600" baseline="-25000" dirty="0">
                <a:latin typeface="Times New Roman" panose="02020603050405020304" pitchFamily="18" charset="0"/>
              </a:rPr>
              <a:t>[n-1]</a:t>
            </a:r>
            <a:r>
              <a:rPr lang="zh-CN" altLang="en-US" sz="2600" dirty="0">
                <a:latin typeface="Times New Roman" panose="02020603050405020304" pitchFamily="18" charset="0"/>
              </a:rPr>
              <a:t>，使得对应数据元素按排序码有序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400" dirty="0">
                <a:solidFill>
                  <a:srgbClr val="CC0066"/>
                </a:solidFill>
                <a:latin typeface="Times New Roman" panose="02020603050405020304" pitchFamily="18" charset="0"/>
              </a:rPr>
              <a:t>        </a:t>
            </a:r>
            <a:r>
              <a:rPr lang="zh-CN" altLang="en-US" sz="1200" dirty="0">
                <a:solidFill>
                  <a:srgbClr val="008000"/>
                </a:solidFill>
                <a:latin typeface="楷体_GB2312" pitchFamily="49" charset="-122"/>
                <a:cs typeface="Times New Roman" panose="02020603050405020304" pitchFamily="18" charset="0"/>
              </a:rPr>
              <a:t>◆</a:t>
            </a:r>
            <a:r>
              <a:rPr lang="zh-CN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</a:rPr>
              <a:t>形成新的有序序列</a:t>
            </a:r>
            <a:r>
              <a:rPr lang="en-US" altLang="zh-CN" sz="2400" dirty="0">
                <a:latin typeface="Times New Roman" panose="02020603050405020304" pitchFamily="18" charset="0"/>
              </a:rPr>
              <a:t>{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</a:t>
            </a:r>
            <a:r>
              <a:rPr lang="en-US" altLang="zh-CN" sz="2400" baseline="-25000" dirty="0" err="1">
                <a:latin typeface="Times New Roman" panose="02020603050405020304" pitchFamily="18" charset="0"/>
              </a:rPr>
              <a:t>p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[0]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</a:t>
            </a:r>
            <a:r>
              <a:rPr lang="en-US" altLang="zh-CN" sz="2400" baseline="-25000" dirty="0" err="1">
                <a:latin typeface="Times New Roman" panose="02020603050405020304" pitchFamily="18" charset="0"/>
              </a:rPr>
              <a:t>p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[1]</a:t>
            </a:r>
            <a:r>
              <a:rPr lang="en-US" altLang="en-US" sz="2400" dirty="0">
                <a:latin typeface="Times New Roman" panose="02020603050405020304" pitchFamily="18" charset="0"/>
              </a:rPr>
              <a:t>, …,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</a:t>
            </a:r>
            <a:r>
              <a:rPr lang="en-US" altLang="zh-CN" sz="2400" baseline="-25000" dirty="0" err="1">
                <a:latin typeface="Times New Roman" panose="02020603050405020304" pitchFamily="18" charset="0"/>
              </a:rPr>
              <a:t>p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[n-1]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</a:rPr>
              <a:t>}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400" dirty="0">
                <a:latin typeface="Times New Roman" panose="02020603050405020304" pitchFamily="18" charset="0"/>
              </a:rPr>
              <a:t>        </a:t>
            </a:r>
            <a:r>
              <a:rPr lang="zh-CN" altLang="en-US" sz="1200" dirty="0">
                <a:solidFill>
                  <a:srgbClr val="008000"/>
                </a:solidFill>
                <a:latin typeface="楷体_GB2312" pitchFamily="49" charset="-122"/>
                <a:cs typeface="Times New Roman" panose="02020603050405020304" pitchFamily="18" charset="0"/>
              </a:rPr>
              <a:t>◆ </a:t>
            </a:r>
            <a:r>
              <a:rPr lang="zh-CN" altLang="en-US" sz="2400" dirty="0">
                <a:latin typeface="Times New Roman" panose="02020603050405020304" pitchFamily="18" charset="0"/>
              </a:rPr>
              <a:t>相应排序码为</a:t>
            </a:r>
            <a:r>
              <a:rPr lang="en-US" altLang="zh-CN" sz="2400" dirty="0">
                <a:latin typeface="Times New Roman" panose="02020603050405020304" pitchFamily="18" charset="0"/>
              </a:rPr>
              <a:t>{ </a:t>
            </a:r>
            <a:r>
              <a:rPr lang="en-US" altLang="zh-CN" sz="2400" dirty="0" err="1">
                <a:latin typeface="Times New Roman" panose="02020603050405020304" pitchFamily="18" charset="0"/>
              </a:rPr>
              <a:t>K</a:t>
            </a:r>
            <a:r>
              <a:rPr lang="en-US" altLang="zh-CN" sz="2400" baseline="-25000" dirty="0" err="1">
                <a:latin typeface="Times New Roman" panose="02020603050405020304" pitchFamily="18" charset="0"/>
              </a:rPr>
              <a:t>p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[0]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</a:t>
            </a:r>
            <a:r>
              <a:rPr lang="en-US" altLang="zh-CN" sz="2400" baseline="-25000" dirty="0" err="1">
                <a:latin typeface="Times New Roman" panose="02020603050405020304" pitchFamily="18" charset="0"/>
              </a:rPr>
              <a:t>p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[1]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latin typeface="Times New Roman" panose="02020603050405020304" pitchFamily="18" charset="0"/>
              </a:rPr>
              <a:t>…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</a:t>
            </a:r>
            <a:r>
              <a:rPr lang="en-US" altLang="zh-CN" sz="2400" baseline="-25000" dirty="0" err="1">
                <a:latin typeface="Times New Roman" panose="02020603050405020304" pitchFamily="18" charset="0"/>
              </a:rPr>
              <a:t>p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[n-1]</a:t>
            </a:r>
            <a:r>
              <a:rPr lang="en-US" altLang="en-US" sz="2400" dirty="0">
                <a:latin typeface="Times New Roman" panose="02020603050405020304" pitchFamily="18" charset="0"/>
              </a:rPr>
              <a:t> }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buClr>
                <a:srgbClr val="FF7C80"/>
              </a:buClr>
              <a:buSzPct val="55000"/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排序码的顺序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anose="05000000000000000000" pitchFamily="2" charset="2"/>
              <a:buNone/>
              <a:defRPr/>
            </a:pPr>
            <a:r>
              <a:rPr lang="en-US" altLang="zh-CN" sz="2400" dirty="0">
                <a:latin typeface="Times New Roman" panose="02020603050405020304" pitchFamily="18" charset="0"/>
              </a:rPr>
              <a:t>        </a:t>
            </a:r>
            <a:r>
              <a:rPr lang="en-US" altLang="zh-CN" sz="2400" dirty="0" err="1">
                <a:latin typeface="Times New Roman" panose="02020603050405020304" pitchFamily="18" charset="0"/>
              </a:rPr>
              <a:t>K</a:t>
            </a:r>
            <a:r>
              <a:rPr lang="en-US" altLang="zh-CN" sz="2400" baseline="-25000" dirty="0" err="1">
                <a:latin typeface="Times New Roman" panose="02020603050405020304" pitchFamily="18" charset="0"/>
              </a:rPr>
              <a:t>p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[0]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en-US" sz="2400" dirty="0" err="1">
                <a:latin typeface="Times New Roman" panose="02020603050405020304" pitchFamily="18" charset="0"/>
              </a:rPr>
              <a:t>K</a:t>
            </a:r>
            <a:r>
              <a:rPr lang="en-US" altLang="zh-CN" sz="2400" baseline="-25000" dirty="0" err="1">
                <a:latin typeface="Times New Roman" panose="02020603050405020304" pitchFamily="18" charset="0"/>
              </a:rPr>
              <a:t>p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[1]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en-US" sz="2400" dirty="0">
                <a:latin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en-US" sz="2400" dirty="0" err="1">
                <a:latin typeface="Times New Roman" panose="02020603050405020304" pitchFamily="18" charset="0"/>
              </a:rPr>
              <a:t>K</a:t>
            </a:r>
            <a:r>
              <a:rPr lang="en-US" altLang="zh-CN" sz="2400" baseline="-25000" dirty="0" err="1">
                <a:latin typeface="Times New Roman" panose="02020603050405020304" pitchFamily="18" charset="0"/>
              </a:rPr>
              <a:t>p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[n-1]</a:t>
            </a:r>
            <a:r>
              <a:rPr lang="zh-CN" altLang="en-US" sz="2400" dirty="0">
                <a:latin typeface="Times New Roman" panose="02020603050405020304" pitchFamily="18" charset="0"/>
              </a:rPr>
              <a:t> ，称为</a:t>
            </a:r>
            <a:r>
              <a:rPr lang="zh-CN" altLang="en-US" sz="2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非递减</a:t>
            </a:r>
            <a:r>
              <a:rPr lang="zh-CN" altLang="en-US" sz="2400" dirty="0">
                <a:latin typeface="Times New Roman" panose="02020603050405020304" pitchFamily="18" charset="0"/>
              </a:rPr>
              <a:t>有序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400" dirty="0">
                <a:latin typeface="楷体_GB2312" pitchFamily="49" charset="-122"/>
              </a:rPr>
              <a:t>    或 </a:t>
            </a:r>
            <a:r>
              <a:rPr lang="en-US" altLang="zh-CN" sz="2400" dirty="0" err="1">
                <a:latin typeface="Times New Roman" panose="02020603050405020304" pitchFamily="18" charset="0"/>
              </a:rPr>
              <a:t>K</a:t>
            </a:r>
            <a:r>
              <a:rPr lang="en-US" altLang="zh-CN" sz="2400" baseline="-25000" dirty="0" err="1">
                <a:latin typeface="Times New Roman" panose="02020603050405020304" pitchFamily="18" charset="0"/>
              </a:rPr>
              <a:t>p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[0]</a:t>
            </a:r>
            <a:r>
              <a:rPr lang="en-US" altLang="en-US" sz="2400" dirty="0">
                <a:latin typeface="楷体_GB2312" pitchFamily="49" charset="-122"/>
                <a:cs typeface="Times New Roman" panose="02020603050405020304" pitchFamily="18" charset="0"/>
              </a:rPr>
              <a:t>≥</a:t>
            </a:r>
            <a:r>
              <a:rPr lang="en-US" altLang="en-US" sz="2400" dirty="0" err="1">
                <a:latin typeface="Times New Roman" panose="02020603050405020304" pitchFamily="18" charset="0"/>
              </a:rPr>
              <a:t>K</a:t>
            </a:r>
            <a:r>
              <a:rPr lang="en-US" altLang="zh-CN" sz="2400" baseline="-25000" dirty="0" err="1">
                <a:latin typeface="Times New Roman" panose="02020603050405020304" pitchFamily="18" charset="0"/>
              </a:rPr>
              <a:t>p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[1] </a:t>
            </a:r>
            <a:r>
              <a:rPr lang="en-US" altLang="en-US" sz="2400" dirty="0">
                <a:latin typeface="楷体_GB2312" pitchFamily="49" charset="-122"/>
                <a:cs typeface="Times New Roman" panose="02020603050405020304" pitchFamily="18" charset="0"/>
              </a:rPr>
              <a:t>≥</a:t>
            </a:r>
            <a:r>
              <a:rPr lang="en-US" altLang="en-US" sz="2400" dirty="0">
                <a:latin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楷体_GB2312" pitchFamily="49" charset="-122"/>
                <a:cs typeface="Times New Roman" panose="02020603050405020304" pitchFamily="18" charset="0"/>
              </a:rPr>
              <a:t>≥</a:t>
            </a:r>
            <a:r>
              <a:rPr lang="en-US" altLang="en-US" sz="2400" dirty="0" err="1">
                <a:latin typeface="Times New Roman" panose="02020603050405020304" pitchFamily="18" charset="0"/>
              </a:rPr>
              <a:t>K</a:t>
            </a:r>
            <a:r>
              <a:rPr lang="en-US" altLang="zh-CN" sz="2400" baseline="-25000" dirty="0" err="1">
                <a:latin typeface="Times New Roman" panose="02020603050405020304" pitchFamily="18" charset="0"/>
              </a:rPr>
              <a:t>p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[n-1]</a:t>
            </a:r>
            <a:r>
              <a:rPr lang="zh-CN" altLang="en-US" sz="2400" dirty="0">
                <a:latin typeface="Times New Roman" panose="02020603050405020304" pitchFamily="18" charset="0"/>
              </a:rPr>
              <a:t>，称为</a:t>
            </a:r>
            <a:r>
              <a:rPr lang="zh-CN" altLang="en-US" sz="2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非递增</a:t>
            </a:r>
            <a:r>
              <a:rPr lang="zh-CN" altLang="en-US" sz="2400" dirty="0">
                <a:latin typeface="Times New Roman" panose="02020603050405020304" pitchFamily="18" charset="0"/>
              </a:rPr>
              <a:t>有序</a:t>
            </a: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white">
          <a:xfrm>
            <a:off x="839416" y="91493"/>
            <a:ext cx="44640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排序的基本概念（续）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1919289" y="1439864"/>
            <a:ext cx="85693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正序、逆序</a:t>
            </a:r>
            <a:endParaRPr lang="zh-CN" altLang="en-US" sz="2600" dirty="0">
              <a:latin typeface="楷体_GB2312" pitchFamily="49" charset="-122"/>
            </a:endParaRP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2325689" y="2232026"/>
            <a:ext cx="7775575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FF7C80"/>
              </a:buClr>
              <a:buSzPct val="55000"/>
            </a:pP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正序</a:t>
            </a: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600" dirty="0">
                <a:latin typeface="Times New Roman" panose="02020603050405020304" pitchFamily="18" charset="0"/>
              </a:rPr>
              <a:t>序列：待排序列正好符合排序要求。</a:t>
            </a:r>
          </a:p>
          <a:p>
            <a:pPr algn="just">
              <a:lnSpc>
                <a:spcPct val="105000"/>
              </a:lnSpc>
              <a:buClr>
                <a:srgbClr val="FF7C80"/>
              </a:buClr>
              <a:buSzPct val="55000"/>
            </a:pP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逆序</a:t>
            </a: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600" dirty="0">
                <a:latin typeface="Times New Roman" panose="02020603050405020304" pitchFamily="18" charset="0"/>
              </a:rPr>
              <a:t>序列：把待排序列逆转过来，正好符合排序要求。</a:t>
            </a:r>
          </a:p>
          <a:p>
            <a:pPr algn="just">
              <a:lnSpc>
                <a:spcPct val="105000"/>
              </a:lnSpc>
              <a:buClr>
                <a:srgbClr val="FF7C80"/>
              </a:buClr>
              <a:buSzPct val="55000"/>
            </a:pPr>
            <a:r>
              <a:rPr lang="zh-CN" altLang="en-US" sz="2600" dirty="0">
                <a:latin typeface="Times New Roman" panose="02020603050405020304" pitchFamily="18" charset="0"/>
              </a:rPr>
              <a:t>例如，将下列序列排成非递减有序序列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zh-CN" sz="2600" dirty="0">
                <a:latin typeface="Times New Roman" panose="02020603050405020304" pitchFamily="18" charset="0"/>
              </a:rPr>
              <a:t>         08</a:t>
            </a:r>
            <a:r>
              <a:rPr lang="zh-CN" altLang="en-US" sz="2600" dirty="0">
                <a:latin typeface="Times New Roman" panose="02020603050405020304" pitchFamily="18" charset="0"/>
              </a:rPr>
              <a:t>，</a:t>
            </a:r>
            <a:r>
              <a:rPr lang="en-US" altLang="zh-CN" sz="2600" dirty="0">
                <a:latin typeface="Times New Roman" panose="02020603050405020304" pitchFamily="18" charset="0"/>
              </a:rPr>
              <a:t>16</a:t>
            </a:r>
            <a:r>
              <a:rPr lang="zh-CN" altLang="en-US" sz="2600" dirty="0">
                <a:latin typeface="Times New Roman" panose="02020603050405020304" pitchFamily="18" charset="0"/>
              </a:rPr>
              <a:t>，</a:t>
            </a:r>
            <a:r>
              <a:rPr lang="en-US" altLang="zh-CN" sz="2600" dirty="0">
                <a:latin typeface="Times New Roman" panose="02020603050405020304" pitchFamily="18" charset="0"/>
              </a:rPr>
              <a:t>21</a:t>
            </a:r>
            <a:r>
              <a:rPr lang="zh-CN" altLang="en-US" sz="2600" dirty="0">
                <a:latin typeface="Times New Roman" panose="02020603050405020304" pitchFamily="18" charset="0"/>
              </a:rPr>
              <a:t>，</a:t>
            </a:r>
            <a:r>
              <a:rPr lang="en-US" altLang="zh-CN" sz="2600" dirty="0">
                <a:latin typeface="Times New Roman" panose="02020603050405020304" pitchFamily="18" charset="0"/>
              </a:rPr>
              <a:t>25</a:t>
            </a:r>
            <a:r>
              <a:rPr lang="zh-CN" altLang="en-US" sz="2600" dirty="0">
                <a:latin typeface="Times New Roman" panose="02020603050405020304" pitchFamily="18" charset="0"/>
              </a:rPr>
              <a:t>，</a:t>
            </a:r>
            <a:r>
              <a:rPr lang="en-US" altLang="zh-CN" sz="2600" dirty="0">
                <a:latin typeface="Times New Roman" panose="02020603050405020304" pitchFamily="18" charset="0"/>
              </a:rPr>
              <a:t>25*</a:t>
            </a:r>
            <a:r>
              <a:rPr lang="zh-CN" altLang="en-US" sz="2600" dirty="0">
                <a:latin typeface="Times New Roman" panose="02020603050405020304" pitchFamily="18" charset="0"/>
              </a:rPr>
              <a:t>，</a:t>
            </a:r>
            <a:r>
              <a:rPr lang="en-US" altLang="zh-CN" sz="2600" dirty="0">
                <a:latin typeface="Times New Roman" panose="02020603050405020304" pitchFamily="18" charset="0"/>
              </a:rPr>
              <a:t>49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zh-CN" sz="2600" dirty="0">
                <a:latin typeface="Times New Roman" panose="02020603050405020304" pitchFamily="18" charset="0"/>
              </a:rPr>
              <a:t>         49</a:t>
            </a:r>
            <a:r>
              <a:rPr lang="zh-CN" altLang="en-US" sz="2600" dirty="0">
                <a:latin typeface="Times New Roman" panose="02020603050405020304" pitchFamily="18" charset="0"/>
              </a:rPr>
              <a:t>，</a:t>
            </a:r>
            <a:r>
              <a:rPr lang="en-US" altLang="zh-CN" sz="2600" dirty="0">
                <a:latin typeface="Times New Roman" panose="02020603050405020304" pitchFamily="18" charset="0"/>
              </a:rPr>
              <a:t>25*</a:t>
            </a:r>
            <a:r>
              <a:rPr lang="zh-CN" altLang="en-US" sz="2600" dirty="0">
                <a:latin typeface="Times New Roman" panose="02020603050405020304" pitchFamily="18" charset="0"/>
              </a:rPr>
              <a:t>，</a:t>
            </a:r>
            <a:r>
              <a:rPr lang="en-US" altLang="zh-CN" sz="2600" dirty="0">
                <a:latin typeface="Times New Roman" panose="02020603050405020304" pitchFamily="18" charset="0"/>
              </a:rPr>
              <a:t>25</a:t>
            </a:r>
            <a:r>
              <a:rPr lang="zh-CN" altLang="en-US" sz="2600" dirty="0">
                <a:latin typeface="Times New Roman" panose="02020603050405020304" pitchFamily="18" charset="0"/>
              </a:rPr>
              <a:t>，</a:t>
            </a:r>
            <a:r>
              <a:rPr lang="en-US" altLang="zh-CN" sz="2600" dirty="0">
                <a:latin typeface="Times New Roman" panose="02020603050405020304" pitchFamily="18" charset="0"/>
              </a:rPr>
              <a:t>21</a:t>
            </a:r>
            <a:r>
              <a:rPr lang="zh-CN" altLang="en-US" sz="2600" dirty="0">
                <a:latin typeface="Times New Roman" panose="02020603050405020304" pitchFamily="18" charset="0"/>
              </a:rPr>
              <a:t>，</a:t>
            </a:r>
            <a:r>
              <a:rPr lang="en-US" altLang="zh-CN" sz="2600" dirty="0">
                <a:latin typeface="Times New Roman" panose="02020603050405020304" pitchFamily="18" charset="0"/>
              </a:rPr>
              <a:t>16</a:t>
            </a:r>
            <a:r>
              <a:rPr lang="zh-CN" altLang="en-US" sz="2600" dirty="0">
                <a:latin typeface="Times New Roman" panose="02020603050405020304" pitchFamily="18" charset="0"/>
              </a:rPr>
              <a:t>，</a:t>
            </a:r>
            <a:r>
              <a:rPr lang="en-US" altLang="zh-CN" sz="2600" dirty="0">
                <a:latin typeface="Times New Roman" panose="02020603050405020304" pitchFamily="18" charset="0"/>
              </a:rPr>
              <a:t>08</a:t>
            </a:r>
          </a:p>
        </p:txBody>
      </p:sp>
      <p:sp>
        <p:nvSpPr>
          <p:cNvPr id="92168" name="AutoShape 8"/>
          <p:cNvSpPr>
            <a:spLocks noChangeArrowheads="1"/>
          </p:cNvSpPr>
          <p:nvPr/>
        </p:nvSpPr>
        <p:spPr bwMode="auto">
          <a:xfrm>
            <a:off x="7870825" y="4248151"/>
            <a:ext cx="1511300" cy="576263"/>
          </a:xfrm>
          <a:prstGeom prst="wedgeRoundRectCallout">
            <a:avLst>
              <a:gd name="adj1" fmla="val -106407"/>
              <a:gd name="adj2" fmla="val -26861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0" bIns="0" anchor="b"/>
          <a:lstStyle/>
          <a:p>
            <a:pPr algn="ctr" eaLnBrk="1" hangingPunct="1">
              <a:defRPr/>
            </a:pPr>
            <a:r>
              <a:rPr lang="zh-CN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仿宋" panose="02010609060101010101" pitchFamily="49" charset="-122"/>
              </a:rPr>
              <a:t>  正序！</a:t>
            </a:r>
          </a:p>
        </p:txBody>
      </p:sp>
      <p:sp>
        <p:nvSpPr>
          <p:cNvPr id="92169" name="AutoShape 9"/>
          <p:cNvSpPr>
            <a:spLocks noChangeArrowheads="1"/>
          </p:cNvSpPr>
          <p:nvPr/>
        </p:nvSpPr>
        <p:spPr bwMode="auto">
          <a:xfrm>
            <a:off x="7870825" y="5040313"/>
            <a:ext cx="1511300" cy="576262"/>
          </a:xfrm>
          <a:prstGeom prst="wedgeRoundRectCallout">
            <a:avLst>
              <a:gd name="adj1" fmla="val -107565"/>
              <a:gd name="adj2" fmla="val -70384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0" bIns="0" anchor="b"/>
          <a:lstStyle/>
          <a:p>
            <a:pPr algn="ctr" eaLnBrk="1" hangingPunct="1">
              <a:defRPr/>
            </a:pPr>
            <a:r>
              <a:rPr lang="zh-CN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仿宋" panose="02010609060101010101" pitchFamily="49" charset="-122"/>
              </a:rPr>
              <a:t>  逆序！</a:t>
            </a:r>
          </a:p>
        </p:txBody>
      </p:sp>
      <p:sp>
        <p:nvSpPr>
          <p:cNvPr id="92177" name="Rectangle 17"/>
          <p:cNvSpPr>
            <a:spLocks noChangeArrowheads="1"/>
          </p:cNvSpPr>
          <p:nvPr/>
        </p:nvSpPr>
        <p:spPr bwMode="white">
          <a:xfrm>
            <a:off x="831226" y="71512"/>
            <a:ext cx="548079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排序的基本概念（续）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1919289" y="1439864"/>
            <a:ext cx="85693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排序算法的稳定性</a:t>
            </a:r>
          </a:p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  <a:defRPr/>
            </a:pPr>
            <a:endParaRPr lang="zh-CN" altLang="en-US" sz="2600">
              <a:latin typeface="楷体_GB2312" pitchFamily="49" charset="-122"/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2303464" y="2232025"/>
            <a:ext cx="806608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FF7C80"/>
              </a:buClr>
              <a:buSzPct val="55000"/>
            </a:pPr>
            <a:r>
              <a:rPr lang="zh-CN" altLang="en-US" sz="2600">
                <a:latin typeface="Times New Roman" panose="02020603050405020304" pitchFamily="18" charset="0"/>
              </a:rPr>
              <a:t>待排序列中存在多个具有相同排序码的数据元素</a:t>
            </a:r>
          </a:p>
          <a:p>
            <a:pPr algn="just">
              <a:lnSpc>
                <a:spcPct val="105000"/>
              </a:lnSpc>
              <a:buClr>
                <a:srgbClr val="FF7C80"/>
              </a:buClr>
              <a:buSzPct val="55000"/>
            </a:pPr>
            <a:r>
              <a:rPr lang="zh-CN" altLang="en-US" sz="2600">
                <a:latin typeface="Times New Roman" panose="02020603050405020304" pitchFamily="18" charset="0"/>
              </a:rPr>
              <a:t>排序后，这些数据元素的相对次序保持不变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endParaRPr lang="zh-CN" altLang="en-US" sz="800">
              <a:latin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zh-CN" altLang="en-US" sz="2600">
                <a:latin typeface="Times New Roman" panose="02020603050405020304" pitchFamily="18" charset="0"/>
              </a:rPr>
              <a:t>     例如，</a:t>
            </a:r>
            <a:r>
              <a:rPr lang="en-US" altLang="zh-CN" sz="2600">
                <a:latin typeface="Times New Roman" panose="02020603050405020304" pitchFamily="18" charset="0"/>
              </a:rPr>
              <a:t>21</a:t>
            </a:r>
            <a:r>
              <a:rPr lang="zh-CN" altLang="en-US" sz="2600">
                <a:latin typeface="Times New Roman" panose="02020603050405020304" pitchFamily="18" charset="0"/>
              </a:rPr>
              <a:t>，</a:t>
            </a:r>
            <a:r>
              <a:rPr lang="en-US" altLang="zh-CN" sz="2600">
                <a:solidFill>
                  <a:srgbClr val="FF3300"/>
                </a:solidFill>
                <a:latin typeface="Times New Roman" panose="02020603050405020304" pitchFamily="18" charset="0"/>
              </a:rPr>
              <a:t>25</a:t>
            </a:r>
            <a:r>
              <a:rPr lang="zh-CN" altLang="en-US" sz="2600">
                <a:latin typeface="Times New Roman" panose="02020603050405020304" pitchFamily="18" charset="0"/>
              </a:rPr>
              <a:t>，</a:t>
            </a:r>
            <a:r>
              <a:rPr lang="en-US" altLang="zh-CN" sz="2600">
                <a:latin typeface="Times New Roman" panose="02020603050405020304" pitchFamily="18" charset="0"/>
              </a:rPr>
              <a:t>49</a:t>
            </a:r>
            <a:r>
              <a:rPr lang="zh-CN" altLang="en-US" sz="2600">
                <a:latin typeface="Times New Roman" panose="02020603050405020304" pitchFamily="18" charset="0"/>
              </a:rPr>
              <a:t>，</a:t>
            </a:r>
            <a:r>
              <a:rPr lang="en-US" altLang="zh-CN" sz="2600">
                <a:solidFill>
                  <a:srgbClr val="0000CC"/>
                </a:solidFill>
                <a:latin typeface="Times New Roman" panose="02020603050405020304" pitchFamily="18" charset="0"/>
              </a:rPr>
              <a:t>25*</a:t>
            </a:r>
            <a:r>
              <a:rPr lang="zh-CN" altLang="en-US" sz="2600">
                <a:latin typeface="Times New Roman" panose="02020603050405020304" pitchFamily="18" charset="0"/>
              </a:rPr>
              <a:t>，</a:t>
            </a:r>
            <a:r>
              <a:rPr lang="en-US" altLang="zh-CN" sz="2600">
                <a:latin typeface="Times New Roman" panose="02020603050405020304" pitchFamily="18" charset="0"/>
              </a:rPr>
              <a:t>16</a:t>
            </a:r>
            <a:r>
              <a:rPr lang="zh-CN" altLang="en-US" sz="2600">
                <a:latin typeface="Times New Roman" panose="02020603050405020304" pitchFamily="18" charset="0"/>
              </a:rPr>
              <a:t>，</a:t>
            </a:r>
            <a:r>
              <a:rPr lang="en-US" altLang="zh-CN" sz="2600">
                <a:latin typeface="Times New Roman" panose="02020603050405020304" pitchFamily="18" charset="0"/>
              </a:rPr>
              <a:t>08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zh-CN" sz="3100" b="0">
                <a:latin typeface="Times New Roman" panose="02020603050405020304" pitchFamily="18" charset="0"/>
              </a:rPr>
              <a:t>         →</a:t>
            </a:r>
            <a:r>
              <a:rPr lang="en-US" altLang="zh-CN" sz="2600">
                <a:latin typeface="Times New Roman" panose="02020603050405020304" pitchFamily="18" charset="0"/>
              </a:rPr>
              <a:t> 08</a:t>
            </a:r>
            <a:r>
              <a:rPr lang="zh-CN" altLang="en-US" sz="2600">
                <a:latin typeface="Times New Roman" panose="02020603050405020304" pitchFamily="18" charset="0"/>
              </a:rPr>
              <a:t>，</a:t>
            </a:r>
            <a:r>
              <a:rPr lang="en-US" altLang="zh-CN" sz="2600">
                <a:latin typeface="Times New Roman" panose="02020603050405020304" pitchFamily="18" charset="0"/>
              </a:rPr>
              <a:t>16</a:t>
            </a:r>
            <a:r>
              <a:rPr lang="zh-CN" altLang="en-US" sz="2600">
                <a:latin typeface="Times New Roman" panose="02020603050405020304" pitchFamily="18" charset="0"/>
              </a:rPr>
              <a:t>，</a:t>
            </a:r>
            <a:r>
              <a:rPr lang="en-US" altLang="zh-CN" sz="2600">
                <a:latin typeface="Times New Roman" panose="02020603050405020304" pitchFamily="18" charset="0"/>
              </a:rPr>
              <a:t>21</a:t>
            </a:r>
            <a:r>
              <a:rPr lang="zh-CN" altLang="en-US" sz="2600">
                <a:latin typeface="Times New Roman" panose="02020603050405020304" pitchFamily="18" charset="0"/>
              </a:rPr>
              <a:t>，</a:t>
            </a:r>
            <a:r>
              <a:rPr lang="en-US" altLang="zh-CN" sz="2600">
                <a:solidFill>
                  <a:srgbClr val="FF3300"/>
                </a:solidFill>
                <a:latin typeface="Times New Roman" panose="02020603050405020304" pitchFamily="18" charset="0"/>
              </a:rPr>
              <a:t>25</a:t>
            </a:r>
            <a:r>
              <a:rPr lang="zh-CN" altLang="en-US" sz="2600">
                <a:latin typeface="Times New Roman" panose="02020603050405020304" pitchFamily="18" charset="0"/>
              </a:rPr>
              <a:t>，</a:t>
            </a:r>
            <a:r>
              <a:rPr lang="en-US" altLang="zh-CN" sz="2600">
                <a:solidFill>
                  <a:srgbClr val="0000CC"/>
                </a:solidFill>
                <a:latin typeface="Times New Roman" panose="02020603050405020304" pitchFamily="18" charset="0"/>
              </a:rPr>
              <a:t>25*</a:t>
            </a:r>
            <a:r>
              <a:rPr lang="zh-CN" altLang="en-US" sz="2600">
                <a:latin typeface="Times New Roman" panose="02020603050405020304" pitchFamily="18" charset="0"/>
              </a:rPr>
              <a:t>，</a:t>
            </a:r>
            <a:r>
              <a:rPr lang="en-US" altLang="zh-CN" sz="2600">
                <a:latin typeface="Times New Roman" panose="02020603050405020304" pitchFamily="18" charset="0"/>
              </a:rPr>
              <a:t>49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zh-CN" altLang="en-US" sz="240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稳定！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zh-CN" sz="3100" b="0">
                <a:latin typeface="Times New Roman" panose="02020603050405020304" pitchFamily="18" charset="0"/>
              </a:rPr>
              <a:t>         →</a:t>
            </a:r>
            <a:r>
              <a:rPr lang="en-US" altLang="zh-CN" sz="2600">
                <a:latin typeface="Times New Roman" panose="02020603050405020304" pitchFamily="18" charset="0"/>
              </a:rPr>
              <a:t> 08</a:t>
            </a:r>
            <a:r>
              <a:rPr lang="zh-CN" altLang="en-US" sz="2600">
                <a:latin typeface="Times New Roman" panose="02020603050405020304" pitchFamily="18" charset="0"/>
              </a:rPr>
              <a:t>，</a:t>
            </a:r>
            <a:r>
              <a:rPr lang="en-US" altLang="zh-CN" sz="2600">
                <a:latin typeface="Times New Roman" panose="02020603050405020304" pitchFamily="18" charset="0"/>
              </a:rPr>
              <a:t>16</a:t>
            </a:r>
            <a:r>
              <a:rPr lang="zh-CN" altLang="en-US" sz="2600">
                <a:latin typeface="Times New Roman" panose="02020603050405020304" pitchFamily="18" charset="0"/>
              </a:rPr>
              <a:t>，</a:t>
            </a:r>
            <a:r>
              <a:rPr lang="en-US" altLang="zh-CN" sz="2600">
                <a:latin typeface="Times New Roman" panose="02020603050405020304" pitchFamily="18" charset="0"/>
              </a:rPr>
              <a:t>21</a:t>
            </a:r>
            <a:r>
              <a:rPr lang="zh-CN" altLang="en-US" sz="2600">
                <a:latin typeface="Times New Roman" panose="02020603050405020304" pitchFamily="18" charset="0"/>
              </a:rPr>
              <a:t>，</a:t>
            </a:r>
            <a:r>
              <a:rPr lang="en-US" altLang="zh-CN" sz="2600">
                <a:solidFill>
                  <a:srgbClr val="0000CC"/>
                </a:solidFill>
                <a:latin typeface="Times New Roman" panose="02020603050405020304" pitchFamily="18" charset="0"/>
              </a:rPr>
              <a:t>25*</a:t>
            </a:r>
            <a:r>
              <a:rPr lang="zh-CN" altLang="en-US" sz="2600">
                <a:latin typeface="Times New Roman" panose="02020603050405020304" pitchFamily="18" charset="0"/>
              </a:rPr>
              <a:t>，</a:t>
            </a:r>
            <a:r>
              <a:rPr lang="en-US" altLang="zh-CN" sz="2600">
                <a:solidFill>
                  <a:srgbClr val="FF3300"/>
                </a:solidFill>
                <a:latin typeface="Times New Roman" panose="02020603050405020304" pitchFamily="18" charset="0"/>
              </a:rPr>
              <a:t>25</a:t>
            </a:r>
            <a:r>
              <a:rPr lang="zh-CN" altLang="en-US" sz="2600">
                <a:latin typeface="Times New Roman" panose="02020603050405020304" pitchFamily="18" charset="0"/>
              </a:rPr>
              <a:t>，</a:t>
            </a:r>
            <a:r>
              <a:rPr lang="en-US" altLang="zh-CN" sz="2600">
                <a:latin typeface="Times New Roman" panose="02020603050405020304" pitchFamily="18" charset="0"/>
              </a:rPr>
              <a:t>49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zh-CN" altLang="en-US" sz="240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不稳定！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3200" name="Rectangle 16"/>
          <p:cNvSpPr>
            <a:spLocks noChangeArrowheads="1"/>
          </p:cNvSpPr>
          <p:nvPr/>
        </p:nvSpPr>
        <p:spPr bwMode="white">
          <a:xfrm>
            <a:off x="911424" y="54095"/>
            <a:ext cx="511256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排序的基本概念（续）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1424" y="0"/>
            <a:ext cx="10515600" cy="687611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0000CC"/>
                </a:solidFill>
              </a:rPr>
              <a:t>稳定性的意义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9416" y="1051148"/>
            <a:ext cx="10331932" cy="5042148"/>
          </a:xfrm>
        </p:spPr>
        <p:txBody>
          <a:bodyPr>
            <a:noAutofit/>
          </a:bodyPr>
          <a:lstStyle/>
          <a:p>
            <a:r>
              <a:rPr lang="zh-CN" altLang="en-US" sz="2000" dirty="0"/>
              <a:t>如果只是简单的进行数字的排序，那么稳定性将毫无意义。</a:t>
            </a:r>
          </a:p>
          <a:p>
            <a:r>
              <a:rPr lang="zh-CN" altLang="en-US" sz="2000" dirty="0"/>
              <a:t>如果排序的内容仅仅是一个复杂对象的某一个数字属性</a:t>
            </a:r>
            <a:r>
              <a:rPr lang="zh-CN" altLang="en-US" sz="2000" dirty="0" smtClean="0"/>
              <a:t>，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</a:t>
            </a:r>
            <a:r>
              <a:rPr lang="zh-CN" altLang="en-US" sz="2000" dirty="0" smtClean="0"/>
              <a:t>那么</a:t>
            </a:r>
            <a:r>
              <a:rPr lang="zh-CN" altLang="en-US" sz="2000" dirty="0"/>
              <a:t>稳定性依旧将毫无</a:t>
            </a:r>
            <a:r>
              <a:rPr lang="zh-CN" altLang="en-US" sz="2000" dirty="0" smtClean="0"/>
              <a:t>意义</a:t>
            </a:r>
            <a:r>
              <a:rPr lang="zh-CN" altLang="en-US" sz="2000" dirty="0"/>
              <a:t>。</a:t>
            </a:r>
          </a:p>
          <a:p>
            <a:r>
              <a:rPr lang="zh-CN" altLang="en-US" sz="2000" dirty="0"/>
              <a:t>如果要排序的内容是一个复杂对象的多个数字属性，</a:t>
            </a:r>
            <a:r>
              <a:rPr lang="zh-CN" altLang="en-US" sz="2000" dirty="0" smtClean="0"/>
              <a:t>但是其</a:t>
            </a:r>
            <a:r>
              <a:rPr lang="zh-CN" altLang="en-US" sz="2000" dirty="0"/>
              <a:t>原本的初始顺序毫无意义，那么稳定性依旧将毫无意义。</a:t>
            </a:r>
          </a:p>
          <a:p>
            <a:r>
              <a:rPr lang="zh-CN" altLang="en-US" sz="2000" dirty="0"/>
              <a:t>除非要排序的内容是一个复杂对象的多个数字属性，且其原本的初始顺序存在意义，</a:t>
            </a:r>
            <a:r>
              <a:rPr lang="zh-CN" altLang="en-US" sz="2000" dirty="0" smtClean="0"/>
              <a:t>那么需要</a:t>
            </a:r>
            <a:r>
              <a:rPr lang="zh-CN" altLang="en-US" sz="2000" dirty="0"/>
              <a:t>在二次排序的基础上保持原有排序的意义，才需要使用到稳定性的算法，例如要排序的内容是一组原本按照价格高低排序的对象，如今需要按照销量高低排序，使用稳定性算法，</a:t>
            </a:r>
            <a:r>
              <a:rPr lang="zh-CN" altLang="en-US" sz="2000" u="sng"/>
              <a:t>可以</a:t>
            </a:r>
            <a:r>
              <a:rPr lang="zh-CN" altLang="en-US" sz="2000" u="sng" smtClean="0"/>
              <a:t>使得相同销量</a:t>
            </a:r>
            <a:r>
              <a:rPr lang="zh-CN" altLang="en-US" sz="2000" u="sng" dirty="0"/>
              <a:t>的对象依旧保持着价格高低的排序展现</a:t>
            </a:r>
            <a:r>
              <a:rPr lang="zh-CN" altLang="en-US" sz="2000" dirty="0"/>
              <a:t>，只有销量不同的才会重新排序。</a:t>
            </a:r>
            <a:r>
              <a:rPr lang="zh-CN" altLang="en-US" sz="2000" dirty="0" smtClean="0"/>
              <a:t>（如果</a:t>
            </a:r>
            <a:r>
              <a:rPr lang="zh-CN" altLang="en-US" sz="2000" dirty="0"/>
              <a:t>需求不需要保持初始的排序意义，那么使用稳定性算法依旧将毫无意义</a:t>
            </a:r>
            <a:r>
              <a:rPr lang="zh-CN" altLang="en-US" sz="2000" dirty="0" smtClean="0"/>
              <a:t>）</a:t>
            </a:r>
            <a:endParaRPr lang="zh-CN" altLang="en-US" sz="2000" dirty="0"/>
          </a:p>
          <a:p>
            <a:r>
              <a:rPr lang="zh-CN" altLang="en-US" sz="2000" dirty="0"/>
              <a:t>例如</a:t>
            </a:r>
            <a:r>
              <a:rPr lang="zh-CN" altLang="en-US" sz="2000" dirty="0" smtClean="0"/>
              <a:t>，</a:t>
            </a:r>
            <a:r>
              <a:rPr lang="zh-CN" altLang="en-US" sz="2000" dirty="0">
                <a:solidFill>
                  <a:srgbClr val="C00000"/>
                </a:solidFill>
              </a:rPr>
              <a:t>以某种关键字的方式排序后，能不影响到其他关键字原来排序结果的方法就是稳定的</a:t>
            </a:r>
            <a:r>
              <a:rPr lang="zh-CN" altLang="en-US" sz="2000" dirty="0"/>
              <a:t>，比如一开始按照价格高低排序结果为 </a:t>
            </a:r>
            <a:r>
              <a:rPr lang="en-US" altLang="zh-CN" sz="2000" dirty="0"/>
              <a:t>a(10</a:t>
            </a:r>
            <a:r>
              <a:rPr lang="zh-CN" altLang="en-US" sz="2000" dirty="0"/>
              <a:t>元，卖了</a:t>
            </a:r>
            <a:r>
              <a:rPr lang="en-US" altLang="zh-CN" sz="2000" dirty="0"/>
              <a:t>5</a:t>
            </a:r>
            <a:r>
              <a:rPr lang="zh-CN" altLang="en-US" sz="2000" dirty="0"/>
              <a:t>个</a:t>
            </a:r>
            <a:r>
              <a:rPr lang="en-US" altLang="zh-CN" sz="2000" dirty="0"/>
              <a:t>) </a:t>
            </a:r>
            <a:r>
              <a:rPr lang="en-US" altLang="zh-CN" sz="2000" dirty="0">
                <a:solidFill>
                  <a:srgbClr val="0000CC"/>
                </a:solidFill>
              </a:rPr>
              <a:t>b(8</a:t>
            </a:r>
            <a:r>
              <a:rPr lang="zh-CN" altLang="en-US" sz="2000" dirty="0">
                <a:solidFill>
                  <a:srgbClr val="0000CC"/>
                </a:solidFill>
              </a:rPr>
              <a:t>元，卖了</a:t>
            </a:r>
            <a:r>
              <a:rPr lang="en-US" altLang="zh-CN" sz="2000" dirty="0">
                <a:solidFill>
                  <a:srgbClr val="0000CC"/>
                </a:solidFill>
              </a:rPr>
              <a:t>20</a:t>
            </a:r>
            <a:r>
              <a:rPr lang="zh-CN" altLang="en-US" sz="2000" dirty="0">
                <a:solidFill>
                  <a:srgbClr val="0000CC"/>
                </a:solidFill>
              </a:rPr>
              <a:t>个</a:t>
            </a:r>
            <a:r>
              <a:rPr lang="en-US" altLang="zh-CN" sz="2000" dirty="0">
                <a:solidFill>
                  <a:srgbClr val="0000CC"/>
                </a:solidFill>
              </a:rPr>
              <a:t>) c(6</a:t>
            </a:r>
            <a:r>
              <a:rPr lang="zh-CN" altLang="en-US" sz="2000" dirty="0">
                <a:solidFill>
                  <a:srgbClr val="0000CC"/>
                </a:solidFill>
              </a:rPr>
              <a:t>元，卖了</a:t>
            </a:r>
            <a:r>
              <a:rPr lang="en-US" altLang="zh-CN" sz="2000" dirty="0">
                <a:solidFill>
                  <a:srgbClr val="0000CC"/>
                </a:solidFill>
              </a:rPr>
              <a:t>20</a:t>
            </a:r>
            <a:r>
              <a:rPr lang="zh-CN" altLang="en-US" sz="2000" dirty="0">
                <a:solidFill>
                  <a:srgbClr val="0000CC"/>
                </a:solidFill>
              </a:rPr>
              <a:t>个</a:t>
            </a:r>
            <a:r>
              <a:rPr lang="en-US" altLang="zh-CN" sz="2000" dirty="0">
                <a:solidFill>
                  <a:srgbClr val="0000CC"/>
                </a:solidFill>
              </a:rPr>
              <a:t>) </a:t>
            </a:r>
            <a:r>
              <a:rPr lang="en-US" altLang="zh-CN" sz="2000" dirty="0"/>
              <a:t>d(4</a:t>
            </a:r>
            <a:r>
              <a:rPr lang="zh-CN" altLang="en-US" sz="2000" dirty="0"/>
              <a:t>元，卖了</a:t>
            </a:r>
            <a:r>
              <a:rPr lang="en-US" altLang="zh-CN" sz="2000" dirty="0"/>
              <a:t>30</a:t>
            </a:r>
            <a:r>
              <a:rPr lang="zh-CN" altLang="en-US" sz="2000" dirty="0"/>
              <a:t>个</a:t>
            </a:r>
            <a:r>
              <a:rPr lang="en-US" altLang="zh-CN" sz="2000" dirty="0"/>
              <a:t>),</a:t>
            </a:r>
            <a:r>
              <a:rPr lang="zh-CN" altLang="en-US" sz="2000" dirty="0"/>
              <a:t>则按照销量重排序后如果保持 </a:t>
            </a:r>
            <a:r>
              <a:rPr lang="en-US" altLang="zh-CN" sz="2000" dirty="0"/>
              <a:t>d(30</a:t>
            </a:r>
            <a:r>
              <a:rPr lang="zh-CN" altLang="en-US" sz="2000" dirty="0"/>
              <a:t>个</a:t>
            </a:r>
            <a:r>
              <a:rPr lang="en-US" altLang="zh-CN" sz="2000" dirty="0"/>
              <a:t>,</a:t>
            </a:r>
            <a:r>
              <a:rPr lang="zh-CN" altLang="en-US" sz="2000" dirty="0"/>
              <a:t>价格为</a:t>
            </a:r>
            <a:r>
              <a:rPr lang="en-US" altLang="zh-CN" sz="2000" dirty="0"/>
              <a:t>4</a:t>
            </a:r>
            <a:r>
              <a:rPr lang="zh-CN" altLang="en-US" sz="2000" dirty="0"/>
              <a:t>元</a:t>
            </a:r>
            <a:r>
              <a:rPr lang="en-US" altLang="zh-CN" sz="2000" dirty="0"/>
              <a:t>) </a:t>
            </a:r>
            <a:r>
              <a:rPr lang="en-US" altLang="zh-CN" sz="2000" dirty="0">
                <a:solidFill>
                  <a:srgbClr val="0000CC"/>
                </a:solidFill>
              </a:rPr>
              <a:t>b(20</a:t>
            </a:r>
            <a:r>
              <a:rPr lang="zh-CN" altLang="en-US" sz="2000" dirty="0">
                <a:solidFill>
                  <a:srgbClr val="0000CC"/>
                </a:solidFill>
              </a:rPr>
              <a:t>个，价格为</a:t>
            </a:r>
            <a:r>
              <a:rPr lang="en-US" altLang="zh-CN" sz="2000" dirty="0">
                <a:solidFill>
                  <a:srgbClr val="0000CC"/>
                </a:solidFill>
              </a:rPr>
              <a:t>8</a:t>
            </a:r>
            <a:r>
              <a:rPr lang="zh-CN" altLang="en-US" sz="2000" dirty="0">
                <a:solidFill>
                  <a:srgbClr val="0000CC"/>
                </a:solidFill>
              </a:rPr>
              <a:t>元</a:t>
            </a:r>
            <a:r>
              <a:rPr lang="en-US" altLang="zh-CN" sz="2000" dirty="0">
                <a:solidFill>
                  <a:srgbClr val="0000CC"/>
                </a:solidFill>
              </a:rPr>
              <a:t>) c(20</a:t>
            </a:r>
            <a:r>
              <a:rPr lang="zh-CN" altLang="en-US" sz="2000" dirty="0">
                <a:solidFill>
                  <a:srgbClr val="0000CC"/>
                </a:solidFill>
              </a:rPr>
              <a:t>个，价格为</a:t>
            </a:r>
            <a:r>
              <a:rPr lang="en-US" altLang="zh-CN" sz="2000" dirty="0">
                <a:solidFill>
                  <a:srgbClr val="0000CC"/>
                </a:solidFill>
              </a:rPr>
              <a:t>6</a:t>
            </a:r>
            <a:r>
              <a:rPr lang="zh-CN" altLang="en-US" sz="2000" dirty="0">
                <a:solidFill>
                  <a:srgbClr val="0000CC"/>
                </a:solidFill>
              </a:rPr>
              <a:t>元</a:t>
            </a:r>
            <a:r>
              <a:rPr lang="en-US" altLang="zh-CN" sz="2000" dirty="0">
                <a:solidFill>
                  <a:srgbClr val="0000CC"/>
                </a:solidFill>
              </a:rPr>
              <a:t>) </a:t>
            </a:r>
            <a:r>
              <a:rPr lang="en-US" altLang="zh-CN" sz="2000" dirty="0"/>
              <a:t>a(5</a:t>
            </a:r>
            <a:r>
              <a:rPr lang="zh-CN" altLang="en-US" sz="2000" dirty="0"/>
              <a:t>个，价格为</a:t>
            </a:r>
            <a:r>
              <a:rPr lang="en-US" altLang="zh-CN" sz="2000" dirty="0"/>
              <a:t>10</a:t>
            </a:r>
            <a:r>
              <a:rPr lang="zh-CN" altLang="en-US" sz="2000" dirty="0"/>
              <a:t>元</a:t>
            </a:r>
            <a:r>
              <a:rPr lang="en-US" altLang="zh-CN" sz="2000" dirty="0"/>
              <a:t>)</a:t>
            </a:r>
            <a:r>
              <a:rPr lang="zh-CN" altLang="en-US" sz="2000" dirty="0"/>
              <a:t>，则说明该方法为稳定的，而如果出现</a:t>
            </a:r>
            <a:r>
              <a:rPr lang="en-US" altLang="zh-CN" sz="2000" dirty="0"/>
              <a:t>c</a:t>
            </a:r>
            <a:r>
              <a:rPr lang="zh-CN" altLang="en-US" sz="2000" dirty="0"/>
              <a:t>在</a:t>
            </a:r>
            <a:r>
              <a:rPr lang="en-US" altLang="zh-CN" sz="2000" dirty="0"/>
              <a:t>b</a:t>
            </a:r>
            <a:r>
              <a:rPr lang="zh-CN" altLang="en-US" sz="2000" dirty="0"/>
              <a:t>前，破坏了排序前</a:t>
            </a:r>
            <a:r>
              <a:rPr lang="en-US" altLang="zh-CN" sz="2000" dirty="0"/>
              <a:t>b</a:t>
            </a:r>
            <a:r>
              <a:rPr lang="zh-CN" altLang="en-US" sz="2000" dirty="0"/>
              <a:t>在</a:t>
            </a:r>
            <a:r>
              <a:rPr lang="en-US" altLang="zh-CN" sz="2000" dirty="0"/>
              <a:t>c</a:t>
            </a:r>
            <a:r>
              <a:rPr lang="zh-CN" altLang="en-US" sz="2000" dirty="0"/>
              <a:t>前的顺序，则说明这个方法是不稳定</a:t>
            </a:r>
            <a:r>
              <a:rPr lang="zh-CN" altLang="en-US" sz="2000" dirty="0" smtClean="0"/>
              <a:t>的。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6565491" y="6519731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https://www.cnblogs.com/lxy-xf/p/11321536.html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0" y="20342"/>
            <a:ext cx="4654751" cy="232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it.com.cn/f/diy/046/25/040624_hd_maxlineiii_1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386" y="5310982"/>
            <a:ext cx="151288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 descr="http://pic.baike.soso.com/p/20130822/20130822103213-449549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36" y="2420144"/>
            <a:ext cx="15684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983432" y="1057275"/>
            <a:ext cx="964907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内部排序和外部排序</a:t>
            </a:r>
          </a:p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600" dirty="0">
                <a:latin typeface="楷体_GB2312" pitchFamily="49" charset="-122"/>
              </a:rPr>
              <a:t>      </a:t>
            </a:r>
            <a:r>
              <a:rPr lang="zh-CN" altLang="en-US" sz="2600" dirty="0"/>
              <a:t>由于待排序的数据元素数量不同，使得排序过程中涉及的</a:t>
            </a:r>
            <a:r>
              <a:rPr lang="zh-CN" altLang="en-US" sz="2600" dirty="0">
                <a:solidFill>
                  <a:srgbClr val="0000FF"/>
                </a:solidFill>
              </a:rPr>
              <a:t>存储器不同</a:t>
            </a:r>
            <a:r>
              <a:rPr lang="zh-CN" altLang="en-US" sz="2600" dirty="0"/>
              <a:t>，可将排序方法分为两大类：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1487240" y="2132856"/>
            <a:ext cx="9649320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endParaRPr lang="zh-CN" altLang="en-US" sz="2600" dirty="0"/>
          </a:p>
          <a:p>
            <a:pPr>
              <a:buClr>
                <a:srgbClr val="FF7C80"/>
              </a:buClr>
              <a:buSzPct val="55000"/>
              <a:defRPr/>
            </a:pPr>
            <a:r>
              <a:rPr lang="zh-CN" alt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内部排序</a:t>
            </a:r>
            <a:r>
              <a:rPr lang="zh-CN" altLang="en-US" sz="2600" dirty="0"/>
              <a:t>：排序期间所有数据元素均放在内存</a:t>
            </a:r>
            <a:endParaRPr lang="en-US" altLang="zh-CN" sz="2600" dirty="0"/>
          </a:p>
          <a:p>
            <a:pPr>
              <a:buClr>
                <a:srgbClr val="FF7C80"/>
              </a:buClr>
              <a:buSzPct val="55000"/>
              <a:defRPr/>
            </a:pPr>
            <a:endParaRPr lang="zh-CN" altLang="en-US" sz="2600" dirty="0"/>
          </a:p>
          <a:p>
            <a:pPr>
              <a:buClr>
                <a:srgbClr val="FF7C80"/>
              </a:buClr>
              <a:buSzPct val="55000"/>
              <a:defRPr/>
            </a:pPr>
            <a:r>
              <a:rPr lang="zh-CN" alt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外部排序</a:t>
            </a:r>
            <a:r>
              <a:rPr lang="zh-CN" altLang="en-US" sz="2600" dirty="0"/>
              <a:t>：如果待排序的数据元素数量很大，以致内存一次不能容纳全部元素，排序期间尚需对外存进行访问的排序过程。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400" dirty="0"/>
              <a:t>          </a:t>
            </a:r>
            <a:r>
              <a:rPr lang="zh-CN" altLang="en-US" sz="2400" dirty="0">
                <a:solidFill>
                  <a:srgbClr val="FF3399"/>
                </a:solidFill>
              </a:rPr>
              <a:t>注：</a:t>
            </a:r>
            <a:r>
              <a:rPr lang="zh-CN" altLang="en-US" sz="2400" dirty="0"/>
              <a:t>外部排序时，要将数据元素分批调入内存来排序，中间结果还要及时放入外存，显然外部排序要复杂得多。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white">
          <a:xfrm>
            <a:off x="838244" y="116632"/>
            <a:ext cx="5617796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排序的基本概念（续）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1919289" y="1124744"/>
            <a:ext cx="81375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分类</a:t>
            </a:r>
            <a:r>
              <a:rPr lang="en-US" altLang="zh-CN" sz="28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endParaRPr lang="zh-CN" altLang="en-US" sz="280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CN" altLang="en-US" sz="2600"/>
              <a:t>    按排序过程中</a:t>
            </a:r>
            <a:r>
              <a:rPr lang="zh-CN" altLang="en-US" sz="2600">
                <a:solidFill>
                  <a:srgbClr val="3333FF"/>
                </a:solidFill>
              </a:rPr>
              <a:t>依据的不同原则</a:t>
            </a:r>
            <a:r>
              <a:rPr lang="zh-CN" altLang="en-US" sz="2600"/>
              <a:t>，可分为：</a:t>
            </a:r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white">
          <a:xfrm>
            <a:off x="911424" y="45386"/>
            <a:ext cx="496855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内部排序方法的分类</a:t>
            </a:r>
          </a:p>
        </p:txBody>
      </p:sp>
      <p:sp>
        <p:nvSpPr>
          <p:cNvPr id="25611" name="Rectangle 15"/>
          <p:cNvSpPr>
            <a:spLocks noChangeArrowheads="1"/>
          </p:cNvSpPr>
          <p:nvPr/>
        </p:nvSpPr>
        <p:spPr bwMode="auto">
          <a:xfrm>
            <a:off x="2363788" y="2132806"/>
            <a:ext cx="758190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05000"/>
              </a:lnSpc>
              <a:spcBef>
                <a:spcPct val="10000"/>
              </a:spcBef>
              <a:buClr>
                <a:srgbClr val="FF7C80"/>
              </a:buClr>
              <a:buSzPct val="50000"/>
            </a:pPr>
            <a:r>
              <a:rPr lang="zh-CN" altLang="en-US" sz="2600" dirty="0"/>
              <a:t>插入排序</a:t>
            </a:r>
            <a:endParaRPr lang="zh-CN" altLang="en-US" sz="3000" dirty="0">
              <a:latin typeface="Times New Roman" panose="02020603050405020304" pitchFamily="18" charset="0"/>
            </a:endParaRPr>
          </a:p>
          <a:p>
            <a:pPr lvl="1">
              <a:lnSpc>
                <a:spcPct val="105000"/>
              </a:lnSpc>
              <a:spcBef>
                <a:spcPct val="10000"/>
              </a:spcBef>
              <a:buClr>
                <a:srgbClr val="009900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sz="2400" dirty="0">
                <a:cs typeface="Tahoma" panose="020B0604030504040204" pitchFamily="34" charset="0"/>
              </a:rPr>
              <a:t>直接插入排序、折半插入排序、希尔排序</a:t>
            </a:r>
          </a:p>
          <a:p>
            <a:pPr>
              <a:lnSpc>
                <a:spcPct val="105000"/>
              </a:lnSpc>
              <a:buClr>
                <a:srgbClr val="FF7C80"/>
              </a:buClr>
              <a:buSzPct val="50000"/>
            </a:pPr>
            <a:r>
              <a:rPr lang="zh-CN" altLang="en-US" sz="2600" dirty="0"/>
              <a:t>交换排序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buClr>
                <a:srgbClr val="009900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sz="2400" dirty="0"/>
              <a:t>起泡排序、快速排序</a:t>
            </a:r>
          </a:p>
          <a:p>
            <a:pPr>
              <a:lnSpc>
                <a:spcPct val="105000"/>
              </a:lnSpc>
              <a:spcBef>
                <a:spcPct val="10000"/>
              </a:spcBef>
              <a:buClr>
                <a:srgbClr val="FF7C80"/>
              </a:buClr>
              <a:buSzPct val="50000"/>
            </a:pPr>
            <a:r>
              <a:rPr lang="zh-CN" altLang="en-US" sz="2600" dirty="0"/>
              <a:t>选择排序</a:t>
            </a:r>
            <a:endParaRPr lang="zh-CN" altLang="en-US" sz="3000" dirty="0">
              <a:latin typeface="Times New Roman" panose="02020603050405020304" pitchFamily="18" charset="0"/>
            </a:endParaRPr>
          </a:p>
          <a:p>
            <a:pPr lvl="1">
              <a:lnSpc>
                <a:spcPct val="105000"/>
              </a:lnSpc>
              <a:spcBef>
                <a:spcPct val="10000"/>
              </a:spcBef>
              <a:buClr>
                <a:srgbClr val="009900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sz="2400" dirty="0">
                <a:cs typeface="Tahoma" panose="020B0604030504040204" pitchFamily="34" charset="0"/>
              </a:rPr>
              <a:t>直接选择排序、堆排序</a:t>
            </a:r>
          </a:p>
          <a:p>
            <a:pPr>
              <a:lnSpc>
                <a:spcPct val="105000"/>
              </a:lnSpc>
              <a:buClr>
                <a:srgbClr val="FF7C80"/>
              </a:buClr>
              <a:buSzPct val="50000"/>
            </a:pPr>
            <a:r>
              <a:rPr lang="zh-CN" altLang="en-US" sz="2600" dirty="0"/>
              <a:t>归并排序</a:t>
            </a:r>
          </a:p>
          <a:p>
            <a:pPr>
              <a:lnSpc>
                <a:spcPct val="105000"/>
              </a:lnSpc>
              <a:spcBef>
                <a:spcPct val="10000"/>
              </a:spcBef>
              <a:buClr>
                <a:srgbClr val="FF7C80"/>
              </a:buClr>
              <a:buSzPct val="50000"/>
            </a:pPr>
            <a:r>
              <a:rPr lang="zh-CN" altLang="en-US" sz="2600" dirty="0"/>
              <a:t>基数排序</a:t>
            </a:r>
            <a:endParaRPr lang="zh-CN" altLang="en-US" sz="3000" dirty="0">
              <a:latin typeface="Times New Roman" panose="02020603050405020304" pitchFamily="18" charset="0"/>
            </a:endParaRPr>
          </a:p>
          <a:p>
            <a:pPr lvl="1">
              <a:lnSpc>
                <a:spcPct val="105000"/>
              </a:lnSpc>
              <a:spcBef>
                <a:spcPct val="10000"/>
              </a:spcBef>
              <a:buClr>
                <a:srgbClr val="009900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Times New Roman" panose="02020603050405020304" pitchFamily="18" charset="0"/>
                <a:cs typeface="Tahoma" panose="020B0604030504040204" pitchFamily="34" charset="0"/>
              </a:rPr>
              <a:t>最低位优先</a:t>
            </a:r>
            <a:r>
              <a:rPr lang="en-US" altLang="zh-CN" sz="2400" dirty="0">
                <a:latin typeface="Times New Roman" panose="02020603050405020304" pitchFamily="18" charset="0"/>
                <a:cs typeface="Tahoma" panose="020B0604030504040204" pitchFamily="34" charset="0"/>
              </a:rPr>
              <a:t>LSD</a:t>
            </a:r>
            <a:r>
              <a:rPr lang="zh-CN" altLang="en-US" sz="2400" dirty="0">
                <a:latin typeface="Times New Roman" panose="02020603050405020304" pitchFamily="18" charset="0"/>
                <a:cs typeface="Tahoma" panose="020B0604030504040204" pitchFamily="34" charset="0"/>
              </a:rPr>
              <a:t>、最高位优先</a:t>
            </a:r>
            <a:r>
              <a:rPr lang="en-US" altLang="zh-CN" sz="2400" dirty="0">
                <a:latin typeface="Times New Roman" panose="02020603050405020304" pitchFamily="18" charset="0"/>
                <a:cs typeface="Tahoma" panose="020B0604030504040204" pitchFamily="34" charset="0"/>
              </a:rPr>
              <a:t>MSD</a:t>
            </a:r>
            <a:endParaRPr lang="zh-CN" altLang="en-US" sz="2400" dirty="0"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download.txrjy.com/forum/201701/13/165113aex7v5zhtl8twvf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80321"/>
            <a:ext cx="2699792" cy="188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9376" y="116632"/>
            <a:ext cx="3744416" cy="577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zh-CN" altLang="en-US" sz="3600" b="1" dirty="0"/>
              <a:t>第八</a:t>
            </a:r>
            <a:r>
              <a:rPr lang="zh-CN" altLang="en-US" sz="3600" b="1" dirty="0" smtClean="0"/>
              <a:t>章 要点</a:t>
            </a:r>
            <a:r>
              <a:rPr lang="zh-CN" altLang="en-US" sz="3600" b="1" dirty="0"/>
              <a:t>回顾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15480" y="953262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zh-CN" altLang="en-US" b="1" dirty="0" smtClean="0"/>
              <a:t>图的基本概念</a:t>
            </a:r>
            <a:endParaRPr lang="en-US" altLang="zh-CN" b="1" dirty="0" smtClean="0"/>
          </a:p>
          <a:p>
            <a:pPr>
              <a:defRPr/>
            </a:pPr>
            <a:r>
              <a:rPr lang="zh-CN" altLang="en-US" b="1" dirty="0" smtClean="0"/>
              <a:t>图的遍历</a:t>
            </a:r>
            <a:endParaRPr lang="en-US" altLang="zh-CN" b="1" dirty="0" smtClean="0"/>
          </a:p>
          <a:p>
            <a:pPr>
              <a:defRPr/>
            </a:pPr>
            <a:r>
              <a:rPr lang="zh-CN" altLang="en-US" b="1" dirty="0"/>
              <a:t>两种应用</a:t>
            </a:r>
            <a:endParaRPr lang="en-US" altLang="zh-CN" b="1" dirty="0"/>
          </a:p>
          <a:p>
            <a:pPr lvl="1">
              <a:defRPr/>
            </a:pPr>
            <a:r>
              <a:rPr lang="zh-CN" altLang="en-US" b="1" dirty="0" smtClean="0"/>
              <a:t>最小生成树</a:t>
            </a:r>
            <a:endParaRPr lang="en-US" altLang="zh-CN" b="1" dirty="0" smtClean="0"/>
          </a:p>
          <a:p>
            <a:pPr lvl="1">
              <a:defRPr/>
            </a:pPr>
            <a:r>
              <a:rPr lang="zh-CN" altLang="en-US" b="1" dirty="0" smtClean="0"/>
              <a:t>最短路径</a:t>
            </a:r>
            <a:endParaRPr lang="en-US" altLang="zh-CN" b="1" dirty="0" smtClean="0"/>
          </a:p>
          <a:p>
            <a:pPr>
              <a:defRPr/>
            </a:pPr>
            <a:r>
              <a:rPr lang="zh-CN" altLang="en-US" b="1" dirty="0"/>
              <a:t>另</a:t>
            </a:r>
            <a:r>
              <a:rPr lang="zh-CN" altLang="en-US" b="1" dirty="0" smtClean="0"/>
              <a:t>两种应用</a:t>
            </a:r>
            <a:endParaRPr lang="en-US" altLang="zh-CN" b="1" dirty="0" smtClean="0"/>
          </a:p>
          <a:p>
            <a:pPr lvl="1">
              <a:defRPr/>
            </a:pPr>
            <a:r>
              <a:rPr lang="zh-CN" altLang="en-US" b="1" dirty="0" smtClean="0"/>
              <a:t>拓扑排序</a:t>
            </a:r>
            <a:endParaRPr lang="en-US" altLang="zh-CN" b="1" dirty="0"/>
          </a:p>
          <a:p>
            <a:pPr lvl="1">
              <a:defRPr/>
            </a:pPr>
            <a:r>
              <a:rPr lang="zh-CN" altLang="en-US" b="1" dirty="0" smtClean="0"/>
              <a:t>关键路径</a:t>
            </a:r>
            <a:endParaRPr lang="en-US" altLang="zh-CN" b="1" dirty="0"/>
          </a:p>
        </p:txBody>
      </p:sp>
      <p:pic>
        <p:nvPicPr>
          <p:cNvPr id="1024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987425"/>
            <a:ext cx="48514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文本框 2"/>
          <p:cNvSpPr txBox="1">
            <a:spLocks noChangeArrowheads="1"/>
          </p:cNvSpPr>
          <p:nvPr/>
        </p:nvSpPr>
        <p:spPr bwMode="auto">
          <a:xfrm>
            <a:off x="6383338" y="1557338"/>
            <a:ext cx="17335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marL="742950" indent="-285750">
              <a:defRPr sz="32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marL="1143000" indent="-228600">
              <a:defRPr sz="32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marL="1600200" indent="-228600">
              <a:defRPr sz="32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marL="2057400" indent="-228600">
              <a:defRPr sz="32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000" b="0" dirty="0">
                <a:solidFill>
                  <a:schemeClr val="bg1"/>
                </a:solidFill>
              </a:rPr>
              <a:t>图有哪些应用？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012" y="5068062"/>
            <a:ext cx="2141736" cy="1759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00" y="5010430"/>
            <a:ext cx="2265412" cy="1847571"/>
          </a:xfrm>
          <a:prstGeom prst="rect">
            <a:avLst/>
          </a:prstGeom>
        </p:spPr>
      </p:pic>
      <p:pic>
        <p:nvPicPr>
          <p:cNvPr id="9" name="Picture 10" descr="https://ss1.bdstatic.com/70cFuXSh_Q1YnxGkpoWK1HF6hhy/it/u=2294732921,1364565702&amp;fm=26&amp;gp=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5019848"/>
            <a:ext cx="2207298" cy="180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919289" y="1196752"/>
            <a:ext cx="81375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分类</a:t>
            </a:r>
            <a:r>
              <a:rPr lang="en-US" altLang="zh-CN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zh-CN" altLang="en-US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CN" altLang="en-US" sz="2600" dirty="0"/>
              <a:t>    按排序过程中</a:t>
            </a:r>
            <a:r>
              <a:rPr lang="zh-CN" altLang="en-US" sz="2600" dirty="0">
                <a:solidFill>
                  <a:srgbClr val="0000FF"/>
                </a:solidFill>
              </a:rPr>
              <a:t>所需工作量的不同</a:t>
            </a:r>
            <a:r>
              <a:rPr lang="zh-CN" altLang="en-US" sz="2600" dirty="0"/>
              <a:t>，可分为三类：</a:t>
            </a:r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white">
          <a:xfrm>
            <a:off x="921760" y="37306"/>
            <a:ext cx="6182304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内部排序方法的分类</a:t>
            </a: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（续）</a:t>
            </a:r>
          </a:p>
        </p:txBody>
      </p:sp>
      <p:sp>
        <p:nvSpPr>
          <p:cNvPr id="26635" name="Rectangle 15"/>
          <p:cNvSpPr>
            <a:spLocks noChangeArrowheads="1"/>
          </p:cNvSpPr>
          <p:nvPr/>
        </p:nvSpPr>
        <p:spPr bwMode="auto">
          <a:xfrm>
            <a:off x="2363788" y="2203226"/>
            <a:ext cx="7581900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05000"/>
              </a:lnSpc>
              <a:spcBef>
                <a:spcPct val="10000"/>
              </a:spcBef>
              <a:buClr>
                <a:srgbClr val="FF7C80"/>
              </a:buClr>
              <a:buSzPct val="50000"/>
            </a:pPr>
            <a:r>
              <a:rPr lang="zh-CN" altLang="en-US" sz="2600"/>
              <a:t>简单的排序方法：时间效率低，</a:t>
            </a:r>
            <a:r>
              <a:rPr lang="en-US" altLang="zh-CN" sz="2600">
                <a:latin typeface="Times New Roman" panose="02020603050405020304" pitchFamily="18" charset="0"/>
              </a:rPr>
              <a:t>O(n</a:t>
            </a:r>
            <a:r>
              <a:rPr lang="en-US" altLang="zh-CN" sz="2600" baseline="30000">
                <a:latin typeface="Times New Roman" panose="02020603050405020304" pitchFamily="18" charset="0"/>
              </a:rPr>
              <a:t>2</a:t>
            </a:r>
            <a:r>
              <a:rPr lang="en-US" altLang="zh-CN" sz="2600">
                <a:latin typeface="Times New Roman" panose="02020603050405020304" pitchFamily="18" charset="0"/>
              </a:rPr>
              <a:t>)</a:t>
            </a:r>
            <a:endParaRPr lang="zh-CN" altLang="en-US" sz="3000">
              <a:latin typeface="Times New Roman" panose="02020603050405020304" pitchFamily="18" charset="0"/>
            </a:endParaRPr>
          </a:p>
          <a:p>
            <a:pPr lvl="1">
              <a:lnSpc>
                <a:spcPct val="105000"/>
              </a:lnSpc>
              <a:spcBef>
                <a:spcPct val="10000"/>
              </a:spcBef>
              <a:buClr>
                <a:srgbClr val="009900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sz="2400">
                <a:cs typeface="Tahoma" panose="020B0604030504040204" pitchFamily="34" charset="0"/>
              </a:rPr>
              <a:t>直接插入排序、起泡排序、直接选择排序</a:t>
            </a:r>
          </a:p>
          <a:p>
            <a:pPr>
              <a:lnSpc>
                <a:spcPct val="105000"/>
              </a:lnSpc>
              <a:buClr>
                <a:srgbClr val="FF7C80"/>
              </a:buClr>
              <a:buSzPct val="50000"/>
            </a:pPr>
            <a:r>
              <a:rPr lang="zh-CN" altLang="en-US" sz="2600"/>
              <a:t>先进的排序方</a:t>
            </a:r>
            <a:r>
              <a:rPr lang="zh-CN" altLang="en-US" sz="2600">
                <a:latin typeface="楷体_GB2312" pitchFamily="49" charset="-122"/>
              </a:rPr>
              <a:t>法：</a:t>
            </a:r>
            <a:r>
              <a:rPr lang="zh-CN" altLang="en-US" sz="2600"/>
              <a:t>时间效率高，</a:t>
            </a:r>
            <a:r>
              <a:rPr lang="en-US" altLang="zh-CN" sz="2600">
                <a:latin typeface="Times New Roman" panose="02020603050405020304" pitchFamily="18" charset="0"/>
              </a:rPr>
              <a:t>O(nlog</a:t>
            </a:r>
            <a:r>
              <a:rPr lang="en-US" altLang="zh-CN" sz="2600" baseline="-25000">
                <a:latin typeface="Times New Roman" panose="02020603050405020304" pitchFamily="18" charset="0"/>
              </a:rPr>
              <a:t>2</a:t>
            </a:r>
            <a:r>
              <a:rPr lang="en-US" altLang="zh-CN" sz="2600">
                <a:latin typeface="Times New Roman" panose="02020603050405020304" pitchFamily="18" charset="0"/>
              </a:rPr>
              <a:t>n)</a:t>
            </a:r>
            <a:endParaRPr lang="zh-CN" altLang="en-US" sz="2600"/>
          </a:p>
          <a:p>
            <a:pPr lvl="1">
              <a:lnSpc>
                <a:spcPct val="105000"/>
              </a:lnSpc>
              <a:spcBef>
                <a:spcPct val="10000"/>
              </a:spcBef>
              <a:buClr>
                <a:srgbClr val="009900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sz="2400"/>
              <a:t>快速排序、堆排序、归并排序</a:t>
            </a:r>
            <a:endParaRPr lang="en-US" altLang="zh-CN" sz="2400">
              <a:latin typeface="楷体_GB2312" pitchFamily="49" charset="-122"/>
            </a:endParaRPr>
          </a:p>
          <a:p>
            <a:pPr>
              <a:lnSpc>
                <a:spcPct val="105000"/>
              </a:lnSpc>
              <a:buClr>
                <a:srgbClr val="FF7C80"/>
              </a:buClr>
              <a:buSzPct val="50000"/>
            </a:pPr>
            <a:r>
              <a:rPr lang="zh-CN" altLang="en-US" sz="2600"/>
              <a:t>其他排序方法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buClr>
                <a:srgbClr val="009900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sz="2400">
                <a:latin typeface="Times New Roman" panose="02020603050405020304" pitchFamily="18" charset="0"/>
              </a:rPr>
              <a:t>基数排序：时间效率高，</a:t>
            </a:r>
            <a:r>
              <a:rPr lang="en-US" altLang="zh-CN" sz="2400">
                <a:latin typeface="Times New Roman" panose="02020603050405020304" pitchFamily="18" charset="0"/>
              </a:rPr>
              <a:t>O( d×n)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buClr>
                <a:srgbClr val="009900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sz="2400">
                <a:latin typeface="Times New Roman" panose="02020603050405020304" pitchFamily="18" charset="0"/>
              </a:rPr>
              <a:t>希尔排序：时间效率与增量序列有关，一般介于前两类之间。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919289" y="1196752"/>
            <a:ext cx="81375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分类</a:t>
            </a:r>
            <a:r>
              <a:rPr lang="en-US" altLang="zh-CN" sz="28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CN" altLang="en-US" sz="2600"/>
              <a:t>    按</a:t>
            </a:r>
            <a:r>
              <a:rPr lang="zh-CN" altLang="en-US" sz="2600">
                <a:solidFill>
                  <a:srgbClr val="0000FF"/>
                </a:solidFill>
              </a:rPr>
              <a:t>不同的设计方法</a:t>
            </a:r>
            <a:r>
              <a:rPr lang="zh-CN" altLang="en-US" sz="2600"/>
              <a:t>，可分为：</a:t>
            </a:r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white">
          <a:xfrm>
            <a:off x="1090613" y="37306"/>
            <a:ext cx="63007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内部排序方法的分类</a:t>
            </a: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（续）</a:t>
            </a:r>
          </a:p>
        </p:txBody>
      </p:sp>
      <p:sp>
        <p:nvSpPr>
          <p:cNvPr id="27659" name="Rectangle 16"/>
          <p:cNvSpPr>
            <a:spLocks noChangeArrowheads="1"/>
          </p:cNvSpPr>
          <p:nvPr/>
        </p:nvSpPr>
        <p:spPr bwMode="auto">
          <a:xfrm>
            <a:off x="2363788" y="2203226"/>
            <a:ext cx="7581900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05000"/>
              </a:lnSpc>
              <a:spcBef>
                <a:spcPct val="10000"/>
              </a:spcBef>
              <a:buClr>
                <a:srgbClr val="FF7C80"/>
              </a:buClr>
              <a:buSzPct val="50000"/>
            </a:pPr>
            <a:r>
              <a:rPr lang="zh-CN" altLang="en-US" sz="2600"/>
              <a:t>自底向上求解</a:t>
            </a:r>
            <a:endParaRPr lang="zh-CN" altLang="en-US" sz="3000">
              <a:latin typeface="Times New Roman" panose="02020603050405020304" pitchFamily="18" charset="0"/>
            </a:endParaRPr>
          </a:p>
          <a:p>
            <a:pPr lvl="1">
              <a:lnSpc>
                <a:spcPct val="105000"/>
              </a:lnSpc>
              <a:spcBef>
                <a:spcPct val="10000"/>
              </a:spcBef>
              <a:buClr>
                <a:srgbClr val="009900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sz="2400">
                <a:cs typeface="Tahoma" panose="020B0604030504040204" pitchFamily="34" charset="0"/>
              </a:rPr>
              <a:t>三种简单的排序：直接插入、起泡、直接选择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buClr>
                <a:srgbClr val="009900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sz="2400">
                <a:cs typeface="Tahoma" panose="020B0604030504040204" pitchFamily="34" charset="0"/>
              </a:rPr>
              <a:t>希尔排序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buClr>
                <a:srgbClr val="009900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sz="2400">
                <a:cs typeface="Tahoma" panose="020B0604030504040204" pitchFamily="34" charset="0"/>
              </a:rPr>
              <a:t>堆排序</a:t>
            </a:r>
            <a:endParaRPr lang="zh-CN" altLang="en-US" sz="2200"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buClr>
                <a:srgbClr val="FF7C80"/>
              </a:buClr>
              <a:buSzPct val="50000"/>
            </a:pPr>
            <a:r>
              <a:rPr lang="zh-CN" altLang="en-US" sz="2600"/>
              <a:t>自顶向下求解：基于分治法的排序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buClr>
                <a:srgbClr val="009900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sz="2400"/>
              <a:t>快速排序、归并排序</a:t>
            </a:r>
            <a:r>
              <a:rPr lang="en-US" altLang="zh-CN" sz="2400">
                <a:latin typeface="楷体_GB2312" pitchFamily="49" charset="-122"/>
              </a:rPr>
              <a:t>(</a:t>
            </a:r>
            <a:r>
              <a:rPr lang="zh-CN" altLang="en-US" sz="2400">
                <a:latin typeface="楷体_GB2312" pitchFamily="49" charset="-122"/>
              </a:rPr>
              <a:t>递归</a:t>
            </a:r>
            <a:r>
              <a:rPr lang="en-US" altLang="zh-CN" sz="2400">
                <a:latin typeface="楷体_GB2312" pitchFamily="49" charset="-122"/>
              </a:rPr>
              <a:t>)</a:t>
            </a:r>
          </a:p>
          <a:p>
            <a:pPr>
              <a:lnSpc>
                <a:spcPct val="105000"/>
              </a:lnSpc>
              <a:buClr>
                <a:srgbClr val="FF7C80"/>
              </a:buClr>
              <a:buSzPct val="50000"/>
            </a:pPr>
            <a:r>
              <a:rPr lang="zh-CN" altLang="en-US" sz="2600"/>
              <a:t>基数排序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buClr>
                <a:srgbClr val="009900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sz="2400">
                <a:latin typeface="Times New Roman" panose="02020603050405020304" pitchFamily="18" charset="0"/>
              </a:rPr>
              <a:t>自底向上：最低位优先</a:t>
            </a:r>
            <a:r>
              <a:rPr lang="en-US" altLang="zh-CN" sz="2400">
                <a:latin typeface="Times New Roman" panose="02020603050405020304" pitchFamily="18" charset="0"/>
              </a:rPr>
              <a:t>LSD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buClr>
                <a:srgbClr val="009900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sz="2400">
                <a:latin typeface="Times New Roman" panose="02020603050405020304" pitchFamily="18" charset="0"/>
              </a:rPr>
              <a:t>自顶向下：最高位优先</a:t>
            </a:r>
            <a:r>
              <a:rPr lang="en-US" altLang="zh-CN" sz="2400">
                <a:latin typeface="Times New Roman" panose="02020603050405020304" pitchFamily="18" charset="0"/>
              </a:rPr>
              <a:t>MSD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1919288" y="1052736"/>
            <a:ext cx="39608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时间复杂度</a:t>
            </a:r>
            <a:endParaRPr lang="zh-CN" altLang="en-US" sz="2600"/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2351089" y="1628999"/>
            <a:ext cx="8857479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buClr>
                <a:srgbClr val="FF7C80"/>
              </a:buClr>
              <a:buSzPct val="55000"/>
            </a:pPr>
            <a:r>
              <a:rPr lang="zh-CN" altLang="en-US" sz="2600" dirty="0"/>
              <a:t>主要分析排序码的比较次数与数据元素的移动次数</a:t>
            </a:r>
          </a:p>
          <a:p>
            <a:pPr>
              <a:buClr>
                <a:srgbClr val="FF7C80"/>
              </a:buClr>
              <a:buSzPct val="55000"/>
            </a:pPr>
            <a:r>
              <a:rPr lang="zh-CN" altLang="en-US" sz="2600" dirty="0"/>
              <a:t>一般按平均情况估算，</a:t>
            </a:r>
            <a:r>
              <a:rPr lang="zh-CN" altLang="en-US" sz="2600" dirty="0">
                <a:latin typeface="Times New Roman" panose="02020603050405020304" pitchFamily="18" charset="0"/>
              </a:rPr>
              <a:t>若算法受序列初始排列影响较大，还需按最好情况和最坏情况估算</a:t>
            </a:r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983432" y="68470"/>
            <a:ext cx="594122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衡量排序算法优劣的标准</a:t>
            </a: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1919288" y="2997424"/>
            <a:ext cx="39608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空间复杂度</a:t>
            </a:r>
            <a:endParaRPr lang="zh-CN" altLang="en-US" sz="2600"/>
          </a:p>
        </p:txBody>
      </p:sp>
      <p:sp>
        <p:nvSpPr>
          <p:cNvPr id="28685" name="Rectangle 16"/>
          <p:cNvSpPr>
            <a:spLocks noChangeArrowheads="1"/>
          </p:cNvSpPr>
          <p:nvPr/>
        </p:nvSpPr>
        <p:spPr bwMode="auto">
          <a:xfrm>
            <a:off x="2351089" y="3500662"/>
            <a:ext cx="56165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buClr>
                <a:srgbClr val="FF7C80"/>
              </a:buClr>
              <a:buSzPct val="55000"/>
            </a:pPr>
            <a:r>
              <a:rPr lang="zh-CN" altLang="en-US" sz="2600"/>
              <a:t>占用的内存辅助空间</a:t>
            </a:r>
            <a:endParaRPr lang="en-US" altLang="zh-CN" sz="2600">
              <a:latin typeface="Times New Roman" panose="02020603050405020304" pitchFamily="18" charset="0"/>
            </a:endParaRPr>
          </a:p>
        </p:txBody>
      </p:sp>
      <p:sp>
        <p:nvSpPr>
          <p:cNvPr id="98321" name="Rectangle 17"/>
          <p:cNvSpPr>
            <a:spLocks noChangeArrowheads="1"/>
          </p:cNvSpPr>
          <p:nvPr/>
        </p:nvSpPr>
        <p:spPr bwMode="auto">
          <a:xfrm>
            <a:off x="1919288" y="4005486"/>
            <a:ext cx="39608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稳定性</a:t>
            </a:r>
            <a:endParaRPr lang="zh-CN" altLang="en-US" sz="2600"/>
          </a:p>
        </p:txBody>
      </p:sp>
      <p:sp>
        <p:nvSpPr>
          <p:cNvPr id="28687" name="Rectangle 19"/>
          <p:cNvSpPr>
            <a:spLocks noChangeArrowheads="1"/>
          </p:cNvSpPr>
          <p:nvPr/>
        </p:nvSpPr>
        <p:spPr bwMode="auto">
          <a:xfrm>
            <a:off x="2325688" y="4507137"/>
            <a:ext cx="75819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05000"/>
              </a:lnSpc>
              <a:spcBef>
                <a:spcPct val="10000"/>
              </a:spcBef>
              <a:buClr>
                <a:srgbClr val="FF7C80"/>
              </a:buClr>
              <a:buSzPct val="50000"/>
            </a:pPr>
            <a:r>
              <a:rPr lang="zh-CN" altLang="en-US" sz="2600" dirty="0"/>
              <a:t>稳定的排序方法</a:t>
            </a:r>
            <a:endParaRPr lang="zh-CN" altLang="en-US" sz="3000" dirty="0">
              <a:latin typeface="Times New Roman" panose="02020603050405020304" pitchFamily="18" charset="0"/>
            </a:endParaRPr>
          </a:p>
          <a:p>
            <a:pPr lvl="1">
              <a:lnSpc>
                <a:spcPct val="105000"/>
              </a:lnSpc>
              <a:spcBef>
                <a:spcPct val="10000"/>
              </a:spcBef>
              <a:buClr>
                <a:srgbClr val="009900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sz="2400" dirty="0"/>
              <a:t>直接插入、折半插入、起泡、归并、基数</a:t>
            </a:r>
            <a:endParaRPr lang="zh-CN" altLang="en-US" sz="2200" dirty="0"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10000"/>
              </a:spcBef>
              <a:buClr>
                <a:srgbClr val="FF7C80"/>
              </a:buClr>
              <a:buSzPct val="50000"/>
            </a:pPr>
            <a:r>
              <a:rPr lang="zh-CN" altLang="en-US" sz="2600" dirty="0"/>
              <a:t>不稳定的排序方法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buClr>
                <a:srgbClr val="009900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sz="2400" dirty="0"/>
              <a:t>希尔、直接选择、堆、快速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1343472" y="1268760"/>
            <a:ext cx="10225507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r>
              <a:rPr lang="zh-CN" altLang="en-US" sz="2600" dirty="0">
                <a:latin typeface="Times New Roman" panose="02020603050405020304" pitchFamily="18" charset="0"/>
              </a:rPr>
              <a:t>通常，在排序过程中需进行以下两个基本操作：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600" dirty="0">
                <a:latin typeface="Times New Roman" panose="02020603050405020304" pitchFamily="18" charset="0"/>
              </a:rPr>
              <a:t>         （</a:t>
            </a:r>
            <a:r>
              <a:rPr lang="en-US" altLang="zh-CN" sz="2600" dirty="0">
                <a:latin typeface="Times New Roman" panose="02020603050405020304" pitchFamily="18" charset="0"/>
              </a:rPr>
              <a:t>1</a:t>
            </a:r>
            <a:r>
              <a:rPr lang="zh-CN" altLang="en-US" sz="2600" dirty="0">
                <a:latin typeface="Times New Roman" panose="02020603050405020304" pitchFamily="18" charset="0"/>
              </a:rPr>
              <a:t>）比较两个排序码的大小；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600" dirty="0">
                <a:latin typeface="Times New Roman" panose="02020603050405020304" pitchFamily="18" charset="0"/>
              </a:rPr>
              <a:t>         （</a:t>
            </a:r>
            <a:r>
              <a:rPr lang="en-US" altLang="zh-CN" sz="2600" dirty="0">
                <a:latin typeface="Times New Roman" panose="02020603050405020304" pitchFamily="18" charset="0"/>
              </a:rPr>
              <a:t>2</a:t>
            </a:r>
            <a:r>
              <a:rPr lang="zh-CN" altLang="en-US" sz="2600" dirty="0">
                <a:latin typeface="Times New Roman" panose="02020603050405020304" pitchFamily="18" charset="0"/>
              </a:rPr>
              <a:t>）将数据元素从一个位置移动到另一个位置。  </a:t>
            </a:r>
          </a:p>
          <a:p>
            <a:r>
              <a:rPr lang="zh-CN" altLang="en-US" sz="2600" dirty="0">
                <a:latin typeface="Times New Roman" panose="02020603050405020304" pitchFamily="18" charset="0"/>
              </a:rPr>
              <a:t>前一个操作对大多数排序方法来说都是必要的，而后一个操作与数据元素序列的存储方式有关。</a:t>
            </a:r>
            <a:endParaRPr lang="zh-CN" altLang="en-US" sz="800" dirty="0">
              <a:latin typeface="Times New Roman" panose="02020603050405020304" pitchFamily="18" charset="0"/>
            </a:endParaRPr>
          </a:p>
          <a:p>
            <a:r>
              <a:rPr lang="zh-CN" altLang="en-US" sz="2600" dirty="0">
                <a:latin typeface="Times New Roman" panose="02020603050405020304" pitchFamily="18" charset="0"/>
              </a:rPr>
              <a:t>以下内部排序算法中待排序的元素序列顺序存放在一个数据表中，</a:t>
            </a:r>
            <a:r>
              <a:rPr lang="zh-CN" altLang="en-US" sz="2600" dirty="0">
                <a:solidFill>
                  <a:srgbClr val="CC0066"/>
                </a:solidFill>
                <a:latin typeface="Times New Roman" panose="02020603050405020304" pitchFamily="18" charset="0"/>
              </a:rPr>
              <a:t>定义排序用到的数据表类</a:t>
            </a:r>
            <a:r>
              <a:rPr lang="zh-CN" altLang="en-US" sz="2600" dirty="0" smtClean="0">
                <a:latin typeface="Times New Roman" panose="02020603050405020304" pitchFamily="18" charset="0"/>
              </a:rPr>
              <a:t>如下</a:t>
            </a:r>
            <a:r>
              <a:rPr lang="zh-CN" altLang="en-US" sz="2400" dirty="0" smtClean="0">
                <a:latin typeface="Times New Roman" panose="02020603050405020304" pitchFamily="18" charset="0"/>
              </a:rPr>
              <a:t>。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</a:rPr>
              <a:t>为方便起见，将元素的数据存储放在公共部分，可以直接读取排序码和修改排序码。</a:t>
            </a:r>
            <a:endParaRPr lang="en-US" altLang="zh-CN" sz="2600" dirty="0">
              <a:latin typeface="Times New Roman" panose="02020603050405020304" pitchFamily="18" charset="0"/>
            </a:endParaRPr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1017589" y="0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排序数据表的类定义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1919288" y="1052513"/>
            <a:ext cx="8424862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#include &lt;iostream.h&gt;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const int DefaultSize = 100;		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template &lt;class T&gt; class Element {     </a:t>
            </a:r>
            <a:r>
              <a:rPr kumimoji="1" lang="en-US" altLang="zh-CN" sz="2400">
                <a:solidFill>
                  <a:srgbClr val="CC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//</a:t>
            </a:r>
            <a:r>
              <a:rPr kumimoji="1" lang="zh-CN" altLang="en-US" sz="2400">
                <a:solidFill>
                  <a:srgbClr val="CC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数据表元素定义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public :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     T key;		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排序码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</a:rPr>
              <a:t>      </a:t>
            </a:r>
            <a:r>
              <a:rPr kumimoji="1" lang="en-US" altLang="zh-CN" sz="2400">
                <a:latin typeface="Times New Roman" panose="02020603050405020304" pitchFamily="18" charset="0"/>
              </a:rPr>
              <a:t>field otherdata;	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其它数据成员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</a:rPr>
              <a:t>      重载函数：略      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重载赋值、比较操作，可以在程序中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                                    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直接用元素比较代表元素排序码的比较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}</a:t>
            </a:r>
          </a:p>
          <a:p>
            <a:pPr eaLnBrk="1" hangingPunct="1">
              <a:lnSpc>
                <a:spcPct val="105000"/>
              </a:lnSpc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template &lt;class T&gt; class dataList {       </a:t>
            </a:r>
            <a:r>
              <a:rPr kumimoji="1" lang="en-US" altLang="zh-CN" sz="2400">
                <a:solidFill>
                  <a:srgbClr val="CC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//</a:t>
            </a:r>
            <a:r>
              <a:rPr kumimoji="1" lang="zh-CN" altLang="en-US" sz="2400">
                <a:solidFill>
                  <a:srgbClr val="CC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数据表类定义</a:t>
            </a:r>
            <a:endParaRPr kumimoji="1" lang="en-US" altLang="zh-CN" sz="2400">
              <a:solidFill>
                <a:srgbClr val="CC009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public: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      dataList(int maxSz=DefaultSize) : maxSize(maxSz),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                currentSize(0) { Vector=new Element&lt;T&gt;[maxSize];}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                                                        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 //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构造函数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801688" y="0"/>
            <a:ext cx="5870375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排序数据表的类定义</a:t>
            </a:r>
            <a:r>
              <a:rPr lang="zh-CN" alt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（续）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13"/>
          <p:cNvSpPr>
            <a:spLocks noChangeArrowheads="1"/>
          </p:cNvSpPr>
          <p:nvPr/>
        </p:nvSpPr>
        <p:spPr bwMode="auto">
          <a:xfrm>
            <a:off x="1919289" y="1484313"/>
            <a:ext cx="851217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     void Swap ( Element &lt;T&gt; &amp; x,  Element &lt;T&gt; &amp; y )     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           { Element&lt;T&gt; temp = x;  x = y;  y = temp; }    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交换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x,y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     int Length() { return currentSize; }                       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求表长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</a:rPr>
              <a:t>      </a:t>
            </a:r>
            <a:r>
              <a:rPr kumimoji="1" lang="en-US" altLang="zh-CN" sz="2400">
                <a:latin typeface="Times New Roman" panose="02020603050405020304" pitchFamily="18" charset="0"/>
              </a:rPr>
              <a:t>Element &lt;T&gt; &amp; operator [ ](int i) { return Vector[i];} 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                                                                                  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取第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i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个元素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</a:rPr>
              <a:t>      </a:t>
            </a:r>
            <a:r>
              <a:rPr kumimoji="1" lang="en-US" altLang="zh-CN" sz="2400">
                <a:latin typeface="Times New Roman" panose="02020603050405020304" pitchFamily="18" charset="0"/>
              </a:rPr>
              <a:t>int Partition (const int low, const int high)     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快速排序划分</a:t>
            </a:r>
            <a:endParaRPr kumimoji="1" lang="en-US" altLang="zh-CN" sz="2200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private: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     Element &lt;T&gt; * Vector;      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存储排序元素的向量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</a:rPr>
              <a:t>      </a:t>
            </a:r>
            <a:r>
              <a:rPr kumimoji="1" lang="en-US" altLang="zh-CN" sz="2400">
                <a:latin typeface="Times New Roman" panose="02020603050405020304" pitchFamily="18" charset="0"/>
              </a:rPr>
              <a:t>int MaxSize</a:t>
            </a:r>
            <a:r>
              <a:rPr kumimoji="1" lang="zh-CN" altLang="en-US" sz="2400">
                <a:latin typeface="Times New Roman" panose="02020603050405020304" pitchFamily="18" charset="0"/>
              </a:rPr>
              <a:t>；                     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最大元素个数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     CurrentSize;                       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当前元素个数</a:t>
            </a:r>
            <a:endParaRPr kumimoji="1" lang="en-US" altLang="zh-CN" sz="2200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}</a:t>
            </a:r>
            <a:r>
              <a:rPr kumimoji="1" lang="zh-CN" altLang="en-US" sz="2400">
                <a:latin typeface="Times New Roman" panose="02020603050405020304" pitchFamily="18" charset="0"/>
              </a:rPr>
              <a:t>；  </a:t>
            </a:r>
          </a:p>
        </p:txBody>
      </p:sp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765176" y="0"/>
            <a:ext cx="6338888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排序数据表的类定义</a:t>
            </a: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（续）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Rot="1" noChangeArrowheads="1"/>
          </p:cNvSpPr>
          <p:nvPr/>
        </p:nvSpPr>
        <p:spPr bwMode="auto">
          <a:xfrm>
            <a:off x="911424" y="-9318"/>
            <a:ext cx="4643437" cy="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4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9.2 </a:t>
            </a:r>
            <a:r>
              <a:rPr lang="zh-CN" altLang="en-US" sz="4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插入排序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775520" y="1340768"/>
            <a:ext cx="9289032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插入排序</a:t>
            </a:r>
            <a:r>
              <a:rPr lang="zh-CN" altLang="en-US" sz="2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Insertion Sort</a:t>
            </a:r>
            <a:r>
              <a:rPr lang="zh-CN" altLang="en-US" sz="2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的基本方法：</a:t>
            </a:r>
            <a:r>
              <a:rPr kumimoji="1" lang="zh-CN" altLang="en-US" sz="2600" dirty="0">
                <a:latin typeface="Times New Roman" panose="02020603050405020304" pitchFamily="18" charset="0"/>
              </a:rPr>
              <a:t>每步将一个待排序的元素，按其排序码大小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,  </a:t>
            </a:r>
            <a:r>
              <a:rPr kumimoji="1" lang="zh-CN" altLang="en-US" sz="2600" dirty="0">
                <a:latin typeface="Times New Roman" panose="02020603050405020304" pitchFamily="18" charset="0"/>
              </a:rPr>
              <a:t>插入到前面已经排好序的一组元素的适当位置上，直到元素全部插入为止</a:t>
            </a:r>
            <a:r>
              <a:rPr kumimoji="1" lang="zh-CN" altLang="en-US" sz="2600" dirty="0" smtClean="0">
                <a:latin typeface="Times New Roman" panose="02020603050405020304" pitchFamily="18" charset="0"/>
              </a:rPr>
              <a:t>。</a:t>
            </a:r>
            <a:endParaRPr kumimoji="1" lang="en-US" altLang="zh-CN" sz="2600" dirty="0" smtClean="0">
              <a:latin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endParaRPr kumimoji="1" lang="zh-CN" altLang="en-US" sz="2600" dirty="0">
              <a:latin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r>
              <a:rPr kumimoji="1" lang="zh-CN" altLang="en-US" sz="2600" dirty="0">
                <a:latin typeface="Times New Roman" panose="02020603050405020304" pitchFamily="18" charset="0"/>
              </a:rPr>
              <a:t>可选择不同的查找插入位置的方法，据此得到多种插入排序方法。下面介绍三种：</a:t>
            </a:r>
          </a:p>
          <a:p>
            <a:pPr lvl="1" algn="just">
              <a:lnSpc>
                <a:spcPct val="105000"/>
              </a:lnSpc>
              <a:buClr>
                <a:srgbClr val="FF3300"/>
              </a:buClr>
              <a:defRPr/>
            </a:pPr>
            <a:r>
              <a:rPr kumimoji="1"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直接插入排序</a:t>
            </a:r>
          </a:p>
          <a:p>
            <a:pPr lvl="1" algn="just">
              <a:lnSpc>
                <a:spcPct val="105000"/>
              </a:lnSpc>
              <a:buClr>
                <a:srgbClr val="FF3300"/>
              </a:buClr>
              <a:defRPr/>
            </a:pPr>
            <a:r>
              <a:rPr kumimoji="1"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折半插入排序</a:t>
            </a:r>
          </a:p>
          <a:p>
            <a:pPr lvl="1" algn="just">
              <a:lnSpc>
                <a:spcPct val="105000"/>
              </a:lnSpc>
              <a:buClr>
                <a:srgbClr val="FF3300"/>
              </a:buClr>
              <a:defRPr/>
            </a:pPr>
            <a:r>
              <a:rPr kumimoji="1"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希尔排序</a:t>
            </a:r>
            <a:endParaRPr kumimoji="1" lang="zh-CN" altLang="en-US" sz="2600" dirty="0">
              <a:latin typeface="Times New Roman" panose="02020603050405020304" pitchFamily="18" charset="0"/>
            </a:endParaRPr>
          </a:p>
        </p:txBody>
      </p:sp>
      <p:pic>
        <p:nvPicPr>
          <p:cNvPr id="118786" name="Picture 2" descr="https://www.runoob.com/wp-content/uploads/2015/09/224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3763624"/>
            <a:ext cx="3456383" cy="303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1127448" y="980728"/>
            <a:ext cx="10441160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基本思想</a:t>
            </a:r>
          </a:p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  <a:defRPr/>
            </a:pPr>
            <a:r>
              <a:rPr kumimoji="1" lang="zh-CN" altLang="en-US" sz="2600" dirty="0">
                <a:latin typeface="Times New Roman" panose="02020603050405020304" pitchFamily="18" charset="0"/>
              </a:rPr>
              <a:t>              当插入第</a:t>
            </a:r>
            <a:r>
              <a:rPr kumimoji="1" lang="en-US" altLang="zh-CN" sz="2600" i="1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 (</a:t>
            </a:r>
            <a:r>
              <a:rPr kumimoji="1" lang="en-US" altLang="zh-CN" sz="2600" i="1" dirty="0">
                <a:latin typeface="Times New Roman" panose="02020603050405020304" pitchFamily="18" charset="0"/>
              </a:rPr>
              <a:t>i</a:t>
            </a:r>
            <a:r>
              <a:rPr kumimoji="1" lang="en-US" altLang="zh-CN" sz="2600" dirty="0">
                <a:latin typeface="楷体_GB2312" pitchFamily="49" charset="-122"/>
                <a:sym typeface="Symbol" panose="05050102010706020507" pitchFamily="18" charset="2"/>
              </a:rPr>
              <a:t>≥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1) </a:t>
            </a:r>
            <a:r>
              <a:rPr kumimoji="1" lang="zh-CN" altLang="en-US" sz="2600" dirty="0">
                <a:latin typeface="Times New Roman" panose="02020603050405020304" pitchFamily="18" charset="0"/>
              </a:rPr>
              <a:t>个元素时，前面的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V[0], V[1], …, V[</a:t>
            </a:r>
            <a:r>
              <a:rPr kumimoji="1" lang="en-US" altLang="zh-CN" sz="2600" i="1" dirty="0">
                <a:latin typeface="Times New Roman" panose="02020603050405020304" pitchFamily="18" charset="0"/>
              </a:rPr>
              <a:t>i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-1]</a:t>
            </a:r>
            <a:r>
              <a:rPr kumimoji="1" lang="zh-CN" altLang="en-US" sz="2600" dirty="0">
                <a:latin typeface="Times New Roman" panose="02020603050405020304" pitchFamily="18" charset="0"/>
              </a:rPr>
              <a:t>已经排好序。这时，用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V[</a:t>
            </a:r>
            <a:r>
              <a:rPr kumimoji="1" lang="en-US" altLang="zh-CN" sz="2600" i="1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]</a:t>
            </a:r>
            <a:r>
              <a:rPr kumimoji="1" lang="zh-CN" altLang="en-US" sz="2600" dirty="0">
                <a:latin typeface="Times New Roman" panose="02020603050405020304" pitchFamily="18" charset="0"/>
              </a:rPr>
              <a:t>的排序码与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V[</a:t>
            </a:r>
            <a:r>
              <a:rPr kumimoji="1" lang="en-US" altLang="zh-CN" sz="2600" i="1" dirty="0">
                <a:latin typeface="Times New Roman" panose="02020603050405020304" pitchFamily="18" charset="0"/>
              </a:rPr>
              <a:t>i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-1], V[</a:t>
            </a:r>
            <a:r>
              <a:rPr kumimoji="1" lang="en-US" altLang="zh-CN" sz="2600" i="1" dirty="0">
                <a:latin typeface="Times New Roman" panose="02020603050405020304" pitchFamily="18" charset="0"/>
              </a:rPr>
              <a:t>i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-2], … </a:t>
            </a:r>
            <a:r>
              <a:rPr kumimoji="1" lang="zh-CN" altLang="en-US" sz="2600" dirty="0">
                <a:latin typeface="Times New Roman" panose="02020603050405020304" pitchFamily="18" charset="0"/>
              </a:rPr>
              <a:t>的排序码</a:t>
            </a:r>
            <a:r>
              <a:rPr kumimoji="1" lang="zh-CN" altLang="en-US" sz="2600" dirty="0">
                <a:solidFill>
                  <a:schemeClr val="hlink"/>
                </a:solidFill>
                <a:latin typeface="Times New Roman" panose="02020603050405020304" pitchFamily="18" charset="0"/>
              </a:rPr>
              <a:t>顺序进行比较</a:t>
            </a:r>
            <a:r>
              <a:rPr kumimoji="1" lang="zh-CN" altLang="en-US" sz="2600" dirty="0">
                <a:latin typeface="Times New Roman" panose="02020603050405020304" pitchFamily="18" charset="0"/>
              </a:rPr>
              <a:t>，直到找到插入位置即将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V[</a:t>
            </a:r>
            <a:r>
              <a:rPr kumimoji="1" lang="en-US" altLang="zh-CN" sz="2600" i="1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]</a:t>
            </a:r>
            <a:r>
              <a:rPr kumimoji="1" lang="zh-CN" altLang="en-US" sz="2600" dirty="0">
                <a:latin typeface="Times New Roman" panose="02020603050405020304" pitchFamily="18" charset="0"/>
              </a:rPr>
              <a:t>插入，原来位置上的元素向后顺移。</a:t>
            </a:r>
          </a:p>
        </p:txBody>
      </p:sp>
      <p:sp>
        <p:nvSpPr>
          <p:cNvPr id="33802" name="Rectangle 14"/>
          <p:cNvSpPr>
            <a:spLocks noChangeArrowheads="1"/>
          </p:cNvSpPr>
          <p:nvPr/>
        </p:nvSpPr>
        <p:spPr bwMode="auto">
          <a:xfrm>
            <a:off x="874713" y="117730"/>
            <a:ext cx="5616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solidFill>
                  <a:srgbClr val="0000CC"/>
                </a:solidFill>
                <a:latin typeface="Times New Roman" panose="02020603050405020304" pitchFamily="18" charset="0"/>
                <a:ea typeface="仿宋" panose="02010609060101010101" pitchFamily="49" charset="-122"/>
              </a:rPr>
              <a:t>9.2.1</a:t>
            </a:r>
            <a:r>
              <a:rPr lang="zh-CN" alt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仿宋" panose="02010609060101010101" pitchFamily="49" charset="-122"/>
              </a:rPr>
              <a:t> 直接插入排序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4293096"/>
            <a:ext cx="5219055" cy="115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4" name="Picture 2" descr="https://timgsa.baidu.com/timg?image&amp;quality=80&amp;size=b9999_10000&amp;sec=1574070671716&amp;di=a96a5e3b51d21861b150dd96e8ac1225&amp;imgtype=0&amp;src=http%3A%2F%2Fcuijiahua.com%2Fwp-content%2Fuploads%2F2017%2F12%2Falgorithm_2_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257" y="3394818"/>
            <a:ext cx="3697287" cy="305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3" name="AutoShape 13" descr="白色大理石"/>
          <p:cNvSpPr>
            <a:spLocks noChangeArrowheads="1"/>
          </p:cNvSpPr>
          <p:nvPr/>
        </p:nvSpPr>
        <p:spPr bwMode="auto">
          <a:xfrm>
            <a:off x="2487488" y="1670720"/>
            <a:ext cx="7848600" cy="457200"/>
          </a:xfrm>
          <a:prstGeom prst="parallelogram">
            <a:avLst>
              <a:gd name="adj" fmla="val 24844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536" name="AutoShape 16"/>
          <p:cNvSpPr>
            <a:spLocks noChangeArrowheads="1"/>
          </p:cNvSpPr>
          <p:nvPr/>
        </p:nvSpPr>
        <p:spPr bwMode="auto">
          <a:xfrm>
            <a:off x="3782888" y="1289720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7537" name="AutoShape 17"/>
          <p:cNvSpPr>
            <a:spLocks noChangeArrowheads="1"/>
          </p:cNvSpPr>
          <p:nvPr/>
        </p:nvSpPr>
        <p:spPr bwMode="auto">
          <a:xfrm>
            <a:off x="4544888" y="1213520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7538" name="AutoShape 18"/>
          <p:cNvSpPr>
            <a:spLocks noChangeArrowheads="1"/>
          </p:cNvSpPr>
          <p:nvPr/>
        </p:nvSpPr>
        <p:spPr bwMode="auto">
          <a:xfrm>
            <a:off x="5306888" y="908720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7539" name="AutoShape 19"/>
          <p:cNvSpPr>
            <a:spLocks noChangeArrowheads="1"/>
          </p:cNvSpPr>
          <p:nvPr/>
        </p:nvSpPr>
        <p:spPr bwMode="auto">
          <a:xfrm>
            <a:off x="6068888" y="1213520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7540" name="AutoShape 20"/>
          <p:cNvSpPr>
            <a:spLocks noChangeArrowheads="1"/>
          </p:cNvSpPr>
          <p:nvPr/>
        </p:nvSpPr>
        <p:spPr bwMode="auto">
          <a:xfrm>
            <a:off x="6830888" y="1365920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7541" name="AutoShape 21"/>
          <p:cNvSpPr>
            <a:spLocks noChangeArrowheads="1"/>
          </p:cNvSpPr>
          <p:nvPr/>
        </p:nvSpPr>
        <p:spPr bwMode="auto">
          <a:xfrm>
            <a:off x="7592888" y="1670720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825" name="Text Box 22"/>
          <p:cNvSpPr txBox="1">
            <a:spLocks noChangeArrowheads="1"/>
          </p:cNvSpPr>
          <p:nvPr/>
        </p:nvSpPr>
        <p:spPr bwMode="auto">
          <a:xfrm>
            <a:off x="3903538" y="2127920"/>
            <a:ext cx="414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0        1        2        3        4        5</a:t>
            </a:r>
            <a:endParaRPr kumimoji="1" lang="en-US" altLang="zh-CN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07578" name="Group 58"/>
          <p:cNvGrpSpPr>
            <a:grpSpLocks/>
          </p:cNvGrpSpPr>
          <p:nvPr/>
        </p:nvGrpSpPr>
        <p:grpSpPr bwMode="auto">
          <a:xfrm>
            <a:off x="2049338" y="2666083"/>
            <a:ext cx="8439150" cy="1790700"/>
            <a:chOff x="204" y="1803"/>
            <a:chExt cx="5316" cy="1128"/>
          </a:xfrm>
        </p:grpSpPr>
        <p:sp>
          <p:nvSpPr>
            <p:cNvPr id="107543" name="AutoShape 23" descr="白色大理石"/>
            <p:cNvSpPr>
              <a:spLocks noChangeArrowheads="1"/>
            </p:cNvSpPr>
            <p:nvPr/>
          </p:nvSpPr>
          <p:spPr bwMode="auto">
            <a:xfrm>
              <a:off x="576" y="2283"/>
              <a:ext cx="4944" cy="288"/>
            </a:xfrm>
            <a:prstGeom prst="parallelogram">
              <a:avLst>
                <a:gd name="adj" fmla="val 24844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51" name="Text Box 24"/>
            <p:cNvSpPr txBox="1">
              <a:spLocks noChangeArrowheads="1"/>
            </p:cNvSpPr>
            <p:nvPr/>
          </p:nvSpPr>
          <p:spPr bwMode="auto">
            <a:xfrm>
              <a:off x="1372" y="2571"/>
              <a:ext cx="34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0        1        2        3        4        5         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temp</a:t>
              </a:r>
              <a:endParaRPr kumimoji="1" lang="en-US" altLang="zh-CN" sz="24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7545" name="AutoShape 25"/>
            <p:cNvSpPr>
              <a:spLocks noChangeArrowheads="1"/>
            </p:cNvSpPr>
            <p:nvPr/>
          </p:nvSpPr>
          <p:spPr bwMode="auto">
            <a:xfrm>
              <a:off x="1296" y="2043"/>
              <a:ext cx="336" cy="480"/>
            </a:xfrm>
            <a:prstGeom prst="can">
              <a:avLst>
                <a:gd name="adj" fmla="val 35714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21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7546" name="AutoShape 26"/>
            <p:cNvSpPr>
              <a:spLocks noChangeArrowheads="1"/>
            </p:cNvSpPr>
            <p:nvPr/>
          </p:nvSpPr>
          <p:spPr bwMode="auto">
            <a:xfrm>
              <a:off x="1776" y="1995"/>
              <a:ext cx="336" cy="528"/>
            </a:xfrm>
            <a:prstGeom prst="can">
              <a:avLst>
                <a:gd name="adj" fmla="val 39286"/>
              </a:avLst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anose="020B0604020202020204" pitchFamily="34" charset="0"/>
                  <a:ea typeface="宋体" panose="02010600030101010101" pitchFamily="2" charset="-122"/>
                </a:rPr>
                <a:t>25</a:t>
              </a:r>
              <a:endParaRPr kumimoji="1" lang="en-US" altLang="zh-CN" sz="2400" b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7547" name="AutoShape 27"/>
            <p:cNvSpPr>
              <a:spLocks noChangeArrowheads="1"/>
            </p:cNvSpPr>
            <p:nvPr/>
          </p:nvSpPr>
          <p:spPr bwMode="auto">
            <a:xfrm>
              <a:off x="2256" y="1803"/>
              <a:ext cx="336" cy="720"/>
            </a:xfrm>
            <a:prstGeom prst="can">
              <a:avLst>
                <a:gd name="adj" fmla="val 53571"/>
              </a:avLst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49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7548" name="AutoShape 28"/>
            <p:cNvSpPr>
              <a:spLocks noChangeArrowheads="1"/>
            </p:cNvSpPr>
            <p:nvPr/>
          </p:nvSpPr>
          <p:spPr bwMode="auto">
            <a:xfrm>
              <a:off x="2736" y="1995"/>
              <a:ext cx="336" cy="528"/>
            </a:xfrm>
            <a:prstGeom prst="can">
              <a:avLst>
                <a:gd name="adj" fmla="val 39286"/>
              </a:avLst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25*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7549" name="AutoShape 29"/>
            <p:cNvSpPr>
              <a:spLocks noChangeArrowheads="1"/>
            </p:cNvSpPr>
            <p:nvPr/>
          </p:nvSpPr>
          <p:spPr bwMode="auto">
            <a:xfrm>
              <a:off x="3216" y="2091"/>
              <a:ext cx="336" cy="432"/>
            </a:xfrm>
            <a:prstGeom prst="can">
              <a:avLst>
                <a:gd name="adj" fmla="val 32143"/>
              </a:avLst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16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7550" name="AutoShape 30"/>
            <p:cNvSpPr>
              <a:spLocks noChangeArrowheads="1"/>
            </p:cNvSpPr>
            <p:nvPr/>
          </p:nvSpPr>
          <p:spPr bwMode="auto">
            <a:xfrm>
              <a:off x="3696" y="2283"/>
              <a:ext cx="336" cy="240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08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7551" name="AutoShape 31"/>
            <p:cNvSpPr>
              <a:spLocks noChangeArrowheads="1"/>
            </p:cNvSpPr>
            <p:nvPr/>
          </p:nvSpPr>
          <p:spPr bwMode="auto">
            <a:xfrm>
              <a:off x="4368" y="1995"/>
              <a:ext cx="336" cy="528"/>
            </a:xfrm>
            <a:prstGeom prst="can">
              <a:avLst>
                <a:gd name="adj" fmla="val 39286"/>
              </a:avLst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25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7552" name="Text Box 32"/>
            <p:cNvSpPr txBox="1">
              <a:spLocks noChangeArrowheads="1"/>
            </p:cNvSpPr>
            <p:nvPr/>
          </p:nvSpPr>
          <p:spPr bwMode="auto">
            <a:xfrm>
              <a:off x="204" y="2285"/>
              <a:ext cx="4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2400" i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i </a:t>
              </a:r>
              <a:r>
                <a:rPr kumimoji="1" lang="en-US" altLang="zh-CN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= 1</a:t>
              </a:r>
              <a:endParaRPr kumimoji="1" lang="zh-CN" altLang="en-US" sz="2400" b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7563" name="Line 43"/>
            <p:cNvSpPr>
              <a:spLocks noChangeShapeType="1"/>
            </p:cNvSpPr>
            <p:nvPr/>
          </p:nvSpPr>
          <p:spPr bwMode="auto">
            <a:xfrm>
              <a:off x="1920" y="2859"/>
              <a:ext cx="2544" cy="0"/>
            </a:xfrm>
            <a:prstGeom prst="line">
              <a:avLst/>
            </a:prstGeom>
            <a:noFill/>
            <a:ln w="19050">
              <a:solidFill>
                <a:srgbClr val="00808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565" name="Line 45"/>
            <p:cNvSpPr>
              <a:spLocks noChangeShapeType="1"/>
            </p:cNvSpPr>
            <p:nvPr/>
          </p:nvSpPr>
          <p:spPr bwMode="auto">
            <a:xfrm flipH="1">
              <a:off x="1920" y="2931"/>
              <a:ext cx="254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7567" name="Text Box 47"/>
          <p:cNvSpPr txBox="1">
            <a:spLocks noChangeArrowheads="1"/>
          </p:cNvSpPr>
          <p:nvPr/>
        </p:nvSpPr>
        <p:spPr bwMode="auto">
          <a:xfrm>
            <a:off x="1833439" y="1308770"/>
            <a:ext cx="165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初始序列</a:t>
            </a:r>
            <a:endParaRPr kumimoji="1" lang="zh-CN" altLang="en-US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07579" name="Group 59"/>
          <p:cNvGrpSpPr>
            <a:grpSpLocks/>
          </p:cNvGrpSpPr>
          <p:nvPr/>
        </p:nvGrpSpPr>
        <p:grpSpPr bwMode="auto">
          <a:xfrm>
            <a:off x="1904876" y="4644108"/>
            <a:ext cx="8583612" cy="1790700"/>
            <a:chOff x="113" y="3049"/>
            <a:chExt cx="5407" cy="1128"/>
          </a:xfrm>
        </p:grpSpPr>
        <p:sp>
          <p:nvSpPr>
            <p:cNvPr id="34837" name="Text Box 33"/>
            <p:cNvSpPr txBox="1">
              <a:spLocks noChangeArrowheads="1"/>
            </p:cNvSpPr>
            <p:nvPr/>
          </p:nvSpPr>
          <p:spPr bwMode="auto">
            <a:xfrm>
              <a:off x="1373" y="3817"/>
              <a:ext cx="34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0        1        2        3        4        5         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temp</a:t>
              </a:r>
              <a:endParaRPr kumimoji="1" lang="en-US" altLang="zh-CN" sz="24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7554" name="AutoShape 34" descr="白色大理石"/>
            <p:cNvSpPr>
              <a:spLocks noChangeArrowheads="1"/>
            </p:cNvSpPr>
            <p:nvPr/>
          </p:nvSpPr>
          <p:spPr bwMode="auto">
            <a:xfrm>
              <a:off x="576" y="3529"/>
              <a:ext cx="4944" cy="288"/>
            </a:xfrm>
            <a:prstGeom prst="parallelogram">
              <a:avLst>
                <a:gd name="adj" fmla="val 24844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555" name="AutoShape 35"/>
            <p:cNvSpPr>
              <a:spLocks noChangeArrowheads="1"/>
            </p:cNvSpPr>
            <p:nvPr/>
          </p:nvSpPr>
          <p:spPr bwMode="auto">
            <a:xfrm>
              <a:off x="1296" y="3289"/>
              <a:ext cx="336" cy="480"/>
            </a:xfrm>
            <a:prstGeom prst="can">
              <a:avLst>
                <a:gd name="adj" fmla="val 35714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21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7556" name="AutoShape 36"/>
            <p:cNvSpPr>
              <a:spLocks noChangeArrowheads="1"/>
            </p:cNvSpPr>
            <p:nvPr/>
          </p:nvSpPr>
          <p:spPr bwMode="auto">
            <a:xfrm>
              <a:off x="1776" y="3241"/>
              <a:ext cx="336" cy="528"/>
            </a:xfrm>
            <a:prstGeom prst="can">
              <a:avLst>
                <a:gd name="adj" fmla="val 39286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25</a:t>
              </a:r>
              <a:endPara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7557" name="AutoShape 37"/>
            <p:cNvSpPr>
              <a:spLocks noChangeArrowheads="1"/>
            </p:cNvSpPr>
            <p:nvPr/>
          </p:nvSpPr>
          <p:spPr bwMode="auto">
            <a:xfrm>
              <a:off x="2256" y="3049"/>
              <a:ext cx="336" cy="720"/>
            </a:xfrm>
            <a:prstGeom prst="can">
              <a:avLst>
                <a:gd name="adj" fmla="val 53571"/>
              </a:avLst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anose="020B0604020202020204" pitchFamily="34" charset="0"/>
                  <a:ea typeface="宋体" panose="02010600030101010101" pitchFamily="2" charset="-122"/>
                </a:rPr>
                <a:t>49</a:t>
              </a:r>
              <a:endParaRPr kumimoji="1" lang="en-US" altLang="zh-CN" sz="2400" b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7558" name="AutoShape 38"/>
            <p:cNvSpPr>
              <a:spLocks noChangeArrowheads="1"/>
            </p:cNvSpPr>
            <p:nvPr/>
          </p:nvSpPr>
          <p:spPr bwMode="auto">
            <a:xfrm>
              <a:off x="2736" y="3241"/>
              <a:ext cx="336" cy="528"/>
            </a:xfrm>
            <a:prstGeom prst="can">
              <a:avLst>
                <a:gd name="adj" fmla="val 39286"/>
              </a:avLst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25*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7559" name="AutoShape 39"/>
            <p:cNvSpPr>
              <a:spLocks noChangeArrowheads="1"/>
            </p:cNvSpPr>
            <p:nvPr/>
          </p:nvSpPr>
          <p:spPr bwMode="auto">
            <a:xfrm>
              <a:off x="3216" y="3337"/>
              <a:ext cx="336" cy="432"/>
            </a:xfrm>
            <a:prstGeom prst="can">
              <a:avLst>
                <a:gd name="adj" fmla="val 32143"/>
              </a:avLst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16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7560" name="AutoShape 40"/>
            <p:cNvSpPr>
              <a:spLocks noChangeArrowheads="1"/>
            </p:cNvSpPr>
            <p:nvPr/>
          </p:nvSpPr>
          <p:spPr bwMode="auto">
            <a:xfrm>
              <a:off x="3696" y="3529"/>
              <a:ext cx="336" cy="240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08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7561" name="AutoShape 41"/>
            <p:cNvSpPr>
              <a:spLocks noChangeArrowheads="1"/>
            </p:cNvSpPr>
            <p:nvPr/>
          </p:nvSpPr>
          <p:spPr bwMode="auto">
            <a:xfrm>
              <a:off x="4368" y="3049"/>
              <a:ext cx="336" cy="720"/>
            </a:xfrm>
            <a:prstGeom prst="can">
              <a:avLst>
                <a:gd name="adj" fmla="val 53571"/>
              </a:avLst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49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7562" name="Text Box 42"/>
            <p:cNvSpPr txBox="1">
              <a:spLocks noChangeArrowheads="1"/>
            </p:cNvSpPr>
            <p:nvPr/>
          </p:nvSpPr>
          <p:spPr bwMode="auto">
            <a:xfrm>
              <a:off x="204" y="3868"/>
              <a:ext cx="4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2400" i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i </a:t>
              </a:r>
              <a:r>
                <a:rPr kumimoji="1" lang="en-US" altLang="zh-CN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= 2</a:t>
              </a:r>
              <a:endParaRPr kumimoji="1" lang="en-US" altLang="zh-CN" sz="2400" b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7564" name="Line 44"/>
            <p:cNvSpPr>
              <a:spLocks noChangeShapeType="1"/>
            </p:cNvSpPr>
            <p:nvPr/>
          </p:nvSpPr>
          <p:spPr bwMode="auto">
            <a:xfrm>
              <a:off x="2400" y="4105"/>
              <a:ext cx="2064" cy="0"/>
            </a:xfrm>
            <a:prstGeom prst="line">
              <a:avLst/>
            </a:prstGeom>
            <a:noFill/>
            <a:ln w="19050">
              <a:solidFill>
                <a:srgbClr val="00808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566" name="Line 46"/>
            <p:cNvSpPr>
              <a:spLocks noChangeShapeType="1"/>
            </p:cNvSpPr>
            <p:nvPr/>
          </p:nvSpPr>
          <p:spPr bwMode="auto">
            <a:xfrm flipH="1">
              <a:off x="2400" y="4177"/>
              <a:ext cx="206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568" name="Text Box 48"/>
            <p:cNvSpPr txBox="1">
              <a:spLocks noChangeArrowheads="1"/>
            </p:cNvSpPr>
            <p:nvPr/>
          </p:nvSpPr>
          <p:spPr bwMode="auto">
            <a:xfrm>
              <a:off x="113" y="3230"/>
              <a:ext cx="95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kumimoji="1" lang="zh-CN" altLang="en-US" sz="240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第一趟排序结果</a:t>
              </a:r>
              <a:endParaRPr kumimoji="1" lang="zh-CN" altLang="en-US" sz="2400" b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7570" name="Rectangle 50"/>
          <p:cNvSpPr>
            <a:spLocks noChangeArrowheads="1"/>
          </p:cNvSpPr>
          <p:nvPr/>
        </p:nvSpPr>
        <p:spPr bwMode="auto">
          <a:xfrm>
            <a:off x="844550" y="-3784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直接插入排序过程示例</a:t>
            </a:r>
            <a:endParaRPr lang="zh-CN" altLang="en-US" sz="32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65"/>
          <p:cNvGrpSpPr>
            <a:grpSpLocks/>
          </p:cNvGrpSpPr>
          <p:nvPr/>
        </p:nvGrpSpPr>
        <p:grpSpPr bwMode="auto">
          <a:xfrm>
            <a:off x="1847726" y="1630363"/>
            <a:ext cx="8640762" cy="1828800"/>
            <a:chOff x="113" y="1027"/>
            <a:chExt cx="5443" cy="1152"/>
          </a:xfrm>
        </p:grpSpPr>
        <p:sp>
          <p:nvSpPr>
            <p:cNvPr id="108548" name="AutoShape 4" descr="白色大理石"/>
            <p:cNvSpPr>
              <a:spLocks noChangeArrowheads="1"/>
            </p:cNvSpPr>
            <p:nvPr/>
          </p:nvSpPr>
          <p:spPr bwMode="auto">
            <a:xfrm>
              <a:off x="612" y="1507"/>
              <a:ext cx="4944" cy="288"/>
            </a:xfrm>
            <a:prstGeom prst="parallelogram">
              <a:avLst>
                <a:gd name="adj" fmla="val 24844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550" name="AutoShape 6"/>
            <p:cNvSpPr>
              <a:spLocks noChangeArrowheads="1"/>
            </p:cNvSpPr>
            <p:nvPr/>
          </p:nvSpPr>
          <p:spPr bwMode="auto">
            <a:xfrm>
              <a:off x="1292" y="1267"/>
              <a:ext cx="336" cy="480"/>
            </a:xfrm>
            <a:prstGeom prst="can">
              <a:avLst>
                <a:gd name="adj" fmla="val 35714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21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8551" name="AutoShape 7"/>
            <p:cNvSpPr>
              <a:spLocks noChangeArrowheads="1"/>
            </p:cNvSpPr>
            <p:nvPr/>
          </p:nvSpPr>
          <p:spPr bwMode="auto">
            <a:xfrm>
              <a:off x="1772" y="1219"/>
              <a:ext cx="336" cy="528"/>
            </a:xfrm>
            <a:prstGeom prst="can">
              <a:avLst>
                <a:gd name="adj" fmla="val 39286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25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8552" name="AutoShape 8"/>
            <p:cNvSpPr>
              <a:spLocks noChangeArrowheads="1"/>
            </p:cNvSpPr>
            <p:nvPr/>
          </p:nvSpPr>
          <p:spPr bwMode="auto">
            <a:xfrm>
              <a:off x="2252" y="1027"/>
              <a:ext cx="336" cy="720"/>
            </a:xfrm>
            <a:prstGeom prst="can">
              <a:avLst>
                <a:gd name="adj" fmla="val 53571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49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8553" name="AutoShape 9"/>
            <p:cNvSpPr>
              <a:spLocks noChangeArrowheads="1"/>
            </p:cNvSpPr>
            <p:nvPr/>
          </p:nvSpPr>
          <p:spPr bwMode="auto">
            <a:xfrm>
              <a:off x="2732" y="1219"/>
              <a:ext cx="336" cy="528"/>
            </a:xfrm>
            <a:prstGeom prst="can">
              <a:avLst>
                <a:gd name="adj" fmla="val 39286"/>
              </a:avLst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anose="020B0604020202020204" pitchFamily="34" charset="0"/>
                  <a:ea typeface="宋体" panose="02010600030101010101" pitchFamily="2" charset="-122"/>
                </a:rPr>
                <a:t>25*</a:t>
              </a:r>
              <a:endParaRPr kumimoji="1" lang="en-US" altLang="zh-CN" sz="2400" b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8554" name="AutoShape 10"/>
            <p:cNvSpPr>
              <a:spLocks noChangeArrowheads="1"/>
            </p:cNvSpPr>
            <p:nvPr/>
          </p:nvSpPr>
          <p:spPr bwMode="auto">
            <a:xfrm>
              <a:off x="3212" y="1315"/>
              <a:ext cx="336" cy="432"/>
            </a:xfrm>
            <a:prstGeom prst="can">
              <a:avLst>
                <a:gd name="adj" fmla="val 32143"/>
              </a:avLst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16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8555" name="AutoShape 11"/>
            <p:cNvSpPr>
              <a:spLocks noChangeArrowheads="1"/>
            </p:cNvSpPr>
            <p:nvPr/>
          </p:nvSpPr>
          <p:spPr bwMode="auto">
            <a:xfrm>
              <a:off x="3692" y="1507"/>
              <a:ext cx="336" cy="240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08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5876" name="Text Box 12"/>
            <p:cNvSpPr txBox="1">
              <a:spLocks noChangeArrowheads="1"/>
            </p:cNvSpPr>
            <p:nvPr/>
          </p:nvSpPr>
          <p:spPr bwMode="auto">
            <a:xfrm>
              <a:off x="1368" y="1795"/>
              <a:ext cx="2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0        1        2        3        4        5</a:t>
              </a:r>
              <a:endParaRPr kumimoji="1" lang="en-US" altLang="zh-CN" sz="24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8580" name="AutoShape 36"/>
            <p:cNvSpPr>
              <a:spLocks noChangeArrowheads="1"/>
            </p:cNvSpPr>
            <p:nvPr/>
          </p:nvSpPr>
          <p:spPr bwMode="auto">
            <a:xfrm>
              <a:off x="4364" y="1219"/>
              <a:ext cx="336" cy="528"/>
            </a:xfrm>
            <a:prstGeom prst="can">
              <a:avLst>
                <a:gd name="adj" fmla="val 39286"/>
              </a:avLst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25*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8581" name="Line 37"/>
            <p:cNvSpPr>
              <a:spLocks noChangeShapeType="1"/>
            </p:cNvSpPr>
            <p:nvPr/>
          </p:nvSpPr>
          <p:spPr bwMode="auto">
            <a:xfrm>
              <a:off x="2876" y="2083"/>
              <a:ext cx="1680" cy="0"/>
            </a:xfrm>
            <a:prstGeom prst="line">
              <a:avLst/>
            </a:prstGeom>
            <a:noFill/>
            <a:ln w="19050">
              <a:solidFill>
                <a:srgbClr val="00808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582" name="Line 38"/>
            <p:cNvSpPr>
              <a:spLocks noChangeShapeType="1"/>
            </p:cNvSpPr>
            <p:nvPr/>
          </p:nvSpPr>
          <p:spPr bwMode="auto">
            <a:xfrm flipH="1">
              <a:off x="2444" y="2179"/>
              <a:ext cx="206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583" name="Line 39"/>
            <p:cNvSpPr>
              <a:spLocks noChangeShapeType="1"/>
            </p:cNvSpPr>
            <p:nvPr/>
          </p:nvSpPr>
          <p:spPr bwMode="auto">
            <a:xfrm>
              <a:off x="2444" y="2131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595" name="Text Box 51"/>
            <p:cNvSpPr txBox="1">
              <a:spLocks noChangeArrowheads="1"/>
            </p:cNvSpPr>
            <p:nvPr/>
          </p:nvSpPr>
          <p:spPr bwMode="auto">
            <a:xfrm>
              <a:off x="204" y="1840"/>
              <a:ext cx="4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2400" i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i </a:t>
              </a:r>
              <a:r>
                <a:rPr kumimoji="1" lang="en-US" altLang="zh-CN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= 3</a:t>
              </a:r>
              <a:endParaRPr kumimoji="1" lang="en-US" altLang="zh-CN" sz="2400" b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8596" name="Text Box 52"/>
            <p:cNvSpPr txBox="1">
              <a:spLocks noChangeArrowheads="1"/>
            </p:cNvSpPr>
            <p:nvPr/>
          </p:nvSpPr>
          <p:spPr bwMode="auto">
            <a:xfrm>
              <a:off x="113" y="1215"/>
              <a:ext cx="95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kumimoji="1" lang="zh-CN" altLang="en-US" sz="240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第二趟排序结果</a:t>
              </a:r>
              <a:endParaRPr kumimoji="1" lang="zh-CN" altLang="en-US" sz="2400" b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8610" name="Group 66"/>
          <p:cNvGrpSpPr>
            <a:grpSpLocks/>
          </p:cNvGrpSpPr>
          <p:nvPr/>
        </p:nvGrpSpPr>
        <p:grpSpPr bwMode="auto">
          <a:xfrm>
            <a:off x="1847726" y="3832225"/>
            <a:ext cx="8583612" cy="1828800"/>
            <a:chOff x="113" y="2414"/>
            <a:chExt cx="5407" cy="1152"/>
          </a:xfrm>
        </p:grpSpPr>
        <p:sp>
          <p:nvSpPr>
            <p:cNvPr id="108557" name="AutoShape 13" descr="白色大理石"/>
            <p:cNvSpPr>
              <a:spLocks noChangeArrowheads="1"/>
            </p:cNvSpPr>
            <p:nvPr/>
          </p:nvSpPr>
          <p:spPr bwMode="auto">
            <a:xfrm>
              <a:off x="576" y="2894"/>
              <a:ext cx="4944" cy="288"/>
            </a:xfrm>
            <a:prstGeom prst="parallelogram">
              <a:avLst>
                <a:gd name="adj" fmla="val 24844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853" name="Text Box 14"/>
            <p:cNvSpPr txBox="1">
              <a:spLocks noChangeArrowheads="1"/>
            </p:cNvSpPr>
            <p:nvPr/>
          </p:nvSpPr>
          <p:spPr bwMode="auto">
            <a:xfrm>
              <a:off x="1372" y="3182"/>
              <a:ext cx="34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0        1        2        3        4        5         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temp</a:t>
              </a:r>
              <a:endParaRPr kumimoji="1" lang="en-US" altLang="zh-CN" sz="24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8559" name="AutoShape 15"/>
            <p:cNvSpPr>
              <a:spLocks noChangeArrowheads="1"/>
            </p:cNvSpPr>
            <p:nvPr/>
          </p:nvSpPr>
          <p:spPr bwMode="auto">
            <a:xfrm>
              <a:off x="1296" y="2654"/>
              <a:ext cx="336" cy="480"/>
            </a:xfrm>
            <a:prstGeom prst="can">
              <a:avLst>
                <a:gd name="adj" fmla="val 35714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21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8560" name="AutoShape 16"/>
            <p:cNvSpPr>
              <a:spLocks noChangeArrowheads="1"/>
            </p:cNvSpPr>
            <p:nvPr/>
          </p:nvSpPr>
          <p:spPr bwMode="auto">
            <a:xfrm>
              <a:off x="1776" y="2606"/>
              <a:ext cx="336" cy="528"/>
            </a:xfrm>
            <a:prstGeom prst="can">
              <a:avLst>
                <a:gd name="adj" fmla="val 39286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25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8561" name="AutoShape 17"/>
            <p:cNvSpPr>
              <a:spLocks noChangeArrowheads="1"/>
            </p:cNvSpPr>
            <p:nvPr/>
          </p:nvSpPr>
          <p:spPr bwMode="auto">
            <a:xfrm>
              <a:off x="2736" y="2414"/>
              <a:ext cx="336" cy="720"/>
            </a:xfrm>
            <a:prstGeom prst="can">
              <a:avLst>
                <a:gd name="adj" fmla="val 53571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49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8562" name="AutoShape 18"/>
            <p:cNvSpPr>
              <a:spLocks noChangeArrowheads="1"/>
            </p:cNvSpPr>
            <p:nvPr/>
          </p:nvSpPr>
          <p:spPr bwMode="auto">
            <a:xfrm>
              <a:off x="2256" y="2606"/>
              <a:ext cx="336" cy="528"/>
            </a:xfrm>
            <a:prstGeom prst="can">
              <a:avLst>
                <a:gd name="adj" fmla="val 39286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25*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8563" name="AutoShape 19"/>
            <p:cNvSpPr>
              <a:spLocks noChangeArrowheads="1"/>
            </p:cNvSpPr>
            <p:nvPr/>
          </p:nvSpPr>
          <p:spPr bwMode="auto">
            <a:xfrm>
              <a:off x="3216" y="2702"/>
              <a:ext cx="336" cy="432"/>
            </a:xfrm>
            <a:prstGeom prst="can">
              <a:avLst>
                <a:gd name="adj" fmla="val 32143"/>
              </a:avLst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anose="020B0604020202020204" pitchFamily="34" charset="0"/>
                  <a:ea typeface="宋体" panose="02010600030101010101" pitchFamily="2" charset="-122"/>
                </a:rPr>
                <a:t>16</a:t>
              </a:r>
              <a:endParaRPr kumimoji="1" lang="en-US" altLang="zh-CN" sz="2400" b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8564" name="AutoShape 20"/>
            <p:cNvSpPr>
              <a:spLocks noChangeArrowheads="1"/>
            </p:cNvSpPr>
            <p:nvPr/>
          </p:nvSpPr>
          <p:spPr bwMode="auto">
            <a:xfrm>
              <a:off x="3696" y="2894"/>
              <a:ext cx="336" cy="240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08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8575" name="Line 31"/>
            <p:cNvSpPr>
              <a:spLocks noChangeShapeType="1"/>
            </p:cNvSpPr>
            <p:nvPr/>
          </p:nvSpPr>
          <p:spPr bwMode="auto">
            <a:xfrm>
              <a:off x="3408" y="3470"/>
              <a:ext cx="1056" cy="0"/>
            </a:xfrm>
            <a:prstGeom prst="line">
              <a:avLst/>
            </a:prstGeom>
            <a:noFill/>
            <a:ln w="19050">
              <a:solidFill>
                <a:srgbClr val="00808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577" name="Line 33"/>
            <p:cNvSpPr>
              <a:spLocks noChangeShapeType="1"/>
            </p:cNvSpPr>
            <p:nvPr/>
          </p:nvSpPr>
          <p:spPr bwMode="auto">
            <a:xfrm flipH="1">
              <a:off x="1440" y="3566"/>
              <a:ext cx="302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584" name="AutoShape 40"/>
            <p:cNvSpPr>
              <a:spLocks noChangeArrowheads="1"/>
            </p:cNvSpPr>
            <p:nvPr/>
          </p:nvSpPr>
          <p:spPr bwMode="auto">
            <a:xfrm>
              <a:off x="4368" y="2702"/>
              <a:ext cx="336" cy="432"/>
            </a:xfrm>
            <a:prstGeom prst="can">
              <a:avLst>
                <a:gd name="adj" fmla="val 32143"/>
              </a:avLst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16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8585" name="Line 41"/>
            <p:cNvSpPr>
              <a:spLocks noChangeShapeType="1"/>
            </p:cNvSpPr>
            <p:nvPr/>
          </p:nvSpPr>
          <p:spPr bwMode="auto">
            <a:xfrm>
              <a:off x="2976" y="3518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586" name="Line 42"/>
            <p:cNvSpPr>
              <a:spLocks noChangeShapeType="1"/>
            </p:cNvSpPr>
            <p:nvPr/>
          </p:nvSpPr>
          <p:spPr bwMode="auto">
            <a:xfrm>
              <a:off x="2448" y="3518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587" name="Line 43"/>
            <p:cNvSpPr>
              <a:spLocks noChangeShapeType="1"/>
            </p:cNvSpPr>
            <p:nvPr/>
          </p:nvSpPr>
          <p:spPr bwMode="auto">
            <a:xfrm>
              <a:off x="1968" y="3518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588" name="Line 44"/>
            <p:cNvSpPr>
              <a:spLocks noChangeShapeType="1"/>
            </p:cNvSpPr>
            <p:nvPr/>
          </p:nvSpPr>
          <p:spPr bwMode="auto">
            <a:xfrm>
              <a:off x="1440" y="3518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597" name="Text Box 53"/>
            <p:cNvSpPr txBox="1">
              <a:spLocks noChangeArrowheads="1"/>
            </p:cNvSpPr>
            <p:nvPr/>
          </p:nvSpPr>
          <p:spPr bwMode="auto">
            <a:xfrm>
              <a:off x="204" y="3201"/>
              <a:ext cx="4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2400" i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i </a:t>
              </a:r>
              <a:r>
                <a:rPr kumimoji="1" lang="en-US" altLang="zh-CN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= 4</a:t>
              </a:r>
              <a:endParaRPr kumimoji="1" lang="en-US" altLang="zh-CN" sz="2400" b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8598" name="Text Box 54"/>
            <p:cNvSpPr txBox="1">
              <a:spLocks noChangeArrowheads="1"/>
            </p:cNvSpPr>
            <p:nvPr/>
          </p:nvSpPr>
          <p:spPr bwMode="auto">
            <a:xfrm>
              <a:off x="113" y="2576"/>
              <a:ext cx="95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kumimoji="1" lang="zh-CN" altLang="en-US" sz="240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第三趟排序结果</a:t>
              </a:r>
              <a:endParaRPr kumimoji="1" lang="zh-CN" altLang="en-US" sz="2400" b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8601" name="Rectangle 57"/>
          <p:cNvSpPr>
            <a:spLocks noChangeArrowheads="1"/>
          </p:cNvSpPr>
          <p:nvPr/>
        </p:nvSpPr>
        <p:spPr bwMode="auto">
          <a:xfrm>
            <a:off x="835818" y="65088"/>
            <a:ext cx="5907088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直接插入排序示例（续）</a:t>
            </a:r>
            <a:endParaRPr lang="en-US" altLang="zh-CN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268761"/>
            <a:ext cx="8388350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565622"/>
            <a:ext cx="3608388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椭圆 5"/>
          <p:cNvSpPr>
            <a:spLocks noChangeArrowheads="1"/>
          </p:cNvSpPr>
          <p:nvPr/>
        </p:nvSpPr>
        <p:spPr bwMode="auto">
          <a:xfrm>
            <a:off x="6311901" y="4026248"/>
            <a:ext cx="1655763" cy="2447925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>
              <a:defRPr/>
            </a:pPr>
            <a:endParaRPr lang="zh-CN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8" name="椭圆 5"/>
          <p:cNvSpPr/>
          <p:nvPr/>
        </p:nvSpPr>
        <p:spPr bwMode="auto">
          <a:xfrm>
            <a:off x="5016500" y="5602636"/>
            <a:ext cx="1366838" cy="504825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eaLnBrk="1" hangingPunct="1">
              <a:defRPr/>
            </a:pPr>
            <a:endParaRPr lang="zh-CN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2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847332"/>
              </p:ext>
            </p:extLst>
          </p:nvPr>
        </p:nvGraphicFramePr>
        <p:xfrm>
          <a:off x="6527800" y="4199285"/>
          <a:ext cx="12573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5" name="公式" r:id="rId5" imgW="1041400" imgH="1905000" progId="Equation.3">
                  <p:embed/>
                </p:oleObj>
              </mc:Choice>
              <mc:Fallback>
                <p:oleObj name="公式" r:id="rId5" imgW="1041400" imgH="1905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4199285"/>
                        <a:ext cx="12573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椭圆 5"/>
          <p:cNvSpPr/>
          <p:nvPr/>
        </p:nvSpPr>
        <p:spPr bwMode="auto">
          <a:xfrm>
            <a:off x="6096000" y="2514948"/>
            <a:ext cx="1366838" cy="504825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eaLnBrk="1" hangingPunct="1">
              <a:defRPr/>
            </a:pPr>
            <a:endParaRPr lang="zh-CN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椭圆 5"/>
          <p:cNvSpPr/>
          <p:nvPr/>
        </p:nvSpPr>
        <p:spPr bwMode="auto">
          <a:xfrm>
            <a:off x="9264650" y="1289398"/>
            <a:ext cx="935038" cy="504825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eaLnBrk="1" hangingPunct="1">
              <a:defRPr/>
            </a:pPr>
            <a:endParaRPr lang="zh-CN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任意多边形 12"/>
          <p:cNvSpPr>
            <a:spLocks/>
          </p:cNvSpPr>
          <p:nvPr/>
        </p:nvSpPr>
        <p:spPr bwMode="auto">
          <a:xfrm>
            <a:off x="6281739" y="5193060"/>
            <a:ext cx="293687" cy="538162"/>
          </a:xfrm>
          <a:custGeom>
            <a:avLst/>
            <a:gdLst>
              <a:gd name="T0" fmla="*/ 17569 w 292704"/>
              <a:gd name="T1" fmla="*/ 549645 h 537028"/>
              <a:gd name="T2" fmla="*/ 47688 w 292704"/>
              <a:gd name="T3" fmla="*/ 207974 h 537028"/>
              <a:gd name="T4" fmla="*/ 303701 w 292704"/>
              <a:gd name="T5" fmla="*/ 0 h 537028"/>
              <a:gd name="T6" fmla="*/ 0 60000 65536"/>
              <a:gd name="T7" fmla="*/ 0 60000 65536"/>
              <a:gd name="T8" fmla="*/ 0 60000 65536"/>
              <a:gd name="T9" fmla="*/ 0 w 292704"/>
              <a:gd name="T10" fmla="*/ 0 h 537028"/>
              <a:gd name="T11" fmla="*/ 292704 w 292704"/>
              <a:gd name="T12" fmla="*/ 537028 h 5370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2704" h="537028">
                <a:moveTo>
                  <a:pt x="16933" y="537028"/>
                </a:moveTo>
                <a:cubicBezTo>
                  <a:pt x="8466" y="414866"/>
                  <a:pt x="0" y="292705"/>
                  <a:pt x="45962" y="203200"/>
                </a:cubicBezTo>
                <a:cubicBezTo>
                  <a:pt x="91924" y="113695"/>
                  <a:pt x="192314" y="56847"/>
                  <a:pt x="292704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43"/>
          <p:cNvGrpSpPr>
            <a:grpSpLocks/>
          </p:cNvGrpSpPr>
          <p:nvPr/>
        </p:nvGrpSpPr>
        <p:grpSpPr bwMode="auto">
          <a:xfrm>
            <a:off x="1805880" y="1270000"/>
            <a:ext cx="8610600" cy="1828800"/>
            <a:chOff x="96" y="800"/>
            <a:chExt cx="5424" cy="1152"/>
          </a:xfrm>
        </p:grpSpPr>
        <p:sp>
          <p:nvSpPr>
            <p:cNvPr id="36887" name="Rectangle 4"/>
            <p:cNvSpPr>
              <a:spLocks noChangeArrowheads="1"/>
            </p:cNvSpPr>
            <p:nvPr/>
          </p:nvSpPr>
          <p:spPr bwMode="auto">
            <a:xfrm>
              <a:off x="96" y="868"/>
              <a:ext cx="1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CN" altLang="en-US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6888" name="Text Box 5"/>
            <p:cNvSpPr txBox="1">
              <a:spLocks noChangeArrowheads="1"/>
            </p:cNvSpPr>
            <p:nvPr/>
          </p:nvSpPr>
          <p:spPr bwMode="auto">
            <a:xfrm>
              <a:off x="1373" y="1568"/>
              <a:ext cx="34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0        1        2        3        4        5         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temp</a:t>
              </a:r>
              <a:endParaRPr kumimoji="1" lang="en-US" altLang="zh-CN" sz="24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1622" name="AutoShape 6" descr="白色大理石"/>
            <p:cNvSpPr>
              <a:spLocks noChangeArrowheads="1"/>
            </p:cNvSpPr>
            <p:nvPr/>
          </p:nvSpPr>
          <p:spPr bwMode="auto">
            <a:xfrm>
              <a:off x="576" y="1280"/>
              <a:ext cx="4944" cy="288"/>
            </a:xfrm>
            <a:prstGeom prst="parallelogram">
              <a:avLst>
                <a:gd name="adj" fmla="val 24844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3" name="AutoShape 7"/>
            <p:cNvSpPr>
              <a:spLocks noChangeArrowheads="1"/>
            </p:cNvSpPr>
            <p:nvPr/>
          </p:nvSpPr>
          <p:spPr bwMode="auto">
            <a:xfrm>
              <a:off x="1776" y="1040"/>
              <a:ext cx="336" cy="480"/>
            </a:xfrm>
            <a:prstGeom prst="can">
              <a:avLst>
                <a:gd name="adj" fmla="val 35714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21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1624" name="AutoShape 8"/>
            <p:cNvSpPr>
              <a:spLocks noChangeArrowheads="1"/>
            </p:cNvSpPr>
            <p:nvPr/>
          </p:nvSpPr>
          <p:spPr bwMode="auto">
            <a:xfrm>
              <a:off x="2256" y="992"/>
              <a:ext cx="336" cy="528"/>
            </a:xfrm>
            <a:prstGeom prst="can">
              <a:avLst>
                <a:gd name="adj" fmla="val 39286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25</a:t>
              </a:r>
              <a:endPara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1625" name="AutoShape 9"/>
            <p:cNvSpPr>
              <a:spLocks noChangeArrowheads="1"/>
            </p:cNvSpPr>
            <p:nvPr/>
          </p:nvSpPr>
          <p:spPr bwMode="auto">
            <a:xfrm>
              <a:off x="3216" y="800"/>
              <a:ext cx="336" cy="720"/>
            </a:xfrm>
            <a:prstGeom prst="can">
              <a:avLst>
                <a:gd name="adj" fmla="val 53571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49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1626" name="AutoShape 10"/>
            <p:cNvSpPr>
              <a:spLocks noChangeArrowheads="1"/>
            </p:cNvSpPr>
            <p:nvPr/>
          </p:nvSpPr>
          <p:spPr bwMode="auto">
            <a:xfrm>
              <a:off x="2736" y="992"/>
              <a:ext cx="336" cy="528"/>
            </a:xfrm>
            <a:prstGeom prst="can">
              <a:avLst>
                <a:gd name="adj" fmla="val 39286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25*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1627" name="AutoShape 11"/>
            <p:cNvSpPr>
              <a:spLocks noChangeArrowheads="1"/>
            </p:cNvSpPr>
            <p:nvPr/>
          </p:nvSpPr>
          <p:spPr bwMode="auto">
            <a:xfrm>
              <a:off x="1296" y="1088"/>
              <a:ext cx="336" cy="432"/>
            </a:xfrm>
            <a:prstGeom prst="can">
              <a:avLst>
                <a:gd name="adj" fmla="val 32143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16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1628" name="AutoShape 12"/>
            <p:cNvSpPr>
              <a:spLocks noChangeArrowheads="1"/>
            </p:cNvSpPr>
            <p:nvPr/>
          </p:nvSpPr>
          <p:spPr bwMode="auto">
            <a:xfrm>
              <a:off x="3696" y="1280"/>
              <a:ext cx="336" cy="240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anose="020B0604020202020204" pitchFamily="34" charset="0"/>
                  <a:ea typeface="宋体" panose="02010600030101010101" pitchFamily="2" charset="-122"/>
                </a:rPr>
                <a:t>08</a:t>
              </a:r>
              <a:endParaRPr kumimoji="1" lang="en-US" altLang="zh-CN" sz="2400" b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1629" name="Line 13"/>
            <p:cNvSpPr>
              <a:spLocks noChangeShapeType="1"/>
            </p:cNvSpPr>
            <p:nvPr/>
          </p:nvSpPr>
          <p:spPr bwMode="auto">
            <a:xfrm>
              <a:off x="3840" y="1856"/>
              <a:ext cx="624" cy="0"/>
            </a:xfrm>
            <a:prstGeom prst="line">
              <a:avLst/>
            </a:prstGeom>
            <a:noFill/>
            <a:ln w="19050">
              <a:solidFill>
                <a:srgbClr val="00808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0" name="Line 14"/>
            <p:cNvSpPr>
              <a:spLocks noChangeShapeType="1"/>
            </p:cNvSpPr>
            <p:nvPr/>
          </p:nvSpPr>
          <p:spPr bwMode="auto">
            <a:xfrm flipH="1">
              <a:off x="1488" y="1952"/>
              <a:ext cx="297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1" name="AutoShape 15"/>
            <p:cNvSpPr>
              <a:spLocks noChangeArrowheads="1"/>
            </p:cNvSpPr>
            <p:nvPr/>
          </p:nvSpPr>
          <p:spPr bwMode="auto">
            <a:xfrm>
              <a:off x="4368" y="1280"/>
              <a:ext cx="336" cy="240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08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1632" name="Line 16"/>
            <p:cNvSpPr>
              <a:spLocks noChangeShapeType="1"/>
            </p:cNvSpPr>
            <p:nvPr/>
          </p:nvSpPr>
          <p:spPr bwMode="auto">
            <a:xfrm>
              <a:off x="3408" y="1904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3" name="Line 17"/>
            <p:cNvSpPr>
              <a:spLocks noChangeShapeType="1"/>
            </p:cNvSpPr>
            <p:nvPr/>
          </p:nvSpPr>
          <p:spPr bwMode="auto">
            <a:xfrm>
              <a:off x="2928" y="1904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4" name="Line 18"/>
            <p:cNvSpPr>
              <a:spLocks noChangeShapeType="1"/>
            </p:cNvSpPr>
            <p:nvPr/>
          </p:nvSpPr>
          <p:spPr bwMode="auto">
            <a:xfrm>
              <a:off x="2448" y="1904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5" name="Line 19"/>
            <p:cNvSpPr>
              <a:spLocks noChangeShapeType="1"/>
            </p:cNvSpPr>
            <p:nvPr/>
          </p:nvSpPr>
          <p:spPr bwMode="auto">
            <a:xfrm>
              <a:off x="1968" y="1904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6" name="Line 20"/>
            <p:cNvSpPr>
              <a:spLocks noChangeShapeType="1"/>
            </p:cNvSpPr>
            <p:nvPr/>
          </p:nvSpPr>
          <p:spPr bwMode="auto">
            <a:xfrm>
              <a:off x="1488" y="1904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7" name="Text Box 21"/>
            <p:cNvSpPr txBox="1">
              <a:spLocks noChangeArrowheads="1"/>
            </p:cNvSpPr>
            <p:nvPr/>
          </p:nvSpPr>
          <p:spPr bwMode="auto">
            <a:xfrm>
              <a:off x="204" y="1606"/>
              <a:ext cx="4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2400" i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i </a:t>
              </a:r>
              <a:r>
                <a:rPr kumimoji="1" lang="en-US" altLang="zh-CN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= 5</a:t>
              </a:r>
              <a:endParaRPr kumimoji="1" lang="en-US" altLang="zh-CN" sz="2400" b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1638" name="Text Box 22"/>
            <p:cNvSpPr txBox="1">
              <a:spLocks noChangeArrowheads="1"/>
            </p:cNvSpPr>
            <p:nvPr/>
          </p:nvSpPr>
          <p:spPr bwMode="auto">
            <a:xfrm>
              <a:off x="113" y="981"/>
              <a:ext cx="95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kumimoji="1" lang="zh-CN" altLang="en-US" sz="240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第四趟排序结果</a:t>
              </a:r>
              <a:endParaRPr kumimoji="1" lang="zh-CN" altLang="en-US" sz="2400" b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1648" name="Text Box 32"/>
          <p:cNvSpPr txBox="1">
            <a:spLocks noChangeArrowheads="1"/>
          </p:cNvSpPr>
          <p:nvPr/>
        </p:nvSpPr>
        <p:spPr bwMode="auto">
          <a:xfrm>
            <a:off x="3704530" y="5862638"/>
            <a:ext cx="5329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8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直接插入排序的各趟排序结果</a:t>
            </a:r>
            <a:endParaRPr kumimoji="1" lang="zh-CN" altLang="en-US" sz="28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11658" name="Group 42"/>
          <p:cNvGrpSpPr>
            <a:grpSpLocks/>
          </p:cNvGrpSpPr>
          <p:nvPr/>
        </p:nvGrpSpPr>
        <p:grpSpPr bwMode="auto">
          <a:xfrm>
            <a:off x="1975743" y="3552825"/>
            <a:ext cx="8426450" cy="1754188"/>
            <a:chOff x="203" y="2238"/>
            <a:chExt cx="5308" cy="1105"/>
          </a:xfrm>
        </p:grpSpPr>
        <p:sp>
          <p:nvSpPr>
            <p:cNvPr id="111639" name="AutoShape 23" descr="白色大理石"/>
            <p:cNvSpPr>
              <a:spLocks noChangeArrowheads="1"/>
            </p:cNvSpPr>
            <p:nvPr/>
          </p:nvSpPr>
          <p:spPr bwMode="auto">
            <a:xfrm>
              <a:off x="567" y="2718"/>
              <a:ext cx="4944" cy="288"/>
            </a:xfrm>
            <a:prstGeom prst="parallelogram">
              <a:avLst>
                <a:gd name="adj" fmla="val 24844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0" name="AutoShape 24"/>
            <p:cNvSpPr>
              <a:spLocks noChangeArrowheads="1"/>
            </p:cNvSpPr>
            <p:nvPr/>
          </p:nvSpPr>
          <p:spPr bwMode="auto">
            <a:xfrm>
              <a:off x="2298" y="2478"/>
              <a:ext cx="336" cy="480"/>
            </a:xfrm>
            <a:prstGeom prst="can">
              <a:avLst>
                <a:gd name="adj" fmla="val 35714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21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1641" name="AutoShape 25"/>
            <p:cNvSpPr>
              <a:spLocks noChangeArrowheads="1"/>
            </p:cNvSpPr>
            <p:nvPr/>
          </p:nvSpPr>
          <p:spPr bwMode="auto">
            <a:xfrm>
              <a:off x="2778" y="2430"/>
              <a:ext cx="336" cy="528"/>
            </a:xfrm>
            <a:prstGeom prst="can">
              <a:avLst>
                <a:gd name="adj" fmla="val 39286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25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1642" name="AutoShape 26"/>
            <p:cNvSpPr>
              <a:spLocks noChangeArrowheads="1"/>
            </p:cNvSpPr>
            <p:nvPr/>
          </p:nvSpPr>
          <p:spPr bwMode="auto">
            <a:xfrm>
              <a:off x="3738" y="2238"/>
              <a:ext cx="336" cy="720"/>
            </a:xfrm>
            <a:prstGeom prst="can">
              <a:avLst>
                <a:gd name="adj" fmla="val 53571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49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1643" name="AutoShape 27"/>
            <p:cNvSpPr>
              <a:spLocks noChangeArrowheads="1"/>
            </p:cNvSpPr>
            <p:nvPr/>
          </p:nvSpPr>
          <p:spPr bwMode="auto">
            <a:xfrm>
              <a:off x="3258" y="2430"/>
              <a:ext cx="336" cy="528"/>
            </a:xfrm>
            <a:prstGeom prst="can">
              <a:avLst>
                <a:gd name="adj" fmla="val 39286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25*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1644" name="AutoShape 28"/>
            <p:cNvSpPr>
              <a:spLocks noChangeArrowheads="1"/>
            </p:cNvSpPr>
            <p:nvPr/>
          </p:nvSpPr>
          <p:spPr bwMode="auto">
            <a:xfrm>
              <a:off x="1818" y="2526"/>
              <a:ext cx="336" cy="432"/>
            </a:xfrm>
            <a:prstGeom prst="can">
              <a:avLst>
                <a:gd name="adj" fmla="val 32143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16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1645" name="AutoShape 29"/>
            <p:cNvSpPr>
              <a:spLocks noChangeArrowheads="1"/>
            </p:cNvSpPr>
            <p:nvPr/>
          </p:nvSpPr>
          <p:spPr bwMode="auto">
            <a:xfrm>
              <a:off x="1338" y="2718"/>
              <a:ext cx="336" cy="240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08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6884" name="Text Box 30"/>
            <p:cNvSpPr txBox="1">
              <a:spLocks noChangeArrowheads="1"/>
            </p:cNvSpPr>
            <p:nvPr/>
          </p:nvSpPr>
          <p:spPr bwMode="auto">
            <a:xfrm>
              <a:off x="1414" y="3006"/>
              <a:ext cx="2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0        1        2        3        4        5</a:t>
              </a:r>
              <a:endParaRPr kumimoji="1" lang="en-US" altLang="zh-CN" sz="24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1647" name="Text Box 31"/>
            <p:cNvSpPr txBox="1">
              <a:spLocks noChangeArrowheads="1"/>
            </p:cNvSpPr>
            <p:nvPr/>
          </p:nvSpPr>
          <p:spPr bwMode="auto">
            <a:xfrm>
              <a:off x="203" y="2386"/>
              <a:ext cx="95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kumimoji="1" lang="zh-CN" altLang="en-US" sz="240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第五趟排序结果</a:t>
              </a:r>
              <a:endParaRPr kumimoji="1" lang="zh-CN" altLang="en-US" sz="2400" b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1649" name="Text Box 33"/>
            <p:cNvSpPr txBox="1">
              <a:spLocks noChangeArrowheads="1"/>
            </p:cNvSpPr>
            <p:nvPr/>
          </p:nvSpPr>
          <p:spPr bwMode="auto">
            <a:xfrm>
              <a:off x="204" y="3055"/>
              <a:ext cx="7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kumimoji="1" lang="zh-CN" altLang="en-US" sz="240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完成</a:t>
              </a:r>
              <a:endParaRPr kumimoji="1" lang="zh-CN" altLang="en-US" sz="2400" b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1650" name="Rectangle 34"/>
          <p:cNvSpPr>
            <a:spLocks noChangeArrowheads="1"/>
          </p:cNvSpPr>
          <p:nvPr/>
        </p:nvSpPr>
        <p:spPr bwMode="auto">
          <a:xfrm>
            <a:off x="894556" y="41821"/>
            <a:ext cx="5907088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直接插入排序示例（续）</a:t>
            </a:r>
            <a:endParaRPr lang="en-US" altLang="zh-CN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ChangeArrowheads="1"/>
          </p:cNvSpPr>
          <p:nvPr/>
        </p:nvSpPr>
        <p:spPr bwMode="auto">
          <a:xfrm>
            <a:off x="1676400" y="41402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zh-CN" altLang="en-US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9593" name="Text Box 25"/>
          <p:cNvSpPr txBox="1">
            <a:spLocks noChangeArrowheads="1"/>
          </p:cNvSpPr>
          <p:nvPr/>
        </p:nvSpPr>
        <p:spPr bwMode="auto">
          <a:xfrm>
            <a:off x="1485900" y="845641"/>
            <a:ext cx="525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2800" i="1" dirty="0" err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</a:t>
            </a:r>
            <a:r>
              <a:rPr kumimoji="1" lang="en-US" altLang="zh-CN" sz="2800" i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4 </a:t>
            </a:r>
            <a:r>
              <a:rPr kumimoji="1"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时的直接插入排序的过程</a:t>
            </a:r>
            <a:endParaRPr kumimoji="1" lang="zh-CN" altLang="en-US" sz="2800" b="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37892" name="Group 47"/>
          <p:cNvGrpSpPr>
            <a:grpSpLocks/>
          </p:cNvGrpSpPr>
          <p:nvPr/>
        </p:nvGrpSpPr>
        <p:grpSpPr bwMode="auto">
          <a:xfrm>
            <a:off x="1960564" y="1989138"/>
            <a:ext cx="8326437" cy="1676400"/>
            <a:chOff x="275" y="1253"/>
            <a:chExt cx="5245" cy="1056"/>
          </a:xfrm>
        </p:grpSpPr>
        <p:sp>
          <p:nvSpPr>
            <p:cNvPr id="109572" name="AutoShape 4" descr="白色大理石"/>
            <p:cNvSpPr>
              <a:spLocks noChangeArrowheads="1"/>
            </p:cNvSpPr>
            <p:nvPr/>
          </p:nvSpPr>
          <p:spPr bwMode="auto">
            <a:xfrm>
              <a:off x="576" y="1733"/>
              <a:ext cx="4944" cy="288"/>
            </a:xfrm>
            <a:prstGeom prst="parallelogram">
              <a:avLst>
                <a:gd name="adj" fmla="val 24844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573" name="AutoShape 5"/>
            <p:cNvSpPr>
              <a:spLocks noChangeArrowheads="1"/>
            </p:cNvSpPr>
            <p:nvPr/>
          </p:nvSpPr>
          <p:spPr bwMode="auto">
            <a:xfrm>
              <a:off x="3216" y="1541"/>
              <a:ext cx="336" cy="432"/>
            </a:xfrm>
            <a:prstGeom prst="can">
              <a:avLst>
                <a:gd name="adj" fmla="val 32143"/>
              </a:avLst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anose="020B0604020202020204" pitchFamily="34" charset="0"/>
                  <a:ea typeface="宋体" panose="02010600030101010101" pitchFamily="2" charset="-122"/>
                </a:rPr>
                <a:t>16</a:t>
              </a:r>
              <a:endParaRPr kumimoji="1" lang="en-US" altLang="zh-CN" sz="2400" b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9577" name="AutoShape 9"/>
            <p:cNvSpPr>
              <a:spLocks noChangeArrowheads="1"/>
            </p:cNvSpPr>
            <p:nvPr/>
          </p:nvSpPr>
          <p:spPr bwMode="auto">
            <a:xfrm>
              <a:off x="2976" y="1301"/>
              <a:ext cx="336" cy="432"/>
            </a:xfrm>
            <a:prstGeom prst="can">
              <a:avLst>
                <a:gd name="adj" fmla="val 32143"/>
              </a:avLst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16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7916" name="Text Box 19"/>
            <p:cNvSpPr txBox="1">
              <a:spLocks noChangeArrowheads="1"/>
            </p:cNvSpPr>
            <p:nvPr/>
          </p:nvSpPr>
          <p:spPr bwMode="auto">
            <a:xfrm>
              <a:off x="1372" y="2021"/>
              <a:ext cx="34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0        1        2        3        4        5         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temp</a:t>
              </a:r>
              <a:endParaRPr kumimoji="1" lang="en-US" altLang="zh-CN" sz="24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9588" name="AutoShape 20"/>
            <p:cNvSpPr>
              <a:spLocks noChangeArrowheads="1"/>
            </p:cNvSpPr>
            <p:nvPr/>
          </p:nvSpPr>
          <p:spPr bwMode="auto">
            <a:xfrm>
              <a:off x="1296" y="1493"/>
              <a:ext cx="336" cy="480"/>
            </a:xfrm>
            <a:prstGeom prst="can">
              <a:avLst>
                <a:gd name="adj" fmla="val 35714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21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9589" name="AutoShape 21"/>
            <p:cNvSpPr>
              <a:spLocks noChangeArrowheads="1"/>
            </p:cNvSpPr>
            <p:nvPr/>
          </p:nvSpPr>
          <p:spPr bwMode="auto">
            <a:xfrm>
              <a:off x="1776" y="1445"/>
              <a:ext cx="336" cy="528"/>
            </a:xfrm>
            <a:prstGeom prst="can">
              <a:avLst>
                <a:gd name="adj" fmla="val 39286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25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9590" name="AutoShape 22"/>
            <p:cNvSpPr>
              <a:spLocks noChangeArrowheads="1"/>
            </p:cNvSpPr>
            <p:nvPr/>
          </p:nvSpPr>
          <p:spPr bwMode="auto">
            <a:xfrm>
              <a:off x="2736" y="1253"/>
              <a:ext cx="336" cy="720"/>
            </a:xfrm>
            <a:prstGeom prst="can">
              <a:avLst>
                <a:gd name="adj" fmla="val 53571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49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9591" name="AutoShape 23"/>
            <p:cNvSpPr>
              <a:spLocks noChangeArrowheads="1"/>
            </p:cNvSpPr>
            <p:nvPr/>
          </p:nvSpPr>
          <p:spPr bwMode="auto">
            <a:xfrm>
              <a:off x="2256" y="1445"/>
              <a:ext cx="336" cy="528"/>
            </a:xfrm>
            <a:prstGeom prst="can">
              <a:avLst>
                <a:gd name="adj" fmla="val 39286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25*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9592" name="AutoShape 24"/>
            <p:cNvSpPr>
              <a:spLocks noChangeArrowheads="1"/>
            </p:cNvSpPr>
            <p:nvPr/>
          </p:nvSpPr>
          <p:spPr bwMode="auto">
            <a:xfrm>
              <a:off x="3696" y="1733"/>
              <a:ext cx="336" cy="240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08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9600" name="AutoShape 32"/>
            <p:cNvSpPr>
              <a:spLocks noChangeArrowheads="1"/>
            </p:cNvSpPr>
            <p:nvPr/>
          </p:nvSpPr>
          <p:spPr bwMode="auto">
            <a:xfrm>
              <a:off x="4368" y="1541"/>
              <a:ext cx="336" cy="432"/>
            </a:xfrm>
            <a:prstGeom prst="can">
              <a:avLst>
                <a:gd name="adj" fmla="val 32143"/>
              </a:avLst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16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9605" name="Text Box 37"/>
            <p:cNvSpPr txBox="1">
              <a:spLocks noChangeArrowheads="1"/>
            </p:cNvSpPr>
            <p:nvPr/>
          </p:nvSpPr>
          <p:spPr bwMode="auto">
            <a:xfrm>
              <a:off x="275" y="1370"/>
              <a:ext cx="47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90000"/>
                </a:lnSpc>
                <a:defRPr/>
              </a:pPr>
              <a:r>
                <a:rPr kumimoji="1" lang="en-US" altLang="zh-CN" sz="2400" i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i </a:t>
              </a:r>
              <a:r>
                <a:rPr kumimoji="1" lang="en-US" altLang="zh-CN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= 4</a:t>
              </a:r>
            </a:p>
            <a:p>
              <a:pPr eaLnBrk="1" hangingPunct="1">
                <a:lnSpc>
                  <a:spcPct val="90000"/>
                </a:lnSpc>
                <a:defRPr/>
              </a:pPr>
              <a:r>
                <a:rPr kumimoji="1" lang="en-US" altLang="zh-CN" sz="2400" i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j </a:t>
              </a:r>
              <a:r>
                <a:rPr kumimoji="1" lang="en-US" altLang="zh-CN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= 3</a:t>
              </a:r>
              <a:endParaRPr kumimoji="1" lang="en-US" altLang="zh-CN" sz="2400" b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9616" name="Group 48"/>
          <p:cNvGrpSpPr>
            <a:grpSpLocks/>
          </p:cNvGrpSpPr>
          <p:nvPr/>
        </p:nvGrpSpPr>
        <p:grpSpPr bwMode="auto">
          <a:xfrm>
            <a:off x="1981200" y="4108450"/>
            <a:ext cx="8305800" cy="1676400"/>
            <a:chOff x="288" y="2588"/>
            <a:chExt cx="5232" cy="1056"/>
          </a:xfrm>
        </p:grpSpPr>
        <p:sp>
          <p:nvSpPr>
            <p:cNvPr id="109574" name="AutoShape 6" descr="白色大理石"/>
            <p:cNvSpPr>
              <a:spLocks noChangeArrowheads="1"/>
            </p:cNvSpPr>
            <p:nvPr/>
          </p:nvSpPr>
          <p:spPr bwMode="auto">
            <a:xfrm>
              <a:off x="576" y="3068"/>
              <a:ext cx="4944" cy="288"/>
            </a:xfrm>
            <a:prstGeom prst="parallelogram">
              <a:avLst>
                <a:gd name="adj" fmla="val 24844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575" name="AutoShape 7"/>
            <p:cNvSpPr>
              <a:spLocks noChangeArrowheads="1"/>
            </p:cNvSpPr>
            <p:nvPr/>
          </p:nvSpPr>
          <p:spPr bwMode="auto">
            <a:xfrm>
              <a:off x="2736" y="2588"/>
              <a:ext cx="336" cy="720"/>
            </a:xfrm>
            <a:prstGeom prst="can">
              <a:avLst>
                <a:gd name="adj" fmla="val 53571"/>
              </a:avLst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anose="020B0604020202020204" pitchFamily="34" charset="0"/>
                  <a:ea typeface="宋体" panose="02010600030101010101" pitchFamily="2" charset="-122"/>
                </a:rPr>
                <a:t>49</a:t>
              </a:r>
              <a:endParaRPr kumimoji="1" lang="en-US" altLang="zh-CN" sz="2400" b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9576" name="AutoShape 8"/>
            <p:cNvSpPr>
              <a:spLocks noChangeArrowheads="1"/>
            </p:cNvSpPr>
            <p:nvPr/>
          </p:nvSpPr>
          <p:spPr bwMode="auto">
            <a:xfrm>
              <a:off x="2496" y="2684"/>
              <a:ext cx="336" cy="432"/>
            </a:xfrm>
            <a:prstGeom prst="can">
              <a:avLst>
                <a:gd name="adj" fmla="val 32143"/>
              </a:avLst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16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7904" name="Text Box 26"/>
            <p:cNvSpPr txBox="1">
              <a:spLocks noChangeArrowheads="1"/>
            </p:cNvSpPr>
            <p:nvPr/>
          </p:nvSpPr>
          <p:spPr bwMode="auto">
            <a:xfrm>
              <a:off x="1373" y="3356"/>
              <a:ext cx="34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0        1        2        3        4        5         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temp</a:t>
              </a:r>
              <a:endParaRPr kumimoji="1" lang="en-US" altLang="zh-CN" sz="24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9595" name="AutoShape 27"/>
            <p:cNvSpPr>
              <a:spLocks noChangeArrowheads="1"/>
            </p:cNvSpPr>
            <p:nvPr/>
          </p:nvSpPr>
          <p:spPr bwMode="auto">
            <a:xfrm>
              <a:off x="1296" y="2780"/>
              <a:ext cx="336" cy="480"/>
            </a:xfrm>
            <a:prstGeom prst="can">
              <a:avLst>
                <a:gd name="adj" fmla="val 35714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21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9596" name="AutoShape 28"/>
            <p:cNvSpPr>
              <a:spLocks noChangeArrowheads="1"/>
            </p:cNvSpPr>
            <p:nvPr/>
          </p:nvSpPr>
          <p:spPr bwMode="auto">
            <a:xfrm>
              <a:off x="1776" y="2732"/>
              <a:ext cx="336" cy="528"/>
            </a:xfrm>
            <a:prstGeom prst="can">
              <a:avLst>
                <a:gd name="adj" fmla="val 39286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25</a:t>
              </a:r>
              <a:endPara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9597" name="AutoShape 29"/>
            <p:cNvSpPr>
              <a:spLocks noChangeArrowheads="1"/>
            </p:cNvSpPr>
            <p:nvPr/>
          </p:nvSpPr>
          <p:spPr bwMode="auto">
            <a:xfrm>
              <a:off x="3216" y="2588"/>
              <a:ext cx="336" cy="720"/>
            </a:xfrm>
            <a:prstGeom prst="can">
              <a:avLst>
                <a:gd name="adj" fmla="val 53571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49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9598" name="AutoShape 30"/>
            <p:cNvSpPr>
              <a:spLocks noChangeArrowheads="1"/>
            </p:cNvSpPr>
            <p:nvPr/>
          </p:nvSpPr>
          <p:spPr bwMode="auto">
            <a:xfrm>
              <a:off x="2256" y="2732"/>
              <a:ext cx="336" cy="528"/>
            </a:xfrm>
            <a:prstGeom prst="can">
              <a:avLst>
                <a:gd name="adj" fmla="val 39286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25*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9602" name="AutoShape 34"/>
            <p:cNvSpPr>
              <a:spLocks noChangeArrowheads="1"/>
            </p:cNvSpPr>
            <p:nvPr/>
          </p:nvSpPr>
          <p:spPr bwMode="auto">
            <a:xfrm>
              <a:off x="3696" y="3068"/>
              <a:ext cx="336" cy="240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08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9603" name="AutoShape 35"/>
            <p:cNvSpPr>
              <a:spLocks noChangeArrowheads="1"/>
            </p:cNvSpPr>
            <p:nvPr/>
          </p:nvSpPr>
          <p:spPr bwMode="auto">
            <a:xfrm>
              <a:off x="4368" y="2876"/>
              <a:ext cx="336" cy="432"/>
            </a:xfrm>
            <a:prstGeom prst="can">
              <a:avLst>
                <a:gd name="adj" fmla="val 32143"/>
              </a:avLst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16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9604" name="Line 36"/>
            <p:cNvSpPr>
              <a:spLocks noChangeShapeType="1"/>
            </p:cNvSpPr>
            <p:nvPr/>
          </p:nvSpPr>
          <p:spPr bwMode="auto">
            <a:xfrm>
              <a:off x="2880" y="3644"/>
              <a:ext cx="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606" name="Text Box 38"/>
            <p:cNvSpPr txBox="1">
              <a:spLocks noChangeArrowheads="1"/>
            </p:cNvSpPr>
            <p:nvPr/>
          </p:nvSpPr>
          <p:spPr bwMode="auto">
            <a:xfrm>
              <a:off x="288" y="2705"/>
              <a:ext cx="47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90000"/>
                </a:lnSpc>
                <a:defRPr/>
              </a:pPr>
              <a:r>
                <a:rPr kumimoji="1" lang="en-US" altLang="zh-CN" sz="2400" i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i </a:t>
              </a:r>
              <a:r>
                <a:rPr kumimoji="1" lang="en-US" altLang="zh-CN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= 4</a:t>
              </a:r>
            </a:p>
            <a:p>
              <a:pPr eaLnBrk="1" hangingPunct="1">
                <a:lnSpc>
                  <a:spcPct val="90000"/>
                </a:lnSpc>
                <a:defRPr/>
              </a:pPr>
              <a:r>
                <a:rPr kumimoji="1" lang="en-US" altLang="zh-CN" sz="2400" i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j </a:t>
              </a:r>
              <a:r>
                <a:rPr kumimoji="1" lang="en-US" altLang="zh-CN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= 2</a:t>
              </a:r>
              <a:endParaRPr kumimoji="1" lang="en-US" altLang="zh-CN" sz="2400" b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9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42"/>
          <p:cNvGrpSpPr>
            <a:grpSpLocks/>
          </p:cNvGrpSpPr>
          <p:nvPr/>
        </p:nvGrpSpPr>
        <p:grpSpPr bwMode="auto">
          <a:xfrm>
            <a:off x="1981200" y="457200"/>
            <a:ext cx="8153400" cy="1676400"/>
            <a:chOff x="288" y="288"/>
            <a:chExt cx="5136" cy="1056"/>
          </a:xfrm>
        </p:grpSpPr>
        <p:sp>
          <p:nvSpPr>
            <p:cNvPr id="110598" name="AutoShape 6" descr="白色大理石"/>
            <p:cNvSpPr>
              <a:spLocks noChangeArrowheads="1"/>
            </p:cNvSpPr>
            <p:nvPr/>
          </p:nvSpPr>
          <p:spPr bwMode="auto">
            <a:xfrm>
              <a:off x="480" y="768"/>
              <a:ext cx="4944" cy="288"/>
            </a:xfrm>
            <a:prstGeom prst="parallelogram">
              <a:avLst>
                <a:gd name="adj" fmla="val 24844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599" name="AutoShape 7"/>
            <p:cNvSpPr>
              <a:spLocks noChangeArrowheads="1"/>
            </p:cNvSpPr>
            <p:nvPr/>
          </p:nvSpPr>
          <p:spPr bwMode="auto">
            <a:xfrm>
              <a:off x="2256" y="480"/>
              <a:ext cx="336" cy="528"/>
            </a:xfrm>
            <a:prstGeom prst="can">
              <a:avLst>
                <a:gd name="adj" fmla="val 39286"/>
              </a:avLst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anose="020B0604020202020204" pitchFamily="34" charset="0"/>
                  <a:ea typeface="宋体" panose="02010600030101010101" pitchFamily="2" charset="-122"/>
                </a:rPr>
                <a:t>25*</a:t>
              </a:r>
              <a:endParaRPr kumimoji="1" lang="en-US" altLang="zh-CN" sz="2400" b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00" name="AutoShape 8"/>
            <p:cNvSpPr>
              <a:spLocks noChangeArrowheads="1"/>
            </p:cNvSpPr>
            <p:nvPr/>
          </p:nvSpPr>
          <p:spPr bwMode="auto">
            <a:xfrm>
              <a:off x="2016" y="432"/>
              <a:ext cx="336" cy="432"/>
            </a:xfrm>
            <a:prstGeom prst="can">
              <a:avLst>
                <a:gd name="adj" fmla="val 32143"/>
              </a:avLst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16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04" name="AutoShape 12"/>
            <p:cNvSpPr>
              <a:spLocks noChangeArrowheads="1"/>
            </p:cNvSpPr>
            <p:nvPr/>
          </p:nvSpPr>
          <p:spPr bwMode="auto">
            <a:xfrm>
              <a:off x="1296" y="528"/>
              <a:ext cx="336" cy="480"/>
            </a:xfrm>
            <a:prstGeom prst="can">
              <a:avLst>
                <a:gd name="adj" fmla="val 35714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21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05" name="AutoShape 13"/>
            <p:cNvSpPr>
              <a:spLocks noChangeArrowheads="1"/>
            </p:cNvSpPr>
            <p:nvPr/>
          </p:nvSpPr>
          <p:spPr bwMode="auto">
            <a:xfrm>
              <a:off x="1776" y="480"/>
              <a:ext cx="336" cy="528"/>
            </a:xfrm>
            <a:prstGeom prst="can">
              <a:avLst>
                <a:gd name="adj" fmla="val 39286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25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06" name="AutoShape 14"/>
            <p:cNvSpPr>
              <a:spLocks noChangeArrowheads="1"/>
            </p:cNvSpPr>
            <p:nvPr/>
          </p:nvSpPr>
          <p:spPr bwMode="auto">
            <a:xfrm>
              <a:off x="3216" y="288"/>
              <a:ext cx="336" cy="720"/>
            </a:xfrm>
            <a:prstGeom prst="can">
              <a:avLst>
                <a:gd name="adj" fmla="val 53571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49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07" name="AutoShape 15"/>
            <p:cNvSpPr>
              <a:spLocks noChangeArrowheads="1"/>
            </p:cNvSpPr>
            <p:nvPr/>
          </p:nvSpPr>
          <p:spPr bwMode="auto">
            <a:xfrm>
              <a:off x="2736" y="480"/>
              <a:ext cx="336" cy="528"/>
            </a:xfrm>
            <a:prstGeom prst="can">
              <a:avLst>
                <a:gd name="adj" fmla="val 39286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25*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08" name="AutoShape 16"/>
            <p:cNvSpPr>
              <a:spLocks noChangeArrowheads="1"/>
            </p:cNvSpPr>
            <p:nvPr/>
          </p:nvSpPr>
          <p:spPr bwMode="auto">
            <a:xfrm>
              <a:off x="3696" y="768"/>
              <a:ext cx="336" cy="240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08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50" name="Text Box 17"/>
            <p:cNvSpPr txBox="1">
              <a:spLocks noChangeArrowheads="1"/>
            </p:cNvSpPr>
            <p:nvPr/>
          </p:nvSpPr>
          <p:spPr bwMode="auto">
            <a:xfrm>
              <a:off x="1372" y="1056"/>
              <a:ext cx="2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0        1        2        3        4        5</a:t>
              </a:r>
              <a:endParaRPr kumimoji="1" lang="en-US" altLang="zh-CN" sz="24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24" name="AutoShape 32"/>
            <p:cNvSpPr>
              <a:spLocks noChangeArrowheads="1"/>
            </p:cNvSpPr>
            <p:nvPr/>
          </p:nvSpPr>
          <p:spPr bwMode="auto">
            <a:xfrm>
              <a:off x="4368" y="576"/>
              <a:ext cx="336" cy="432"/>
            </a:xfrm>
            <a:prstGeom prst="can">
              <a:avLst>
                <a:gd name="adj" fmla="val 32143"/>
              </a:avLst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16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27" name="Line 35"/>
            <p:cNvSpPr>
              <a:spLocks noChangeShapeType="1"/>
            </p:cNvSpPr>
            <p:nvPr/>
          </p:nvSpPr>
          <p:spPr bwMode="auto">
            <a:xfrm>
              <a:off x="2400" y="1344"/>
              <a:ext cx="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629" name="Text Box 37"/>
            <p:cNvSpPr txBox="1">
              <a:spLocks noChangeArrowheads="1"/>
            </p:cNvSpPr>
            <p:nvPr/>
          </p:nvSpPr>
          <p:spPr bwMode="auto">
            <a:xfrm>
              <a:off x="288" y="343"/>
              <a:ext cx="47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90000"/>
                </a:lnSpc>
                <a:defRPr/>
              </a:pPr>
              <a:r>
                <a:rPr kumimoji="1" lang="en-US" altLang="zh-CN" sz="2400" i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i </a:t>
              </a:r>
              <a:r>
                <a:rPr kumimoji="1" lang="en-US" altLang="zh-CN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= 4</a:t>
              </a:r>
            </a:p>
            <a:p>
              <a:pPr eaLnBrk="1" hangingPunct="1">
                <a:lnSpc>
                  <a:spcPct val="90000"/>
                </a:lnSpc>
                <a:defRPr/>
              </a:pPr>
              <a:r>
                <a:rPr kumimoji="1" lang="en-US" altLang="zh-CN" sz="2400" i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j </a:t>
              </a:r>
              <a:r>
                <a:rPr kumimoji="1" lang="en-US" altLang="zh-CN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= 1</a:t>
              </a:r>
              <a:endParaRPr kumimoji="1" lang="en-US" altLang="zh-CN" sz="2400" b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0635" name="Group 43"/>
          <p:cNvGrpSpPr>
            <a:grpSpLocks/>
          </p:cNvGrpSpPr>
          <p:nvPr/>
        </p:nvGrpSpPr>
        <p:grpSpPr bwMode="auto">
          <a:xfrm>
            <a:off x="1981200" y="2590800"/>
            <a:ext cx="8305800" cy="1676400"/>
            <a:chOff x="288" y="1632"/>
            <a:chExt cx="5232" cy="1056"/>
          </a:xfrm>
        </p:grpSpPr>
        <p:sp>
          <p:nvSpPr>
            <p:cNvPr id="110596" name="AutoShape 4" descr="白色大理石"/>
            <p:cNvSpPr>
              <a:spLocks noChangeArrowheads="1"/>
            </p:cNvSpPr>
            <p:nvPr/>
          </p:nvSpPr>
          <p:spPr bwMode="auto">
            <a:xfrm>
              <a:off x="576" y="2112"/>
              <a:ext cx="4944" cy="288"/>
            </a:xfrm>
            <a:prstGeom prst="parallelogram">
              <a:avLst>
                <a:gd name="adj" fmla="val 24844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597" name="AutoShape 5"/>
            <p:cNvSpPr>
              <a:spLocks noChangeArrowheads="1"/>
            </p:cNvSpPr>
            <p:nvPr/>
          </p:nvSpPr>
          <p:spPr bwMode="auto">
            <a:xfrm>
              <a:off x="1776" y="1824"/>
              <a:ext cx="336" cy="528"/>
            </a:xfrm>
            <a:prstGeom prst="can">
              <a:avLst>
                <a:gd name="adj" fmla="val 39286"/>
              </a:avLst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anose="020B0604020202020204" pitchFamily="34" charset="0"/>
                  <a:ea typeface="宋体" panose="02010600030101010101" pitchFamily="2" charset="-122"/>
                </a:rPr>
                <a:t>25</a:t>
              </a:r>
              <a:endParaRPr kumimoji="1" lang="en-US" altLang="zh-CN" sz="2400" b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02" name="AutoShape 10"/>
            <p:cNvSpPr>
              <a:spLocks noChangeArrowheads="1"/>
            </p:cNvSpPr>
            <p:nvPr/>
          </p:nvSpPr>
          <p:spPr bwMode="auto">
            <a:xfrm>
              <a:off x="1536" y="1728"/>
              <a:ext cx="336" cy="432"/>
            </a:xfrm>
            <a:prstGeom prst="can">
              <a:avLst>
                <a:gd name="adj" fmla="val 32143"/>
              </a:avLst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16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33" name="Text Box 18"/>
            <p:cNvSpPr txBox="1">
              <a:spLocks noChangeArrowheads="1"/>
            </p:cNvSpPr>
            <p:nvPr/>
          </p:nvSpPr>
          <p:spPr bwMode="auto">
            <a:xfrm>
              <a:off x="1372" y="2400"/>
              <a:ext cx="34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0        1        2        3        4        5         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temp</a:t>
              </a:r>
              <a:endParaRPr kumimoji="1" lang="en-US" altLang="zh-CN" sz="24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11" name="AutoShape 19"/>
            <p:cNvSpPr>
              <a:spLocks noChangeArrowheads="1"/>
            </p:cNvSpPr>
            <p:nvPr/>
          </p:nvSpPr>
          <p:spPr bwMode="auto">
            <a:xfrm>
              <a:off x="1296" y="1872"/>
              <a:ext cx="336" cy="480"/>
            </a:xfrm>
            <a:prstGeom prst="can">
              <a:avLst>
                <a:gd name="adj" fmla="val 35714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21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12" name="AutoShape 20"/>
            <p:cNvSpPr>
              <a:spLocks noChangeArrowheads="1"/>
            </p:cNvSpPr>
            <p:nvPr/>
          </p:nvSpPr>
          <p:spPr bwMode="auto">
            <a:xfrm>
              <a:off x="3216" y="1632"/>
              <a:ext cx="336" cy="720"/>
            </a:xfrm>
            <a:prstGeom prst="can">
              <a:avLst>
                <a:gd name="adj" fmla="val 53571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49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13" name="AutoShape 21"/>
            <p:cNvSpPr>
              <a:spLocks noChangeArrowheads="1"/>
            </p:cNvSpPr>
            <p:nvPr/>
          </p:nvSpPr>
          <p:spPr bwMode="auto">
            <a:xfrm>
              <a:off x="2736" y="1824"/>
              <a:ext cx="336" cy="528"/>
            </a:xfrm>
            <a:prstGeom prst="can">
              <a:avLst>
                <a:gd name="adj" fmla="val 39286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25*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14" name="AutoShape 22"/>
            <p:cNvSpPr>
              <a:spLocks noChangeArrowheads="1"/>
            </p:cNvSpPr>
            <p:nvPr/>
          </p:nvSpPr>
          <p:spPr bwMode="auto">
            <a:xfrm>
              <a:off x="3696" y="2112"/>
              <a:ext cx="336" cy="240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08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20" name="AutoShape 28"/>
            <p:cNvSpPr>
              <a:spLocks noChangeArrowheads="1"/>
            </p:cNvSpPr>
            <p:nvPr/>
          </p:nvSpPr>
          <p:spPr bwMode="auto">
            <a:xfrm>
              <a:off x="4368" y="1920"/>
              <a:ext cx="336" cy="432"/>
            </a:xfrm>
            <a:prstGeom prst="can">
              <a:avLst>
                <a:gd name="adj" fmla="val 32143"/>
              </a:avLst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16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25" name="AutoShape 33"/>
            <p:cNvSpPr>
              <a:spLocks noChangeArrowheads="1"/>
            </p:cNvSpPr>
            <p:nvPr/>
          </p:nvSpPr>
          <p:spPr bwMode="auto">
            <a:xfrm>
              <a:off x="2256" y="1824"/>
              <a:ext cx="336" cy="528"/>
            </a:xfrm>
            <a:prstGeom prst="can">
              <a:avLst>
                <a:gd name="adj" fmla="val 39286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25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28" name="Line 36"/>
            <p:cNvSpPr>
              <a:spLocks noChangeShapeType="1"/>
            </p:cNvSpPr>
            <p:nvPr/>
          </p:nvSpPr>
          <p:spPr bwMode="auto">
            <a:xfrm>
              <a:off x="1920" y="2688"/>
              <a:ext cx="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630" name="Text Box 38"/>
            <p:cNvSpPr txBox="1">
              <a:spLocks noChangeArrowheads="1"/>
            </p:cNvSpPr>
            <p:nvPr/>
          </p:nvSpPr>
          <p:spPr bwMode="auto">
            <a:xfrm>
              <a:off x="288" y="1701"/>
              <a:ext cx="47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90000"/>
                </a:lnSpc>
                <a:defRPr/>
              </a:pPr>
              <a:r>
                <a:rPr kumimoji="1" lang="en-US" altLang="zh-CN" sz="2400" i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i </a:t>
              </a:r>
              <a:r>
                <a:rPr kumimoji="1" lang="en-US" altLang="zh-CN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= 4</a:t>
              </a:r>
            </a:p>
            <a:p>
              <a:pPr eaLnBrk="1" hangingPunct="1">
                <a:lnSpc>
                  <a:spcPct val="90000"/>
                </a:lnSpc>
                <a:defRPr/>
              </a:pPr>
              <a:r>
                <a:rPr kumimoji="1" lang="en-US" altLang="zh-CN" sz="2400" i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j </a:t>
              </a:r>
              <a:r>
                <a:rPr kumimoji="1" lang="en-US" altLang="zh-CN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= 0</a:t>
              </a:r>
              <a:endParaRPr kumimoji="1" lang="en-US" altLang="zh-CN" sz="2400" b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0637" name="Group 45"/>
          <p:cNvGrpSpPr>
            <a:grpSpLocks/>
          </p:cNvGrpSpPr>
          <p:nvPr/>
        </p:nvGrpSpPr>
        <p:grpSpPr bwMode="auto">
          <a:xfrm>
            <a:off x="1981200" y="4648200"/>
            <a:ext cx="8305800" cy="1752600"/>
            <a:chOff x="288" y="2928"/>
            <a:chExt cx="5232" cy="1104"/>
          </a:xfrm>
        </p:grpSpPr>
        <p:sp>
          <p:nvSpPr>
            <p:cNvPr id="110601" name="AutoShape 9" descr="白色大理石"/>
            <p:cNvSpPr>
              <a:spLocks noChangeArrowheads="1"/>
            </p:cNvSpPr>
            <p:nvPr/>
          </p:nvSpPr>
          <p:spPr bwMode="auto">
            <a:xfrm>
              <a:off x="576" y="3408"/>
              <a:ext cx="4944" cy="288"/>
            </a:xfrm>
            <a:prstGeom prst="parallelogram">
              <a:avLst>
                <a:gd name="adj" fmla="val 24844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918" name="Text Box 23"/>
            <p:cNvSpPr txBox="1">
              <a:spLocks noChangeArrowheads="1"/>
            </p:cNvSpPr>
            <p:nvPr/>
          </p:nvSpPr>
          <p:spPr bwMode="auto">
            <a:xfrm>
              <a:off x="1373" y="3696"/>
              <a:ext cx="34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0        1        2        3        4        5         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temp</a:t>
              </a:r>
              <a:endParaRPr kumimoji="1" lang="en-US" altLang="zh-CN" sz="24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16" name="AutoShape 24"/>
            <p:cNvSpPr>
              <a:spLocks noChangeArrowheads="1"/>
            </p:cNvSpPr>
            <p:nvPr/>
          </p:nvSpPr>
          <p:spPr bwMode="auto">
            <a:xfrm>
              <a:off x="1296" y="3120"/>
              <a:ext cx="336" cy="480"/>
            </a:xfrm>
            <a:prstGeom prst="can">
              <a:avLst>
                <a:gd name="adj" fmla="val 35714"/>
              </a:avLst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anose="020B0604020202020204" pitchFamily="34" charset="0"/>
                  <a:ea typeface="宋体" panose="02010600030101010101" pitchFamily="2" charset="-122"/>
                </a:rPr>
                <a:t>21</a:t>
              </a:r>
              <a:endParaRPr kumimoji="1" lang="en-US" altLang="zh-CN" sz="2400" b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17" name="AutoShape 25"/>
            <p:cNvSpPr>
              <a:spLocks noChangeArrowheads="1"/>
            </p:cNvSpPr>
            <p:nvPr/>
          </p:nvSpPr>
          <p:spPr bwMode="auto">
            <a:xfrm>
              <a:off x="2208" y="3072"/>
              <a:ext cx="336" cy="528"/>
            </a:xfrm>
            <a:prstGeom prst="can">
              <a:avLst>
                <a:gd name="adj" fmla="val 39286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25</a:t>
              </a:r>
              <a:endPara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18" name="AutoShape 26"/>
            <p:cNvSpPr>
              <a:spLocks noChangeArrowheads="1"/>
            </p:cNvSpPr>
            <p:nvPr/>
          </p:nvSpPr>
          <p:spPr bwMode="auto">
            <a:xfrm>
              <a:off x="3216" y="2928"/>
              <a:ext cx="336" cy="720"/>
            </a:xfrm>
            <a:prstGeom prst="can">
              <a:avLst>
                <a:gd name="adj" fmla="val 53571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49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19" name="AutoShape 27"/>
            <p:cNvSpPr>
              <a:spLocks noChangeArrowheads="1"/>
            </p:cNvSpPr>
            <p:nvPr/>
          </p:nvSpPr>
          <p:spPr bwMode="auto">
            <a:xfrm>
              <a:off x="2736" y="3072"/>
              <a:ext cx="336" cy="528"/>
            </a:xfrm>
            <a:prstGeom prst="can">
              <a:avLst>
                <a:gd name="adj" fmla="val 39286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25*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21" name="AutoShape 29"/>
            <p:cNvSpPr>
              <a:spLocks noChangeArrowheads="1"/>
            </p:cNvSpPr>
            <p:nvPr/>
          </p:nvSpPr>
          <p:spPr bwMode="auto">
            <a:xfrm>
              <a:off x="3696" y="3408"/>
              <a:ext cx="336" cy="240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08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22" name="AutoShape 30"/>
            <p:cNvSpPr>
              <a:spLocks noChangeArrowheads="1"/>
            </p:cNvSpPr>
            <p:nvPr/>
          </p:nvSpPr>
          <p:spPr bwMode="auto">
            <a:xfrm>
              <a:off x="4368" y="3216"/>
              <a:ext cx="336" cy="432"/>
            </a:xfrm>
            <a:prstGeom prst="can">
              <a:avLst>
                <a:gd name="adj" fmla="val 32143"/>
              </a:avLst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16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23" name="Line 31"/>
            <p:cNvSpPr>
              <a:spLocks noChangeShapeType="1"/>
            </p:cNvSpPr>
            <p:nvPr/>
          </p:nvSpPr>
          <p:spPr bwMode="auto">
            <a:xfrm>
              <a:off x="1440" y="3984"/>
              <a:ext cx="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626" name="AutoShape 34"/>
            <p:cNvSpPr>
              <a:spLocks noChangeArrowheads="1"/>
            </p:cNvSpPr>
            <p:nvPr/>
          </p:nvSpPr>
          <p:spPr bwMode="auto">
            <a:xfrm>
              <a:off x="1728" y="3120"/>
              <a:ext cx="336" cy="480"/>
            </a:xfrm>
            <a:prstGeom prst="can">
              <a:avLst>
                <a:gd name="adj" fmla="val 35714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21</a:t>
              </a:r>
              <a:endParaRPr kumimoji="1" lang="en-US" altLang="zh-CN" sz="24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31" name="Text Box 39"/>
            <p:cNvSpPr txBox="1">
              <a:spLocks noChangeArrowheads="1"/>
            </p:cNvSpPr>
            <p:nvPr/>
          </p:nvSpPr>
          <p:spPr bwMode="auto">
            <a:xfrm>
              <a:off x="288" y="2997"/>
              <a:ext cx="572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90000"/>
                </a:lnSpc>
                <a:defRPr/>
              </a:pPr>
              <a:r>
                <a:rPr kumimoji="1" lang="en-US" altLang="zh-CN" sz="2400" i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i </a:t>
              </a:r>
              <a:r>
                <a:rPr kumimoji="1" lang="en-US" altLang="zh-CN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= 4</a:t>
              </a:r>
            </a:p>
            <a:p>
              <a:pPr eaLnBrk="1" hangingPunct="1">
                <a:lnSpc>
                  <a:spcPct val="90000"/>
                </a:lnSpc>
                <a:defRPr/>
              </a:pPr>
              <a:r>
                <a:rPr kumimoji="1" lang="en-US" altLang="zh-CN" sz="2400" i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j </a:t>
              </a:r>
              <a:r>
                <a:rPr kumimoji="1" lang="en-US" altLang="zh-CN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= </a:t>
              </a:r>
              <a:r>
                <a:rPr kumimoji="1" lang="en-US" altLang="zh-CN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-</a:t>
              </a:r>
              <a:r>
                <a:rPr kumimoji="1" lang="en-US" altLang="zh-CN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kumimoji="1" lang="en-US" altLang="zh-CN" sz="2400" b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0632" name="Line 40"/>
            <p:cNvSpPr>
              <a:spLocks noChangeShapeType="1"/>
            </p:cNvSpPr>
            <p:nvPr/>
          </p:nvSpPr>
          <p:spPr bwMode="auto">
            <a:xfrm flipH="1">
              <a:off x="1440" y="4032"/>
              <a:ext cx="307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633" name="AutoShape 41"/>
            <p:cNvSpPr>
              <a:spLocks noChangeArrowheads="1"/>
            </p:cNvSpPr>
            <p:nvPr/>
          </p:nvSpPr>
          <p:spPr bwMode="auto">
            <a:xfrm>
              <a:off x="1104" y="3024"/>
              <a:ext cx="336" cy="432"/>
            </a:xfrm>
            <a:prstGeom prst="can">
              <a:avLst>
                <a:gd name="adj" fmla="val 32143"/>
              </a:avLst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16</a:t>
              </a:r>
              <a:endParaRPr kumimoji="1" lang="en-US" altLang="zh-CN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0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5" name="Rectangle 15"/>
          <p:cNvSpPr>
            <a:spLocks noChangeArrowheads="1"/>
          </p:cNvSpPr>
          <p:nvPr/>
        </p:nvSpPr>
        <p:spPr bwMode="auto">
          <a:xfrm>
            <a:off x="694532" y="25517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直接插入排序算法</a:t>
            </a:r>
            <a:endParaRPr lang="zh-CN" altLang="en-US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9946" name="Text Box 16"/>
          <p:cNvSpPr txBox="1">
            <a:spLocks noChangeArrowheads="1"/>
          </p:cNvSpPr>
          <p:nvPr/>
        </p:nvSpPr>
        <p:spPr bwMode="auto">
          <a:xfrm>
            <a:off x="1847851" y="1125539"/>
            <a:ext cx="8640763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#include “dataList.h”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template &lt;class T&gt;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void InsertSort (dataList&lt;T&gt; &amp; L, const int left, const int right )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{  </a:t>
            </a:r>
            <a:r>
              <a:rPr kumimoji="1" lang="en-US" altLang="zh-CN" sz="2400">
                <a:solidFill>
                  <a:srgbClr val="CC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//</a:t>
            </a:r>
            <a:r>
              <a:rPr kumimoji="1" lang="zh-CN" altLang="en-US" sz="2400">
                <a:solidFill>
                  <a:srgbClr val="CC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按排序码非递减顺序对表进行直接插入排序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</a:rPr>
              <a:t>    </a:t>
            </a:r>
            <a:r>
              <a:rPr kumimoji="1" lang="en-US" altLang="zh-CN" sz="2400">
                <a:latin typeface="Times New Roman" panose="02020603050405020304" pitchFamily="18" charset="0"/>
              </a:rPr>
              <a:t>Element&lt;T&gt; temp;  int i, j;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   for ( i = left+1; i &lt;= right; i++ )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          if ( L[i] &lt; L[i-1] )</a:t>
            </a:r>
            <a:r>
              <a:rPr kumimoji="1" lang="zh-CN" altLang="en-US" sz="2400">
                <a:latin typeface="Times New Roman" panose="02020603050405020304" pitchFamily="18" charset="0"/>
              </a:rPr>
              <a:t> </a:t>
            </a:r>
            <a:r>
              <a:rPr kumimoji="1" lang="en-US" altLang="zh-CN" sz="2400">
                <a:latin typeface="Times New Roman" panose="02020603050405020304" pitchFamily="18" charset="0"/>
              </a:rPr>
              <a:t>{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                    temp = L[i];   j = i-1;      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从后向前顺序比较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endParaRPr kumimoji="1" lang="en-US" altLang="zh-CN" sz="2200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                    do {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                              L[j+1] = L[j];   j--;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                    } while ( j &gt;= left  &amp;&amp; temp &lt; L[j] ) ;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                    L[j+1] = temp;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          }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054101" y="-18797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直接插入排序算法分析</a:t>
            </a:r>
            <a:endParaRPr lang="zh-CN" altLang="en-US" sz="32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983432" y="980728"/>
            <a:ext cx="8208963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时间</a:t>
            </a:r>
            <a:endParaRPr lang="zh-CN" altLang="en-US" sz="2600" dirty="0">
              <a:solidFill>
                <a:srgbClr val="0000CC"/>
              </a:solidFill>
            </a:endParaRPr>
          </a:p>
        </p:txBody>
      </p:sp>
      <p:sp>
        <p:nvSpPr>
          <p:cNvPr id="147470" name="Rectangle 14"/>
          <p:cNvSpPr>
            <a:spLocks noChangeArrowheads="1"/>
          </p:cNvSpPr>
          <p:nvPr/>
        </p:nvSpPr>
        <p:spPr bwMode="auto">
          <a:xfrm>
            <a:off x="1343795" y="1485552"/>
            <a:ext cx="8496298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buClr>
                <a:srgbClr val="FF3300"/>
              </a:buClr>
              <a:buSzPct val="55000"/>
              <a:defRPr/>
            </a:pPr>
            <a:r>
              <a:rPr lang="zh-CN" altLang="en-US" sz="26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最好情况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（“正序”）：排序码比较次数</a:t>
            </a:r>
            <a:r>
              <a:rPr lang="en-US" altLang="zh-CN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KCN</a:t>
            </a:r>
            <a:r>
              <a:rPr lang="zh-CN" altLang="en-US" sz="2600" dirty="0">
                <a:latin typeface="Times New Roman" panose="02020603050405020304" pitchFamily="18" charset="0"/>
              </a:rPr>
              <a:t>为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2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-1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，元素移动次数</a:t>
            </a:r>
            <a:r>
              <a:rPr lang="en-US" altLang="zh-CN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RMN</a:t>
            </a:r>
            <a:r>
              <a:rPr lang="zh-CN" altLang="en-US" sz="2600" dirty="0">
                <a:latin typeface="Times New Roman" panose="02020603050405020304" pitchFamily="18" charset="0"/>
              </a:rPr>
              <a:t>为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</a:t>
            </a:r>
            <a:endParaRPr lang="en-US" altLang="zh-CN" sz="2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buClr>
                <a:srgbClr val="FF3300"/>
              </a:buClr>
              <a:buSzPct val="55000"/>
              <a:defRPr/>
            </a:pPr>
            <a:r>
              <a:rPr lang="zh-CN" altLang="en-US" sz="26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最坏情况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（“逆序”）：</a:t>
            </a:r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1415232" y="4436715"/>
            <a:ext cx="7986713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"/>
              </a:spcBef>
              <a:buClr>
                <a:schemeClr val="hlink"/>
              </a:buClr>
              <a:buSzPct val="55000"/>
              <a:defRPr/>
            </a:pPr>
            <a:r>
              <a:rPr lang="zh-CN" altLang="en-US" sz="26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平均情况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：比较次数和移动次数</a:t>
            </a:r>
            <a:r>
              <a:rPr lang="zh-CN" altLang="en-US" sz="2600" dirty="0">
                <a:latin typeface="Times New Roman" panose="02020603050405020304" pitchFamily="18" charset="0"/>
              </a:rPr>
              <a:t>约为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sz="26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altLang="zh-CN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/4</a:t>
            </a:r>
            <a:endParaRPr lang="zh-CN" altLang="en-US" sz="2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spcBef>
                <a:spcPct val="5000"/>
              </a:spcBef>
              <a:buClr>
                <a:schemeClr val="hlink"/>
              </a:buClr>
              <a:buSzPct val="55000"/>
              <a:defRPr/>
            </a:pP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直接插入排序的</a:t>
            </a:r>
            <a:r>
              <a:rPr lang="zh-CN" alt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时间复杂度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为</a:t>
            </a:r>
            <a:r>
              <a:rPr lang="zh-CN" altLang="en-US" sz="26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O(</a:t>
            </a:r>
            <a:r>
              <a:rPr lang="en-US" altLang="zh-CN" sz="2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sz="2600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  <a:r>
              <a:rPr lang="zh-CN" altLang="en-US" sz="26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。</a:t>
            </a:r>
          </a:p>
        </p:txBody>
      </p:sp>
      <p:graphicFrame>
        <p:nvGraphicFramePr>
          <p:cNvPr id="4097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101352"/>
              </p:ext>
            </p:extLst>
          </p:nvPr>
        </p:nvGraphicFramePr>
        <p:xfrm>
          <a:off x="2278831" y="2780953"/>
          <a:ext cx="698500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5" name="公式" r:id="rId3" imgW="2705100" imgH="838200" progId="Equation.3">
                  <p:embed/>
                </p:oleObj>
              </mc:Choice>
              <mc:Fallback>
                <p:oleObj name="公式" r:id="rId3" imgW="2705100" imgH="838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831" y="2780953"/>
                        <a:ext cx="6985000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73" name="Rectangle 17"/>
          <p:cNvSpPr>
            <a:spLocks noChangeArrowheads="1"/>
          </p:cNvSpPr>
          <p:nvPr/>
        </p:nvSpPr>
        <p:spPr bwMode="auto">
          <a:xfrm>
            <a:off x="983432" y="5373340"/>
            <a:ext cx="820896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空间：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O(1)</a:t>
            </a:r>
          </a:p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直接插入排序是一种</a:t>
            </a:r>
            <a:r>
              <a:rPr lang="zh-CN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稳定</a:t>
            </a:r>
            <a:r>
              <a:rPr lang="zh-CN" altLang="en-US" sz="2600" dirty="0">
                <a:latin typeface="Times New Roman" panose="02020603050405020304" pitchFamily="18" charset="0"/>
              </a:rPr>
              <a:t>的排序方法。</a:t>
            </a:r>
            <a:endParaRPr lang="zh-CN" altLang="en-US" sz="2600" dirty="0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8046046" y="4632775"/>
            <a:ext cx="4129136" cy="2225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100" smtClean="0">
                <a:latin typeface="Times New Roman" panose="02020603050405020304" pitchFamily="18" charset="0"/>
              </a:rPr>
              <a:t>void </a:t>
            </a:r>
            <a:r>
              <a:rPr kumimoji="1" lang="en-US" altLang="zh-CN" sz="1100">
                <a:latin typeface="Times New Roman" panose="02020603050405020304" pitchFamily="18" charset="0"/>
              </a:rPr>
              <a:t>InsertSort (dataList&lt;T&gt; &amp; L, const int left, const int right )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100">
                <a:latin typeface="Times New Roman" panose="02020603050405020304" pitchFamily="18" charset="0"/>
              </a:rPr>
              <a:t>{  </a:t>
            </a:r>
            <a:r>
              <a:rPr kumimoji="1" lang="en-US" altLang="zh-CN" sz="1100">
                <a:solidFill>
                  <a:srgbClr val="CC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//</a:t>
            </a:r>
            <a:r>
              <a:rPr kumimoji="1" lang="zh-CN" altLang="en-US" sz="1100">
                <a:solidFill>
                  <a:srgbClr val="CC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按排序码非递减顺序对表进行直接插入排序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1100">
                <a:latin typeface="Times New Roman" panose="02020603050405020304" pitchFamily="18" charset="0"/>
              </a:rPr>
              <a:t>    </a:t>
            </a:r>
            <a:r>
              <a:rPr kumimoji="1" lang="en-US" altLang="zh-CN" sz="1100">
                <a:latin typeface="Times New Roman" panose="02020603050405020304" pitchFamily="18" charset="0"/>
              </a:rPr>
              <a:t>Element&lt;T&gt; temp;  int i, j;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100">
                <a:latin typeface="Times New Roman" panose="02020603050405020304" pitchFamily="18" charset="0"/>
              </a:rPr>
              <a:t>    for ( i = left+1; i &lt;= right; i++ )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100">
                <a:latin typeface="Times New Roman" panose="02020603050405020304" pitchFamily="18" charset="0"/>
              </a:rPr>
              <a:t>           if ( L[i] &lt; L[i-1] )</a:t>
            </a:r>
            <a:r>
              <a:rPr kumimoji="1" lang="zh-CN" altLang="en-US" sz="1100">
                <a:latin typeface="Times New Roman" panose="02020603050405020304" pitchFamily="18" charset="0"/>
              </a:rPr>
              <a:t> </a:t>
            </a:r>
            <a:r>
              <a:rPr kumimoji="1" lang="en-US" altLang="zh-CN" sz="1100">
                <a:latin typeface="Times New Roman" panose="02020603050405020304" pitchFamily="18" charset="0"/>
              </a:rPr>
              <a:t>{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100">
                <a:latin typeface="Times New Roman" panose="02020603050405020304" pitchFamily="18" charset="0"/>
              </a:rPr>
              <a:t>                     temp = L[i];   j = i-1;      </a:t>
            </a:r>
            <a:r>
              <a:rPr kumimoji="1" lang="en-US" altLang="zh-CN" sz="105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zh-CN" sz="1050">
                <a:solidFill>
                  <a:srgbClr val="3333CC"/>
                </a:solidFill>
                <a:latin typeface="Times New Roman" panose="02020603050405020304" pitchFamily="18" charset="0"/>
              </a:rPr>
              <a:t>从后向前顺序比较</a:t>
            </a:r>
            <a:r>
              <a:rPr kumimoji="1" lang="zh-CN" altLang="en-US" sz="105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endParaRPr kumimoji="1" lang="en-US" altLang="zh-CN" sz="1050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100">
                <a:latin typeface="Times New Roman" panose="02020603050405020304" pitchFamily="18" charset="0"/>
              </a:rPr>
              <a:t>                     do {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100">
                <a:latin typeface="Times New Roman" panose="02020603050405020304" pitchFamily="18" charset="0"/>
              </a:rPr>
              <a:t>                               L[j+1] = L[j];   j--;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100">
                <a:latin typeface="Times New Roman" panose="02020603050405020304" pitchFamily="18" charset="0"/>
              </a:rPr>
              <a:t>                     } while ( j &gt;= left  &amp;&amp; temp &lt; L[j] ) ;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100">
                <a:latin typeface="Times New Roman" panose="02020603050405020304" pitchFamily="18" charset="0"/>
              </a:rPr>
              <a:t>                     L[j+1] = temp;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100">
                <a:latin typeface="Times New Roman" panose="02020603050405020304" pitchFamily="18" charset="0"/>
              </a:rPr>
              <a:t>           }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100">
                <a:latin typeface="Times New Roman" panose="02020603050405020304" pitchFamily="18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1775520" y="1412776"/>
            <a:ext cx="9217271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r>
              <a:rPr kumimoji="1" lang="zh-CN" altLang="en-US" sz="2600" dirty="0">
                <a:latin typeface="Times New Roman" panose="02020603050405020304" pitchFamily="18" charset="0"/>
              </a:rPr>
              <a:t>折半插入排序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(Binary Insert Sort)</a:t>
            </a:r>
            <a:r>
              <a:rPr kumimoji="1" lang="zh-CN" altLang="en-US" sz="2600" dirty="0">
                <a:latin typeface="Times New Roman" panose="02020603050405020304" pitchFamily="18" charset="0"/>
              </a:rPr>
              <a:t>与直接插入排序的区别就在于寻找元素的插入位置用的是折半搜索，而非顺序搜索</a:t>
            </a:r>
            <a:r>
              <a:rPr kumimoji="1" lang="zh-CN" altLang="en-US" sz="2600" dirty="0" smtClean="0">
                <a:latin typeface="Times New Roman" panose="02020603050405020304" pitchFamily="18" charset="0"/>
              </a:rPr>
              <a:t>。</a:t>
            </a:r>
            <a:endParaRPr kumimoji="1" lang="en-US" altLang="zh-CN" sz="2600" dirty="0" smtClean="0">
              <a:latin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endParaRPr lang="zh-CN" altLang="en-US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>
              <a:lnSpc>
                <a:spcPct val="105000"/>
              </a:lnSpc>
              <a:spcBef>
                <a:spcPct val="40000"/>
              </a:spcBef>
              <a:buClr>
                <a:srgbClr val="0066CC"/>
              </a:buClr>
              <a:defRPr/>
            </a:pP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基本思想</a:t>
            </a:r>
          </a:p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  <a:defRPr/>
            </a:pPr>
            <a:r>
              <a:rPr kumimoji="1" lang="zh-CN" altLang="en-US" sz="2600" dirty="0">
                <a:latin typeface="Times New Roman" panose="02020603050405020304" pitchFamily="18" charset="0"/>
              </a:rPr>
              <a:t>            插入第 </a:t>
            </a:r>
            <a:r>
              <a:rPr kumimoji="1" lang="en-US" altLang="zh-CN" sz="2600" i="1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 (</a:t>
            </a:r>
            <a:r>
              <a:rPr kumimoji="1" lang="en-US" altLang="zh-CN" sz="2600" i="1" dirty="0">
                <a:latin typeface="Times New Roman" panose="02020603050405020304" pitchFamily="18" charset="0"/>
              </a:rPr>
              <a:t>i</a:t>
            </a:r>
            <a:r>
              <a:rPr kumimoji="1" lang="en-US" altLang="zh-CN" sz="2600" dirty="0">
                <a:latin typeface="楷体_GB2312" pitchFamily="49" charset="-122"/>
                <a:sym typeface="Symbol" panose="05050102010706020507" pitchFamily="18" charset="2"/>
              </a:rPr>
              <a:t>≥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1) </a:t>
            </a:r>
            <a:r>
              <a:rPr kumimoji="1" lang="zh-CN" altLang="en-US" sz="2600" dirty="0">
                <a:latin typeface="Times New Roman" panose="02020603050405020304" pitchFamily="18" charset="0"/>
              </a:rPr>
              <a:t>个元素时，前面的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V[0], V[1], …, V[</a:t>
            </a:r>
            <a:r>
              <a:rPr kumimoji="1" lang="en-US" altLang="zh-CN" sz="2600" i="1" dirty="0">
                <a:latin typeface="Times New Roman" panose="02020603050405020304" pitchFamily="18" charset="0"/>
              </a:rPr>
              <a:t>i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-1]</a:t>
            </a:r>
            <a:r>
              <a:rPr kumimoji="1" lang="zh-CN" altLang="en-US" sz="2600" dirty="0">
                <a:latin typeface="Times New Roman" panose="02020603050405020304" pitchFamily="18" charset="0"/>
              </a:rPr>
              <a:t>已经排好序。这时，</a:t>
            </a:r>
            <a:r>
              <a:rPr kumimoji="1" lang="zh-CN" alt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利用折半搜索法寻找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V[</a:t>
            </a:r>
            <a:r>
              <a:rPr kumimoji="1" lang="en-US" altLang="zh-CN" sz="2600" i="1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]</a:t>
            </a:r>
            <a:r>
              <a:rPr kumimoji="1" lang="zh-CN" altLang="en-US" sz="2600" dirty="0">
                <a:latin typeface="Times New Roman" panose="02020603050405020304" pitchFamily="18" charset="0"/>
              </a:rPr>
              <a:t>的</a:t>
            </a:r>
            <a:r>
              <a:rPr kumimoji="1" lang="zh-CN" alt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插入位置</a:t>
            </a:r>
            <a:r>
              <a:rPr kumimoji="1" lang="zh-CN" altLang="en-US" sz="2600" dirty="0">
                <a:latin typeface="Times New Roman" panose="02020603050405020304" pitchFamily="18" charset="0"/>
              </a:rPr>
              <a:t>，将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V[</a:t>
            </a:r>
            <a:r>
              <a:rPr kumimoji="1" lang="en-US" altLang="zh-CN" sz="2600" i="1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]</a:t>
            </a:r>
            <a:r>
              <a:rPr kumimoji="1" lang="zh-CN" altLang="en-US" sz="2600" dirty="0">
                <a:latin typeface="Times New Roman" panose="02020603050405020304" pitchFamily="18" charset="0"/>
              </a:rPr>
              <a:t>插入，原来位置上的元素依次向后顺移。</a:t>
            </a:r>
          </a:p>
        </p:txBody>
      </p:sp>
      <p:sp>
        <p:nvSpPr>
          <p:cNvPr id="41994" name="Rectangle 13"/>
          <p:cNvSpPr>
            <a:spLocks noChangeArrowheads="1"/>
          </p:cNvSpPr>
          <p:nvPr/>
        </p:nvSpPr>
        <p:spPr bwMode="auto">
          <a:xfrm>
            <a:off x="911424" y="10319"/>
            <a:ext cx="5616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000" dirty="0">
                <a:solidFill>
                  <a:srgbClr val="0000CC"/>
                </a:solidFill>
                <a:latin typeface="Times New Roman" panose="02020603050405020304" pitchFamily="18" charset="0"/>
                <a:ea typeface="仿宋" panose="02010609060101010101" pitchFamily="49" charset="-122"/>
              </a:rPr>
              <a:t>9.2.2</a:t>
            </a:r>
            <a:r>
              <a:rPr lang="zh-CN" altLang="en-US" sz="4000" dirty="0">
                <a:solidFill>
                  <a:srgbClr val="0000CC"/>
                </a:solidFill>
                <a:latin typeface="Times New Roman" panose="02020603050405020304" pitchFamily="18" charset="0"/>
                <a:ea typeface="仿宋" panose="02010609060101010101" pitchFamily="49" charset="-122"/>
              </a:rPr>
              <a:t> 折半插入排序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8" name="Rectangle 12"/>
          <p:cNvSpPr>
            <a:spLocks noChangeArrowheads="1"/>
          </p:cNvSpPr>
          <p:nvPr/>
        </p:nvSpPr>
        <p:spPr bwMode="auto">
          <a:xfrm>
            <a:off x="1055440" y="41821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折半插入排序的算法</a:t>
            </a:r>
            <a:endParaRPr lang="zh-CN" altLang="en-US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479376" y="980728"/>
            <a:ext cx="8748713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#include “</a:t>
            </a:r>
            <a:r>
              <a:rPr kumimoji="1" lang="en-US" altLang="zh-CN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dataList.h</a:t>
            </a:r>
            <a:r>
              <a:rPr kumimoji="1"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”</a:t>
            </a:r>
          </a:p>
          <a:p>
            <a:pPr eaLnBrk="1" hangingPunct="1">
              <a:defRPr/>
            </a:pPr>
            <a:r>
              <a:rPr kumimoji="1"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template &lt;class T&gt; </a:t>
            </a:r>
          </a:p>
          <a:p>
            <a:pPr eaLnBrk="1" hangingPunct="1">
              <a:defRPr/>
            </a:pPr>
            <a:r>
              <a:rPr kumimoji="1"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void </a:t>
            </a:r>
            <a:r>
              <a:rPr kumimoji="1" lang="en-US" altLang="zh-CN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BinaryInsertSort</a:t>
            </a:r>
            <a:r>
              <a:rPr kumimoji="1"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kumimoji="1" lang="en-US" altLang="zh-CN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dataList</a:t>
            </a:r>
            <a:r>
              <a:rPr kumimoji="1"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&lt;T&gt; &amp; L,  </a:t>
            </a:r>
            <a:r>
              <a:rPr kumimoji="1" lang="en-US" altLang="zh-CN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const</a:t>
            </a:r>
            <a:r>
              <a:rPr kumimoji="1"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kumimoji="1" lang="en-US" altLang="zh-CN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int</a:t>
            </a:r>
            <a:r>
              <a:rPr kumimoji="1"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left, </a:t>
            </a:r>
            <a:r>
              <a:rPr kumimoji="1" lang="en-US" altLang="zh-CN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const</a:t>
            </a:r>
            <a:r>
              <a:rPr kumimoji="1"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kumimoji="1" lang="en-US" altLang="zh-CN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int</a:t>
            </a:r>
            <a:r>
              <a:rPr kumimoji="1"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right) </a:t>
            </a:r>
          </a:p>
          <a:p>
            <a:pPr eaLnBrk="1" hangingPunct="1">
              <a:defRPr/>
            </a:pPr>
            <a:r>
              <a:rPr kumimoji="1"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{ </a:t>
            </a:r>
            <a:r>
              <a:rPr kumimoji="1" lang="en-US" altLang="zh-CN" sz="2200" dirty="0">
                <a:solidFill>
                  <a:srgbClr val="CC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//</a:t>
            </a:r>
            <a:r>
              <a:rPr kumimoji="1" lang="zh-CN" altLang="en-US" sz="2200" dirty="0">
                <a:solidFill>
                  <a:srgbClr val="CC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利用折半搜索法寻找插入位置的折半插入排序</a:t>
            </a:r>
          </a:p>
          <a:p>
            <a:pPr eaLnBrk="1" hangingPunct="1">
              <a:defRPr/>
            </a:pPr>
            <a:r>
              <a:rPr kumimoji="1"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    </a:t>
            </a:r>
            <a:r>
              <a:rPr kumimoji="1"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Element&lt;T&gt; temp;  </a:t>
            </a:r>
            <a:r>
              <a:rPr kumimoji="1" lang="en-US" altLang="zh-CN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int</a:t>
            </a:r>
            <a:r>
              <a:rPr kumimoji="1"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kumimoji="1" lang="en-US" altLang="zh-CN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i</a:t>
            </a:r>
            <a:r>
              <a:rPr kumimoji="1"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, low, high, middle, k; </a:t>
            </a:r>
          </a:p>
          <a:p>
            <a:pPr eaLnBrk="1" hangingPunct="1">
              <a:defRPr/>
            </a:pPr>
            <a:r>
              <a:rPr kumimoji="1"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    for ( </a:t>
            </a:r>
            <a:r>
              <a:rPr kumimoji="1" lang="en-US" altLang="zh-CN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i</a:t>
            </a:r>
            <a:r>
              <a:rPr kumimoji="1"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= left+1; </a:t>
            </a:r>
            <a:r>
              <a:rPr kumimoji="1" lang="en-US" altLang="zh-CN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i</a:t>
            </a:r>
            <a:r>
              <a:rPr kumimoji="1"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&lt;= right; </a:t>
            </a:r>
            <a:r>
              <a:rPr kumimoji="1" lang="en-US" altLang="zh-CN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i</a:t>
            </a:r>
            <a:r>
              <a:rPr kumimoji="1"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++) {</a:t>
            </a:r>
          </a:p>
          <a:p>
            <a:pPr eaLnBrk="1" hangingPunct="1">
              <a:defRPr/>
            </a:pPr>
            <a:r>
              <a:rPr kumimoji="1"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temp = L[</a:t>
            </a:r>
            <a:r>
              <a:rPr kumimoji="1" lang="en-US" altLang="zh-CN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i</a:t>
            </a:r>
            <a:r>
              <a:rPr kumimoji="1"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];  low = left;  high = i-1;</a:t>
            </a:r>
          </a:p>
          <a:p>
            <a:pPr eaLnBrk="1" hangingPunct="1">
              <a:defRPr/>
            </a:pPr>
            <a:r>
              <a:rPr kumimoji="1" lang="zh-CN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            </a:t>
            </a:r>
            <a:r>
              <a:rPr kumimoji="1"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while ( low &lt;= high ) {			</a:t>
            </a:r>
          </a:p>
          <a:p>
            <a:pPr eaLnBrk="1" hangingPunct="1">
              <a:defRPr/>
            </a:pPr>
            <a:r>
              <a:rPr kumimoji="1"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     middle = ( low + high )/2;		</a:t>
            </a:r>
          </a:p>
          <a:p>
            <a:pPr eaLnBrk="1" hangingPunct="1">
              <a:defRPr/>
            </a:pPr>
            <a:r>
              <a:rPr kumimoji="1"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     if ( temp &lt; L[middle] )   high = middle - 1;	</a:t>
            </a:r>
          </a:p>
          <a:p>
            <a:pPr eaLnBrk="1" hangingPunct="1">
              <a:defRPr/>
            </a:pPr>
            <a:r>
              <a:rPr kumimoji="1"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     else low = middle + 1;  </a:t>
            </a:r>
          </a:p>
          <a:p>
            <a:pPr eaLnBrk="1" hangingPunct="1">
              <a:defRPr/>
            </a:pPr>
            <a:r>
              <a:rPr kumimoji="1"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}</a:t>
            </a:r>
          </a:p>
          <a:p>
            <a:pPr eaLnBrk="1" hangingPunct="1">
              <a:defRPr/>
            </a:pPr>
            <a:r>
              <a:rPr kumimoji="1"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    for ( k = i-1; k &gt;= low; k-- )  L[k+1] = L[k];</a:t>
            </a:r>
          </a:p>
          <a:p>
            <a:pPr eaLnBrk="1" hangingPunct="1">
              <a:defRPr/>
            </a:pPr>
            <a:r>
              <a:rPr kumimoji="1"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    L[low] = temp;</a:t>
            </a:r>
          </a:p>
          <a:p>
            <a:pPr eaLnBrk="1" hangingPunct="1">
              <a:defRPr/>
            </a:pPr>
            <a:r>
              <a:rPr kumimoji="1"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    }</a:t>
            </a:r>
          </a:p>
          <a:p>
            <a:pPr eaLnBrk="1" hangingPunct="1">
              <a:defRPr/>
            </a:pPr>
            <a:r>
              <a:rPr kumimoji="1"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}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7014295" y="3251495"/>
            <a:ext cx="5130377" cy="28069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400" smtClean="0">
                <a:latin typeface="Times New Roman" panose="02020603050405020304" pitchFamily="18" charset="0"/>
              </a:rPr>
              <a:t>void </a:t>
            </a:r>
            <a:r>
              <a:rPr kumimoji="1" lang="en-US" altLang="zh-CN" sz="1400">
                <a:latin typeface="Times New Roman" panose="02020603050405020304" pitchFamily="18" charset="0"/>
              </a:rPr>
              <a:t>InsertSort (dataList&lt;T&gt; &amp; L, const int left, const int right )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400">
                <a:latin typeface="Times New Roman" panose="02020603050405020304" pitchFamily="18" charset="0"/>
              </a:rPr>
              <a:t>{  </a:t>
            </a:r>
            <a:r>
              <a:rPr kumimoji="1" lang="en-US" altLang="zh-CN" sz="1400">
                <a:solidFill>
                  <a:srgbClr val="CC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//</a:t>
            </a:r>
            <a:r>
              <a:rPr kumimoji="1" lang="zh-CN" altLang="en-US" sz="1400">
                <a:solidFill>
                  <a:srgbClr val="CC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按排序码非递减顺序对表进行直接插入排序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1400">
                <a:latin typeface="Times New Roman" panose="02020603050405020304" pitchFamily="18" charset="0"/>
              </a:rPr>
              <a:t>    </a:t>
            </a:r>
            <a:r>
              <a:rPr kumimoji="1" lang="en-US" altLang="zh-CN" sz="1400">
                <a:latin typeface="Times New Roman" panose="02020603050405020304" pitchFamily="18" charset="0"/>
              </a:rPr>
              <a:t>Element&lt;T&gt; temp;  int i, j;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400">
                <a:latin typeface="Times New Roman" panose="02020603050405020304" pitchFamily="18" charset="0"/>
              </a:rPr>
              <a:t>    for ( i = left+1; i &lt;= right; i++ )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400">
                <a:latin typeface="Times New Roman" panose="02020603050405020304" pitchFamily="18" charset="0"/>
              </a:rPr>
              <a:t>           if ( L[i] &lt; L[i-1] )</a:t>
            </a:r>
            <a:r>
              <a:rPr kumimoji="1" lang="zh-CN" altLang="en-US" sz="1400">
                <a:latin typeface="Times New Roman" panose="02020603050405020304" pitchFamily="18" charset="0"/>
              </a:rPr>
              <a:t> </a:t>
            </a:r>
            <a:r>
              <a:rPr kumimoji="1" lang="en-US" altLang="zh-CN" sz="1400">
                <a:latin typeface="Times New Roman" panose="02020603050405020304" pitchFamily="18" charset="0"/>
              </a:rPr>
              <a:t>{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400">
                <a:latin typeface="Times New Roman" panose="02020603050405020304" pitchFamily="18" charset="0"/>
              </a:rPr>
              <a:t>                     temp = L[i];   j = i-1;      </a:t>
            </a:r>
            <a:r>
              <a:rPr kumimoji="1" lang="en-US" altLang="zh-CN" sz="12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zh-CN" sz="1200">
                <a:solidFill>
                  <a:srgbClr val="3333CC"/>
                </a:solidFill>
                <a:latin typeface="Times New Roman" panose="02020603050405020304" pitchFamily="18" charset="0"/>
              </a:rPr>
              <a:t>从后向前顺序比较</a:t>
            </a:r>
            <a:r>
              <a:rPr kumimoji="1" lang="zh-CN" altLang="en-US" sz="1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endParaRPr kumimoji="1" lang="en-US" altLang="zh-CN" sz="1200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400">
                <a:latin typeface="Times New Roman" panose="02020603050405020304" pitchFamily="18" charset="0"/>
              </a:rPr>
              <a:t>                     do {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400">
                <a:latin typeface="Times New Roman" panose="02020603050405020304" pitchFamily="18" charset="0"/>
              </a:rPr>
              <a:t>                               L[j+1] = L[j];   j--;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400">
                <a:latin typeface="Times New Roman" panose="02020603050405020304" pitchFamily="18" charset="0"/>
              </a:rPr>
              <a:t>                     } while ( j &gt;= left  &amp;&amp; temp &lt; L[j] ) ;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400">
                <a:latin typeface="Times New Roman" panose="02020603050405020304" pitchFamily="18" charset="0"/>
              </a:rPr>
              <a:t>                     L[j+1] = temp;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400">
                <a:latin typeface="Times New Roman" panose="02020603050405020304" pitchFamily="18" charset="0"/>
              </a:rPr>
              <a:t>           }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400">
                <a:latin typeface="Times New Roman" panose="02020603050405020304" pitchFamily="18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00" name="Rectangle 12"/>
          <p:cNvSpPr>
            <a:spLocks noChangeArrowheads="1"/>
          </p:cNvSpPr>
          <p:nvPr/>
        </p:nvSpPr>
        <p:spPr bwMode="auto">
          <a:xfrm>
            <a:off x="1847851" y="981075"/>
            <a:ext cx="820896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时间</a:t>
            </a:r>
            <a:endParaRPr lang="zh-CN" altLang="en-US" sz="2600" dirty="0">
              <a:solidFill>
                <a:srgbClr val="0000CC"/>
              </a:solidFill>
            </a:endParaRPr>
          </a:p>
        </p:txBody>
      </p:sp>
      <p:sp>
        <p:nvSpPr>
          <p:cNvPr id="242701" name="Rectangle 13"/>
          <p:cNvSpPr>
            <a:spLocks noChangeArrowheads="1"/>
          </p:cNvSpPr>
          <p:nvPr/>
        </p:nvSpPr>
        <p:spPr bwMode="auto">
          <a:xfrm>
            <a:off x="2208214" y="1485901"/>
            <a:ext cx="8568306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buClr>
                <a:srgbClr val="FF3300"/>
              </a:buClr>
              <a:buSzPct val="55000"/>
              <a:defRPr/>
            </a:pPr>
            <a:r>
              <a:rPr lang="zh-CN" altLang="en-US" sz="26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比较次数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：</a:t>
            </a:r>
            <a:r>
              <a:rPr lang="zh-CN" altLang="en-US" sz="2600" dirty="0">
                <a:latin typeface="Times New Roman" panose="02020603050405020304" pitchFamily="18" charset="0"/>
              </a:rPr>
              <a:t>插入第 </a:t>
            </a:r>
            <a:r>
              <a:rPr lang="en-US" altLang="zh-CN" sz="2600" i="1" dirty="0" err="1">
                <a:latin typeface="Times New Roman" panose="02020603050405020304" pitchFamily="18" charset="0"/>
              </a:rPr>
              <a:t>i</a:t>
            </a:r>
            <a:r>
              <a:rPr lang="en-US" altLang="zh-CN" sz="2600" i="1" dirty="0">
                <a:latin typeface="Times New Roman" panose="02020603050405020304" pitchFamily="18" charset="0"/>
              </a:rPr>
              <a:t> </a:t>
            </a:r>
            <a:r>
              <a:rPr lang="zh-CN" altLang="en-US" sz="2600" dirty="0">
                <a:latin typeface="Times New Roman" panose="02020603050405020304" pitchFamily="18" charset="0"/>
              </a:rPr>
              <a:t>个元素时，需要 </a:t>
            </a:r>
            <a:r>
              <a:rPr lang="zh-CN" altLang="en-US" sz="2600" dirty="0">
                <a:latin typeface="Times New Roman" panose="02020603050405020304" pitchFamily="18" charset="0"/>
                <a:sym typeface="Symbol" panose="05050102010706020507" pitchFamily="18" charset="2"/>
              </a:rPr>
              <a:t></a:t>
            </a:r>
            <a:r>
              <a:rPr lang="en-US" altLang="zh-CN" sz="2600" dirty="0">
                <a:latin typeface="Times New Roman" panose="02020603050405020304" pitchFamily="18" charset="0"/>
              </a:rPr>
              <a:t>log</a:t>
            </a:r>
            <a:r>
              <a:rPr lang="en-US" altLang="zh-CN" sz="2600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600" i="1" dirty="0">
                <a:latin typeface="Times New Roman" panose="02020603050405020304" pitchFamily="18" charset="0"/>
              </a:rPr>
              <a:t>i</a:t>
            </a:r>
            <a:r>
              <a:rPr lang="en-US" altLang="zh-CN" sz="2600" dirty="0">
                <a:latin typeface="Times New Roman" panose="02020603050405020304" pitchFamily="18" charset="0"/>
                <a:sym typeface="Symbol" panose="05050102010706020507" pitchFamily="18" charset="2"/>
              </a:rPr>
              <a:t></a:t>
            </a:r>
            <a:r>
              <a:rPr lang="en-US" altLang="zh-CN" sz="2600" dirty="0">
                <a:latin typeface="Times New Roman" panose="02020603050405020304" pitchFamily="18" charset="0"/>
              </a:rPr>
              <a:t> +1 </a:t>
            </a:r>
            <a:r>
              <a:rPr lang="zh-CN" altLang="en-US" sz="2600" dirty="0">
                <a:latin typeface="Times New Roman" panose="02020603050405020304" pitchFamily="18" charset="0"/>
              </a:rPr>
              <a:t>次比较， 总的排序码比较次数为：</a:t>
            </a:r>
          </a:p>
        </p:txBody>
      </p:sp>
      <p:sp>
        <p:nvSpPr>
          <p:cNvPr id="242702" name="Rectangle 14"/>
          <p:cNvSpPr>
            <a:spLocks noChangeArrowheads="1"/>
          </p:cNvSpPr>
          <p:nvPr/>
        </p:nvSpPr>
        <p:spPr bwMode="auto">
          <a:xfrm>
            <a:off x="2208212" y="3500438"/>
            <a:ext cx="8424291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buClr>
                <a:schemeClr val="hlink"/>
              </a:buClr>
              <a:buSzPct val="55000"/>
              <a:defRPr/>
            </a:pPr>
            <a:r>
              <a:rPr lang="zh-CN" altLang="en-US" sz="2400" dirty="0">
                <a:latin typeface="Times New Roman" panose="02020603050405020304" pitchFamily="18" charset="0"/>
              </a:rPr>
              <a:t>当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 </a:t>
            </a:r>
            <a:r>
              <a:rPr lang="zh-CN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较大</a:t>
            </a:r>
            <a:r>
              <a:rPr lang="zh-CN" altLang="en-US" sz="2400" dirty="0">
                <a:latin typeface="Times New Roman" panose="02020603050405020304" pitchFamily="18" charset="0"/>
              </a:rPr>
              <a:t>时</a:t>
            </a:r>
            <a:r>
              <a:rPr lang="en-US" altLang="zh-CN" sz="2400" dirty="0">
                <a:latin typeface="Times New Roman" panose="02020603050405020304" pitchFamily="18" charset="0"/>
              </a:rPr>
              <a:t>, </a:t>
            </a:r>
            <a:r>
              <a:rPr lang="zh-CN" altLang="en-US" sz="2400" dirty="0">
                <a:latin typeface="Times New Roman" panose="02020603050405020304" pitchFamily="18" charset="0"/>
              </a:rPr>
              <a:t>总排序码比较次数比直接插入排序的最坏情况要好得多，但比其最好情况要差。</a:t>
            </a:r>
          </a:p>
          <a:p>
            <a:pPr algn="just">
              <a:lnSpc>
                <a:spcPct val="105000"/>
              </a:lnSpc>
              <a:spcBef>
                <a:spcPct val="15000"/>
              </a:spcBef>
              <a:buClr>
                <a:schemeClr val="hlink"/>
              </a:buClr>
              <a:buSzPct val="55000"/>
              <a:defRPr/>
            </a:pPr>
            <a:r>
              <a:rPr lang="zh-CN" altLang="en-US" sz="26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移动次数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：</a:t>
            </a:r>
            <a:r>
              <a:rPr lang="zh-CN" altLang="en-US" sz="2600" dirty="0">
                <a:latin typeface="Times New Roman" panose="02020603050405020304" pitchFamily="18" charset="0"/>
              </a:rPr>
              <a:t>与直接插入排序相同，依赖于元素的初始排列。</a:t>
            </a:r>
          </a:p>
          <a:p>
            <a:pPr>
              <a:lnSpc>
                <a:spcPct val="105000"/>
              </a:lnSpc>
              <a:spcBef>
                <a:spcPct val="15000"/>
              </a:spcBef>
              <a:buClr>
                <a:schemeClr val="hlink"/>
              </a:buClr>
              <a:buSzPct val="55000"/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折半插入排序的</a:t>
            </a:r>
            <a:r>
              <a:rPr lang="zh-CN" alt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时间复杂度</a:t>
            </a:r>
            <a:r>
              <a:rPr lang="zh-CN" altLang="en-US" sz="2600" dirty="0">
                <a:latin typeface="Times New Roman" panose="02020603050405020304" pitchFamily="18" charset="0"/>
              </a:rPr>
              <a:t>为</a:t>
            </a:r>
            <a:r>
              <a:rPr lang="zh-CN" altLang="en-US" sz="26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O(</a:t>
            </a:r>
            <a:r>
              <a:rPr lang="en-US" altLang="zh-CN" sz="2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sz="2600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  <a:r>
              <a:rPr lang="zh-CN" altLang="en-US" sz="26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242704" name="Rectangle 16"/>
          <p:cNvSpPr>
            <a:spLocks noChangeArrowheads="1"/>
          </p:cNvSpPr>
          <p:nvPr/>
        </p:nvSpPr>
        <p:spPr bwMode="auto">
          <a:xfrm>
            <a:off x="1847851" y="5805489"/>
            <a:ext cx="820896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600">
                <a:latin typeface="Times New Roman" panose="02020603050405020304" pitchFamily="18" charset="0"/>
              </a:rPr>
              <a:t>折半插入排序是一种</a:t>
            </a:r>
            <a:r>
              <a:rPr lang="zh-CN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稳定</a:t>
            </a:r>
            <a:r>
              <a:rPr lang="zh-CN" altLang="en-US" sz="2600">
                <a:latin typeface="Times New Roman" panose="02020603050405020304" pitchFamily="18" charset="0"/>
              </a:rPr>
              <a:t>的排序方法。</a:t>
            </a:r>
            <a:endParaRPr lang="zh-CN" altLang="en-US" sz="2600"/>
          </a:p>
        </p:txBody>
      </p:sp>
      <p:graphicFrame>
        <p:nvGraphicFramePr>
          <p:cNvPr id="44045" name="Object 17"/>
          <p:cNvGraphicFramePr>
            <a:graphicFrameLocks noChangeAspect="1"/>
          </p:cNvGraphicFramePr>
          <p:nvPr/>
        </p:nvGraphicFramePr>
        <p:xfrm>
          <a:off x="3792539" y="2328864"/>
          <a:ext cx="395922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6" name="公式" r:id="rId3" imgW="1600200" imgH="431800" progId="Equation.3">
                  <p:embed/>
                </p:oleObj>
              </mc:Choice>
              <mc:Fallback>
                <p:oleObj name="公式" r:id="rId3" imgW="1600200" imgH="431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9" y="2328864"/>
                        <a:ext cx="3959225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7" name="Rectangle 19"/>
          <p:cNvSpPr>
            <a:spLocks noChangeArrowheads="1"/>
          </p:cNvSpPr>
          <p:nvPr/>
        </p:nvSpPr>
        <p:spPr bwMode="auto">
          <a:xfrm>
            <a:off x="1017589" y="41821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折半插入排序算法分析</a:t>
            </a:r>
            <a:endParaRPr lang="zh-CN" altLang="en-US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www.runoob.com/wp-content/uploads/2015/09/224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787" y="0"/>
            <a:ext cx="2062213" cy="164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5" name="Rectangle 12"/>
          <p:cNvSpPr>
            <a:spLocks noChangeArrowheads="1"/>
          </p:cNvSpPr>
          <p:nvPr/>
        </p:nvSpPr>
        <p:spPr bwMode="auto">
          <a:xfrm>
            <a:off x="1992314" y="1052736"/>
            <a:ext cx="83534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</a:pPr>
            <a:r>
              <a:rPr lang="zh-CN" altLang="en-US" sz="2800">
                <a:latin typeface="Times New Roman" panose="02020603050405020304" pitchFamily="18" charset="0"/>
              </a:rPr>
              <a:t>直接插入排序的两个特性</a:t>
            </a:r>
          </a:p>
        </p:txBody>
      </p:sp>
      <p:sp>
        <p:nvSpPr>
          <p:cNvPr id="45066" name="Rectangle 13"/>
          <p:cNvSpPr>
            <a:spLocks noChangeArrowheads="1"/>
          </p:cNvSpPr>
          <p:nvPr/>
        </p:nvSpPr>
        <p:spPr bwMode="auto">
          <a:xfrm>
            <a:off x="1071612" y="72531"/>
            <a:ext cx="5616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000" dirty="0">
                <a:solidFill>
                  <a:srgbClr val="0000CC"/>
                </a:solidFill>
                <a:latin typeface="Times New Roman" panose="02020603050405020304" pitchFamily="18" charset="0"/>
                <a:ea typeface="仿宋" panose="02010609060101010101" pitchFamily="49" charset="-122"/>
              </a:rPr>
              <a:t>9.2.3</a:t>
            </a:r>
            <a:r>
              <a:rPr lang="zh-CN" altLang="en-US" sz="4000" dirty="0">
                <a:solidFill>
                  <a:srgbClr val="0000CC"/>
                </a:solidFill>
                <a:latin typeface="Times New Roman" panose="02020603050405020304" pitchFamily="18" charset="0"/>
                <a:ea typeface="仿宋" panose="02010609060101010101" pitchFamily="49" charset="-122"/>
              </a:rPr>
              <a:t> 希尔排序</a:t>
            </a:r>
          </a:p>
        </p:txBody>
      </p:sp>
      <p:sp>
        <p:nvSpPr>
          <p:cNvPr id="45067" name="Rectangle 14"/>
          <p:cNvSpPr>
            <a:spLocks noChangeArrowheads="1"/>
          </p:cNvSpPr>
          <p:nvPr/>
        </p:nvSpPr>
        <p:spPr bwMode="auto">
          <a:xfrm>
            <a:off x="2425701" y="1628998"/>
            <a:ext cx="8350819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buClr>
                <a:srgbClr val="FF3300"/>
              </a:buClr>
              <a:buSzPct val="55000"/>
            </a:pPr>
            <a:r>
              <a:rPr lang="zh-CN" altLang="en-US" sz="2600" dirty="0">
                <a:latin typeface="Times New Roman" panose="02020603050405020304" pitchFamily="18" charset="0"/>
              </a:rPr>
              <a:t>在最好情况（待排序列本身已是有序的，即正序）下的时间为 </a:t>
            </a:r>
            <a:r>
              <a:rPr lang="en-US" altLang="zh-CN" sz="2600" dirty="0">
                <a:latin typeface="Times New Roman" panose="02020603050405020304" pitchFamily="18" charset="0"/>
              </a:rPr>
              <a:t>O(</a:t>
            </a:r>
            <a:r>
              <a:rPr lang="en-US" altLang="zh-CN" sz="2600" i="1" dirty="0">
                <a:latin typeface="Times New Roman" panose="02020603050405020304" pitchFamily="18" charset="0"/>
              </a:rPr>
              <a:t>n</a:t>
            </a:r>
            <a:r>
              <a:rPr lang="en-US" altLang="zh-CN" sz="2600" dirty="0">
                <a:latin typeface="Times New Roman" panose="02020603050405020304" pitchFamily="18" charset="0"/>
              </a:rPr>
              <a:t>)</a:t>
            </a:r>
          </a:p>
          <a:p>
            <a:pPr>
              <a:buClr>
                <a:srgbClr val="FF3300"/>
              </a:buClr>
              <a:buSzPct val="55000"/>
            </a:pPr>
            <a:r>
              <a:rPr lang="zh-CN" altLang="en-US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在 </a:t>
            </a:r>
            <a:r>
              <a:rPr lang="en-US" altLang="zh-CN" sz="26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n </a:t>
            </a:r>
            <a:r>
              <a:rPr lang="zh-CN" altLang="en-US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较小时，直接插入排序比较有效</a:t>
            </a:r>
          </a:p>
        </p:txBody>
      </p:sp>
      <p:sp>
        <p:nvSpPr>
          <p:cNvPr id="45068" name="Rectangle 15"/>
          <p:cNvSpPr>
            <a:spLocks noChangeArrowheads="1"/>
          </p:cNvSpPr>
          <p:nvPr/>
        </p:nvSpPr>
        <p:spPr bwMode="auto">
          <a:xfrm>
            <a:off x="1992312" y="3140968"/>
            <a:ext cx="885621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</a:pPr>
            <a:r>
              <a:rPr lang="zh-CN" altLang="en-US" sz="2800" dirty="0">
                <a:latin typeface="Times New Roman" panose="02020603050405020304" pitchFamily="18" charset="0"/>
              </a:rPr>
              <a:t>希尔排序有效地利用了直接插入排序的这两个特性</a:t>
            </a:r>
          </a:p>
        </p:txBody>
      </p:sp>
      <p:sp>
        <p:nvSpPr>
          <p:cNvPr id="14" name="矩形 14"/>
          <p:cNvSpPr>
            <a:spLocks noChangeArrowheads="1"/>
          </p:cNvSpPr>
          <p:nvPr/>
        </p:nvSpPr>
        <p:spPr bwMode="auto">
          <a:xfrm>
            <a:off x="2495600" y="4220988"/>
            <a:ext cx="1384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40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O(n</a:t>
            </a:r>
            <a:r>
              <a:rPr lang="en-US" altLang="zh-CN" sz="4000" baseline="300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altLang="zh-CN" sz="40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altLang="zh-CN" sz="400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495600" y="5733876"/>
            <a:ext cx="165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40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O(n</a:t>
            </a:r>
            <a:r>
              <a:rPr lang="en-US" altLang="zh-CN" sz="4000" baseline="300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3/2</a:t>
            </a:r>
            <a:r>
              <a:rPr lang="en-US" altLang="zh-CN" sz="40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altLang="zh-CN" sz="400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3187750" y="4868689"/>
            <a:ext cx="0" cy="865187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8328812" y="4059436"/>
            <a:ext cx="29991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1800" dirty="0">
                <a:solidFill>
                  <a:srgbClr val="0000FF"/>
                </a:solidFill>
              </a:rPr>
              <a:t>Shell</a:t>
            </a:r>
            <a:r>
              <a:rPr lang="zh-CN" altLang="en-US" sz="1800" dirty="0">
                <a:solidFill>
                  <a:srgbClr val="0000FF"/>
                </a:solidFill>
              </a:rPr>
              <a:t>排序比冒泡排序快</a:t>
            </a:r>
            <a:r>
              <a:rPr lang="en-US" altLang="zh-CN" sz="1800" dirty="0">
                <a:solidFill>
                  <a:srgbClr val="0000FF"/>
                </a:solidFill>
              </a:rPr>
              <a:t>5</a:t>
            </a:r>
            <a:r>
              <a:rPr lang="zh-CN" altLang="en-US" sz="1800" dirty="0">
                <a:solidFill>
                  <a:srgbClr val="0000FF"/>
                </a:solidFill>
              </a:rPr>
              <a:t>倍，比插入排序大致快</a:t>
            </a:r>
            <a:r>
              <a:rPr lang="en-US" altLang="zh-CN" sz="1800" dirty="0">
                <a:solidFill>
                  <a:srgbClr val="0000FF"/>
                </a:solidFill>
              </a:rPr>
              <a:t>2</a:t>
            </a:r>
            <a:r>
              <a:rPr lang="zh-CN" altLang="en-US" sz="1800" dirty="0">
                <a:solidFill>
                  <a:srgbClr val="0000FF"/>
                </a:solidFill>
              </a:rPr>
              <a:t>倍。适合于数据量在</a:t>
            </a:r>
            <a:r>
              <a:rPr lang="en-US" altLang="zh-CN" sz="1800" dirty="0">
                <a:solidFill>
                  <a:srgbClr val="0000FF"/>
                </a:solidFill>
              </a:rPr>
              <a:t>5000</a:t>
            </a:r>
            <a:r>
              <a:rPr lang="zh-CN" altLang="en-US" sz="1800" dirty="0">
                <a:solidFill>
                  <a:srgbClr val="0000FF"/>
                </a:solidFill>
              </a:rPr>
              <a:t>以下并且速度并不是特别重要的场合。它对于数据量较小的数列重复排序是非常好的。</a:t>
            </a:r>
          </a:p>
        </p:txBody>
      </p:sp>
      <p:sp>
        <p:nvSpPr>
          <p:cNvPr id="2" name="AutoShape 2" descr="https://pic1.zhimg.com/v2-80d1ed88443b9c2f33c245c1caa1a308_b.web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21860" name="Picture 4" descr="https://raw.githubusercontent.com/MagicDavid20/ResForBlog/master/sortGif/ShellSor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521" y="3795794"/>
            <a:ext cx="3863585" cy="276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超详细的排序算法讲解！一看就懂！_区间排序-CSDN博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5" y="1772816"/>
            <a:ext cx="4567779" cy="399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723" name="Rectangle 11"/>
          <p:cNvSpPr>
            <a:spLocks noChangeArrowheads="1"/>
          </p:cNvSpPr>
          <p:nvPr/>
        </p:nvSpPr>
        <p:spPr bwMode="auto">
          <a:xfrm>
            <a:off x="4223792" y="1124744"/>
            <a:ext cx="7560839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希尔排序</a:t>
            </a:r>
            <a:r>
              <a:rPr lang="en-US" altLang="zh-CN" sz="2400" dirty="0">
                <a:latin typeface="Times New Roman" panose="02020603050405020304" pitchFamily="18" charset="0"/>
              </a:rPr>
              <a:t>(Shell’s Sort)</a:t>
            </a:r>
            <a:r>
              <a:rPr lang="zh-CN" altLang="en-US" sz="2600" dirty="0">
                <a:latin typeface="Times New Roman" panose="02020603050405020304" pitchFamily="18" charset="0"/>
              </a:rPr>
              <a:t>又称</a:t>
            </a:r>
            <a:r>
              <a:rPr lang="zh-CN" altLang="en-US" sz="2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缩小增量排序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</a:rPr>
              <a:t>Diminishing Increment Sort)</a:t>
            </a:r>
            <a:r>
              <a:rPr lang="zh-CN" altLang="en-US" sz="2400" dirty="0">
                <a:latin typeface="Times New Roman" panose="02020603050405020304" pitchFamily="18" charset="0"/>
              </a:rPr>
              <a:t>，是</a:t>
            </a:r>
            <a:r>
              <a:rPr lang="en-US" altLang="zh-CN" sz="2400" dirty="0">
                <a:latin typeface="Times New Roman" panose="02020603050405020304" pitchFamily="18" charset="0"/>
              </a:rPr>
              <a:t>1959</a:t>
            </a:r>
            <a:r>
              <a:rPr lang="zh-CN" altLang="en-US" sz="2400" dirty="0">
                <a:latin typeface="Times New Roman" panose="02020603050405020304" pitchFamily="18" charset="0"/>
              </a:rPr>
              <a:t>年由</a:t>
            </a:r>
            <a:r>
              <a:rPr lang="en-US" altLang="zh-CN" sz="2400" dirty="0">
                <a:latin typeface="Times New Roman" panose="02020603050405020304" pitchFamily="18" charset="0"/>
              </a:rPr>
              <a:t>D. L. Shell</a:t>
            </a:r>
            <a:r>
              <a:rPr lang="zh-CN" altLang="en-US" sz="2400" dirty="0">
                <a:latin typeface="Times New Roman" panose="02020603050405020304" pitchFamily="18" charset="0"/>
              </a:rPr>
              <a:t>提出来的。</a:t>
            </a:r>
          </a:p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  <a:defRPr/>
            </a:pPr>
            <a:endParaRPr lang="zh-CN" altLang="en-US" sz="1000" dirty="0">
              <a:latin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基本思想</a:t>
            </a:r>
          </a:p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     </a:t>
            </a:r>
            <a:r>
              <a:rPr lang="zh-CN" altLang="en-US" sz="2600" dirty="0">
                <a:latin typeface="Times New Roman" panose="02020603050405020304" pitchFamily="18" charset="0"/>
              </a:rPr>
              <a:t>设待排序元素序列有 </a:t>
            </a:r>
            <a:r>
              <a:rPr lang="en-US" altLang="zh-CN" sz="2600" i="1" dirty="0">
                <a:latin typeface="Times New Roman" panose="02020603050405020304" pitchFamily="18" charset="0"/>
              </a:rPr>
              <a:t>n </a:t>
            </a:r>
            <a:r>
              <a:rPr lang="zh-CN" altLang="en-US" sz="2600" dirty="0">
                <a:latin typeface="Times New Roman" panose="02020603050405020304" pitchFamily="18" charset="0"/>
              </a:rPr>
              <a:t>个元素，首先取一个整数 </a:t>
            </a:r>
            <a:r>
              <a:rPr lang="en-US" altLang="zh-CN" sz="2600" dirty="0">
                <a:latin typeface="Times New Roman" panose="02020603050405020304" pitchFamily="18" charset="0"/>
              </a:rPr>
              <a:t>gap &lt; </a:t>
            </a:r>
            <a:r>
              <a:rPr lang="en-US" altLang="zh-CN" sz="2600" i="1" dirty="0">
                <a:latin typeface="Times New Roman" panose="02020603050405020304" pitchFamily="18" charset="0"/>
              </a:rPr>
              <a:t>n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zh-CN" altLang="en-US" sz="2600" dirty="0">
                <a:latin typeface="Times New Roman" panose="02020603050405020304" pitchFamily="18" charset="0"/>
              </a:rPr>
              <a:t>作为间隔（增量），将全部元素分为 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gap </a:t>
            </a:r>
            <a:r>
              <a:rPr lang="zh-CN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个子序列</a:t>
            </a:r>
            <a:r>
              <a:rPr lang="zh-CN" altLang="en-US" sz="2600" dirty="0">
                <a:latin typeface="Times New Roman" panose="02020603050405020304" pitchFamily="18" charset="0"/>
              </a:rPr>
              <a:t>，所有距离为 </a:t>
            </a:r>
            <a:r>
              <a:rPr lang="en-US" altLang="zh-CN" sz="2600" dirty="0">
                <a:latin typeface="Times New Roman" panose="02020603050405020304" pitchFamily="18" charset="0"/>
              </a:rPr>
              <a:t>gap </a:t>
            </a:r>
            <a:r>
              <a:rPr lang="zh-CN" altLang="en-US" sz="2600" dirty="0">
                <a:latin typeface="Times New Roman" panose="02020603050405020304" pitchFamily="18" charset="0"/>
              </a:rPr>
              <a:t>的元素放在同一个子序列中，在每一</a:t>
            </a:r>
            <a:r>
              <a:rPr lang="zh-CN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个子序列</a:t>
            </a:r>
            <a:r>
              <a:rPr lang="zh-CN" altLang="en-US" sz="2600" dirty="0">
                <a:latin typeface="Times New Roman" panose="02020603050405020304" pitchFamily="18" charset="0"/>
              </a:rPr>
              <a:t>中分别施行</a:t>
            </a:r>
            <a:r>
              <a:rPr lang="zh-CN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直接插入排序</a:t>
            </a:r>
            <a:r>
              <a:rPr lang="zh-CN" altLang="en-US" sz="2600" dirty="0">
                <a:latin typeface="Times New Roman" panose="02020603050405020304" pitchFamily="18" charset="0"/>
              </a:rPr>
              <a:t>。然后缩小间隔</a:t>
            </a:r>
            <a:r>
              <a:rPr lang="en-US" altLang="zh-CN" sz="2600" dirty="0">
                <a:latin typeface="Times New Roman" panose="02020603050405020304" pitchFamily="18" charset="0"/>
              </a:rPr>
              <a:t>gap</a:t>
            </a:r>
            <a:r>
              <a:rPr lang="zh-CN" altLang="en-US" sz="2600" dirty="0">
                <a:latin typeface="Times New Roman" panose="02020603050405020304" pitchFamily="18" charset="0"/>
              </a:rPr>
              <a:t>，例如取 </a:t>
            </a:r>
            <a:r>
              <a:rPr lang="en-US" altLang="zh-CN" sz="2600" dirty="0">
                <a:latin typeface="Times New Roman" panose="02020603050405020304" pitchFamily="18" charset="0"/>
              </a:rPr>
              <a:t>gap = </a:t>
            </a:r>
            <a:r>
              <a:rPr lang="en-US" altLang="zh-CN" sz="2600" dirty="0">
                <a:latin typeface="Times New Roman" panose="02020603050405020304" pitchFamily="18" charset="0"/>
                <a:sym typeface="Symbol" panose="05050102010706020507" pitchFamily="18" charset="2"/>
              </a:rPr>
              <a:t></a:t>
            </a:r>
            <a:r>
              <a:rPr lang="en-US" altLang="zh-CN" sz="2600" dirty="0">
                <a:latin typeface="Times New Roman" panose="02020603050405020304" pitchFamily="18" charset="0"/>
              </a:rPr>
              <a:t>gap/2</a:t>
            </a:r>
            <a:r>
              <a:rPr lang="en-US" altLang="zh-CN" sz="2600" dirty="0">
                <a:latin typeface="Times New Roman" panose="02020603050405020304" pitchFamily="18" charset="0"/>
                <a:sym typeface="Symbol" panose="05050102010706020507" pitchFamily="18" charset="2"/>
              </a:rPr>
              <a:t></a:t>
            </a:r>
            <a:r>
              <a:rPr lang="zh-CN" altLang="en-US" sz="2600" dirty="0">
                <a:latin typeface="Times New Roman" panose="02020603050405020304" pitchFamily="18" charset="0"/>
              </a:rPr>
              <a:t>，重复上述的子序列划分和排序工作。直到最后取 </a:t>
            </a:r>
            <a:r>
              <a:rPr lang="en-US" altLang="zh-CN" sz="2600" dirty="0">
                <a:latin typeface="Times New Roman" panose="02020603050405020304" pitchFamily="18" charset="0"/>
              </a:rPr>
              <a:t>gap</a:t>
            </a:r>
            <a:r>
              <a:rPr lang="en-US" altLang="zh-CN" sz="2600" i="1" dirty="0">
                <a:latin typeface="Times New Roman" panose="02020603050405020304" pitchFamily="18" charset="0"/>
              </a:rPr>
              <a:t> = </a:t>
            </a:r>
            <a:r>
              <a:rPr lang="en-US" altLang="zh-CN" sz="2600" dirty="0">
                <a:latin typeface="Times New Roman" panose="02020603050405020304" pitchFamily="18" charset="0"/>
              </a:rPr>
              <a:t>1</a:t>
            </a:r>
            <a:r>
              <a:rPr lang="zh-CN" altLang="en-US" sz="2600" dirty="0">
                <a:latin typeface="Times New Roman" panose="02020603050405020304" pitchFamily="18" charset="0"/>
              </a:rPr>
              <a:t>（此时序列“基本有序”），将所有元素放在同一个序列中排序为止。</a:t>
            </a:r>
          </a:p>
        </p:txBody>
      </p:sp>
      <p:sp>
        <p:nvSpPr>
          <p:cNvPr id="243725" name="Rectangle 13"/>
          <p:cNvSpPr>
            <a:spLocks noChangeArrowheads="1"/>
          </p:cNvSpPr>
          <p:nvPr/>
        </p:nvSpPr>
        <p:spPr bwMode="auto">
          <a:xfrm>
            <a:off x="983432" y="16808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希尔排序</a:t>
            </a:r>
            <a:endParaRPr lang="zh-CN" altLang="en-US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2" y="75845"/>
            <a:ext cx="7376092" cy="532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784225" y="0"/>
            <a:ext cx="7543800" cy="660400"/>
          </a:xfrm>
        </p:spPr>
        <p:txBody>
          <a:bodyPr>
            <a:noAutofit/>
          </a:bodyPr>
          <a:lstStyle/>
          <a:p>
            <a:r>
              <a:rPr lang="en-US" altLang="zh-CN" b="1" dirty="0" smtClean="0">
                <a:solidFill>
                  <a:srgbClr val="0000CC"/>
                </a:solidFill>
              </a:rPr>
              <a:t>Motivation</a:t>
            </a:r>
            <a:endParaRPr lang="zh-CN" altLang="en-US" b="1" dirty="0" smtClean="0">
              <a:solidFill>
                <a:srgbClr val="0000CC"/>
              </a:solidFill>
            </a:endParaRPr>
          </a:p>
        </p:txBody>
      </p:sp>
      <p:pic>
        <p:nvPicPr>
          <p:cNvPr id="13315" name="Picture 2" descr="http://h.hiphotos.baidu.com/zhidao/wh%3D600%2C800/sign=e5225ec3d9f9d72a1731181be41a040c/f9198618367adab4b58321bf8bd4b31c8601e4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052" y="3284538"/>
            <a:ext cx="582930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http://img1.ali213.net/flashpic/2012-09-15/ali_172024_11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981075"/>
            <a:ext cx="33829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http://ts3.mm.bing.net/th?id=HN.608044812585076956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981075"/>
            <a:ext cx="31686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5" name="Rectangle 13"/>
          <p:cNvSpPr>
            <a:spLocks noChangeArrowheads="1"/>
          </p:cNvSpPr>
          <p:nvPr/>
        </p:nvSpPr>
        <p:spPr bwMode="auto">
          <a:xfrm>
            <a:off x="990600" y="-7937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希尔排序过程示例</a:t>
            </a:r>
            <a:endParaRPr lang="zh-CN" altLang="en-US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5726" name="AutoShape 14" descr="白色大理石"/>
          <p:cNvSpPr>
            <a:spLocks noChangeArrowheads="1"/>
          </p:cNvSpPr>
          <p:nvPr/>
        </p:nvSpPr>
        <p:spPr bwMode="auto">
          <a:xfrm>
            <a:off x="2584450" y="1644352"/>
            <a:ext cx="7543800" cy="457200"/>
          </a:xfrm>
          <a:prstGeom prst="parallelogram">
            <a:avLst>
              <a:gd name="adj" fmla="val 238792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728" name="AutoShape 16"/>
          <p:cNvSpPr>
            <a:spLocks noChangeArrowheads="1"/>
          </p:cNvSpPr>
          <p:nvPr/>
        </p:nvSpPr>
        <p:spPr bwMode="auto">
          <a:xfrm>
            <a:off x="3651250" y="1263352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729" name="AutoShape 17"/>
          <p:cNvSpPr>
            <a:spLocks noChangeArrowheads="1"/>
          </p:cNvSpPr>
          <p:nvPr/>
        </p:nvSpPr>
        <p:spPr bwMode="auto">
          <a:xfrm>
            <a:off x="4565650" y="1187152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730" name="AutoShape 18"/>
          <p:cNvSpPr>
            <a:spLocks noChangeArrowheads="1"/>
          </p:cNvSpPr>
          <p:nvPr/>
        </p:nvSpPr>
        <p:spPr bwMode="auto">
          <a:xfrm>
            <a:off x="5480050" y="882352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731" name="AutoShape 19"/>
          <p:cNvSpPr>
            <a:spLocks noChangeArrowheads="1"/>
          </p:cNvSpPr>
          <p:nvPr/>
        </p:nvSpPr>
        <p:spPr bwMode="auto">
          <a:xfrm>
            <a:off x="6394450" y="1187152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732" name="AutoShape 20"/>
          <p:cNvSpPr>
            <a:spLocks noChangeArrowheads="1"/>
          </p:cNvSpPr>
          <p:nvPr/>
        </p:nvSpPr>
        <p:spPr bwMode="auto">
          <a:xfrm>
            <a:off x="7308850" y="1339552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733" name="AutoShape 21"/>
          <p:cNvSpPr>
            <a:spLocks noChangeArrowheads="1"/>
          </p:cNvSpPr>
          <p:nvPr/>
        </p:nvSpPr>
        <p:spPr bwMode="auto">
          <a:xfrm>
            <a:off x="8223250" y="1644352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7121" name="Text Box 22"/>
          <p:cNvSpPr txBox="1">
            <a:spLocks noChangeArrowheads="1"/>
          </p:cNvSpPr>
          <p:nvPr/>
        </p:nvSpPr>
        <p:spPr bwMode="auto">
          <a:xfrm>
            <a:off x="3727450" y="2101552"/>
            <a:ext cx="490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0          1          2          3          4          5</a:t>
            </a:r>
            <a:endParaRPr kumimoji="1" lang="en-US" altLang="zh-CN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735" name="AutoShape 23" descr="白色大理石"/>
          <p:cNvSpPr>
            <a:spLocks noChangeArrowheads="1"/>
          </p:cNvSpPr>
          <p:nvPr/>
        </p:nvSpPr>
        <p:spPr bwMode="auto">
          <a:xfrm>
            <a:off x="2660650" y="3320752"/>
            <a:ext cx="7391400" cy="457200"/>
          </a:xfrm>
          <a:prstGeom prst="parallelogram">
            <a:avLst>
              <a:gd name="adj" fmla="val 233968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736" name="AutoShape 24"/>
          <p:cNvSpPr>
            <a:spLocks noChangeArrowheads="1"/>
          </p:cNvSpPr>
          <p:nvPr/>
        </p:nvSpPr>
        <p:spPr bwMode="auto">
          <a:xfrm>
            <a:off x="3651250" y="2939752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737" name="AutoShape 25"/>
          <p:cNvSpPr>
            <a:spLocks noChangeArrowheads="1"/>
          </p:cNvSpPr>
          <p:nvPr/>
        </p:nvSpPr>
        <p:spPr bwMode="auto">
          <a:xfrm>
            <a:off x="6394450" y="2863552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  <a:endParaRPr kumimoji="1" lang="en-US" altLang="zh-CN" sz="2400" b="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738" name="Text Box 26"/>
          <p:cNvSpPr txBox="1">
            <a:spLocks noChangeArrowheads="1"/>
          </p:cNvSpPr>
          <p:nvPr/>
        </p:nvSpPr>
        <p:spPr bwMode="auto">
          <a:xfrm>
            <a:off x="1966914" y="2352377"/>
            <a:ext cx="74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kumimoji="1" lang="en-US" altLang="zh-CN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= 1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739" name="AutoShape 27" descr="白色大理石"/>
          <p:cNvSpPr>
            <a:spLocks noChangeArrowheads="1"/>
          </p:cNvSpPr>
          <p:nvPr/>
        </p:nvSpPr>
        <p:spPr bwMode="auto">
          <a:xfrm>
            <a:off x="2660650" y="6140152"/>
            <a:ext cx="7467600" cy="457200"/>
          </a:xfrm>
          <a:prstGeom prst="parallelogram">
            <a:avLst>
              <a:gd name="adj" fmla="val 23638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740" name="AutoShape 28"/>
          <p:cNvSpPr>
            <a:spLocks noChangeArrowheads="1"/>
          </p:cNvSpPr>
          <p:nvPr/>
        </p:nvSpPr>
        <p:spPr bwMode="auto">
          <a:xfrm>
            <a:off x="8223250" y="6140152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741" name="AutoShape 29"/>
          <p:cNvSpPr>
            <a:spLocks noChangeArrowheads="1"/>
          </p:cNvSpPr>
          <p:nvPr/>
        </p:nvSpPr>
        <p:spPr bwMode="auto">
          <a:xfrm>
            <a:off x="5480050" y="5378152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742" name="Text Box 30"/>
          <p:cNvSpPr txBox="1">
            <a:spLocks noChangeArrowheads="1"/>
          </p:cNvSpPr>
          <p:nvPr/>
        </p:nvSpPr>
        <p:spPr bwMode="auto">
          <a:xfrm>
            <a:off x="1703389" y="2733377"/>
            <a:ext cx="13096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600" u="sng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Gap = 3</a:t>
            </a:r>
            <a:endParaRPr kumimoji="1" lang="en-US" altLang="zh-CN" sz="26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743" name="AutoShape 31" descr="白色大理石"/>
          <p:cNvSpPr>
            <a:spLocks noChangeArrowheads="1"/>
          </p:cNvSpPr>
          <p:nvPr/>
        </p:nvSpPr>
        <p:spPr bwMode="auto">
          <a:xfrm>
            <a:off x="2660650" y="4768552"/>
            <a:ext cx="7391400" cy="457200"/>
          </a:xfrm>
          <a:prstGeom prst="parallelogram">
            <a:avLst>
              <a:gd name="adj" fmla="val 233968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744" name="AutoShape 32"/>
          <p:cNvSpPr>
            <a:spLocks noChangeArrowheads="1"/>
          </p:cNvSpPr>
          <p:nvPr/>
        </p:nvSpPr>
        <p:spPr bwMode="auto">
          <a:xfrm>
            <a:off x="4565650" y="4311352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  <a:endParaRPr kumimoji="1" lang="en-US" altLang="zh-CN" sz="24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745" name="AutoShape 33"/>
          <p:cNvSpPr>
            <a:spLocks noChangeArrowheads="1"/>
          </p:cNvSpPr>
          <p:nvPr/>
        </p:nvSpPr>
        <p:spPr bwMode="auto">
          <a:xfrm>
            <a:off x="7308850" y="4463752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746" name="AutoShape 34"/>
          <p:cNvSpPr>
            <a:spLocks noChangeArrowheads="1"/>
          </p:cNvSpPr>
          <p:nvPr/>
        </p:nvSpPr>
        <p:spPr bwMode="auto">
          <a:xfrm>
            <a:off x="5480050" y="2558752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 dirty="0">
                <a:solidFill>
                  <a:schemeClr val="tx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  <a:endParaRPr kumimoji="1" lang="en-US" altLang="zh-CN" sz="24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747" name="AutoShape 35"/>
          <p:cNvSpPr>
            <a:spLocks noChangeArrowheads="1"/>
          </p:cNvSpPr>
          <p:nvPr/>
        </p:nvSpPr>
        <p:spPr bwMode="auto">
          <a:xfrm>
            <a:off x="4565650" y="2863552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  <a:endParaRPr kumimoji="1" lang="en-US" altLang="zh-CN" sz="24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748" name="AutoShape 36"/>
          <p:cNvSpPr>
            <a:spLocks noChangeArrowheads="1"/>
          </p:cNvSpPr>
          <p:nvPr/>
        </p:nvSpPr>
        <p:spPr bwMode="auto">
          <a:xfrm>
            <a:off x="7308850" y="3015952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endParaRPr kumimoji="1" lang="en-US" altLang="zh-CN" sz="24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749" name="AutoShape 37"/>
          <p:cNvSpPr>
            <a:spLocks noChangeArrowheads="1"/>
          </p:cNvSpPr>
          <p:nvPr/>
        </p:nvSpPr>
        <p:spPr bwMode="auto">
          <a:xfrm>
            <a:off x="8223250" y="3320752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750" name="AutoShape 38"/>
          <p:cNvSpPr>
            <a:spLocks noChangeArrowheads="1"/>
          </p:cNvSpPr>
          <p:nvPr/>
        </p:nvSpPr>
        <p:spPr bwMode="auto">
          <a:xfrm>
            <a:off x="5480050" y="4006552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  <a:endParaRPr kumimoji="1" lang="en-US" altLang="zh-CN" sz="24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751" name="AutoShape 39"/>
          <p:cNvSpPr>
            <a:spLocks noChangeArrowheads="1"/>
          </p:cNvSpPr>
          <p:nvPr/>
        </p:nvSpPr>
        <p:spPr bwMode="auto">
          <a:xfrm>
            <a:off x="6394450" y="4311352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  <a:endParaRPr kumimoji="1" lang="en-US" altLang="zh-CN" sz="24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752" name="AutoShape 40"/>
          <p:cNvSpPr>
            <a:spLocks noChangeArrowheads="1"/>
          </p:cNvSpPr>
          <p:nvPr/>
        </p:nvSpPr>
        <p:spPr bwMode="auto">
          <a:xfrm>
            <a:off x="8223250" y="4768552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753" name="AutoShape 41"/>
          <p:cNvSpPr>
            <a:spLocks noChangeArrowheads="1"/>
          </p:cNvSpPr>
          <p:nvPr/>
        </p:nvSpPr>
        <p:spPr bwMode="auto">
          <a:xfrm>
            <a:off x="3651250" y="4387552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754" name="AutoShape 42"/>
          <p:cNvSpPr>
            <a:spLocks noChangeArrowheads="1"/>
          </p:cNvSpPr>
          <p:nvPr/>
        </p:nvSpPr>
        <p:spPr bwMode="auto">
          <a:xfrm>
            <a:off x="4565650" y="5682952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  <a:endParaRPr kumimoji="1" lang="en-US" altLang="zh-CN" sz="24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755" name="AutoShape 43"/>
          <p:cNvSpPr>
            <a:spLocks noChangeArrowheads="1"/>
          </p:cNvSpPr>
          <p:nvPr/>
        </p:nvSpPr>
        <p:spPr bwMode="auto">
          <a:xfrm>
            <a:off x="3651250" y="5759152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756" name="AutoShape 44"/>
          <p:cNvSpPr>
            <a:spLocks noChangeArrowheads="1"/>
          </p:cNvSpPr>
          <p:nvPr/>
        </p:nvSpPr>
        <p:spPr bwMode="auto">
          <a:xfrm>
            <a:off x="6394450" y="5682952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  <a:endParaRPr kumimoji="1" lang="en-US" altLang="zh-CN" sz="24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757" name="AutoShape 45"/>
          <p:cNvSpPr>
            <a:spLocks noChangeArrowheads="1"/>
          </p:cNvSpPr>
          <p:nvPr/>
        </p:nvSpPr>
        <p:spPr bwMode="auto">
          <a:xfrm>
            <a:off x="7308850" y="5835352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endParaRPr kumimoji="1" lang="en-US" altLang="zh-CN" sz="24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758" name="Text Box 46"/>
          <p:cNvSpPr txBox="1">
            <a:spLocks noChangeArrowheads="1"/>
          </p:cNvSpPr>
          <p:nvPr/>
        </p:nvSpPr>
        <p:spPr bwMode="auto">
          <a:xfrm>
            <a:off x="1843088" y="1412577"/>
            <a:ext cx="1084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/>
          <a:p>
            <a:pPr eaLnBrk="1" hangingPunct="1">
              <a:defRPr/>
            </a:pPr>
            <a:r>
              <a:rPr kumimoji="1" lang="zh-CN" alt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初始</a:t>
            </a:r>
            <a:endParaRPr kumimoji="1" lang="zh-CN" altLang="en-US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AutoShape 4" descr="白色大理石"/>
          <p:cNvSpPr>
            <a:spLocks noChangeArrowheads="1"/>
          </p:cNvSpPr>
          <p:nvPr/>
        </p:nvSpPr>
        <p:spPr bwMode="auto">
          <a:xfrm>
            <a:off x="2640013" y="1571625"/>
            <a:ext cx="7543800" cy="457200"/>
          </a:xfrm>
          <a:prstGeom prst="parallelogram">
            <a:avLst>
              <a:gd name="adj" fmla="val 238792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8726" name="AutoShape 6"/>
          <p:cNvSpPr>
            <a:spLocks noChangeArrowheads="1"/>
          </p:cNvSpPr>
          <p:nvPr/>
        </p:nvSpPr>
        <p:spPr bwMode="auto">
          <a:xfrm>
            <a:off x="3709988" y="1190625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8727" name="AutoShape 7"/>
          <p:cNvSpPr>
            <a:spLocks noChangeArrowheads="1"/>
          </p:cNvSpPr>
          <p:nvPr/>
        </p:nvSpPr>
        <p:spPr bwMode="auto">
          <a:xfrm>
            <a:off x="7367588" y="1114425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8728" name="AutoShape 8"/>
          <p:cNvSpPr>
            <a:spLocks noChangeArrowheads="1"/>
          </p:cNvSpPr>
          <p:nvPr/>
        </p:nvSpPr>
        <p:spPr bwMode="auto">
          <a:xfrm>
            <a:off x="8281988" y="809625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8729" name="AutoShape 9"/>
          <p:cNvSpPr>
            <a:spLocks noChangeArrowheads="1"/>
          </p:cNvSpPr>
          <p:nvPr/>
        </p:nvSpPr>
        <p:spPr bwMode="auto">
          <a:xfrm>
            <a:off x="6453188" y="1114425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8730" name="AutoShape 10"/>
          <p:cNvSpPr>
            <a:spLocks noChangeArrowheads="1"/>
          </p:cNvSpPr>
          <p:nvPr/>
        </p:nvSpPr>
        <p:spPr bwMode="auto">
          <a:xfrm>
            <a:off x="4624388" y="1266825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8731" name="AutoShape 11"/>
          <p:cNvSpPr>
            <a:spLocks noChangeArrowheads="1"/>
          </p:cNvSpPr>
          <p:nvPr/>
        </p:nvSpPr>
        <p:spPr bwMode="auto">
          <a:xfrm>
            <a:off x="5538788" y="1571625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8137" name="Text Box 12"/>
          <p:cNvSpPr txBox="1">
            <a:spLocks noChangeArrowheads="1"/>
          </p:cNvSpPr>
          <p:nvPr/>
        </p:nvSpPr>
        <p:spPr bwMode="auto">
          <a:xfrm>
            <a:off x="3786188" y="2028825"/>
            <a:ext cx="490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0          1          2          3          4          5</a:t>
            </a:r>
            <a:endParaRPr kumimoji="1" lang="en-US" altLang="zh-CN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8733" name="AutoShape 13" descr="白色大理石"/>
          <p:cNvSpPr>
            <a:spLocks noChangeArrowheads="1"/>
          </p:cNvSpPr>
          <p:nvPr/>
        </p:nvSpPr>
        <p:spPr bwMode="auto">
          <a:xfrm>
            <a:off x="2719388" y="3324225"/>
            <a:ext cx="7391400" cy="457200"/>
          </a:xfrm>
          <a:prstGeom prst="parallelogram">
            <a:avLst>
              <a:gd name="adj" fmla="val 233968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8734" name="AutoShape 14"/>
          <p:cNvSpPr>
            <a:spLocks noChangeArrowheads="1"/>
          </p:cNvSpPr>
          <p:nvPr/>
        </p:nvSpPr>
        <p:spPr bwMode="auto">
          <a:xfrm>
            <a:off x="3709988" y="2943225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8735" name="Text Box 15"/>
          <p:cNvSpPr txBox="1">
            <a:spLocks noChangeArrowheads="1"/>
          </p:cNvSpPr>
          <p:nvPr/>
        </p:nvSpPr>
        <p:spPr bwMode="auto">
          <a:xfrm>
            <a:off x="1903414" y="2411413"/>
            <a:ext cx="74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kumimoji="1" lang="en-US" altLang="zh-CN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= 2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8736" name="AutoShape 16" descr="白色大理石"/>
          <p:cNvSpPr>
            <a:spLocks noChangeArrowheads="1"/>
          </p:cNvSpPr>
          <p:nvPr/>
        </p:nvSpPr>
        <p:spPr bwMode="auto">
          <a:xfrm>
            <a:off x="2719388" y="6067425"/>
            <a:ext cx="7467600" cy="457200"/>
          </a:xfrm>
          <a:prstGeom prst="parallelogram">
            <a:avLst>
              <a:gd name="adj" fmla="val 23638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8737" name="AutoShape 17"/>
          <p:cNvSpPr>
            <a:spLocks noChangeArrowheads="1"/>
          </p:cNvSpPr>
          <p:nvPr/>
        </p:nvSpPr>
        <p:spPr bwMode="auto">
          <a:xfrm>
            <a:off x="5538788" y="3324225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8738" name="AutoShape 18"/>
          <p:cNvSpPr>
            <a:spLocks noChangeArrowheads="1"/>
          </p:cNvSpPr>
          <p:nvPr/>
        </p:nvSpPr>
        <p:spPr bwMode="auto">
          <a:xfrm>
            <a:off x="8281988" y="5305425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8739" name="Text Box 19"/>
          <p:cNvSpPr txBox="1">
            <a:spLocks noChangeArrowheads="1"/>
          </p:cNvSpPr>
          <p:nvPr/>
        </p:nvSpPr>
        <p:spPr bwMode="auto">
          <a:xfrm>
            <a:off x="1847850" y="2795588"/>
            <a:ext cx="13096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600" u="sng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Gap = 2</a:t>
            </a:r>
            <a:endParaRPr kumimoji="1" lang="en-US" altLang="zh-CN" sz="26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8740" name="AutoShape 20" descr="白色大理石"/>
          <p:cNvSpPr>
            <a:spLocks noChangeArrowheads="1"/>
          </p:cNvSpPr>
          <p:nvPr/>
        </p:nvSpPr>
        <p:spPr bwMode="auto">
          <a:xfrm>
            <a:off x="2719388" y="4695825"/>
            <a:ext cx="7391400" cy="457200"/>
          </a:xfrm>
          <a:prstGeom prst="parallelogram">
            <a:avLst>
              <a:gd name="adj" fmla="val 233968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8741" name="AutoShape 21"/>
          <p:cNvSpPr>
            <a:spLocks noChangeArrowheads="1"/>
          </p:cNvSpPr>
          <p:nvPr/>
        </p:nvSpPr>
        <p:spPr bwMode="auto">
          <a:xfrm>
            <a:off x="7367588" y="2867025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  <a:endParaRPr kumimoji="1" lang="en-US" altLang="zh-CN" sz="24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8742" name="AutoShape 22"/>
          <p:cNvSpPr>
            <a:spLocks noChangeArrowheads="1"/>
          </p:cNvSpPr>
          <p:nvPr/>
        </p:nvSpPr>
        <p:spPr bwMode="auto">
          <a:xfrm>
            <a:off x="4624388" y="4391025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8743" name="AutoShape 23"/>
          <p:cNvSpPr>
            <a:spLocks noChangeArrowheads="1"/>
          </p:cNvSpPr>
          <p:nvPr/>
        </p:nvSpPr>
        <p:spPr bwMode="auto">
          <a:xfrm>
            <a:off x="8281988" y="2562225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  <a:endParaRPr kumimoji="1" lang="en-US" altLang="zh-CN" sz="24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8744" name="AutoShape 24"/>
          <p:cNvSpPr>
            <a:spLocks noChangeArrowheads="1"/>
          </p:cNvSpPr>
          <p:nvPr/>
        </p:nvSpPr>
        <p:spPr bwMode="auto">
          <a:xfrm>
            <a:off x="4624388" y="3019425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endParaRPr kumimoji="1" lang="en-US" altLang="zh-CN" sz="24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8745" name="AutoShape 25"/>
          <p:cNvSpPr>
            <a:spLocks noChangeArrowheads="1"/>
          </p:cNvSpPr>
          <p:nvPr/>
        </p:nvSpPr>
        <p:spPr bwMode="auto">
          <a:xfrm>
            <a:off x="6453188" y="2867025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  <a:endParaRPr kumimoji="1" lang="en-US" altLang="zh-CN" sz="24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8746" name="AutoShape 26"/>
          <p:cNvSpPr>
            <a:spLocks noChangeArrowheads="1"/>
          </p:cNvSpPr>
          <p:nvPr/>
        </p:nvSpPr>
        <p:spPr bwMode="auto">
          <a:xfrm>
            <a:off x="5538788" y="4695825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8747" name="AutoShape 27"/>
          <p:cNvSpPr>
            <a:spLocks noChangeArrowheads="1"/>
          </p:cNvSpPr>
          <p:nvPr/>
        </p:nvSpPr>
        <p:spPr bwMode="auto">
          <a:xfrm>
            <a:off x="3709988" y="4314825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8748" name="AutoShape 28"/>
          <p:cNvSpPr>
            <a:spLocks noChangeArrowheads="1"/>
          </p:cNvSpPr>
          <p:nvPr/>
        </p:nvSpPr>
        <p:spPr bwMode="auto">
          <a:xfrm>
            <a:off x="7367588" y="4238625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  <a:endParaRPr kumimoji="1" lang="en-US" altLang="zh-CN" sz="24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8749" name="AutoShape 29"/>
          <p:cNvSpPr>
            <a:spLocks noChangeArrowheads="1"/>
          </p:cNvSpPr>
          <p:nvPr/>
        </p:nvSpPr>
        <p:spPr bwMode="auto">
          <a:xfrm>
            <a:off x="8281988" y="3933825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8750" name="AutoShape 30"/>
          <p:cNvSpPr>
            <a:spLocks noChangeArrowheads="1"/>
          </p:cNvSpPr>
          <p:nvPr/>
        </p:nvSpPr>
        <p:spPr bwMode="auto">
          <a:xfrm>
            <a:off x="6453188" y="4238625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8751" name="AutoShape 31"/>
          <p:cNvSpPr>
            <a:spLocks noChangeArrowheads="1"/>
          </p:cNvSpPr>
          <p:nvPr/>
        </p:nvSpPr>
        <p:spPr bwMode="auto">
          <a:xfrm>
            <a:off x="3709988" y="6067425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8752" name="AutoShape 32"/>
          <p:cNvSpPr>
            <a:spLocks noChangeArrowheads="1"/>
          </p:cNvSpPr>
          <p:nvPr/>
        </p:nvSpPr>
        <p:spPr bwMode="auto">
          <a:xfrm>
            <a:off x="4624388" y="5762625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8753" name="AutoShape 33"/>
          <p:cNvSpPr>
            <a:spLocks noChangeArrowheads="1"/>
          </p:cNvSpPr>
          <p:nvPr/>
        </p:nvSpPr>
        <p:spPr bwMode="auto">
          <a:xfrm>
            <a:off x="5538788" y="5686425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8754" name="AutoShape 34"/>
          <p:cNvSpPr>
            <a:spLocks noChangeArrowheads="1"/>
          </p:cNvSpPr>
          <p:nvPr/>
        </p:nvSpPr>
        <p:spPr bwMode="auto">
          <a:xfrm>
            <a:off x="6453188" y="5610225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8755" name="AutoShape 35"/>
          <p:cNvSpPr>
            <a:spLocks noChangeArrowheads="1"/>
          </p:cNvSpPr>
          <p:nvPr/>
        </p:nvSpPr>
        <p:spPr bwMode="auto">
          <a:xfrm>
            <a:off x="7367588" y="5610225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  <a:endParaRPr kumimoji="1" lang="en-US" altLang="zh-CN" sz="24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8756" name="Rectangle 36"/>
          <p:cNvSpPr>
            <a:spLocks noChangeArrowheads="1"/>
          </p:cNvSpPr>
          <p:nvPr/>
        </p:nvSpPr>
        <p:spPr bwMode="auto">
          <a:xfrm>
            <a:off x="927692" y="41821"/>
            <a:ext cx="5888388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希尔排序过程示例（续）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AutoShape 4" descr="白色大理石"/>
          <p:cNvSpPr>
            <a:spLocks noChangeArrowheads="1"/>
          </p:cNvSpPr>
          <p:nvPr/>
        </p:nvSpPr>
        <p:spPr bwMode="auto">
          <a:xfrm>
            <a:off x="2286000" y="1700213"/>
            <a:ext cx="7543800" cy="457200"/>
          </a:xfrm>
          <a:prstGeom prst="parallelogram">
            <a:avLst>
              <a:gd name="adj" fmla="val 238792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9750" name="AutoShape 6"/>
          <p:cNvSpPr>
            <a:spLocks noChangeArrowheads="1"/>
          </p:cNvSpPr>
          <p:nvPr/>
        </p:nvSpPr>
        <p:spPr bwMode="auto">
          <a:xfrm>
            <a:off x="5257800" y="1319213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9751" name="AutoShape 7"/>
          <p:cNvSpPr>
            <a:spLocks noChangeArrowheads="1"/>
          </p:cNvSpPr>
          <p:nvPr/>
        </p:nvSpPr>
        <p:spPr bwMode="auto">
          <a:xfrm>
            <a:off x="7086600" y="1243013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9752" name="AutoShape 8"/>
          <p:cNvSpPr>
            <a:spLocks noChangeArrowheads="1"/>
          </p:cNvSpPr>
          <p:nvPr/>
        </p:nvSpPr>
        <p:spPr bwMode="auto">
          <a:xfrm>
            <a:off x="8001000" y="938213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9753" name="AutoShape 9"/>
          <p:cNvSpPr>
            <a:spLocks noChangeArrowheads="1"/>
          </p:cNvSpPr>
          <p:nvPr/>
        </p:nvSpPr>
        <p:spPr bwMode="auto">
          <a:xfrm>
            <a:off x="6172200" y="1243013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9754" name="AutoShape 10"/>
          <p:cNvSpPr>
            <a:spLocks noChangeArrowheads="1"/>
          </p:cNvSpPr>
          <p:nvPr/>
        </p:nvSpPr>
        <p:spPr bwMode="auto">
          <a:xfrm>
            <a:off x="4343400" y="1395413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9755" name="AutoShape 11"/>
          <p:cNvSpPr>
            <a:spLocks noChangeArrowheads="1"/>
          </p:cNvSpPr>
          <p:nvPr/>
        </p:nvSpPr>
        <p:spPr bwMode="auto">
          <a:xfrm>
            <a:off x="3429000" y="1700213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61" name="Text Box 12"/>
          <p:cNvSpPr txBox="1">
            <a:spLocks noChangeArrowheads="1"/>
          </p:cNvSpPr>
          <p:nvPr/>
        </p:nvSpPr>
        <p:spPr bwMode="auto">
          <a:xfrm>
            <a:off x="3505200" y="2157413"/>
            <a:ext cx="490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0          1          2          3          4          5</a:t>
            </a:r>
            <a:endParaRPr kumimoji="1" lang="en-US" altLang="zh-CN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9757" name="AutoShape 13" descr="白色大理石"/>
          <p:cNvSpPr>
            <a:spLocks noChangeArrowheads="1"/>
          </p:cNvSpPr>
          <p:nvPr/>
        </p:nvSpPr>
        <p:spPr bwMode="auto">
          <a:xfrm>
            <a:off x="2438400" y="3452813"/>
            <a:ext cx="7391400" cy="457200"/>
          </a:xfrm>
          <a:prstGeom prst="parallelogram">
            <a:avLst>
              <a:gd name="adj" fmla="val 233968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9758" name="AutoShape 14"/>
          <p:cNvSpPr>
            <a:spLocks noChangeArrowheads="1"/>
          </p:cNvSpPr>
          <p:nvPr/>
        </p:nvSpPr>
        <p:spPr bwMode="auto">
          <a:xfrm>
            <a:off x="5257800" y="3071813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9759" name="Text Box 15"/>
          <p:cNvSpPr txBox="1">
            <a:spLocks noChangeArrowheads="1"/>
          </p:cNvSpPr>
          <p:nvPr/>
        </p:nvSpPr>
        <p:spPr bwMode="auto">
          <a:xfrm>
            <a:off x="1960564" y="2408238"/>
            <a:ext cx="74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kumimoji="1" lang="en-US" altLang="zh-CN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= 3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9760" name="AutoShape 16"/>
          <p:cNvSpPr>
            <a:spLocks noChangeArrowheads="1"/>
          </p:cNvSpPr>
          <p:nvPr/>
        </p:nvSpPr>
        <p:spPr bwMode="auto">
          <a:xfrm>
            <a:off x="3429000" y="3452813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9761" name="Text Box 17"/>
          <p:cNvSpPr txBox="1">
            <a:spLocks noChangeArrowheads="1"/>
          </p:cNvSpPr>
          <p:nvPr/>
        </p:nvSpPr>
        <p:spPr bwMode="auto">
          <a:xfrm>
            <a:off x="1905000" y="2792413"/>
            <a:ext cx="13096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600" u="sng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Gap = 1</a:t>
            </a:r>
            <a:endParaRPr kumimoji="1" lang="en-US" altLang="zh-CN" sz="26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9762" name="AutoShape 18"/>
          <p:cNvSpPr>
            <a:spLocks noChangeArrowheads="1"/>
          </p:cNvSpPr>
          <p:nvPr/>
        </p:nvSpPr>
        <p:spPr bwMode="auto">
          <a:xfrm>
            <a:off x="7086600" y="2995613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  <a:endParaRPr kumimoji="1" lang="en-US" altLang="zh-CN" sz="24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9763" name="AutoShape 19"/>
          <p:cNvSpPr>
            <a:spLocks noChangeArrowheads="1"/>
          </p:cNvSpPr>
          <p:nvPr/>
        </p:nvSpPr>
        <p:spPr bwMode="auto">
          <a:xfrm>
            <a:off x="4343400" y="3148013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9764" name="AutoShape 20"/>
          <p:cNvSpPr>
            <a:spLocks noChangeArrowheads="1"/>
          </p:cNvSpPr>
          <p:nvPr/>
        </p:nvSpPr>
        <p:spPr bwMode="auto">
          <a:xfrm>
            <a:off x="8001000" y="2690813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9765" name="AutoShape 21"/>
          <p:cNvSpPr>
            <a:spLocks noChangeArrowheads="1"/>
          </p:cNvSpPr>
          <p:nvPr/>
        </p:nvSpPr>
        <p:spPr bwMode="auto">
          <a:xfrm>
            <a:off x="6172200" y="2995613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71" name="Rectangle 22"/>
          <p:cNvSpPr>
            <a:spLocks noChangeArrowheads="1"/>
          </p:cNvSpPr>
          <p:nvPr/>
        </p:nvSpPr>
        <p:spPr bwMode="auto">
          <a:xfrm>
            <a:off x="1631504" y="4367214"/>
            <a:ext cx="9587408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buClr>
                <a:srgbClr val="0066CC"/>
              </a:buClr>
            </a:pPr>
            <a:r>
              <a:rPr lang="zh-CN" altLang="en-US" sz="2600" dirty="0">
                <a:latin typeface="Times New Roman" panose="02020603050405020304" pitchFamily="18" charset="0"/>
              </a:rPr>
              <a:t>开始时</a:t>
            </a:r>
            <a:r>
              <a:rPr lang="zh-CN" altLang="en-US" sz="2600" i="1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latin typeface="Times New Roman" panose="02020603050405020304" pitchFamily="18" charset="0"/>
              </a:rPr>
              <a:t>gap</a:t>
            </a:r>
            <a:r>
              <a:rPr lang="en-US" altLang="zh-CN" sz="2600" i="1" dirty="0">
                <a:latin typeface="Times New Roman" panose="02020603050405020304" pitchFamily="18" charset="0"/>
              </a:rPr>
              <a:t> </a:t>
            </a:r>
            <a:r>
              <a:rPr lang="zh-CN" altLang="en-US" sz="2600" dirty="0">
                <a:latin typeface="Times New Roman" panose="02020603050405020304" pitchFamily="18" charset="0"/>
              </a:rPr>
              <a:t>的值较大，子序列中的元素较少，排序速度较快；随着排序进展，</a:t>
            </a:r>
            <a:r>
              <a:rPr lang="en-US" altLang="zh-CN" sz="2600" dirty="0">
                <a:latin typeface="Times New Roman" panose="02020603050405020304" pitchFamily="18" charset="0"/>
              </a:rPr>
              <a:t>gap </a:t>
            </a:r>
            <a:r>
              <a:rPr lang="zh-CN" altLang="en-US" sz="2600" dirty="0">
                <a:latin typeface="Times New Roman" panose="02020603050405020304" pitchFamily="18" charset="0"/>
              </a:rPr>
              <a:t>值逐渐变小，子序列中元素个数逐渐变多，由于前面工作的基础，大多数元素已基本有序，所以排序速度仍然很快。</a:t>
            </a:r>
          </a:p>
        </p:txBody>
      </p:sp>
      <p:sp>
        <p:nvSpPr>
          <p:cNvPr id="159767" name="Rectangle 23"/>
          <p:cNvSpPr>
            <a:spLocks noChangeArrowheads="1"/>
          </p:cNvSpPr>
          <p:nvPr/>
        </p:nvSpPr>
        <p:spPr bwMode="auto">
          <a:xfrm>
            <a:off x="911424" y="33338"/>
            <a:ext cx="5929238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希尔排序过程示例（续）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1017589" y="41821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希尔排序算法</a:t>
            </a:r>
            <a:endParaRPr lang="zh-CN" altLang="en-US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0186" name="Rectangle 13"/>
          <p:cNvSpPr>
            <a:spLocks noChangeArrowheads="1"/>
          </p:cNvSpPr>
          <p:nvPr/>
        </p:nvSpPr>
        <p:spPr bwMode="auto">
          <a:xfrm>
            <a:off x="1992313" y="980728"/>
            <a:ext cx="84899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200" dirty="0">
                <a:latin typeface="Times New Roman" panose="02020603050405020304" pitchFamily="18" charset="0"/>
              </a:rPr>
              <a:t>#include “</a:t>
            </a:r>
            <a:r>
              <a:rPr kumimoji="1" lang="en-US" altLang="zh-CN" sz="2200" dirty="0" err="1">
                <a:latin typeface="Times New Roman" panose="02020603050405020304" pitchFamily="18" charset="0"/>
              </a:rPr>
              <a:t>dataList.h</a:t>
            </a:r>
            <a:r>
              <a:rPr kumimoji="1" lang="en-US" altLang="zh-CN" sz="2200" dirty="0">
                <a:latin typeface="Times New Roman" panose="02020603050405020304" pitchFamily="18" charset="0"/>
              </a:rPr>
              <a:t>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200" dirty="0">
                <a:latin typeface="Times New Roman" panose="02020603050405020304" pitchFamily="18" charset="0"/>
              </a:rPr>
              <a:t>template &lt;class T&gt;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200" dirty="0">
                <a:latin typeface="Times New Roman" panose="02020603050405020304" pitchFamily="18" charset="0"/>
              </a:rPr>
              <a:t>void </a:t>
            </a:r>
            <a:r>
              <a:rPr kumimoji="1" lang="en-US" altLang="zh-CN" sz="2200" dirty="0" err="1">
                <a:latin typeface="Times New Roman" panose="02020603050405020304" pitchFamily="18" charset="0"/>
              </a:rPr>
              <a:t>ShellSort</a:t>
            </a:r>
            <a:r>
              <a:rPr kumimoji="1" lang="en-US" altLang="zh-CN" sz="2200" dirty="0">
                <a:latin typeface="Times New Roman" panose="02020603050405020304" pitchFamily="18" charset="0"/>
              </a:rPr>
              <a:t>(</a:t>
            </a:r>
            <a:r>
              <a:rPr kumimoji="1" lang="en-US" altLang="zh-CN" sz="2200" dirty="0" err="1">
                <a:latin typeface="Times New Roman" panose="02020603050405020304" pitchFamily="18" charset="0"/>
              </a:rPr>
              <a:t>dataList</a:t>
            </a:r>
            <a:r>
              <a:rPr kumimoji="1" lang="en-US" altLang="zh-CN" sz="2200" dirty="0">
                <a:latin typeface="Times New Roman" panose="02020603050405020304" pitchFamily="18" charset="0"/>
              </a:rPr>
              <a:t>&lt;T&gt; &amp; L,  </a:t>
            </a:r>
            <a:r>
              <a:rPr kumimoji="1" lang="en-US" altLang="zh-CN" sz="2200" dirty="0" err="1">
                <a:latin typeface="Times New Roman" panose="02020603050405020304" pitchFamily="18" charset="0"/>
              </a:rPr>
              <a:t>const</a:t>
            </a:r>
            <a:r>
              <a:rPr kumimoji="1" lang="en-US" altLang="zh-CN" sz="220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22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2200" dirty="0">
                <a:latin typeface="Times New Roman" panose="02020603050405020304" pitchFamily="18" charset="0"/>
              </a:rPr>
              <a:t> left, </a:t>
            </a:r>
            <a:r>
              <a:rPr kumimoji="1" lang="en-US" altLang="zh-CN" sz="2200" dirty="0" err="1">
                <a:latin typeface="Times New Roman" panose="02020603050405020304" pitchFamily="18" charset="0"/>
              </a:rPr>
              <a:t>const</a:t>
            </a:r>
            <a:r>
              <a:rPr kumimoji="1" lang="en-US" altLang="zh-CN" sz="220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22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2200" dirty="0">
                <a:latin typeface="Times New Roman" panose="02020603050405020304" pitchFamily="18" charset="0"/>
              </a:rPr>
              <a:t> right)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20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2200" dirty="0">
                <a:solidFill>
                  <a:srgbClr val="CC0099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 dirty="0">
                <a:solidFill>
                  <a:srgbClr val="CC0099"/>
                </a:solidFill>
                <a:latin typeface="Times New Roman" panose="02020603050405020304" pitchFamily="18" charset="0"/>
              </a:rPr>
              <a:t>缩小增量的方式为</a:t>
            </a:r>
            <a:r>
              <a:rPr kumimoji="1" lang="en-US" altLang="zh-CN" sz="2200" dirty="0">
                <a:solidFill>
                  <a:srgbClr val="CC0099"/>
                </a:solidFill>
                <a:latin typeface="Times New Roman" panose="02020603050405020304" pitchFamily="18" charset="0"/>
              </a:rPr>
              <a:t>gap = </a:t>
            </a:r>
            <a:r>
              <a:rPr kumimoji="1" lang="en-US" altLang="zh-CN" sz="2200" dirty="0">
                <a:solidFill>
                  <a:srgbClr val="CC00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</a:t>
            </a:r>
            <a:r>
              <a:rPr kumimoji="1" lang="en-US" altLang="zh-CN" sz="2200" dirty="0">
                <a:solidFill>
                  <a:srgbClr val="CC0099"/>
                </a:solidFill>
                <a:latin typeface="Times New Roman" panose="02020603050405020304" pitchFamily="18" charset="0"/>
              </a:rPr>
              <a:t>gap/3</a:t>
            </a:r>
            <a:r>
              <a:rPr kumimoji="1" lang="en-US" altLang="zh-CN" sz="2200" dirty="0">
                <a:solidFill>
                  <a:srgbClr val="CC00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</a:t>
            </a:r>
            <a:r>
              <a:rPr kumimoji="1" lang="en-US" altLang="zh-CN" sz="2200" dirty="0">
                <a:solidFill>
                  <a:srgbClr val="CC0099"/>
                </a:solidFill>
                <a:latin typeface="Times New Roman" panose="02020603050405020304" pitchFamily="18" charset="0"/>
              </a:rPr>
              <a:t> +1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200" dirty="0">
                <a:latin typeface="Times New Roman" panose="02020603050405020304" pitchFamily="18" charset="0"/>
              </a:rPr>
              <a:t>　 </a:t>
            </a:r>
            <a:r>
              <a:rPr kumimoji="1" lang="en-US" altLang="zh-CN" sz="22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220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22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200" dirty="0">
                <a:latin typeface="Times New Roman" panose="02020603050405020304" pitchFamily="18" charset="0"/>
              </a:rPr>
              <a:t>, j, gap=right-left+1;      </a:t>
            </a:r>
            <a:r>
              <a:rPr kumimoji="1" lang="en-US" altLang="zh-CN" sz="20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000" dirty="0">
                <a:solidFill>
                  <a:srgbClr val="3333CC"/>
                </a:solidFill>
                <a:latin typeface="Times New Roman" panose="02020603050405020304" pitchFamily="18" charset="0"/>
              </a:rPr>
              <a:t>增量的初始值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200" dirty="0">
                <a:latin typeface="Times New Roman" panose="02020603050405020304" pitchFamily="18" charset="0"/>
              </a:rPr>
              <a:t>　 </a:t>
            </a:r>
            <a:r>
              <a:rPr kumimoji="1" lang="en-US" altLang="zh-CN" sz="2200" dirty="0">
                <a:latin typeface="Times New Roman" panose="02020603050405020304" pitchFamily="18" charset="0"/>
              </a:rPr>
              <a:t>Element&lt;T&gt; temp;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200" dirty="0">
                <a:latin typeface="Times New Roman" panose="02020603050405020304" pitchFamily="18" charset="0"/>
              </a:rPr>
              <a:t>     do {  gap = gap/3+1;          </a:t>
            </a:r>
            <a:r>
              <a:rPr kumimoji="1" lang="en-US" altLang="zh-CN" sz="20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000" dirty="0">
                <a:solidFill>
                  <a:srgbClr val="3333CC"/>
                </a:solidFill>
                <a:latin typeface="Times New Roman" panose="02020603050405020304" pitchFamily="18" charset="0"/>
              </a:rPr>
              <a:t>求下一增量值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200" dirty="0">
                <a:latin typeface="Times New Roman" panose="02020603050405020304" pitchFamily="18" charset="0"/>
              </a:rPr>
              <a:t>              for ( </a:t>
            </a:r>
            <a:r>
              <a:rPr kumimoji="1" lang="en-US" altLang="zh-CN" sz="22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200" dirty="0">
                <a:latin typeface="Times New Roman" panose="02020603050405020304" pitchFamily="18" charset="0"/>
              </a:rPr>
              <a:t> = </a:t>
            </a:r>
            <a:r>
              <a:rPr kumimoji="1" lang="en-US" altLang="zh-CN" sz="2200" dirty="0" err="1">
                <a:latin typeface="Times New Roman" panose="02020603050405020304" pitchFamily="18" charset="0"/>
              </a:rPr>
              <a:t>left+gap</a:t>
            </a:r>
            <a:r>
              <a:rPr kumimoji="1" lang="en-US" altLang="zh-CN" sz="2200" dirty="0">
                <a:latin typeface="Times New Roman" panose="02020603050405020304" pitchFamily="18" charset="0"/>
              </a:rPr>
              <a:t>; </a:t>
            </a:r>
            <a:r>
              <a:rPr kumimoji="1" lang="en-US" altLang="zh-CN" sz="22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200" dirty="0">
                <a:latin typeface="Times New Roman" panose="02020603050405020304" pitchFamily="18" charset="0"/>
              </a:rPr>
              <a:t> &lt;= right; </a:t>
            </a:r>
            <a:r>
              <a:rPr kumimoji="1" lang="en-US" altLang="zh-CN" sz="22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200" dirty="0">
                <a:latin typeface="Times New Roman" panose="02020603050405020304" pitchFamily="18" charset="0"/>
              </a:rPr>
              <a:t>++)    </a:t>
            </a:r>
            <a:r>
              <a:rPr kumimoji="1" lang="en-US" altLang="zh-CN" sz="20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000" dirty="0">
                <a:solidFill>
                  <a:srgbClr val="3333CC"/>
                </a:solidFill>
                <a:latin typeface="Times New Roman" panose="02020603050405020304" pitchFamily="18" charset="0"/>
              </a:rPr>
              <a:t>各子序列内直接插入排序</a:t>
            </a:r>
            <a:endParaRPr kumimoji="1" lang="en-US" altLang="zh-CN" sz="2000" dirty="0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200" dirty="0">
                <a:latin typeface="Times New Roman" panose="02020603050405020304" pitchFamily="18" charset="0"/>
              </a:rPr>
              <a:t>                    if ( L[</a:t>
            </a:r>
            <a:r>
              <a:rPr kumimoji="1" lang="en-US" altLang="zh-CN" sz="22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200" dirty="0">
                <a:latin typeface="Times New Roman" panose="02020603050405020304" pitchFamily="18" charset="0"/>
              </a:rPr>
              <a:t>] &lt; L[</a:t>
            </a:r>
            <a:r>
              <a:rPr kumimoji="1" lang="en-US" altLang="zh-CN" sz="22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200" dirty="0">
                <a:latin typeface="Times New Roman" panose="02020603050405020304" pitchFamily="18" charset="0"/>
              </a:rPr>
              <a:t>-gap] ) {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200" dirty="0">
                <a:latin typeface="Times New Roman" panose="02020603050405020304" pitchFamily="18" charset="0"/>
              </a:rPr>
              <a:t>                           temp = L[</a:t>
            </a:r>
            <a:r>
              <a:rPr kumimoji="1" lang="en-US" altLang="zh-CN" sz="22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200" dirty="0">
                <a:latin typeface="Times New Roman" panose="02020603050405020304" pitchFamily="18" charset="0"/>
              </a:rPr>
              <a:t>];  j=</a:t>
            </a:r>
            <a:r>
              <a:rPr kumimoji="1" lang="en-US" altLang="zh-CN" sz="22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200" dirty="0">
                <a:latin typeface="Times New Roman" panose="02020603050405020304" pitchFamily="18" charset="0"/>
              </a:rPr>
              <a:t>-gap;            </a:t>
            </a:r>
            <a:endParaRPr kumimoji="1" lang="zh-CN" altLang="en-US" sz="22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200" dirty="0">
                <a:latin typeface="Times New Roman" panose="02020603050405020304" pitchFamily="18" charset="0"/>
              </a:rPr>
              <a:t>                           </a:t>
            </a:r>
            <a:r>
              <a:rPr kumimoji="1" lang="en-US" altLang="zh-CN" sz="2200" dirty="0">
                <a:latin typeface="Times New Roman" panose="02020603050405020304" pitchFamily="18" charset="0"/>
              </a:rPr>
              <a:t>do {  L[</a:t>
            </a:r>
            <a:r>
              <a:rPr kumimoji="1" lang="en-US" altLang="zh-CN" sz="2200" dirty="0" err="1">
                <a:latin typeface="Times New Roman" panose="02020603050405020304" pitchFamily="18" charset="0"/>
              </a:rPr>
              <a:t>j+gap</a:t>
            </a:r>
            <a:r>
              <a:rPr kumimoji="1" lang="en-US" altLang="zh-CN" sz="2200" dirty="0">
                <a:latin typeface="Times New Roman" panose="02020603050405020304" pitchFamily="18" charset="0"/>
              </a:rPr>
              <a:t>] = L[j];  j = j-gap;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200" dirty="0">
                <a:latin typeface="Times New Roman" panose="02020603050405020304" pitchFamily="18" charset="0"/>
              </a:rPr>
              <a:t>                           </a:t>
            </a:r>
            <a:r>
              <a:rPr kumimoji="1" lang="en-US" altLang="zh-CN" sz="2200" dirty="0" smtClean="0">
                <a:latin typeface="Times New Roman" panose="02020603050405020304" pitchFamily="18" charset="0"/>
              </a:rPr>
              <a:t>     } </a:t>
            </a:r>
            <a:r>
              <a:rPr kumimoji="1" lang="en-US" altLang="zh-CN" sz="2200" dirty="0">
                <a:latin typeface="Times New Roman" panose="02020603050405020304" pitchFamily="18" charset="0"/>
              </a:rPr>
              <a:t>while ( j &gt;= left &amp;&amp; temp &lt;L[j] 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200" dirty="0">
                <a:latin typeface="Times New Roman" panose="02020603050405020304" pitchFamily="18" charset="0"/>
              </a:rPr>
              <a:t>                           </a:t>
            </a:r>
            <a:r>
              <a:rPr kumimoji="1" lang="en-US" altLang="zh-CN" sz="2200" dirty="0">
                <a:latin typeface="Times New Roman" panose="02020603050405020304" pitchFamily="18" charset="0"/>
              </a:rPr>
              <a:t>L[</a:t>
            </a:r>
            <a:r>
              <a:rPr kumimoji="1" lang="en-US" altLang="zh-CN" sz="2200" dirty="0" err="1">
                <a:latin typeface="Times New Roman" panose="02020603050405020304" pitchFamily="18" charset="0"/>
              </a:rPr>
              <a:t>j+gap</a:t>
            </a:r>
            <a:r>
              <a:rPr kumimoji="1" lang="en-US" altLang="zh-CN" sz="2200" dirty="0">
                <a:latin typeface="Times New Roman" panose="02020603050405020304" pitchFamily="18" charset="0"/>
              </a:rPr>
              <a:t>] = temp;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200" dirty="0">
                <a:latin typeface="Times New Roman" panose="02020603050405020304" pitchFamily="18" charset="0"/>
              </a:rPr>
              <a:t>                    }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200" dirty="0">
                <a:latin typeface="Times New Roman" panose="02020603050405020304" pitchFamily="18" charset="0"/>
              </a:rPr>
              <a:t>     } while ( gap &gt; 1 );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200" dirty="0">
                <a:latin typeface="Times New Roman" panose="02020603050405020304" pitchFamily="18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1631504" y="1196752"/>
            <a:ext cx="9819431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buClr>
                <a:srgbClr val="0066CC"/>
              </a:buClr>
              <a:defRPr/>
            </a:pP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排序码比较次数和元素移动次数</a:t>
            </a:r>
            <a:r>
              <a:rPr lang="zh-CN" altLang="en-US" sz="26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与增量</a:t>
            </a:r>
            <a:r>
              <a:rPr lang="en-US" altLang="zh-CN" sz="26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gap</a:t>
            </a:r>
            <a:r>
              <a:rPr lang="zh-CN" altLang="en-US" sz="26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的取法有关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，但要给出完整的数学分析很困难。</a:t>
            </a:r>
          </a:p>
          <a:p>
            <a:pPr>
              <a:buClr>
                <a:srgbClr val="0066CC"/>
              </a:buClr>
              <a:defRPr/>
            </a:pPr>
            <a:r>
              <a:rPr lang="en-US" altLang="zh-CN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gap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的取法：</a:t>
            </a:r>
          </a:p>
          <a:p>
            <a:pPr>
              <a:spcBef>
                <a:spcPct val="10000"/>
              </a:spcBef>
              <a:buClr>
                <a:srgbClr val="FF7C80"/>
              </a:buClr>
              <a:buSzPct val="50000"/>
              <a:buFont typeface="Wingdings" panose="05000000000000000000" pitchFamily="2" charset="2"/>
              <a:buNone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　　</a:t>
            </a:r>
            <a:r>
              <a:rPr lang="zh-CN" altLang="en-US" sz="24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▪  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Shell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：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gap = 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</a:t>
            </a:r>
            <a:r>
              <a:rPr lang="en-US" altLang="zh-CN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/2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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，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gap = 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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gap/2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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，直到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gap = 1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。　</a:t>
            </a:r>
          </a:p>
          <a:p>
            <a:pPr>
              <a:spcBef>
                <a:spcPct val="10000"/>
              </a:spcBef>
              <a:buClr>
                <a:srgbClr val="FF7C80"/>
              </a:buClr>
              <a:buSzPct val="50000"/>
              <a:buFont typeface="Wingdings" panose="05000000000000000000" pitchFamily="2" charset="2"/>
              <a:buNone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　　</a:t>
            </a:r>
            <a:r>
              <a:rPr lang="zh-CN" altLang="en-US" sz="24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▪  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nuth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：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gap = 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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gap/3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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+1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。</a:t>
            </a:r>
          </a:p>
          <a:p>
            <a:pPr>
              <a:spcBef>
                <a:spcPct val="10000"/>
              </a:spcBef>
              <a:buClr>
                <a:srgbClr val="FF7C80"/>
              </a:buClr>
              <a:buSzPct val="50000"/>
              <a:buFont typeface="Wingdings" panose="05000000000000000000" pitchFamily="2" charset="2"/>
              <a:buNone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　　</a:t>
            </a:r>
            <a:r>
              <a:rPr lang="zh-CN" altLang="en-US" sz="24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▪  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都取奇数，比如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5, 3, 1</a:t>
            </a:r>
          </a:p>
          <a:p>
            <a:pPr>
              <a:spcBef>
                <a:spcPct val="10000"/>
              </a:spcBef>
              <a:buClr>
                <a:srgbClr val="FF7C80"/>
              </a:buClr>
              <a:buSzPct val="50000"/>
              <a:buFont typeface="Wingdings" panose="05000000000000000000" pitchFamily="2" charset="2"/>
              <a:buNone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　　</a:t>
            </a:r>
            <a:r>
              <a:rPr lang="zh-CN" altLang="en-US" sz="24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▪  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各 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gap 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互质，比如 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5, 3, 2, 1</a:t>
            </a:r>
            <a:endParaRPr lang="zh-CN" altLang="en-US" sz="26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spcBef>
                <a:spcPct val="25000"/>
              </a:spcBef>
              <a:buClr>
                <a:srgbClr val="0066CC"/>
              </a:buClr>
              <a:defRPr/>
            </a:pPr>
            <a:r>
              <a:rPr lang="en-US" altLang="zh-CN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Knuth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利用大量实验统计资料得出：</a:t>
            </a:r>
            <a:r>
              <a:rPr lang="zh-CN" altLang="en-US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当 </a:t>
            </a:r>
            <a:r>
              <a:rPr lang="en-US" altLang="zh-CN" sz="26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 </a:t>
            </a:r>
            <a:r>
              <a:rPr lang="zh-CN" altLang="en-US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很大时，排序码平均比较次数和元素平均移动次数大约在 </a:t>
            </a:r>
            <a:r>
              <a:rPr lang="en-US" altLang="zh-CN" sz="2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sz="2600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1.25 </a:t>
            </a:r>
            <a:r>
              <a:rPr lang="zh-CN" alt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到 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1.6</a:t>
            </a:r>
            <a:r>
              <a:rPr lang="en-US" altLang="zh-CN" sz="2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sz="2600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1.25</a:t>
            </a:r>
            <a:r>
              <a:rPr lang="en-US" altLang="zh-CN" sz="26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zh-CN" altLang="en-US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的范围内。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1055440" y="12953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希尔排序算法分析</a:t>
            </a:r>
            <a:endParaRPr lang="zh-CN" altLang="en-US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1631504" y="5373216"/>
            <a:ext cx="820896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希尔排序是一种</a:t>
            </a:r>
            <a:r>
              <a:rPr lang="zh-CN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不稳定</a:t>
            </a:r>
            <a:r>
              <a:rPr lang="zh-CN" altLang="en-US" sz="2600" dirty="0">
                <a:latin typeface="Times New Roman" panose="02020603050405020304" pitchFamily="18" charset="0"/>
              </a:rPr>
              <a:t>的排序方法。</a:t>
            </a:r>
            <a:endParaRPr lang="zh-CN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Rot="1" noChangeArrowheads="1"/>
          </p:cNvSpPr>
          <p:nvPr/>
        </p:nvSpPr>
        <p:spPr bwMode="auto">
          <a:xfrm>
            <a:off x="1055440" y="0"/>
            <a:ext cx="4643437" cy="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9.3 </a:t>
            </a:r>
            <a:r>
              <a:rPr lang="zh-CN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交换排序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1775520" y="1484784"/>
            <a:ext cx="9145263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交换排序</a:t>
            </a:r>
            <a:r>
              <a:rPr lang="zh-CN" altLang="en-US" sz="2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Insertion Sort</a:t>
            </a:r>
            <a:r>
              <a:rPr lang="zh-CN" altLang="en-US" sz="2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的基本思想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kumimoji="1" lang="zh-CN" altLang="en-US" sz="2600" dirty="0">
                <a:latin typeface="Times New Roman" panose="02020603050405020304" pitchFamily="18" charset="0"/>
              </a:rPr>
              <a:t>两两比较待排序元素的排序码，如果发生逆序（即排列顺序与排序后的次序正好相反），则交换之。直到所有元素都排好序为止</a:t>
            </a:r>
            <a:r>
              <a:rPr kumimoji="1" lang="zh-CN" altLang="en-US" sz="2600" dirty="0" smtClean="0">
                <a:latin typeface="Times New Roman" panose="02020603050405020304" pitchFamily="18" charset="0"/>
              </a:rPr>
              <a:t>。</a:t>
            </a:r>
            <a:endParaRPr kumimoji="1" lang="en-US" altLang="zh-CN" sz="2600" dirty="0" smtClean="0">
              <a:latin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endParaRPr kumimoji="1" lang="zh-CN" altLang="en-US" sz="2600" dirty="0">
              <a:latin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Bef>
                <a:spcPct val="40000"/>
              </a:spcBef>
              <a:buClr>
                <a:srgbClr val="0066CC"/>
              </a:buClr>
              <a:defRPr/>
            </a:pPr>
            <a:r>
              <a:rPr kumimoji="1" lang="zh-CN" altLang="en-US" sz="2600" dirty="0">
                <a:latin typeface="Times New Roman" panose="02020603050405020304" pitchFamily="18" charset="0"/>
              </a:rPr>
              <a:t>下面介绍两种交换排序：</a:t>
            </a:r>
          </a:p>
          <a:p>
            <a:pPr lvl="1" algn="just">
              <a:lnSpc>
                <a:spcPct val="105000"/>
              </a:lnSpc>
              <a:buClr>
                <a:srgbClr val="FF3300"/>
              </a:buClr>
              <a:defRPr/>
            </a:pPr>
            <a:r>
              <a:rPr kumimoji="1"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起泡排序</a:t>
            </a:r>
          </a:p>
          <a:p>
            <a:pPr lvl="1" algn="just">
              <a:lnSpc>
                <a:spcPct val="105000"/>
              </a:lnSpc>
              <a:buClr>
                <a:srgbClr val="FF3300"/>
              </a:buClr>
              <a:defRPr/>
            </a:pPr>
            <a:r>
              <a:rPr kumimoji="1"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快速排序（分区排序）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视觉直观感受7种常用排序算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8" y="3789040"/>
            <a:ext cx="3528392" cy="298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081536" y="83096"/>
            <a:ext cx="5616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000" dirty="0">
                <a:solidFill>
                  <a:srgbClr val="0000CC"/>
                </a:solidFill>
                <a:latin typeface="Times New Roman" panose="02020603050405020304" pitchFamily="18" charset="0"/>
                <a:ea typeface="仿宋" panose="02010609060101010101" pitchFamily="49" charset="-122"/>
              </a:rPr>
              <a:t>9.3.1</a:t>
            </a:r>
            <a:r>
              <a:rPr lang="zh-CN" altLang="en-US" sz="4000" dirty="0">
                <a:solidFill>
                  <a:srgbClr val="0000CC"/>
                </a:solidFill>
                <a:latin typeface="Times New Roman" panose="02020603050405020304" pitchFamily="18" charset="0"/>
                <a:ea typeface="仿宋" panose="02010609060101010101" pitchFamily="49" charset="-122"/>
              </a:rPr>
              <a:t> 起泡</a:t>
            </a:r>
            <a:r>
              <a:rPr lang="en-US" altLang="zh-CN" sz="4000" dirty="0">
                <a:solidFill>
                  <a:srgbClr val="0000CC"/>
                </a:solidFill>
                <a:latin typeface="Times New Roman" panose="02020603050405020304" pitchFamily="18" charset="0"/>
                <a:ea typeface="仿宋" panose="02010609060101010101" pitchFamily="49" charset="-122"/>
              </a:rPr>
              <a:t>/</a:t>
            </a:r>
            <a:r>
              <a:rPr lang="zh-CN" altLang="en-US" sz="4000" dirty="0">
                <a:solidFill>
                  <a:srgbClr val="0000CC"/>
                </a:solidFill>
                <a:latin typeface="Times New Roman" panose="02020603050405020304" pitchFamily="18" charset="0"/>
                <a:ea typeface="仿宋" panose="02010609060101010101" pitchFamily="49" charset="-122"/>
              </a:rPr>
              <a:t>冒泡排序</a:t>
            </a:r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4367808" y="1268760"/>
            <a:ext cx="734481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buClr>
                <a:srgbClr val="0066CC"/>
              </a:buClr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起泡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/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冒泡排序 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(Bubble Sort)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的基本方法</a:t>
            </a:r>
            <a:endParaRPr kumimoji="1"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lvl="1">
              <a:buClr>
                <a:srgbClr val="0066CC"/>
              </a:buClr>
              <a:defRPr/>
            </a:pPr>
            <a:r>
              <a:rPr lang="zh-CN" altLang="en-US" sz="2400" dirty="0">
                <a:latin typeface="Times New Roman" panose="02020603050405020304" pitchFamily="18" charset="0"/>
              </a:rPr>
              <a:t>设待排序元素序列中的元素个数为 </a:t>
            </a:r>
            <a:r>
              <a:rPr lang="en-US" altLang="zh-CN" sz="2400" i="1" dirty="0">
                <a:latin typeface="Times New Roman" panose="02020603050405020304" pitchFamily="18" charset="0"/>
              </a:rPr>
              <a:t>n</a:t>
            </a:r>
            <a:r>
              <a:rPr lang="zh-CN" altLang="en-US" sz="2400" dirty="0">
                <a:latin typeface="Times New Roman" panose="02020603050405020304" pitchFamily="18" charset="0"/>
              </a:rPr>
              <a:t>。最多作 </a:t>
            </a:r>
            <a:r>
              <a:rPr lang="en-US" altLang="zh-CN" sz="2400" i="1" dirty="0">
                <a:latin typeface="Times New Roman" panose="02020603050405020304" pitchFamily="18" charset="0"/>
              </a:rPr>
              <a:t>n</a:t>
            </a:r>
            <a:r>
              <a:rPr lang="en-US" altLang="zh-CN" sz="2400" dirty="0">
                <a:latin typeface="Times New Roman" panose="02020603050405020304" pitchFamily="18" charset="0"/>
              </a:rPr>
              <a:t>-1 </a:t>
            </a:r>
            <a:r>
              <a:rPr lang="zh-CN" altLang="en-US" sz="2400" dirty="0">
                <a:latin typeface="Times New Roman" panose="02020603050405020304" pitchFamily="18" charset="0"/>
              </a:rPr>
              <a:t>趟，</a:t>
            </a:r>
            <a:r>
              <a:rPr lang="en-US" altLang="zh-CN" sz="2400" i="1" dirty="0" err="1">
                <a:latin typeface="Times New Roman" panose="02020603050405020304" pitchFamily="18" charset="0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</a:rPr>
              <a:t> = 1, 2, </a:t>
            </a:r>
            <a:r>
              <a:rPr lang="en-US" altLang="zh-CN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, </a:t>
            </a:r>
            <a:r>
              <a:rPr lang="en-US" altLang="zh-CN" sz="2400" i="1" dirty="0">
                <a:latin typeface="Times New Roman" panose="02020603050405020304" pitchFamily="18" charset="0"/>
              </a:rPr>
              <a:t>n</a:t>
            </a:r>
            <a:r>
              <a:rPr lang="en-US" altLang="zh-CN" sz="2400" dirty="0">
                <a:latin typeface="Times New Roman" panose="02020603050405020304" pitchFamily="18" charset="0"/>
              </a:rPr>
              <a:t>-1</a:t>
            </a:r>
            <a:r>
              <a:rPr lang="en-US" altLang="zh-CN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。在第 </a:t>
            </a:r>
            <a:r>
              <a:rPr lang="en-US" altLang="zh-CN" sz="2400" i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趟中从后</a:t>
            </a:r>
            <a:r>
              <a:rPr lang="en-US" altLang="zh-CN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zh-CN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前</a:t>
            </a:r>
            <a:r>
              <a:rPr lang="en-US" altLang="zh-CN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向前</a:t>
            </a:r>
            <a:r>
              <a:rPr lang="en-US" altLang="zh-CN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zh-CN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后</a:t>
            </a:r>
            <a:r>
              <a:rPr lang="en-US" altLang="zh-CN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zh-CN" altLang="en-US" sz="2400" dirty="0">
                <a:latin typeface="Times New Roman" panose="02020603050405020304" pitchFamily="18" charset="0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</a:rPr>
              <a:t>j</a:t>
            </a:r>
            <a:r>
              <a:rPr lang="en-US" altLang="zh-CN" sz="2400" dirty="0">
                <a:latin typeface="Times New Roman" panose="02020603050405020304" pitchFamily="18" charset="0"/>
              </a:rPr>
              <a:t> = </a:t>
            </a:r>
            <a:r>
              <a:rPr lang="en-US" altLang="zh-CN" sz="2400" i="1" dirty="0">
                <a:latin typeface="Times New Roman" panose="02020603050405020304" pitchFamily="18" charset="0"/>
              </a:rPr>
              <a:t>n</a:t>
            </a:r>
            <a:r>
              <a:rPr lang="en-US" altLang="zh-CN" sz="2400" dirty="0">
                <a:latin typeface="Times New Roman" panose="02020603050405020304" pitchFamily="18" charset="0"/>
              </a:rPr>
              <a:t>-1, </a:t>
            </a:r>
            <a:r>
              <a:rPr lang="en-US" altLang="zh-CN" sz="2400" i="1" dirty="0">
                <a:latin typeface="Times New Roman" panose="02020603050405020304" pitchFamily="18" charset="0"/>
              </a:rPr>
              <a:t>n</a:t>
            </a:r>
            <a:r>
              <a:rPr lang="en-US" altLang="zh-CN" sz="2400" dirty="0">
                <a:latin typeface="Times New Roman" panose="02020603050405020304" pitchFamily="18" charset="0"/>
              </a:rPr>
              <a:t>-2, </a:t>
            </a:r>
            <a:r>
              <a:rPr lang="en-US" altLang="zh-CN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,  </a:t>
            </a:r>
            <a:r>
              <a:rPr lang="en-US" altLang="zh-CN" sz="2400" i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zh-CN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，顺次两两</a:t>
            </a:r>
            <a:r>
              <a:rPr lang="zh-CN" altLang="en-US" sz="2400" dirty="0">
                <a:latin typeface="Times New Roman" panose="02020603050405020304" pitchFamily="18" charset="0"/>
              </a:rPr>
              <a:t>比较</a:t>
            </a:r>
            <a:r>
              <a:rPr lang="en-US" altLang="zh-CN" sz="2400" dirty="0">
                <a:latin typeface="Times New Roman" panose="02020603050405020304" pitchFamily="18" charset="0"/>
              </a:rPr>
              <a:t>V[</a:t>
            </a:r>
            <a:r>
              <a:rPr lang="en-US" altLang="zh-CN" sz="2400" i="1" dirty="0">
                <a:latin typeface="Times New Roman" panose="02020603050405020304" pitchFamily="18" charset="0"/>
              </a:rPr>
              <a:t>j</a:t>
            </a:r>
            <a:r>
              <a:rPr lang="en-US" altLang="zh-CN" sz="2400" dirty="0">
                <a:latin typeface="Times New Roman" panose="02020603050405020304" pitchFamily="18" charset="0"/>
              </a:rPr>
              <a:t>-1]</a:t>
            </a:r>
            <a:r>
              <a:rPr lang="zh-CN" altLang="en-US" sz="2400" dirty="0">
                <a:latin typeface="Times New Roman" panose="02020603050405020304" pitchFamily="18" charset="0"/>
              </a:rPr>
              <a:t>和</a:t>
            </a:r>
            <a:r>
              <a:rPr lang="en-US" altLang="zh-CN" sz="2400" dirty="0">
                <a:latin typeface="Times New Roman" panose="02020603050405020304" pitchFamily="18" charset="0"/>
              </a:rPr>
              <a:t>V[</a:t>
            </a:r>
            <a:r>
              <a:rPr lang="en-US" altLang="zh-CN" sz="2400" i="1" dirty="0">
                <a:latin typeface="Times New Roman" panose="02020603050405020304" pitchFamily="18" charset="0"/>
              </a:rPr>
              <a:t>j</a:t>
            </a:r>
            <a:r>
              <a:rPr lang="en-US" altLang="zh-CN" sz="2400" dirty="0">
                <a:latin typeface="Times New Roman" panose="02020603050405020304" pitchFamily="18" charset="0"/>
              </a:rPr>
              <a:t>]</a:t>
            </a:r>
            <a:r>
              <a:rPr lang="zh-CN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。</a:t>
            </a:r>
            <a:r>
              <a:rPr lang="zh-CN" altLang="en-US" sz="2400" dirty="0">
                <a:latin typeface="Times New Roman" panose="02020603050405020304" pitchFamily="18" charset="0"/>
              </a:rPr>
              <a:t>如果发生逆序，则交换</a:t>
            </a:r>
            <a:r>
              <a:rPr lang="en-US" altLang="zh-CN" sz="2400" dirty="0">
                <a:latin typeface="Times New Roman" panose="02020603050405020304" pitchFamily="18" charset="0"/>
              </a:rPr>
              <a:t>V[</a:t>
            </a:r>
            <a:r>
              <a:rPr lang="en-US" altLang="zh-CN" sz="2400" i="1" dirty="0">
                <a:latin typeface="Times New Roman" panose="02020603050405020304" pitchFamily="18" charset="0"/>
              </a:rPr>
              <a:t>j</a:t>
            </a:r>
            <a:r>
              <a:rPr lang="en-US" altLang="zh-CN" sz="2400" dirty="0">
                <a:latin typeface="Times New Roman" panose="02020603050405020304" pitchFamily="18" charset="0"/>
              </a:rPr>
              <a:t>-1]</a:t>
            </a:r>
            <a:r>
              <a:rPr lang="zh-CN" altLang="en-US" sz="2400" dirty="0">
                <a:latin typeface="Times New Roman" panose="02020603050405020304" pitchFamily="18" charset="0"/>
              </a:rPr>
              <a:t>和</a:t>
            </a:r>
            <a:r>
              <a:rPr lang="en-US" altLang="zh-CN" sz="2400" dirty="0">
                <a:latin typeface="Times New Roman" panose="02020603050405020304" pitchFamily="18" charset="0"/>
              </a:rPr>
              <a:t>V[</a:t>
            </a:r>
            <a:r>
              <a:rPr lang="en-US" altLang="zh-CN" sz="2400" i="1" dirty="0">
                <a:latin typeface="Times New Roman" panose="02020603050405020304" pitchFamily="18" charset="0"/>
              </a:rPr>
              <a:t>j</a:t>
            </a:r>
            <a:r>
              <a:rPr lang="en-US" altLang="zh-CN" sz="2400" dirty="0">
                <a:latin typeface="Times New Roman" panose="02020603050405020304" pitchFamily="18" charset="0"/>
              </a:rPr>
              <a:t>]</a:t>
            </a:r>
            <a:r>
              <a:rPr lang="zh-CN" altLang="en-US" sz="2400" dirty="0" smtClean="0">
                <a:latin typeface="Times New Roman" panose="02020603050405020304" pitchFamily="18" charset="0"/>
              </a:rPr>
              <a:t>。</a:t>
            </a:r>
            <a:endParaRPr lang="en-US" altLang="zh-CN" sz="2400" dirty="0" smtClean="0">
              <a:latin typeface="Times New Roman" panose="02020603050405020304" pitchFamily="18" charset="0"/>
            </a:endParaRPr>
          </a:p>
          <a:p>
            <a:pPr lvl="1">
              <a:buClr>
                <a:srgbClr val="0066CC"/>
              </a:buClr>
              <a:defRPr/>
            </a:pPr>
            <a:endParaRPr lang="en-US" altLang="zh-CN" sz="2400" dirty="0">
              <a:latin typeface="Times New Roman" panose="02020603050405020304" pitchFamily="18" charset="0"/>
            </a:endParaRPr>
          </a:p>
          <a:p>
            <a:pPr lvl="1">
              <a:buClr>
                <a:srgbClr val="0066CC"/>
              </a:buClr>
              <a:defRPr/>
            </a:pPr>
            <a:r>
              <a:rPr lang="zh-CN" altLang="en-US" sz="2400" dirty="0">
                <a:latin typeface="Times New Roman" panose="02020603050405020304" pitchFamily="18" charset="0"/>
              </a:rPr>
              <a:t>第</a:t>
            </a:r>
            <a:r>
              <a:rPr lang="en-US" altLang="zh-CN" sz="2400" i="1" dirty="0" err="1">
                <a:latin typeface="Times New Roman" panose="02020603050405020304" pitchFamily="18" charset="0"/>
              </a:rPr>
              <a:t>i</a:t>
            </a:r>
            <a:r>
              <a:rPr lang="zh-CN" altLang="en-US" sz="2400" dirty="0">
                <a:latin typeface="Times New Roman" panose="02020603050405020304" pitchFamily="18" charset="0"/>
              </a:rPr>
              <a:t>趟对待排序元素序列</a:t>
            </a:r>
            <a:r>
              <a:rPr lang="en-US" altLang="zh-CN" sz="2400" dirty="0">
                <a:latin typeface="Times New Roman" panose="02020603050405020304" pitchFamily="18" charset="0"/>
              </a:rPr>
              <a:t>V[</a:t>
            </a:r>
            <a:r>
              <a:rPr lang="en-US" altLang="zh-CN" sz="2400" i="1" dirty="0">
                <a:latin typeface="Times New Roman" panose="02020603050405020304" pitchFamily="18" charset="0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</a:rPr>
              <a:t>-1],V[</a:t>
            </a:r>
            <a:r>
              <a:rPr lang="en-US" altLang="zh-CN" sz="2400" i="1" dirty="0" err="1">
                <a:latin typeface="Times New Roman" panose="02020603050405020304" pitchFamily="18" charset="0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</a:rPr>
              <a:t>],</a:t>
            </a:r>
            <a:r>
              <a:rPr lang="en-US" altLang="zh-CN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,V[</a:t>
            </a:r>
            <a:r>
              <a:rPr lang="en-US" altLang="zh-CN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-1]</a:t>
            </a:r>
            <a:r>
              <a:rPr lang="zh-CN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进行排序，</a:t>
            </a:r>
            <a:r>
              <a:rPr lang="zh-CN" altLang="en-US" sz="2400" dirty="0">
                <a:latin typeface="Times New Roman" panose="02020603050405020304" pitchFamily="18" charset="0"/>
              </a:rPr>
              <a:t>结果将该序列中</a:t>
            </a:r>
            <a:r>
              <a:rPr lang="zh-CN" alt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排序码最小</a:t>
            </a:r>
            <a:r>
              <a:rPr lang="en-US" altLang="zh-CN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zh-CN" alt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大</a:t>
            </a:r>
            <a:r>
              <a:rPr lang="en-US" altLang="zh-CN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  <a:r>
              <a:rPr lang="zh-CN" alt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的元素交换到序列的第一个</a:t>
            </a:r>
            <a:r>
              <a:rPr lang="en-US" altLang="zh-CN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zh-CN" alt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最后</a:t>
            </a:r>
            <a:r>
              <a:rPr lang="en-US" altLang="zh-CN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  <a:r>
              <a:rPr lang="zh-CN" alt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位置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，</a:t>
            </a:r>
            <a:r>
              <a:rPr lang="zh-CN" altLang="en-US" sz="2400" dirty="0">
                <a:latin typeface="Times New Roman" panose="02020603050405020304" pitchFamily="18" charset="0"/>
              </a:rPr>
              <a:t>其它元素也都向排序的最终位置移动。在个别情形，元素可能在排序中途向相反的方向移动。</a:t>
            </a:r>
          </a:p>
          <a:p>
            <a:pPr lvl="1">
              <a:buClr>
                <a:srgbClr val="0066CC"/>
              </a:buClr>
              <a:defRPr/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3260" name="Rectangle 13"/>
          <p:cNvSpPr>
            <a:spLocks noChangeArrowheads="1"/>
          </p:cNvSpPr>
          <p:nvPr/>
        </p:nvSpPr>
        <p:spPr bwMode="auto">
          <a:xfrm>
            <a:off x="1992313" y="3638550"/>
            <a:ext cx="777716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</a:pPr>
            <a:endParaRPr lang="zh-CN" altLang="en-US" sz="2400">
              <a:latin typeface="Times New Roman" panose="02020603050405020304" pitchFamily="18" charset="0"/>
            </a:endParaRPr>
          </a:p>
        </p:txBody>
      </p:sp>
      <p:pic>
        <p:nvPicPr>
          <p:cNvPr id="119810" name="Picture 2" descr="冒泡排序简单解释-CSDN博客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764704"/>
            <a:ext cx="4032448" cy="296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677" y="5517232"/>
            <a:ext cx="5219055" cy="115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1017589" y="-2174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起泡排序过程示例</a:t>
            </a:r>
            <a:endParaRPr lang="zh-CN" altLang="en-US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5173" name="AutoShape 5" descr="白色大理石"/>
          <p:cNvSpPr>
            <a:spLocks noChangeArrowheads="1"/>
          </p:cNvSpPr>
          <p:nvPr/>
        </p:nvSpPr>
        <p:spPr bwMode="auto">
          <a:xfrm>
            <a:off x="2089150" y="2114550"/>
            <a:ext cx="7696200" cy="457200"/>
          </a:xfrm>
          <a:prstGeom prst="parallelogram">
            <a:avLst>
              <a:gd name="adj" fmla="val 24361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175" name="AutoShape 7"/>
          <p:cNvSpPr>
            <a:spLocks noChangeArrowheads="1"/>
          </p:cNvSpPr>
          <p:nvPr/>
        </p:nvSpPr>
        <p:spPr bwMode="auto">
          <a:xfrm>
            <a:off x="3155950" y="1733550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5176" name="AutoShape 8"/>
          <p:cNvSpPr>
            <a:spLocks noChangeArrowheads="1"/>
          </p:cNvSpPr>
          <p:nvPr/>
        </p:nvSpPr>
        <p:spPr bwMode="auto">
          <a:xfrm>
            <a:off x="4146550" y="1657350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5177" name="AutoShape 9"/>
          <p:cNvSpPr>
            <a:spLocks noChangeArrowheads="1"/>
          </p:cNvSpPr>
          <p:nvPr/>
        </p:nvSpPr>
        <p:spPr bwMode="auto">
          <a:xfrm>
            <a:off x="5137150" y="1352550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5178" name="AutoShape 10"/>
          <p:cNvSpPr>
            <a:spLocks noChangeArrowheads="1"/>
          </p:cNvSpPr>
          <p:nvPr/>
        </p:nvSpPr>
        <p:spPr bwMode="auto">
          <a:xfrm>
            <a:off x="6127750" y="1657350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5179" name="AutoShape 11"/>
          <p:cNvSpPr>
            <a:spLocks noChangeArrowheads="1"/>
          </p:cNvSpPr>
          <p:nvPr/>
        </p:nvSpPr>
        <p:spPr bwMode="auto">
          <a:xfrm>
            <a:off x="7118350" y="1809750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5180" name="AutoShape 12"/>
          <p:cNvSpPr>
            <a:spLocks noChangeArrowheads="1"/>
          </p:cNvSpPr>
          <p:nvPr/>
        </p:nvSpPr>
        <p:spPr bwMode="auto">
          <a:xfrm>
            <a:off x="8108950" y="2114550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4282" name="Text Box 13"/>
          <p:cNvSpPr txBox="1">
            <a:spLocks noChangeArrowheads="1"/>
          </p:cNvSpPr>
          <p:nvPr/>
        </p:nvSpPr>
        <p:spPr bwMode="auto">
          <a:xfrm>
            <a:off x="3232150" y="2571750"/>
            <a:ext cx="528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0           1           2           3           4           5</a:t>
            </a:r>
            <a:endParaRPr kumimoji="1" lang="en-US" altLang="zh-CN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5182" name="AutoShape 14" descr="白色大理石"/>
          <p:cNvSpPr>
            <a:spLocks noChangeArrowheads="1"/>
          </p:cNvSpPr>
          <p:nvPr/>
        </p:nvSpPr>
        <p:spPr bwMode="auto">
          <a:xfrm>
            <a:off x="2012950" y="3790950"/>
            <a:ext cx="7772400" cy="457200"/>
          </a:xfrm>
          <a:prstGeom prst="parallelogram">
            <a:avLst>
              <a:gd name="adj" fmla="val 246028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183" name="AutoShape 15"/>
          <p:cNvSpPr>
            <a:spLocks noChangeArrowheads="1"/>
          </p:cNvSpPr>
          <p:nvPr/>
        </p:nvSpPr>
        <p:spPr bwMode="auto">
          <a:xfrm>
            <a:off x="4146550" y="3409950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5184" name="AutoShape 16"/>
          <p:cNvSpPr>
            <a:spLocks noChangeArrowheads="1"/>
          </p:cNvSpPr>
          <p:nvPr/>
        </p:nvSpPr>
        <p:spPr bwMode="auto">
          <a:xfrm>
            <a:off x="7118350" y="3333750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5185" name="Text Box 17"/>
          <p:cNvSpPr txBox="1">
            <a:spLocks noChangeArrowheads="1"/>
          </p:cNvSpPr>
          <p:nvPr/>
        </p:nvSpPr>
        <p:spPr bwMode="auto">
          <a:xfrm>
            <a:off x="1776414" y="3462338"/>
            <a:ext cx="93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kumimoji="1" lang="en-US" altLang="zh-CN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= 1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5188" name="AutoShape 20" descr="白色大理石"/>
          <p:cNvSpPr>
            <a:spLocks noChangeArrowheads="1"/>
          </p:cNvSpPr>
          <p:nvPr/>
        </p:nvSpPr>
        <p:spPr bwMode="auto">
          <a:xfrm>
            <a:off x="3536950" y="5238750"/>
            <a:ext cx="6248400" cy="457200"/>
          </a:xfrm>
          <a:prstGeom prst="parallelogram">
            <a:avLst>
              <a:gd name="adj" fmla="val 19778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189" name="AutoShape 21"/>
          <p:cNvSpPr>
            <a:spLocks noChangeArrowheads="1"/>
          </p:cNvSpPr>
          <p:nvPr/>
        </p:nvSpPr>
        <p:spPr bwMode="auto">
          <a:xfrm>
            <a:off x="6127750" y="4781550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  <a:endParaRPr kumimoji="1" lang="en-US" altLang="zh-CN" sz="24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5190" name="AutoShape 22"/>
          <p:cNvSpPr>
            <a:spLocks noChangeArrowheads="1"/>
          </p:cNvSpPr>
          <p:nvPr/>
        </p:nvSpPr>
        <p:spPr bwMode="auto">
          <a:xfrm>
            <a:off x="4146550" y="4933950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5191" name="AutoShape 23"/>
          <p:cNvSpPr>
            <a:spLocks noChangeArrowheads="1"/>
          </p:cNvSpPr>
          <p:nvPr/>
        </p:nvSpPr>
        <p:spPr bwMode="auto">
          <a:xfrm>
            <a:off x="5137150" y="3333750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5192" name="AutoShape 24"/>
          <p:cNvSpPr>
            <a:spLocks noChangeArrowheads="1"/>
          </p:cNvSpPr>
          <p:nvPr/>
        </p:nvSpPr>
        <p:spPr bwMode="auto">
          <a:xfrm>
            <a:off x="8108950" y="3486150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5193" name="AutoShape 25"/>
          <p:cNvSpPr>
            <a:spLocks noChangeArrowheads="1"/>
          </p:cNvSpPr>
          <p:nvPr/>
        </p:nvSpPr>
        <p:spPr bwMode="auto">
          <a:xfrm>
            <a:off x="3155950" y="5238750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5194" name="AutoShape 26"/>
          <p:cNvSpPr>
            <a:spLocks noChangeArrowheads="1"/>
          </p:cNvSpPr>
          <p:nvPr/>
        </p:nvSpPr>
        <p:spPr bwMode="auto">
          <a:xfrm>
            <a:off x="6127750" y="3028950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5195" name="Text Box 27"/>
          <p:cNvSpPr txBox="1">
            <a:spLocks noChangeArrowheads="1"/>
          </p:cNvSpPr>
          <p:nvPr/>
        </p:nvSpPr>
        <p:spPr bwMode="auto">
          <a:xfrm>
            <a:off x="8832850" y="4122738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exchang</a:t>
            </a:r>
            <a:r>
              <a:rPr kumimoji="1"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=1</a:t>
            </a:r>
          </a:p>
        </p:txBody>
      </p:sp>
      <p:sp>
        <p:nvSpPr>
          <p:cNvPr id="135196" name="AutoShape 28"/>
          <p:cNvSpPr>
            <a:spLocks noChangeArrowheads="1"/>
          </p:cNvSpPr>
          <p:nvPr/>
        </p:nvSpPr>
        <p:spPr bwMode="auto">
          <a:xfrm>
            <a:off x="3155950" y="3790950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5197" name="Line 29"/>
          <p:cNvSpPr>
            <a:spLocks noChangeShapeType="1"/>
          </p:cNvSpPr>
          <p:nvPr/>
        </p:nvSpPr>
        <p:spPr bwMode="auto">
          <a:xfrm>
            <a:off x="7727950" y="394335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triangle" w="sm" len="med"/>
            <a:tailEnd type="triangle" w="sm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198" name="Line 30"/>
          <p:cNvSpPr>
            <a:spLocks noChangeShapeType="1"/>
          </p:cNvSpPr>
          <p:nvPr/>
        </p:nvSpPr>
        <p:spPr bwMode="auto">
          <a:xfrm>
            <a:off x="6737350" y="394335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triangle" w="sm" len="med"/>
            <a:tailEnd type="triangle" w="sm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199" name="Line 31"/>
          <p:cNvSpPr>
            <a:spLocks noChangeShapeType="1"/>
          </p:cNvSpPr>
          <p:nvPr/>
        </p:nvSpPr>
        <p:spPr bwMode="auto">
          <a:xfrm>
            <a:off x="5746750" y="394335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triangle" w="sm" len="med"/>
            <a:tailEnd type="triangle" w="sm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200" name="Line 32"/>
          <p:cNvSpPr>
            <a:spLocks noChangeShapeType="1"/>
          </p:cNvSpPr>
          <p:nvPr/>
        </p:nvSpPr>
        <p:spPr bwMode="auto">
          <a:xfrm>
            <a:off x="4756150" y="394335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triangle" w="sm" len="med"/>
            <a:tailEnd type="triangle" w="sm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201" name="Line 33"/>
          <p:cNvSpPr>
            <a:spLocks noChangeShapeType="1"/>
          </p:cNvSpPr>
          <p:nvPr/>
        </p:nvSpPr>
        <p:spPr bwMode="auto">
          <a:xfrm>
            <a:off x="3765550" y="394335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triangle" w="sm" len="med"/>
            <a:tailEnd type="triangle" w="sm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202" name="AutoShape 34"/>
          <p:cNvSpPr>
            <a:spLocks noChangeArrowheads="1"/>
          </p:cNvSpPr>
          <p:nvPr/>
        </p:nvSpPr>
        <p:spPr bwMode="auto">
          <a:xfrm>
            <a:off x="8108950" y="4781550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5203" name="Line 35"/>
          <p:cNvSpPr>
            <a:spLocks noChangeShapeType="1"/>
          </p:cNvSpPr>
          <p:nvPr/>
        </p:nvSpPr>
        <p:spPr bwMode="auto">
          <a:xfrm>
            <a:off x="7727950" y="539115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triangle" w="sm" len="med"/>
            <a:tailEnd type="triangle" w="sm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204" name="Line 36"/>
          <p:cNvSpPr>
            <a:spLocks noChangeShapeType="1"/>
          </p:cNvSpPr>
          <p:nvPr/>
        </p:nvSpPr>
        <p:spPr bwMode="auto">
          <a:xfrm>
            <a:off x="6737350" y="539115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triangle" w="sm" len="med"/>
            <a:tailEnd type="triangle" w="sm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205" name="Line 37"/>
          <p:cNvSpPr>
            <a:spLocks noChangeShapeType="1"/>
          </p:cNvSpPr>
          <p:nvPr/>
        </p:nvSpPr>
        <p:spPr bwMode="auto">
          <a:xfrm>
            <a:off x="5746750" y="539115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triangle" w="sm" len="med"/>
            <a:tailEnd type="triangle" w="sm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206" name="Line 38"/>
          <p:cNvSpPr>
            <a:spLocks noChangeShapeType="1"/>
          </p:cNvSpPr>
          <p:nvPr/>
        </p:nvSpPr>
        <p:spPr bwMode="auto">
          <a:xfrm>
            <a:off x="4756150" y="539115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triangle" w="sm" len="med"/>
            <a:tailEnd type="triangle" w="sm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207" name="AutoShape 39"/>
          <p:cNvSpPr>
            <a:spLocks noChangeArrowheads="1"/>
          </p:cNvSpPr>
          <p:nvPr/>
        </p:nvSpPr>
        <p:spPr bwMode="auto">
          <a:xfrm>
            <a:off x="7118350" y="4476750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5208" name="AutoShape 40"/>
          <p:cNvSpPr>
            <a:spLocks noChangeArrowheads="1"/>
          </p:cNvSpPr>
          <p:nvPr/>
        </p:nvSpPr>
        <p:spPr bwMode="auto">
          <a:xfrm>
            <a:off x="5137150" y="4857750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5209" name="Text Box 41"/>
          <p:cNvSpPr txBox="1">
            <a:spLocks noChangeArrowheads="1"/>
          </p:cNvSpPr>
          <p:nvPr/>
        </p:nvSpPr>
        <p:spPr bwMode="auto">
          <a:xfrm>
            <a:off x="8843964" y="5635625"/>
            <a:ext cx="1824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exchang</a:t>
            </a:r>
            <a:r>
              <a:rPr kumimoji="1"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=1</a:t>
            </a:r>
          </a:p>
        </p:txBody>
      </p:sp>
      <p:sp>
        <p:nvSpPr>
          <p:cNvPr id="135210" name="Text Box 42"/>
          <p:cNvSpPr txBox="1">
            <a:spLocks noChangeArrowheads="1"/>
          </p:cNvSpPr>
          <p:nvPr/>
        </p:nvSpPr>
        <p:spPr bwMode="auto">
          <a:xfrm>
            <a:off x="1776413" y="510698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kumimoji="1" lang="en-US" altLang="zh-CN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= 2</a:t>
            </a:r>
          </a:p>
        </p:txBody>
      </p:sp>
      <p:sp>
        <p:nvSpPr>
          <p:cNvPr id="135226" name="Text Box 58"/>
          <p:cNvSpPr txBox="1">
            <a:spLocks noChangeArrowheads="1"/>
          </p:cNvSpPr>
          <p:nvPr/>
        </p:nvSpPr>
        <p:spPr bwMode="auto">
          <a:xfrm>
            <a:off x="1662114" y="1412875"/>
            <a:ext cx="1697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初始序列</a:t>
            </a:r>
            <a:endParaRPr kumimoji="1" lang="zh-CN" altLang="en-US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1067365" y="5832"/>
            <a:ext cx="5895409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起泡排序过程示例（续）</a:t>
            </a:r>
          </a:p>
        </p:txBody>
      </p:sp>
      <p:sp>
        <p:nvSpPr>
          <p:cNvPr id="168965" name="AutoShape 5" descr="白色大理石"/>
          <p:cNvSpPr>
            <a:spLocks noChangeArrowheads="1"/>
          </p:cNvSpPr>
          <p:nvPr/>
        </p:nvSpPr>
        <p:spPr bwMode="auto">
          <a:xfrm>
            <a:off x="4475163" y="2462213"/>
            <a:ext cx="5257800" cy="457200"/>
          </a:xfrm>
          <a:prstGeom prst="parallelogram">
            <a:avLst>
              <a:gd name="adj" fmla="val 166431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8966" name="AutoShape 6"/>
          <p:cNvSpPr>
            <a:spLocks noChangeArrowheads="1"/>
          </p:cNvSpPr>
          <p:nvPr/>
        </p:nvSpPr>
        <p:spPr bwMode="auto">
          <a:xfrm>
            <a:off x="7980363" y="1700213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1919289" y="2349500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kumimoji="1" lang="en-US" altLang="zh-CN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= 3</a:t>
            </a:r>
          </a:p>
        </p:txBody>
      </p:sp>
      <p:sp>
        <p:nvSpPr>
          <p:cNvPr id="168968" name="AutoShape 8"/>
          <p:cNvSpPr>
            <a:spLocks noChangeArrowheads="1"/>
          </p:cNvSpPr>
          <p:nvPr/>
        </p:nvSpPr>
        <p:spPr bwMode="auto">
          <a:xfrm>
            <a:off x="3027363" y="2462213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8969" name="AutoShape 9"/>
          <p:cNvSpPr>
            <a:spLocks noChangeArrowheads="1"/>
          </p:cNvSpPr>
          <p:nvPr/>
        </p:nvSpPr>
        <p:spPr bwMode="auto">
          <a:xfrm>
            <a:off x="4017963" y="2157413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8704264" y="2900363"/>
            <a:ext cx="1576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ex</a:t>
            </a:r>
            <a:r>
              <a:rPr kumimoji="1" lang="en-US" altLang="zh-CN" sz="24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chang</a:t>
            </a:r>
            <a:r>
              <a:rPr kumimoji="1"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=1</a:t>
            </a: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>
            <a:off x="6989763" y="2005013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8972" name="Line 12"/>
          <p:cNvSpPr>
            <a:spLocks noChangeShapeType="1"/>
          </p:cNvSpPr>
          <p:nvPr/>
        </p:nvSpPr>
        <p:spPr bwMode="auto">
          <a:xfrm>
            <a:off x="7599363" y="2614613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triangle" w="sm" len="med"/>
            <a:tailEnd type="triangle" w="sm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8973" name="AutoShape 13"/>
          <p:cNvSpPr>
            <a:spLocks noChangeArrowheads="1"/>
          </p:cNvSpPr>
          <p:nvPr/>
        </p:nvSpPr>
        <p:spPr bwMode="auto">
          <a:xfrm>
            <a:off x="5999163" y="2005013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  <a:endParaRPr kumimoji="1" lang="en-US" altLang="zh-CN" sz="24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8974" name="AutoShape 14"/>
          <p:cNvSpPr>
            <a:spLocks noChangeArrowheads="1"/>
          </p:cNvSpPr>
          <p:nvPr/>
        </p:nvSpPr>
        <p:spPr bwMode="auto">
          <a:xfrm>
            <a:off x="5008563" y="2081213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8975" name="AutoShape 15" descr="白色大理石"/>
          <p:cNvSpPr>
            <a:spLocks noChangeArrowheads="1"/>
          </p:cNvSpPr>
          <p:nvPr/>
        </p:nvSpPr>
        <p:spPr bwMode="auto">
          <a:xfrm>
            <a:off x="5438775" y="4119563"/>
            <a:ext cx="4191000" cy="457200"/>
          </a:xfrm>
          <a:prstGeom prst="parallelogram">
            <a:avLst>
              <a:gd name="adj" fmla="val 132662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8976" name="AutoShape 16"/>
          <p:cNvSpPr>
            <a:spLocks noChangeArrowheads="1"/>
          </p:cNvSpPr>
          <p:nvPr/>
        </p:nvSpPr>
        <p:spPr bwMode="auto">
          <a:xfrm>
            <a:off x="6962775" y="3662363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5311" name="Text Box 17"/>
          <p:cNvSpPr txBox="1">
            <a:spLocks noChangeArrowheads="1"/>
          </p:cNvSpPr>
          <p:nvPr/>
        </p:nvSpPr>
        <p:spPr bwMode="auto">
          <a:xfrm>
            <a:off x="3076575" y="4576763"/>
            <a:ext cx="528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0           1            2          3           4           5</a:t>
            </a:r>
            <a:endParaRPr kumimoji="1" lang="en-US" altLang="zh-CN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8978" name="Text Box 18"/>
          <p:cNvSpPr txBox="1">
            <a:spLocks noChangeArrowheads="1"/>
          </p:cNvSpPr>
          <p:nvPr/>
        </p:nvSpPr>
        <p:spPr bwMode="auto">
          <a:xfrm>
            <a:off x="1960563" y="3976688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kumimoji="1" lang="en-US" altLang="zh-CN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= 4</a:t>
            </a:r>
          </a:p>
        </p:txBody>
      </p:sp>
      <p:sp>
        <p:nvSpPr>
          <p:cNvPr id="168979" name="AutoShape 19"/>
          <p:cNvSpPr>
            <a:spLocks noChangeArrowheads="1"/>
          </p:cNvSpPr>
          <p:nvPr/>
        </p:nvSpPr>
        <p:spPr bwMode="auto">
          <a:xfrm>
            <a:off x="7953375" y="3357563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8981" name="Text Box 21"/>
          <p:cNvSpPr txBox="1">
            <a:spLocks noChangeArrowheads="1"/>
          </p:cNvSpPr>
          <p:nvPr/>
        </p:nvSpPr>
        <p:spPr bwMode="auto">
          <a:xfrm>
            <a:off x="8704264" y="4556125"/>
            <a:ext cx="1576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exchang</a:t>
            </a:r>
            <a:r>
              <a:rPr kumimoji="1"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=0</a:t>
            </a:r>
          </a:p>
        </p:txBody>
      </p:sp>
      <p:sp>
        <p:nvSpPr>
          <p:cNvPr id="168983" name="AutoShape 23"/>
          <p:cNvSpPr>
            <a:spLocks noChangeArrowheads="1"/>
          </p:cNvSpPr>
          <p:nvPr/>
        </p:nvSpPr>
        <p:spPr bwMode="auto">
          <a:xfrm>
            <a:off x="5972175" y="3662363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  <a:endParaRPr kumimoji="1" lang="en-US" altLang="zh-CN" sz="24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8995" name="AutoShape 35"/>
          <p:cNvSpPr>
            <a:spLocks noChangeArrowheads="1"/>
          </p:cNvSpPr>
          <p:nvPr/>
        </p:nvSpPr>
        <p:spPr bwMode="auto">
          <a:xfrm>
            <a:off x="3000375" y="4127500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8996" name="AutoShape 36"/>
          <p:cNvSpPr>
            <a:spLocks noChangeArrowheads="1"/>
          </p:cNvSpPr>
          <p:nvPr/>
        </p:nvSpPr>
        <p:spPr bwMode="auto">
          <a:xfrm>
            <a:off x="3990975" y="3822700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8997" name="AutoShape 37"/>
          <p:cNvSpPr>
            <a:spLocks noChangeArrowheads="1"/>
          </p:cNvSpPr>
          <p:nvPr/>
        </p:nvSpPr>
        <p:spPr bwMode="auto">
          <a:xfrm>
            <a:off x="4981575" y="3746500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8998" name="Text Box 38"/>
          <p:cNvSpPr txBox="1">
            <a:spLocks noChangeArrowheads="1"/>
          </p:cNvSpPr>
          <p:nvPr/>
        </p:nvSpPr>
        <p:spPr bwMode="auto">
          <a:xfrm>
            <a:off x="1990726" y="4581525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eaLnBrk="1" hangingPunct="1">
              <a:defRPr/>
            </a:pPr>
            <a:r>
              <a:rPr kumimoji="1" lang="zh-CN" alt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结果</a:t>
            </a:r>
            <a:endParaRPr kumimoji="1" lang="zh-CN" altLang="en-US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1054101" y="16808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起泡排序算法</a:t>
            </a:r>
            <a:endParaRPr lang="zh-CN" altLang="en-US" sz="360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1847528" y="980728"/>
            <a:ext cx="864076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#include “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dataList.h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”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template &lt;class T&gt;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void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BubbleSort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(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dataList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&lt;T&gt; &amp; L,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const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left,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const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right) { </a:t>
            </a:r>
            <a:r>
              <a:rPr kumimoji="1" lang="en-US" altLang="zh-CN" sz="2400" dirty="0">
                <a:solidFill>
                  <a:srgbClr val="CC0099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 dirty="0">
                <a:solidFill>
                  <a:srgbClr val="CC0099"/>
                </a:solidFill>
                <a:latin typeface="Times New Roman" panose="02020603050405020304" pitchFamily="18" charset="0"/>
              </a:rPr>
              <a:t>从后向前进行比较交换的优化的起泡排序（加标志）</a:t>
            </a:r>
            <a:endParaRPr kumimoji="1" lang="en-US" altLang="zh-CN" sz="2400" dirty="0">
              <a:solidFill>
                <a:srgbClr val="CC0099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   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j,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=left, exchange = 1;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    while (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&lt; right &amp;&amp; exchange ){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           exchange = 0;	                     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标志置为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0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，假定未交换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 dirty="0">
                <a:latin typeface="Times New Roman" panose="02020603050405020304" pitchFamily="18" charset="0"/>
              </a:rPr>
              <a:t>           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for ( j = right;  j &gt;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;  j-- 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                  if ( L[j-1] &gt; L[j] ) { 	      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逆序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 dirty="0">
                <a:latin typeface="Times New Roman" panose="02020603050405020304" pitchFamily="18" charset="0"/>
              </a:rPr>
              <a:t>	             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Swap ( L[j-1], L[j] );      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交换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 dirty="0">
                <a:latin typeface="Times New Roman" panose="02020603050405020304" pitchFamily="18" charset="0"/>
              </a:rPr>
              <a:t>	             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exchange = 1;        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标志置为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，有交换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 dirty="0">
                <a:latin typeface="Times New Roman" panose="02020603050405020304" pitchFamily="18" charset="0"/>
              </a:rPr>
              <a:t>                  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          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++;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 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}</a:t>
            </a:r>
            <a:endParaRPr kumimoji="1" lang="zh-CN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392" y="0"/>
            <a:ext cx="10515600" cy="687611"/>
          </a:xfrm>
        </p:spPr>
        <p:txBody>
          <a:bodyPr>
            <a:noAutofit/>
          </a:bodyPr>
          <a:lstStyle/>
          <a:p>
            <a:r>
              <a:rPr lang="en-US" altLang="zh-CN" b="1" dirty="0">
                <a:solidFill>
                  <a:srgbClr val="0000CC"/>
                </a:solidFill>
              </a:rPr>
              <a:t>Motivation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9810" name="Picture 2" descr="https://ss1.bdstatic.com/70cFuXSh_Q1YnxGkpoWK1HF6hhy/it/u=1317061984,3853649183&amp;fm=26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700" y="837524"/>
            <a:ext cx="3754388" cy="569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2" name="Picture 4" descr="http://5b0988e595225.cdn.sohucs.com/images/20191022/83b6f18348ee42358901244dff3dd10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090186"/>
            <a:ext cx="4104456" cy="544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2" name="Rectangle 12"/>
          <p:cNvSpPr>
            <a:spLocks noChangeArrowheads="1"/>
          </p:cNvSpPr>
          <p:nvPr/>
        </p:nvSpPr>
        <p:spPr bwMode="auto">
          <a:xfrm>
            <a:off x="1127448" y="980728"/>
            <a:ext cx="8208963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时间</a:t>
            </a:r>
            <a:endParaRPr lang="zh-CN" altLang="en-US" sz="2600">
              <a:solidFill>
                <a:schemeClr val="tx2"/>
              </a:solidFill>
            </a:endParaRPr>
          </a:p>
        </p:txBody>
      </p:sp>
      <p:sp>
        <p:nvSpPr>
          <p:cNvPr id="57347" name="Rectangle 13"/>
          <p:cNvSpPr>
            <a:spLocks noChangeArrowheads="1"/>
          </p:cNvSpPr>
          <p:nvPr/>
        </p:nvSpPr>
        <p:spPr bwMode="auto">
          <a:xfrm>
            <a:off x="1487811" y="1485552"/>
            <a:ext cx="8135937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buClr>
                <a:srgbClr val="FF3300"/>
              </a:buClr>
              <a:buSzPct val="55000"/>
            </a:pPr>
            <a:r>
              <a:rPr lang="zh-CN" altLang="en-US" sz="2600" dirty="0">
                <a:solidFill>
                  <a:srgbClr val="CC0099"/>
                </a:solidFill>
                <a:latin typeface="Times New Roman" panose="02020603050405020304" pitchFamily="18" charset="0"/>
              </a:rPr>
              <a:t>最好</a:t>
            </a:r>
            <a:r>
              <a:rPr lang="zh-CN" altLang="en-US" sz="2600" dirty="0">
                <a:latin typeface="Times New Roman" panose="02020603050405020304" pitchFamily="18" charset="0"/>
              </a:rPr>
              <a:t>情况（“正序”）：只执行</a:t>
            </a:r>
            <a:r>
              <a:rPr lang="zh-CN" altLang="en-US" sz="2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一趟</a:t>
            </a:r>
            <a:r>
              <a:rPr lang="zh-CN" altLang="en-US" sz="2600" dirty="0">
                <a:latin typeface="Times New Roman" panose="02020603050405020304" pitchFamily="18" charset="0"/>
              </a:rPr>
              <a:t>起泡</a:t>
            </a:r>
          </a:p>
          <a:p>
            <a:pPr>
              <a:buClr>
                <a:srgbClr val="FF3300"/>
              </a:buClr>
              <a:buSzPct val="55000"/>
              <a:buFont typeface="Wingdings" panose="05000000000000000000" pitchFamily="2" charset="2"/>
              <a:buNone/>
            </a:pPr>
            <a:r>
              <a:rPr lang="zh-CN" altLang="en-US" sz="2600" dirty="0">
                <a:latin typeface="Times New Roman" panose="02020603050405020304" pitchFamily="18" charset="0"/>
              </a:rPr>
              <a:t>　排序码比较次数</a:t>
            </a:r>
            <a:r>
              <a:rPr lang="en-US" altLang="zh-CN" sz="2600" i="1" dirty="0">
                <a:latin typeface="Times New Roman" panose="02020603050405020304" pitchFamily="18" charset="0"/>
              </a:rPr>
              <a:t>KCN</a:t>
            </a:r>
            <a:r>
              <a:rPr lang="zh-CN" altLang="en-US" sz="2600" dirty="0">
                <a:latin typeface="Times New Roman" panose="02020603050405020304" pitchFamily="18" charset="0"/>
              </a:rPr>
              <a:t>为 </a:t>
            </a:r>
            <a:r>
              <a:rPr lang="en-US" altLang="zh-CN" sz="2600" i="1" dirty="0">
                <a:latin typeface="Times New Roman" panose="02020603050405020304" pitchFamily="18" charset="0"/>
              </a:rPr>
              <a:t>n</a:t>
            </a:r>
            <a:r>
              <a:rPr lang="en-US" altLang="zh-CN" sz="2600" dirty="0">
                <a:latin typeface="Times New Roman" panose="02020603050405020304" pitchFamily="18" charset="0"/>
              </a:rPr>
              <a:t>-1</a:t>
            </a:r>
            <a:r>
              <a:rPr lang="zh-CN" altLang="en-US" sz="2600" dirty="0">
                <a:latin typeface="Times New Roman" panose="02020603050405020304" pitchFamily="18" charset="0"/>
              </a:rPr>
              <a:t>，元素移动次数</a:t>
            </a:r>
            <a:r>
              <a:rPr lang="en-US" altLang="zh-CN" sz="2600" i="1" dirty="0">
                <a:latin typeface="Times New Roman" panose="02020603050405020304" pitchFamily="18" charset="0"/>
              </a:rPr>
              <a:t>RMN</a:t>
            </a:r>
            <a:r>
              <a:rPr lang="zh-CN" altLang="en-US" sz="2600" dirty="0">
                <a:latin typeface="Times New Roman" panose="02020603050405020304" pitchFamily="18" charset="0"/>
              </a:rPr>
              <a:t>为 </a:t>
            </a:r>
            <a:r>
              <a:rPr lang="en-US" altLang="zh-CN" sz="2600" dirty="0">
                <a:latin typeface="Times New Roman" panose="02020603050405020304" pitchFamily="18" charset="0"/>
              </a:rPr>
              <a:t>0</a:t>
            </a:r>
          </a:p>
          <a:p>
            <a:pPr>
              <a:spcBef>
                <a:spcPct val="30000"/>
              </a:spcBef>
              <a:buClr>
                <a:srgbClr val="FF3300"/>
              </a:buClr>
              <a:buSzPct val="55000"/>
            </a:pPr>
            <a:r>
              <a:rPr lang="zh-CN" altLang="en-US" sz="2600" dirty="0">
                <a:solidFill>
                  <a:srgbClr val="CC0099"/>
                </a:solidFill>
                <a:latin typeface="Times New Roman" panose="02020603050405020304" pitchFamily="18" charset="0"/>
              </a:rPr>
              <a:t>最坏</a:t>
            </a:r>
            <a:r>
              <a:rPr lang="zh-CN" altLang="en-US" sz="2600" dirty="0">
                <a:latin typeface="Times New Roman" panose="02020603050405020304" pitchFamily="18" charset="0"/>
              </a:rPr>
              <a:t>情况（“逆序”）：执行</a:t>
            </a:r>
            <a:r>
              <a:rPr lang="en-US" altLang="zh-CN" sz="2600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2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-1</a:t>
            </a:r>
            <a:r>
              <a:rPr lang="zh-CN" altLang="en-US" sz="2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趟</a:t>
            </a:r>
            <a:r>
              <a:rPr lang="zh-CN" altLang="en-US" sz="2600" dirty="0">
                <a:latin typeface="Times New Roman" panose="02020603050405020304" pitchFamily="18" charset="0"/>
              </a:rPr>
              <a:t>起泡</a:t>
            </a:r>
            <a:endParaRPr lang="zh-CN" altLang="en-US" sz="2600" b="0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74" name="Rectangle 14"/>
          <p:cNvSpPr>
            <a:spLocks noChangeArrowheads="1"/>
          </p:cNvSpPr>
          <p:nvPr/>
        </p:nvSpPr>
        <p:spPr bwMode="auto">
          <a:xfrm>
            <a:off x="1559248" y="4581177"/>
            <a:ext cx="7986713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"/>
              </a:spcBef>
              <a:buClr>
                <a:schemeClr val="hlink"/>
              </a:buClr>
              <a:buSzPct val="55000"/>
              <a:defRPr/>
            </a:pPr>
            <a:r>
              <a:rPr lang="zh-CN" altLang="en-US" sz="2600">
                <a:latin typeface="Times New Roman" panose="02020603050405020304" pitchFamily="18" charset="0"/>
              </a:rPr>
              <a:t>起泡排序的</a:t>
            </a:r>
            <a:r>
              <a:rPr lang="zh-CN" alt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时间复杂度</a:t>
            </a:r>
            <a:r>
              <a:rPr lang="zh-CN" altLang="en-US" sz="2600">
                <a:latin typeface="Times New Roman" panose="02020603050405020304" pitchFamily="18" charset="0"/>
              </a:rPr>
              <a:t>为</a:t>
            </a:r>
            <a:r>
              <a:rPr lang="zh-CN" altLang="en-US" sz="26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2600">
                <a:solidFill>
                  <a:schemeClr val="hlink"/>
                </a:solidFill>
                <a:latin typeface="Times New Roman" panose="02020603050405020304" pitchFamily="18" charset="0"/>
              </a:rPr>
              <a:t>O(</a:t>
            </a:r>
            <a:r>
              <a:rPr lang="en-US" altLang="zh-CN" sz="2600" i="1">
                <a:solidFill>
                  <a:schemeClr val="hlink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2600" baseline="30000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600">
                <a:solidFill>
                  <a:schemeClr val="hlink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6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245776" name="Rectangle 16"/>
          <p:cNvSpPr>
            <a:spLocks noChangeArrowheads="1"/>
          </p:cNvSpPr>
          <p:nvPr/>
        </p:nvSpPr>
        <p:spPr bwMode="auto">
          <a:xfrm>
            <a:off x="1127448" y="5301902"/>
            <a:ext cx="8208963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空间：</a:t>
            </a:r>
            <a:r>
              <a:rPr lang="en-US" altLang="zh-CN" sz="26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O(1)</a:t>
            </a:r>
          </a:p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600">
                <a:latin typeface="Times New Roman" panose="02020603050405020304" pitchFamily="18" charset="0"/>
              </a:rPr>
              <a:t>起泡排序是一种</a:t>
            </a:r>
            <a:r>
              <a:rPr lang="zh-CN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稳定</a:t>
            </a:r>
            <a:r>
              <a:rPr lang="zh-CN" altLang="en-US" sz="2600">
                <a:latin typeface="Times New Roman" panose="02020603050405020304" pitchFamily="18" charset="0"/>
              </a:rPr>
              <a:t>的排序方法。</a:t>
            </a:r>
            <a:endParaRPr lang="zh-CN" altLang="en-US" sz="2600"/>
          </a:p>
        </p:txBody>
      </p:sp>
      <p:sp>
        <p:nvSpPr>
          <p:cNvPr id="245777" name="Rectangle 17"/>
          <p:cNvSpPr>
            <a:spLocks noChangeArrowheads="1"/>
          </p:cNvSpPr>
          <p:nvPr/>
        </p:nvSpPr>
        <p:spPr bwMode="auto">
          <a:xfrm>
            <a:off x="911424" y="1589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起泡排序算法分析</a:t>
            </a:r>
            <a:endParaRPr lang="zh-CN" altLang="en-US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5735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400420"/>
              </p:ext>
            </p:extLst>
          </p:nvPr>
        </p:nvGraphicFramePr>
        <p:xfrm>
          <a:off x="2567310" y="2858739"/>
          <a:ext cx="4679950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9" name="公式" r:id="rId3" imgW="1955800" imgH="838200" progId="Equation.3">
                  <p:embed/>
                </p:oleObj>
              </mc:Choice>
              <mc:Fallback>
                <p:oleObj name="公式" r:id="rId3" imgW="1955800" imgH="838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310" y="2858739"/>
                        <a:ext cx="4679950" cy="166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爆炸形 1 14"/>
          <p:cNvSpPr/>
          <p:nvPr/>
        </p:nvSpPr>
        <p:spPr>
          <a:xfrm>
            <a:off x="9552384" y="214314"/>
            <a:ext cx="2520280" cy="1774526"/>
          </a:xfrm>
          <a:prstGeom prst="irregularSeal1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</a:rPr>
              <a:t>如果没有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</a:rPr>
              <a:t>exchange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</a:rPr>
              <a:t>呢？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392144" y="3212976"/>
            <a:ext cx="4774406" cy="3539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600" smtClean="0">
                <a:latin typeface="Times New Roman" panose="02020603050405020304" pitchFamily="18" charset="0"/>
              </a:rPr>
              <a:t>void </a:t>
            </a:r>
            <a:r>
              <a:rPr kumimoji="1" lang="en-US" altLang="zh-CN" sz="1600" dirty="0" err="1">
                <a:latin typeface="Times New Roman" panose="02020603050405020304" pitchFamily="18" charset="0"/>
              </a:rPr>
              <a:t>BubbleSort</a:t>
            </a:r>
            <a:r>
              <a:rPr kumimoji="1" lang="en-US" altLang="zh-CN" sz="1600" dirty="0">
                <a:latin typeface="Times New Roman" panose="02020603050405020304" pitchFamily="18" charset="0"/>
              </a:rPr>
              <a:t>(</a:t>
            </a:r>
            <a:r>
              <a:rPr kumimoji="1" lang="en-US" altLang="zh-CN" sz="1600" dirty="0" err="1">
                <a:latin typeface="Times New Roman" panose="02020603050405020304" pitchFamily="18" charset="0"/>
              </a:rPr>
              <a:t>dataList</a:t>
            </a:r>
            <a:r>
              <a:rPr kumimoji="1" lang="en-US" altLang="zh-CN" sz="1600" dirty="0">
                <a:latin typeface="Times New Roman" panose="02020603050405020304" pitchFamily="18" charset="0"/>
              </a:rPr>
              <a:t>&lt;T&gt; &amp; L, </a:t>
            </a:r>
            <a:r>
              <a:rPr kumimoji="1" lang="en-US" altLang="zh-CN" sz="1600" dirty="0" err="1">
                <a:latin typeface="Times New Roman" panose="02020603050405020304" pitchFamily="18" charset="0"/>
              </a:rPr>
              <a:t>const</a:t>
            </a:r>
            <a:r>
              <a:rPr kumimoji="1" lang="en-US" altLang="zh-CN" sz="160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16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1600" dirty="0">
                <a:latin typeface="Times New Roman" panose="02020603050405020304" pitchFamily="18" charset="0"/>
              </a:rPr>
              <a:t> left, </a:t>
            </a:r>
            <a:r>
              <a:rPr kumimoji="1" lang="en-US" altLang="zh-CN" sz="1600" dirty="0" err="1">
                <a:latin typeface="Times New Roman" panose="02020603050405020304" pitchFamily="18" charset="0"/>
              </a:rPr>
              <a:t>const</a:t>
            </a:r>
            <a:r>
              <a:rPr kumimoji="1" lang="en-US" altLang="zh-CN" sz="160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16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1600" dirty="0">
                <a:latin typeface="Times New Roman" panose="02020603050405020304" pitchFamily="18" charset="0"/>
              </a:rPr>
              <a:t> right) { </a:t>
            </a:r>
            <a:r>
              <a:rPr kumimoji="1" lang="en-US" altLang="zh-CN" sz="1600" dirty="0">
                <a:solidFill>
                  <a:srgbClr val="CC0099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1600" dirty="0">
                <a:solidFill>
                  <a:srgbClr val="CC0099"/>
                </a:solidFill>
                <a:latin typeface="Times New Roman" panose="02020603050405020304" pitchFamily="18" charset="0"/>
              </a:rPr>
              <a:t>从后向前进行比较交换的优化的起泡排序（加标志）</a:t>
            </a:r>
            <a:endParaRPr kumimoji="1" lang="en-US" altLang="zh-CN" sz="1600" dirty="0">
              <a:solidFill>
                <a:srgbClr val="CC0099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600" dirty="0">
                <a:latin typeface="Times New Roman" panose="02020603050405020304" pitchFamily="18" charset="0"/>
              </a:rPr>
              <a:t>    </a:t>
            </a:r>
            <a:r>
              <a:rPr kumimoji="1" lang="en-US" altLang="zh-CN" sz="16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1600" dirty="0">
                <a:latin typeface="Times New Roman" panose="02020603050405020304" pitchFamily="18" charset="0"/>
              </a:rPr>
              <a:t> j, </a:t>
            </a:r>
            <a:r>
              <a:rPr kumimoji="1" lang="en-US" altLang="zh-CN" sz="16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1600" dirty="0">
                <a:latin typeface="Times New Roman" panose="02020603050405020304" pitchFamily="18" charset="0"/>
              </a:rPr>
              <a:t>=left, exchange = 1;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600" dirty="0">
                <a:latin typeface="Times New Roman" panose="02020603050405020304" pitchFamily="18" charset="0"/>
              </a:rPr>
              <a:t>    while ( </a:t>
            </a:r>
            <a:r>
              <a:rPr kumimoji="1" lang="en-US" altLang="zh-CN" sz="16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1600" dirty="0">
                <a:latin typeface="Times New Roman" panose="02020603050405020304" pitchFamily="18" charset="0"/>
              </a:rPr>
              <a:t> &lt; right &amp;&amp; exchange ){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600" dirty="0">
                <a:latin typeface="Times New Roman" panose="02020603050405020304" pitchFamily="18" charset="0"/>
              </a:rPr>
              <a:t>           exchange = 0;	</a:t>
            </a:r>
            <a:r>
              <a:rPr kumimoji="1" lang="en-US" altLang="zh-CN" sz="1600">
                <a:latin typeface="Times New Roman" panose="02020603050405020304" pitchFamily="18" charset="0"/>
              </a:rPr>
              <a:t> </a:t>
            </a:r>
            <a:r>
              <a:rPr kumimoji="1" lang="en-US" altLang="zh-CN" sz="1600" smtClean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1600" dirty="0">
                <a:solidFill>
                  <a:srgbClr val="3333CC"/>
                </a:solidFill>
                <a:latin typeface="Times New Roman" panose="02020603050405020304" pitchFamily="18" charset="0"/>
              </a:rPr>
              <a:t>标志置为</a:t>
            </a:r>
            <a:r>
              <a:rPr kumimoji="1" lang="en-US" altLang="zh-CN" sz="1600" dirty="0">
                <a:solidFill>
                  <a:srgbClr val="3333CC"/>
                </a:solidFill>
                <a:latin typeface="Times New Roman" panose="02020603050405020304" pitchFamily="18" charset="0"/>
              </a:rPr>
              <a:t>0</a:t>
            </a:r>
            <a:r>
              <a:rPr kumimoji="1" lang="zh-CN" altLang="en-US" sz="1600" dirty="0">
                <a:solidFill>
                  <a:srgbClr val="3333CC"/>
                </a:solidFill>
                <a:latin typeface="Times New Roman" panose="02020603050405020304" pitchFamily="18" charset="0"/>
              </a:rPr>
              <a:t>，假定未交换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1600" dirty="0">
                <a:latin typeface="Times New Roman" panose="02020603050405020304" pitchFamily="18" charset="0"/>
              </a:rPr>
              <a:t>           </a:t>
            </a:r>
            <a:r>
              <a:rPr kumimoji="1" lang="en-US" altLang="zh-CN" sz="1600" dirty="0">
                <a:latin typeface="Times New Roman" panose="02020603050405020304" pitchFamily="18" charset="0"/>
              </a:rPr>
              <a:t>for ( j = right;  j &gt; </a:t>
            </a:r>
            <a:r>
              <a:rPr kumimoji="1" lang="en-US" altLang="zh-CN" sz="16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1600" dirty="0">
                <a:latin typeface="Times New Roman" panose="02020603050405020304" pitchFamily="18" charset="0"/>
              </a:rPr>
              <a:t>;  j-- 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600" dirty="0">
                <a:latin typeface="Times New Roman" panose="02020603050405020304" pitchFamily="18" charset="0"/>
              </a:rPr>
              <a:t>                  if ( L[j-1] &gt; L[j] ) { 	      </a:t>
            </a:r>
            <a:r>
              <a:rPr kumimoji="1" lang="en-US" altLang="zh-CN" sz="16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1600" dirty="0">
                <a:solidFill>
                  <a:srgbClr val="3333CC"/>
                </a:solidFill>
                <a:latin typeface="Times New Roman" panose="02020603050405020304" pitchFamily="18" charset="0"/>
              </a:rPr>
              <a:t>逆序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1600" dirty="0">
                <a:latin typeface="Times New Roman" panose="02020603050405020304" pitchFamily="18" charset="0"/>
              </a:rPr>
              <a:t>	             </a:t>
            </a:r>
            <a:r>
              <a:rPr kumimoji="1" lang="en-US" altLang="zh-CN" sz="1600" dirty="0">
                <a:latin typeface="Times New Roman" panose="02020603050405020304" pitchFamily="18" charset="0"/>
              </a:rPr>
              <a:t>Swap ( L[j-1], L[j] );      </a:t>
            </a:r>
            <a:r>
              <a:rPr kumimoji="1" lang="en-US" altLang="zh-CN" sz="16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1600" dirty="0">
                <a:solidFill>
                  <a:srgbClr val="3333CC"/>
                </a:solidFill>
                <a:latin typeface="Times New Roman" panose="02020603050405020304" pitchFamily="18" charset="0"/>
              </a:rPr>
              <a:t>交换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1600" dirty="0">
                <a:latin typeface="Times New Roman" panose="02020603050405020304" pitchFamily="18" charset="0"/>
              </a:rPr>
              <a:t>	             </a:t>
            </a:r>
            <a:r>
              <a:rPr kumimoji="1" lang="en-US" altLang="zh-CN" sz="1600" dirty="0">
                <a:latin typeface="Times New Roman" panose="02020603050405020304" pitchFamily="18" charset="0"/>
              </a:rPr>
              <a:t>exchange = </a:t>
            </a:r>
            <a:r>
              <a:rPr kumimoji="1" lang="en-US" altLang="zh-CN" sz="1600">
                <a:latin typeface="Times New Roman" panose="02020603050405020304" pitchFamily="18" charset="0"/>
              </a:rPr>
              <a:t>1</a:t>
            </a:r>
            <a:r>
              <a:rPr kumimoji="1" lang="en-US" altLang="zh-CN" sz="1600" smtClean="0">
                <a:latin typeface="Times New Roman" panose="02020603050405020304" pitchFamily="18" charset="0"/>
              </a:rPr>
              <a:t>; </a:t>
            </a:r>
            <a:r>
              <a:rPr kumimoji="1" lang="en-US" altLang="zh-CN" sz="16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1600" dirty="0">
                <a:solidFill>
                  <a:srgbClr val="3333CC"/>
                </a:solidFill>
                <a:latin typeface="Times New Roman" panose="02020603050405020304" pitchFamily="18" charset="0"/>
              </a:rPr>
              <a:t>标志置</a:t>
            </a:r>
            <a:r>
              <a:rPr kumimoji="1" lang="zh-CN" altLang="en-US" sz="1600">
                <a:solidFill>
                  <a:srgbClr val="3333CC"/>
                </a:solidFill>
                <a:latin typeface="Times New Roman" panose="02020603050405020304" pitchFamily="18" charset="0"/>
              </a:rPr>
              <a:t>为</a:t>
            </a:r>
            <a:r>
              <a:rPr kumimoji="1" lang="en-US" altLang="zh-CN" sz="1600" smtClean="0">
                <a:solidFill>
                  <a:srgbClr val="3333CC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1600" smtClean="0">
                <a:solidFill>
                  <a:srgbClr val="3333CC"/>
                </a:solidFill>
                <a:latin typeface="Times New Roman" panose="02020603050405020304" pitchFamily="18" charset="0"/>
              </a:rPr>
              <a:t>有</a:t>
            </a:r>
            <a:r>
              <a:rPr kumimoji="1" lang="zh-CN" altLang="en-US" sz="1600" dirty="0">
                <a:solidFill>
                  <a:srgbClr val="3333CC"/>
                </a:solidFill>
                <a:latin typeface="Times New Roman" panose="02020603050405020304" pitchFamily="18" charset="0"/>
              </a:rPr>
              <a:t>交换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1600" dirty="0">
                <a:latin typeface="Times New Roman" panose="02020603050405020304" pitchFamily="18" charset="0"/>
              </a:rPr>
              <a:t>                  </a:t>
            </a:r>
            <a:r>
              <a:rPr kumimoji="1" lang="en-US" altLang="zh-CN" sz="1600" dirty="0">
                <a:latin typeface="Times New Roman" panose="02020603050405020304" pitchFamily="18" charset="0"/>
              </a:rPr>
              <a:t>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600" dirty="0">
                <a:latin typeface="Times New Roman" panose="02020603050405020304" pitchFamily="18" charset="0"/>
              </a:rPr>
              <a:t>           </a:t>
            </a:r>
            <a:r>
              <a:rPr kumimoji="1" lang="en-US" altLang="zh-CN" sz="16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1600" dirty="0">
                <a:latin typeface="Times New Roman" panose="02020603050405020304" pitchFamily="18" charset="0"/>
              </a:rPr>
              <a:t>++;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600" dirty="0">
                <a:latin typeface="Times New Roman" panose="02020603050405020304" pitchFamily="18" charset="0"/>
              </a:rPr>
              <a:t> 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600" dirty="0">
                <a:latin typeface="Times New Roman" panose="02020603050405020304" pitchFamily="18" charset="0"/>
              </a:rPr>
              <a:t>}</a:t>
            </a:r>
            <a:endParaRPr kumimoji="1" lang="zh-CN" altLang="en-US" sz="1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874713" y="18506"/>
            <a:ext cx="5616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dirty="0">
                <a:solidFill>
                  <a:srgbClr val="0000CC"/>
                </a:solidFill>
                <a:latin typeface="Times New Roman" panose="02020603050405020304" pitchFamily="18" charset="0"/>
                <a:ea typeface="仿宋" panose="02010609060101010101" pitchFamily="49" charset="-122"/>
              </a:rPr>
              <a:t>9.3.2</a:t>
            </a:r>
            <a:r>
              <a:rPr lang="zh-CN" altLang="en-US" sz="4400" dirty="0">
                <a:solidFill>
                  <a:srgbClr val="0000CC"/>
                </a:solidFill>
                <a:latin typeface="Times New Roman" panose="02020603050405020304" pitchFamily="18" charset="0"/>
                <a:ea typeface="仿宋" panose="02010609060101010101" pitchFamily="49" charset="-122"/>
              </a:rPr>
              <a:t> 快速排序</a:t>
            </a:r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972762" y="919164"/>
            <a:ext cx="80645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快速排序</a:t>
            </a:r>
            <a:r>
              <a:rPr lang="en-US" altLang="zh-CN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(Quick Sort)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基本思想</a:t>
            </a:r>
          </a:p>
        </p:txBody>
      </p:sp>
      <p:sp>
        <p:nvSpPr>
          <p:cNvPr id="58379" name="Rectangle 14"/>
          <p:cNvSpPr>
            <a:spLocks noChangeArrowheads="1"/>
          </p:cNvSpPr>
          <p:nvPr/>
        </p:nvSpPr>
        <p:spPr bwMode="auto">
          <a:xfrm>
            <a:off x="1127448" y="1611314"/>
            <a:ext cx="10513168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05000"/>
              </a:lnSpc>
              <a:buClr>
                <a:srgbClr val="FF7C80"/>
              </a:buClr>
              <a:buSzPct val="50000"/>
            </a:pPr>
            <a:r>
              <a:rPr lang="zh-CN" altLang="en-US" sz="2600" dirty="0">
                <a:latin typeface="Times New Roman" panose="02020603050405020304" pitchFamily="18" charset="0"/>
              </a:rPr>
              <a:t>任取</a:t>
            </a:r>
            <a:r>
              <a:rPr lang="zh-CN" altLang="en-US" sz="2600" dirty="0">
                <a:solidFill>
                  <a:schemeClr val="tx2"/>
                </a:solidFill>
                <a:latin typeface="Times New Roman" panose="02020603050405020304" pitchFamily="18" charset="0"/>
              </a:rPr>
              <a:t>待排序元素序列中的某个元素</a:t>
            </a:r>
            <a:r>
              <a:rPr lang="zh-CN" altLang="en-US" sz="2600" dirty="0">
                <a:latin typeface="Times New Roman" panose="02020603050405020304" pitchFamily="18" charset="0"/>
              </a:rPr>
              <a:t>（例如取第一个元素）</a:t>
            </a:r>
            <a:r>
              <a:rPr lang="zh-CN" altLang="en-US" sz="2600" dirty="0">
                <a:solidFill>
                  <a:schemeClr val="tx2"/>
                </a:solidFill>
                <a:latin typeface="Times New Roman" panose="02020603050405020304" pitchFamily="18" charset="0"/>
              </a:rPr>
              <a:t>作为基准</a:t>
            </a:r>
            <a:r>
              <a:rPr lang="zh-CN" altLang="en-US" sz="2600" dirty="0">
                <a:latin typeface="Times New Roman" panose="02020603050405020304" pitchFamily="18" charset="0"/>
              </a:rPr>
              <a:t>，按照该元素的排序码大小，</a:t>
            </a:r>
            <a:r>
              <a:rPr lang="zh-CN" altLang="en-US" sz="2600" dirty="0">
                <a:solidFill>
                  <a:schemeClr val="tx2"/>
                </a:solidFill>
                <a:latin typeface="Times New Roman" panose="02020603050405020304" pitchFamily="18" charset="0"/>
              </a:rPr>
              <a:t>将整个元素序列划分为左右两个子序列</a:t>
            </a:r>
            <a:r>
              <a:rPr lang="zh-CN" altLang="en-US" sz="2600" dirty="0">
                <a:solidFill>
                  <a:srgbClr val="006600"/>
                </a:solidFill>
                <a:latin typeface="Times New Roman" panose="02020603050405020304" pitchFamily="18" charset="0"/>
              </a:rPr>
              <a:t>：</a:t>
            </a:r>
          </a:p>
          <a:p>
            <a:pPr lvl="1">
              <a:lnSpc>
                <a:spcPct val="105000"/>
              </a:lnSpc>
              <a:buClr>
                <a:srgbClr val="009900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Times New Roman" panose="02020603050405020304" pitchFamily="18" charset="0"/>
              </a:rPr>
              <a:t>左侧子序列中所有元素的排序码都小于基准元素的排序码 </a:t>
            </a:r>
          </a:p>
          <a:p>
            <a:pPr lvl="1">
              <a:lnSpc>
                <a:spcPct val="105000"/>
              </a:lnSpc>
              <a:buClr>
                <a:srgbClr val="009900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Times New Roman" panose="02020603050405020304" pitchFamily="18" charset="0"/>
              </a:rPr>
              <a:t>右侧子序列中所有元素的排序码都大于或等于基准元素的排序码</a:t>
            </a:r>
          </a:p>
          <a:p>
            <a:pPr>
              <a:lnSpc>
                <a:spcPct val="105000"/>
              </a:lnSpc>
              <a:buClr>
                <a:srgbClr val="FF7C80"/>
              </a:buClr>
              <a:buSzPct val="50000"/>
            </a:pPr>
            <a:r>
              <a:rPr lang="zh-CN" altLang="en-US" sz="2600" dirty="0">
                <a:latin typeface="Times New Roman" panose="02020603050405020304" pitchFamily="18" charset="0"/>
              </a:rPr>
              <a:t>基准</a:t>
            </a:r>
            <a:r>
              <a:rPr lang="zh-CN" altLang="en-US" sz="2600" dirty="0" smtClean="0">
                <a:latin typeface="Times New Roman" panose="02020603050405020304" pitchFamily="18" charset="0"/>
              </a:rPr>
              <a:t>元素排</a:t>
            </a:r>
            <a:r>
              <a:rPr lang="zh-CN" altLang="en-US" sz="2600" dirty="0">
                <a:latin typeface="Times New Roman" panose="02020603050405020304" pitchFamily="18" charset="0"/>
              </a:rPr>
              <a:t>在这两个子序列中间（这也是该元素最终应安放的位置</a:t>
            </a:r>
            <a:r>
              <a:rPr lang="zh-CN" altLang="en-US" sz="2600" dirty="0" smtClean="0">
                <a:latin typeface="Times New Roman" panose="02020603050405020304" pitchFamily="18" charset="0"/>
              </a:rPr>
              <a:t>）</a:t>
            </a:r>
            <a:endParaRPr lang="zh-CN" altLang="en-US" sz="2600" dirty="0"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buClr>
                <a:srgbClr val="FF7C80"/>
              </a:buClr>
              <a:buSzPct val="50000"/>
            </a:pPr>
            <a:r>
              <a:rPr lang="zh-CN" altLang="en-US" sz="2600" dirty="0">
                <a:latin typeface="Times New Roman" panose="02020603050405020304" pitchFamily="18" charset="0"/>
              </a:rPr>
              <a:t>然后分别对这两个子序列重复施行上述方法，直到所有的元素都排在相应位置上为止。</a:t>
            </a:r>
          </a:p>
        </p:txBody>
      </p:sp>
      <p:pic>
        <p:nvPicPr>
          <p:cNvPr id="58380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8506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9192344" y="766766"/>
            <a:ext cx="15144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A. R. Hoare</a:t>
            </a:r>
          </a:p>
          <a:p>
            <a:pPr eaLnBrk="1" hangingPunct="1">
              <a:defRPr/>
            </a:pPr>
            <a:r>
              <a:rPr lang="en-US" altLang="zh-CN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Quicksort; </a:t>
            </a:r>
          </a:p>
          <a:p>
            <a:pPr eaLnBrk="1" hangingPunct="1">
              <a:defRPr/>
            </a:pPr>
            <a:r>
              <a:rPr lang="en-US" altLang="zh-CN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Hoare logic;</a:t>
            </a:r>
          </a:p>
          <a:p>
            <a:pPr eaLnBrk="1" hangingPunct="1">
              <a:defRPr/>
            </a:pPr>
            <a:r>
              <a:rPr lang="en-US" altLang="zh-CN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 reference</a:t>
            </a:r>
            <a:endParaRPr lang="zh-CN" altLang="en-U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8382" name="组合 6"/>
          <p:cNvGrpSpPr>
            <a:grpSpLocks/>
          </p:cNvGrpSpPr>
          <p:nvPr/>
        </p:nvGrpSpPr>
        <p:grpSpPr bwMode="auto">
          <a:xfrm>
            <a:off x="1631504" y="5304459"/>
            <a:ext cx="4886325" cy="619125"/>
            <a:chOff x="4294187" y="3962003"/>
            <a:chExt cx="4886325" cy="619125"/>
          </a:xfrm>
        </p:grpSpPr>
        <p:pic>
          <p:nvPicPr>
            <p:cNvPr id="5838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4187" y="3962003"/>
              <a:ext cx="488632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4"/>
            <p:cNvSpPr txBox="1">
              <a:spLocks noChangeArrowheads="1"/>
            </p:cNvSpPr>
            <p:nvPr/>
          </p:nvSpPr>
          <p:spPr bwMode="auto">
            <a:xfrm>
              <a:off x="4716462" y="4047728"/>
              <a:ext cx="5762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Box 5"/>
            <p:cNvSpPr txBox="1">
              <a:spLocks noChangeArrowheads="1"/>
            </p:cNvSpPr>
            <p:nvPr/>
          </p:nvSpPr>
          <p:spPr bwMode="auto">
            <a:xfrm>
              <a:off x="7092950" y="4047728"/>
              <a:ext cx="5746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8383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4364833"/>
            <a:ext cx="301295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ts4.mm.bing.net/th?id=HN.608022753555187693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4894088"/>
            <a:ext cx="1395412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0754022" y="4598987"/>
            <a:ext cx="14626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1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1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1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1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1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 smtClean="0">
                <a:ea typeface="黑体" panose="02010609060101010101" pitchFamily="49" charset="-122"/>
              </a:rPr>
              <a:t>BST</a:t>
            </a:r>
            <a:endParaRPr lang="zh-CN" altLang="en-US" sz="1400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767408" y="54889"/>
            <a:ext cx="6408712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查尔斯</a:t>
            </a:r>
            <a:r>
              <a:rPr lang="en-US" altLang="zh-CN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·</a:t>
            </a:r>
            <a:r>
              <a:rPr lang="zh-CN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安东尼</a:t>
            </a:r>
            <a:r>
              <a:rPr lang="en-US" altLang="zh-CN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·</a:t>
            </a:r>
            <a:r>
              <a:rPr lang="zh-CN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理查德</a:t>
            </a:r>
            <a:r>
              <a:rPr lang="en-US" altLang="zh-CN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·</a:t>
            </a:r>
            <a:r>
              <a:rPr lang="zh-CN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霍尔爵士（</a:t>
            </a:r>
            <a:r>
              <a:rPr lang="en-US" altLang="zh-CN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Sir Charles Antony Richard Hoare</a:t>
            </a:r>
            <a:r>
              <a:rPr lang="zh-CN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1934-1-11~</a:t>
            </a:r>
            <a:r>
              <a:rPr lang="zh-CN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zh-CN" altLang="en-US" sz="20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59395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0"/>
            <a:ext cx="1919536" cy="191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911424" y="909216"/>
            <a:ext cx="10369152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经常被昵称为托尼</a:t>
            </a:r>
            <a:r>
              <a:rPr lang="en-US" altLang="zh-CN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·</a:t>
            </a:r>
            <a:r>
              <a:rPr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霍尔</a:t>
            </a:r>
            <a:r>
              <a:rPr lang="en-US" altLang="zh-CN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(Tony Hoare)</a:t>
            </a:r>
            <a:r>
              <a:rPr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，生于斯里兰卡可伦坡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，英国</a:t>
            </a:r>
            <a:r>
              <a:rPr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计算机科学家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，</a:t>
            </a:r>
            <a:endParaRPr lang="en-US" altLang="zh-CN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indent="0">
              <a:lnSpc>
                <a:spcPct val="105000"/>
              </a:lnSpc>
              <a:buClr>
                <a:srgbClr val="0066CC"/>
              </a:buClr>
              <a:buNone/>
              <a:defRPr/>
            </a:pPr>
            <a:r>
              <a:rPr lang="en-US" altLang="zh-CN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他</a:t>
            </a:r>
            <a:r>
              <a:rPr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设计出了快速排序算法、霍尔逻辑、交谈循序程式。</a:t>
            </a:r>
            <a:endParaRPr lang="en-US" altLang="zh-CN" sz="1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buClr>
                <a:srgbClr val="0066CC"/>
              </a:buClr>
              <a:defRPr/>
            </a:pPr>
            <a:r>
              <a:rPr lang="en-US" altLang="zh-CN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1956</a:t>
            </a:r>
            <a:r>
              <a:rPr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年，在牛津大学墨顿学院取得西洋古典学学士学位</a:t>
            </a:r>
            <a:endParaRPr lang="en-US" altLang="zh-CN" sz="1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buClr>
                <a:srgbClr val="0066CC"/>
              </a:buClr>
              <a:defRPr/>
            </a:pPr>
            <a:r>
              <a:rPr lang="en-US" altLang="zh-CN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1960</a:t>
            </a:r>
            <a:r>
              <a:rPr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年，在莫斯科国立大学取得博士学位后，任职于伦敦艾略特兄弟公司，他接到的第一个任务，就是为</a:t>
            </a:r>
            <a:r>
              <a:rPr lang="en-US" altLang="zh-CN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Elliott 803</a:t>
            </a:r>
            <a:r>
              <a:rPr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计算机编写一个库程序，实现新发明出来的</a:t>
            </a:r>
            <a:r>
              <a:rPr lang="en-US" altLang="zh-CN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Shell</a:t>
            </a:r>
            <a:r>
              <a:rPr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排序算法。在此过程中，霍尔对不断提升代码的效率着了迷。他不仅很好地完成了任务，还发明了一种新算法，比</a:t>
            </a:r>
            <a:r>
              <a:rPr lang="en-US" altLang="zh-CN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Shell</a:t>
            </a:r>
            <a:r>
              <a:rPr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还快，而且不会多耗费太多空间。这就是后来闻名于世的快速排序算法</a:t>
            </a:r>
            <a:r>
              <a:rPr lang="en-US" altLang="zh-CN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Quicksort</a:t>
            </a:r>
            <a:r>
              <a:rPr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。值得一提的是，发明该算法时他只有</a:t>
            </a:r>
            <a:r>
              <a:rPr lang="en-US" altLang="zh-CN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26</a:t>
            </a:r>
            <a:r>
              <a:rPr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岁。</a:t>
            </a:r>
            <a:endParaRPr lang="en-US" altLang="zh-CN" sz="1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在艾略特兄弟公司的新机型</a:t>
            </a:r>
            <a:r>
              <a:rPr lang="en-US" altLang="zh-CN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Elliott 503</a:t>
            </a:r>
            <a:r>
              <a:rPr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上实现</a:t>
            </a:r>
            <a:r>
              <a:rPr lang="en-US" altLang="zh-CN" sz="1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Algol</a:t>
            </a:r>
            <a:r>
              <a:rPr lang="en-US" altLang="zh-CN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60</a:t>
            </a:r>
            <a:r>
              <a:rPr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语言开发出第一个商用的</a:t>
            </a:r>
            <a:r>
              <a:rPr lang="en-US" altLang="zh-CN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ALGOL 60</a:t>
            </a:r>
            <a:r>
              <a:rPr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编译器，很快就成为公司的首席工程师。当然，对他来说，另一件事情更为重要，他和项目中另一位当时比自己更专业的女程序员</a:t>
            </a:r>
            <a:r>
              <a:rPr lang="en-US" altLang="zh-CN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Jill Pym</a:t>
            </a:r>
            <a:r>
              <a:rPr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相识相知，并最后结婚。</a:t>
            </a:r>
            <a:endParaRPr lang="en-US" altLang="zh-CN" sz="1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buClr>
                <a:srgbClr val="0066CC"/>
              </a:buClr>
              <a:defRPr/>
            </a:pPr>
            <a:r>
              <a:rPr lang="en-US" altLang="zh-CN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1980</a:t>
            </a:r>
            <a:r>
              <a:rPr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年，获颁图灵奖；</a:t>
            </a:r>
            <a:r>
              <a:rPr lang="en-US" altLang="zh-CN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1982</a:t>
            </a:r>
            <a:r>
              <a:rPr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年，成为英国皇家学会院士；</a:t>
            </a:r>
          </a:p>
          <a:p>
            <a:pPr>
              <a:lnSpc>
                <a:spcPct val="105000"/>
              </a:lnSpc>
              <a:buClr>
                <a:srgbClr val="0066CC"/>
              </a:buClr>
              <a:defRPr/>
            </a:pPr>
            <a:r>
              <a:rPr lang="en-US" altLang="zh-CN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2000</a:t>
            </a:r>
            <a:r>
              <a:rPr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年，因他在计算机科学与教育方面的杰出贡献，获得英国王室颁赠爵士头衔；</a:t>
            </a:r>
            <a:endParaRPr lang="en-US" altLang="zh-CN" sz="1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buClr>
                <a:srgbClr val="0066CC"/>
              </a:buClr>
              <a:defRPr/>
            </a:pPr>
            <a:r>
              <a:rPr lang="en-US" altLang="zh-CN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2009</a:t>
            </a:r>
            <a:r>
              <a:rPr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年</a:t>
            </a:r>
            <a:r>
              <a:rPr lang="en-US" altLang="zh-CN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3</a:t>
            </a:r>
            <a:r>
              <a:rPr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月他在</a:t>
            </a:r>
            <a:r>
              <a:rPr lang="en-US" altLang="zh-CN" sz="1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Qcon</a:t>
            </a:r>
            <a:r>
              <a:rPr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技术会议上发表了题为“</a:t>
            </a:r>
            <a:r>
              <a:rPr lang="en-US" altLang="zh-CN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Null</a:t>
            </a:r>
            <a:r>
              <a:rPr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引用：代价十亿美元的错误”的演讲，回忆自己</a:t>
            </a:r>
            <a:r>
              <a:rPr lang="en-US" altLang="zh-CN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1965</a:t>
            </a:r>
            <a:r>
              <a:rPr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年设计第一个全面的类型系统时，未能抵御住诱惑，加入了</a:t>
            </a:r>
            <a:r>
              <a:rPr lang="en-US" altLang="zh-CN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Null</a:t>
            </a:r>
            <a:r>
              <a:rPr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引用，仅仅是因为实现起来非常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容易</a:t>
            </a:r>
            <a:r>
              <a:rPr lang="en-US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;</a:t>
            </a:r>
            <a:endParaRPr lang="zh-CN" altLang="en-US" sz="1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buClr>
                <a:srgbClr val="0066CC"/>
              </a:buClr>
              <a:defRPr/>
            </a:pPr>
            <a:r>
              <a:rPr lang="en-US" altLang="zh-CN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2011</a:t>
            </a:r>
            <a:r>
              <a:rPr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年，获颁约翰</a:t>
            </a:r>
            <a:r>
              <a:rPr lang="en-US" altLang="zh-CN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·</a:t>
            </a:r>
            <a:r>
              <a:rPr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冯诺依曼奖。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1992313" y="1484314"/>
            <a:ext cx="8496300" cy="316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 err="1">
                <a:latin typeface="Times New Roman" panose="02020603050405020304" pitchFamily="18" charset="0"/>
              </a:rPr>
              <a:t>QuickSort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( List ) {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     if ( List</a:t>
            </a:r>
            <a:r>
              <a:rPr kumimoji="1" lang="zh-CN" altLang="en-US" sz="2400" dirty="0">
                <a:latin typeface="Times New Roman" panose="02020603050405020304" pitchFamily="18" charset="0"/>
              </a:rPr>
              <a:t>的长度大于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1) {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 dirty="0">
                <a:latin typeface="Times New Roman" panose="02020603050405020304" pitchFamily="18" charset="0"/>
              </a:rPr>
              <a:t>           将序列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List</a:t>
            </a:r>
            <a:r>
              <a:rPr kumimoji="1" lang="zh-CN" altLang="en-US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划分</a:t>
            </a:r>
            <a:r>
              <a:rPr kumimoji="1" lang="zh-CN" altLang="en-US" sz="2400" dirty="0">
                <a:latin typeface="Times New Roman" panose="02020603050405020304" pitchFamily="18" charset="0"/>
              </a:rPr>
              <a:t>为两个子序列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LeftList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</a:t>
            </a:r>
            <a:r>
              <a:rPr kumimoji="1" lang="zh-CN" altLang="en-US" sz="2400" dirty="0">
                <a:latin typeface="Times New Roman" panose="02020603050405020304" pitchFamily="18" charset="0"/>
              </a:rPr>
              <a:t>和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RightList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          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QuickSort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(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LeftList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);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          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QuickSort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(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RightList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);	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           </a:t>
            </a:r>
            <a:r>
              <a:rPr kumimoji="1" lang="zh-CN" altLang="en-US" sz="2400" dirty="0">
                <a:latin typeface="Times New Roman" panose="02020603050405020304" pitchFamily="18" charset="0"/>
              </a:rPr>
              <a:t>将两个子序列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LeftList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</a:t>
            </a:r>
            <a:r>
              <a:rPr kumimoji="1" lang="zh-CN" altLang="en-US" sz="2400" dirty="0">
                <a:latin typeface="Times New Roman" panose="02020603050405020304" pitchFamily="18" charset="0"/>
              </a:rPr>
              <a:t>和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RightList</a:t>
            </a:r>
            <a:r>
              <a:rPr kumimoji="1" lang="zh-CN" altLang="en-US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合并</a:t>
            </a:r>
            <a:r>
              <a:rPr kumimoji="1" lang="zh-CN" altLang="en-US" sz="2400" dirty="0">
                <a:latin typeface="Times New Roman" panose="02020603050405020304" pitchFamily="18" charset="0"/>
              </a:rPr>
              <a:t>为一个序列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List;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     }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911424" y="0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快速排序算法描述</a:t>
            </a:r>
            <a:endParaRPr lang="zh-CN" altLang="en-US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0420" name="Text Box 7"/>
          <p:cNvSpPr txBox="1">
            <a:spLocks noChangeArrowheads="1"/>
          </p:cNvSpPr>
          <p:nvPr/>
        </p:nvSpPr>
        <p:spPr bwMode="auto">
          <a:xfrm>
            <a:off x="5087888" y="6328706"/>
            <a:ext cx="338442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分</a:t>
            </a:r>
            <a:r>
              <a:rPr kumimoji="1"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治法的思想</a:t>
            </a:r>
            <a:endParaRPr kumimoji="1" lang="en-US" altLang="zh-CN" sz="28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0428" name="组合 6"/>
          <p:cNvGrpSpPr>
            <a:grpSpLocks/>
          </p:cNvGrpSpPr>
          <p:nvPr/>
        </p:nvGrpSpPr>
        <p:grpSpPr bwMode="auto">
          <a:xfrm>
            <a:off x="1829991" y="5170159"/>
            <a:ext cx="4886325" cy="619125"/>
            <a:chOff x="4294187" y="3962003"/>
            <a:chExt cx="4886325" cy="619125"/>
          </a:xfrm>
        </p:grpSpPr>
        <p:pic>
          <p:nvPicPr>
            <p:cNvPr id="6042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4187" y="3962003"/>
              <a:ext cx="488632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4"/>
            <p:cNvSpPr txBox="1">
              <a:spLocks noChangeArrowheads="1"/>
            </p:cNvSpPr>
            <p:nvPr/>
          </p:nvSpPr>
          <p:spPr bwMode="auto">
            <a:xfrm>
              <a:off x="4716462" y="4047728"/>
              <a:ext cx="5762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5"/>
            <p:cNvSpPr txBox="1">
              <a:spLocks noChangeArrowheads="1"/>
            </p:cNvSpPr>
            <p:nvPr/>
          </p:nvSpPr>
          <p:spPr bwMode="auto">
            <a:xfrm>
              <a:off x="7092950" y="4047728"/>
              <a:ext cx="5746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椭圆 1"/>
          <p:cNvSpPr/>
          <p:nvPr/>
        </p:nvSpPr>
        <p:spPr bwMode="auto">
          <a:xfrm>
            <a:off x="8256240" y="4293096"/>
            <a:ext cx="720080" cy="504056"/>
          </a:xfrm>
          <a:prstGeom prst="ellipse">
            <a:avLst/>
          </a:prstGeom>
          <a:solidFill>
            <a:srgbClr val="57D98C"/>
          </a:solidFill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 eaLnBrk="1" hangingPunct="1"/>
            <a:r>
              <a:rPr lang="en-US" altLang="zh-CN" sz="3600" dirty="0" smtClean="0">
                <a:solidFill>
                  <a:schemeClr val="bg1"/>
                </a:solidFill>
                <a:ea typeface="黑体" panose="02010609060101010101" pitchFamily="49" charset="-122"/>
              </a:rPr>
              <a:t>x</a:t>
            </a:r>
            <a:endParaRPr lang="zh-CN" altLang="en-US" sz="36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6960096" y="5445224"/>
            <a:ext cx="1152128" cy="648072"/>
          </a:xfrm>
          <a:prstGeom prst="roundRect">
            <a:avLst/>
          </a:prstGeom>
          <a:solidFill>
            <a:srgbClr val="57D98C"/>
          </a:solidFill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 eaLnBrk="1" hangingPunct="1"/>
            <a:r>
              <a:rPr lang="en-US" altLang="zh-CN" sz="3600" dirty="0" smtClean="0">
                <a:solidFill>
                  <a:schemeClr val="bg1"/>
                </a:solidFill>
                <a:ea typeface="黑体" panose="02010609060101010101" pitchFamily="49" charset="-122"/>
              </a:rPr>
              <a:t>L</a:t>
            </a:r>
            <a:endParaRPr lang="zh-CN" altLang="en-US" sz="36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9408368" y="5450904"/>
            <a:ext cx="1152128" cy="648072"/>
          </a:xfrm>
          <a:prstGeom prst="roundRect">
            <a:avLst/>
          </a:prstGeom>
          <a:solidFill>
            <a:srgbClr val="57D98C"/>
          </a:solidFill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 eaLnBrk="1" hangingPunct="1"/>
            <a:r>
              <a:rPr lang="en-US" altLang="zh-CN" sz="3600" dirty="0" smtClean="0">
                <a:solidFill>
                  <a:schemeClr val="bg1"/>
                </a:solidFill>
                <a:ea typeface="黑体" panose="02010609060101010101" pitchFamily="49" charset="-122"/>
              </a:rPr>
              <a:t>R</a:t>
            </a:r>
            <a:endParaRPr lang="zh-CN" altLang="en-US" sz="36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>
            <a:stCxn id="2" idx="3"/>
            <a:endCxn id="4" idx="0"/>
          </p:cNvCxnSpPr>
          <p:nvPr/>
        </p:nvCxnSpPr>
        <p:spPr>
          <a:xfrm flipH="1">
            <a:off x="7536160" y="4723335"/>
            <a:ext cx="825533" cy="721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2" idx="5"/>
            <a:endCxn id="12" idx="0"/>
          </p:cNvCxnSpPr>
          <p:nvPr/>
        </p:nvCxnSpPr>
        <p:spPr>
          <a:xfrm>
            <a:off x="8870867" y="4723335"/>
            <a:ext cx="1113565" cy="727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1068015" y="19051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快速排序过程示例</a:t>
            </a:r>
            <a:endParaRPr lang="zh-CN" altLang="en-US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7221" name="AutoShape 5" descr="白色大理石"/>
          <p:cNvSpPr>
            <a:spLocks noChangeArrowheads="1"/>
          </p:cNvSpPr>
          <p:nvPr/>
        </p:nvSpPr>
        <p:spPr bwMode="auto">
          <a:xfrm>
            <a:off x="3960440" y="4720754"/>
            <a:ext cx="1447800" cy="457200"/>
          </a:xfrm>
          <a:prstGeom prst="parallelogram">
            <a:avLst>
              <a:gd name="adj" fmla="val 45829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222" name="AutoShape 6" descr="白色大理石"/>
          <p:cNvSpPr>
            <a:spLocks noChangeArrowheads="1"/>
          </p:cNvSpPr>
          <p:nvPr/>
        </p:nvSpPr>
        <p:spPr bwMode="auto">
          <a:xfrm>
            <a:off x="2741240" y="3272954"/>
            <a:ext cx="2895600" cy="457200"/>
          </a:xfrm>
          <a:prstGeom prst="parallelogram">
            <a:avLst>
              <a:gd name="adj" fmla="val 9165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223" name="AutoShape 7" descr="白色大理石"/>
          <p:cNvSpPr>
            <a:spLocks noChangeArrowheads="1"/>
          </p:cNvSpPr>
          <p:nvPr/>
        </p:nvSpPr>
        <p:spPr bwMode="auto">
          <a:xfrm>
            <a:off x="2360240" y="1596554"/>
            <a:ext cx="7696200" cy="457200"/>
          </a:xfrm>
          <a:prstGeom prst="parallelogram">
            <a:avLst>
              <a:gd name="adj" fmla="val 24361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1903040" y="5162079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zh-CN" altLang="en-US" sz="240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3427040" y="1215554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>
            <a:off x="4417640" y="1139354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  <a:endParaRPr kumimoji="1" lang="en-US" altLang="zh-CN" sz="2400" b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7227" name="AutoShape 11"/>
          <p:cNvSpPr>
            <a:spLocks noChangeArrowheads="1"/>
          </p:cNvSpPr>
          <p:nvPr/>
        </p:nvSpPr>
        <p:spPr bwMode="auto">
          <a:xfrm>
            <a:off x="5408240" y="834554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>
            <a:off x="6398840" y="1139354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</a:p>
        </p:txBody>
      </p:sp>
      <p:sp>
        <p:nvSpPr>
          <p:cNvPr id="137229" name="AutoShape 13"/>
          <p:cNvSpPr>
            <a:spLocks noChangeArrowheads="1"/>
          </p:cNvSpPr>
          <p:nvPr/>
        </p:nvSpPr>
        <p:spPr bwMode="auto">
          <a:xfrm>
            <a:off x="7389440" y="1291754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>
            <a:off x="8380040" y="1596554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</a:p>
        </p:txBody>
      </p:sp>
      <p:sp>
        <p:nvSpPr>
          <p:cNvPr id="61453" name="Text Box 15"/>
          <p:cNvSpPr txBox="1">
            <a:spLocks noChangeArrowheads="1"/>
          </p:cNvSpPr>
          <p:nvPr/>
        </p:nvSpPr>
        <p:spPr bwMode="auto">
          <a:xfrm>
            <a:off x="3503240" y="2053754"/>
            <a:ext cx="528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0           1           2           3           4           5</a:t>
            </a:r>
            <a:endParaRPr kumimoji="1" lang="en-US" altLang="zh-CN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7232" name="AutoShape 16" descr="白色大理石"/>
          <p:cNvSpPr>
            <a:spLocks noChangeArrowheads="1"/>
          </p:cNvSpPr>
          <p:nvPr/>
        </p:nvSpPr>
        <p:spPr bwMode="auto">
          <a:xfrm>
            <a:off x="6094040" y="3272954"/>
            <a:ext cx="3733800" cy="457200"/>
          </a:xfrm>
          <a:prstGeom prst="parallelogram">
            <a:avLst>
              <a:gd name="adj" fmla="val 11819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233" name="AutoShape 17"/>
          <p:cNvSpPr>
            <a:spLocks noChangeArrowheads="1"/>
          </p:cNvSpPr>
          <p:nvPr/>
        </p:nvSpPr>
        <p:spPr bwMode="auto">
          <a:xfrm>
            <a:off x="5713040" y="2891954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7234" name="AutoShape 18"/>
          <p:cNvSpPr>
            <a:spLocks noChangeArrowheads="1"/>
          </p:cNvSpPr>
          <p:nvPr/>
        </p:nvSpPr>
        <p:spPr bwMode="auto">
          <a:xfrm>
            <a:off x="6703640" y="2815754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7235" name="Text Box 19"/>
          <p:cNvSpPr txBox="1">
            <a:spLocks noChangeArrowheads="1"/>
          </p:cNvSpPr>
          <p:nvPr/>
        </p:nvSpPr>
        <p:spPr bwMode="auto">
          <a:xfrm>
            <a:off x="2187204" y="2944341"/>
            <a:ext cx="74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kumimoji="1" lang="en-US" altLang="zh-CN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= 1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7236" name="AutoShape 20" descr="白色大理石"/>
          <p:cNvSpPr>
            <a:spLocks noChangeArrowheads="1"/>
          </p:cNvSpPr>
          <p:nvPr/>
        </p:nvSpPr>
        <p:spPr bwMode="auto">
          <a:xfrm>
            <a:off x="8151440" y="6092354"/>
            <a:ext cx="1600200" cy="457200"/>
          </a:xfrm>
          <a:prstGeom prst="parallelogram">
            <a:avLst>
              <a:gd name="adj" fmla="val 50653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237" name="AutoShape 21"/>
          <p:cNvSpPr>
            <a:spLocks noChangeArrowheads="1"/>
          </p:cNvSpPr>
          <p:nvPr/>
        </p:nvSpPr>
        <p:spPr bwMode="auto">
          <a:xfrm>
            <a:off x="8684840" y="5330354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</a:p>
        </p:txBody>
      </p:sp>
      <p:sp>
        <p:nvSpPr>
          <p:cNvPr id="137238" name="AutoShape 22" descr="白色大理石"/>
          <p:cNvSpPr>
            <a:spLocks noChangeArrowheads="1"/>
          </p:cNvSpPr>
          <p:nvPr/>
        </p:nvSpPr>
        <p:spPr bwMode="auto">
          <a:xfrm>
            <a:off x="7084640" y="4720754"/>
            <a:ext cx="2743200" cy="457200"/>
          </a:xfrm>
          <a:prstGeom prst="parallelogram">
            <a:avLst>
              <a:gd name="adj" fmla="val 86833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239" name="AutoShape 23"/>
          <p:cNvSpPr>
            <a:spLocks noChangeArrowheads="1"/>
          </p:cNvSpPr>
          <p:nvPr/>
        </p:nvSpPr>
        <p:spPr bwMode="auto">
          <a:xfrm>
            <a:off x="6551240" y="4263554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  <a:endParaRPr kumimoji="1" lang="en-US" altLang="zh-CN" sz="2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7240" name="AutoShape 24"/>
          <p:cNvSpPr>
            <a:spLocks noChangeArrowheads="1"/>
          </p:cNvSpPr>
          <p:nvPr/>
        </p:nvSpPr>
        <p:spPr bwMode="auto">
          <a:xfrm>
            <a:off x="4417640" y="4415954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</a:p>
        </p:txBody>
      </p:sp>
      <p:sp>
        <p:nvSpPr>
          <p:cNvPr id="137241" name="AutoShape 25"/>
          <p:cNvSpPr>
            <a:spLocks noChangeArrowheads="1"/>
          </p:cNvSpPr>
          <p:nvPr/>
        </p:nvSpPr>
        <p:spPr bwMode="auto">
          <a:xfrm>
            <a:off x="7694240" y="2815754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</a:p>
        </p:txBody>
      </p:sp>
      <p:sp>
        <p:nvSpPr>
          <p:cNvPr id="137242" name="AutoShape 26"/>
          <p:cNvSpPr>
            <a:spLocks noChangeArrowheads="1"/>
          </p:cNvSpPr>
          <p:nvPr/>
        </p:nvSpPr>
        <p:spPr bwMode="auto">
          <a:xfrm>
            <a:off x="4417640" y="2968154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</a:p>
        </p:txBody>
      </p:sp>
      <p:sp>
        <p:nvSpPr>
          <p:cNvPr id="137243" name="AutoShape 27"/>
          <p:cNvSpPr>
            <a:spLocks noChangeArrowheads="1"/>
          </p:cNvSpPr>
          <p:nvPr/>
        </p:nvSpPr>
        <p:spPr bwMode="auto">
          <a:xfrm>
            <a:off x="3427040" y="4720754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7244" name="AutoShape 28"/>
          <p:cNvSpPr>
            <a:spLocks noChangeArrowheads="1"/>
          </p:cNvSpPr>
          <p:nvPr/>
        </p:nvSpPr>
        <p:spPr bwMode="auto">
          <a:xfrm>
            <a:off x="8684840" y="2510954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</a:p>
        </p:txBody>
      </p:sp>
      <p:sp>
        <p:nvSpPr>
          <p:cNvPr id="137245" name="Text Box 29"/>
          <p:cNvSpPr txBox="1">
            <a:spLocks noChangeArrowheads="1"/>
          </p:cNvSpPr>
          <p:nvPr/>
        </p:nvSpPr>
        <p:spPr bwMode="auto">
          <a:xfrm>
            <a:off x="3274640" y="764704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pivot</a:t>
            </a:r>
          </a:p>
        </p:txBody>
      </p:sp>
      <p:sp>
        <p:nvSpPr>
          <p:cNvPr id="137246" name="AutoShape 30"/>
          <p:cNvSpPr>
            <a:spLocks noChangeArrowheads="1"/>
          </p:cNvSpPr>
          <p:nvPr/>
        </p:nvSpPr>
        <p:spPr bwMode="auto">
          <a:xfrm>
            <a:off x="3427040" y="3272954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7247" name="AutoShape 31"/>
          <p:cNvSpPr>
            <a:spLocks noChangeArrowheads="1"/>
          </p:cNvSpPr>
          <p:nvPr/>
        </p:nvSpPr>
        <p:spPr bwMode="auto">
          <a:xfrm>
            <a:off x="7694240" y="4263554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</a:p>
        </p:txBody>
      </p:sp>
      <p:sp>
        <p:nvSpPr>
          <p:cNvPr id="137248" name="AutoShape 32"/>
          <p:cNvSpPr>
            <a:spLocks noChangeArrowheads="1"/>
          </p:cNvSpPr>
          <p:nvPr/>
        </p:nvSpPr>
        <p:spPr bwMode="auto">
          <a:xfrm>
            <a:off x="8684840" y="3958754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</a:p>
        </p:txBody>
      </p:sp>
      <p:sp>
        <p:nvSpPr>
          <p:cNvPr id="137249" name="AutoShape 33"/>
          <p:cNvSpPr>
            <a:spLocks noChangeArrowheads="1"/>
          </p:cNvSpPr>
          <p:nvPr/>
        </p:nvSpPr>
        <p:spPr bwMode="auto">
          <a:xfrm>
            <a:off x="5636840" y="4339754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7250" name="Text Box 34"/>
          <p:cNvSpPr txBox="1">
            <a:spLocks noChangeArrowheads="1"/>
          </p:cNvSpPr>
          <p:nvPr/>
        </p:nvSpPr>
        <p:spPr bwMode="auto">
          <a:xfrm>
            <a:off x="2207841" y="4361979"/>
            <a:ext cx="74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 =</a:t>
            </a:r>
            <a:r>
              <a:rPr kumimoji="1" lang="en-US" altLang="zh-CN" sz="2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37251" name="Text Box 35"/>
          <p:cNvSpPr txBox="1">
            <a:spLocks noChangeArrowheads="1"/>
          </p:cNvSpPr>
          <p:nvPr/>
        </p:nvSpPr>
        <p:spPr bwMode="auto">
          <a:xfrm>
            <a:off x="2207841" y="5763741"/>
            <a:ext cx="74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kumimoji="1" lang="en-US" altLang="zh-CN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kumimoji="1" lang="en-US" altLang="zh-CN" sz="2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37252" name="AutoShape 36"/>
          <p:cNvSpPr>
            <a:spLocks noChangeArrowheads="1"/>
          </p:cNvSpPr>
          <p:nvPr/>
        </p:nvSpPr>
        <p:spPr bwMode="auto">
          <a:xfrm>
            <a:off x="3427040" y="6092354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7253" name="AutoShape 37"/>
          <p:cNvSpPr>
            <a:spLocks noChangeArrowheads="1"/>
          </p:cNvSpPr>
          <p:nvPr/>
        </p:nvSpPr>
        <p:spPr bwMode="auto">
          <a:xfrm>
            <a:off x="4417640" y="5787554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7254" name="AutoShape 38"/>
          <p:cNvSpPr>
            <a:spLocks noChangeArrowheads="1"/>
          </p:cNvSpPr>
          <p:nvPr/>
        </p:nvSpPr>
        <p:spPr bwMode="auto">
          <a:xfrm>
            <a:off x="7465640" y="5635154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7255" name="AutoShape 39"/>
          <p:cNvSpPr>
            <a:spLocks noChangeArrowheads="1"/>
          </p:cNvSpPr>
          <p:nvPr/>
        </p:nvSpPr>
        <p:spPr bwMode="auto">
          <a:xfrm>
            <a:off x="6475040" y="5635154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  <a:endParaRPr kumimoji="1" lang="en-US" altLang="zh-CN" sz="2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7256" name="AutoShape 40"/>
          <p:cNvSpPr>
            <a:spLocks noChangeArrowheads="1"/>
          </p:cNvSpPr>
          <p:nvPr/>
        </p:nvSpPr>
        <p:spPr bwMode="auto">
          <a:xfrm>
            <a:off x="5484440" y="5711354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7257" name="Text Box 41"/>
          <p:cNvSpPr txBox="1">
            <a:spLocks noChangeArrowheads="1"/>
          </p:cNvSpPr>
          <p:nvPr/>
        </p:nvSpPr>
        <p:spPr bwMode="auto">
          <a:xfrm>
            <a:off x="6597278" y="2358554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pivot</a:t>
            </a:r>
          </a:p>
        </p:txBody>
      </p:sp>
      <p:sp>
        <p:nvSpPr>
          <p:cNvPr id="137258" name="Text Box 42"/>
          <p:cNvSpPr txBox="1">
            <a:spLocks noChangeArrowheads="1"/>
          </p:cNvSpPr>
          <p:nvPr/>
        </p:nvSpPr>
        <p:spPr bwMode="auto">
          <a:xfrm>
            <a:off x="3287340" y="2707804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pivot</a:t>
            </a:r>
          </a:p>
        </p:txBody>
      </p:sp>
      <p:sp>
        <p:nvSpPr>
          <p:cNvPr id="137259" name="Text Box 43"/>
          <p:cNvSpPr txBox="1">
            <a:spLocks noChangeArrowheads="1"/>
          </p:cNvSpPr>
          <p:nvPr/>
        </p:nvSpPr>
        <p:spPr bwMode="auto">
          <a:xfrm>
            <a:off x="7541840" y="3806354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pivot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911424" y="0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快速排序算法</a:t>
            </a:r>
            <a:endParaRPr lang="zh-CN" altLang="en-US" sz="360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1847851" y="1519239"/>
            <a:ext cx="874871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#include “dataList.h” 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template &lt;class T&gt; 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void QuickSort(dataList&lt;T&gt; &amp; L, int left, int right) { 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400">
                <a:solidFill>
                  <a:srgbClr val="CC0099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CC0099"/>
                </a:solidFill>
                <a:latin typeface="Times New Roman" panose="02020603050405020304" pitchFamily="18" charset="0"/>
              </a:rPr>
              <a:t>选取最左边元素</a:t>
            </a:r>
            <a:r>
              <a:rPr kumimoji="1" lang="en-US" altLang="zh-CN" sz="2400">
                <a:solidFill>
                  <a:srgbClr val="CC0099"/>
                </a:solidFill>
                <a:latin typeface="Times New Roman" panose="02020603050405020304" pitchFamily="18" charset="0"/>
              </a:rPr>
              <a:t>L.Vector[left]</a:t>
            </a:r>
            <a:r>
              <a:rPr kumimoji="1" lang="zh-CN" altLang="en-US" sz="2400">
                <a:solidFill>
                  <a:srgbClr val="CC0099"/>
                </a:solidFill>
                <a:latin typeface="Times New Roman" panose="02020603050405020304" pitchFamily="18" charset="0"/>
              </a:rPr>
              <a:t>作为基准的递归的快速排序</a:t>
            </a:r>
            <a:endParaRPr kumimoji="1" lang="en-US" altLang="zh-CN" sz="2400">
              <a:solidFill>
                <a:srgbClr val="CC0099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    if ( left &lt; right) {					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         int pivotpos = L.Partition ( left, right );    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划分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         QuickSort ( L, left, pivotpos-1);      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对左侧子序列同样处理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         QuickSort ( L, pivotpos+1, right ); 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对右侧子序列同样处理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   }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911424" y="1412776"/>
            <a:ext cx="8407400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dirty="0">
                <a:latin typeface="Times New Roman" panose="02020603050405020304" pitchFamily="18" charset="0"/>
              </a:rPr>
              <a:t>template &lt;class T&gt;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2000" dirty="0" err="1">
                <a:latin typeface="Times New Roman" panose="02020603050405020304" pitchFamily="18" charset="0"/>
              </a:rPr>
              <a:t>dataList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&lt;T&gt; :: Partition ( </a:t>
            </a:r>
            <a:r>
              <a:rPr kumimoji="1" lang="en-US" altLang="zh-CN" sz="2000" dirty="0" err="1">
                <a:latin typeface="Times New Roman" panose="02020603050405020304" pitchFamily="18" charset="0"/>
              </a:rPr>
              <a:t>const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20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 low, </a:t>
            </a:r>
            <a:r>
              <a:rPr kumimoji="1" lang="en-US" altLang="zh-CN" sz="2000" dirty="0" err="1">
                <a:latin typeface="Times New Roman" panose="02020603050405020304" pitchFamily="18" charset="0"/>
              </a:rPr>
              <a:t>const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20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 high ) {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dirty="0">
                <a:solidFill>
                  <a:srgbClr val="CC0099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000" dirty="0">
                <a:solidFill>
                  <a:srgbClr val="CC0099"/>
                </a:solidFill>
                <a:latin typeface="Times New Roman" panose="02020603050405020304" pitchFamily="18" charset="0"/>
              </a:rPr>
              <a:t>定义为排序数据表类的共有函数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dirty="0">
                <a:latin typeface="Times New Roman" panose="02020603050405020304" pitchFamily="18" charset="0"/>
              </a:rPr>
              <a:t>    </a:t>
            </a:r>
            <a:r>
              <a:rPr kumimoji="1" lang="en-US" altLang="zh-CN" sz="20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2000" dirty="0" err="1">
                <a:latin typeface="Times New Roman" panose="02020603050405020304" pitchFamily="18" charset="0"/>
              </a:rPr>
              <a:t>pivotpos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 = low;</a:t>
            </a:r>
            <a:endParaRPr kumimoji="1" lang="zh-CN" altLang="en-US" sz="20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000" dirty="0">
                <a:latin typeface="Times New Roman" panose="02020603050405020304" pitchFamily="18" charset="0"/>
              </a:rPr>
              <a:t>    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Element&lt;T&gt; pivot = Vector[low];  </a:t>
            </a:r>
            <a:r>
              <a:rPr kumimoji="1" lang="en-US" altLang="zh-CN" sz="20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000" dirty="0">
                <a:solidFill>
                  <a:srgbClr val="3333CC"/>
                </a:solidFill>
                <a:latin typeface="Times New Roman" panose="02020603050405020304" pitchFamily="18" charset="0"/>
              </a:rPr>
              <a:t>基准元素</a:t>
            </a:r>
            <a:r>
              <a:rPr kumimoji="1" lang="zh-CN" altLang="en-US" sz="2000" dirty="0">
                <a:latin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dirty="0">
                <a:latin typeface="Times New Roman" panose="02020603050405020304" pitchFamily="18" charset="0"/>
              </a:rPr>
              <a:t>    for ( </a:t>
            </a:r>
            <a:r>
              <a:rPr kumimoji="1" lang="en-US" altLang="zh-CN" sz="20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20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 = low+1; </a:t>
            </a:r>
            <a:r>
              <a:rPr kumimoji="1" lang="en-US" altLang="zh-CN" sz="20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 &lt;= high; </a:t>
            </a:r>
            <a:r>
              <a:rPr kumimoji="1" lang="en-US" altLang="zh-CN" sz="20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++ ) </a:t>
            </a:r>
            <a:r>
              <a:rPr kumimoji="1" lang="en-US" altLang="zh-CN" sz="20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000" dirty="0">
                <a:solidFill>
                  <a:srgbClr val="3333CC"/>
                </a:solidFill>
                <a:latin typeface="Times New Roman" panose="02020603050405020304" pitchFamily="18" charset="0"/>
              </a:rPr>
              <a:t>检测整个序列，进行划分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dirty="0">
                <a:latin typeface="Times New Roman" panose="02020603050405020304" pitchFamily="18" charset="0"/>
              </a:rPr>
              <a:t>       if ( Vector[</a:t>
            </a:r>
            <a:r>
              <a:rPr kumimoji="1" lang="en-US" altLang="zh-CN" sz="20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] &lt; pivot ) {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dirty="0">
                <a:latin typeface="Times New Roman" panose="02020603050405020304" pitchFamily="18" charset="0"/>
              </a:rPr>
              <a:t>          </a:t>
            </a:r>
            <a:r>
              <a:rPr kumimoji="1" lang="en-US" altLang="zh-CN" sz="2000" dirty="0" err="1">
                <a:latin typeface="Times New Roman" panose="02020603050405020304" pitchFamily="18" charset="0"/>
              </a:rPr>
              <a:t>pivotpos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++;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dirty="0">
                <a:latin typeface="Times New Roman" panose="02020603050405020304" pitchFamily="18" charset="0"/>
              </a:rPr>
              <a:t>          if ( </a:t>
            </a:r>
            <a:r>
              <a:rPr kumimoji="1" lang="en-US" altLang="zh-CN" sz="2000" dirty="0" err="1">
                <a:latin typeface="Times New Roman" panose="02020603050405020304" pitchFamily="18" charset="0"/>
              </a:rPr>
              <a:t>pivotpos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 != </a:t>
            </a:r>
            <a:r>
              <a:rPr kumimoji="1" lang="en-US" altLang="zh-CN" sz="20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 ) Swap ( Vector[</a:t>
            </a:r>
            <a:r>
              <a:rPr kumimoji="1" lang="en-US" altLang="zh-CN" sz="2000" dirty="0" err="1">
                <a:latin typeface="Times New Roman" panose="02020603050405020304" pitchFamily="18" charset="0"/>
              </a:rPr>
              <a:t>pivotpos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], Vector[</a:t>
            </a:r>
            <a:r>
              <a:rPr kumimoji="1" lang="en-US" altLang="zh-CN" sz="20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] );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dirty="0">
                <a:latin typeface="Times New Roman" panose="02020603050405020304" pitchFamily="18" charset="0"/>
              </a:rPr>
              <a:t>       }                           </a:t>
            </a:r>
            <a:r>
              <a:rPr kumimoji="1" lang="en-US" altLang="zh-CN" sz="20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000" dirty="0">
                <a:solidFill>
                  <a:srgbClr val="3333CC"/>
                </a:solidFill>
                <a:latin typeface="Times New Roman" panose="02020603050405020304" pitchFamily="18" charset="0"/>
              </a:rPr>
              <a:t>小于基准的交换到区间的左侧去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000" dirty="0">
                <a:latin typeface="Times New Roman" panose="02020603050405020304" pitchFamily="18" charset="0"/>
              </a:rPr>
              <a:t>    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Vector[low] = Vector[</a:t>
            </a:r>
            <a:r>
              <a:rPr kumimoji="1" lang="en-US" altLang="zh-CN" sz="2000" dirty="0" err="1">
                <a:latin typeface="Times New Roman" panose="02020603050405020304" pitchFamily="18" charset="0"/>
              </a:rPr>
              <a:t>pivotpos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];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dirty="0">
                <a:latin typeface="Times New Roman" panose="02020603050405020304" pitchFamily="18" charset="0"/>
              </a:rPr>
              <a:t>    Vector[</a:t>
            </a:r>
            <a:r>
              <a:rPr kumimoji="1" lang="en-US" altLang="zh-CN" sz="2000" dirty="0" err="1">
                <a:latin typeface="Times New Roman" panose="02020603050405020304" pitchFamily="18" charset="0"/>
              </a:rPr>
              <a:t>pivotpos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] = pivot;    </a:t>
            </a:r>
            <a:r>
              <a:rPr kumimoji="1" lang="en-US" altLang="zh-CN" sz="20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000" dirty="0">
                <a:solidFill>
                  <a:srgbClr val="3333CC"/>
                </a:solidFill>
                <a:latin typeface="Times New Roman" panose="02020603050405020304" pitchFamily="18" charset="0"/>
              </a:rPr>
              <a:t>将基准元素就位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dirty="0">
                <a:latin typeface="Times New Roman" panose="02020603050405020304" pitchFamily="18" charset="0"/>
              </a:rPr>
              <a:t>    return </a:t>
            </a:r>
            <a:r>
              <a:rPr kumimoji="1" lang="en-US" altLang="zh-CN" sz="2000" dirty="0" err="1">
                <a:latin typeface="Times New Roman" panose="02020603050405020304" pitchFamily="18" charset="0"/>
              </a:rPr>
              <a:t>pivotpos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;           </a:t>
            </a:r>
            <a:r>
              <a:rPr kumimoji="1" lang="en-US" altLang="zh-CN" sz="20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000" dirty="0">
                <a:solidFill>
                  <a:srgbClr val="3333CC"/>
                </a:solidFill>
                <a:latin typeface="Times New Roman" panose="02020603050405020304" pitchFamily="18" charset="0"/>
              </a:rPr>
              <a:t>返回基准元素位置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dirty="0"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335360" y="8979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快速排序一趟划分算法</a:t>
            </a:r>
            <a:endParaRPr lang="zh-CN" altLang="en-US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AutoShape 6" descr="白色大理石"/>
          <p:cNvSpPr>
            <a:spLocks noChangeArrowheads="1"/>
          </p:cNvSpPr>
          <p:nvPr/>
        </p:nvSpPr>
        <p:spPr bwMode="auto">
          <a:xfrm>
            <a:off x="5015880" y="5921201"/>
            <a:ext cx="2895600" cy="457200"/>
          </a:xfrm>
          <a:prstGeom prst="parallelogram">
            <a:avLst>
              <a:gd name="adj" fmla="val 9165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AutoShape 16" descr="白色大理石"/>
          <p:cNvSpPr>
            <a:spLocks noChangeArrowheads="1"/>
          </p:cNvSpPr>
          <p:nvPr/>
        </p:nvSpPr>
        <p:spPr bwMode="auto">
          <a:xfrm>
            <a:off x="8368680" y="5921201"/>
            <a:ext cx="3733800" cy="457200"/>
          </a:xfrm>
          <a:prstGeom prst="parallelogram">
            <a:avLst>
              <a:gd name="adj" fmla="val 11819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7987680" y="5540201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8978280" y="5464001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1061081" y="6356176"/>
            <a:ext cx="74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kumimoji="1" lang="en-US" altLang="zh-CN" sz="2400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= 1</a:t>
            </a:r>
            <a:endParaRPr kumimoji="1" lang="en-US" altLang="zh-CN" sz="2400" b="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9968880" y="5464001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</a:p>
        </p:txBody>
      </p:sp>
      <p:sp>
        <p:nvSpPr>
          <p:cNvPr id="25" name="AutoShape 26"/>
          <p:cNvSpPr>
            <a:spLocks noChangeArrowheads="1"/>
          </p:cNvSpPr>
          <p:nvPr/>
        </p:nvSpPr>
        <p:spPr bwMode="auto">
          <a:xfrm>
            <a:off x="6692280" y="5616401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10959480" y="5311601"/>
            <a:ext cx="533400" cy="9906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</a:p>
        </p:txBody>
      </p:sp>
      <p:sp>
        <p:nvSpPr>
          <p:cNvPr id="28" name="AutoShape 30"/>
          <p:cNvSpPr>
            <a:spLocks noChangeArrowheads="1"/>
          </p:cNvSpPr>
          <p:nvPr/>
        </p:nvSpPr>
        <p:spPr bwMode="auto">
          <a:xfrm>
            <a:off x="5701680" y="5921201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>
            <a:off x="9767739" y="404268"/>
            <a:ext cx="287337" cy="287337"/>
          </a:xfrm>
          <a:prstGeom prst="ellipse">
            <a:avLst/>
          </a:prstGeom>
          <a:solidFill>
            <a:srgbClr val="0085A4"/>
          </a:solidFill>
          <a:ln w="9525" algn="ctr">
            <a:solidFill>
              <a:srgbClr val="008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1" lang="zh-CN" altLang="zh-CN" sz="1800">
              <a:latin typeface="文泉驿微米黑" pitchFamily="34" charset="-122"/>
              <a:ea typeface="文泉驿微米黑" pitchFamily="34" charset="-122"/>
            </a:endParaRPr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8759675" y="404268"/>
            <a:ext cx="287338" cy="287337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8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1" lang="zh-CN" altLang="zh-CN" sz="1800">
              <a:latin typeface="文泉驿微米黑" pitchFamily="34" charset="-122"/>
              <a:ea typeface="文泉驿微米黑" pitchFamily="34" charset="-122"/>
            </a:endParaRPr>
          </a:p>
        </p:txBody>
      </p:sp>
      <p:sp>
        <p:nvSpPr>
          <p:cNvPr id="32" name="AutoShape 7" descr="白色大理石"/>
          <p:cNvSpPr>
            <a:spLocks noChangeArrowheads="1"/>
          </p:cNvSpPr>
          <p:nvPr/>
        </p:nvSpPr>
        <p:spPr bwMode="auto">
          <a:xfrm>
            <a:off x="4592488" y="642392"/>
            <a:ext cx="7696200" cy="457200"/>
          </a:xfrm>
          <a:prstGeom prst="parallelogram">
            <a:avLst>
              <a:gd name="adj" fmla="val 24361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5659288" y="261392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6649888" y="185192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  <a:endParaRPr kumimoji="1" lang="en-US" altLang="zh-CN" sz="2400" b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7640488" y="-8482"/>
            <a:ext cx="533400" cy="1031875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8631088" y="185192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auto">
          <a:xfrm>
            <a:off x="9621688" y="337592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</a:p>
        </p:txBody>
      </p:sp>
      <p:sp>
        <p:nvSpPr>
          <p:cNvPr id="38" name="AutoShape 14"/>
          <p:cNvSpPr>
            <a:spLocks noChangeArrowheads="1"/>
          </p:cNvSpPr>
          <p:nvPr/>
        </p:nvSpPr>
        <p:spPr bwMode="auto">
          <a:xfrm>
            <a:off x="10612288" y="642392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5735488" y="1052736"/>
            <a:ext cx="528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0           1           2           3           4           5</a:t>
            </a:r>
            <a:endParaRPr kumimoji="1" lang="en-US" altLang="zh-CN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5519936" y="-196552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pivot</a:t>
            </a:r>
          </a:p>
        </p:txBody>
      </p:sp>
      <p:cxnSp>
        <p:nvCxnSpPr>
          <p:cNvPr id="4" name="直接箭头连接符 3"/>
          <p:cNvCxnSpPr/>
          <p:nvPr/>
        </p:nvCxnSpPr>
        <p:spPr>
          <a:xfrm>
            <a:off x="9621688" y="1628800"/>
            <a:ext cx="0" cy="35283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AutoShape 4" descr="白色大理石"/>
          <p:cNvSpPr>
            <a:spLocks noChangeArrowheads="1"/>
          </p:cNvSpPr>
          <p:nvPr/>
        </p:nvSpPr>
        <p:spPr bwMode="auto">
          <a:xfrm>
            <a:off x="3731318" y="6140152"/>
            <a:ext cx="7696200" cy="457200"/>
          </a:xfrm>
          <a:prstGeom prst="parallelogram">
            <a:avLst>
              <a:gd name="adj" fmla="val 24361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013" name="AutoShape 5" descr="白色大理石"/>
          <p:cNvSpPr>
            <a:spLocks noChangeArrowheads="1"/>
          </p:cNvSpPr>
          <p:nvPr/>
        </p:nvSpPr>
        <p:spPr bwMode="auto">
          <a:xfrm>
            <a:off x="3731318" y="4539952"/>
            <a:ext cx="7696200" cy="457200"/>
          </a:xfrm>
          <a:prstGeom prst="parallelogram">
            <a:avLst>
              <a:gd name="adj" fmla="val 24361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014" name="AutoShape 6" descr="白色大理石"/>
          <p:cNvSpPr>
            <a:spLocks noChangeArrowheads="1"/>
          </p:cNvSpPr>
          <p:nvPr/>
        </p:nvSpPr>
        <p:spPr bwMode="auto">
          <a:xfrm>
            <a:off x="3731318" y="2863552"/>
            <a:ext cx="7696200" cy="457200"/>
          </a:xfrm>
          <a:prstGeom prst="parallelogram">
            <a:avLst>
              <a:gd name="adj" fmla="val 24361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015" name="AutoShape 7" descr="白色大理石"/>
          <p:cNvSpPr>
            <a:spLocks noChangeArrowheads="1"/>
          </p:cNvSpPr>
          <p:nvPr/>
        </p:nvSpPr>
        <p:spPr bwMode="auto">
          <a:xfrm>
            <a:off x="3731318" y="1034752"/>
            <a:ext cx="7696200" cy="457200"/>
          </a:xfrm>
          <a:prstGeom prst="parallelogram">
            <a:avLst>
              <a:gd name="adj" fmla="val 24361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017" name="AutoShape 9"/>
          <p:cNvSpPr>
            <a:spLocks noChangeArrowheads="1"/>
          </p:cNvSpPr>
          <p:nvPr/>
        </p:nvSpPr>
        <p:spPr bwMode="auto">
          <a:xfrm>
            <a:off x="4798118" y="653752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1018" name="AutoShape 10"/>
          <p:cNvSpPr>
            <a:spLocks noChangeArrowheads="1"/>
          </p:cNvSpPr>
          <p:nvPr/>
        </p:nvSpPr>
        <p:spPr bwMode="auto">
          <a:xfrm>
            <a:off x="5788718" y="577552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</a:p>
        </p:txBody>
      </p:sp>
      <p:sp>
        <p:nvSpPr>
          <p:cNvPr id="171019" name="AutoShape 11"/>
          <p:cNvSpPr>
            <a:spLocks noChangeArrowheads="1"/>
          </p:cNvSpPr>
          <p:nvPr/>
        </p:nvSpPr>
        <p:spPr bwMode="auto">
          <a:xfrm>
            <a:off x="6779318" y="272752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</a:p>
        </p:txBody>
      </p:sp>
      <p:sp>
        <p:nvSpPr>
          <p:cNvPr id="171020" name="AutoShape 12"/>
          <p:cNvSpPr>
            <a:spLocks noChangeArrowheads="1"/>
          </p:cNvSpPr>
          <p:nvPr/>
        </p:nvSpPr>
        <p:spPr bwMode="auto">
          <a:xfrm>
            <a:off x="7769918" y="577552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</a:p>
        </p:txBody>
      </p:sp>
      <p:sp>
        <p:nvSpPr>
          <p:cNvPr id="171021" name="AutoShape 13"/>
          <p:cNvSpPr>
            <a:spLocks noChangeArrowheads="1"/>
          </p:cNvSpPr>
          <p:nvPr/>
        </p:nvSpPr>
        <p:spPr bwMode="auto">
          <a:xfrm>
            <a:off x="8760518" y="729952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</a:p>
        </p:txBody>
      </p:sp>
      <p:sp>
        <p:nvSpPr>
          <p:cNvPr id="171022" name="AutoShape 14"/>
          <p:cNvSpPr>
            <a:spLocks noChangeArrowheads="1"/>
          </p:cNvSpPr>
          <p:nvPr/>
        </p:nvSpPr>
        <p:spPr bwMode="auto">
          <a:xfrm>
            <a:off x="9751118" y="1034752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</a:p>
        </p:txBody>
      </p:sp>
      <p:sp>
        <p:nvSpPr>
          <p:cNvPr id="62476" name="Text Box 15"/>
          <p:cNvSpPr txBox="1">
            <a:spLocks noChangeArrowheads="1"/>
          </p:cNvSpPr>
          <p:nvPr/>
        </p:nvSpPr>
        <p:spPr bwMode="auto">
          <a:xfrm>
            <a:off x="4874318" y="1491952"/>
            <a:ext cx="528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0           1           2           3           4           5</a:t>
            </a:r>
            <a:endParaRPr kumimoji="1" lang="en-US" altLang="zh-CN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1024" name="AutoShape 16"/>
          <p:cNvSpPr>
            <a:spLocks noChangeArrowheads="1"/>
          </p:cNvSpPr>
          <p:nvPr/>
        </p:nvSpPr>
        <p:spPr bwMode="auto">
          <a:xfrm>
            <a:off x="7769918" y="2406352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</a:p>
        </p:txBody>
      </p:sp>
      <p:sp>
        <p:nvSpPr>
          <p:cNvPr id="171025" name="Text Box 17"/>
          <p:cNvSpPr txBox="1">
            <a:spLocks noChangeArrowheads="1"/>
          </p:cNvSpPr>
          <p:nvPr/>
        </p:nvSpPr>
        <p:spPr bwMode="auto">
          <a:xfrm>
            <a:off x="3097906" y="183852"/>
            <a:ext cx="125571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2800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i </a:t>
            </a:r>
            <a:r>
              <a:rPr kumimoji="1" lang="en-US" altLang="zh-CN" sz="2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= 1</a:t>
            </a:r>
          </a:p>
          <a:p>
            <a:pPr eaLnBrk="1" hangingPunct="1">
              <a:defRPr/>
            </a:pPr>
            <a:r>
              <a:rPr kumimoji="1" lang="zh-CN" altLang="en-US" sz="2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划分</a:t>
            </a:r>
          </a:p>
          <a:p>
            <a:pPr eaLnBrk="1" hangingPunct="1">
              <a:defRPr/>
            </a:pPr>
            <a:r>
              <a:rPr kumimoji="1" lang="zh-CN" altLang="en-US" sz="2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过程</a:t>
            </a:r>
            <a:endParaRPr kumimoji="1" lang="zh-CN" altLang="en-US" sz="28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1026" name="AutoShape 18"/>
          <p:cNvSpPr>
            <a:spLocks noChangeArrowheads="1"/>
          </p:cNvSpPr>
          <p:nvPr/>
        </p:nvSpPr>
        <p:spPr bwMode="auto">
          <a:xfrm>
            <a:off x="8760518" y="4082752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</a:p>
        </p:txBody>
      </p:sp>
      <p:sp>
        <p:nvSpPr>
          <p:cNvPr id="171027" name="AutoShape 19"/>
          <p:cNvSpPr>
            <a:spLocks noChangeArrowheads="1"/>
          </p:cNvSpPr>
          <p:nvPr/>
        </p:nvSpPr>
        <p:spPr bwMode="auto">
          <a:xfrm>
            <a:off x="5788718" y="4235152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</a:p>
        </p:txBody>
      </p:sp>
      <p:sp>
        <p:nvSpPr>
          <p:cNvPr id="171028" name="AutoShape 20"/>
          <p:cNvSpPr>
            <a:spLocks noChangeArrowheads="1"/>
          </p:cNvSpPr>
          <p:nvPr/>
        </p:nvSpPr>
        <p:spPr bwMode="auto">
          <a:xfrm>
            <a:off x="8760518" y="2406352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1029" name="AutoShape 21"/>
          <p:cNvSpPr>
            <a:spLocks noChangeArrowheads="1"/>
          </p:cNvSpPr>
          <p:nvPr/>
        </p:nvSpPr>
        <p:spPr bwMode="auto">
          <a:xfrm>
            <a:off x="5788718" y="2558752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1030" name="AutoShape 22"/>
          <p:cNvSpPr>
            <a:spLocks noChangeArrowheads="1"/>
          </p:cNvSpPr>
          <p:nvPr/>
        </p:nvSpPr>
        <p:spPr bwMode="auto">
          <a:xfrm>
            <a:off x="6779318" y="4539952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1031" name="AutoShape 23"/>
          <p:cNvSpPr>
            <a:spLocks noChangeArrowheads="1"/>
          </p:cNvSpPr>
          <p:nvPr/>
        </p:nvSpPr>
        <p:spPr bwMode="auto">
          <a:xfrm>
            <a:off x="6779318" y="2101552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</a:p>
        </p:txBody>
      </p:sp>
      <p:sp>
        <p:nvSpPr>
          <p:cNvPr id="171032" name="Text Box 24"/>
          <p:cNvSpPr txBox="1">
            <a:spLocks noChangeArrowheads="1"/>
          </p:cNvSpPr>
          <p:nvPr/>
        </p:nvSpPr>
        <p:spPr bwMode="auto">
          <a:xfrm>
            <a:off x="4645719" y="196552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pivotpos</a:t>
            </a:r>
          </a:p>
        </p:txBody>
      </p:sp>
      <p:sp>
        <p:nvSpPr>
          <p:cNvPr id="171033" name="AutoShape 25"/>
          <p:cNvSpPr>
            <a:spLocks noChangeArrowheads="1"/>
          </p:cNvSpPr>
          <p:nvPr/>
        </p:nvSpPr>
        <p:spPr bwMode="auto">
          <a:xfrm>
            <a:off x="9751118" y="2863552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</a:p>
        </p:txBody>
      </p:sp>
      <p:sp>
        <p:nvSpPr>
          <p:cNvPr id="171034" name="AutoShape 26"/>
          <p:cNvSpPr>
            <a:spLocks noChangeArrowheads="1"/>
          </p:cNvSpPr>
          <p:nvPr/>
        </p:nvSpPr>
        <p:spPr bwMode="auto">
          <a:xfrm>
            <a:off x="7769918" y="4082752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</a:p>
        </p:txBody>
      </p:sp>
      <p:sp>
        <p:nvSpPr>
          <p:cNvPr id="171035" name="AutoShape 27"/>
          <p:cNvSpPr>
            <a:spLocks noChangeArrowheads="1"/>
          </p:cNvSpPr>
          <p:nvPr/>
        </p:nvSpPr>
        <p:spPr bwMode="auto">
          <a:xfrm>
            <a:off x="9751118" y="3777952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1036" name="AutoShape 28"/>
          <p:cNvSpPr>
            <a:spLocks noChangeArrowheads="1"/>
          </p:cNvSpPr>
          <p:nvPr/>
        </p:nvSpPr>
        <p:spPr bwMode="auto">
          <a:xfrm>
            <a:off x="4798118" y="6140152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1037" name="AutoShape 29"/>
          <p:cNvSpPr>
            <a:spLocks noChangeArrowheads="1"/>
          </p:cNvSpPr>
          <p:nvPr/>
        </p:nvSpPr>
        <p:spPr bwMode="auto">
          <a:xfrm>
            <a:off x="5788718" y="5835352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</a:p>
        </p:txBody>
      </p:sp>
      <p:sp>
        <p:nvSpPr>
          <p:cNvPr id="171038" name="AutoShape 30"/>
          <p:cNvSpPr>
            <a:spLocks noChangeArrowheads="1"/>
          </p:cNvSpPr>
          <p:nvPr/>
        </p:nvSpPr>
        <p:spPr bwMode="auto">
          <a:xfrm>
            <a:off x="7769918" y="5682952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</a:p>
        </p:txBody>
      </p:sp>
      <p:sp>
        <p:nvSpPr>
          <p:cNvPr id="171039" name="AutoShape 31"/>
          <p:cNvSpPr>
            <a:spLocks noChangeArrowheads="1"/>
          </p:cNvSpPr>
          <p:nvPr/>
        </p:nvSpPr>
        <p:spPr bwMode="auto">
          <a:xfrm>
            <a:off x="8760518" y="5682952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</a:p>
        </p:txBody>
      </p:sp>
      <p:sp>
        <p:nvSpPr>
          <p:cNvPr id="171040" name="AutoShape 32"/>
          <p:cNvSpPr>
            <a:spLocks noChangeArrowheads="1"/>
          </p:cNvSpPr>
          <p:nvPr/>
        </p:nvSpPr>
        <p:spPr bwMode="auto">
          <a:xfrm>
            <a:off x="6779318" y="5759152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1041" name="Line 33"/>
          <p:cNvSpPr>
            <a:spLocks noChangeShapeType="1"/>
          </p:cNvSpPr>
          <p:nvPr/>
        </p:nvSpPr>
        <p:spPr bwMode="auto">
          <a:xfrm>
            <a:off x="6169718" y="1949152"/>
            <a:ext cx="6858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042" name="Line 34"/>
          <p:cNvSpPr>
            <a:spLocks noChangeShapeType="1"/>
          </p:cNvSpPr>
          <p:nvPr/>
        </p:nvSpPr>
        <p:spPr bwMode="auto">
          <a:xfrm>
            <a:off x="7160318" y="1949152"/>
            <a:ext cx="6858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043" name="Line 35"/>
          <p:cNvSpPr>
            <a:spLocks noChangeShapeType="1"/>
          </p:cNvSpPr>
          <p:nvPr/>
        </p:nvSpPr>
        <p:spPr bwMode="auto">
          <a:xfrm>
            <a:off x="8150918" y="1949152"/>
            <a:ext cx="6858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044" name="Text Box 36"/>
          <p:cNvSpPr txBox="1">
            <a:spLocks noChangeArrowheads="1"/>
          </p:cNvSpPr>
          <p:nvPr/>
        </p:nvSpPr>
        <p:spPr bwMode="auto">
          <a:xfrm>
            <a:off x="5483919" y="1949152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pivotpos</a:t>
            </a:r>
          </a:p>
        </p:txBody>
      </p:sp>
      <p:sp>
        <p:nvSpPr>
          <p:cNvPr id="171045" name="AutoShape 37"/>
          <p:cNvSpPr>
            <a:spLocks noChangeArrowheads="1"/>
          </p:cNvSpPr>
          <p:nvPr/>
        </p:nvSpPr>
        <p:spPr bwMode="auto">
          <a:xfrm>
            <a:off x="4798118" y="2482552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1046" name="Text Box 38"/>
          <p:cNvSpPr txBox="1">
            <a:spLocks noChangeArrowheads="1"/>
          </p:cNvSpPr>
          <p:nvPr/>
        </p:nvSpPr>
        <p:spPr bwMode="auto">
          <a:xfrm>
            <a:off x="10360718" y="1872953"/>
            <a:ext cx="1495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比较</a:t>
            </a: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4</a:t>
            </a:r>
            <a:r>
              <a:rPr kumimoji="1"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次</a:t>
            </a:r>
          </a:p>
          <a:p>
            <a:pPr eaLnBrk="1" hangingPunct="1">
              <a:defRPr/>
            </a:pPr>
            <a:r>
              <a:rPr kumimoji="1"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交换</a:t>
            </a:r>
            <a:r>
              <a:rPr kumimoji="1"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25,16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1047" name="Text Box 39"/>
          <p:cNvSpPr txBox="1">
            <a:spLocks noChangeArrowheads="1"/>
          </p:cNvSpPr>
          <p:nvPr/>
        </p:nvSpPr>
        <p:spPr bwMode="auto">
          <a:xfrm>
            <a:off x="8820843" y="1720552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1048" name="Line 40"/>
          <p:cNvSpPr>
            <a:spLocks noChangeShapeType="1"/>
          </p:cNvSpPr>
          <p:nvPr/>
        </p:nvSpPr>
        <p:spPr bwMode="auto">
          <a:xfrm>
            <a:off x="9065318" y="3549352"/>
            <a:ext cx="6858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049" name="Text Box 41"/>
          <p:cNvSpPr txBox="1">
            <a:spLocks noChangeArrowheads="1"/>
          </p:cNvSpPr>
          <p:nvPr/>
        </p:nvSpPr>
        <p:spPr bwMode="auto">
          <a:xfrm>
            <a:off x="9751118" y="3320752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1050" name="Text Box 42"/>
          <p:cNvSpPr txBox="1">
            <a:spLocks noChangeArrowheads="1"/>
          </p:cNvSpPr>
          <p:nvPr/>
        </p:nvSpPr>
        <p:spPr bwMode="auto">
          <a:xfrm>
            <a:off x="6477694" y="3625552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pivotpos</a:t>
            </a:r>
          </a:p>
        </p:txBody>
      </p:sp>
      <p:sp>
        <p:nvSpPr>
          <p:cNvPr id="171051" name="AutoShape 43"/>
          <p:cNvSpPr>
            <a:spLocks noChangeArrowheads="1"/>
          </p:cNvSpPr>
          <p:nvPr/>
        </p:nvSpPr>
        <p:spPr bwMode="auto">
          <a:xfrm>
            <a:off x="4798118" y="4158952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1052" name="Text Box 44"/>
          <p:cNvSpPr txBox="1">
            <a:spLocks noChangeArrowheads="1"/>
          </p:cNvSpPr>
          <p:nvPr/>
        </p:nvSpPr>
        <p:spPr bwMode="auto">
          <a:xfrm>
            <a:off x="10360718" y="3549353"/>
            <a:ext cx="1495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比较</a:t>
            </a: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kumimoji="1"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次</a:t>
            </a:r>
          </a:p>
          <a:p>
            <a:pPr eaLnBrk="1" hangingPunct="1">
              <a:defRPr/>
            </a:pPr>
            <a:r>
              <a:rPr kumimoji="1"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交换</a:t>
            </a:r>
            <a:r>
              <a:rPr kumimoji="1"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49,08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1053" name="AutoShape 45"/>
          <p:cNvSpPr>
            <a:spLocks noChangeArrowheads="1"/>
          </p:cNvSpPr>
          <p:nvPr/>
        </p:nvSpPr>
        <p:spPr bwMode="auto">
          <a:xfrm>
            <a:off x="9751118" y="5378152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</a:p>
        </p:txBody>
      </p:sp>
      <p:sp>
        <p:nvSpPr>
          <p:cNvPr id="171054" name="Text Box 46"/>
          <p:cNvSpPr txBox="1">
            <a:spLocks noChangeArrowheads="1"/>
          </p:cNvSpPr>
          <p:nvPr/>
        </p:nvSpPr>
        <p:spPr bwMode="auto">
          <a:xfrm>
            <a:off x="4742557" y="5225752"/>
            <a:ext cx="303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low                 pivotpos</a:t>
            </a:r>
          </a:p>
        </p:txBody>
      </p:sp>
      <p:sp>
        <p:nvSpPr>
          <p:cNvPr id="171055" name="Text Box 47"/>
          <p:cNvSpPr txBox="1">
            <a:spLocks noChangeArrowheads="1"/>
          </p:cNvSpPr>
          <p:nvPr/>
        </p:nvSpPr>
        <p:spPr bwMode="auto">
          <a:xfrm>
            <a:off x="10360719" y="5682952"/>
            <a:ext cx="1482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交换</a:t>
            </a:r>
            <a:r>
              <a:rPr kumimoji="1"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21,08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0" y="2492896"/>
            <a:ext cx="4032448" cy="256935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100" dirty="0">
                <a:latin typeface="Times New Roman" panose="02020603050405020304" pitchFamily="18" charset="0"/>
              </a:rPr>
              <a:t>template &lt;class T&gt;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1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110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1100" dirty="0" err="1">
                <a:latin typeface="Times New Roman" panose="02020603050405020304" pitchFamily="18" charset="0"/>
              </a:rPr>
              <a:t>dataList</a:t>
            </a:r>
            <a:r>
              <a:rPr kumimoji="1" lang="en-US" altLang="zh-CN" sz="1100" dirty="0">
                <a:latin typeface="Times New Roman" panose="02020603050405020304" pitchFamily="18" charset="0"/>
              </a:rPr>
              <a:t>&lt;T&gt; :: Partition ( </a:t>
            </a:r>
            <a:r>
              <a:rPr kumimoji="1" lang="en-US" altLang="zh-CN" sz="1100" dirty="0" err="1">
                <a:latin typeface="Times New Roman" panose="02020603050405020304" pitchFamily="18" charset="0"/>
              </a:rPr>
              <a:t>const</a:t>
            </a:r>
            <a:r>
              <a:rPr kumimoji="1" lang="en-US" altLang="zh-CN" sz="110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11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1100" dirty="0">
                <a:latin typeface="Times New Roman" panose="02020603050405020304" pitchFamily="18" charset="0"/>
              </a:rPr>
              <a:t> low, </a:t>
            </a:r>
            <a:r>
              <a:rPr kumimoji="1" lang="en-US" altLang="zh-CN" sz="1100" dirty="0" err="1">
                <a:latin typeface="Times New Roman" panose="02020603050405020304" pitchFamily="18" charset="0"/>
              </a:rPr>
              <a:t>const</a:t>
            </a:r>
            <a:r>
              <a:rPr kumimoji="1" lang="en-US" altLang="zh-CN" sz="110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11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1100" dirty="0">
                <a:latin typeface="Times New Roman" panose="02020603050405020304" pitchFamily="18" charset="0"/>
              </a:rPr>
              <a:t> high ) {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100" dirty="0">
                <a:solidFill>
                  <a:srgbClr val="CC0099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1100" dirty="0">
                <a:solidFill>
                  <a:srgbClr val="CC0099"/>
                </a:solidFill>
                <a:latin typeface="Times New Roman" panose="02020603050405020304" pitchFamily="18" charset="0"/>
              </a:rPr>
              <a:t>定义为排序数据表类的共有函数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100" dirty="0">
                <a:latin typeface="Times New Roman" panose="02020603050405020304" pitchFamily="18" charset="0"/>
              </a:rPr>
              <a:t>    </a:t>
            </a:r>
            <a:r>
              <a:rPr kumimoji="1" lang="en-US" altLang="zh-CN" sz="11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110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1100" dirty="0" err="1">
                <a:latin typeface="Times New Roman" panose="02020603050405020304" pitchFamily="18" charset="0"/>
              </a:rPr>
              <a:t>pivotpos</a:t>
            </a:r>
            <a:r>
              <a:rPr kumimoji="1" lang="en-US" altLang="zh-CN" sz="1100" dirty="0">
                <a:latin typeface="Times New Roman" panose="02020603050405020304" pitchFamily="18" charset="0"/>
              </a:rPr>
              <a:t> = low;</a:t>
            </a:r>
            <a:endParaRPr kumimoji="1" lang="zh-CN" altLang="en-US" sz="11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1100" dirty="0">
                <a:latin typeface="Times New Roman" panose="02020603050405020304" pitchFamily="18" charset="0"/>
              </a:rPr>
              <a:t>    </a:t>
            </a:r>
            <a:r>
              <a:rPr kumimoji="1" lang="en-US" altLang="zh-CN" sz="1100" dirty="0">
                <a:latin typeface="Times New Roman" panose="02020603050405020304" pitchFamily="18" charset="0"/>
              </a:rPr>
              <a:t>Element&lt;T&gt; pivot = Vector[low];  </a:t>
            </a:r>
            <a:r>
              <a:rPr kumimoji="1" lang="en-US" altLang="zh-CN" sz="11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1100" dirty="0">
                <a:solidFill>
                  <a:srgbClr val="3333CC"/>
                </a:solidFill>
                <a:latin typeface="Times New Roman" panose="02020603050405020304" pitchFamily="18" charset="0"/>
              </a:rPr>
              <a:t>基准元素</a:t>
            </a:r>
            <a:r>
              <a:rPr kumimoji="1" lang="zh-CN" altLang="en-US" sz="1100" dirty="0">
                <a:latin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100" dirty="0">
                <a:latin typeface="Times New Roman" panose="02020603050405020304" pitchFamily="18" charset="0"/>
              </a:rPr>
              <a:t>    for ( </a:t>
            </a:r>
            <a:r>
              <a:rPr kumimoji="1" lang="en-US" altLang="zh-CN" sz="11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110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11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1100" dirty="0">
                <a:latin typeface="Times New Roman" panose="02020603050405020304" pitchFamily="18" charset="0"/>
              </a:rPr>
              <a:t> = low+1; </a:t>
            </a:r>
            <a:r>
              <a:rPr kumimoji="1" lang="en-US" altLang="zh-CN" sz="11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1100" dirty="0">
                <a:latin typeface="Times New Roman" panose="02020603050405020304" pitchFamily="18" charset="0"/>
              </a:rPr>
              <a:t> &lt;= high; </a:t>
            </a:r>
            <a:r>
              <a:rPr kumimoji="1" lang="en-US" altLang="zh-CN" sz="11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1100" dirty="0">
                <a:latin typeface="Times New Roman" panose="02020603050405020304" pitchFamily="18" charset="0"/>
              </a:rPr>
              <a:t>++ ) </a:t>
            </a:r>
            <a:r>
              <a:rPr kumimoji="1" lang="en-US" altLang="zh-CN" sz="11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1100" dirty="0">
                <a:solidFill>
                  <a:srgbClr val="3333CC"/>
                </a:solidFill>
                <a:latin typeface="Times New Roman" panose="02020603050405020304" pitchFamily="18" charset="0"/>
              </a:rPr>
              <a:t>检测整个序列，进行划分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100" dirty="0">
                <a:latin typeface="Times New Roman" panose="02020603050405020304" pitchFamily="18" charset="0"/>
              </a:rPr>
              <a:t>       if ( Vector[</a:t>
            </a:r>
            <a:r>
              <a:rPr kumimoji="1" lang="en-US" altLang="zh-CN" sz="11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1100" dirty="0">
                <a:latin typeface="Times New Roman" panose="02020603050405020304" pitchFamily="18" charset="0"/>
              </a:rPr>
              <a:t>] &lt; pivot ) {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100" dirty="0">
                <a:latin typeface="Times New Roman" panose="02020603050405020304" pitchFamily="18" charset="0"/>
              </a:rPr>
              <a:t>          </a:t>
            </a:r>
            <a:r>
              <a:rPr kumimoji="1" lang="en-US" altLang="zh-CN" sz="1100" dirty="0" err="1">
                <a:latin typeface="Times New Roman" panose="02020603050405020304" pitchFamily="18" charset="0"/>
              </a:rPr>
              <a:t>pivotpos</a:t>
            </a:r>
            <a:r>
              <a:rPr kumimoji="1" lang="en-US" altLang="zh-CN" sz="1100" dirty="0">
                <a:latin typeface="Times New Roman" panose="02020603050405020304" pitchFamily="18" charset="0"/>
              </a:rPr>
              <a:t>++;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100" dirty="0">
                <a:latin typeface="Times New Roman" panose="02020603050405020304" pitchFamily="18" charset="0"/>
              </a:rPr>
              <a:t>          if ( </a:t>
            </a:r>
            <a:r>
              <a:rPr kumimoji="1" lang="en-US" altLang="zh-CN" sz="1100" dirty="0" err="1">
                <a:latin typeface="Times New Roman" panose="02020603050405020304" pitchFamily="18" charset="0"/>
              </a:rPr>
              <a:t>pivotpos</a:t>
            </a:r>
            <a:r>
              <a:rPr kumimoji="1" lang="en-US" altLang="zh-CN" sz="1100" dirty="0">
                <a:latin typeface="Times New Roman" panose="02020603050405020304" pitchFamily="18" charset="0"/>
              </a:rPr>
              <a:t> != </a:t>
            </a:r>
            <a:r>
              <a:rPr kumimoji="1" lang="en-US" altLang="zh-CN" sz="11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1100" dirty="0">
                <a:latin typeface="Times New Roman" panose="02020603050405020304" pitchFamily="18" charset="0"/>
              </a:rPr>
              <a:t> ) Swap ( Vector[</a:t>
            </a:r>
            <a:r>
              <a:rPr kumimoji="1" lang="en-US" altLang="zh-CN" sz="1100" dirty="0" err="1">
                <a:latin typeface="Times New Roman" panose="02020603050405020304" pitchFamily="18" charset="0"/>
              </a:rPr>
              <a:t>pivotpos</a:t>
            </a:r>
            <a:r>
              <a:rPr kumimoji="1" lang="en-US" altLang="zh-CN" sz="1100" dirty="0">
                <a:latin typeface="Times New Roman" panose="02020603050405020304" pitchFamily="18" charset="0"/>
              </a:rPr>
              <a:t>], Vector[</a:t>
            </a:r>
            <a:r>
              <a:rPr kumimoji="1" lang="en-US" altLang="zh-CN" sz="11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1100" dirty="0">
                <a:latin typeface="Times New Roman" panose="02020603050405020304" pitchFamily="18" charset="0"/>
              </a:rPr>
              <a:t>] );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100" dirty="0">
                <a:latin typeface="Times New Roman" panose="02020603050405020304" pitchFamily="18" charset="0"/>
              </a:rPr>
              <a:t>       }                           </a:t>
            </a:r>
            <a:r>
              <a:rPr kumimoji="1" lang="en-US" altLang="zh-CN" sz="11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1100" dirty="0">
                <a:solidFill>
                  <a:srgbClr val="3333CC"/>
                </a:solidFill>
                <a:latin typeface="Times New Roman" panose="02020603050405020304" pitchFamily="18" charset="0"/>
              </a:rPr>
              <a:t>小于基准的交换到区间的左侧去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1100" dirty="0">
                <a:latin typeface="Times New Roman" panose="02020603050405020304" pitchFamily="18" charset="0"/>
              </a:rPr>
              <a:t>    </a:t>
            </a:r>
            <a:r>
              <a:rPr kumimoji="1" lang="en-US" altLang="zh-CN" sz="1100" dirty="0">
                <a:latin typeface="Times New Roman" panose="02020603050405020304" pitchFamily="18" charset="0"/>
              </a:rPr>
              <a:t>Vector[low] = Vector[</a:t>
            </a:r>
            <a:r>
              <a:rPr kumimoji="1" lang="en-US" altLang="zh-CN" sz="1100" dirty="0" err="1">
                <a:latin typeface="Times New Roman" panose="02020603050405020304" pitchFamily="18" charset="0"/>
              </a:rPr>
              <a:t>pivotpos</a:t>
            </a:r>
            <a:r>
              <a:rPr kumimoji="1" lang="en-US" altLang="zh-CN" sz="1100" dirty="0">
                <a:latin typeface="Times New Roman" panose="02020603050405020304" pitchFamily="18" charset="0"/>
              </a:rPr>
              <a:t>];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100" dirty="0">
                <a:latin typeface="Times New Roman" panose="02020603050405020304" pitchFamily="18" charset="0"/>
              </a:rPr>
              <a:t>    Vector[</a:t>
            </a:r>
            <a:r>
              <a:rPr kumimoji="1" lang="en-US" altLang="zh-CN" sz="1100" dirty="0" err="1">
                <a:latin typeface="Times New Roman" panose="02020603050405020304" pitchFamily="18" charset="0"/>
              </a:rPr>
              <a:t>pivotpos</a:t>
            </a:r>
            <a:r>
              <a:rPr kumimoji="1" lang="en-US" altLang="zh-CN" sz="1100" dirty="0">
                <a:latin typeface="Times New Roman" panose="02020603050405020304" pitchFamily="18" charset="0"/>
              </a:rPr>
              <a:t>] = pivot;    </a:t>
            </a:r>
            <a:r>
              <a:rPr kumimoji="1" lang="en-US" altLang="zh-CN" sz="11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1100" dirty="0">
                <a:solidFill>
                  <a:srgbClr val="3333CC"/>
                </a:solidFill>
                <a:latin typeface="Times New Roman" panose="02020603050405020304" pitchFamily="18" charset="0"/>
              </a:rPr>
              <a:t>将基准元素就位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100" dirty="0">
                <a:latin typeface="Times New Roman" panose="02020603050405020304" pitchFamily="18" charset="0"/>
              </a:rPr>
              <a:t>    return </a:t>
            </a:r>
            <a:r>
              <a:rPr kumimoji="1" lang="en-US" altLang="zh-CN" sz="1100" dirty="0" err="1">
                <a:latin typeface="Times New Roman" panose="02020603050405020304" pitchFamily="18" charset="0"/>
              </a:rPr>
              <a:t>pivotpos</a:t>
            </a:r>
            <a:r>
              <a:rPr kumimoji="1" lang="en-US" altLang="zh-CN" sz="1100" dirty="0">
                <a:latin typeface="Times New Roman" panose="02020603050405020304" pitchFamily="18" charset="0"/>
              </a:rPr>
              <a:t>;           </a:t>
            </a:r>
            <a:r>
              <a:rPr kumimoji="1" lang="en-US" altLang="zh-CN" sz="11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1100" dirty="0">
                <a:solidFill>
                  <a:srgbClr val="3333CC"/>
                </a:solidFill>
                <a:latin typeface="Times New Roman" panose="02020603050405020304" pitchFamily="18" charset="0"/>
              </a:rPr>
              <a:t>返回基准元素位置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100" dirty="0">
                <a:latin typeface="Times New Roman" panose="02020603050405020304" pitchFamily="18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23392" y="55563"/>
            <a:ext cx="54737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另外一种快速排序的实现</a:t>
            </a:r>
          </a:p>
        </p:txBody>
      </p:sp>
      <p:sp>
        <p:nvSpPr>
          <p:cNvPr id="65539" name="Rectangle 3"/>
          <p:cNvSpPr txBox="1">
            <a:spLocks noChangeArrowheads="1"/>
          </p:cNvSpPr>
          <p:nvPr/>
        </p:nvSpPr>
        <p:spPr bwMode="auto">
          <a:xfrm>
            <a:off x="2418855" y="728663"/>
            <a:ext cx="716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zh-CN" altLang="en-US" sz="2400">
                <a:latin typeface="Times New Roman" panose="02020603050405020304" pitchFamily="18" charset="0"/>
              </a:rPr>
              <a:t>例：    初始关键字：</a:t>
            </a:r>
            <a:r>
              <a:rPr lang="en-US" altLang="zh-CN" sz="2400">
                <a:latin typeface="Times New Roman" panose="02020603050405020304" pitchFamily="18" charset="0"/>
              </a:rPr>
              <a:t>[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46</a:t>
            </a:r>
            <a:r>
              <a:rPr lang="en-US" altLang="zh-CN" sz="2400">
                <a:latin typeface="Times New Roman" panose="02020603050405020304" pitchFamily="18" charset="0"/>
              </a:rPr>
              <a:t>  55  13  42  94  5  17  70 ]       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zh-CN" sz="2400">
              <a:latin typeface="Times New Roman" panose="02020603050405020304" pitchFamily="18" charset="0"/>
            </a:endParaRPr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2723655" y="1719264"/>
            <a:ext cx="747236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进行一次交换后：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[</a:t>
            </a:r>
            <a:r>
              <a:rPr kumimoji="1"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17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]  55  13  42  94  5  17  [70]   </a:t>
            </a:r>
            <a:endParaRPr kumimoji="1" lang="en-US" altLang="zh-CN" sz="2400">
              <a:ea typeface="宋体" panose="02010600030101010101" pitchFamily="2" charset="-122"/>
            </a:endParaRPr>
          </a:p>
        </p:txBody>
      </p:sp>
      <p:grpSp>
        <p:nvGrpSpPr>
          <p:cNvPr id="60" name="Group 8"/>
          <p:cNvGrpSpPr>
            <a:grpSpLocks/>
          </p:cNvGrpSpPr>
          <p:nvPr/>
        </p:nvGrpSpPr>
        <p:grpSpPr bwMode="auto">
          <a:xfrm>
            <a:off x="5543055" y="1109663"/>
            <a:ext cx="304800" cy="533400"/>
            <a:chOff x="2016" y="432"/>
            <a:chExt cx="192" cy="336"/>
          </a:xfrm>
        </p:grpSpPr>
        <p:sp>
          <p:nvSpPr>
            <p:cNvPr id="65593" name="Text Box 5"/>
            <p:cNvSpPr txBox="1">
              <a:spLocks noChangeArrowheads="1"/>
            </p:cNvSpPr>
            <p:nvPr/>
          </p:nvSpPr>
          <p:spPr bwMode="auto">
            <a:xfrm>
              <a:off x="2016" y="480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>
                  <a:solidFill>
                    <a:srgbClr val="FF66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</a:p>
          </p:txBody>
        </p:sp>
        <p:sp>
          <p:nvSpPr>
            <p:cNvPr id="65594" name="Line 7"/>
            <p:cNvSpPr>
              <a:spLocks noChangeShapeType="1"/>
            </p:cNvSpPr>
            <p:nvPr/>
          </p:nvSpPr>
          <p:spPr bwMode="auto">
            <a:xfrm flipV="1">
              <a:off x="2016" y="43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63" name="Group 9"/>
          <p:cNvGrpSpPr>
            <a:grpSpLocks/>
          </p:cNvGrpSpPr>
          <p:nvPr/>
        </p:nvGrpSpPr>
        <p:grpSpPr bwMode="auto">
          <a:xfrm>
            <a:off x="8133855" y="1109663"/>
            <a:ext cx="304800" cy="533400"/>
            <a:chOff x="2016" y="432"/>
            <a:chExt cx="192" cy="336"/>
          </a:xfrm>
        </p:grpSpPr>
        <p:sp>
          <p:nvSpPr>
            <p:cNvPr id="65591" name="Text Box 10"/>
            <p:cNvSpPr txBox="1">
              <a:spLocks noChangeArrowheads="1"/>
            </p:cNvSpPr>
            <p:nvPr/>
          </p:nvSpPr>
          <p:spPr bwMode="auto">
            <a:xfrm>
              <a:off x="2016" y="480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>
                  <a:solidFill>
                    <a:srgbClr val="FF66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j</a:t>
              </a:r>
            </a:p>
          </p:txBody>
        </p:sp>
        <p:sp>
          <p:nvSpPr>
            <p:cNvPr id="65592" name="Line 11"/>
            <p:cNvSpPr>
              <a:spLocks noChangeShapeType="1"/>
            </p:cNvSpPr>
            <p:nvPr/>
          </p:nvSpPr>
          <p:spPr bwMode="auto">
            <a:xfrm flipV="1">
              <a:off x="2016" y="43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66" name="Group 12"/>
          <p:cNvGrpSpPr>
            <a:grpSpLocks/>
          </p:cNvGrpSpPr>
          <p:nvPr/>
        </p:nvGrpSpPr>
        <p:grpSpPr bwMode="auto">
          <a:xfrm>
            <a:off x="8667255" y="1109663"/>
            <a:ext cx="304800" cy="533400"/>
            <a:chOff x="2016" y="432"/>
            <a:chExt cx="192" cy="336"/>
          </a:xfrm>
        </p:grpSpPr>
        <p:sp>
          <p:nvSpPr>
            <p:cNvPr id="65589" name="Text Box 13"/>
            <p:cNvSpPr txBox="1">
              <a:spLocks noChangeArrowheads="1"/>
            </p:cNvSpPr>
            <p:nvPr/>
          </p:nvSpPr>
          <p:spPr bwMode="auto">
            <a:xfrm>
              <a:off x="2016" y="480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>
                  <a:solidFill>
                    <a:srgbClr val="FF66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j</a:t>
              </a:r>
            </a:p>
          </p:txBody>
        </p:sp>
        <p:sp>
          <p:nvSpPr>
            <p:cNvPr id="65590" name="Line 14"/>
            <p:cNvSpPr>
              <a:spLocks noChangeShapeType="1"/>
            </p:cNvSpPr>
            <p:nvPr/>
          </p:nvSpPr>
          <p:spPr bwMode="auto">
            <a:xfrm flipV="1">
              <a:off x="2016" y="43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2723655" y="2633664"/>
            <a:ext cx="73914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进行二次交换后：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[17]  55  13  42  94  5  [</a:t>
            </a:r>
            <a:r>
              <a:rPr kumimoji="1"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55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 70]</a:t>
            </a:r>
            <a:endParaRPr kumimoji="1" lang="en-US" altLang="zh-CN" sz="2400">
              <a:ea typeface="宋体" panose="02010600030101010101" pitchFamily="2" charset="-122"/>
            </a:endParaRPr>
          </a:p>
        </p:txBody>
      </p:sp>
      <p:sp>
        <p:nvSpPr>
          <p:cNvPr id="70" name="Text Box 16"/>
          <p:cNvSpPr txBox="1">
            <a:spLocks noChangeArrowheads="1"/>
          </p:cNvSpPr>
          <p:nvPr/>
        </p:nvSpPr>
        <p:spPr bwMode="auto">
          <a:xfrm>
            <a:off x="2723655" y="3624264"/>
            <a:ext cx="725646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进行三次交换后：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[17  </a:t>
            </a:r>
            <a:r>
              <a:rPr kumimoji="1"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]  13  42  94   5 [55  70]</a:t>
            </a:r>
            <a:endParaRPr kumimoji="1" lang="en-US" altLang="zh-CN" sz="2400">
              <a:ea typeface="宋体" panose="02010600030101010101" pitchFamily="2" charset="-122"/>
            </a:endParaRPr>
          </a:p>
        </p:txBody>
      </p:sp>
      <p:sp>
        <p:nvSpPr>
          <p:cNvPr id="71" name="Text Box 17"/>
          <p:cNvSpPr txBox="1">
            <a:spLocks noChangeArrowheads="1"/>
          </p:cNvSpPr>
          <p:nvPr/>
        </p:nvSpPr>
        <p:spPr bwMode="auto">
          <a:xfrm>
            <a:off x="2723655" y="4614864"/>
            <a:ext cx="758031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进行四次交换后：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[17  5  13  42]  94  [</a:t>
            </a:r>
            <a:r>
              <a:rPr kumimoji="1"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94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 55  70]</a:t>
            </a:r>
          </a:p>
        </p:txBody>
      </p:sp>
      <p:sp>
        <p:nvSpPr>
          <p:cNvPr id="72" name="Text Box 18"/>
          <p:cNvSpPr txBox="1">
            <a:spLocks noChangeArrowheads="1"/>
          </p:cNvSpPr>
          <p:nvPr/>
        </p:nvSpPr>
        <p:spPr bwMode="auto">
          <a:xfrm>
            <a:off x="2647455" y="5589240"/>
            <a:ext cx="7548562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     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完成一趟排序：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[17  5  13  42]  </a:t>
            </a:r>
            <a:r>
              <a:rPr kumimoji="1"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46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 [94  55  70]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二趟排序之后：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[13  5]  </a:t>
            </a:r>
            <a:r>
              <a:rPr kumimoji="1"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17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 [42]  46  [70  55]  </a:t>
            </a:r>
            <a:r>
              <a:rPr kumimoji="1"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94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三趟排序之后：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[5]  </a:t>
            </a:r>
            <a:r>
              <a:rPr kumimoji="1"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13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 17  42  46  [55]  </a:t>
            </a:r>
            <a:r>
              <a:rPr kumimoji="1"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70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 94</a:t>
            </a:r>
            <a:endParaRPr kumimoji="1" lang="en-US" altLang="zh-CN" sz="2400">
              <a:ea typeface="宋体" panose="02010600030101010101" pitchFamily="2" charset="-122"/>
            </a:endParaRPr>
          </a:p>
        </p:txBody>
      </p:sp>
      <p:grpSp>
        <p:nvGrpSpPr>
          <p:cNvPr id="73" name="Group 19"/>
          <p:cNvGrpSpPr>
            <a:grpSpLocks/>
          </p:cNvGrpSpPr>
          <p:nvPr/>
        </p:nvGrpSpPr>
        <p:grpSpPr bwMode="auto">
          <a:xfrm>
            <a:off x="8210055" y="2100263"/>
            <a:ext cx="304800" cy="533400"/>
            <a:chOff x="2016" y="432"/>
            <a:chExt cx="192" cy="336"/>
          </a:xfrm>
        </p:grpSpPr>
        <p:sp>
          <p:nvSpPr>
            <p:cNvPr id="65587" name="Text Box 20"/>
            <p:cNvSpPr txBox="1">
              <a:spLocks noChangeArrowheads="1"/>
            </p:cNvSpPr>
            <p:nvPr/>
          </p:nvSpPr>
          <p:spPr bwMode="auto">
            <a:xfrm>
              <a:off x="2016" y="480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>
                  <a:solidFill>
                    <a:srgbClr val="FF66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j</a:t>
              </a:r>
            </a:p>
          </p:txBody>
        </p:sp>
        <p:sp>
          <p:nvSpPr>
            <p:cNvPr id="65588" name="Line 21"/>
            <p:cNvSpPr>
              <a:spLocks noChangeShapeType="1"/>
            </p:cNvSpPr>
            <p:nvPr/>
          </p:nvSpPr>
          <p:spPr bwMode="auto">
            <a:xfrm flipV="1">
              <a:off x="2016" y="43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76" name="Group 22"/>
          <p:cNvGrpSpPr>
            <a:grpSpLocks/>
          </p:cNvGrpSpPr>
          <p:nvPr/>
        </p:nvGrpSpPr>
        <p:grpSpPr bwMode="auto">
          <a:xfrm>
            <a:off x="6076455" y="2100263"/>
            <a:ext cx="304800" cy="533400"/>
            <a:chOff x="2016" y="432"/>
            <a:chExt cx="192" cy="336"/>
          </a:xfrm>
        </p:grpSpPr>
        <p:sp>
          <p:nvSpPr>
            <p:cNvPr id="65585" name="Text Box 23"/>
            <p:cNvSpPr txBox="1">
              <a:spLocks noChangeArrowheads="1"/>
            </p:cNvSpPr>
            <p:nvPr/>
          </p:nvSpPr>
          <p:spPr bwMode="auto">
            <a:xfrm>
              <a:off x="2016" y="480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>
                  <a:solidFill>
                    <a:srgbClr val="FF66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</a:p>
          </p:txBody>
        </p:sp>
        <p:sp>
          <p:nvSpPr>
            <p:cNvPr id="65586" name="Line 24"/>
            <p:cNvSpPr>
              <a:spLocks noChangeShapeType="1"/>
            </p:cNvSpPr>
            <p:nvPr/>
          </p:nvSpPr>
          <p:spPr bwMode="auto">
            <a:xfrm flipV="1">
              <a:off x="2016" y="43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79" name="Group 25"/>
          <p:cNvGrpSpPr>
            <a:grpSpLocks/>
          </p:cNvGrpSpPr>
          <p:nvPr/>
        </p:nvGrpSpPr>
        <p:grpSpPr bwMode="auto">
          <a:xfrm>
            <a:off x="6076455" y="3014663"/>
            <a:ext cx="304800" cy="533400"/>
            <a:chOff x="2016" y="432"/>
            <a:chExt cx="192" cy="336"/>
          </a:xfrm>
        </p:grpSpPr>
        <p:sp>
          <p:nvSpPr>
            <p:cNvPr id="65583" name="Text Box 26"/>
            <p:cNvSpPr txBox="1">
              <a:spLocks noChangeArrowheads="1"/>
            </p:cNvSpPr>
            <p:nvPr/>
          </p:nvSpPr>
          <p:spPr bwMode="auto">
            <a:xfrm>
              <a:off x="2016" y="480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>
                  <a:solidFill>
                    <a:srgbClr val="FF66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</a:p>
          </p:txBody>
        </p:sp>
        <p:sp>
          <p:nvSpPr>
            <p:cNvPr id="65584" name="Line 27"/>
            <p:cNvSpPr>
              <a:spLocks noChangeShapeType="1"/>
            </p:cNvSpPr>
            <p:nvPr/>
          </p:nvSpPr>
          <p:spPr bwMode="auto">
            <a:xfrm flipV="1">
              <a:off x="2016" y="43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82" name="Group 28"/>
          <p:cNvGrpSpPr>
            <a:grpSpLocks/>
          </p:cNvGrpSpPr>
          <p:nvPr/>
        </p:nvGrpSpPr>
        <p:grpSpPr bwMode="auto">
          <a:xfrm>
            <a:off x="7829055" y="3014663"/>
            <a:ext cx="304800" cy="533400"/>
            <a:chOff x="2016" y="432"/>
            <a:chExt cx="192" cy="336"/>
          </a:xfrm>
        </p:grpSpPr>
        <p:sp>
          <p:nvSpPr>
            <p:cNvPr id="65581" name="Text Box 29"/>
            <p:cNvSpPr txBox="1">
              <a:spLocks noChangeArrowheads="1"/>
            </p:cNvSpPr>
            <p:nvPr/>
          </p:nvSpPr>
          <p:spPr bwMode="auto">
            <a:xfrm>
              <a:off x="2016" y="480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>
                  <a:solidFill>
                    <a:srgbClr val="FF66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j</a:t>
              </a:r>
            </a:p>
          </p:txBody>
        </p:sp>
        <p:sp>
          <p:nvSpPr>
            <p:cNvPr id="65582" name="Line 30"/>
            <p:cNvSpPr>
              <a:spLocks noChangeShapeType="1"/>
            </p:cNvSpPr>
            <p:nvPr/>
          </p:nvSpPr>
          <p:spPr bwMode="auto">
            <a:xfrm flipV="1">
              <a:off x="2016" y="43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85" name="Group 31"/>
          <p:cNvGrpSpPr>
            <a:grpSpLocks/>
          </p:cNvGrpSpPr>
          <p:nvPr/>
        </p:nvGrpSpPr>
        <p:grpSpPr bwMode="auto">
          <a:xfrm>
            <a:off x="7752855" y="4005263"/>
            <a:ext cx="304800" cy="533400"/>
            <a:chOff x="2016" y="432"/>
            <a:chExt cx="192" cy="336"/>
          </a:xfrm>
        </p:grpSpPr>
        <p:sp>
          <p:nvSpPr>
            <p:cNvPr id="65579" name="Text Box 32"/>
            <p:cNvSpPr txBox="1">
              <a:spLocks noChangeArrowheads="1"/>
            </p:cNvSpPr>
            <p:nvPr/>
          </p:nvSpPr>
          <p:spPr bwMode="auto">
            <a:xfrm>
              <a:off x="2016" y="480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>
                  <a:solidFill>
                    <a:srgbClr val="FF66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j</a:t>
              </a:r>
            </a:p>
          </p:txBody>
        </p:sp>
        <p:sp>
          <p:nvSpPr>
            <p:cNvPr id="65580" name="Line 33"/>
            <p:cNvSpPr>
              <a:spLocks noChangeShapeType="1"/>
            </p:cNvSpPr>
            <p:nvPr/>
          </p:nvSpPr>
          <p:spPr bwMode="auto">
            <a:xfrm flipV="1">
              <a:off x="2016" y="43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88" name="Group 34"/>
          <p:cNvGrpSpPr>
            <a:grpSpLocks/>
          </p:cNvGrpSpPr>
          <p:nvPr/>
        </p:nvGrpSpPr>
        <p:grpSpPr bwMode="auto">
          <a:xfrm>
            <a:off x="6381255" y="4005263"/>
            <a:ext cx="304800" cy="533400"/>
            <a:chOff x="2016" y="432"/>
            <a:chExt cx="192" cy="336"/>
          </a:xfrm>
        </p:grpSpPr>
        <p:sp>
          <p:nvSpPr>
            <p:cNvPr id="65577" name="Text Box 35"/>
            <p:cNvSpPr txBox="1">
              <a:spLocks noChangeArrowheads="1"/>
            </p:cNvSpPr>
            <p:nvPr/>
          </p:nvSpPr>
          <p:spPr bwMode="auto">
            <a:xfrm>
              <a:off x="2016" y="480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>
                  <a:solidFill>
                    <a:srgbClr val="FF66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</a:p>
          </p:txBody>
        </p:sp>
        <p:sp>
          <p:nvSpPr>
            <p:cNvPr id="65578" name="Line 36"/>
            <p:cNvSpPr>
              <a:spLocks noChangeShapeType="1"/>
            </p:cNvSpPr>
            <p:nvPr/>
          </p:nvSpPr>
          <p:spPr bwMode="auto">
            <a:xfrm flipV="1">
              <a:off x="2016" y="43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91" name="Group 37"/>
          <p:cNvGrpSpPr>
            <a:grpSpLocks/>
          </p:cNvGrpSpPr>
          <p:nvPr/>
        </p:nvGrpSpPr>
        <p:grpSpPr bwMode="auto">
          <a:xfrm>
            <a:off x="6838455" y="4005263"/>
            <a:ext cx="304800" cy="533400"/>
            <a:chOff x="2016" y="432"/>
            <a:chExt cx="192" cy="336"/>
          </a:xfrm>
        </p:grpSpPr>
        <p:sp>
          <p:nvSpPr>
            <p:cNvPr id="65575" name="Text Box 38"/>
            <p:cNvSpPr txBox="1">
              <a:spLocks noChangeArrowheads="1"/>
            </p:cNvSpPr>
            <p:nvPr/>
          </p:nvSpPr>
          <p:spPr bwMode="auto">
            <a:xfrm>
              <a:off x="2016" y="480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>
                  <a:solidFill>
                    <a:srgbClr val="FF66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</a:p>
          </p:txBody>
        </p:sp>
        <p:sp>
          <p:nvSpPr>
            <p:cNvPr id="65576" name="Line 39"/>
            <p:cNvSpPr>
              <a:spLocks noChangeShapeType="1"/>
            </p:cNvSpPr>
            <p:nvPr/>
          </p:nvSpPr>
          <p:spPr bwMode="auto">
            <a:xfrm flipV="1">
              <a:off x="2016" y="43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94" name="Group 40"/>
          <p:cNvGrpSpPr>
            <a:grpSpLocks/>
          </p:cNvGrpSpPr>
          <p:nvPr/>
        </p:nvGrpSpPr>
        <p:grpSpPr bwMode="auto">
          <a:xfrm>
            <a:off x="7295655" y="4005263"/>
            <a:ext cx="304800" cy="533400"/>
            <a:chOff x="2016" y="432"/>
            <a:chExt cx="192" cy="336"/>
          </a:xfrm>
        </p:grpSpPr>
        <p:sp>
          <p:nvSpPr>
            <p:cNvPr id="65573" name="Text Box 41"/>
            <p:cNvSpPr txBox="1">
              <a:spLocks noChangeArrowheads="1"/>
            </p:cNvSpPr>
            <p:nvPr/>
          </p:nvSpPr>
          <p:spPr bwMode="auto">
            <a:xfrm>
              <a:off x="2016" y="480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>
                  <a:solidFill>
                    <a:srgbClr val="FF66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</a:p>
          </p:txBody>
        </p:sp>
        <p:sp>
          <p:nvSpPr>
            <p:cNvPr id="65574" name="Line 42"/>
            <p:cNvSpPr>
              <a:spLocks noChangeShapeType="1"/>
            </p:cNvSpPr>
            <p:nvPr/>
          </p:nvSpPr>
          <p:spPr bwMode="auto">
            <a:xfrm flipV="1">
              <a:off x="2016" y="43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97" name="Group 49"/>
          <p:cNvGrpSpPr>
            <a:grpSpLocks/>
          </p:cNvGrpSpPr>
          <p:nvPr/>
        </p:nvGrpSpPr>
        <p:grpSpPr bwMode="auto">
          <a:xfrm>
            <a:off x="6990855" y="4995863"/>
            <a:ext cx="304800" cy="533400"/>
            <a:chOff x="2976" y="2784"/>
            <a:chExt cx="192" cy="336"/>
          </a:xfrm>
        </p:grpSpPr>
        <p:sp>
          <p:nvSpPr>
            <p:cNvPr id="65571" name="Text Box 44"/>
            <p:cNvSpPr txBox="1">
              <a:spLocks noChangeArrowheads="1"/>
            </p:cNvSpPr>
            <p:nvPr/>
          </p:nvSpPr>
          <p:spPr bwMode="auto">
            <a:xfrm>
              <a:off x="2976" y="2832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>
                  <a:solidFill>
                    <a:srgbClr val="FF66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</a:p>
          </p:txBody>
        </p:sp>
        <p:sp>
          <p:nvSpPr>
            <p:cNvPr id="65572" name="Line 45"/>
            <p:cNvSpPr>
              <a:spLocks noChangeShapeType="1"/>
            </p:cNvSpPr>
            <p:nvPr/>
          </p:nvSpPr>
          <p:spPr bwMode="auto">
            <a:xfrm flipV="1">
              <a:off x="3120" y="278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100" name="Group 46"/>
          <p:cNvGrpSpPr>
            <a:grpSpLocks/>
          </p:cNvGrpSpPr>
          <p:nvPr/>
        </p:nvGrpSpPr>
        <p:grpSpPr bwMode="auto">
          <a:xfrm>
            <a:off x="7371855" y="4995863"/>
            <a:ext cx="304800" cy="533400"/>
            <a:chOff x="2016" y="432"/>
            <a:chExt cx="192" cy="336"/>
          </a:xfrm>
        </p:grpSpPr>
        <p:sp>
          <p:nvSpPr>
            <p:cNvPr id="65569" name="Text Box 47"/>
            <p:cNvSpPr txBox="1">
              <a:spLocks noChangeArrowheads="1"/>
            </p:cNvSpPr>
            <p:nvPr/>
          </p:nvSpPr>
          <p:spPr bwMode="auto">
            <a:xfrm>
              <a:off x="2016" y="480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>
                  <a:solidFill>
                    <a:srgbClr val="FF66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j</a:t>
              </a:r>
            </a:p>
          </p:txBody>
        </p:sp>
        <p:sp>
          <p:nvSpPr>
            <p:cNvPr id="65570" name="Line 48"/>
            <p:cNvSpPr>
              <a:spLocks noChangeShapeType="1"/>
            </p:cNvSpPr>
            <p:nvPr/>
          </p:nvSpPr>
          <p:spPr bwMode="auto">
            <a:xfrm flipV="1">
              <a:off x="2016" y="43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65558" name="AutoShape 50"/>
          <p:cNvSpPr>
            <a:spLocks noChangeArrowheads="1"/>
          </p:cNvSpPr>
          <p:nvPr/>
        </p:nvSpPr>
        <p:spPr bwMode="auto">
          <a:xfrm rot="-2872250">
            <a:off x="5543055" y="581025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>
              <a:solidFill>
                <a:srgbClr val="336699"/>
              </a:solidFill>
              <a:ea typeface="仿宋_GB2312" pitchFamily="49" charset="-122"/>
            </a:endParaRPr>
          </a:p>
        </p:txBody>
      </p:sp>
      <p:sp>
        <p:nvSpPr>
          <p:cNvPr id="65559" name="Text Box 51"/>
          <p:cNvSpPr txBox="1">
            <a:spLocks noChangeArrowheads="1"/>
          </p:cNvSpPr>
          <p:nvPr/>
        </p:nvSpPr>
        <p:spPr bwMode="auto">
          <a:xfrm>
            <a:off x="5771655" y="260351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temp</a:t>
            </a:r>
            <a:endParaRPr kumimoji="1" lang="en-US" altLang="zh-CN" sz="20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5" name="任意多边形 48"/>
          <p:cNvSpPr>
            <a:spLocks/>
          </p:cNvSpPr>
          <p:nvPr/>
        </p:nvSpPr>
        <p:spPr bwMode="auto">
          <a:xfrm>
            <a:off x="5585917" y="577850"/>
            <a:ext cx="2732088" cy="274638"/>
          </a:xfrm>
          <a:custGeom>
            <a:avLst/>
            <a:gdLst>
              <a:gd name="T0" fmla="*/ 2520019 w 2731105"/>
              <a:gd name="T1" fmla="*/ 222862 h 275771"/>
              <a:gd name="T2" fmla="*/ 2490887 w 2731105"/>
              <a:gd name="T3" fmla="*/ 181075 h 275771"/>
              <a:gd name="T4" fmla="*/ 1019663 w 2731105"/>
              <a:gd name="T5" fmla="*/ 13929 h 275771"/>
              <a:gd name="T6" fmla="*/ 0 w 2731105"/>
              <a:gd name="T7" fmla="*/ 264649 h 275771"/>
              <a:gd name="T8" fmla="*/ 0 60000 65536"/>
              <a:gd name="T9" fmla="*/ 0 60000 65536"/>
              <a:gd name="T10" fmla="*/ 0 60000 65536"/>
              <a:gd name="T11" fmla="*/ 0 60000 65536"/>
              <a:gd name="T12" fmla="*/ 0 w 2731105"/>
              <a:gd name="T13" fmla="*/ 0 h 275771"/>
              <a:gd name="T14" fmla="*/ 2731105 w 2731105"/>
              <a:gd name="T15" fmla="*/ 275771 h 2757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31105" h="275771">
                <a:moveTo>
                  <a:pt x="2510971" y="232228"/>
                </a:moveTo>
                <a:cubicBezTo>
                  <a:pt x="2621038" y="228599"/>
                  <a:pt x="2731105" y="224971"/>
                  <a:pt x="2481943" y="188685"/>
                </a:cubicBezTo>
                <a:cubicBezTo>
                  <a:pt x="2232781" y="152399"/>
                  <a:pt x="1429657" y="0"/>
                  <a:pt x="1016000" y="14514"/>
                </a:cubicBezTo>
                <a:cubicBezTo>
                  <a:pt x="602343" y="29028"/>
                  <a:pt x="0" y="275771"/>
                  <a:pt x="0" y="27577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6" name="矩形 49"/>
          <p:cNvSpPr>
            <a:spLocks noChangeArrowheads="1"/>
          </p:cNvSpPr>
          <p:nvPr/>
        </p:nvSpPr>
        <p:spPr bwMode="auto">
          <a:xfrm>
            <a:off x="7897317" y="820739"/>
            <a:ext cx="431800" cy="2873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>
              <a:solidFill>
                <a:srgbClr val="336699"/>
              </a:solidFill>
              <a:ea typeface="仿宋_GB2312" pitchFamily="49" charset="-122"/>
            </a:endParaRPr>
          </a:p>
        </p:txBody>
      </p:sp>
      <p:sp>
        <p:nvSpPr>
          <p:cNvPr id="107" name="矩形 50"/>
          <p:cNvSpPr>
            <a:spLocks noChangeArrowheads="1"/>
          </p:cNvSpPr>
          <p:nvPr/>
        </p:nvSpPr>
        <p:spPr bwMode="auto">
          <a:xfrm>
            <a:off x="5881192" y="1757364"/>
            <a:ext cx="431800" cy="2873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>
              <a:solidFill>
                <a:srgbClr val="336699"/>
              </a:solidFill>
              <a:ea typeface="仿宋_GB2312" pitchFamily="49" charset="-122"/>
            </a:endParaRPr>
          </a:p>
        </p:txBody>
      </p:sp>
      <p:sp>
        <p:nvSpPr>
          <p:cNvPr id="108" name="任意多边形 51"/>
          <p:cNvSpPr>
            <a:spLocks/>
          </p:cNvSpPr>
          <p:nvPr/>
        </p:nvSpPr>
        <p:spPr bwMode="auto">
          <a:xfrm>
            <a:off x="6079630" y="1474788"/>
            <a:ext cx="2119312" cy="277812"/>
          </a:xfrm>
          <a:custGeom>
            <a:avLst/>
            <a:gdLst>
              <a:gd name="T0" fmla="*/ 0 w 2119085"/>
              <a:gd name="T1" fmla="*/ 274435 h 278190"/>
              <a:gd name="T2" fmla="*/ 1060689 w 2119085"/>
              <a:gd name="T3" fmla="*/ 2389 h 278190"/>
              <a:gd name="T4" fmla="*/ 2121362 w 2119085"/>
              <a:gd name="T5" fmla="*/ 260116 h 278190"/>
              <a:gd name="T6" fmla="*/ 2121362 w 2119085"/>
              <a:gd name="T7" fmla="*/ 260116 h 278190"/>
              <a:gd name="T8" fmla="*/ 2121362 w 2119085"/>
              <a:gd name="T9" fmla="*/ 274435 h 2781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19085"/>
              <a:gd name="T16" fmla="*/ 0 h 278190"/>
              <a:gd name="T17" fmla="*/ 2119085 w 2119085"/>
              <a:gd name="T18" fmla="*/ 278190 h 2781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19085" h="278190">
                <a:moveTo>
                  <a:pt x="0" y="278190"/>
                </a:moveTo>
                <a:cubicBezTo>
                  <a:pt x="353180" y="141514"/>
                  <a:pt x="706361" y="4838"/>
                  <a:pt x="1059542" y="2419"/>
                </a:cubicBezTo>
                <a:cubicBezTo>
                  <a:pt x="1412723" y="0"/>
                  <a:pt x="2119085" y="263676"/>
                  <a:pt x="2119085" y="263676"/>
                </a:cubicBezTo>
                <a:lnTo>
                  <a:pt x="2119085" y="27819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9" name="矩形 52"/>
          <p:cNvSpPr>
            <a:spLocks noChangeArrowheads="1"/>
          </p:cNvSpPr>
          <p:nvPr/>
        </p:nvSpPr>
        <p:spPr bwMode="auto">
          <a:xfrm>
            <a:off x="7681418" y="2692401"/>
            <a:ext cx="288925" cy="288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>
              <a:solidFill>
                <a:srgbClr val="336699"/>
              </a:solidFill>
              <a:ea typeface="仿宋_GB2312" pitchFamily="49" charset="-122"/>
            </a:endParaRPr>
          </a:p>
        </p:txBody>
      </p:sp>
      <p:sp>
        <p:nvSpPr>
          <p:cNvPr id="110" name="任意多边形 53"/>
          <p:cNvSpPr>
            <a:spLocks/>
          </p:cNvSpPr>
          <p:nvPr/>
        </p:nvSpPr>
        <p:spPr bwMode="auto">
          <a:xfrm>
            <a:off x="5992317" y="2473326"/>
            <a:ext cx="1828800" cy="238125"/>
          </a:xfrm>
          <a:custGeom>
            <a:avLst/>
            <a:gdLst>
              <a:gd name="T0" fmla="*/ 1828800 w 1828800"/>
              <a:gd name="T1" fmla="*/ 247871 h 237066"/>
              <a:gd name="T2" fmla="*/ 812800 w 1828800"/>
              <a:gd name="T3" fmla="*/ 5058 h 237066"/>
              <a:gd name="T4" fmla="*/ 0 w 1828800"/>
              <a:gd name="T5" fmla="*/ 217520 h 237066"/>
              <a:gd name="T6" fmla="*/ 0 60000 65536"/>
              <a:gd name="T7" fmla="*/ 0 60000 65536"/>
              <a:gd name="T8" fmla="*/ 0 60000 65536"/>
              <a:gd name="T9" fmla="*/ 0 w 1828800"/>
              <a:gd name="T10" fmla="*/ 0 h 237066"/>
              <a:gd name="T11" fmla="*/ 1828800 w 1828800"/>
              <a:gd name="T12" fmla="*/ 237066 h 2370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8800" h="237066">
                <a:moveTo>
                  <a:pt x="1828800" y="237066"/>
                </a:moveTo>
                <a:cubicBezTo>
                  <a:pt x="1473200" y="123371"/>
                  <a:pt x="1117600" y="9676"/>
                  <a:pt x="812800" y="4838"/>
                </a:cubicBezTo>
                <a:cubicBezTo>
                  <a:pt x="508000" y="0"/>
                  <a:pt x="254000" y="104019"/>
                  <a:pt x="0" y="20803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1" name="矩形 54"/>
          <p:cNvSpPr>
            <a:spLocks noChangeArrowheads="1"/>
          </p:cNvSpPr>
          <p:nvPr/>
        </p:nvSpPr>
        <p:spPr bwMode="auto">
          <a:xfrm>
            <a:off x="7062292" y="3671889"/>
            <a:ext cx="431800" cy="288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>
              <a:solidFill>
                <a:srgbClr val="336699"/>
              </a:solidFill>
              <a:ea typeface="仿宋_GB2312" pitchFamily="49" charset="-122"/>
            </a:endParaRPr>
          </a:p>
        </p:txBody>
      </p:sp>
      <p:sp>
        <p:nvSpPr>
          <p:cNvPr id="112" name="任意多边形 55"/>
          <p:cNvSpPr>
            <a:spLocks/>
          </p:cNvSpPr>
          <p:nvPr/>
        </p:nvSpPr>
        <p:spPr bwMode="auto">
          <a:xfrm>
            <a:off x="7227393" y="3549650"/>
            <a:ext cx="536575" cy="133350"/>
          </a:xfrm>
          <a:custGeom>
            <a:avLst/>
            <a:gdLst>
              <a:gd name="T0" fmla="*/ 0 w 537029"/>
              <a:gd name="T1" fmla="*/ 121251 h 133048"/>
              <a:gd name="T2" fmla="*/ 259056 w 537029"/>
              <a:gd name="T3" fmla="*/ 2478 h 133048"/>
              <a:gd name="T4" fmla="*/ 532506 w 537029"/>
              <a:gd name="T5" fmla="*/ 136099 h 133048"/>
              <a:gd name="T6" fmla="*/ 0 60000 65536"/>
              <a:gd name="T7" fmla="*/ 0 60000 65536"/>
              <a:gd name="T8" fmla="*/ 0 60000 65536"/>
              <a:gd name="T9" fmla="*/ 0 w 537029"/>
              <a:gd name="T10" fmla="*/ 0 h 133048"/>
              <a:gd name="T11" fmla="*/ 537029 w 537029"/>
              <a:gd name="T12" fmla="*/ 133048 h 1330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7029" h="133048">
                <a:moveTo>
                  <a:pt x="0" y="118533"/>
                </a:moveTo>
                <a:cubicBezTo>
                  <a:pt x="85876" y="59266"/>
                  <a:pt x="171752" y="0"/>
                  <a:pt x="261257" y="2419"/>
                </a:cubicBezTo>
                <a:cubicBezTo>
                  <a:pt x="350762" y="4838"/>
                  <a:pt x="537029" y="133048"/>
                  <a:pt x="537029" y="13304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5568" name="文本框 113"/>
          <p:cNvSpPr txBox="1">
            <a:spLocks noChangeArrowheads="1"/>
          </p:cNvSpPr>
          <p:nvPr/>
        </p:nvSpPr>
        <p:spPr bwMode="auto">
          <a:xfrm>
            <a:off x="10628312" y="5877272"/>
            <a:ext cx="1563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200" dirty="0">
                <a:solidFill>
                  <a:srgbClr val="336699"/>
                </a:solidFill>
                <a:ea typeface="仿宋_GB2312" pitchFamily="49" charset="-122"/>
              </a:rPr>
              <a:t>参考</a:t>
            </a:r>
            <a:r>
              <a:rPr lang="en-US" altLang="zh-CN" sz="1200" dirty="0">
                <a:solidFill>
                  <a:srgbClr val="336699"/>
                </a:solidFill>
                <a:ea typeface="仿宋_GB2312" pitchFamily="49" charset="-122"/>
              </a:rPr>
              <a:t>《</a:t>
            </a:r>
            <a:r>
              <a:rPr lang="zh-CN" altLang="en-US" sz="1200" dirty="0">
                <a:solidFill>
                  <a:srgbClr val="336699"/>
                </a:solidFill>
                <a:ea typeface="仿宋_GB2312" pitchFamily="49" charset="-122"/>
              </a:rPr>
              <a:t>数据结构（</a:t>
            </a:r>
            <a:r>
              <a:rPr lang="en-US" altLang="zh-CN" sz="1200" dirty="0">
                <a:solidFill>
                  <a:srgbClr val="336699"/>
                </a:solidFill>
                <a:ea typeface="仿宋_GB2312" pitchFamily="49" charset="-122"/>
              </a:rPr>
              <a:t>C++</a:t>
            </a:r>
            <a:r>
              <a:rPr lang="zh-CN" altLang="en-US" sz="1200" dirty="0">
                <a:solidFill>
                  <a:srgbClr val="336699"/>
                </a:solidFill>
                <a:ea typeface="仿宋_GB2312" pitchFamily="49" charset="-122"/>
              </a:rPr>
              <a:t>语言描述）</a:t>
            </a:r>
            <a:r>
              <a:rPr lang="en-US" altLang="zh-CN" sz="1200" dirty="0">
                <a:solidFill>
                  <a:srgbClr val="336699"/>
                </a:solidFill>
                <a:ea typeface="仿宋_GB2312" pitchFamily="49" charset="-122"/>
              </a:rPr>
              <a:t>》</a:t>
            </a:r>
            <a:r>
              <a:rPr lang="zh-CN" altLang="en-US" sz="1200" dirty="0">
                <a:solidFill>
                  <a:srgbClr val="336699"/>
                </a:solidFill>
                <a:ea typeface="仿宋_GB2312" pitchFamily="49" charset="-122"/>
              </a:rPr>
              <a:t>，朱战立编著，高等教育出版社，第十章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7985" y="1722288"/>
            <a:ext cx="5760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0" smtClean="0">
                <a:solidFill>
                  <a:srgbClr val="00B050"/>
                </a:solidFill>
              </a:rPr>
              <a:t>仅有元素覆盖，没有交换</a:t>
            </a:r>
            <a:endParaRPr lang="zh-CN" altLang="en-US" sz="2400" b="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9" grpId="0"/>
      <p:bldP spid="70" grpId="0"/>
      <p:bldP spid="71" grpId="0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内容占位符 2"/>
          <p:cNvSpPr>
            <a:spLocks noGrp="1"/>
          </p:cNvSpPr>
          <p:nvPr>
            <p:ph idx="1"/>
          </p:nvPr>
        </p:nvSpPr>
        <p:spPr>
          <a:xfrm>
            <a:off x="911424" y="44624"/>
            <a:ext cx="8229600" cy="72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b="1" dirty="0" smtClean="0">
                <a:solidFill>
                  <a:srgbClr val="0000FF"/>
                </a:solidFill>
              </a:rPr>
              <a:t>快速排序的分割函数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83832" y="792112"/>
            <a:ext cx="7560840" cy="587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 b="1">
                <a:solidFill>
                  <a:srgbClr val="000066"/>
                </a:solidFill>
                <a:latin typeface="楷体" pitchFamily="49" charset="-122"/>
                <a:ea typeface="楷体" pitchFamily="49" charset="-122"/>
                <a:cs typeface="+mn-cs"/>
              </a:defRPr>
            </a:lvl1pPr>
            <a:lvl2pPr marL="692150" indent="-347663" algn="l" rtl="0" eaLnBrk="1" fontAlgn="base" hangingPunct="1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u"/>
              <a:defRPr sz="2400">
                <a:solidFill>
                  <a:srgbClr val="E307D9"/>
                </a:solidFill>
                <a:latin typeface="楷体" pitchFamily="49" charset="-122"/>
                <a:ea typeface="楷体" pitchFamily="49" charset="-122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楷体" pitchFamily="49" charset="-122"/>
                <a:ea typeface="楷体" pitchFamily="49" charset="-122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楷体" pitchFamily="49" charset="-122"/>
                <a:ea typeface="楷体" pitchFamily="49" charset="-122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楷体" pitchFamily="49" charset="-122"/>
                <a:ea typeface="楷体" pitchFamily="49" charset="-122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altLang="zh-CN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/*</a:t>
            </a:r>
            <a:r>
              <a:rPr lang="zh-CN" alt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划分后将轴值定位在正确位置。初始时轴值在序列的最左端。*</a:t>
            </a:r>
            <a:r>
              <a:rPr lang="en-US" altLang="zh-CN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>
              <a:lnSpc>
                <a:spcPct val="70000"/>
              </a:lnSpc>
              <a:buNone/>
              <a:defRPr/>
            </a:pPr>
            <a:r>
              <a:rPr lang="en-US" altLang="zh-CN" sz="18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Partition(Element 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a[], int low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800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high) </a:t>
            </a:r>
          </a:p>
          <a:p>
            <a:pPr>
              <a:lnSpc>
                <a:spcPct val="70000"/>
              </a:lnSpc>
              <a:buNone/>
              <a:defRPr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{		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Element 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temp;		//</a:t>
            </a:r>
            <a:r>
              <a:rPr lang="zh-CN" altLang="en-US" sz="1800" dirty="0">
                <a:latin typeface="Times New Roman" pitchFamily="18" charset="0"/>
                <a:cs typeface="Times New Roman" pitchFamily="18" charset="0"/>
              </a:rPr>
              <a:t>存放轴值的临时变量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zh-CN" alt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	int i = low, j = high;	</a:t>
            </a:r>
            <a:r>
              <a:rPr lang="en-US" altLang="zh-CN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// i</a:t>
            </a:r>
            <a:r>
              <a:rPr lang="zh-CN" altLang="en-US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为左指针，</a:t>
            </a:r>
            <a:r>
              <a:rPr lang="en-US" altLang="zh-CN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zh-CN" altLang="en-US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为右指针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	 	temp = a[low];		//</a:t>
            </a:r>
            <a:r>
              <a:rPr lang="zh-CN" altLang="en-US" sz="1800" dirty="0">
                <a:latin typeface="Times New Roman" pitchFamily="18" charset="0"/>
                <a:cs typeface="Times New Roman" pitchFamily="18" charset="0"/>
              </a:rPr>
              <a:t>将轴值存放在临时变量中</a:t>
            </a:r>
            <a:endParaRPr lang="en-US" altLang="zh-CN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buNone/>
              <a:defRPr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	 	while (i &lt; j)  	</a:t>
            </a:r>
            <a:r>
              <a:rPr lang="en-US" altLang="zh-CN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zh-CN" altLang="en-US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开始划分，</a:t>
            </a:r>
            <a:r>
              <a:rPr lang="en-US" altLang="zh-CN" sz="1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zh-CN" altLang="en-US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不断向中间移动，直到相遇。</a:t>
            </a:r>
            <a:endParaRPr lang="en-US" altLang="zh-CN" sz="1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		{	</a:t>
            </a:r>
            <a:r>
              <a:rPr lang="en-US" altLang="zh-CN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//j</a:t>
            </a:r>
            <a:r>
              <a:rPr lang="zh-CN" altLang="en-US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指针左移，直到找到一个小于或等于轴值的记录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zh-CN" alt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	while ((i&lt;j) &amp;&amp;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temp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&lt;= a [j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])) 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j--;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altLang="zh-CN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zh-CN" altLang="en-US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如果</a:t>
            </a:r>
            <a:r>
              <a:rPr lang="en-US" altLang="zh-CN" sz="1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zh-CN" altLang="en-US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未相遇就将逆序元素换到左边空闲位置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zh-CN" alt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	if (i&lt;j) 		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			{	a[</a:t>
            </a:r>
            <a:r>
              <a:rPr lang="en-US" altLang="zh-CN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] = a[</a:t>
            </a:r>
            <a:r>
              <a:rPr lang="en-US" altLang="zh-CN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];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				i++;		</a:t>
            </a:r>
            <a:r>
              <a:rPr lang="en-US" altLang="zh-CN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//i</a:t>
            </a:r>
            <a:r>
              <a:rPr lang="zh-CN" altLang="en-US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指针向右移动一步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zh-CN" alt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altLang="zh-CN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//i</a:t>
            </a:r>
            <a:r>
              <a:rPr lang="zh-CN" altLang="en-US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指针右移，直到找到一个大于或等于轴值的记录</a:t>
            </a:r>
          </a:p>
          <a:p>
            <a:pPr>
              <a:lnSpc>
                <a:spcPct val="70000"/>
              </a:lnSpc>
              <a:buNone/>
              <a:defRPr/>
            </a:pPr>
            <a:r>
              <a:rPr lang="zh-CN" alt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	while ((</a:t>
            </a:r>
            <a:r>
              <a:rPr lang="en-US" altLang="zh-CN" sz="1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&lt;j)&amp;&amp;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temp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&gt; a[</a:t>
            </a:r>
            <a:r>
              <a:rPr lang="en-US" altLang="zh-CN" sz="1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]) 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i++;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altLang="zh-CN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zh-CN" altLang="en-US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如果</a:t>
            </a:r>
            <a:r>
              <a:rPr lang="en-US" altLang="zh-CN" sz="1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zh-CN" altLang="en-US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未相遇就将逆序元素换到右边空闲位置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zh-CN" alt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	if (i&lt;j)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			{	a[</a:t>
            </a:r>
            <a:r>
              <a:rPr lang="en-US" altLang="zh-CN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] = a[</a:t>
            </a:r>
            <a:r>
              <a:rPr lang="en-US" altLang="zh-CN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];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				j--;		</a:t>
            </a:r>
            <a:r>
              <a:rPr lang="en-US" altLang="zh-CN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//j</a:t>
            </a:r>
            <a:r>
              <a:rPr lang="zh-CN" altLang="en-US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指针向左移动一步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zh-CN" alt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		}</a:t>
            </a:r>
          </a:p>
          <a:p>
            <a:pPr>
              <a:lnSpc>
                <a:spcPct val="70000"/>
              </a:lnSpc>
              <a:buNone/>
              <a:defRPr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		a[</a:t>
            </a:r>
            <a:r>
              <a:rPr lang="en-US" altLang="zh-CN" sz="1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] = temp;	//</a:t>
            </a:r>
            <a:r>
              <a:rPr lang="zh-CN" altLang="en-US" sz="1800" dirty="0">
                <a:latin typeface="Times New Roman" pitchFamily="18" charset="0"/>
                <a:cs typeface="Times New Roman" pitchFamily="18" charset="0"/>
              </a:rPr>
              <a:t>把轴值回填到分界位置</a:t>
            </a:r>
            <a:r>
              <a:rPr lang="en-US" altLang="zh-CN" sz="1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zh-CN" altLang="en-US" sz="1800" dirty="0">
                <a:latin typeface="Times New Roman" pitchFamily="18" charset="0"/>
                <a:cs typeface="Times New Roman" pitchFamily="18" charset="0"/>
              </a:rPr>
              <a:t>上</a:t>
            </a:r>
            <a:endParaRPr lang="en-US" altLang="zh-CN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		return i;			//</a:t>
            </a:r>
            <a:r>
              <a:rPr lang="zh-CN" altLang="en-US" sz="1800" dirty="0">
                <a:latin typeface="Times New Roman" pitchFamily="18" charset="0"/>
                <a:cs typeface="Times New Roman" pitchFamily="18" charset="0"/>
              </a:rPr>
              <a:t>返回分界位置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} </a:t>
            </a:r>
            <a:endParaRPr lang="zh-CN" alt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本框 113"/>
          <p:cNvSpPr txBox="1">
            <a:spLocks noChangeArrowheads="1"/>
          </p:cNvSpPr>
          <p:nvPr/>
        </p:nvSpPr>
        <p:spPr bwMode="auto">
          <a:xfrm>
            <a:off x="9048328" y="6396335"/>
            <a:ext cx="29586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200" dirty="0">
                <a:solidFill>
                  <a:srgbClr val="336699"/>
                </a:solidFill>
                <a:ea typeface="仿宋_GB2312" pitchFamily="49" charset="-122"/>
              </a:rPr>
              <a:t>参考</a:t>
            </a:r>
            <a:r>
              <a:rPr lang="en-US" altLang="zh-CN" sz="1200" dirty="0">
                <a:solidFill>
                  <a:srgbClr val="336699"/>
                </a:solidFill>
                <a:ea typeface="仿宋_GB2312" pitchFamily="49" charset="-122"/>
              </a:rPr>
              <a:t>《</a:t>
            </a:r>
            <a:r>
              <a:rPr lang="zh-CN" altLang="en-US" sz="1200" dirty="0">
                <a:solidFill>
                  <a:srgbClr val="336699"/>
                </a:solidFill>
                <a:ea typeface="仿宋_GB2312" pitchFamily="49" charset="-122"/>
              </a:rPr>
              <a:t>数据结构（</a:t>
            </a:r>
            <a:r>
              <a:rPr lang="en-US" altLang="zh-CN" sz="1200" dirty="0">
                <a:solidFill>
                  <a:srgbClr val="336699"/>
                </a:solidFill>
                <a:ea typeface="仿宋_GB2312" pitchFamily="49" charset="-122"/>
              </a:rPr>
              <a:t>C++</a:t>
            </a:r>
            <a:r>
              <a:rPr lang="zh-CN" altLang="en-US" sz="1200" dirty="0">
                <a:solidFill>
                  <a:srgbClr val="336699"/>
                </a:solidFill>
                <a:ea typeface="仿宋_GB2312" pitchFamily="49" charset="-122"/>
              </a:rPr>
              <a:t>语言描述）</a:t>
            </a:r>
            <a:r>
              <a:rPr lang="en-US" altLang="zh-CN" sz="1200" dirty="0">
                <a:solidFill>
                  <a:srgbClr val="336699"/>
                </a:solidFill>
                <a:ea typeface="仿宋_GB2312" pitchFamily="49" charset="-122"/>
              </a:rPr>
              <a:t>》</a:t>
            </a:r>
            <a:r>
              <a:rPr lang="zh-CN" altLang="en-US" sz="1200" dirty="0">
                <a:solidFill>
                  <a:srgbClr val="336699"/>
                </a:solidFill>
                <a:ea typeface="仿宋_GB2312" pitchFamily="49" charset="-122"/>
              </a:rPr>
              <a:t>，朱战立编著，高等教育出版社，第十章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041263"/>
            <a:ext cx="4272819" cy="5585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911424" y="32825"/>
            <a:ext cx="7793037" cy="635000"/>
          </a:xfrm>
        </p:spPr>
        <p:txBody>
          <a:bodyPr>
            <a:noAutofit/>
          </a:bodyPr>
          <a:lstStyle/>
          <a:p>
            <a:r>
              <a:rPr lang="en-US" altLang="zh-CN" b="1" dirty="0" smtClean="0">
                <a:solidFill>
                  <a:srgbClr val="0000CC"/>
                </a:solidFill>
              </a:rPr>
              <a:t>Motivation</a:t>
            </a:r>
            <a:endParaRPr lang="zh-CN" altLang="en-US" b="1" dirty="0" smtClean="0">
              <a:solidFill>
                <a:srgbClr val="0000CC"/>
              </a:solidFill>
            </a:endParaRPr>
          </a:p>
        </p:txBody>
      </p:sp>
      <p:grpSp>
        <p:nvGrpSpPr>
          <p:cNvPr id="5" name="Group 98"/>
          <p:cNvGrpSpPr>
            <a:grpSpLocks/>
          </p:cNvGrpSpPr>
          <p:nvPr/>
        </p:nvGrpSpPr>
        <p:grpSpPr bwMode="auto">
          <a:xfrm>
            <a:off x="7104112" y="3717032"/>
            <a:ext cx="4366275" cy="2998841"/>
            <a:chOff x="-3" y="-3"/>
            <a:chExt cx="3078" cy="2267"/>
          </a:xfrm>
        </p:grpSpPr>
        <p:grpSp>
          <p:nvGrpSpPr>
            <p:cNvPr id="14342" name="Group 96"/>
            <p:cNvGrpSpPr>
              <a:grpSpLocks/>
            </p:cNvGrpSpPr>
            <p:nvPr/>
          </p:nvGrpSpPr>
          <p:grpSpPr bwMode="auto">
            <a:xfrm>
              <a:off x="0" y="0"/>
              <a:ext cx="3072" cy="2261"/>
              <a:chOff x="0" y="0"/>
              <a:chExt cx="3072" cy="2261"/>
            </a:xfrm>
          </p:grpSpPr>
          <p:grpSp>
            <p:nvGrpSpPr>
              <p:cNvPr id="14344" name="Group 41"/>
              <p:cNvGrpSpPr>
                <a:grpSpLocks/>
              </p:cNvGrpSpPr>
              <p:nvPr/>
            </p:nvGrpSpPr>
            <p:grpSpPr bwMode="auto">
              <a:xfrm>
                <a:off x="0" y="0"/>
                <a:ext cx="768" cy="323"/>
                <a:chOff x="0" y="0"/>
                <a:chExt cx="768" cy="323"/>
              </a:xfrm>
            </p:grpSpPr>
            <p:sp>
              <p:nvSpPr>
                <p:cNvPr id="90" name="Rectangle 12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682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zh-CN" altLang="en-US" sz="18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学号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345" name="Group 43"/>
              <p:cNvGrpSpPr>
                <a:grpSpLocks/>
              </p:cNvGrpSpPr>
              <p:nvPr/>
            </p:nvGrpSpPr>
            <p:grpSpPr bwMode="auto">
              <a:xfrm>
                <a:off x="768" y="0"/>
                <a:ext cx="768" cy="323"/>
                <a:chOff x="768" y="0"/>
                <a:chExt cx="768" cy="323"/>
              </a:xfrm>
            </p:grpSpPr>
            <p:sp>
              <p:nvSpPr>
                <p:cNvPr id="88" name="Rectangle 13"/>
                <p:cNvSpPr>
                  <a:spLocks noChangeArrowheads="1"/>
                </p:cNvSpPr>
                <p:nvPr/>
              </p:nvSpPr>
              <p:spPr bwMode="auto">
                <a:xfrm>
                  <a:off x="811" y="0"/>
                  <a:ext cx="682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zh-CN" altLang="en-US" sz="18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姓名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9" name="Rectangle 42"/>
                <p:cNvSpPr>
                  <a:spLocks noChangeArrowheads="1"/>
                </p:cNvSpPr>
                <p:nvPr/>
              </p:nvSpPr>
              <p:spPr bwMode="auto">
                <a:xfrm>
                  <a:off x="768" y="0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346" name="Group 45"/>
              <p:cNvGrpSpPr>
                <a:grpSpLocks/>
              </p:cNvGrpSpPr>
              <p:nvPr/>
            </p:nvGrpSpPr>
            <p:grpSpPr bwMode="auto">
              <a:xfrm>
                <a:off x="1536" y="0"/>
                <a:ext cx="768" cy="323"/>
                <a:chOff x="1536" y="0"/>
                <a:chExt cx="768" cy="323"/>
              </a:xfrm>
            </p:grpSpPr>
            <p:sp>
              <p:nvSpPr>
                <p:cNvPr id="86" name="Rectangle 14"/>
                <p:cNvSpPr>
                  <a:spLocks noChangeArrowheads="1"/>
                </p:cNvSpPr>
                <p:nvPr/>
              </p:nvSpPr>
              <p:spPr bwMode="auto">
                <a:xfrm>
                  <a:off x="1579" y="0"/>
                  <a:ext cx="682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zh-CN" altLang="en-US" sz="18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年龄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7" name="Rectangle 44"/>
                <p:cNvSpPr>
                  <a:spLocks noChangeArrowheads="1"/>
                </p:cNvSpPr>
                <p:nvPr/>
              </p:nvSpPr>
              <p:spPr bwMode="auto">
                <a:xfrm>
                  <a:off x="1536" y="0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347" name="Group 47"/>
              <p:cNvGrpSpPr>
                <a:grpSpLocks/>
              </p:cNvGrpSpPr>
              <p:nvPr/>
            </p:nvGrpSpPr>
            <p:grpSpPr bwMode="auto">
              <a:xfrm>
                <a:off x="2304" y="0"/>
                <a:ext cx="768" cy="323"/>
                <a:chOff x="2304" y="0"/>
                <a:chExt cx="768" cy="323"/>
              </a:xfrm>
            </p:grpSpPr>
            <p:sp>
              <p:nvSpPr>
                <p:cNvPr id="84" name="Rectangle 15"/>
                <p:cNvSpPr>
                  <a:spLocks noChangeArrowheads="1"/>
                </p:cNvSpPr>
                <p:nvPr/>
              </p:nvSpPr>
              <p:spPr bwMode="auto">
                <a:xfrm>
                  <a:off x="2347" y="0"/>
                  <a:ext cx="682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zh-CN" altLang="en-US" sz="1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成绩</a:t>
                  </a:r>
                  <a:endParaRPr lang="en-US" altLang="zh-CN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" name="Rectangle 46"/>
                <p:cNvSpPr>
                  <a:spLocks noChangeArrowheads="1"/>
                </p:cNvSpPr>
                <p:nvPr/>
              </p:nvSpPr>
              <p:spPr bwMode="auto">
                <a:xfrm>
                  <a:off x="2304" y="0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348" name="Group 49"/>
              <p:cNvGrpSpPr>
                <a:grpSpLocks/>
              </p:cNvGrpSpPr>
              <p:nvPr/>
            </p:nvGrpSpPr>
            <p:grpSpPr bwMode="auto">
              <a:xfrm>
                <a:off x="0" y="323"/>
                <a:ext cx="768" cy="323"/>
                <a:chOff x="0" y="323"/>
                <a:chExt cx="768" cy="323"/>
              </a:xfrm>
            </p:grpSpPr>
            <p:sp>
              <p:nvSpPr>
                <p:cNvPr id="82" name="Rectangle 16"/>
                <p:cNvSpPr>
                  <a:spLocks noChangeArrowheads="1"/>
                </p:cNvSpPr>
                <p:nvPr/>
              </p:nvSpPr>
              <p:spPr bwMode="auto">
                <a:xfrm>
                  <a:off x="43" y="323"/>
                  <a:ext cx="682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8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99001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3" name="Rectangle 48"/>
                <p:cNvSpPr>
                  <a:spLocks noChangeArrowheads="1"/>
                </p:cNvSpPr>
                <p:nvPr/>
              </p:nvSpPr>
              <p:spPr bwMode="auto">
                <a:xfrm>
                  <a:off x="0" y="323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349" name="Group 51"/>
              <p:cNvGrpSpPr>
                <a:grpSpLocks/>
              </p:cNvGrpSpPr>
              <p:nvPr/>
            </p:nvGrpSpPr>
            <p:grpSpPr bwMode="auto">
              <a:xfrm>
                <a:off x="768" y="323"/>
                <a:ext cx="768" cy="323"/>
                <a:chOff x="768" y="323"/>
                <a:chExt cx="768" cy="323"/>
              </a:xfrm>
            </p:grpSpPr>
            <p:sp>
              <p:nvSpPr>
                <p:cNvPr id="80" name="Rectangle 17"/>
                <p:cNvSpPr>
                  <a:spLocks noChangeArrowheads="1"/>
                </p:cNvSpPr>
                <p:nvPr/>
              </p:nvSpPr>
              <p:spPr bwMode="auto">
                <a:xfrm>
                  <a:off x="811" y="323"/>
                  <a:ext cx="682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zh-CN" altLang="en-US" sz="1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王晓佳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1" name="Rectangle 50"/>
                <p:cNvSpPr>
                  <a:spLocks noChangeArrowheads="1"/>
                </p:cNvSpPr>
                <p:nvPr/>
              </p:nvSpPr>
              <p:spPr bwMode="auto">
                <a:xfrm>
                  <a:off x="768" y="323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350" name="Group 53"/>
              <p:cNvGrpSpPr>
                <a:grpSpLocks/>
              </p:cNvGrpSpPr>
              <p:nvPr/>
            </p:nvGrpSpPr>
            <p:grpSpPr bwMode="auto">
              <a:xfrm>
                <a:off x="1536" y="323"/>
                <a:ext cx="768" cy="323"/>
                <a:chOff x="1536" y="323"/>
                <a:chExt cx="768" cy="323"/>
              </a:xfrm>
            </p:grpSpPr>
            <p:sp>
              <p:nvSpPr>
                <p:cNvPr id="78" name="Rectangle 18"/>
                <p:cNvSpPr>
                  <a:spLocks noChangeArrowheads="1"/>
                </p:cNvSpPr>
                <p:nvPr/>
              </p:nvSpPr>
              <p:spPr bwMode="auto">
                <a:xfrm>
                  <a:off x="1579" y="323"/>
                  <a:ext cx="682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18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9" name="Rectangle 52"/>
                <p:cNvSpPr>
                  <a:spLocks noChangeArrowheads="1"/>
                </p:cNvSpPr>
                <p:nvPr/>
              </p:nvSpPr>
              <p:spPr bwMode="auto">
                <a:xfrm>
                  <a:off x="1536" y="323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351" name="Group 55"/>
              <p:cNvGrpSpPr>
                <a:grpSpLocks/>
              </p:cNvGrpSpPr>
              <p:nvPr/>
            </p:nvGrpSpPr>
            <p:grpSpPr bwMode="auto">
              <a:xfrm>
                <a:off x="2304" y="323"/>
                <a:ext cx="768" cy="323"/>
                <a:chOff x="2304" y="323"/>
                <a:chExt cx="768" cy="323"/>
              </a:xfrm>
            </p:grpSpPr>
            <p:sp>
              <p:nvSpPr>
                <p:cNvPr id="76" name="Rectangle 19"/>
                <p:cNvSpPr>
                  <a:spLocks noChangeArrowheads="1"/>
                </p:cNvSpPr>
                <p:nvPr/>
              </p:nvSpPr>
              <p:spPr bwMode="auto">
                <a:xfrm>
                  <a:off x="2347" y="323"/>
                  <a:ext cx="682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76</a:t>
                  </a:r>
                  <a:endParaRPr lang="zh-CN" alt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7" name="Rectangle 54"/>
                <p:cNvSpPr>
                  <a:spLocks noChangeArrowheads="1"/>
                </p:cNvSpPr>
                <p:nvPr/>
              </p:nvSpPr>
              <p:spPr bwMode="auto">
                <a:xfrm>
                  <a:off x="2304" y="323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352" name="Group 57"/>
              <p:cNvGrpSpPr>
                <a:grpSpLocks/>
              </p:cNvGrpSpPr>
              <p:nvPr/>
            </p:nvGrpSpPr>
            <p:grpSpPr bwMode="auto">
              <a:xfrm>
                <a:off x="0" y="646"/>
                <a:ext cx="768" cy="323"/>
                <a:chOff x="0" y="646"/>
                <a:chExt cx="768" cy="323"/>
              </a:xfrm>
            </p:grpSpPr>
            <p:sp>
              <p:nvSpPr>
                <p:cNvPr id="74" name="Rectangle 20"/>
                <p:cNvSpPr>
                  <a:spLocks noChangeArrowheads="1"/>
                </p:cNvSpPr>
                <p:nvPr/>
              </p:nvSpPr>
              <p:spPr bwMode="auto">
                <a:xfrm>
                  <a:off x="43" y="646"/>
                  <a:ext cx="682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8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99002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5" name="Rectangle 56"/>
                <p:cNvSpPr>
                  <a:spLocks noChangeArrowheads="1"/>
                </p:cNvSpPr>
                <p:nvPr/>
              </p:nvSpPr>
              <p:spPr bwMode="auto">
                <a:xfrm>
                  <a:off x="0" y="646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353" name="Group 59"/>
              <p:cNvGrpSpPr>
                <a:grpSpLocks/>
              </p:cNvGrpSpPr>
              <p:nvPr/>
            </p:nvGrpSpPr>
            <p:grpSpPr bwMode="auto">
              <a:xfrm>
                <a:off x="768" y="646"/>
                <a:ext cx="768" cy="323"/>
                <a:chOff x="768" y="646"/>
                <a:chExt cx="768" cy="323"/>
              </a:xfrm>
            </p:grpSpPr>
            <p:sp>
              <p:nvSpPr>
                <p:cNvPr id="72" name="Rectangle 21"/>
                <p:cNvSpPr>
                  <a:spLocks noChangeArrowheads="1"/>
                </p:cNvSpPr>
                <p:nvPr/>
              </p:nvSpPr>
              <p:spPr bwMode="auto">
                <a:xfrm>
                  <a:off x="811" y="646"/>
                  <a:ext cx="682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zh-CN" altLang="en-US" sz="18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林一鹏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" name="Rectangle 58"/>
                <p:cNvSpPr>
                  <a:spLocks noChangeArrowheads="1"/>
                </p:cNvSpPr>
                <p:nvPr/>
              </p:nvSpPr>
              <p:spPr bwMode="auto">
                <a:xfrm>
                  <a:off x="768" y="646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354" name="Group 61"/>
              <p:cNvGrpSpPr>
                <a:grpSpLocks/>
              </p:cNvGrpSpPr>
              <p:nvPr/>
            </p:nvGrpSpPr>
            <p:grpSpPr bwMode="auto">
              <a:xfrm>
                <a:off x="1536" y="646"/>
                <a:ext cx="768" cy="323"/>
                <a:chOff x="1536" y="646"/>
                <a:chExt cx="768" cy="323"/>
              </a:xfrm>
            </p:grpSpPr>
            <p:sp>
              <p:nvSpPr>
                <p:cNvPr id="70" name="Rectangle 22"/>
                <p:cNvSpPr>
                  <a:spLocks noChangeArrowheads="1"/>
                </p:cNvSpPr>
                <p:nvPr/>
              </p:nvSpPr>
              <p:spPr bwMode="auto">
                <a:xfrm>
                  <a:off x="1579" y="646"/>
                  <a:ext cx="682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8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19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1" name="Rectangle 60"/>
                <p:cNvSpPr>
                  <a:spLocks noChangeArrowheads="1"/>
                </p:cNvSpPr>
                <p:nvPr/>
              </p:nvSpPr>
              <p:spPr bwMode="auto">
                <a:xfrm>
                  <a:off x="1536" y="646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355" name="Group 63"/>
              <p:cNvGrpSpPr>
                <a:grpSpLocks/>
              </p:cNvGrpSpPr>
              <p:nvPr/>
            </p:nvGrpSpPr>
            <p:grpSpPr bwMode="auto">
              <a:xfrm>
                <a:off x="2304" y="646"/>
                <a:ext cx="768" cy="323"/>
                <a:chOff x="2304" y="646"/>
                <a:chExt cx="768" cy="323"/>
              </a:xfrm>
            </p:grpSpPr>
            <p:sp>
              <p:nvSpPr>
                <p:cNvPr id="68" name="Rectangle 23"/>
                <p:cNvSpPr>
                  <a:spLocks noChangeArrowheads="1"/>
                </p:cNvSpPr>
                <p:nvPr/>
              </p:nvSpPr>
              <p:spPr bwMode="auto">
                <a:xfrm>
                  <a:off x="2347" y="646"/>
                  <a:ext cx="682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88</a:t>
                  </a:r>
                  <a:endParaRPr lang="zh-CN" alt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9" name="Rectangle 62"/>
                <p:cNvSpPr>
                  <a:spLocks noChangeArrowheads="1"/>
                </p:cNvSpPr>
                <p:nvPr/>
              </p:nvSpPr>
              <p:spPr bwMode="auto">
                <a:xfrm>
                  <a:off x="2304" y="646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356" name="Group 65"/>
              <p:cNvGrpSpPr>
                <a:grpSpLocks/>
              </p:cNvGrpSpPr>
              <p:nvPr/>
            </p:nvGrpSpPr>
            <p:grpSpPr bwMode="auto">
              <a:xfrm>
                <a:off x="0" y="969"/>
                <a:ext cx="768" cy="323"/>
                <a:chOff x="0" y="969"/>
                <a:chExt cx="768" cy="323"/>
              </a:xfrm>
            </p:grpSpPr>
            <p:sp>
              <p:nvSpPr>
                <p:cNvPr id="66" name="Rectangle 24"/>
                <p:cNvSpPr>
                  <a:spLocks noChangeArrowheads="1"/>
                </p:cNvSpPr>
                <p:nvPr/>
              </p:nvSpPr>
              <p:spPr bwMode="auto">
                <a:xfrm>
                  <a:off x="43" y="969"/>
                  <a:ext cx="682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8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99003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7" name="Rectangle 64"/>
                <p:cNvSpPr>
                  <a:spLocks noChangeArrowheads="1"/>
                </p:cNvSpPr>
                <p:nvPr/>
              </p:nvSpPr>
              <p:spPr bwMode="auto">
                <a:xfrm>
                  <a:off x="0" y="969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357" name="Group 67"/>
              <p:cNvGrpSpPr>
                <a:grpSpLocks/>
              </p:cNvGrpSpPr>
              <p:nvPr/>
            </p:nvGrpSpPr>
            <p:grpSpPr bwMode="auto">
              <a:xfrm>
                <a:off x="768" y="969"/>
                <a:ext cx="768" cy="323"/>
                <a:chOff x="768" y="969"/>
                <a:chExt cx="768" cy="323"/>
              </a:xfrm>
            </p:grpSpPr>
            <p:sp>
              <p:nvSpPr>
                <p:cNvPr id="64" name="Rectangle 25"/>
                <p:cNvSpPr>
                  <a:spLocks noChangeArrowheads="1"/>
                </p:cNvSpPr>
                <p:nvPr/>
              </p:nvSpPr>
              <p:spPr bwMode="auto">
                <a:xfrm>
                  <a:off x="811" y="969"/>
                  <a:ext cx="682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zh-CN" altLang="en-US" sz="18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谢宁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" name="Rectangle 66"/>
                <p:cNvSpPr>
                  <a:spLocks noChangeArrowheads="1"/>
                </p:cNvSpPr>
                <p:nvPr/>
              </p:nvSpPr>
              <p:spPr bwMode="auto">
                <a:xfrm>
                  <a:off x="768" y="969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358" name="Group 69"/>
              <p:cNvGrpSpPr>
                <a:grpSpLocks/>
              </p:cNvGrpSpPr>
              <p:nvPr/>
            </p:nvGrpSpPr>
            <p:grpSpPr bwMode="auto">
              <a:xfrm>
                <a:off x="1536" y="969"/>
                <a:ext cx="768" cy="323"/>
                <a:chOff x="1536" y="969"/>
                <a:chExt cx="768" cy="323"/>
              </a:xfrm>
            </p:grpSpPr>
            <p:sp>
              <p:nvSpPr>
                <p:cNvPr id="62" name="Rectangle 26"/>
                <p:cNvSpPr>
                  <a:spLocks noChangeArrowheads="1"/>
                </p:cNvSpPr>
                <p:nvPr/>
              </p:nvSpPr>
              <p:spPr bwMode="auto">
                <a:xfrm>
                  <a:off x="1579" y="969"/>
                  <a:ext cx="682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8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17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" name="Rectangle 68"/>
                <p:cNvSpPr>
                  <a:spLocks noChangeArrowheads="1"/>
                </p:cNvSpPr>
                <p:nvPr/>
              </p:nvSpPr>
              <p:spPr bwMode="auto">
                <a:xfrm>
                  <a:off x="1536" y="969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359" name="Group 71"/>
              <p:cNvGrpSpPr>
                <a:grpSpLocks/>
              </p:cNvGrpSpPr>
              <p:nvPr/>
            </p:nvGrpSpPr>
            <p:grpSpPr bwMode="auto">
              <a:xfrm>
                <a:off x="2304" y="969"/>
                <a:ext cx="768" cy="323"/>
                <a:chOff x="2304" y="969"/>
                <a:chExt cx="768" cy="323"/>
              </a:xfrm>
            </p:grpSpPr>
            <p:sp>
              <p:nvSpPr>
                <p:cNvPr id="60" name="Rectangle 27"/>
                <p:cNvSpPr>
                  <a:spLocks noChangeArrowheads="1"/>
                </p:cNvSpPr>
                <p:nvPr/>
              </p:nvSpPr>
              <p:spPr bwMode="auto">
                <a:xfrm>
                  <a:off x="2347" y="969"/>
                  <a:ext cx="682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60</a:t>
                  </a:r>
                  <a:endParaRPr lang="zh-CN" alt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1" name="Rectangle 70"/>
                <p:cNvSpPr>
                  <a:spLocks noChangeArrowheads="1"/>
                </p:cNvSpPr>
                <p:nvPr/>
              </p:nvSpPr>
              <p:spPr bwMode="auto">
                <a:xfrm>
                  <a:off x="2304" y="969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360" name="Group 73"/>
              <p:cNvGrpSpPr>
                <a:grpSpLocks/>
              </p:cNvGrpSpPr>
              <p:nvPr/>
            </p:nvGrpSpPr>
            <p:grpSpPr bwMode="auto">
              <a:xfrm>
                <a:off x="0" y="1292"/>
                <a:ext cx="768" cy="323"/>
                <a:chOff x="0" y="1292"/>
                <a:chExt cx="768" cy="323"/>
              </a:xfrm>
            </p:grpSpPr>
            <p:sp>
              <p:nvSpPr>
                <p:cNvPr id="58" name="Rectangle 28"/>
                <p:cNvSpPr>
                  <a:spLocks noChangeArrowheads="1"/>
                </p:cNvSpPr>
                <p:nvPr/>
              </p:nvSpPr>
              <p:spPr bwMode="auto">
                <a:xfrm>
                  <a:off x="43" y="1292"/>
                  <a:ext cx="682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8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99004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9" name="Rectangle 72"/>
                <p:cNvSpPr>
                  <a:spLocks noChangeArrowheads="1"/>
                </p:cNvSpPr>
                <p:nvPr/>
              </p:nvSpPr>
              <p:spPr bwMode="auto">
                <a:xfrm>
                  <a:off x="0" y="1292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361" name="Group 75"/>
              <p:cNvGrpSpPr>
                <a:grpSpLocks/>
              </p:cNvGrpSpPr>
              <p:nvPr/>
            </p:nvGrpSpPr>
            <p:grpSpPr bwMode="auto">
              <a:xfrm>
                <a:off x="768" y="1292"/>
                <a:ext cx="768" cy="323"/>
                <a:chOff x="768" y="1292"/>
                <a:chExt cx="768" cy="323"/>
              </a:xfrm>
            </p:grpSpPr>
            <p:sp>
              <p:nvSpPr>
                <p:cNvPr id="56" name="Rectangle 29"/>
                <p:cNvSpPr>
                  <a:spLocks noChangeArrowheads="1"/>
                </p:cNvSpPr>
                <p:nvPr/>
              </p:nvSpPr>
              <p:spPr bwMode="auto">
                <a:xfrm>
                  <a:off x="811" y="1292"/>
                  <a:ext cx="682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zh-CN" altLang="en-US" sz="18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张丽娟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7" name="Rectangle 74"/>
                <p:cNvSpPr>
                  <a:spLocks noChangeArrowheads="1"/>
                </p:cNvSpPr>
                <p:nvPr/>
              </p:nvSpPr>
              <p:spPr bwMode="auto">
                <a:xfrm>
                  <a:off x="768" y="1292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362" name="Group 77"/>
              <p:cNvGrpSpPr>
                <a:grpSpLocks/>
              </p:cNvGrpSpPr>
              <p:nvPr/>
            </p:nvGrpSpPr>
            <p:grpSpPr bwMode="auto">
              <a:xfrm>
                <a:off x="1536" y="1292"/>
                <a:ext cx="768" cy="323"/>
                <a:chOff x="1536" y="1292"/>
                <a:chExt cx="768" cy="323"/>
              </a:xfrm>
            </p:grpSpPr>
            <p:sp>
              <p:nvSpPr>
                <p:cNvPr id="54" name="Rectangle 30"/>
                <p:cNvSpPr>
                  <a:spLocks noChangeArrowheads="1"/>
                </p:cNvSpPr>
                <p:nvPr/>
              </p:nvSpPr>
              <p:spPr bwMode="auto">
                <a:xfrm>
                  <a:off x="1579" y="1292"/>
                  <a:ext cx="682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8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18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5" name="Rectangle 76"/>
                <p:cNvSpPr>
                  <a:spLocks noChangeArrowheads="1"/>
                </p:cNvSpPr>
                <p:nvPr/>
              </p:nvSpPr>
              <p:spPr bwMode="auto">
                <a:xfrm>
                  <a:off x="1536" y="1292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363" name="Group 79"/>
              <p:cNvGrpSpPr>
                <a:grpSpLocks/>
              </p:cNvGrpSpPr>
              <p:nvPr/>
            </p:nvGrpSpPr>
            <p:grpSpPr bwMode="auto">
              <a:xfrm>
                <a:off x="2304" y="1292"/>
                <a:ext cx="768" cy="323"/>
                <a:chOff x="2304" y="1292"/>
                <a:chExt cx="768" cy="323"/>
              </a:xfrm>
            </p:grpSpPr>
            <p:sp>
              <p:nvSpPr>
                <p:cNvPr id="52" name="Rectangle 31"/>
                <p:cNvSpPr>
                  <a:spLocks noChangeArrowheads="1"/>
                </p:cNvSpPr>
                <p:nvPr/>
              </p:nvSpPr>
              <p:spPr bwMode="auto">
                <a:xfrm>
                  <a:off x="2347" y="1292"/>
                  <a:ext cx="682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59</a:t>
                  </a:r>
                  <a:endParaRPr lang="zh-CN" alt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3" name="Rectangle 78"/>
                <p:cNvSpPr>
                  <a:spLocks noChangeArrowheads="1"/>
                </p:cNvSpPr>
                <p:nvPr/>
              </p:nvSpPr>
              <p:spPr bwMode="auto">
                <a:xfrm>
                  <a:off x="2304" y="1292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364" name="Group 81"/>
              <p:cNvGrpSpPr>
                <a:grpSpLocks/>
              </p:cNvGrpSpPr>
              <p:nvPr/>
            </p:nvGrpSpPr>
            <p:grpSpPr bwMode="auto">
              <a:xfrm>
                <a:off x="0" y="1615"/>
                <a:ext cx="768" cy="323"/>
                <a:chOff x="0" y="1615"/>
                <a:chExt cx="768" cy="323"/>
              </a:xfrm>
            </p:grpSpPr>
            <p:sp>
              <p:nvSpPr>
                <p:cNvPr id="50" name="Rectangle 32"/>
                <p:cNvSpPr>
                  <a:spLocks noChangeArrowheads="1"/>
                </p:cNvSpPr>
                <p:nvPr/>
              </p:nvSpPr>
              <p:spPr bwMode="auto">
                <a:xfrm>
                  <a:off x="43" y="1615"/>
                  <a:ext cx="682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8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99005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1" name="Rectangle 80"/>
                <p:cNvSpPr>
                  <a:spLocks noChangeArrowheads="1"/>
                </p:cNvSpPr>
                <p:nvPr/>
              </p:nvSpPr>
              <p:spPr bwMode="auto">
                <a:xfrm>
                  <a:off x="0" y="1615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365" name="Group 83"/>
              <p:cNvGrpSpPr>
                <a:grpSpLocks/>
              </p:cNvGrpSpPr>
              <p:nvPr/>
            </p:nvGrpSpPr>
            <p:grpSpPr bwMode="auto">
              <a:xfrm>
                <a:off x="768" y="1615"/>
                <a:ext cx="768" cy="323"/>
                <a:chOff x="768" y="1615"/>
                <a:chExt cx="768" cy="323"/>
              </a:xfrm>
            </p:grpSpPr>
            <p:sp>
              <p:nvSpPr>
                <p:cNvPr id="48" name="Rectangle 33"/>
                <p:cNvSpPr>
                  <a:spLocks noChangeArrowheads="1"/>
                </p:cNvSpPr>
                <p:nvPr/>
              </p:nvSpPr>
              <p:spPr bwMode="auto">
                <a:xfrm>
                  <a:off x="811" y="1615"/>
                  <a:ext cx="682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zh-CN" altLang="en-US" sz="18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周涛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" name="Rectangle 82"/>
                <p:cNvSpPr>
                  <a:spLocks noChangeArrowheads="1"/>
                </p:cNvSpPr>
                <p:nvPr/>
              </p:nvSpPr>
              <p:spPr bwMode="auto">
                <a:xfrm>
                  <a:off x="768" y="1615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366" name="Group 85"/>
              <p:cNvGrpSpPr>
                <a:grpSpLocks/>
              </p:cNvGrpSpPr>
              <p:nvPr/>
            </p:nvGrpSpPr>
            <p:grpSpPr bwMode="auto">
              <a:xfrm>
                <a:off x="1536" y="1615"/>
                <a:ext cx="768" cy="323"/>
                <a:chOff x="1536" y="1615"/>
                <a:chExt cx="768" cy="323"/>
              </a:xfrm>
            </p:grpSpPr>
            <p:sp>
              <p:nvSpPr>
                <p:cNvPr id="46" name="Rectangle 34"/>
                <p:cNvSpPr>
                  <a:spLocks noChangeArrowheads="1"/>
                </p:cNvSpPr>
                <p:nvPr/>
              </p:nvSpPr>
              <p:spPr bwMode="auto">
                <a:xfrm>
                  <a:off x="1579" y="1615"/>
                  <a:ext cx="682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8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20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7" name="Rectangle 84"/>
                <p:cNvSpPr>
                  <a:spLocks noChangeArrowheads="1"/>
                </p:cNvSpPr>
                <p:nvPr/>
              </p:nvSpPr>
              <p:spPr bwMode="auto">
                <a:xfrm>
                  <a:off x="1536" y="1615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367" name="Group 87"/>
              <p:cNvGrpSpPr>
                <a:grpSpLocks/>
              </p:cNvGrpSpPr>
              <p:nvPr/>
            </p:nvGrpSpPr>
            <p:grpSpPr bwMode="auto">
              <a:xfrm>
                <a:off x="2304" y="1615"/>
                <a:ext cx="768" cy="323"/>
                <a:chOff x="2304" y="1615"/>
                <a:chExt cx="768" cy="323"/>
              </a:xfrm>
            </p:grpSpPr>
            <p:sp>
              <p:nvSpPr>
                <p:cNvPr id="44" name="Rectangle 35"/>
                <p:cNvSpPr>
                  <a:spLocks noChangeArrowheads="1"/>
                </p:cNvSpPr>
                <p:nvPr/>
              </p:nvSpPr>
              <p:spPr bwMode="auto">
                <a:xfrm>
                  <a:off x="2347" y="1615"/>
                  <a:ext cx="682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90</a:t>
                  </a:r>
                  <a:endParaRPr lang="zh-CN" alt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5" name="Rectangle 86"/>
                <p:cNvSpPr>
                  <a:spLocks noChangeArrowheads="1"/>
                </p:cNvSpPr>
                <p:nvPr/>
              </p:nvSpPr>
              <p:spPr bwMode="auto">
                <a:xfrm>
                  <a:off x="2304" y="1615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368" name="Group 89"/>
              <p:cNvGrpSpPr>
                <a:grpSpLocks/>
              </p:cNvGrpSpPr>
              <p:nvPr/>
            </p:nvGrpSpPr>
            <p:grpSpPr bwMode="auto">
              <a:xfrm>
                <a:off x="0" y="1938"/>
                <a:ext cx="768" cy="323"/>
                <a:chOff x="0" y="1938"/>
                <a:chExt cx="768" cy="323"/>
              </a:xfrm>
            </p:grpSpPr>
            <p:sp>
              <p:nvSpPr>
                <p:cNvPr id="42" name="Rectangle 36"/>
                <p:cNvSpPr>
                  <a:spLocks noChangeArrowheads="1"/>
                </p:cNvSpPr>
                <p:nvPr/>
              </p:nvSpPr>
              <p:spPr bwMode="auto">
                <a:xfrm>
                  <a:off x="43" y="1938"/>
                  <a:ext cx="682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8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99006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3" name="Rectangle 88"/>
                <p:cNvSpPr>
                  <a:spLocks noChangeArrowheads="1"/>
                </p:cNvSpPr>
                <p:nvPr/>
              </p:nvSpPr>
              <p:spPr bwMode="auto">
                <a:xfrm>
                  <a:off x="0" y="1938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369" name="Group 91"/>
              <p:cNvGrpSpPr>
                <a:grpSpLocks/>
              </p:cNvGrpSpPr>
              <p:nvPr/>
            </p:nvGrpSpPr>
            <p:grpSpPr bwMode="auto">
              <a:xfrm>
                <a:off x="768" y="1938"/>
                <a:ext cx="768" cy="323"/>
                <a:chOff x="768" y="1938"/>
                <a:chExt cx="768" cy="323"/>
              </a:xfrm>
            </p:grpSpPr>
            <p:sp>
              <p:nvSpPr>
                <p:cNvPr id="40" name="Rectangle 37"/>
                <p:cNvSpPr>
                  <a:spLocks noChangeArrowheads="1"/>
                </p:cNvSpPr>
                <p:nvPr/>
              </p:nvSpPr>
              <p:spPr bwMode="auto">
                <a:xfrm>
                  <a:off x="811" y="1938"/>
                  <a:ext cx="682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zh-CN" altLang="en-US" sz="18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李小燕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" name="Rectangle 90"/>
                <p:cNvSpPr>
                  <a:spLocks noChangeArrowheads="1"/>
                </p:cNvSpPr>
                <p:nvPr/>
              </p:nvSpPr>
              <p:spPr bwMode="auto">
                <a:xfrm>
                  <a:off x="768" y="1938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370" name="Group 93"/>
              <p:cNvGrpSpPr>
                <a:grpSpLocks/>
              </p:cNvGrpSpPr>
              <p:nvPr/>
            </p:nvGrpSpPr>
            <p:grpSpPr bwMode="auto">
              <a:xfrm>
                <a:off x="1536" y="1938"/>
                <a:ext cx="768" cy="323"/>
                <a:chOff x="1536" y="1938"/>
                <a:chExt cx="768" cy="323"/>
              </a:xfrm>
            </p:grpSpPr>
            <p:sp>
              <p:nvSpPr>
                <p:cNvPr id="38" name="Rectangle 38"/>
                <p:cNvSpPr>
                  <a:spLocks noChangeArrowheads="1"/>
                </p:cNvSpPr>
                <p:nvPr/>
              </p:nvSpPr>
              <p:spPr bwMode="auto">
                <a:xfrm>
                  <a:off x="1579" y="1938"/>
                  <a:ext cx="682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8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16</a:t>
                  </a: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9" name="Rectangle 92"/>
                <p:cNvSpPr>
                  <a:spLocks noChangeArrowheads="1"/>
                </p:cNvSpPr>
                <p:nvPr/>
              </p:nvSpPr>
              <p:spPr bwMode="auto">
                <a:xfrm>
                  <a:off x="1536" y="1938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371" name="Group 95"/>
              <p:cNvGrpSpPr>
                <a:grpSpLocks/>
              </p:cNvGrpSpPr>
              <p:nvPr/>
            </p:nvGrpSpPr>
            <p:grpSpPr bwMode="auto">
              <a:xfrm>
                <a:off x="2304" y="1938"/>
                <a:ext cx="768" cy="323"/>
                <a:chOff x="2304" y="1938"/>
                <a:chExt cx="768" cy="323"/>
              </a:xfrm>
            </p:grpSpPr>
            <p:sp>
              <p:nvSpPr>
                <p:cNvPr id="36" name="Rectangle 39"/>
                <p:cNvSpPr>
                  <a:spLocks noChangeArrowheads="1"/>
                </p:cNvSpPr>
                <p:nvPr/>
              </p:nvSpPr>
              <p:spPr bwMode="auto">
                <a:xfrm>
                  <a:off x="2347" y="1938"/>
                  <a:ext cx="682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30000"/>
                    </a:spcBef>
                    <a:defRPr/>
                  </a:pPr>
                  <a:r>
                    <a:rPr lang="en-US" altLang="zh-CN" sz="1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0</a:t>
                  </a:r>
                  <a:endParaRPr lang="zh-CN" alt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>
                    <a:spcBef>
                      <a:spcPct val="30000"/>
                    </a:spcBef>
                    <a:defRPr/>
                  </a:pPr>
                  <a:endParaRPr lang="en-US" altLang="zh-CN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7" name="Rectangle 94"/>
                <p:cNvSpPr>
                  <a:spLocks noChangeArrowheads="1"/>
                </p:cNvSpPr>
                <p:nvPr/>
              </p:nvSpPr>
              <p:spPr bwMode="auto">
                <a:xfrm>
                  <a:off x="2304" y="1938"/>
                  <a:ext cx="768" cy="3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7" name="Rectangle 97"/>
            <p:cNvSpPr>
              <a:spLocks noChangeArrowheads="1"/>
            </p:cNvSpPr>
            <p:nvPr/>
          </p:nvSpPr>
          <p:spPr bwMode="auto">
            <a:xfrm>
              <a:off x="-3" y="-3"/>
              <a:ext cx="3078" cy="2267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998086" y="4869161"/>
            <a:ext cx="34195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一般数据处理工作</a:t>
            </a: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</a:p>
          <a:p>
            <a:pPr eaLnBrk="1" hangingPunct="1">
              <a:defRPr/>
            </a:pPr>
            <a:r>
              <a:rPr lang="zh-CN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的时间都在进行排序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64" y="825100"/>
            <a:ext cx="5410760" cy="35420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631" y="825100"/>
            <a:ext cx="5989023" cy="2802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内容占位符 2"/>
          <p:cNvSpPr>
            <a:spLocks noGrp="1"/>
          </p:cNvSpPr>
          <p:nvPr>
            <p:ph idx="1"/>
          </p:nvPr>
        </p:nvSpPr>
        <p:spPr>
          <a:xfrm>
            <a:off x="911424" y="116632"/>
            <a:ext cx="8229600" cy="504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600" b="1" dirty="0" smtClean="0">
                <a:solidFill>
                  <a:srgbClr val="0000FF"/>
                </a:solidFill>
              </a:rPr>
              <a:t>快速排序算法实现</a:t>
            </a:r>
            <a:endParaRPr lang="en-US" altLang="zh-CN" sz="3600" b="1" dirty="0" smtClean="0">
              <a:solidFill>
                <a:srgbClr val="0000FF"/>
              </a:solidFill>
            </a:endParaRPr>
          </a:p>
          <a:p>
            <a:pPr marL="0" indent="0"/>
            <a:endParaRPr lang="zh-CN" altLang="en-US" sz="3200" b="1" dirty="0"/>
          </a:p>
        </p:txBody>
      </p:sp>
      <p:sp>
        <p:nvSpPr>
          <p:cNvPr id="67587" name="矩形 3"/>
          <p:cNvSpPr>
            <a:spLocks noChangeArrowheads="1"/>
          </p:cNvSpPr>
          <p:nvPr/>
        </p:nvSpPr>
        <p:spPr bwMode="auto">
          <a:xfrm>
            <a:off x="1774825" y="953666"/>
            <a:ext cx="9074150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 eaLnBrk="1" hangingPunct="1">
              <a:lnSpc>
                <a:spcPts val="26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</a:rPr>
              <a:t>/*</a:t>
            </a:r>
            <a:r>
              <a:rPr lang="zh-CN" altLang="en-US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</a:rPr>
              <a:t>对记录</a:t>
            </a: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</a:rPr>
              <a:t>a[low]~a[high]</a:t>
            </a:r>
            <a:r>
              <a:rPr lang="zh-CN" altLang="en-US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</a:rPr>
              <a:t>作快速排序（递归算法）</a:t>
            </a: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</a:rPr>
              <a:t>*/</a:t>
            </a:r>
          </a:p>
          <a:p>
            <a:pPr algn="just" eaLnBrk="1" hangingPunct="1">
              <a:lnSpc>
                <a:spcPts val="26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</a:rPr>
              <a:t>void </a:t>
            </a:r>
            <a:r>
              <a:rPr lang="en-US" altLang="zh-CN" sz="2000" dirty="0" err="1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</a:rPr>
              <a:t>Quick_Sort</a:t>
            </a: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</a:rPr>
              <a:t>(Element a[ ], </a:t>
            </a:r>
            <a:r>
              <a:rPr lang="en-US" altLang="zh-CN" sz="2000" dirty="0" err="1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</a:rPr>
              <a:t>int</a:t>
            </a: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</a:rPr>
              <a:t> low, </a:t>
            </a:r>
            <a:r>
              <a:rPr lang="en-US" altLang="zh-CN" sz="2000" dirty="0" err="1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</a:rPr>
              <a:t>int</a:t>
            </a: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</a:rPr>
              <a:t> high)</a:t>
            </a:r>
          </a:p>
          <a:p>
            <a:pPr algn="just" eaLnBrk="1" hangingPunct="1">
              <a:lnSpc>
                <a:spcPts val="26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{ </a:t>
            </a:r>
          </a:p>
          <a:p>
            <a:pPr algn="just" eaLnBrk="1" hangingPunct="1">
              <a:lnSpc>
                <a:spcPts val="26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	</a:t>
            </a:r>
            <a:r>
              <a:rPr lang="en-US" altLang="zh-CN" sz="2000" dirty="0" err="1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i,j,pivot</a:t>
            </a: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;  	</a:t>
            </a:r>
          </a:p>
          <a:p>
            <a:pPr>
              <a:lnSpc>
                <a:spcPts val="26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	if (high&lt;= low)	return;</a:t>
            </a:r>
          </a:p>
          <a:p>
            <a:pPr algn="just" eaLnBrk="1" hangingPunct="1">
              <a:lnSpc>
                <a:spcPts val="26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	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SelectPivot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(low, high); </a:t>
            </a: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// </a:t>
            </a:r>
            <a:r>
              <a:rPr lang="zh-CN" altLang="en-US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对待排序序列进行划分</a:t>
            </a: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一般选择最左边记录</a:t>
            </a:r>
          </a:p>
          <a:p>
            <a:pPr>
              <a:lnSpc>
                <a:spcPts val="26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	</a:t>
            </a: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pivot =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Partition(a, low, high); </a:t>
            </a: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对轴值左边的子序列进行</a:t>
            </a:r>
            <a:r>
              <a:rPr lang="zh-CN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递归</a:t>
            </a:r>
            <a:r>
              <a:rPr lang="zh-CN" altLang="en-US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快速排序</a:t>
            </a:r>
          </a:p>
          <a:p>
            <a:pPr>
              <a:lnSpc>
                <a:spcPts val="26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	</a:t>
            </a:r>
            <a:r>
              <a:rPr lang="en-US" altLang="zh-CN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Quick_Sort</a:t>
            </a:r>
            <a:r>
              <a:rPr lang="en-US" altLang="zh-CN" sz="2000" dirty="0">
                <a:solidFill>
                  <a:schemeClr val="hlink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(a,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low</a:t>
            </a: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pivot-1</a:t>
            </a: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); //</a:t>
            </a:r>
            <a:r>
              <a:rPr lang="zh-CN" altLang="en-US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对轴值右边的子序列进行</a:t>
            </a:r>
            <a:r>
              <a:rPr lang="zh-CN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递归</a:t>
            </a:r>
            <a:r>
              <a:rPr lang="zh-CN" altLang="en-US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快速排序。</a:t>
            </a:r>
          </a:p>
          <a:p>
            <a:pPr>
              <a:lnSpc>
                <a:spcPts val="26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	</a:t>
            </a:r>
            <a:r>
              <a:rPr lang="en-US" altLang="zh-CN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Quick_Sort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(a,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pivot +1</a:t>
            </a: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high</a:t>
            </a: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); </a:t>
            </a:r>
          </a:p>
          <a:p>
            <a:pPr algn="just" eaLnBrk="1" hangingPunct="1">
              <a:lnSpc>
                <a:spcPts val="26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  }</a:t>
            </a:r>
          </a:p>
          <a:p>
            <a:pPr algn="just" eaLnBrk="1" hangingPunct="1">
              <a:lnSpc>
                <a:spcPts val="2600"/>
              </a:lnSpc>
              <a:spcBef>
                <a:spcPct val="0"/>
              </a:spcBef>
              <a:buClrTx/>
              <a:buSzTx/>
              <a:buNone/>
            </a:pPr>
            <a:endParaRPr lang="en-US" altLang="zh-CN" sz="2000" dirty="0">
              <a:solidFill>
                <a:srgbClr val="336699"/>
              </a:solidFill>
              <a:latin typeface="Times New Roman" panose="02020603050405020304" pitchFamily="18" charset="0"/>
              <a:ea typeface="仿宋_GB2312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</a:rPr>
              <a:t>/*</a:t>
            </a:r>
            <a:r>
              <a:rPr lang="zh-CN" altLang="en-US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</a:rPr>
              <a:t>对</a:t>
            </a: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</a:rPr>
              <a:t>a[0]~a[n</a:t>
            </a:r>
            <a:r>
              <a:rPr lang="en-US" altLang="zh-CN" sz="2000" dirty="0">
                <a:solidFill>
                  <a:srgbClr val="336699"/>
                </a:solidFill>
                <a:latin typeface="宋体" panose="02010600030101010101" pitchFamily="2" charset="-122"/>
                <a:ea typeface="仿宋_GB2312" pitchFamily="49" charset="-122"/>
              </a:rPr>
              <a:t>-</a:t>
            </a: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</a:rPr>
              <a:t>1]</a:t>
            </a:r>
            <a:r>
              <a:rPr lang="zh-CN" altLang="en-US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</a:rPr>
              <a:t>作快速排序*</a:t>
            </a: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</a:rPr>
              <a:t>/</a:t>
            </a:r>
          </a:p>
          <a:p>
            <a:pPr algn="just" eaLnBrk="1" hangingPunct="1">
              <a:lnSpc>
                <a:spcPts val="26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</a:rPr>
              <a:t>void </a:t>
            </a:r>
            <a:r>
              <a:rPr lang="en-US" altLang="zh-CN" sz="2000" dirty="0" err="1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</a:rPr>
              <a:t>QuickSort</a:t>
            </a: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</a:rPr>
              <a:t>(Element a[ ],</a:t>
            </a:r>
            <a:r>
              <a:rPr lang="en-US" altLang="zh-CN" sz="2000" dirty="0" err="1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</a:rPr>
              <a:t>int</a:t>
            </a: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</a:rPr>
              <a:t> n)</a:t>
            </a:r>
          </a:p>
          <a:p>
            <a:pPr algn="just" eaLnBrk="1" hangingPunct="1">
              <a:lnSpc>
                <a:spcPts val="26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</a:rPr>
              <a:t>{ </a:t>
            </a:r>
          </a:p>
          <a:p>
            <a:pPr algn="just" eaLnBrk="1" hangingPunct="1">
              <a:lnSpc>
                <a:spcPts val="26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</a:rPr>
              <a:t>	</a:t>
            </a:r>
            <a:r>
              <a:rPr lang="en-US" altLang="zh-CN" sz="2000" dirty="0" err="1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</a:rPr>
              <a:t>Quick_Sort</a:t>
            </a: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</a:rPr>
              <a:t>(a,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0</a:t>
            </a: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</a:rPr>
              <a:t>,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n</a:t>
            </a:r>
            <a:r>
              <a:rPr lang="en-US" altLang="zh-CN" sz="2000" dirty="0">
                <a:solidFill>
                  <a:srgbClr val="FF0000"/>
                </a:solidFill>
                <a:latin typeface="宋体" panose="02010600030101010101" pitchFamily="2" charset="-122"/>
                <a:ea typeface="仿宋_GB2312" pitchFamily="49" charset="-122"/>
              </a:rPr>
              <a:t>-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1</a:t>
            </a: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</a:rPr>
              <a:t>);</a:t>
            </a:r>
          </a:p>
          <a:p>
            <a:pPr algn="just" eaLnBrk="1" hangingPunct="1">
              <a:lnSpc>
                <a:spcPts val="26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>
                <a:solidFill>
                  <a:srgbClr val="336699"/>
                </a:solidFill>
                <a:latin typeface="Times New Roman" panose="02020603050405020304" pitchFamily="18" charset="0"/>
                <a:ea typeface="仿宋_GB2312" pitchFamily="49" charset="-122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873" y="3926804"/>
            <a:ext cx="29495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内容占位符 2"/>
          <p:cNvSpPr>
            <a:spLocks noGrp="1"/>
          </p:cNvSpPr>
          <p:nvPr>
            <p:ph idx="1"/>
          </p:nvPr>
        </p:nvSpPr>
        <p:spPr>
          <a:xfrm>
            <a:off x="911424" y="44624"/>
            <a:ext cx="8229600" cy="5032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600" b="1" dirty="0" err="1" smtClean="0">
                <a:solidFill>
                  <a:srgbClr val="0000CC"/>
                </a:solidFill>
              </a:rPr>
              <a:t>Nonrecursive</a:t>
            </a:r>
            <a:r>
              <a:rPr lang="en-US" altLang="zh-CN" sz="3600" b="1" dirty="0" smtClean="0">
                <a:solidFill>
                  <a:srgbClr val="0000CC"/>
                </a:solidFill>
              </a:rPr>
              <a:t> </a:t>
            </a:r>
            <a:r>
              <a:rPr lang="en-US" altLang="zh-CN" sz="3600" b="1" dirty="0" err="1" smtClean="0">
                <a:solidFill>
                  <a:srgbClr val="0000CC"/>
                </a:solidFill>
              </a:rPr>
              <a:t>QuickSort</a:t>
            </a:r>
            <a:endParaRPr lang="zh-CN" altLang="en-US" sz="3600" b="1" dirty="0">
              <a:solidFill>
                <a:srgbClr val="0000CC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72" y="1340768"/>
            <a:ext cx="28575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259" y="2207543"/>
            <a:ext cx="2857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522" y="4191918"/>
            <a:ext cx="23812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标注 8"/>
          <p:cNvSpPr/>
          <p:nvPr/>
        </p:nvSpPr>
        <p:spPr>
          <a:xfrm>
            <a:off x="1661812" y="5013176"/>
            <a:ext cx="4362180" cy="1600298"/>
          </a:xfrm>
          <a:prstGeom prst="wedgeRectCallout">
            <a:avLst>
              <a:gd name="adj1" fmla="val 22431"/>
              <a:gd name="adj2" fmla="val -754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/>
              <a:t>作业</a:t>
            </a:r>
            <a:r>
              <a:rPr lang="en-US" altLang="zh-CN" sz="2400" dirty="0"/>
              <a:t>1</a:t>
            </a:r>
            <a:r>
              <a:rPr lang="zh-CN" altLang="en-US" sz="2400" dirty="0"/>
              <a:t>：写出非递归的快速排序的</a:t>
            </a:r>
            <a:r>
              <a:rPr lang="zh-CN" altLang="en-US" sz="2400" dirty="0" smtClean="0"/>
              <a:t>代码（关键代码处加注释），并以</a:t>
            </a:r>
            <a:r>
              <a:rPr lang="en-US" altLang="zh-CN" sz="2400" dirty="0" smtClean="0"/>
              <a:t>21,25,49,25,16,08</a:t>
            </a:r>
            <a:r>
              <a:rPr lang="zh-CN" altLang="en-US" sz="2400" dirty="0" smtClean="0"/>
              <a:t>为例，画出栈变化的情况</a:t>
            </a:r>
            <a:endParaRPr lang="zh-CN" altLang="en-US" sz="2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3645024"/>
            <a:ext cx="1158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1068664" y="50799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快速排序算法分析</a:t>
            </a:r>
            <a:endParaRPr lang="zh-CN" altLang="en-US" sz="32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9635" name="Rectangle 9"/>
          <p:cNvSpPr>
            <a:spLocks noChangeArrowheads="1"/>
          </p:cNvSpPr>
          <p:nvPr/>
        </p:nvSpPr>
        <p:spPr bwMode="auto">
          <a:xfrm>
            <a:off x="2427535" y="98072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600"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2337049" y="1509366"/>
            <a:ext cx="8511280" cy="501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10000"/>
              </a:spcBef>
              <a:buClr>
                <a:srgbClr val="FF7C80"/>
              </a:buClr>
              <a:buSzPct val="55000"/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快速排序算法</a:t>
            </a:r>
            <a:r>
              <a:rPr lang="en-US" altLang="zh-CN" sz="2600" dirty="0" err="1">
                <a:latin typeface="Times New Roman" panose="02020603050405020304" pitchFamily="18" charset="0"/>
              </a:rPr>
              <a:t>QuickSort</a:t>
            </a:r>
            <a:r>
              <a:rPr lang="zh-CN" altLang="en-US" sz="2600" dirty="0">
                <a:latin typeface="Times New Roman" panose="02020603050405020304" pitchFamily="18" charset="0"/>
              </a:rPr>
              <a:t>是一个递归的算法，示例中的递归树如图所示。</a:t>
            </a:r>
          </a:p>
          <a:p>
            <a:pPr>
              <a:spcBef>
                <a:spcPct val="10000"/>
              </a:spcBef>
              <a:buClr>
                <a:srgbClr val="FF7C80"/>
              </a:buClr>
              <a:buSzPct val="55000"/>
              <a:defRPr/>
            </a:pPr>
            <a:endParaRPr lang="zh-CN" altLang="en-US" sz="2600" dirty="0">
              <a:latin typeface="Times New Roman" panose="02020603050405020304" pitchFamily="18" charset="0"/>
            </a:endParaRPr>
          </a:p>
          <a:p>
            <a:pPr>
              <a:spcBef>
                <a:spcPct val="10000"/>
              </a:spcBef>
              <a:buClr>
                <a:srgbClr val="FF7C80"/>
              </a:buClr>
              <a:buSzPct val="55000"/>
              <a:defRPr/>
            </a:pPr>
            <a:endParaRPr lang="zh-CN" altLang="en-US" sz="2600" dirty="0">
              <a:latin typeface="Times New Roman" panose="02020603050405020304" pitchFamily="18" charset="0"/>
            </a:endParaRPr>
          </a:p>
          <a:p>
            <a:pPr>
              <a:spcBef>
                <a:spcPct val="10000"/>
              </a:spcBef>
              <a:buClr>
                <a:srgbClr val="FF7C80"/>
              </a:buClr>
              <a:buSzPct val="55000"/>
              <a:defRPr/>
            </a:pPr>
            <a:endParaRPr lang="zh-CN" altLang="en-US" sz="2600" dirty="0">
              <a:latin typeface="Times New Roman" panose="02020603050405020304" pitchFamily="18" charset="0"/>
            </a:endParaRPr>
          </a:p>
          <a:p>
            <a:pPr>
              <a:spcBef>
                <a:spcPct val="10000"/>
              </a:spcBef>
              <a:buClr>
                <a:srgbClr val="FF7C80"/>
              </a:buClr>
              <a:buSzPct val="55000"/>
              <a:defRPr/>
            </a:pPr>
            <a:endParaRPr lang="zh-CN" altLang="en-US" sz="2600" dirty="0">
              <a:latin typeface="Times New Roman" panose="02020603050405020304" pitchFamily="18" charset="0"/>
            </a:endParaRPr>
          </a:p>
          <a:p>
            <a:pPr>
              <a:spcBef>
                <a:spcPct val="10000"/>
              </a:spcBef>
              <a:buClr>
                <a:srgbClr val="FF7C80"/>
              </a:buClr>
              <a:buSzPct val="55000"/>
              <a:defRPr/>
            </a:pPr>
            <a:endParaRPr lang="zh-CN" altLang="en-US" sz="2600" dirty="0">
              <a:latin typeface="Times New Roman" panose="02020603050405020304" pitchFamily="18" charset="0"/>
            </a:endParaRPr>
          </a:p>
          <a:p>
            <a:pPr>
              <a:spcBef>
                <a:spcPct val="10000"/>
              </a:spcBef>
              <a:buClr>
                <a:srgbClr val="FF7C80"/>
              </a:buClr>
              <a:buSzPct val="55000"/>
              <a:defRPr/>
            </a:pPr>
            <a:endParaRPr lang="zh-CN" altLang="en-US" sz="2600" dirty="0">
              <a:latin typeface="Times New Roman" panose="02020603050405020304" pitchFamily="18" charset="0"/>
            </a:endParaRPr>
          </a:p>
          <a:p>
            <a:pPr>
              <a:spcBef>
                <a:spcPct val="10000"/>
              </a:spcBef>
              <a:buClr>
                <a:srgbClr val="FF7C80"/>
              </a:buClr>
              <a:buSzPct val="55000"/>
              <a:defRPr/>
            </a:pPr>
            <a:endParaRPr lang="en-US" altLang="zh-CN" sz="2600" dirty="0" smtClean="0">
              <a:latin typeface="Times New Roman" panose="02020603050405020304" pitchFamily="18" charset="0"/>
            </a:endParaRPr>
          </a:p>
          <a:p>
            <a:pPr>
              <a:spcBef>
                <a:spcPct val="10000"/>
              </a:spcBef>
              <a:buClr>
                <a:srgbClr val="FF7C80"/>
              </a:buClr>
              <a:buSzPct val="55000"/>
              <a:defRPr/>
            </a:pPr>
            <a:r>
              <a:rPr lang="zh-CN" altLang="en-US" sz="2600" dirty="0" smtClean="0">
                <a:latin typeface="Times New Roman" panose="02020603050405020304" pitchFamily="18" charset="0"/>
              </a:rPr>
              <a:t>从</a:t>
            </a:r>
            <a:r>
              <a:rPr lang="zh-CN" altLang="en-US" sz="2600" dirty="0">
                <a:latin typeface="Times New Roman" panose="02020603050405020304" pitchFamily="18" charset="0"/>
              </a:rPr>
              <a:t>图中可知，</a:t>
            </a:r>
            <a:r>
              <a:rPr lang="zh-CN" altLang="en-US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快速排序的趟数取决于递归树的高度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。</a:t>
            </a:r>
          </a:p>
          <a:p>
            <a:pPr>
              <a:spcBef>
                <a:spcPct val="10000"/>
              </a:spcBef>
              <a:buClr>
                <a:srgbClr val="FF7C80"/>
              </a:buClr>
              <a:buSzPct val="55000"/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对</a:t>
            </a:r>
            <a:r>
              <a:rPr lang="en-US" altLang="zh-CN" sz="2600" i="1" dirty="0">
                <a:latin typeface="Times New Roman" panose="02020603050405020304" pitchFamily="18" charset="0"/>
              </a:rPr>
              <a:t>n</a:t>
            </a:r>
            <a:r>
              <a:rPr lang="zh-CN" altLang="en-US" sz="2600" dirty="0">
                <a:latin typeface="Times New Roman" panose="02020603050405020304" pitchFamily="18" charset="0"/>
              </a:rPr>
              <a:t>个元素的序列进行一趟划分的时间为 </a:t>
            </a:r>
            <a:r>
              <a:rPr lang="en-US" altLang="zh-CN" sz="2600" dirty="0">
                <a:latin typeface="Times New Roman" panose="02020603050405020304" pitchFamily="18" charset="0"/>
              </a:rPr>
              <a:t>O(</a:t>
            </a:r>
            <a:r>
              <a:rPr lang="en-US" altLang="zh-CN" sz="2600" i="1" dirty="0">
                <a:latin typeface="Times New Roman" panose="02020603050405020304" pitchFamily="18" charset="0"/>
              </a:rPr>
              <a:t>n</a:t>
            </a:r>
            <a:r>
              <a:rPr lang="en-US" altLang="zh-CN" sz="2600" dirty="0">
                <a:latin typeface="Times New Roman" panose="02020603050405020304" pitchFamily="18" charset="0"/>
              </a:rPr>
              <a:t>)</a:t>
            </a:r>
            <a:r>
              <a:rPr lang="zh-CN" altLang="en-US" sz="2600" dirty="0">
                <a:latin typeface="Times New Roman" panose="02020603050405020304" pitchFamily="18" charset="0"/>
              </a:rPr>
              <a:t>。</a:t>
            </a:r>
          </a:p>
        </p:txBody>
      </p:sp>
      <p:grpSp>
        <p:nvGrpSpPr>
          <p:cNvPr id="69637" name="Group 28"/>
          <p:cNvGrpSpPr>
            <a:grpSpLocks/>
          </p:cNvGrpSpPr>
          <p:nvPr/>
        </p:nvGrpSpPr>
        <p:grpSpPr bwMode="auto">
          <a:xfrm>
            <a:off x="4382293" y="2570584"/>
            <a:ext cx="3441700" cy="2514600"/>
            <a:chOff x="1882" y="1619"/>
            <a:chExt cx="2168" cy="1584"/>
          </a:xfrm>
        </p:grpSpPr>
        <p:sp>
          <p:nvSpPr>
            <p:cNvPr id="150533" name="Line 5"/>
            <p:cNvSpPr>
              <a:spLocks noChangeShapeType="1"/>
            </p:cNvSpPr>
            <p:nvPr/>
          </p:nvSpPr>
          <p:spPr bwMode="auto">
            <a:xfrm>
              <a:off x="2170" y="2339"/>
              <a:ext cx="192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534" name="Line 6"/>
            <p:cNvSpPr>
              <a:spLocks noChangeShapeType="1"/>
            </p:cNvSpPr>
            <p:nvPr/>
          </p:nvSpPr>
          <p:spPr bwMode="auto">
            <a:xfrm>
              <a:off x="2698" y="1907"/>
              <a:ext cx="1056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535" name="Oval 7"/>
            <p:cNvSpPr>
              <a:spLocks noChangeArrowheads="1"/>
            </p:cNvSpPr>
            <p:nvPr/>
          </p:nvSpPr>
          <p:spPr bwMode="auto">
            <a:xfrm>
              <a:off x="3706" y="2867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50536" name="Oval 8"/>
            <p:cNvSpPr>
              <a:spLocks noChangeArrowheads="1"/>
            </p:cNvSpPr>
            <p:nvPr/>
          </p:nvSpPr>
          <p:spPr bwMode="auto">
            <a:xfrm>
              <a:off x="3274" y="2483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50539" name="Oval 11"/>
            <p:cNvSpPr>
              <a:spLocks noChangeArrowheads="1"/>
            </p:cNvSpPr>
            <p:nvPr/>
          </p:nvSpPr>
          <p:spPr bwMode="auto">
            <a:xfrm>
              <a:off x="2410" y="1619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50540" name="Text Box 12"/>
            <p:cNvSpPr txBox="1">
              <a:spLocks noChangeArrowheads="1"/>
            </p:cNvSpPr>
            <p:nvPr/>
          </p:nvSpPr>
          <p:spPr bwMode="auto">
            <a:xfrm>
              <a:off x="2410" y="1619"/>
              <a:ext cx="39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2600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楷体_GB2312" pitchFamily="49" charset="-122"/>
                </a:rPr>
                <a:t>21</a:t>
              </a:r>
            </a:p>
          </p:txBody>
        </p:sp>
        <p:sp>
          <p:nvSpPr>
            <p:cNvPr id="150541" name="Oval 13"/>
            <p:cNvSpPr>
              <a:spLocks noChangeArrowheads="1"/>
            </p:cNvSpPr>
            <p:nvPr/>
          </p:nvSpPr>
          <p:spPr bwMode="auto">
            <a:xfrm>
              <a:off x="2842" y="2051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50542" name="Text Box 14"/>
            <p:cNvSpPr txBox="1">
              <a:spLocks noChangeArrowheads="1"/>
            </p:cNvSpPr>
            <p:nvPr/>
          </p:nvSpPr>
          <p:spPr bwMode="auto">
            <a:xfrm>
              <a:off x="2842" y="2079"/>
              <a:ext cx="428" cy="30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26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楷体_GB2312" pitchFamily="49" charset="-122"/>
                </a:rPr>
                <a:t>25*</a:t>
              </a:r>
            </a:p>
          </p:txBody>
        </p:sp>
        <p:sp>
          <p:nvSpPr>
            <p:cNvPr id="150543" name="Text Box 15"/>
            <p:cNvSpPr txBox="1">
              <a:spLocks noChangeArrowheads="1"/>
            </p:cNvSpPr>
            <p:nvPr/>
          </p:nvSpPr>
          <p:spPr bwMode="auto">
            <a:xfrm>
              <a:off x="3294" y="2511"/>
              <a:ext cx="32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2600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楷体_GB2312" pitchFamily="49" charset="-122"/>
                </a:rPr>
                <a:t>25</a:t>
              </a:r>
            </a:p>
          </p:txBody>
        </p:sp>
        <p:sp>
          <p:nvSpPr>
            <p:cNvPr id="150544" name="Text Box 16"/>
            <p:cNvSpPr txBox="1">
              <a:spLocks noChangeArrowheads="1"/>
            </p:cNvSpPr>
            <p:nvPr/>
          </p:nvSpPr>
          <p:spPr bwMode="auto">
            <a:xfrm>
              <a:off x="3726" y="2886"/>
              <a:ext cx="32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2600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楷体_GB2312" pitchFamily="49" charset="-122"/>
                </a:rPr>
                <a:t>49</a:t>
              </a:r>
            </a:p>
          </p:txBody>
        </p:sp>
        <p:sp>
          <p:nvSpPr>
            <p:cNvPr id="150545" name="Oval 17"/>
            <p:cNvSpPr>
              <a:spLocks noChangeArrowheads="1"/>
            </p:cNvSpPr>
            <p:nvPr/>
          </p:nvSpPr>
          <p:spPr bwMode="auto">
            <a:xfrm>
              <a:off x="1882" y="2051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楷体_GB2312" pitchFamily="49" charset="-122"/>
                </a:rPr>
                <a:t>08</a:t>
              </a:r>
            </a:p>
          </p:txBody>
        </p:sp>
        <p:sp>
          <p:nvSpPr>
            <p:cNvPr id="150546" name="Oval 18"/>
            <p:cNvSpPr>
              <a:spLocks noChangeArrowheads="1"/>
            </p:cNvSpPr>
            <p:nvPr/>
          </p:nvSpPr>
          <p:spPr bwMode="auto">
            <a:xfrm>
              <a:off x="2266" y="2531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6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楷体_GB2312" pitchFamily="49" charset="-122"/>
                </a:rPr>
                <a:t>16</a:t>
              </a:r>
            </a:p>
          </p:txBody>
        </p:sp>
        <p:sp>
          <p:nvSpPr>
            <p:cNvPr id="150547" name="Line 19"/>
            <p:cNvSpPr>
              <a:spLocks noChangeShapeType="1"/>
            </p:cNvSpPr>
            <p:nvPr/>
          </p:nvSpPr>
          <p:spPr bwMode="auto">
            <a:xfrm flipH="1">
              <a:off x="2170" y="1859"/>
              <a:ext cx="24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0555" name="Rectangle 27"/>
          <p:cNvSpPr>
            <a:spLocks noChangeArrowheads="1"/>
          </p:cNvSpPr>
          <p:nvPr/>
        </p:nvSpPr>
        <p:spPr bwMode="auto">
          <a:xfrm>
            <a:off x="1919536" y="980729"/>
            <a:ext cx="8208963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时间</a:t>
            </a:r>
            <a:endParaRPr lang="zh-CN" altLang="en-US" sz="26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695400" y="994451"/>
            <a:ext cx="9217274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10000"/>
              </a:spcBef>
              <a:buClr>
                <a:srgbClr val="FF7C80"/>
              </a:buClr>
              <a:buSzPct val="55000"/>
              <a:defRPr/>
            </a:pPr>
            <a:r>
              <a:rPr lang="zh-CN" altLang="en-US" sz="26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最好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情况：</a:t>
            </a:r>
            <a:r>
              <a:rPr lang="zh-CN" altLang="en-US" sz="2600" dirty="0">
                <a:latin typeface="Times New Roman" panose="02020603050405020304" pitchFamily="18" charset="0"/>
              </a:rPr>
              <a:t>每次正好把序列划分为长度相等的两个子序列，此时，总的</a:t>
            </a:r>
            <a:r>
              <a:rPr lang="zh-CN" altLang="en-US" sz="2600" dirty="0">
                <a:solidFill>
                  <a:schemeClr val="hlink"/>
                </a:solidFill>
                <a:latin typeface="Times New Roman" panose="02020603050405020304" pitchFamily="18" charset="0"/>
              </a:rPr>
              <a:t>计算时间</a:t>
            </a:r>
            <a:r>
              <a:rPr lang="zh-CN" altLang="en-US" sz="2600" dirty="0">
                <a:latin typeface="Times New Roman" panose="02020603050405020304" pitchFamily="18" charset="0"/>
              </a:rPr>
              <a:t>为：</a:t>
            </a:r>
          </a:p>
          <a:p>
            <a:pPr lvl="1" algn="just">
              <a:spcBef>
                <a:spcPct val="10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T(</a:t>
            </a:r>
            <a:r>
              <a:rPr lang="en-US" altLang="zh-CN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 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24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cn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+ 2T(</a:t>
            </a:r>
            <a:r>
              <a:rPr lang="en-US" altLang="zh-CN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/2 )      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// c 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是一个常数</a:t>
            </a:r>
          </a:p>
          <a:p>
            <a:pPr lvl="2" algn="just">
              <a:spcBef>
                <a:spcPct val="10000"/>
              </a:spcBef>
              <a:buFont typeface="Wingdings" panose="05000000000000000000" pitchFamily="2" charset="2"/>
              <a:buNone/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        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cn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+ 2 ( </a:t>
            </a:r>
            <a:r>
              <a:rPr lang="en-US" altLang="zh-CN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cn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/2 + 2T(</a:t>
            </a:r>
            <a:r>
              <a:rPr lang="en-US" altLang="zh-CN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/4) ) = 2</a:t>
            </a:r>
            <a:r>
              <a:rPr lang="en-US" altLang="zh-CN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cn 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+ 4T(</a:t>
            </a:r>
            <a:r>
              <a:rPr lang="en-US" altLang="zh-CN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/4)</a:t>
            </a:r>
          </a:p>
          <a:p>
            <a:pPr lvl="2" algn="just">
              <a:spcBef>
                <a:spcPct val="1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        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2</a:t>
            </a:r>
            <a:r>
              <a:rPr lang="en-US" altLang="zh-CN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cn 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+ 4 ( </a:t>
            </a:r>
            <a:r>
              <a:rPr lang="en-US" altLang="zh-CN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cn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/4 +2T(</a:t>
            </a:r>
            <a:r>
              <a:rPr lang="en-US" altLang="zh-CN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/8) ) = 3</a:t>
            </a:r>
            <a:r>
              <a:rPr lang="en-US" altLang="zh-CN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cn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+ 8T(</a:t>
            </a:r>
            <a:r>
              <a:rPr lang="en-US" altLang="zh-CN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/8)</a:t>
            </a:r>
          </a:p>
          <a:p>
            <a:pPr lvl="2" algn="just">
              <a:spcBef>
                <a:spcPct val="1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 ………</a:t>
            </a:r>
          </a:p>
          <a:p>
            <a:pPr lvl="2" algn="just">
              <a:spcBef>
                <a:spcPct val="1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        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cn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log</a:t>
            </a:r>
            <a:r>
              <a:rPr lang="en-US" altLang="zh-CN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altLang="zh-CN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+ </a:t>
            </a:r>
            <a:r>
              <a:rPr lang="en-US" altLang="zh-CN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(1) =</a:t>
            </a:r>
            <a:r>
              <a:rPr lang="en-US" altLang="zh-CN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O(</a:t>
            </a:r>
            <a:r>
              <a:rPr lang="en-US" altLang="zh-CN" sz="2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log</a:t>
            </a:r>
            <a:r>
              <a:rPr lang="en-US" altLang="zh-CN" sz="26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altLang="zh-CN" sz="2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 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</a:p>
          <a:p>
            <a:pPr algn="just">
              <a:buClr>
                <a:srgbClr val="FF7C80"/>
              </a:buClr>
              <a:buSzPct val="55000"/>
              <a:defRPr/>
            </a:pPr>
            <a:r>
              <a:rPr lang="zh-CN" altLang="en-US" sz="26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最坏</a:t>
            </a:r>
            <a:r>
              <a:rPr lang="zh-CN" altLang="en-US" sz="2600" dirty="0">
                <a:latin typeface="Times New Roman" panose="02020603050405020304" pitchFamily="18" charset="0"/>
              </a:rPr>
              <a:t>情况（</a:t>
            </a:r>
            <a:r>
              <a:rPr lang="zh-CN" altLang="en-US" sz="2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正序或逆序</a:t>
            </a:r>
            <a:r>
              <a:rPr lang="zh-CN" altLang="en-US" sz="2600" dirty="0">
                <a:solidFill>
                  <a:schemeClr val="tx2"/>
                </a:solidFill>
                <a:latin typeface="Times New Roman" panose="02020603050405020304" pitchFamily="18" charset="0"/>
              </a:rPr>
              <a:t>）：</a:t>
            </a:r>
            <a:r>
              <a:rPr lang="zh-CN" altLang="en-US" sz="2600" dirty="0">
                <a:latin typeface="Times New Roman" panose="02020603050405020304" pitchFamily="18" charset="0"/>
              </a:rPr>
              <a:t>每次划分只得到一个比上一次少一个元素的子序列，其递归树成为单支树。此时，</a:t>
            </a:r>
            <a:r>
              <a:rPr lang="en-US" altLang="zh-CN" sz="2600" dirty="0">
                <a:latin typeface="Times New Roman" panose="02020603050405020304" pitchFamily="18" charset="0"/>
              </a:rPr>
              <a:t>T(</a:t>
            </a:r>
            <a:r>
              <a:rPr lang="en-US" altLang="zh-CN" sz="2600" i="1" dirty="0">
                <a:latin typeface="Times New Roman" panose="02020603050405020304" pitchFamily="18" charset="0"/>
              </a:rPr>
              <a:t>n</a:t>
            </a:r>
            <a:r>
              <a:rPr lang="en-US" altLang="zh-CN" sz="2600" dirty="0">
                <a:latin typeface="Times New Roman" panose="02020603050405020304" pitchFamily="18" charset="0"/>
              </a:rPr>
              <a:t>) </a:t>
            </a:r>
            <a:r>
              <a:rPr lang="en-US" altLang="zh-CN" sz="2600" dirty="0">
                <a:latin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i="1" dirty="0" err="1">
                <a:latin typeface="Times New Roman" panose="02020603050405020304" pitchFamily="18" charset="0"/>
              </a:rPr>
              <a:t>cn</a:t>
            </a:r>
            <a:r>
              <a:rPr lang="en-US" altLang="zh-CN" sz="2600" dirty="0">
                <a:latin typeface="Times New Roman" panose="02020603050405020304" pitchFamily="18" charset="0"/>
              </a:rPr>
              <a:t> +</a:t>
            </a:r>
            <a:r>
              <a:rPr lang="en-US" altLang="zh-CN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latin typeface="Times New Roman" panose="02020603050405020304" pitchFamily="18" charset="0"/>
              </a:rPr>
              <a:t>T(</a:t>
            </a:r>
            <a:r>
              <a:rPr lang="en-US" altLang="zh-CN" sz="2600" i="1" dirty="0">
                <a:latin typeface="Times New Roman" panose="02020603050405020304" pitchFamily="18" charset="0"/>
              </a:rPr>
              <a:t>n-</a:t>
            </a:r>
            <a:r>
              <a:rPr lang="en-US" altLang="zh-CN" sz="2600" dirty="0">
                <a:latin typeface="Times New Roman" panose="02020603050405020304" pitchFamily="18" charset="0"/>
              </a:rPr>
              <a:t>1)</a:t>
            </a:r>
            <a:r>
              <a:rPr lang="zh-CN" altLang="en-US" sz="2600" dirty="0">
                <a:latin typeface="Times New Roman" panose="02020603050405020304" pitchFamily="18" charset="0"/>
              </a:rPr>
              <a:t>，</a:t>
            </a:r>
            <a:r>
              <a:rPr lang="zh-CN" altLang="en-US" sz="2600" dirty="0">
                <a:latin typeface="Times New Roman" panose="02020603050405020304" pitchFamily="18" charset="0"/>
                <a:sym typeface="Symbol" panose="05050102010706020507" pitchFamily="18" charset="2"/>
              </a:rPr>
              <a:t>推导得：</a:t>
            </a:r>
            <a:r>
              <a:rPr lang="en-US" altLang="zh-CN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T(</a:t>
            </a:r>
            <a:r>
              <a:rPr lang="en-US" altLang="zh-CN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 = 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O(</a:t>
            </a:r>
            <a:r>
              <a:rPr lang="en-US" altLang="zh-CN" sz="2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sz="2600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altLang="zh-CN" sz="2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</a:p>
          <a:p>
            <a:pPr algn="just">
              <a:buClr>
                <a:srgbClr val="FF7C80"/>
              </a:buClr>
              <a:buSzPct val="55000"/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可以证明，快速排序的</a:t>
            </a:r>
            <a:r>
              <a:rPr lang="zh-CN" altLang="en-US" sz="26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平均</a:t>
            </a:r>
            <a:r>
              <a:rPr lang="zh-CN" altLang="en-US" sz="2600" dirty="0">
                <a:latin typeface="Times New Roman" panose="02020603050405020304" pitchFamily="18" charset="0"/>
              </a:rPr>
              <a:t>计算时间也是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O(</a:t>
            </a:r>
            <a:r>
              <a:rPr lang="en-US" altLang="zh-CN" sz="2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log</a:t>
            </a:r>
            <a:r>
              <a:rPr lang="en-US" altLang="zh-CN" sz="26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altLang="zh-CN" sz="2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  <a:r>
              <a:rPr lang="zh-CN" altLang="en-US" sz="2600" dirty="0">
                <a:latin typeface="Times New Roman" panose="02020603050405020304" pitchFamily="18" charset="0"/>
              </a:rPr>
              <a:t>，且就平均时间而言，快速排序是所有内部排序方法中最好的一个。</a:t>
            </a:r>
          </a:p>
        </p:txBody>
      </p:sp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983432" y="0"/>
            <a:ext cx="5868975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快速排序算法分析（续）</a:t>
            </a:r>
            <a:endParaRPr lang="zh-CN" altLang="en-US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爆炸形 2 10"/>
          <p:cNvSpPr/>
          <p:nvPr/>
        </p:nvSpPr>
        <p:spPr>
          <a:xfrm>
            <a:off x="7991413" y="1412776"/>
            <a:ext cx="4895973" cy="2808783"/>
          </a:xfrm>
          <a:prstGeom prst="irregularSeal2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</a:rPr>
              <a:t>课堂作业：写出序列</a:t>
            </a:r>
            <a:r>
              <a:rPr lang="en-US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</a:rPr>
              <a:t>[9,8,7,6,5,4,3,2,1</a:t>
            </a:r>
            <a:r>
              <a:rPr lang="en-US" altLang="zh-CN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</a:rPr>
              <a:t>]</a:t>
            </a:r>
            <a:r>
              <a:rPr lang="zh-CN" alt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</a:rPr>
              <a:t>和</a:t>
            </a:r>
            <a:r>
              <a:rPr lang="en-US" altLang="zh-CN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</a:rPr>
              <a:t>[1,2,3,4,5,6,7,8,9]</a:t>
            </a:r>
            <a:r>
              <a:rPr lang="zh-CN" alt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</a:rPr>
              <a:t>的</a:t>
            </a:r>
            <a:r>
              <a:rPr lang="zh-CN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</a:rPr>
              <a:t>快速排序中间过程</a:t>
            </a:r>
          </a:p>
        </p:txBody>
      </p:sp>
      <p:pic>
        <p:nvPicPr>
          <p:cNvPr id="12" name="内容占位符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0"/>
            <a:ext cx="17526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469" y="4581128"/>
            <a:ext cx="2167531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2279651" y="2851547"/>
            <a:ext cx="7720013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buClr>
                <a:srgbClr val="FF7C80"/>
              </a:buClr>
              <a:buSzPct val="55000"/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快速排序是递归的，需要有一个栈存放每层递归调用时的指针和参数。</a:t>
            </a:r>
            <a:r>
              <a:rPr lang="zh-CN" altLang="en-US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最大递归调用层次数与递归树的高度一致</a:t>
            </a:r>
            <a:r>
              <a:rPr lang="zh-CN" altLang="en-US" sz="2600" dirty="0">
                <a:latin typeface="Times New Roman" panose="02020603050405020304" pitchFamily="18" charset="0"/>
              </a:rPr>
              <a:t>。</a:t>
            </a:r>
          </a:p>
          <a:p>
            <a:pPr algn="just">
              <a:buClr>
                <a:srgbClr val="FF7C80"/>
              </a:buClr>
              <a:buSzPct val="50000"/>
              <a:defRPr/>
            </a:pPr>
            <a:r>
              <a:rPr lang="zh-CN" altLang="en-US" sz="26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最好</a:t>
            </a:r>
            <a:r>
              <a:rPr lang="zh-CN" altLang="en-US" sz="2600" dirty="0">
                <a:latin typeface="Times New Roman" panose="02020603050405020304" pitchFamily="18" charset="0"/>
              </a:rPr>
              <a:t>情况：附加存储（栈）为 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O(log</a:t>
            </a:r>
            <a:r>
              <a:rPr lang="en-US" altLang="zh-CN" sz="26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altLang="zh-CN" sz="2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</a:p>
          <a:p>
            <a:pPr algn="just">
              <a:buClr>
                <a:srgbClr val="FF7C80"/>
              </a:buClr>
              <a:buSzPct val="50000"/>
              <a:defRPr/>
            </a:pPr>
            <a:r>
              <a:rPr lang="zh-CN" altLang="en-US" sz="26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最坏</a:t>
            </a:r>
            <a:r>
              <a:rPr lang="zh-CN" altLang="en-US" sz="2600" dirty="0">
                <a:latin typeface="Times New Roman" panose="02020603050405020304" pitchFamily="18" charset="0"/>
              </a:rPr>
              <a:t>情况：附加存储将达到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O(</a:t>
            </a:r>
            <a:r>
              <a:rPr lang="en-US" altLang="zh-CN" sz="2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  <a:endParaRPr lang="en-US" altLang="zh-CN" sz="26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just">
              <a:buClr>
                <a:srgbClr val="FF7C80"/>
              </a:buClr>
              <a:buSzPct val="50000"/>
              <a:defRPr/>
            </a:pPr>
            <a:r>
              <a:rPr lang="zh-CN" altLang="en-US" sz="26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平均</a:t>
            </a:r>
            <a:r>
              <a:rPr lang="zh-CN" altLang="en-US" sz="2600" dirty="0">
                <a:latin typeface="Times New Roman" panose="02020603050405020304" pitchFamily="18" charset="0"/>
              </a:rPr>
              <a:t>情况：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O(log</a:t>
            </a:r>
            <a:r>
              <a:rPr lang="en-US" altLang="zh-CN" sz="26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altLang="zh-CN" sz="2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  <a:endParaRPr lang="zh-CN" altLang="en-US" sz="2600" dirty="0">
              <a:latin typeface="Times New Roman" panose="02020603050405020304" pitchFamily="18" charset="0"/>
            </a:endParaRPr>
          </a:p>
        </p:txBody>
      </p:sp>
      <p:sp>
        <p:nvSpPr>
          <p:cNvPr id="174092" name="Rectangle 12"/>
          <p:cNvSpPr>
            <a:spLocks noChangeArrowheads="1"/>
          </p:cNvSpPr>
          <p:nvPr/>
        </p:nvSpPr>
        <p:spPr bwMode="auto">
          <a:xfrm>
            <a:off x="1017588" y="-30956"/>
            <a:ext cx="5868987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快速排序算法分析（续）</a:t>
            </a:r>
            <a:endParaRPr lang="zh-CN" altLang="en-US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4093" name="Rectangle 13"/>
          <p:cNvSpPr>
            <a:spLocks noChangeArrowheads="1"/>
          </p:cNvSpPr>
          <p:nvPr/>
        </p:nvSpPr>
        <p:spPr bwMode="auto">
          <a:xfrm>
            <a:off x="1919288" y="2276873"/>
            <a:ext cx="8208962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空间</a:t>
            </a:r>
            <a:endParaRPr lang="zh-CN" altLang="en-US" sz="2600" dirty="0">
              <a:solidFill>
                <a:schemeClr val="tx2"/>
              </a:solidFill>
            </a:endParaRPr>
          </a:p>
        </p:txBody>
      </p:sp>
      <p:sp>
        <p:nvSpPr>
          <p:cNvPr id="174094" name="Rectangle 14"/>
          <p:cNvSpPr>
            <a:spLocks noChangeArrowheads="1"/>
          </p:cNvSpPr>
          <p:nvPr/>
        </p:nvSpPr>
        <p:spPr bwMode="auto">
          <a:xfrm>
            <a:off x="1919288" y="5732860"/>
            <a:ext cx="8208962" cy="6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快速排序是一种</a:t>
            </a:r>
            <a:r>
              <a:rPr lang="zh-CN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不稳定</a:t>
            </a:r>
            <a:r>
              <a:rPr lang="zh-CN" altLang="en-US" sz="2600" dirty="0">
                <a:latin typeface="Times New Roman" panose="02020603050405020304" pitchFamily="18" charset="0"/>
              </a:rPr>
              <a:t>的排序方法。</a:t>
            </a:r>
            <a:endParaRPr lang="zh-CN" altLang="en-US" sz="260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79899" y="1627411"/>
            <a:ext cx="7720013" cy="93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buClr>
                <a:srgbClr val="FF7C80"/>
              </a:buClr>
              <a:buSzPct val="50000"/>
              <a:defRPr/>
            </a:pPr>
            <a:r>
              <a:rPr lang="zh-CN" altLang="en-US" sz="26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最好</a:t>
            </a:r>
            <a:r>
              <a:rPr lang="zh-CN" altLang="en-US" sz="2600" dirty="0">
                <a:latin typeface="Times New Roman" panose="02020603050405020304" pitchFamily="18" charset="0"/>
              </a:rPr>
              <a:t>：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O(log</a:t>
            </a:r>
            <a:r>
              <a:rPr lang="en-US" altLang="zh-CN" sz="26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altLang="zh-CN" sz="2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  <a:r>
              <a:rPr lang="zh-CN" alt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；</a:t>
            </a:r>
            <a:r>
              <a:rPr lang="zh-CN" altLang="en-US" sz="26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最坏</a:t>
            </a:r>
            <a:r>
              <a:rPr lang="zh-CN" altLang="en-US" sz="2600" dirty="0">
                <a:latin typeface="Times New Roman" panose="02020603050405020304" pitchFamily="18" charset="0"/>
              </a:rPr>
              <a:t>：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O(</a:t>
            </a:r>
            <a:r>
              <a:rPr lang="en-US" altLang="zh-CN" sz="2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sz="2600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altLang="zh-CN" sz="2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  <a:r>
              <a:rPr lang="zh-CN" alt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；</a:t>
            </a:r>
            <a:r>
              <a:rPr lang="zh-CN" altLang="en-US" sz="2600" dirty="0">
                <a:latin typeface="Times New Roman" panose="02020603050405020304" pitchFamily="18" charset="0"/>
              </a:rPr>
              <a:t> </a:t>
            </a:r>
            <a:r>
              <a:rPr lang="zh-CN" altLang="en-US" sz="26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平均</a:t>
            </a:r>
            <a:r>
              <a:rPr lang="zh-CN" altLang="en-US" sz="2600" dirty="0">
                <a:latin typeface="Times New Roman" panose="02020603050405020304" pitchFamily="18" charset="0"/>
              </a:rPr>
              <a:t>：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O(log</a:t>
            </a:r>
            <a:r>
              <a:rPr lang="en-US" altLang="zh-CN" sz="26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altLang="zh-CN" sz="2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  <a:endParaRPr lang="zh-CN" altLang="en-US" sz="2600" dirty="0"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19536" y="1052737"/>
            <a:ext cx="8208962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时间</a:t>
            </a:r>
            <a:endParaRPr lang="zh-CN" altLang="en-US" sz="2600" dirty="0">
              <a:solidFill>
                <a:schemeClr val="tx2"/>
              </a:solidFill>
            </a:endParaRPr>
          </a:p>
        </p:txBody>
      </p:sp>
      <p:sp>
        <p:nvSpPr>
          <p:cNvPr id="2" name="圆角矩形标注 1"/>
          <p:cNvSpPr/>
          <p:nvPr/>
        </p:nvSpPr>
        <p:spPr bwMode="auto">
          <a:xfrm>
            <a:off x="6527304" y="1050628"/>
            <a:ext cx="1728192" cy="482321"/>
          </a:xfrm>
          <a:prstGeom prst="wedgeRoundRectCallout">
            <a:avLst>
              <a:gd name="adj1" fmla="val -35068"/>
              <a:gd name="adj2" fmla="val 88742"/>
              <a:gd name="adj3" fmla="val 16667"/>
            </a:avLst>
          </a:prstGeom>
          <a:ln>
            <a:solidFill>
              <a:srgbClr val="00B05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kumimoji="1" lang="zh-CN" altLang="en-US" sz="2800" dirty="0">
                <a:solidFill>
                  <a:srgbClr val="00B05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如何改进？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1017589" y="41821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快速排序算法的改进</a:t>
            </a:r>
            <a:endParaRPr lang="zh-CN" altLang="en-US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2707" name="Rectangle 5"/>
          <p:cNvSpPr>
            <a:spLocks noChangeArrowheads="1"/>
          </p:cNvSpPr>
          <p:nvPr/>
        </p:nvSpPr>
        <p:spPr bwMode="auto">
          <a:xfrm>
            <a:off x="2336801" y="1916114"/>
            <a:ext cx="7720013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buClr>
                <a:srgbClr val="FF7C80"/>
              </a:buClr>
              <a:buSzPct val="55000"/>
            </a:pPr>
            <a:r>
              <a:rPr lang="zh-CN" altLang="en-US" sz="2600">
                <a:latin typeface="Times New Roman" panose="02020603050405020304" pitchFamily="18" charset="0"/>
              </a:rPr>
              <a:t>为避免出现“正序”或“逆序”时的最坏情况，可以选择更合适的基准元素。</a:t>
            </a:r>
          </a:p>
        </p:txBody>
      </p:sp>
      <p:sp>
        <p:nvSpPr>
          <p:cNvPr id="248838" name="Rectangle 6"/>
          <p:cNvSpPr>
            <a:spLocks noChangeArrowheads="1"/>
          </p:cNvSpPr>
          <p:nvPr/>
        </p:nvSpPr>
        <p:spPr bwMode="auto">
          <a:xfrm>
            <a:off x="1919288" y="1341438"/>
            <a:ext cx="8208962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基准元素的选择</a:t>
            </a:r>
          </a:p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  <a:defRPr/>
            </a:pPr>
            <a:endParaRPr lang="zh-CN" altLang="en-US" sz="26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  <a:defRPr/>
            </a:pPr>
            <a:endParaRPr lang="zh-CN" altLang="en-US" sz="28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小的子序列不递归</a:t>
            </a:r>
          </a:p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  <a:defRPr/>
            </a:pPr>
            <a:endParaRPr lang="zh-CN" altLang="en-US" sz="26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  <a:defRPr/>
            </a:pPr>
            <a:endParaRPr lang="zh-CN" altLang="en-US" sz="26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  <a:defRPr/>
            </a:pPr>
            <a:endParaRPr lang="zh-CN" altLang="en-US" sz="2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  <a:defRPr/>
            </a:pPr>
            <a:endParaRPr lang="zh-CN" altLang="en-US" sz="2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消除递归</a:t>
            </a:r>
            <a:endParaRPr lang="zh-CN" altLang="en-US" sz="2600">
              <a:solidFill>
                <a:schemeClr val="tx2"/>
              </a:solidFill>
            </a:endParaRPr>
          </a:p>
        </p:txBody>
      </p:sp>
      <p:sp>
        <p:nvSpPr>
          <p:cNvPr id="72709" name="Rectangle 9"/>
          <p:cNvSpPr>
            <a:spLocks noChangeArrowheads="1"/>
          </p:cNvSpPr>
          <p:nvPr/>
        </p:nvSpPr>
        <p:spPr bwMode="auto">
          <a:xfrm>
            <a:off x="2351088" y="3500439"/>
            <a:ext cx="7720012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buClr>
                <a:srgbClr val="FF7C80"/>
              </a:buClr>
              <a:buSzPct val="55000"/>
            </a:pPr>
            <a:r>
              <a:rPr lang="zh-CN" altLang="en-US" sz="2600">
                <a:latin typeface="Times New Roman" panose="02020603050405020304" pitchFamily="18" charset="0"/>
              </a:rPr>
              <a:t>当子序列长度达到某个阈值（一般</a:t>
            </a:r>
            <a:r>
              <a:rPr lang="en-US" altLang="zh-CN" sz="2600">
                <a:latin typeface="Times New Roman" panose="02020603050405020304" pitchFamily="18" charset="0"/>
              </a:rPr>
              <a:t>5~25</a:t>
            </a:r>
            <a:r>
              <a:rPr lang="zh-CN" altLang="en-US" sz="2600">
                <a:latin typeface="Times New Roman" panose="02020603050405020304" pitchFamily="18" charset="0"/>
              </a:rPr>
              <a:t>之间）时不再递归划分，此时可用</a:t>
            </a:r>
            <a:r>
              <a:rPr lang="zh-CN" altLang="en-US" sz="2600" u="sng">
                <a:solidFill>
                  <a:srgbClr val="00B050"/>
                </a:solidFill>
                <a:latin typeface="Times New Roman" panose="02020603050405020304" pitchFamily="18" charset="0"/>
              </a:rPr>
              <a:t>直接插入排序</a:t>
            </a:r>
            <a:r>
              <a:rPr lang="zh-CN" altLang="en-US" sz="2600">
                <a:latin typeface="Times New Roman" panose="02020603050405020304" pitchFamily="18" charset="0"/>
              </a:rPr>
              <a:t>，速度反而更快。</a:t>
            </a:r>
          </a:p>
          <a:p>
            <a:pPr algn="just">
              <a:buClr>
                <a:srgbClr val="FF7C80"/>
              </a:buClr>
              <a:buSzPct val="55000"/>
            </a:pPr>
            <a:r>
              <a:rPr lang="zh-CN" altLang="en-US" sz="2600">
                <a:latin typeface="Times New Roman" panose="02020603050405020304" pitchFamily="18" charset="0"/>
              </a:rPr>
              <a:t>两种算法：</a:t>
            </a:r>
            <a:r>
              <a:rPr lang="zh-CN" altLang="en-US" sz="2600">
                <a:solidFill>
                  <a:schemeClr val="folHlink"/>
                </a:solidFill>
                <a:latin typeface="Times New Roman" panose="02020603050405020304" pitchFamily="18" charset="0"/>
              </a:rPr>
              <a:t>见书</a:t>
            </a:r>
            <a:r>
              <a:rPr lang="en-US" altLang="zh-CN" sz="2600">
                <a:solidFill>
                  <a:schemeClr val="folHlink"/>
                </a:solidFill>
                <a:latin typeface="Times New Roman" panose="02020603050405020304" pitchFamily="18" charset="0"/>
              </a:rPr>
              <a:t>P409 </a:t>
            </a:r>
            <a:r>
              <a:rPr lang="zh-CN" altLang="en-US" sz="2600">
                <a:solidFill>
                  <a:schemeClr val="folHlink"/>
                </a:solidFill>
                <a:latin typeface="Times New Roman" panose="02020603050405020304" pitchFamily="18" charset="0"/>
              </a:rPr>
              <a:t>程序</a:t>
            </a:r>
            <a:r>
              <a:rPr lang="en-US" altLang="zh-CN" sz="2600">
                <a:solidFill>
                  <a:schemeClr val="folHlink"/>
                </a:solidFill>
                <a:latin typeface="Times New Roman" panose="02020603050405020304" pitchFamily="18" charset="0"/>
              </a:rPr>
              <a:t>9.9</a:t>
            </a:r>
            <a:r>
              <a:rPr lang="zh-CN" altLang="en-US" sz="2600">
                <a:solidFill>
                  <a:schemeClr val="folHlink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600">
                <a:solidFill>
                  <a:schemeClr val="folHlink"/>
                </a:solidFill>
                <a:latin typeface="Times New Roman" panose="02020603050405020304" pitchFamily="18" charset="0"/>
              </a:rPr>
              <a:t>9.10</a:t>
            </a:r>
            <a:r>
              <a:rPr lang="zh-CN" altLang="en-US" sz="2600">
                <a:solidFill>
                  <a:srgbClr val="CC0099"/>
                </a:solidFill>
                <a:latin typeface="Times New Roman" panose="02020603050405020304" pitchFamily="18" charset="0"/>
              </a:rPr>
              <a:t>（自学！）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4151314" y="6092826"/>
            <a:ext cx="33988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快速排序退化的例子</a:t>
            </a:r>
            <a:endParaRPr kumimoji="1" lang="zh-CN" altLang="en-US" sz="280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6134" name="Rectangle 6" descr="白色大理石"/>
          <p:cNvSpPr>
            <a:spLocks noChangeArrowheads="1"/>
          </p:cNvSpPr>
          <p:nvPr/>
        </p:nvSpPr>
        <p:spPr bwMode="auto">
          <a:xfrm>
            <a:off x="2971800" y="1682750"/>
            <a:ext cx="48768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r>
              <a:rPr kumimoji="1" lang="zh-CN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</a:t>
            </a:r>
            <a:r>
              <a:rPr kumimoji="1" lang="en-US" altLang="zh-CN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kumimoji="1"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16     21     25     25*   49</a:t>
            </a:r>
            <a:endParaRPr kumimoji="1" lang="en-US" altLang="zh-CN" sz="2400" b="0" dirty="0">
              <a:solidFill>
                <a:schemeClr val="tx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6135" name="Rectangle 7" descr="白色大理石"/>
          <p:cNvSpPr>
            <a:spLocks noChangeArrowheads="1"/>
          </p:cNvSpPr>
          <p:nvPr/>
        </p:nvSpPr>
        <p:spPr bwMode="auto">
          <a:xfrm>
            <a:off x="8077200" y="1682750"/>
            <a:ext cx="8382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kumimoji="1" lang="en-US" altLang="zh-CN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</a:t>
            </a: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3246438" y="1073150"/>
            <a:ext cx="5745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0        1         2        3        4         5           </a:t>
            </a:r>
            <a:r>
              <a:rPr kumimoji="1" lang="en-US" altLang="zh-CN" sz="24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pivot</a:t>
            </a:r>
            <a:endParaRPr kumimoji="1" lang="en-US" altLang="zh-CN" sz="2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1917701" y="1643064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rPr>
              <a:t>初始</a:t>
            </a:r>
            <a:endParaRPr kumimoji="1" lang="zh-CN" altLang="en-US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6138" name="Rectangle 10" descr="白色大理石"/>
          <p:cNvSpPr>
            <a:spLocks noChangeArrowheads="1"/>
          </p:cNvSpPr>
          <p:nvPr/>
        </p:nvSpPr>
        <p:spPr bwMode="auto">
          <a:xfrm>
            <a:off x="3886200" y="2444750"/>
            <a:ext cx="3962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r>
              <a:rPr kumimoji="1" lang="zh-CN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  <a:r>
              <a:rPr kumimoji="1" lang="en-US" altLang="zh-CN" sz="28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kumimoji="1"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     25     25*   49</a:t>
            </a:r>
            <a:endParaRPr kumimoji="1" lang="en-US" altLang="zh-CN" sz="2400" b="0" dirty="0">
              <a:solidFill>
                <a:schemeClr val="tx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6139" name="Rectangle 11" descr="白色大理石"/>
          <p:cNvSpPr>
            <a:spLocks noChangeArrowheads="1"/>
          </p:cNvSpPr>
          <p:nvPr/>
        </p:nvSpPr>
        <p:spPr bwMode="auto">
          <a:xfrm>
            <a:off x="2971800" y="2444750"/>
            <a:ext cx="7620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r>
              <a:rPr kumimoji="1" lang="zh-CN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6140" name="Rectangle 12" descr="白色大理石"/>
          <p:cNvSpPr>
            <a:spLocks noChangeArrowheads="1"/>
          </p:cNvSpPr>
          <p:nvPr/>
        </p:nvSpPr>
        <p:spPr bwMode="auto">
          <a:xfrm>
            <a:off x="8077200" y="2444750"/>
            <a:ext cx="8382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kumimoji="1" lang="en-US" altLang="zh-CN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</a:p>
        </p:txBody>
      </p:sp>
      <p:sp>
        <p:nvSpPr>
          <p:cNvPr id="176141" name="Rectangle 13" descr="白色大理石"/>
          <p:cNvSpPr>
            <a:spLocks noChangeArrowheads="1"/>
          </p:cNvSpPr>
          <p:nvPr/>
        </p:nvSpPr>
        <p:spPr bwMode="auto">
          <a:xfrm>
            <a:off x="4724400" y="3206750"/>
            <a:ext cx="31242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r>
              <a:rPr kumimoji="1" lang="zh-CN" altLang="en-US" sz="28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r>
            <a:r>
              <a:rPr kumimoji="1" lang="en-US" altLang="zh-CN" sz="28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kumimoji="1"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     25*   49</a:t>
            </a:r>
            <a:endParaRPr kumimoji="1" lang="en-US" altLang="zh-CN" sz="2400" b="0" dirty="0">
              <a:solidFill>
                <a:schemeClr val="tx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6142" name="Rectangle 14" descr="白色大理石"/>
          <p:cNvSpPr>
            <a:spLocks noChangeArrowheads="1"/>
          </p:cNvSpPr>
          <p:nvPr/>
        </p:nvSpPr>
        <p:spPr bwMode="auto">
          <a:xfrm>
            <a:off x="8077200" y="3206750"/>
            <a:ext cx="8382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kumimoji="1" lang="en-US" altLang="zh-CN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r>
          </a:p>
        </p:txBody>
      </p:sp>
      <p:sp>
        <p:nvSpPr>
          <p:cNvPr id="176143" name="Rectangle 15" descr="白色大理石"/>
          <p:cNvSpPr>
            <a:spLocks noChangeArrowheads="1"/>
          </p:cNvSpPr>
          <p:nvPr/>
        </p:nvSpPr>
        <p:spPr bwMode="auto">
          <a:xfrm>
            <a:off x="2971800" y="3206750"/>
            <a:ext cx="16002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r>
              <a:rPr kumimoji="1" lang="zh-CN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08     16</a:t>
            </a:r>
            <a:endParaRPr kumimoji="1" lang="en-US" altLang="zh-CN" sz="2400" b="0"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6144" name="Rectangle 16" descr="白色大理石"/>
          <p:cNvSpPr>
            <a:spLocks noChangeArrowheads="1"/>
          </p:cNvSpPr>
          <p:nvPr/>
        </p:nvSpPr>
        <p:spPr bwMode="auto">
          <a:xfrm>
            <a:off x="8077200" y="3968750"/>
            <a:ext cx="8382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kumimoji="1" lang="en-US" altLang="zh-CN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</a:p>
        </p:txBody>
      </p:sp>
      <p:sp>
        <p:nvSpPr>
          <p:cNvPr id="176145" name="Rectangle 17" descr="白色大理石"/>
          <p:cNvSpPr>
            <a:spLocks noChangeArrowheads="1"/>
          </p:cNvSpPr>
          <p:nvPr/>
        </p:nvSpPr>
        <p:spPr bwMode="auto">
          <a:xfrm>
            <a:off x="5562600" y="3968750"/>
            <a:ext cx="22860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r>
              <a:rPr kumimoji="1" lang="zh-CN" altLang="en-US" sz="28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r>
              <a:rPr kumimoji="1" lang="en-US" altLang="zh-CN" sz="28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kumimoji="1"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   49</a:t>
            </a:r>
            <a:endParaRPr kumimoji="1" lang="en-US" altLang="zh-CN" sz="2400" b="0" dirty="0">
              <a:solidFill>
                <a:schemeClr val="tx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6146" name="Rectangle 18" descr="白色大理石"/>
          <p:cNvSpPr>
            <a:spLocks noChangeArrowheads="1"/>
          </p:cNvSpPr>
          <p:nvPr/>
        </p:nvSpPr>
        <p:spPr bwMode="auto">
          <a:xfrm>
            <a:off x="2971800" y="3968750"/>
            <a:ext cx="2438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r>
              <a:rPr kumimoji="1" lang="zh-CN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08     16      21</a:t>
            </a:r>
            <a:endParaRPr kumimoji="1" lang="en-US" altLang="zh-CN" sz="2400" b="0"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6147" name="Rectangle 19" descr="白色大理石"/>
          <p:cNvSpPr>
            <a:spLocks noChangeArrowheads="1"/>
          </p:cNvSpPr>
          <p:nvPr/>
        </p:nvSpPr>
        <p:spPr bwMode="auto">
          <a:xfrm>
            <a:off x="6400800" y="4730750"/>
            <a:ext cx="14478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r>
              <a:rPr kumimoji="1" lang="zh-CN" altLang="en-US" sz="28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</a:t>
            </a:r>
            <a:r>
              <a:rPr kumimoji="1" lang="en-US" altLang="zh-CN" sz="28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kumimoji="1"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 dirty="0">
              <a:solidFill>
                <a:schemeClr val="tx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6148" name="Rectangle 20" descr="白色大理石"/>
          <p:cNvSpPr>
            <a:spLocks noChangeArrowheads="1"/>
          </p:cNvSpPr>
          <p:nvPr/>
        </p:nvSpPr>
        <p:spPr bwMode="auto">
          <a:xfrm>
            <a:off x="8077200" y="4730750"/>
            <a:ext cx="8382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kumimoji="1" lang="en-US" altLang="zh-CN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</a:t>
            </a:r>
          </a:p>
        </p:txBody>
      </p:sp>
      <p:sp>
        <p:nvSpPr>
          <p:cNvPr id="176149" name="Rectangle 21" descr="白色大理石"/>
          <p:cNvSpPr>
            <a:spLocks noChangeArrowheads="1"/>
          </p:cNvSpPr>
          <p:nvPr/>
        </p:nvSpPr>
        <p:spPr bwMode="auto">
          <a:xfrm>
            <a:off x="2971800" y="4730750"/>
            <a:ext cx="3276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r>
              <a:rPr kumimoji="1" lang="zh-CN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08     16      21     25</a:t>
            </a:r>
            <a:endParaRPr kumimoji="1" lang="en-US" altLang="zh-CN" sz="2400" b="0"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6150" name="Rectangle 22" descr="白色大理石"/>
          <p:cNvSpPr>
            <a:spLocks noChangeArrowheads="1"/>
          </p:cNvSpPr>
          <p:nvPr/>
        </p:nvSpPr>
        <p:spPr bwMode="auto">
          <a:xfrm>
            <a:off x="8077200" y="5492750"/>
            <a:ext cx="8382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endParaRPr kumimoji="1" lang="zh-CN" alt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6151" name="Rectangle 23" descr="白色大理石"/>
          <p:cNvSpPr>
            <a:spLocks noChangeArrowheads="1"/>
          </p:cNvSpPr>
          <p:nvPr/>
        </p:nvSpPr>
        <p:spPr bwMode="auto">
          <a:xfrm>
            <a:off x="7315200" y="5492750"/>
            <a:ext cx="533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r>
              <a:rPr kumimoji="1"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 dirty="0">
              <a:solidFill>
                <a:schemeClr val="tx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6152" name="Rectangle 24" descr="白色大理石"/>
          <p:cNvSpPr>
            <a:spLocks noChangeArrowheads="1"/>
          </p:cNvSpPr>
          <p:nvPr/>
        </p:nvSpPr>
        <p:spPr bwMode="auto">
          <a:xfrm>
            <a:off x="2971800" y="5492750"/>
            <a:ext cx="41910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r>
              <a:rPr kumimoji="1" lang="zh-CN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     16      21     25      25*</a:t>
            </a:r>
            <a:endParaRPr kumimoji="1" lang="en-US" altLang="zh-CN" sz="2400" b="0"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6153" name="Text Box 25"/>
          <p:cNvSpPr txBox="1">
            <a:spLocks noChangeArrowheads="1"/>
          </p:cNvSpPr>
          <p:nvPr/>
        </p:nvSpPr>
        <p:spPr bwMode="auto">
          <a:xfrm>
            <a:off x="1960564" y="2390775"/>
            <a:ext cx="74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kumimoji="1" lang="en-US" altLang="zh-CN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= 1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6154" name="Text Box 26"/>
          <p:cNvSpPr txBox="1">
            <a:spLocks noChangeArrowheads="1"/>
          </p:cNvSpPr>
          <p:nvPr/>
        </p:nvSpPr>
        <p:spPr bwMode="auto">
          <a:xfrm>
            <a:off x="1981201" y="3195638"/>
            <a:ext cx="74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kumimoji="1" lang="en-US" altLang="zh-CN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= 2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6155" name="Text Box 27"/>
          <p:cNvSpPr txBox="1">
            <a:spLocks noChangeArrowheads="1"/>
          </p:cNvSpPr>
          <p:nvPr/>
        </p:nvSpPr>
        <p:spPr bwMode="auto">
          <a:xfrm>
            <a:off x="1981201" y="3957638"/>
            <a:ext cx="74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kumimoji="1" lang="en-US" altLang="zh-CN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= 3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6156" name="Text Box 28"/>
          <p:cNvSpPr txBox="1">
            <a:spLocks noChangeArrowheads="1"/>
          </p:cNvSpPr>
          <p:nvPr/>
        </p:nvSpPr>
        <p:spPr bwMode="auto">
          <a:xfrm>
            <a:off x="1981201" y="4719638"/>
            <a:ext cx="74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kumimoji="1" lang="en-US" altLang="zh-CN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= 4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6157" name="Text Box 29"/>
          <p:cNvSpPr txBox="1">
            <a:spLocks noChangeArrowheads="1"/>
          </p:cNvSpPr>
          <p:nvPr/>
        </p:nvSpPr>
        <p:spPr bwMode="auto">
          <a:xfrm>
            <a:off x="1992314" y="5472113"/>
            <a:ext cx="74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kumimoji="1" lang="en-US" altLang="zh-CN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= 5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3755" name="Text Box 30"/>
          <p:cNvSpPr txBox="1">
            <a:spLocks noChangeArrowheads="1"/>
          </p:cNvSpPr>
          <p:nvPr/>
        </p:nvSpPr>
        <p:spPr bwMode="auto">
          <a:xfrm>
            <a:off x="9551989" y="1547814"/>
            <a:ext cx="5048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>
                <a:solidFill>
                  <a:srgbClr val="008080"/>
                </a:solidFill>
                <a:latin typeface="Times New Roman" panose="02020603050405020304" pitchFamily="18" charset="0"/>
              </a:rPr>
              <a:t>用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>
                <a:solidFill>
                  <a:srgbClr val="008080"/>
                </a:solidFill>
                <a:latin typeface="Times New Roman" panose="02020603050405020304" pitchFamily="18" charset="0"/>
              </a:rPr>
              <a:t>第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>
                <a:solidFill>
                  <a:srgbClr val="008080"/>
                </a:solidFill>
                <a:latin typeface="Times New Roman" panose="02020603050405020304" pitchFamily="18" charset="0"/>
              </a:rPr>
              <a:t>一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>
                <a:solidFill>
                  <a:srgbClr val="008080"/>
                </a:solidFill>
                <a:latin typeface="Times New Roman" panose="02020603050405020304" pitchFamily="18" charset="0"/>
              </a:rPr>
              <a:t>个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>
                <a:solidFill>
                  <a:srgbClr val="008080"/>
                </a:solidFill>
                <a:latin typeface="Times New Roman" panose="02020603050405020304" pitchFamily="18" charset="0"/>
              </a:rPr>
              <a:t>元素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>
                <a:solidFill>
                  <a:srgbClr val="008080"/>
                </a:solidFill>
                <a:latin typeface="Times New Roman" panose="02020603050405020304" pitchFamily="18" charset="0"/>
              </a:rPr>
              <a:t>作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>
                <a:solidFill>
                  <a:srgbClr val="008080"/>
                </a:solidFill>
                <a:latin typeface="Times New Roman" panose="02020603050405020304" pitchFamily="18" charset="0"/>
              </a:rPr>
              <a:t>为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>
                <a:solidFill>
                  <a:srgbClr val="008080"/>
                </a:solidFill>
                <a:latin typeface="Times New Roman" panose="02020603050405020304" pitchFamily="18" charset="0"/>
              </a:rPr>
              <a:t>基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>
                <a:solidFill>
                  <a:srgbClr val="008080"/>
                </a:solidFill>
                <a:latin typeface="Times New Roman" panose="02020603050405020304" pitchFamily="18" charset="0"/>
              </a:rPr>
              <a:t>准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>
                <a:solidFill>
                  <a:srgbClr val="008080"/>
                </a:solidFill>
                <a:latin typeface="Times New Roman" panose="02020603050405020304" pitchFamily="18" charset="0"/>
              </a:rPr>
              <a:t>元素</a:t>
            </a: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76160" name="Rectangle 32"/>
          <p:cNvSpPr>
            <a:spLocks noChangeArrowheads="1"/>
          </p:cNvSpPr>
          <p:nvPr/>
        </p:nvSpPr>
        <p:spPr bwMode="auto">
          <a:xfrm>
            <a:off x="927100" y="-11789"/>
            <a:ext cx="5672956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快排的改进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lang="zh-CN" alt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基准元素的选择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ChangeArrowheads="1"/>
          </p:cNvSpPr>
          <p:nvPr/>
        </p:nvSpPr>
        <p:spPr bwMode="auto">
          <a:xfrm>
            <a:off x="3575051" y="5883275"/>
            <a:ext cx="48291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600">
                <a:solidFill>
                  <a:srgbClr val="00808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用居中排序码元素作为基准元素</a:t>
            </a:r>
            <a:endParaRPr kumimoji="1" lang="zh-CN" altLang="en-US" sz="26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7814" name="Rectangle 6" descr="白色大理石"/>
          <p:cNvSpPr>
            <a:spLocks noChangeArrowheads="1"/>
          </p:cNvSpPr>
          <p:nvPr/>
        </p:nvSpPr>
        <p:spPr bwMode="auto">
          <a:xfrm>
            <a:off x="3049588" y="3462338"/>
            <a:ext cx="4800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r>
              <a:rPr kumimoji="1"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08     16     </a:t>
            </a:r>
            <a:r>
              <a:rPr kumimoji="1" lang="en-US" altLang="zh-CN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r>
            <a:r>
              <a:rPr kumimoji="1" lang="en-US" altLang="zh-CN" sz="28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kumimoji="1"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     25*   49</a:t>
            </a:r>
            <a:endParaRPr kumimoji="1" lang="en-US" altLang="zh-CN" sz="2400" b="0" dirty="0">
              <a:solidFill>
                <a:schemeClr val="tx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3324225" y="2852738"/>
            <a:ext cx="579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        1         2        3        4         5           pivot</a:t>
            </a:r>
          </a:p>
        </p:txBody>
      </p:sp>
      <p:sp>
        <p:nvSpPr>
          <p:cNvPr id="247816" name="Rectangle 8" descr="白色大理石"/>
          <p:cNvSpPr>
            <a:spLocks noChangeArrowheads="1"/>
          </p:cNvSpPr>
          <p:nvPr/>
        </p:nvSpPr>
        <p:spPr bwMode="auto">
          <a:xfrm>
            <a:off x="8154988" y="3462338"/>
            <a:ext cx="8382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kumimoji="1" lang="en-US" altLang="zh-CN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2043114" y="3406776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rPr>
              <a:t>初始</a:t>
            </a:r>
            <a:endParaRPr kumimoji="1" lang="zh-CN" altLang="en-US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7818" name="Rectangle 10" descr="白色大理石"/>
          <p:cNvSpPr>
            <a:spLocks noChangeArrowheads="1"/>
          </p:cNvSpPr>
          <p:nvPr/>
        </p:nvSpPr>
        <p:spPr bwMode="auto">
          <a:xfrm>
            <a:off x="3049588" y="4300538"/>
            <a:ext cx="15240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r>
              <a:rPr kumimoji="1" lang="zh-CN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 </a:t>
            </a:r>
            <a:r>
              <a:rPr kumimoji="1" lang="en-US" altLang="zh-CN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kumimoji="1"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  <a:endParaRPr kumimoji="1" lang="en-US" altLang="zh-CN" sz="2400" b="0" dirty="0">
              <a:solidFill>
                <a:schemeClr val="tx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7819" name="Rectangle 11" descr="白色大理石"/>
          <p:cNvSpPr>
            <a:spLocks noChangeArrowheads="1"/>
          </p:cNvSpPr>
          <p:nvPr/>
        </p:nvSpPr>
        <p:spPr bwMode="auto">
          <a:xfrm>
            <a:off x="4725988" y="4300538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r>
              <a:rPr kumimoji="1" lang="zh-CN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7820" name="Rectangle 12" descr="白色大理石"/>
          <p:cNvSpPr>
            <a:spLocks noChangeArrowheads="1"/>
          </p:cNvSpPr>
          <p:nvPr/>
        </p:nvSpPr>
        <p:spPr bwMode="auto">
          <a:xfrm>
            <a:off x="5487988" y="4300538"/>
            <a:ext cx="23622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r>
              <a:rPr kumimoji="1" lang="zh-CN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r>
              <a:rPr kumimoji="1" lang="en-US" altLang="zh-CN" sz="28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kumimoji="1" lang="en-US" altLang="zh-CN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</a:t>
            </a:r>
            <a:r>
              <a:rPr kumimoji="1" lang="en-US" altLang="zh-CN" sz="28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kumimoji="1"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 dirty="0">
              <a:solidFill>
                <a:schemeClr val="tx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7821" name="Rectangle 13" descr="白色大理石"/>
          <p:cNvSpPr>
            <a:spLocks noChangeArrowheads="1"/>
          </p:cNvSpPr>
          <p:nvPr/>
        </p:nvSpPr>
        <p:spPr bwMode="auto">
          <a:xfrm>
            <a:off x="8154988" y="4300538"/>
            <a:ext cx="8382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kumimoji="1" lang="en-US" altLang="zh-CN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</a:t>
            </a:r>
          </a:p>
        </p:txBody>
      </p:sp>
      <p:sp>
        <p:nvSpPr>
          <p:cNvPr id="247822" name="Rectangle 14" descr="白色大理石"/>
          <p:cNvSpPr>
            <a:spLocks noChangeArrowheads="1"/>
          </p:cNvSpPr>
          <p:nvPr/>
        </p:nvSpPr>
        <p:spPr bwMode="auto">
          <a:xfrm>
            <a:off x="9145588" y="4300538"/>
            <a:ext cx="8382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kumimoji="1" lang="en-US" altLang="zh-CN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</a:t>
            </a:r>
          </a:p>
        </p:txBody>
      </p:sp>
      <p:sp>
        <p:nvSpPr>
          <p:cNvPr id="247823" name="Rectangle 15" descr="白色大理石"/>
          <p:cNvSpPr>
            <a:spLocks noChangeArrowheads="1"/>
          </p:cNvSpPr>
          <p:nvPr/>
        </p:nvSpPr>
        <p:spPr bwMode="auto">
          <a:xfrm>
            <a:off x="3049588" y="5138738"/>
            <a:ext cx="6858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r>
              <a:rPr kumimoji="1" lang="zh-CN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7824" name="Rectangle 16" descr="白色大理石"/>
          <p:cNvSpPr>
            <a:spLocks noChangeArrowheads="1"/>
          </p:cNvSpPr>
          <p:nvPr/>
        </p:nvSpPr>
        <p:spPr bwMode="auto">
          <a:xfrm>
            <a:off x="3887788" y="5138738"/>
            <a:ext cx="6858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r>
              <a:rPr kumimoji="1" lang="zh-CN" altLang="en-US" sz="28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  <a:endParaRPr kumimoji="1" lang="en-US" altLang="zh-CN" sz="2400" b="0" dirty="0">
              <a:solidFill>
                <a:schemeClr val="tx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7825" name="Rectangle 17" descr="白色大理石"/>
          <p:cNvSpPr>
            <a:spLocks noChangeArrowheads="1"/>
          </p:cNvSpPr>
          <p:nvPr/>
        </p:nvSpPr>
        <p:spPr bwMode="auto">
          <a:xfrm>
            <a:off x="4725988" y="5138738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r>
              <a:rPr kumimoji="1" lang="zh-CN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7826" name="Rectangle 18" descr="白色大理石"/>
          <p:cNvSpPr>
            <a:spLocks noChangeArrowheads="1"/>
          </p:cNvSpPr>
          <p:nvPr/>
        </p:nvSpPr>
        <p:spPr bwMode="auto">
          <a:xfrm>
            <a:off x="5487988" y="5138738"/>
            <a:ext cx="7620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r>
              <a:rPr kumimoji="1" lang="zh-CN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endParaRPr kumimoji="1" lang="en-US" altLang="zh-CN" sz="2400" b="0" dirty="0">
              <a:solidFill>
                <a:schemeClr val="tx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7827" name="Rectangle 19" descr="白色大理石"/>
          <p:cNvSpPr>
            <a:spLocks noChangeArrowheads="1"/>
          </p:cNvSpPr>
          <p:nvPr/>
        </p:nvSpPr>
        <p:spPr bwMode="auto">
          <a:xfrm>
            <a:off x="6402388" y="5138738"/>
            <a:ext cx="6858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r>
              <a:rPr kumimoji="1" lang="zh-CN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7828" name="Rectangle 20" descr="白色大理石"/>
          <p:cNvSpPr>
            <a:spLocks noChangeArrowheads="1"/>
          </p:cNvSpPr>
          <p:nvPr/>
        </p:nvSpPr>
        <p:spPr bwMode="auto">
          <a:xfrm>
            <a:off x="7240588" y="5138738"/>
            <a:ext cx="6096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r>
              <a:rPr kumimoji="1"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 dirty="0">
              <a:solidFill>
                <a:schemeClr val="tx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7829" name="Text Box 21"/>
          <p:cNvSpPr txBox="1">
            <a:spLocks noChangeArrowheads="1"/>
          </p:cNvSpPr>
          <p:nvPr/>
        </p:nvSpPr>
        <p:spPr bwMode="auto">
          <a:xfrm>
            <a:off x="2038351" y="4213225"/>
            <a:ext cx="74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kumimoji="1" lang="en-US" altLang="zh-CN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= 1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7830" name="Text Box 22"/>
          <p:cNvSpPr txBox="1">
            <a:spLocks noChangeArrowheads="1"/>
          </p:cNvSpPr>
          <p:nvPr/>
        </p:nvSpPr>
        <p:spPr bwMode="auto">
          <a:xfrm>
            <a:off x="2058989" y="5051425"/>
            <a:ext cx="74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kumimoji="1" lang="en-US" altLang="zh-CN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= 2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7831" name="Rectangle 23"/>
          <p:cNvSpPr>
            <a:spLocks noChangeArrowheads="1"/>
          </p:cNvSpPr>
          <p:nvPr/>
        </p:nvSpPr>
        <p:spPr bwMode="auto">
          <a:xfrm>
            <a:off x="1847850" y="1268414"/>
            <a:ext cx="8610600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05000"/>
              </a:lnSpc>
              <a:spcBef>
                <a:spcPct val="15000"/>
              </a:spcBef>
              <a:buClr>
                <a:srgbClr val="0066CC"/>
              </a:buClr>
              <a:defRPr/>
            </a:pP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改进办法：</a:t>
            </a:r>
            <a:r>
              <a:rPr lang="zh-CN" altLang="en-US" sz="2600" dirty="0">
                <a:latin typeface="Times New Roman" panose="02020603050405020304" pitchFamily="18" charset="0"/>
              </a:rPr>
              <a:t>取每个待排序元素序列的</a:t>
            </a:r>
            <a:r>
              <a:rPr lang="zh-CN" altLang="en-US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第一个元素</a:t>
            </a:r>
            <a:r>
              <a:rPr lang="zh-CN" altLang="en-US" sz="2600" dirty="0">
                <a:solidFill>
                  <a:srgbClr val="006600"/>
                </a:solidFill>
                <a:latin typeface="Times New Roman" panose="02020603050405020304" pitchFamily="18" charset="0"/>
              </a:rPr>
              <a:t>、</a:t>
            </a:r>
            <a:r>
              <a:rPr lang="zh-CN" altLang="en-US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最后一个元素</a:t>
            </a:r>
            <a:r>
              <a:rPr lang="zh-CN" altLang="en-US" sz="2600" dirty="0">
                <a:latin typeface="Times New Roman" panose="02020603050405020304" pitchFamily="18" charset="0"/>
              </a:rPr>
              <a:t>和</a:t>
            </a:r>
            <a:r>
              <a:rPr lang="zh-CN" altLang="en-US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位置接近正中的</a:t>
            </a:r>
            <a:r>
              <a:rPr lang="zh-CN" altLang="en-US" sz="26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latin typeface="Times New Roman" panose="02020603050405020304" pitchFamily="18" charset="0"/>
              </a:rPr>
              <a:t>3 </a:t>
            </a:r>
            <a:r>
              <a:rPr lang="zh-CN" altLang="en-US" sz="2600" dirty="0">
                <a:latin typeface="Times New Roman" panose="02020603050405020304" pitchFamily="18" charset="0"/>
              </a:rPr>
              <a:t>个元素，取其排序码居中者作为基准元素。</a:t>
            </a:r>
            <a:r>
              <a:rPr lang="zh-CN" altLang="en-US" sz="2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（算法见书</a:t>
            </a:r>
            <a:r>
              <a:rPr lang="en-US" altLang="zh-CN" sz="2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P410-412</a:t>
            </a:r>
            <a:r>
              <a:rPr lang="zh-CN" altLang="en-US" sz="2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，</a:t>
            </a:r>
            <a:r>
              <a:rPr lang="zh-CN" altLang="en-US" sz="2600" dirty="0">
                <a:solidFill>
                  <a:srgbClr val="CC0099"/>
                </a:solidFill>
                <a:latin typeface="Times New Roman" panose="02020603050405020304" pitchFamily="18" charset="0"/>
              </a:rPr>
              <a:t>自学</a:t>
            </a:r>
            <a:r>
              <a:rPr lang="zh-CN" altLang="en-US" sz="2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247833" name="Rectangle 25"/>
          <p:cNvSpPr>
            <a:spLocks noChangeArrowheads="1"/>
          </p:cNvSpPr>
          <p:nvPr/>
        </p:nvSpPr>
        <p:spPr bwMode="auto">
          <a:xfrm>
            <a:off x="1017588" y="-7936"/>
            <a:ext cx="5726483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快排的改进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lang="zh-CN" alt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基准元素的选择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1424" y="908720"/>
            <a:ext cx="895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请写出序列</a:t>
            </a:r>
            <a:r>
              <a:rPr lang="en-US" altLang="zh-CN" sz="2800" dirty="0" smtClean="0">
                <a:solidFill>
                  <a:schemeClr val="tx1"/>
                </a:solidFill>
              </a:rPr>
              <a:t>6, 5, 3, 1, 8, 7, 2, 4</a:t>
            </a:r>
            <a:r>
              <a:rPr lang="zh-CN" altLang="en-US" sz="2800" dirty="0" smtClean="0">
                <a:solidFill>
                  <a:schemeClr val="tx1"/>
                </a:solidFill>
              </a:rPr>
              <a:t>的快速排序的中间过程</a:t>
            </a:r>
          </a:p>
        </p:txBody>
      </p:sp>
      <p:pic>
        <p:nvPicPr>
          <p:cNvPr id="3" name="内容占位符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72464" y="44624"/>
            <a:ext cx="1887538" cy="1258810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10332" y="41821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课堂作业</a:t>
            </a:r>
            <a:endParaRPr lang="zh-CN" altLang="en-US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166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Rot="1" noChangeArrowheads="1"/>
          </p:cNvSpPr>
          <p:nvPr/>
        </p:nvSpPr>
        <p:spPr bwMode="auto">
          <a:xfrm>
            <a:off x="1127448" y="0"/>
            <a:ext cx="4643437" cy="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9.4 </a:t>
            </a: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选择排序</a:t>
            </a:r>
          </a:p>
        </p:txBody>
      </p:sp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1415480" y="1340768"/>
            <a:ext cx="972108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选择排序</a:t>
            </a:r>
            <a:r>
              <a:rPr lang="zh-CN" altLang="en-US" sz="2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Selection Sort</a:t>
            </a:r>
            <a:r>
              <a:rPr lang="zh-CN" altLang="en-US" sz="2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的基本思想：</a:t>
            </a:r>
            <a:r>
              <a:rPr kumimoji="1" lang="zh-CN" altLang="en-US" sz="2600" dirty="0">
                <a:latin typeface="Times New Roman" panose="02020603050405020304" pitchFamily="18" charset="0"/>
              </a:rPr>
              <a:t>每一趟 （例如第 </a:t>
            </a:r>
            <a:r>
              <a:rPr kumimoji="1" lang="en-US" altLang="zh-CN" sz="2600" i="1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 </a:t>
            </a:r>
            <a:r>
              <a:rPr kumimoji="1" lang="zh-CN" altLang="en-US" sz="2600" dirty="0">
                <a:latin typeface="Times New Roman" panose="02020603050405020304" pitchFamily="18" charset="0"/>
              </a:rPr>
              <a:t>趟，</a:t>
            </a:r>
            <a:r>
              <a:rPr kumimoji="1" lang="en-US" altLang="zh-CN" sz="2600" i="1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 = 0, 1, …, </a:t>
            </a:r>
            <a:r>
              <a:rPr kumimoji="1" lang="en-US" altLang="zh-CN" sz="2600" i="1" dirty="0">
                <a:latin typeface="Times New Roman" panose="02020603050405020304" pitchFamily="18" charset="0"/>
              </a:rPr>
              <a:t>n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-2</a:t>
            </a:r>
            <a:r>
              <a:rPr kumimoji="1" lang="zh-CN" altLang="en-US" sz="2600" dirty="0">
                <a:latin typeface="Times New Roman" panose="02020603050405020304" pitchFamily="18" charset="0"/>
              </a:rPr>
              <a:t>）在后面 </a:t>
            </a:r>
            <a:r>
              <a:rPr kumimoji="1" lang="en-US" altLang="zh-CN" sz="2600" i="1" dirty="0">
                <a:latin typeface="Times New Roman" panose="02020603050405020304" pitchFamily="18" charset="0"/>
              </a:rPr>
              <a:t>n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-</a:t>
            </a:r>
            <a:r>
              <a:rPr kumimoji="1" lang="en-US" altLang="zh-CN" sz="2600" i="1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 </a:t>
            </a:r>
            <a:r>
              <a:rPr kumimoji="1" lang="zh-CN" altLang="en-US" sz="2600" dirty="0">
                <a:latin typeface="Times New Roman" panose="02020603050405020304" pitchFamily="18" charset="0"/>
              </a:rPr>
              <a:t>个待排序元素中</a:t>
            </a:r>
            <a:r>
              <a:rPr kumimoji="1" lang="zh-CN" altLang="en-US" sz="2600" dirty="0">
                <a:solidFill>
                  <a:schemeClr val="hlink"/>
                </a:solidFill>
                <a:latin typeface="Times New Roman" panose="02020603050405020304" pitchFamily="18" charset="0"/>
              </a:rPr>
              <a:t>选出排序码最小</a:t>
            </a:r>
            <a:r>
              <a:rPr kumimoji="1" lang="zh-CN" altLang="en-US" sz="2600" dirty="0">
                <a:latin typeface="Times New Roman" panose="02020603050405020304" pitchFamily="18" charset="0"/>
              </a:rPr>
              <a:t>的元素，作为有序元素序列的第 </a:t>
            </a:r>
            <a:r>
              <a:rPr kumimoji="1" lang="en-US" altLang="zh-CN" sz="2600" i="1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600" i="1" dirty="0">
                <a:latin typeface="Times New Roman" panose="02020603050405020304" pitchFamily="18" charset="0"/>
              </a:rPr>
              <a:t> </a:t>
            </a:r>
            <a:r>
              <a:rPr kumimoji="1" lang="zh-CN" altLang="en-US" sz="2600" dirty="0">
                <a:latin typeface="Times New Roman" panose="02020603050405020304" pitchFamily="18" charset="0"/>
              </a:rPr>
              <a:t>个元素。待到第 </a:t>
            </a:r>
            <a:r>
              <a:rPr kumimoji="1" lang="en-US" altLang="zh-CN" sz="2600" i="1" dirty="0">
                <a:latin typeface="Times New Roman" panose="02020603050405020304" pitchFamily="18" charset="0"/>
              </a:rPr>
              <a:t>n-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2 </a:t>
            </a:r>
            <a:r>
              <a:rPr kumimoji="1" lang="zh-CN" altLang="en-US" sz="2600" dirty="0">
                <a:latin typeface="Times New Roman" panose="02020603050405020304" pitchFamily="18" charset="0"/>
              </a:rPr>
              <a:t>趟作完，待排序元素只剩下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1</a:t>
            </a:r>
            <a:r>
              <a:rPr kumimoji="1" lang="zh-CN" altLang="en-US" sz="2600" dirty="0">
                <a:latin typeface="Times New Roman" panose="02020603050405020304" pitchFamily="18" charset="0"/>
              </a:rPr>
              <a:t>个，就不用再选了</a:t>
            </a:r>
            <a:r>
              <a:rPr kumimoji="1" lang="zh-CN" altLang="en-US" sz="2600" dirty="0" smtClean="0">
                <a:latin typeface="Times New Roman" panose="02020603050405020304" pitchFamily="18" charset="0"/>
              </a:rPr>
              <a:t>。</a:t>
            </a:r>
            <a:endParaRPr kumimoji="1" lang="en-US" altLang="zh-CN" sz="2600" dirty="0" smtClean="0">
              <a:latin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endParaRPr kumimoji="1" lang="zh-CN" altLang="en-US" sz="2600" dirty="0">
              <a:latin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Bef>
                <a:spcPct val="40000"/>
              </a:spcBef>
              <a:buClr>
                <a:srgbClr val="0066CC"/>
              </a:buClr>
              <a:defRPr/>
            </a:pPr>
            <a:r>
              <a:rPr kumimoji="1" lang="zh-CN" altLang="en-US" sz="2600" dirty="0">
                <a:latin typeface="Times New Roman" panose="02020603050405020304" pitchFamily="18" charset="0"/>
              </a:rPr>
              <a:t>下面介绍两种选择排序：</a:t>
            </a:r>
          </a:p>
          <a:p>
            <a:pPr lvl="1" algn="just">
              <a:lnSpc>
                <a:spcPct val="105000"/>
              </a:lnSpc>
              <a:buClr>
                <a:srgbClr val="FF3300"/>
              </a:buClr>
              <a:defRPr/>
            </a:pPr>
            <a:r>
              <a:rPr kumimoji="1"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直接选择排序</a:t>
            </a:r>
          </a:p>
          <a:p>
            <a:pPr lvl="1" algn="just">
              <a:lnSpc>
                <a:spcPct val="105000"/>
              </a:lnSpc>
              <a:buClr>
                <a:srgbClr val="FF3300"/>
              </a:buClr>
              <a:defRPr/>
            </a:pPr>
            <a:r>
              <a:rPr kumimoji="1"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堆排序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矩形 91"/>
          <p:cNvSpPr/>
          <p:nvPr/>
        </p:nvSpPr>
        <p:spPr>
          <a:xfrm>
            <a:off x="1704282" y="1052513"/>
            <a:ext cx="9432278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  <a:defRPr/>
            </a:pPr>
            <a:r>
              <a:rPr lang="zh-CN" altLang="en-US" u="sng" dirty="0">
                <a:solidFill>
                  <a:srgbClr val="FF0000"/>
                </a:solidFill>
              </a:rPr>
              <a:t>主宰全球的</a:t>
            </a:r>
            <a:r>
              <a:rPr lang="en-US" altLang="zh-CN" u="sng" dirty="0">
                <a:solidFill>
                  <a:srgbClr val="FF0000"/>
                </a:solidFill>
              </a:rPr>
              <a:t>10</a:t>
            </a:r>
            <a:r>
              <a:rPr lang="zh-CN" altLang="en-US" u="sng" dirty="0">
                <a:solidFill>
                  <a:srgbClr val="FF0000"/>
                </a:solidFill>
              </a:rPr>
              <a:t>大算法</a:t>
            </a:r>
            <a:endParaRPr lang="en-US" altLang="zh-CN" u="sng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endParaRPr lang="en-US" altLang="zh-CN" sz="2000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en-US" altLang="zh-CN" sz="2400" dirty="0">
                <a:solidFill>
                  <a:srgbClr val="FF0000"/>
                </a:solidFill>
              </a:rPr>
              <a:t>1. </a:t>
            </a:r>
            <a:r>
              <a:rPr lang="zh-CN" altLang="en-US" sz="2400" dirty="0">
                <a:solidFill>
                  <a:srgbClr val="FF0000"/>
                </a:solidFill>
              </a:rPr>
              <a:t>归并排序</a:t>
            </a:r>
            <a:r>
              <a:rPr lang="en-US" altLang="zh-CN" sz="2400" dirty="0">
                <a:solidFill>
                  <a:srgbClr val="FF0000"/>
                </a:solidFill>
              </a:rPr>
              <a:t>(MERGE SORT)</a:t>
            </a:r>
            <a:r>
              <a:rPr lang="zh-CN" altLang="en-US" sz="2400" dirty="0">
                <a:solidFill>
                  <a:srgbClr val="FF0000"/>
                </a:solidFill>
              </a:rPr>
              <a:t>、快速排序</a:t>
            </a:r>
            <a:r>
              <a:rPr lang="en-US" altLang="zh-CN" sz="2400" dirty="0">
                <a:solidFill>
                  <a:srgbClr val="FF0000"/>
                </a:solidFill>
              </a:rPr>
              <a:t>(QUICK SORT)</a:t>
            </a:r>
            <a:r>
              <a:rPr lang="zh-CN" altLang="en-US" sz="2400" dirty="0">
                <a:solidFill>
                  <a:srgbClr val="FF0000"/>
                </a:solidFill>
              </a:rPr>
              <a:t>和</a:t>
            </a:r>
            <a:r>
              <a:rPr lang="zh-CN" altLang="en-US" sz="2400" dirty="0" smtClean="0">
                <a:solidFill>
                  <a:srgbClr val="FF0000"/>
                </a:solidFill>
              </a:rPr>
              <a:t>堆排序</a:t>
            </a:r>
            <a:r>
              <a:rPr lang="en-US" altLang="zh-CN" sz="2400" dirty="0">
                <a:solidFill>
                  <a:srgbClr val="FF0000"/>
                </a:solidFill>
              </a:rPr>
              <a:t>(HEAP SORT)</a:t>
            </a:r>
          </a:p>
          <a:p>
            <a:pPr>
              <a:lnSpc>
                <a:spcPts val="2800"/>
              </a:lnSpc>
              <a:defRPr/>
            </a:pPr>
            <a:r>
              <a:rPr lang="en-US" altLang="zh-CN" sz="2400" dirty="0"/>
              <a:t>2. </a:t>
            </a:r>
            <a:r>
              <a:rPr lang="zh-CN" altLang="en-US" sz="2400" dirty="0"/>
              <a:t>傅立叶变换和快速傅立叶变换</a:t>
            </a:r>
            <a:endParaRPr lang="en-US" altLang="zh-CN" sz="2400" dirty="0"/>
          </a:p>
          <a:p>
            <a:pPr>
              <a:lnSpc>
                <a:spcPts val="2800"/>
              </a:lnSpc>
              <a:defRPr/>
            </a:pPr>
            <a:r>
              <a:rPr lang="en-US" altLang="zh-CN" sz="2400" dirty="0">
                <a:solidFill>
                  <a:srgbClr val="FF0000"/>
                </a:solidFill>
              </a:rPr>
              <a:t>3. </a:t>
            </a:r>
            <a:r>
              <a:rPr lang="zh-CN" altLang="en-US" sz="2400" dirty="0">
                <a:solidFill>
                  <a:srgbClr val="FF0000"/>
                </a:solidFill>
              </a:rPr>
              <a:t>迪杰斯特拉算法 </a:t>
            </a:r>
            <a:r>
              <a:rPr lang="en-US" altLang="zh-CN" sz="2400" dirty="0">
                <a:solidFill>
                  <a:srgbClr val="FF0000"/>
                </a:solidFill>
              </a:rPr>
              <a:t>(</a:t>
            </a:r>
            <a:r>
              <a:rPr lang="en-US" altLang="zh-CN" sz="2400" dirty="0" err="1">
                <a:solidFill>
                  <a:srgbClr val="FF0000"/>
                </a:solidFill>
              </a:rPr>
              <a:t>Dijkstra’s</a:t>
            </a:r>
            <a:r>
              <a:rPr lang="en-US" altLang="zh-CN" sz="2400" dirty="0">
                <a:solidFill>
                  <a:srgbClr val="FF0000"/>
                </a:solidFill>
              </a:rPr>
              <a:t> algorithm)</a:t>
            </a:r>
          </a:p>
          <a:p>
            <a:pPr>
              <a:lnSpc>
                <a:spcPts val="2800"/>
              </a:lnSpc>
              <a:defRPr/>
            </a:pPr>
            <a:r>
              <a:rPr lang="en-US" altLang="zh-CN" sz="2400" dirty="0"/>
              <a:t>4. RSA</a:t>
            </a:r>
            <a:r>
              <a:rPr lang="zh-CN" altLang="en-US" sz="2400" dirty="0"/>
              <a:t>非对称加密算法</a:t>
            </a:r>
            <a:endParaRPr lang="en-US" altLang="zh-CN" sz="2400" dirty="0"/>
          </a:p>
          <a:p>
            <a:pPr>
              <a:lnSpc>
                <a:spcPts val="2800"/>
              </a:lnSpc>
              <a:defRPr/>
            </a:pPr>
            <a:r>
              <a:rPr lang="en-US" altLang="zh-CN" sz="2400" dirty="0">
                <a:solidFill>
                  <a:srgbClr val="FF0000"/>
                </a:solidFill>
              </a:rPr>
              <a:t>5. </a:t>
            </a:r>
            <a:r>
              <a:rPr lang="zh-CN" altLang="en-US" sz="2400" dirty="0">
                <a:solidFill>
                  <a:srgbClr val="FF0000"/>
                </a:solidFill>
              </a:rPr>
              <a:t>哈希安全算法</a:t>
            </a:r>
            <a:r>
              <a:rPr lang="en-US" altLang="zh-CN" sz="2400" dirty="0">
                <a:solidFill>
                  <a:srgbClr val="FF0000"/>
                </a:solidFill>
              </a:rPr>
              <a:t>(Secure Hash Algorithm)</a:t>
            </a:r>
          </a:p>
          <a:p>
            <a:pPr>
              <a:lnSpc>
                <a:spcPts val="2800"/>
              </a:lnSpc>
              <a:defRPr/>
            </a:pPr>
            <a:r>
              <a:rPr lang="en-US" altLang="zh-CN" sz="2400" dirty="0"/>
              <a:t>6. </a:t>
            </a:r>
            <a:r>
              <a:rPr lang="zh-CN" altLang="en-US" sz="2400" dirty="0"/>
              <a:t>整数质因子分解算法</a:t>
            </a:r>
            <a:r>
              <a:rPr lang="en-US" altLang="zh-CN" sz="2400" dirty="0"/>
              <a:t>(Integer factorization)</a:t>
            </a:r>
          </a:p>
          <a:p>
            <a:pPr>
              <a:lnSpc>
                <a:spcPts val="2800"/>
              </a:lnSpc>
              <a:defRPr/>
            </a:pPr>
            <a:r>
              <a:rPr lang="en-US" altLang="zh-CN" sz="2400" dirty="0">
                <a:solidFill>
                  <a:srgbClr val="FF0000"/>
                </a:solidFill>
              </a:rPr>
              <a:t>7. </a:t>
            </a:r>
            <a:r>
              <a:rPr lang="zh-CN" altLang="en-US" sz="2400" dirty="0">
                <a:solidFill>
                  <a:srgbClr val="FF0000"/>
                </a:solidFill>
              </a:rPr>
              <a:t>链接分析算法</a:t>
            </a:r>
            <a:r>
              <a:rPr lang="en-US" altLang="zh-CN" sz="2400" dirty="0">
                <a:solidFill>
                  <a:srgbClr val="FF0000"/>
                </a:solidFill>
              </a:rPr>
              <a:t>(Link Analysis)</a:t>
            </a:r>
          </a:p>
          <a:p>
            <a:pPr>
              <a:lnSpc>
                <a:spcPts val="2800"/>
              </a:lnSpc>
              <a:defRPr/>
            </a:pPr>
            <a:r>
              <a:rPr lang="en-US" altLang="zh-CN" sz="2400" dirty="0"/>
              <a:t>8. </a:t>
            </a:r>
            <a:r>
              <a:rPr lang="zh-CN" altLang="en-US" sz="2400" dirty="0"/>
              <a:t>比例微积分算法</a:t>
            </a:r>
            <a:r>
              <a:rPr lang="en-US" altLang="zh-CN" sz="2400" dirty="0"/>
              <a:t>(Proportional Integral Derivative Algorithm)</a:t>
            </a:r>
          </a:p>
          <a:p>
            <a:pPr>
              <a:lnSpc>
                <a:spcPts val="2800"/>
              </a:lnSpc>
              <a:defRPr/>
            </a:pPr>
            <a:r>
              <a:rPr lang="en-US" altLang="zh-CN" sz="2400" dirty="0">
                <a:solidFill>
                  <a:srgbClr val="FF0000"/>
                </a:solidFill>
              </a:rPr>
              <a:t>9. </a:t>
            </a:r>
            <a:r>
              <a:rPr lang="zh-CN" altLang="en-US" sz="2400" dirty="0">
                <a:solidFill>
                  <a:srgbClr val="FF0000"/>
                </a:solidFill>
              </a:rPr>
              <a:t>数据压缩算法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en-US" altLang="zh-CN" sz="2400" dirty="0"/>
              <a:t>10. </a:t>
            </a:r>
            <a:r>
              <a:rPr lang="zh-CN" altLang="en-US" sz="2400" dirty="0"/>
              <a:t>随机数生成算法</a:t>
            </a:r>
            <a:endParaRPr lang="en-US" altLang="zh-CN" sz="2400" dirty="0"/>
          </a:p>
          <a:p>
            <a:pPr marL="342900" indent="-342900">
              <a:buFontTx/>
              <a:buAutoNum type="arabicPeriod"/>
              <a:defRPr/>
            </a:pPr>
            <a:endParaRPr lang="en-US" altLang="zh-CN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448" y="4224691"/>
            <a:ext cx="1944216" cy="2534360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930747" y="44624"/>
            <a:ext cx="7793037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336699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336699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336699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336699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336699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336699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336699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336699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9pPr>
          </a:lstStyle>
          <a:p>
            <a:r>
              <a:rPr lang="en-US" altLang="zh-CN" dirty="0">
                <a:solidFill>
                  <a:srgbClr val="0000CC"/>
                </a:solidFill>
              </a:rPr>
              <a:t>Motivation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12024" y="6525344"/>
            <a:ext cx="6318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</a:rPr>
              <a:t>https://www.csdn.net/article/2014-06-03/2820046-Algorithm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947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ChangeArrowheads="1"/>
          </p:cNvSpPr>
          <p:nvPr/>
        </p:nvSpPr>
        <p:spPr bwMode="auto">
          <a:xfrm>
            <a:off x="1199456" y="92989"/>
            <a:ext cx="5616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solidFill>
                  <a:srgbClr val="0000CC"/>
                </a:solidFill>
                <a:latin typeface="Times New Roman" panose="02020603050405020304" pitchFamily="18" charset="0"/>
                <a:ea typeface="仿宋" panose="02010609060101010101" pitchFamily="49" charset="-122"/>
              </a:rPr>
              <a:t>9.4.1</a:t>
            </a:r>
            <a:r>
              <a:rPr lang="zh-CN" alt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仿宋" panose="02010609060101010101" pitchFamily="49" charset="-122"/>
              </a:rPr>
              <a:t> 直接选择排序</a:t>
            </a:r>
          </a:p>
        </p:txBody>
      </p:sp>
      <p:sp>
        <p:nvSpPr>
          <p:cNvPr id="76810" name="Rectangle 12"/>
          <p:cNvSpPr>
            <a:spLocks noChangeArrowheads="1"/>
          </p:cNvSpPr>
          <p:nvPr/>
        </p:nvSpPr>
        <p:spPr bwMode="auto">
          <a:xfrm>
            <a:off x="1559496" y="1777226"/>
            <a:ext cx="10225136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05000"/>
              </a:lnSpc>
              <a:buClr>
                <a:srgbClr val="FF7C80"/>
              </a:buClr>
              <a:buSzPct val="50000"/>
            </a:pPr>
            <a:r>
              <a:rPr lang="en-US" altLang="zh-CN" sz="2400" dirty="0">
                <a:latin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</a:rPr>
              <a:t>）在元素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V[</a:t>
            </a:r>
            <a:r>
              <a:rPr lang="en-US" altLang="zh-CN" sz="2400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]</a:t>
            </a:r>
            <a:r>
              <a:rPr lang="zh-CN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～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V[</a:t>
            </a:r>
            <a:r>
              <a:rPr lang="en-US" altLang="zh-CN" sz="24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-1]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</a:rPr>
              <a:t>中选择具有最小排序码的元素；</a:t>
            </a:r>
          </a:p>
          <a:p>
            <a:pPr>
              <a:lnSpc>
                <a:spcPct val="105000"/>
              </a:lnSpc>
              <a:buClr>
                <a:srgbClr val="FF7C80"/>
              </a:buClr>
              <a:buSzPct val="50000"/>
            </a:pPr>
            <a:r>
              <a:rPr lang="en-US" altLang="zh-CN" sz="2400" dirty="0">
                <a:latin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</a:rPr>
              <a:t>）若它不是这组元素中的第一个元素，则将它与这组元素中的第一个元素对调；</a:t>
            </a:r>
          </a:p>
          <a:p>
            <a:pPr>
              <a:lnSpc>
                <a:spcPct val="105000"/>
              </a:lnSpc>
              <a:buClr>
                <a:srgbClr val="FF7C80"/>
              </a:buClr>
              <a:buSzPct val="50000"/>
            </a:pPr>
            <a:r>
              <a:rPr lang="en-US" altLang="zh-CN" sz="2400" dirty="0">
                <a:latin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</a:rPr>
              <a:t>）在这组元素中剔除这个具有最小排序码的元素，在剩下的元素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V[</a:t>
            </a:r>
            <a:r>
              <a:rPr lang="en-US" altLang="zh-CN" sz="24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+1]</a:t>
            </a:r>
            <a:r>
              <a:rPr lang="zh-CN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～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V[</a:t>
            </a:r>
            <a:r>
              <a:rPr lang="en-US" altLang="zh-CN" sz="24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-1]</a:t>
            </a:r>
            <a:r>
              <a:rPr lang="zh-CN" altLang="en-US" sz="2400" dirty="0">
                <a:latin typeface="Times New Roman" panose="02020603050405020304" pitchFamily="18" charset="0"/>
              </a:rPr>
              <a:t>中重复执行第</a:t>
            </a:r>
            <a:r>
              <a:rPr lang="en-US" altLang="zh-CN" sz="2400" dirty="0">
                <a:latin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</a:rPr>
              <a:t>）、</a:t>
            </a:r>
            <a:r>
              <a:rPr lang="en-US" altLang="zh-CN" sz="2400" dirty="0">
                <a:latin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</a:rPr>
              <a:t>）步，直到剩余元素只有一个为止。</a:t>
            </a:r>
          </a:p>
        </p:txBody>
      </p:sp>
      <p:sp>
        <p:nvSpPr>
          <p:cNvPr id="277517" name="Rectangle 13"/>
          <p:cNvSpPr>
            <a:spLocks noChangeArrowheads="1"/>
          </p:cNvSpPr>
          <p:nvPr/>
        </p:nvSpPr>
        <p:spPr bwMode="auto">
          <a:xfrm>
            <a:off x="911424" y="1124744"/>
            <a:ext cx="1116124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直接选择排序</a:t>
            </a:r>
            <a:r>
              <a:rPr lang="zh-CN" altLang="en-US" sz="2600" dirty="0">
                <a:latin typeface="Times New Roman" panose="02020603050405020304" pitchFamily="18" charset="0"/>
              </a:rPr>
              <a:t>（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Select Sort</a:t>
            </a:r>
            <a:r>
              <a:rPr kumimoji="1" lang="zh-CN" altLang="en-US" sz="2600" dirty="0">
                <a:latin typeface="Times New Roman" panose="02020603050405020304" pitchFamily="18" charset="0"/>
              </a:rPr>
              <a:t>）</a:t>
            </a:r>
            <a:r>
              <a:rPr lang="zh-CN" altLang="en-US" sz="2600" dirty="0">
                <a:latin typeface="Times New Roman" panose="02020603050405020304" pitchFamily="18" charset="0"/>
              </a:rPr>
              <a:t>是一种简单的排序方法，它的基本步骤是：</a:t>
            </a:r>
          </a:p>
        </p:txBody>
      </p:sp>
      <p:pic>
        <p:nvPicPr>
          <p:cNvPr id="76812" name="Picture 2" descr="http://ww4.sinaimg.cn/mw690/6941baebjw1elxsnce73zg20800800s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077072"/>
            <a:ext cx="2592288" cy="25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63" y="4864666"/>
            <a:ext cx="5219055" cy="115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ts1.mm.bing.net/th?&amp;id=HN.608022753602833226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90" y="4581128"/>
            <a:ext cx="1211596" cy="166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1221379" y="39940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直接选择排序示例</a:t>
            </a:r>
            <a:endParaRPr lang="zh-CN" altLang="en-US" sz="32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2341" name="AutoShape 5" descr="白色大理石"/>
          <p:cNvSpPr>
            <a:spLocks noChangeArrowheads="1"/>
          </p:cNvSpPr>
          <p:nvPr/>
        </p:nvSpPr>
        <p:spPr bwMode="auto">
          <a:xfrm>
            <a:off x="2217546" y="6170712"/>
            <a:ext cx="7696200" cy="457200"/>
          </a:xfrm>
          <a:prstGeom prst="parallelogram">
            <a:avLst>
              <a:gd name="adj" fmla="val 24361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42" name="AutoShape 6" descr="白色大理石"/>
          <p:cNvSpPr>
            <a:spLocks noChangeArrowheads="1"/>
          </p:cNvSpPr>
          <p:nvPr/>
        </p:nvSpPr>
        <p:spPr bwMode="auto">
          <a:xfrm>
            <a:off x="2217546" y="4722912"/>
            <a:ext cx="7696200" cy="457200"/>
          </a:xfrm>
          <a:prstGeom prst="parallelogram">
            <a:avLst>
              <a:gd name="adj" fmla="val 24361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43" name="AutoShape 7" descr="白色大理石"/>
          <p:cNvSpPr>
            <a:spLocks noChangeArrowheads="1"/>
          </p:cNvSpPr>
          <p:nvPr/>
        </p:nvSpPr>
        <p:spPr bwMode="auto">
          <a:xfrm>
            <a:off x="2217546" y="3275112"/>
            <a:ext cx="7696200" cy="457200"/>
          </a:xfrm>
          <a:prstGeom prst="parallelogram">
            <a:avLst>
              <a:gd name="adj" fmla="val 24361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44" name="AutoShape 8" descr="白色大理石"/>
          <p:cNvSpPr>
            <a:spLocks noChangeArrowheads="1"/>
          </p:cNvSpPr>
          <p:nvPr/>
        </p:nvSpPr>
        <p:spPr bwMode="auto">
          <a:xfrm>
            <a:off x="2217546" y="1598712"/>
            <a:ext cx="7696200" cy="457200"/>
          </a:xfrm>
          <a:prstGeom prst="parallelogram">
            <a:avLst>
              <a:gd name="adj" fmla="val 24361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831" name="Rectangle 9"/>
          <p:cNvSpPr>
            <a:spLocks noChangeArrowheads="1"/>
          </p:cNvSpPr>
          <p:nvPr/>
        </p:nvSpPr>
        <p:spPr bwMode="auto">
          <a:xfrm>
            <a:off x="1607946" y="51563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zh-CN" altLang="en-US" sz="240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2346" name="AutoShape 10"/>
          <p:cNvSpPr>
            <a:spLocks noChangeArrowheads="1"/>
          </p:cNvSpPr>
          <p:nvPr/>
        </p:nvSpPr>
        <p:spPr bwMode="auto">
          <a:xfrm>
            <a:off x="3284346" y="1217712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</a:p>
        </p:txBody>
      </p:sp>
      <p:sp>
        <p:nvSpPr>
          <p:cNvPr id="142347" name="AutoShape 11"/>
          <p:cNvSpPr>
            <a:spLocks noChangeArrowheads="1"/>
          </p:cNvSpPr>
          <p:nvPr/>
        </p:nvSpPr>
        <p:spPr bwMode="auto">
          <a:xfrm>
            <a:off x="4274946" y="1141512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</a:p>
        </p:txBody>
      </p:sp>
      <p:sp>
        <p:nvSpPr>
          <p:cNvPr id="142348" name="AutoShape 12"/>
          <p:cNvSpPr>
            <a:spLocks noChangeArrowheads="1"/>
          </p:cNvSpPr>
          <p:nvPr/>
        </p:nvSpPr>
        <p:spPr bwMode="auto">
          <a:xfrm>
            <a:off x="5265546" y="836712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</a:p>
        </p:txBody>
      </p:sp>
      <p:sp>
        <p:nvSpPr>
          <p:cNvPr id="142349" name="AutoShape 13"/>
          <p:cNvSpPr>
            <a:spLocks noChangeArrowheads="1"/>
          </p:cNvSpPr>
          <p:nvPr/>
        </p:nvSpPr>
        <p:spPr bwMode="auto">
          <a:xfrm>
            <a:off x="6256146" y="1141512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</a:p>
        </p:txBody>
      </p:sp>
      <p:sp>
        <p:nvSpPr>
          <p:cNvPr id="142350" name="AutoShape 14"/>
          <p:cNvSpPr>
            <a:spLocks noChangeArrowheads="1"/>
          </p:cNvSpPr>
          <p:nvPr/>
        </p:nvSpPr>
        <p:spPr bwMode="auto">
          <a:xfrm>
            <a:off x="7246746" y="1293912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</a:p>
        </p:txBody>
      </p:sp>
      <p:sp>
        <p:nvSpPr>
          <p:cNvPr id="142351" name="AutoShape 15"/>
          <p:cNvSpPr>
            <a:spLocks noChangeArrowheads="1"/>
          </p:cNvSpPr>
          <p:nvPr/>
        </p:nvSpPr>
        <p:spPr bwMode="auto">
          <a:xfrm>
            <a:off x="8237346" y="1598712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</a:p>
        </p:txBody>
      </p:sp>
      <p:sp>
        <p:nvSpPr>
          <p:cNvPr id="77838" name="Text Box 16"/>
          <p:cNvSpPr txBox="1">
            <a:spLocks noChangeArrowheads="1"/>
          </p:cNvSpPr>
          <p:nvPr/>
        </p:nvSpPr>
        <p:spPr bwMode="auto">
          <a:xfrm>
            <a:off x="3360546" y="2055912"/>
            <a:ext cx="528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0           1           2           3           4           5</a:t>
            </a:r>
            <a:endParaRPr kumimoji="1" lang="en-US" altLang="zh-CN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2353" name="AutoShape 17"/>
          <p:cNvSpPr>
            <a:spLocks noChangeArrowheads="1"/>
          </p:cNvSpPr>
          <p:nvPr/>
        </p:nvSpPr>
        <p:spPr bwMode="auto">
          <a:xfrm>
            <a:off x="3284346" y="2894112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</a:p>
        </p:txBody>
      </p:sp>
      <p:sp>
        <p:nvSpPr>
          <p:cNvPr id="142354" name="AutoShape 18"/>
          <p:cNvSpPr>
            <a:spLocks noChangeArrowheads="1"/>
          </p:cNvSpPr>
          <p:nvPr/>
        </p:nvSpPr>
        <p:spPr bwMode="auto">
          <a:xfrm>
            <a:off x="6256146" y="2817912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</a:p>
        </p:txBody>
      </p:sp>
      <p:sp>
        <p:nvSpPr>
          <p:cNvPr id="142355" name="Text Box 19"/>
          <p:cNvSpPr txBox="1">
            <a:spLocks noChangeArrowheads="1"/>
          </p:cNvSpPr>
          <p:nvPr/>
        </p:nvSpPr>
        <p:spPr bwMode="auto">
          <a:xfrm>
            <a:off x="2044510" y="2946500"/>
            <a:ext cx="74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kumimoji="1" lang="en-US" altLang="zh-CN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= 0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2356" name="AutoShape 20"/>
          <p:cNvSpPr>
            <a:spLocks noChangeArrowheads="1"/>
          </p:cNvSpPr>
          <p:nvPr/>
        </p:nvSpPr>
        <p:spPr bwMode="auto">
          <a:xfrm>
            <a:off x="5265546" y="5408712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</a:p>
        </p:txBody>
      </p:sp>
      <p:sp>
        <p:nvSpPr>
          <p:cNvPr id="142357" name="AutoShape 21"/>
          <p:cNvSpPr>
            <a:spLocks noChangeArrowheads="1"/>
          </p:cNvSpPr>
          <p:nvPr/>
        </p:nvSpPr>
        <p:spPr bwMode="auto">
          <a:xfrm>
            <a:off x="4274946" y="4265712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</a:p>
        </p:txBody>
      </p:sp>
      <p:sp>
        <p:nvSpPr>
          <p:cNvPr id="142358" name="AutoShape 22"/>
          <p:cNvSpPr>
            <a:spLocks noChangeArrowheads="1"/>
          </p:cNvSpPr>
          <p:nvPr/>
        </p:nvSpPr>
        <p:spPr bwMode="auto">
          <a:xfrm>
            <a:off x="7246746" y="4418112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</a:p>
        </p:txBody>
      </p:sp>
      <p:sp>
        <p:nvSpPr>
          <p:cNvPr id="142359" name="AutoShape 23"/>
          <p:cNvSpPr>
            <a:spLocks noChangeArrowheads="1"/>
          </p:cNvSpPr>
          <p:nvPr/>
        </p:nvSpPr>
        <p:spPr bwMode="auto">
          <a:xfrm>
            <a:off x="4274946" y="2817912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</a:p>
        </p:txBody>
      </p:sp>
      <p:sp>
        <p:nvSpPr>
          <p:cNvPr id="142360" name="AutoShape 24"/>
          <p:cNvSpPr>
            <a:spLocks noChangeArrowheads="1"/>
          </p:cNvSpPr>
          <p:nvPr/>
        </p:nvSpPr>
        <p:spPr bwMode="auto">
          <a:xfrm>
            <a:off x="7246746" y="2970312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</a:p>
        </p:txBody>
      </p:sp>
      <p:sp>
        <p:nvSpPr>
          <p:cNvPr id="142361" name="AutoShape 25"/>
          <p:cNvSpPr>
            <a:spLocks noChangeArrowheads="1"/>
          </p:cNvSpPr>
          <p:nvPr/>
        </p:nvSpPr>
        <p:spPr bwMode="auto">
          <a:xfrm>
            <a:off x="3284346" y="4722912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2362" name="AutoShape 26"/>
          <p:cNvSpPr>
            <a:spLocks noChangeArrowheads="1"/>
          </p:cNvSpPr>
          <p:nvPr/>
        </p:nvSpPr>
        <p:spPr bwMode="auto">
          <a:xfrm>
            <a:off x="5265546" y="2513112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</a:p>
        </p:txBody>
      </p:sp>
      <p:sp>
        <p:nvSpPr>
          <p:cNvPr id="142363" name="AutoShape 27"/>
          <p:cNvSpPr>
            <a:spLocks noChangeArrowheads="1"/>
          </p:cNvSpPr>
          <p:nvPr/>
        </p:nvSpPr>
        <p:spPr bwMode="auto">
          <a:xfrm>
            <a:off x="8237346" y="3275112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</a:p>
        </p:txBody>
      </p:sp>
      <p:sp>
        <p:nvSpPr>
          <p:cNvPr id="142364" name="AutoShape 28"/>
          <p:cNvSpPr>
            <a:spLocks noChangeArrowheads="1"/>
          </p:cNvSpPr>
          <p:nvPr/>
        </p:nvSpPr>
        <p:spPr bwMode="auto">
          <a:xfrm>
            <a:off x="6256146" y="4265712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</a:p>
        </p:txBody>
      </p:sp>
      <p:sp>
        <p:nvSpPr>
          <p:cNvPr id="142365" name="AutoShape 29"/>
          <p:cNvSpPr>
            <a:spLocks noChangeArrowheads="1"/>
          </p:cNvSpPr>
          <p:nvPr/>
        </p:nvSpPr>
        <p:spPr bwMode="auto">
          <a:xfrm>
            <a:off x="5265546" y="3960912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</a:p>
        </p:txBody>
      </p:sp>
      <p:sp>
        <p:nvSpPr>
          <p:cNvPr id="142366" name="AutoShape 30"/>
          <p:cNvSpPr>
            <a:spLocks noChangeArrowheads="1"/>
          </p:cNvSpPr>
          <p:nvPr/>
        </p:nvSpPr>
        <p:spPr bwMode="auto">
          <a:xfrm>
            <a:off x="8237346" y="4341912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</a:p>
        </p:txBody>
      </p:sp>
      <p:sp>
        <p:nvSpPr>
          <p:cNvPr id="142367" name="Text Box 31"/>
          <p:cNvSpPr txBox="1">
            <a:spLocks noChangeArrowheads="1"/>
          </p:cNvSpPr>
          <p:nvPr/>
        </p:nvSpPr>
        <p:spPr bwMode="auto">
          <a:xfrm>
            <a:off x="2065147" y="4364137"/>
            <a:ext cx="74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kumimoji="1" lang="en-US" altLang="zh-CN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= 1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2368" name="Text Box 32"/>
          <p:cNvSpPr txBox="1">
            <a:spLocks noChangeArrowheads="1"/>
          </p:cNvSpPr>
          <p:nvPr/>
        </p:nvSpPr>
        <p:spPr bwMode="auto">
          <a:xfrm>
            <a:off x="2065147" y="5811937"/>
            <a:ext cx="74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kumimoji="1" lang="en-US" altLang="zh-CN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= 2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2369" name="AutoShape 33"/>
          <p:cNvSpPr>
            <a:spLocks noChangeArrowheads="1"/>
          </p:cNvSpPr>
          <p:nvPr/>
        </p:nvSpPr>
        <p:spPr bwMode="auto">
          <a:xfrm>
            <a:off x="3284346" y="6170712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2370" name="AutoShape 34"/>
          <p:cNvSpPr>
            <a:spLocks noChangeArrowheads="1"/>
          </p:cNvSpPr>
          <p:nvPr/>
        </p:nvSpPr>
        <p:spPr bwMode="auto">
          <a:xfrm>
            <a:off x="4274946" y="5865912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2371" name="AutoShape 35"/>
          <p:cNvSpPr>
            <a:spLocks noChangeArrowheads="1"/>
          </p:cNvSpPr>
          <p:nvPr/>
        </p:nvSpPr>
        <p:spPr bwMode="auto">
          <a:xfrm>
            <a:off x="6256146" y="5637312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</a:p>
        </p:txBody>
      </p:sp>
      <p:sp>
        <p:nvSpPr>
          <p:cNvPr id="142372" name="AutoShape 36"/>
          <p:cNvSpPr>
            <a:spLocks noChangeArrowheads="1"/>
          </p:cNvSpPr>
          <p:nvPr/>
        </p:nvSpPr>
        <p:spPr bwMode="auto">
          <a:xfrm>
            <a:off x="7246746" y="5637312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</a:p>
        </p:txBody>
      </p:sp>
      <p:sp>
        <p:nvSpPr>
          <p:cNvPr id="142373" name="AutoShape 37"/>
          <p:cNvSpPr>
            <a:spLocks noChangeArrowheads="1"/>
          </p:cNvSpPr>
          <p:nvPr/>
        </p:nvSpPr>
        <p:spPr bwMode="auto">
          <a:xfrm>
            <a:off x="8237346" y="5713512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</a:p>
        </p:txBody>
      </p:sp>
      <p:sp>
        <p:nvSpPr>
          <p:cNvPr id="142374" name="Text Box 38"/>
          <p:cNvSpPr txBox="1">
            <a:spLocks noChangeArrowheads="1"/>
          </p:cNvSpPr>
          <p:nvPr/>
        </p:nvSpPr>
        <p:spPr bwMode="auto">
          <a:xfrm>
            <a:off x="1931797" y="1314551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rPr>
              <a:t>初始</a:t>
            </a:r>
            <a:endParaRPr kumimoji="1" lang="zh-CN" altLang="en-US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2375" name="Text Box 39"/>
          <p:cNvSpPr txBox="1">
            <a:spLocks noChangeArrowheads="1"/>
          </p:cNvSpPr>
          <p:nvPr/>
        </p:nvSpPr>
        <p:spPr bwMode="auto">
          <a:xfrm>
            <a:off x="8846946" y="2535337"/>
            <a:ext cx="1497526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最小者</a:t>
            </a:r>
            <a:r>
              <a:rPr kumimoji="1"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kumimoji="1"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08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1"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rPr>
              <a:t>交换</a:t>
            </a:r>
            <a:r>
              <a:rPr kumimoji="1"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21,08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2376" name="Text Box 40"/>
          <p:cNvSpPr txBox="1">
            <a:spLocks noChangeArrowheads="1"/>
          </p:cNvSpPr>
          <p:nvPr/>
        </p:nvSpPr>
        <p:spPr bwMode="auto">
          <a:xfrm>
            <a:off x="8818371" y="3983137"/>
            <a:ext cx="1497526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最小者</a:t>
            </a:r>
            <a:r>
              <a:rPr kumimoji="1"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kumimoji="1"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16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1"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rPr>
              <a:t>交换</a:t>
            </a:r>
            <a:r>
              <a:rPr kumimoji="1"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rPr>
              <a:t>25,16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2377" name="Text Box 41"/>
          <p:cNvSpPr txBox="1">
            <a:spLocks noChangeArrowheads="1"/>
          </p:cNvSpPr>
          <p:nvPr/>
        </p:nvSpPr>
        <p:spPr bwMode="auto">
          <a:xfrm>
            <a:off x="8846946" y="5430937"/>
            <a:ext cx="1497526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最小者</a:t>
            </a:r>
            <a:r>
              <a:rPr kumimoji="1"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kumimoji="1"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1"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rPr>
              <a:t>交换</a:t>
            </a:r>
            <a:r>
              <a:rPr kumimoji="1"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rPr>
              <a:t>49,21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AutoShape 4" descr="白色大理石"/>
          <p:cNvSpPr>
            <a:spLocks noChangeArrowheads="1"/>
          </p:cNvSpPr>
          <p:nvPr/>
        </p:nvSpPr>
        <p:spPr bwMode="auto">
          <a:xfrm>
            <a:off x="2133600" y="5154960"/>
            <a:ext cx="7696200" cy="457200"/>
          </a:xfrm>
          <a:prstGeom prst="parallelogram">
            <a:avLst>
              <a:gd name="adj" fmla="val 24361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9205" name="AutoShape 5" descr="白色大理石"/>
          <p:cNvSpPr>
            <a:spLocks noChangeArrowheads="1"/>
          </p:cNvSpPr>
          <p:nvPr/>
        </p:nvSpPr>
        <p:spPr bwMode="auto">
          <a:xfrm>
            <a:off x="2133600" y="3707160"/>
            <a:ext cx="7696200" cy="457200"/>
          </a:xfrm>
          <a:prstGeom prst="parallelogram">
            <a:avLst>
              <a:gd name="adj" fmla="val 24361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9206" name="AutoShape 6" descr="白色大理石"/>
          <p:cNvSpPr>
            <a:spLocks noChangeArrowheads="1"/>
          </p:cNvSpPr>
          <p:nvPr/>
        </p:nvSpPr>
        <p:spPr bwMode="auto">
          <a:xfrm>
            <a:off x="2133600" y="2030760"/>
            <a:ext cx="7696200" cy="457200"/>
          </a:xfrm>
          <a:prstGeom prst="parallelogram">
            <a:avLst>
              <a:gd name="adj" fmla="val 24361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9208" name="AutoShape 8"/>
          <p:cNvSpPr>
            <a:spLocks noChangeArrowheads="1"/>
          </p:cNvSpPr>
          <p:nvPr/>
        </p:nvSpPr>
        <p:spPr bwMode="auto">
          <a:xfrm>
            <a:off x="8153400" y="1268760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</a:p>
        </p:txBody>
      </p:sp>
      <p:sp>
        <p:nvSpPr>
          <p:cNvPr id="179209" name="AutoShape 9"/>
          <p:cNvSpPr>
            <a:spLocks noChangeArrowheads="1"/>
          </p:cNvSpPr>
          <p:nvPr/>
        </p:nvSpPr>
        <p:spPr bwMode="auto">
          <a:xfrm>
            <a:off x="6172200" y="1573560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8855" name="Text Box 10"/>
          <p:cNvSpPr txBox="1">
            <a:spLocks noChangeArrowheads="1"/>
          </p:cNvSpPr>
          <p:nvPr/>
        </p:nvSpPr>
        <p:spPr bwMode="auto">
          <a:xfrm>
            <a:off x="3276600" y="2487960"/>
            <a:ext cx="528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0           1           2           3           4           5</a:t>
            </a:r>
            <a:endParaRPr kumimoji="1" lang="en-US" altLang="zh-CN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9211" name="AutoShape 11"/>
          <p:cNvSpPr>
            <a:spLocks noChangeArrowheads="1"/>
          </p:cNvSpPr>
          <p:nvPr/>
        </p:nvSpPr>
        <p:spPr bwMode="auto">
          <a:xfrm>
            <a:off x="6172200" y="3249960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1960564" y="3378548"/>
            <a:ext cx="74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kumimoji="1" lang="en-US" altLang="zh-CN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= 4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9213" name="AutoShape 13"/>
          <p:cNvSpPr>
            <a:spLocks noChangeArrowheads="1"/>
          </p:cNvSpPr>
          <p:nvPr/>
        </p:nvSpPr>
        <p:spPr bwMode="auto">
          <a:xfrm>
            <a:off x="7162800" y="4697760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  <a:endParaRPr kumimoji="1" lang="en-US" altLang="zh-CN" sz="2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9214" name="AutoShape 14"/>
          <p:cNvSpPr>
            <a:spLocks noChangeArrowheads="1"/>
          </p:cNvSpPr>
          <p:nvPr/>
        </p:nvSpPr>
        <p:spPr bwMode="auto">
          <a:xfrm>
            <a:off x="4191000" y="4850160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9215" name="AutoShape 15"/>
          <p:cNvSpPr>
            <a:spLocks noChangeArrowheads="1"/>
          </p:cNvSpPr>
          <p:nvPr/>
        </p:nvSpPr>
        <p:spPr bwMode="auto">
          <a:xfrm>
            <a:off x="3200400" y="5154960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9216" name="AutoShape 16"/>
          <p:cNvSpPr>
            <a:spLocks noChangeArrowheads="1"/>
          </p:cNvSpPr>
          <p:nvPr/>
        </p:nvSpPr>
        <p:spPr bwMode="auto">
          <a:xfrm>
            <a:off x="8153400" y="2945160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</a:p>
        </p:txBody>
      </p:sp>
      <p:sp>
        <p:nvSpPr>
          <p:cNvPr id="179217" name="AutoShape 17"/>
          <p:cNvSpPr>
            <a:spLocks noChangeArrowheads="1"/>
          </p:cNvSpPr>
          <p:nvPr/>
        </p:nvSpPr>
        <p:spPr bwMode="auto">
          <a:xfrm>
            <a:off x="6172200" y="4697760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9218" name="AutoShape 18"/>
          <p:cNvSpPr>
            <a:spLocks noChangeArrowheads="1"/>
          </p:cNvSpPr>
          <p:nvPr/>
        </p:nvSpPr>
        <p:spPr bwMode="auto">
          <a:xfrm>
            <a:off x="8153400" y="4392960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</a:p>
        </p:txBody>
      </p:sp>
      <p:sp>
        <p:nvSpPr>
          <p:cNvPr id="179219" name="AutoShape 19"/>
          <p:cNvSpPr>
            <a:spLocks noChangeArrowheads="1"/>
          </p:cNvSpPr>
          <p:nvPr/>
        </p:nvSpPr>
        <p:spPr bwMode="auto">
          <a:xfrm>
            <a:off x="5181600" y="4773960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9220" name="Text Box 20"/>
          <p:cNvSpPr txBox="1">
            <a:spLocks noChangeArrowheads="1"/>
          </p:cNvSpPr>
          <p:nvPr/>
        </p:nvSpPr>
        <p:spPr bwMode="auto">
          <a:xfrm>
            <a:off x="1919289" y="4908898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400">
                <a:solidFill>
                  <a:schemeClr val="hlink"/>
                </a:solidFill>
                <a:latin typeface="Times New Roman" panose="02020603050405020304" pitchFamily="18" charset="0"/>
                <a:ea typeface="楷体_GB2312" pitchFamily="49" charset="-122"/>
              </a:rPr>
              <a:t>结果</a:t>
            </a:r>
            <a:endParaRPr kumimoji="1" lang="zh-CN" altLang="en-US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79221" name="Text Box 21"/>
          <p:cNvSpPr txBox="1">
            <a:spLocks noChangeArrowheads="1"/>
          </p:cNvSpPr>
          <p:nvPr/>
        </p:nvSpPr>
        <p:spPr bwMode="auto">
          <a:xfrm>
            <a:off x="1981201" y="1702148"/>
            <a:ext cx="74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kumimoji="1" lang="en-US" altLang="zh-CN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= 3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9222" name="AutoShape 22"/>
          <p:cNvSpPr>
            <a:spLocks noChangeArrowheads="1"/>
          </p:cNvSpPr>
          <p:nvPr/>
        </p:nvSpPr>
        <p:spPr bwMode="auto">
          <a:xfrm>
            <a:off x="3200400" y="2030760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9223" name="AutoShape 23"/>
          <p:cNvSpPr>
            <a:spLocks noChangeArrowheads="1"/>
          </p:cNvSpPr>
          <p:nvPr/>
        </p:nvSpPr>
        <p:spPr bwMode="auto">
          <a:xfrm>
            <a:off x="4191000" y="1725960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9224" name="AutoShape 24"/>
          <p:cNvSpPr>
            <a:spLocks noChangeArrowheads="1"/>
          </p:cNvSpPr>
          <p:nvPr/>
        </p:nvSpPr>
        <p:spPr bwMode="auto">
          <a:xfrm>
            <a:off x="7162800" y="1573560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</a:p>
        </p:txBody>
      </p:sp>
      <p:sp>
        <p:nvSpPr>
          <p:cNvPr id="179225" name="AutoShape 25"/>
          <p:cNvSpPr>
            <a:spLocks noChangeArrowheads="1"/>
          </p:cNvSpPr>
          <p:nvPr/>
        </p:nvSpPr>
        <p:spPr bwMode="auto">
          <a:xfrm>
            <a:off x="5181600" y="1649760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9226" name="Text Box 26"/>
          <p:cNvSpPr txBox="1">
            <a:spLocks noChangeArrowheads="1"/>
          </p:cNvSpPr>
          <p:nvPr/>
        </p:nvSpPr>
        <p:spPr bwMode="auto">
          <a:xfrm>
            <a:off x="8763000" y="1271935"/>
            <a:ext cx="1651414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最小者</a:t>
            </a:r>
            <a:r>
              <a:rPr kumimoji="1"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kumimoji="1"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25*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1"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rPr>
              <a:t>无交换</a:t>
            </a:r>
            <a:endParaRPr kumimoji="1" lang="zh-CN" altLang="en-US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9227" name="Text Box 27"/>
          <p:cNvSpPr txBox="1">
            <a:spLocks noChangeArrowheads="1"/>
          </p:cNvSpPr>
          <p:nvPr/>
        </p:nvSpPr>
        <p:spPr bwMode="auto">
          <a:xfrm>
            <a:off x="8734425" y="2967385"/>
            <a:ext cx="1497526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最小者</a:t>
            </a:r>
            <a:r>
              <a:rPr kumimoji="1"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kumimoji="1"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25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1"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rPr>
              <a:t>无交换</a:t>
            </a:r>
            <a:endParaRPr kumimoji="1" lang="zh-CN" altLang="en-US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9228" name="AutoShape 28"/>
          <p:cNvSpPr>
            <a:spLocks noChangeArrowheads="1"/>
          </p:cNvSpPr>
          <p:nvPr/>
        </p:nvSpPr>
        <p:spPr bwMode="auto">
          <a:xfrm>
            <a:off x="7162800" y="3249960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  <a:endParaRPr kumimoji="1" lang="en-US" altLang="zh-CN" sz="24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9229" name="AutoShape 29"/>
          <p:cNvSpPr>
            <a:spLocks noChangeArrowheads="1"/>
          </p:cNvSpPr>
          <p:nvPr/>
        </p:nvSpPr>
        <p:spPr bwMode="auto">
          <a:xfrm>
            <a:off x="5181600" y="3326160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9230" name="AutoShape 30"/>
          <p:cNvSpPr>
            <a:spLocks noChangeArrowheads="1"/>
          </p:cNvSpPr>
          <p:nvPr/>
        </p:nvSpPr>
        <p:spPr bwMode="auto">
          <a:xfrm>
            <a:off x="4191000" y="3402360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9231" name="AutoShape 31"/>
          <p:cNvSpPr>
            <a:spLocks noChangeArrowheads="1"/>
          </p:cNvSpPr>
          <p:nvPr/>
        </p:nvSpPr>
        <p:spPr bwMode="auto">
          <a:xfrm>
            <a:off x="3200400" y="3707160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9232" name="Text Box 32"/>
          <p:cNvSpPr txBox="1">
            <a:spLocks noChangeArrowheads="1"/>
          </p:cNvSpPr>
          <p:nvPr/>
        </p:nvSpPr>
        <p:spPr bwMode="auto">
          <a:xfrm>
            <a:off x="4565650" y="5855048"/>
            <a:ext cx="3041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各趟排序后的结果</a:t>
            </a:r>
            <a:endParaRPr kumimoji="1" lang="zh-CN" altLang="en-US" sz="28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79240" name="Rectangle 40"/>
          <p:cNvSpPr>
            <a:spLocks noChangeArrowheads="1"/>
          </p:cNvSpPr>
          <p:nvPr/>
        </p:nvSpPr>
        <p:spPr bwMode="auto">
          <a:xfrm>
            <a:off x="1053306" y="-17462"/>
            <a:ext cx="56896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直接选择排序示例（续）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3" name="AutoShape 5" descr="白色大理石"/>
          <p:cNvSpPr>
            <a:spLocks noChangeArrowheads="1"/>
          </p:cNvSpPr>
          <p:nvPr/>
        </p:nvSpPr>
        <p:spPr bwMode="auto">
          <a:xfrm>
            <a:off x="2133600" y="5003800"/>
            <a:ext cx="7696200" cy="457200"/>
          </a:xfrm>
          <a:prstGeom prst="parallelogram">
            <a:avLst>
              <a:gd name="adj" fmla="val 24361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1254" name="AutoShape 6" descr="白色大理石"/>
          <p:cNvSpPr>
            <a:spLocks noChangeArrowheads="1"/>
          </p:cNvSpPr>
          <p:nvPr/>
        </p:nvSpPr>
        <p:spPr bwMode="auto">
          <a:xfrm>
            <a:off x="2133600" y="2462213"/>
            <a:ext cx="7696200" cy="457200"/>
          </a:xfrm>
          <a:prstGeom prst="parallelogram">
            <a:avLst>
              <a:gd name="adj" fmla="val 24361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76" name="Text Box 8"/>
          <p:cNvSpPr txBox="1">
            <a:spLocks noChangeArrowheads="1"/>
          </p:cNvSpPr>
          <p:nvPr/>
        </p:nvSpPr>
        <p:spPr bwMode="auto">
          <a:xfrm>
            <a:off x="3276600" y="2919413"/>
            <a:ext cx="528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0           1           2           3           4           5</a:t>
            </a:r>
            <a:endParaRPr kumimoji="1" lang="en-US" altLang="zh-CN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1258" name="AutoShape 10"/>
          <p:cNvSpPr>
            <a:spLocks noChangeArrowheads="1"/>
          </p:cNvSpPr>
          <p:nvPr/>
        </p:nvSpPr>
        <p:spPr bwMode="auto">
          <a:xfrm>
            <a:off x="7162800" y="2157413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1259" name="AutoShape 11"/>
          <p:cNvSpPr>
            <a:spLocks noChangeArrowheads="1"/>
          </p:cNvSpPr>
          <p:nvPr/>
        </p:nvSpPr>
        <p:spPr bwMode="auto">
          <a:xfrm>
            <a:off x="3200400" y="2462213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1260" name="AutoShape 12"/>
          <p:cNvSpPr>
            <a:spLocks noChangeArrowheads="1"/>
          </p:cNvSpPr>
          <p:nvPr/>
        </p:nvSpPr>
        <p:spPr bwMode="auto">
          <a:xfrm>
            <a:off x="6172200" y="2005013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</a:p>
        </p:txBody>
      </p:sp>
      <p:sp>
        <p:nvSpPr>
          <p:cNvPr id="181261" name="AutoShape 13"/>
          <p:cNvSpPr>
            <a:spLocks noChangeArrowheads="1"/>
          </p:cNvSpPr>
          <p:nvPr/>
        </p:nvSpPr>
        <p:spPr bwMode="auto">
          <a:xfrm>
            <a:off x="5181600" y="1700213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1262" name="AutoShape 14"/>
          <p:cNvSpPr>
            <a:spLocks noChangeArrowheads="1"/>
          </p:cNvSpPr>
          <p:nvPr/>
        </p:nvSpPr>
        <p:spPr bwMode="auto">
          <a:xfrm>
            <a:off x="8153400" y="2081213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1265" name="AutoShape 17"/>
          <p:cNvSpPr>
            <a:spLocks noChangeArrowheads="1"/>
          </p:cNvSpPr>
          <p:nvPr/>
        </p:nvSpPr>
        <p:spPr bwMode="auto">
          <a:xfrm>
            <a:off x="4191000" y="2005013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</a:p>
        </p:txBody>
      </p:sp>
      <p:sp>
        <p:nvSpPr>
          <p:cNvPr id="79883" name="Text Box 19"/>
          <p:cNvSpPr txBox="1">
            <a:spLocks noChangeArrowheads="1"/>
          </p:cNvSpPr>
          <p:nvPr/>
        </p:nvSpPr>
        <p:spPr bwMode="auto">
          <a:xfrm>
            <a:off x="1127448" y="800101"/>
            <a:ext cx="38544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3000" i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i</a:t>
            </a:r>
            <a:r>
              <a:rPr kumimoji="1" lang="en-US" altLang="zh-CN" sz="30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 =</a:t>
            </a:r>
            <a:r>
              <a:rPr kumimoji="1" lang="en-US" altLang="zh-CN" sz="3000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kumimoji="1" lang="zh-CN" altLang="en-US" sz="3000" dirty="0">
                <a:latin typeface="Times New Roman" panose="02020603050405020304" pitchFamily="18" charset="0"/>
                <a:ea typeface="黑体" panose="02010609060101010101" pitchFamily="49" charset="-122"/>
              </a:rPr>
              <a:t>时选择排序的过程</a:t>
            </a:r>
            <a:endParaRPr kumimoji="1" lang="zh-CN" altLang="en-US" sz="3000" b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1268" name="Line 20"/>
          <p:cNvSpPr>
            <a:spLocks noChangeShapeType="1"/>
          </p:cNvSpPr>
          <p:nvPr/>
        </p:nvSpPr>
        <p:spPr bwMode="auto">
          <a:xfrm flipV="1">
            <a:off x="4267200" y="3300413"/>
            <a:ext cx="0" cy="304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1269" name="Line 21"/>
          <p:cNvSpPr>
            <a:spLocks noChangeShapeType="1"/>
          </p:cNvSpPr>
          <p:nvPr/>
        </p:nvSpPr>
        <p:spPr bwMode="auto">
          <a:xfrm flipV="1">
            <a:off x="4572000" y="3300413"/>
            <a:ext cx="0" cy="304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1270" name="Line 22"/>
          <p:cNvSpPr>
            <a:spLocks noChangeShapeType="1"/>
          </p:cNvSpPr>
          <p:nvPr/>
        </p:nvSpPr>
        <p:spPr bwMode="auto">
          <a:xfrm flipV="1">
            <a:off x="5410200" y="3300413"/>
            <a:ext cx="0" cy="304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1271" name="Text Box 23"/>
          <p:cNvSpPr txBox="1">
            <a:spLocks noChangeArrowheads="1"/>
          </p:cNvSpPr>
          <p:nvPr/>
        </p:nvSpPr>
        <p:spPr bwMode="auto">
          <a:xfrm>
            <a:off x="4038601" y="3376613"/>
            <a:ext cx="172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  </a:t>
            </a:r>
            <a:r>
              <a:rPr kumimoji="1" lang="en-US" altLang="zh-CN" sz="2400" i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kumimoji="1"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j 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1272" name="AutoShape 24"/>
          <p:cNvSpPr>
            <a:spLocks noChangeArrowheads="1"/>
          </p:cNvSpPr>
          <p:nvPr/>
        </p:nvSpPr>
        <p:spPr bwMode="auto">
          <a:xfrm>
            <a:off x="5181600" y="4241800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1273" name="AutoShape 25"/>
          <p:cNvSpPr>
            <a:spLocks noChangeArrowheads="1"/>
          </p:cNvSpPr>
          <p:nvPr/>
        </p:nvSpPr>
        <p:spPr bwMode="auto">
          <a:xfrm>
            <a:off x="4191000" y="4546600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</a:p>
        </p:txBody>
      </p:sp>
      <p:sp>
        <p:nvSpPr>
          <p:cNvPr id="181274" name="AutoShape 26"/>
          <p:cNvSpPr>
            <a:spLocks noChangeArrowheads="1"/>
          </p:cNvSpPr>
          <p:nvPr/>
        </p:nvSpPr>
        <p:spPr bwMode="auto">
          <a:xfrm>
            <a:off x="3200400" y="5003800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1275" name="AutoShape 27"/>
          <p:cNvSpPr>
            <a:spLocks noChangeArrowheads="1"/>
          </p:cNvSpPr>
          <p:nvPr/>
        </p:nvSpPr>
        <p:spPr bwMode="auto">
          <a:xfrm>
            <a:off x="6172200" y="4546600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1276" name="AutoShape 28"/>
          <p:cNvSpPr>
            <a:spLocks noChangeArrowheads="1"/>
          </p:cNvSpPr>
          <p:nvPr/>
        </p:nvSpPr>
        <p:spPr bwMode="auto">
          <a:xfrm>
            <a:off x="7162800" y="4699000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1277" name="AutoShape 29"/>
          <p:cNvSpPr>
            <a:spLocks noChangeArrowheads="1"/>
          </p:cNvSpPr>
          <p:nvPr/>
        </p:nvSpPr>
        <p:spPr bwMode="auto">
          <a:xfrm>
            <a:off x="8153400" y="4622800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1278" name="Line 30"/>
          <p:cNvSpPr>
            <a:spLocks noChangeShapeType="1"/>
          </p:cNvSpPr>
          <p:nvPr/>
        </p:nvSpPr>
        <p:spPr bwMode="auto">
          <a:xfrm flipV="1">
            <a:off x="4267200" y="5537200"/>
            <a:ext cx="0" cy="304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1279" name="Line 31"/>
          <p:cNvSpPr>
            <a:spLocks noChangeShapeType="1"/>
          </p:cNvSpPr>
          <p:nvPr/>
        </p:nvSpPr>
        <p:spPr bwMode="auto">
          <a:xfrm flipV="1">
            <a:off x="4572000" y="5537200"/>
            <a:ext cx="0" cy="304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1280" name="Text Box 32"/>
          <p:cNvSpPr txBox="1">
            <a:spLocks noChangeArrowheads="1"/>
          </p:cNvSpPr>
          <p:nvPr/>
        </p:nvSpPr>
        <p:spPr bwMode="auto">
          <a:xfrm>
            <a:off x="4038601" y="5613400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  </a:t>
            </a:r>
            <a:r>
              <a:rPr kumimoji="1"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kumimoji="1"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j 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1281" name="Line 33"/>
          <p:cNvSpPr>
            <a:spLocks noChangeShapeType="1"/>
          </p:cNvSpPr>
          <p:nvPr/>
        </p:nvSpPr>
        <p:spPr bwMode="auto">
          <a:xfrm flipV="1">
            <a:off x="6400800" y="5537200"/>
            <a:ext cx="0" cy="304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1282" name="Text Box 34"/>
          <p:cNvSpPr txBox="1">
            <a:spLocks noChangeArrowheads="1"/>
          </p:cNvSpPr>
          <p:nvPr/>
        </p:nvSpPr>
        <p:spPr bwMode="auto">
          <a:xfrm>
            <a:off x="5851526" y="3294063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 </a:t>
            </a: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 25</a:t>
            </a:r>
            <a:endParaRPr kumimoji="1" lang="en-US" altLang="zh-CN" sz="240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1283" name="Text Box 35"/>
          <p:cNvSpPr txBox="1">
            <a:spLocks noChangeArrowheads="1"/>
          </p:cNvSpPr>
          <p:nvPr/>
        </p:nvSpPr>
        <p:spPr bwMode="auto">
          <a:xfrm>
            <a:off x="6734176" y="55372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 </a:t>
            </a: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 25</a:t>
            </a:r>
            <a:endParaRPr kumimoji="1" lang="en-US" altLang="zh-CN" sz="240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15" name="AutoShape 43" descr="白色大理石"/>
          <p:cNvSpPr>
            <a:spLocks noChangeArrowheads="1"/>
          </p:cNvSpPr>
          <p:nvPr/>
        </p:nvSpPr>
        <p:spPr bwMode="auto">
          <a:xfrm>
            <a:off x="2133600" y="4333875"/>
            <a:ext cx="7696200" cy="457200"/>
          </a:xfrm>
          <a:prstGeom prst="parallelogram">
            <a:avLst>
              <a:gd name="adj" fmla="val 24361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2316" name="AutoShape 44"/>
          <p:cNvSpPr>
            <a:spLocks noChangeArrowheads="1"/>
          </p:cNvSpPr>
          <p:nvPr/>
        </p:nvSpPr>
        <p:spPr bwMode="auto">
          <a:xfrm>
            <a:off x="5105400" y="3571875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2317" name="AutoShape 45"/>
          <p:cNvSpPr>
            <a:spLocks noChangeArrowheads="1"/>
          </p:cNvSpPr>
          <p:nvPr/>
        </p:nvSpPr>
        <p:spPr bwMode="auto">
          <a:xfrm>
            <a:off x="4114800" y="3876675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  <a:endParaRPr kumimoji="1" lang="en-US" altLang="zh-CN" sz="24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2318" name="AutoShape 46"/>
          <p:cNvSpPr>
            <a:spLocks noChangeArrowheads="1"/>
          </p:cNvSpPr>
          <p:nvPr/>
        </p:nvSpPr>
        <p:spPr bwMode="auto">
          <a:xfrm>
            <a:off x="3124200" y="4333875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2319" name="AutoShape 47"/>
          <p:cNvSpPr>
            <a:spLocks noChangeArrowheads="1"/>
          </p:cNvSpPr>
          <p:nvPr/>
        </p:nvSpPr>
        <p:spPr bwMode="auto">
          <a:xfrm>
            <a:off x="6096000" y="3876675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2320" name="AutoShape 48"/>
          <p:cNvSpPr>
            <a:spLocks noChangeArrowheads="1"/>
          </p:cNvSpPr>
          <p:nvPr/>
        </p:nvSpPr>
        <p:spPr bwMode="auto">
          <a:xfrm>
            <a:off x="7086600" y="4029075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</a:p>
        </p:txBody>
      </p:sp>
      <p:sp>
        <p:nvSpPr>
          <p:cNvPr id="182321" name="AutoShape 49"/>
          <p:cNvSpPr>
            <a:spLocks noChangeArrowheads="1"/>
          </p:cNvSpPr>
          <p:nvPr/>
        </p:nvSpPr>
        <p:spPr bwMode="auto">
          <a:xfrm>
            <a:off x="8077200" y="3952875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0905" name="Text Box 50"/>
          <p:cNvSpPr txBox="1">
            <a:spLocks noChangeArrowheads="1"/>
          </p:cNvSpPr>
          <p:nvPr/>
        </p:nvSpPr>
        <p:spPr bwMode="auto">
          <a:xfrm>
            <a:off x="3200400" y="4791075"/>
            <a:ext cx="528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0           1           2           3           4           5</a:t>
            </a:r>
            <a:endParaRPr kumimoji="1" lang="en-US" altLang="zh-CN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2323" name="Text Box 51"/>
          <p:cNvSpPr txBox="1">
            <a:spLocks noChangeArrowheads="1"/>
          </p:cNvSpPr>
          <p:nvPr/>
        </p:nvSpPr>
        <p:spPr bwMode="auto">
          <a:xfrm>
            <a:off x="4067176" y="5248275"/>
            <a:ext cx="461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                                         </a:t>
            </a:r>
            <a:r>
              <a:rPr kumimoji="1" lang="en-US" altLang="zh-CN" sz="2400" i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kumimoji="1"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j 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2324" name="Line 52"/>
          <p:cNvSpPr>
            <a:spLocks noChangeShapeType="1"/>
          </p:cNvSpPr>
          <p:nvPr/>
        </p:nvSpPr>
        <p:spPr bwMode="auto">
          <a:xfrm flipV="1">
            <a:off x="8305800" y="5172075"/>
            <a:ext cx="0" cy="304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2325" name="Line 53"/>
          <p:cNvSpPr>
            <a:spLocks noChangeShapeType="1"/>
          </p:cNvSpPr>
          <p:nvPr/>
        </p:nvSpPr>
        <p:spPr bwMode="auto">
          <a:xfrm flipV="1">
            <a:off x="7315200" y="5172075"/>
            <a:ext cx="0" cy="304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2326" name="Line 54"/>
          <p:cNvSpPr>
            <a:spLocks noChangeShapeType="1"/>
          </p:cNvSpPr>
          <p:nvPr/>
        </p:nvSpPr>
        <p:spPr bwMode="auto">
          <a:xfrm flipV="1">
            <a:off x="4343400" y="5172075"/>
            <a:ext cx="0" cy="304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2327" name="Text Box 55"/>
          <p:cNvSpPr txBox="1">
            <a:spLocks noChangeArrowheads="1"/>
          </p:cNvSpPr>
          <p:nvPr/>
        </p:nvSpPr>
        <p:spPr bwMode="auto">
          <a:xfrm>
            <a:off x="8715376" y="5019675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 </a:t>
            </a: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 16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2328" name="Text Box 56"/>
          <p:cNvSpPr txBox="1">
            <a:spLocks noChangeArrowheads="1"/>
          </p:cNvSpPr>
          <p:nvPr/>
        </p:nvSpPr>
        <p:spPr bwMode="auto">
          <a:xfrm>
            <a:off x="4305301" y="5819775"/>
            <a:ext cx="37496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600" i="1" u="sng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kumimoji="1" lang="en-US" altLang="zh-CN" sz="2600" u="sng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kumimoji="1" lang="zh-CN" altLang="en-US" sz="2600" u="sng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指示当前序列中最小者</a:t>
            </a:r>
            <a:endParaRPr kumimoji="1" lang="zh-CN" altLang="en-US" sz="26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2332" name="AutoShape 60" descr="白色大理石"/>
          <p:cNvSpPr>
            <a:spLocks noChangeArrowheads="1"/>
          </p:cNvSpPr>
          <p:nvPr/>
        </p:nvSpPr>
        <p:spPr bwMode="auto">
          <a:xfrm>
            <a:off x="2133600" y="2174875"/>
            <a:ext cx="7696200" cy="457200"/>
          </a:xfrm>
          <a:prstGeom prst="parallelogram">
            <a:avLst>
              <a:gd name="adj" fmla="val 24361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2333" name="AutoShape 61"/>
          <p:cNvSpPr>
            <a:spLocks noChangeArrowheads="1"/>
          </p:cNvSpPr>
          <p:nvPr/>
        </p:nvSpPr>
        <p:spPr bwMode="auto">
          <a:xfrm>
            <a:off x="5181600" y="1412875"/>
            <a:ext cx="533400" cy="1143000"/>
          </a:xfrm>
          <a:prstGeom prst="can">
            <a:avLst>
              <a:gd name="adj" fmla="val 53571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2334" name="AutoShape 62"/>
          <p:cNvSpPr>
            <a:spLocks noChangeArrowheads="1"/>
          </p:cNvSpPr>
          <p:nvPr/>
        </p:nvSpPr>
        <p:spPr bwMode="auto">
          <a:xfrm>
            <a:off x="3200400" y="2174875"/>
            <a:ext cx="533400" cy="381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2335" name="AutoShape 63"/>
          <p:cNvSpPr>
            <a:spLocks noChangeArrowheads="1"/>
          </p:cNvSpPr>
          <p:nvPr/>
        </p:nvSpPr>
        <p:spPr bwMode="auto">
          <a:xfrm>
            <a:off x="6172200" y="1717675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2336" name="AutoShape 64"/>
          <p:cNvSpPr>
            <a:spLocks noChangeArrowheads="1"/>
          </p:cNvSpPr>
          <p:nvPr/>
        </p:nvSpPr>
        <p:spPr bwMode="auto">
          <a:xfrm>
            <a:off x="8153400" y="1793875"/>
            <a:ext cx="533400" cy="762000"/>
          </a:xfrm>
          <a:prstGeom prst="can">
            <a:avLst>
              <a:gd name="adj" fmla="val 35714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2337" name="AutoShape 65"/>
          <p:cNvSpPr>
            <a:spLocks noChangeArrowheads="1"/>
          </p:cNvSpPr>
          <p:nvPr/>
        </p:nvSpPr>
        <p:spPr bwMode="auto">
          <a:xfrm>
            <a:off x="7162800" y="1870075"/>
            <a:ext cx="533400" cy="685800"/>
          </a:xfrm>
          <a:prstGeom prst="can">
            <a:avLst>
              <a:gd name="adj" fmla="val 32143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</a:p>
        </p:txBody>
      </p:sp>
      <p:sp>
        <p:nvSpPr>
          <p:cNvPr id="182338" name="Line 66"/>
          <p:cNvSpPr>
            <a:spLocks noChangeShapeType="1"/>
          </p:cNvSpPr>
          <p:nvPr/>
        </p:nvSpPr>
        <p:spPr bwMode="auto">
          <a:xfrm flipV="1">
            <a:off x="7543800" y="2708275"/>
            <a:ext cx="0" cy="304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2339" name="Line 67"/>
          <p:cNvSpPr>
            <a:spLocks noChangeShapeType="1"/>
          </p:cNvSpPr>
          <p:nvPr/>
        </p:nvSpPr>
        <p:spPr bwMode="auto">
          <a:xfrm flipV="1">
            <a:off x="4495800" y="2708275"/>
            <a:ext cx="0" cy="304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2340" name="Line 68"/>
          <p:cNvSpPr>
            <a:spLocks noChangeShapeType="1"/>
          </p:cNvSpPr>
          <p:nvPr/>
        </p:nvSpPr>
        <p:spPr bwMode="auto">
          <a:xfrm flipV="1">
            <a:off x="7315200" y="2708275"/>
            <a:ext cx="0" cy="304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2341" name="AutoShape 69"/>
          <p:cNvSpPr>
            <a:spLocks noChangeArrowheads="1"/>
          </p:cNvSpPr>
          <p:nvPr/>
        </p:nvSpPr>
        <p:spPr bwMode="auto">
          <a:xfrm>
            <a:off x="4191000" y="1717675"/>
            <a:ext cx="533400" cy="838200"/>
          </a:xfrm>
          <a:prstGeom prst="can">
            <a:avLst>
              <a:gd name="adj" fmla="val 39286"/>
            </a:avLst>
          </a:pr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  <a:endParaRPr kumimoji="1" lang="en-US" altLang="zh-CN" sz="24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2342" name="Text Box 70"/>
          <p:cNvSpPr txBox="1">
            <a:spLocks noChangeArrowheads="1"/>
          </p:cNvSpPr>
          <p:nvPr/>
        </p:nvSpPr>
        <p:spPr bwMode="auto">
          <a:xfrm>
            <a:off x="4219576" y="2784475"/>
            <a:ext cx="370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                                  </a:t>
            </a:r>
            <a:r>
              <a:rPr kumimoji="1"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k</a:t>
            </a:r>
            <a:r>
              <a:rPr kumimoji="1"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j 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2343" name="Text Box 71"/>
          <p:cNvSpPr txBox="1">
            <a:spLocks noChangeArrowheads="1"/>
          </p:cNvSpPr>
          <p:nvPr/>
        </p:nvSpPr>
        <p:spPr bwMode="auto">
          <a:xfrm>
            <a:off x="7908925" y="2708275"/>
            <a:ext cx="1119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16 &lt; 25</a:t>
            </a:r>
            <a:endParaRPr kumimoji="1"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0924" name="Text Box 72"/>
          <p:cNvSpPr txBox="1">
            <a:spLocks noChangeArrowheads="1"/>
          </p:cNvSpPr>
          <p:nvPr/>
        </p:nvSpPr>
        <p:spPr bwMode="auto">
          <a:xfrm>
            <a:off x="1055440" y="751957"/>
            <a:ext cx="57610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3000" i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i</a:t>
            </a:r>
            <a:r>
              <a:rPr kumimoji="1" lang="en-US" altLang="zh-CN" sz="30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 =</a:t>
            </a:r>
            <a:r>
              <a:rPr kumimoji="1" lang="en-US" altLang="zh-CN" sz="3000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kumimoji="1" lang="zh-CN" altLang="en-US" sz="3000" dirty="0">
                <a:latin typeface="Times New Roman" panose="02020603050405020304" pitchFamily="18" charset="0"/>
                <a:ea typeface="黑体" panose="02010609060101010101" pitchFamily="49" charset="-122"/>
              </a:rPr>
              <a:t>时选择排序的过程（续）</a:t>
            </a:r>
            <a:endParaRPr kumimoji="1" lang="zh-CN" altLang="en-US" sz="3000" b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1127448" y="41821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直接选择排序算法</a:t>
            </a:r>
            <a:endParaRPr lang="zh-CN" altLang="en-US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1923" name="Rectangle 5"/>
          <p:cNvSpPr>
            <a:spLocks noChangeArrowheads="1"/>
          </p:cNvSpPr>
          <p:nvPr/>
        </p:nvSpPr>
        <p:spPr bwMode="auto">
          <a:xfrm>
            <a:off x="1919289" y="1484313"/>
            <a:ext cx="8569325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#include “dataList.h”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template &lt;class T&gt; 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void SelectSort (dataList&lt;T&gt; &amp; L, const int left, const int right) {</a:t>
            </a:r>
            <a:r>
              <a:rPr kumimoji="1" lang="en-US" altLang="zh-CN" sz="2400">
                <a:solidFill>
                  <a:srgbClr val="CC0099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CC0099"/>
                </a:solidFill>
                <a:latin typeface="Times New Roman" panose="02020603050405020304" pitchFamily="18" charset="0"/>
              </a:rPr>
              <a:t>对元素</a:t>
            </a:r>
            <a:r>
              <a:rPr kumimoji="1" lang="en-US" altLang="zh-CN" sz="2400">
                <a:solidFill>
                  <a:srgbClr val="CC0099"/>
                </a:solidFill>
                <a:latin typeface="Times New Roman" panose="02020603050405020304" pitchFamily="18" charset="0"/>
              </a:rPr>
              <a:t>L.Vector[left],</a:t>
            </a:r>
            <a:r>
              <a:rPr kumimoji="1" lang="en-US" altLang="zh-CN" sz="24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…,L.Vector[right]</a:t>
            </a:r>
            <a:r>
              <a:rPr kumimoji="1" lang="zh-CN" altLang="en-US" sz="24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进行直接选择排序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    for ( int i = left;  i &lt; right;  i++ ) {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         int k = i; 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         for ( int j = i+1;  j &lt;= right;  j++ )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              if ( L[j] &lt; L[k] )  k = j;            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当前具最小排序码的元素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</a:rPr>
              <a:t>          </a:t>
            </a:r>
            <a:r>
              <a:rPr kumimoji="1" lang="en-US" altLang="zh-CN" sz="2400">
                <a:latin typeface="Times New Roman" panose="02020603050405020304" pitchFamily="18" charset="0"/>
              </a:rPr>
              <a:t>if ( k != i ) </a:t>
            </a:r>
            <a:r>
              <a:rPr kumimoji="1" lang="zh-CN" altLang="en-US" sz="2400">
                <a:latin typeface="Times New Roman" panose="02020603050405020304" pitchFamily="18" charset="0"/>
              </a:rPr>
              <a:t> </a:t>
            </a:r>
            <a:r>
              <a:rPr kumimoji="1" lang="en-US" altLang="zh-CN" sz="2400">
                <a:latin typeface="Times New Roman" panose="02020603050405020304" pitchFamily="18" charset="0"/>
              </a:rPr>
              <a:t>Swap ( L[i], L[k] );   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交换到第 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i 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个位置</a:t>
            </a:r>
            <a:endParaRPr kumimoji="1" lang="en-US" altLang="zh-CN" sz="2200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    }		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479376" y="1052736"/>
            <a:ext cx="820896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时间</a:t>
            </a:r>
            <a:endParaRPr lang="zh-CN" altLang="en-US" sz="2600" dirty="0">
              <a:solidFill>
                <a:schemeClr val="tx2"/>
              </a:solidFill>
            </a:endParaRPr>
          </a:p>
        </p:txBody>
      </p:sp>
      <p:sp>
        <p:nvSpPr>
          <p:cNvPr id="249861" name="Rectangle 5"/>
          <p:cNvSpPr>
            <a:spLocks noChangeArrowheads="1"/>
          </p:cNvSpPr>
          <p:nvPr/>
        </p:nvSpPr>
        <p:spPr bwMode="auto">
          <a:xfrm>
            <a:off x="479376" y="5084987"/>
            <a:ext cx="8208962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空间：</a:t>
            </a:r>
            <a:r>
              <a:rPr lang="en-US" altLang="zh-CN" sz="26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O(1)</a:t>
            </a:r>
          </a:p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600">
                <a:latin typeface="Times New Roman" panose="02020603050405020304" pitchFamily="18" charset="0"/>
              </a:rPr>
              <a:t>直接选择排序是一种</a:t>
            </a:r>
            <a:r>
              <a:rPr lang="zh-CN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不稳定</a:t>
            </a:r>
            <a:r>
              <a:rPr lang="zh-CN" altLang="en-US" sz="2600">
                <a:latin typeface="Times New Roman" panose="02020603050405020304" pitchFamily="18" charset="0"/>
              </a:rPr>
              <a:t>的排序方法。</a:t>
            </a:r>
            <a:endParaRPr lang="zh-CN" altLang="en-US" sz="2600"/>
          </a:p>
        </p:txBody>
      </p:sp>
      <p:sp>
        <p:nvSpPr>
          <p:cNvPr id="249863" name="Rectangle 7"/>
          <p:cNvSpPr>
            <a:spLocks noChangeArrowheads="1"/>
          </p:cNvSpPr>
          <p:nvPr/>
        </p:nvSpPr>
        <p:spPr bwMode="auto">
          <a:xfrm>
            <a:off x="1054101" y="41821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直接选择排序算法分析</a:t>
            </a:r>
            <a:endParaRPr lang="zh-CN" altLang="en-US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9871" name="Rectangle 15"/>
          <p:cNvSpPr>
            <a:spLocks noChangeArrowheads="1"/>
          </p:cNvSpPr>
          <p:nvPr/>
        </p:nvSpPr>
        <p:spPr bwMode="auto">
          <a:xfrm>
            <a:off x="695648" y="1630587"/>
            <a:ext cx="9360966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buClr>
                <a:srgbClr val="FF7C80"/>
              </a:buClr>
              <a:buSzPct val="50000"/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排序码</a:t>
            </a:r>
            <a:r>
              <a:rPr lang="zh-CN" altLang="en-US" sz="2600" dirty="0">
                <a:solidFill>
                  <a:srgbClr val="CC0099"/>
                </a:solidFill>
                <a:latin typeface="Times New Roman" panose="02020603050405020304" pitchFamily="18" charset="0"/>
              </a:rPr>
              <a:t>比较次数</a:t>
            </a:r>
            <a:r>
              <a:rPr lang="zh-CN" altLang="en-US" sz="2600" dirty="0">
                <a:latin typeface="Times New Roman" panose="02020603050405020304" pitchFamily="18" charset="0"/>
              </a:rPr>
              <a:t>： </a:t>
            </a:r>
            <a:r>
              <a:rPr lang="en-US" altLang="zh-CN" sz="2600" i="1" dirty="0">
                <a:latin typeface="Times New Roman" panose="02020603050405020304" pitchFamily="18" charset="0"/>
              </a:rPr>
              <a:t>KCN </a:t>
            </a:r>
            <a:r>
              <a:rPr lang="zh-CN" altLang="en-US" sz="2600" dirty="0">
                <a:latin typeface="Times New Roman" panose="02020603050405020304" pitchFamily="18" charset="0"/>
              </a:rPr>
              <a:t>与元素的初始排列无关，第 </a:t>
            </a:r>
            <a:r>
              <a:rPr lang="en-US" altLang="zh-CN" sz="2600" i="1" dirty="0" err="1">
                <a:latin typeface="Times New Roman" panose="02020603050405020304" pitchFamily="18" charset="0"/>
              </a:rPr>
              <a:t>i</a:t>
            </a:r>
            <a:r>
              <a:rPr lang="en-US" altLang="zh-CN" sz="2600" i="1" dirty="0">
                <a:latin typeface="Times New Roman" panose="02020603050405020304" pitchFamily="18" charset="0"/>
              </a:rPr>
              <a:t> </a:t>
            </a:r>
            <a:r>
              <a:rPr lang="zh-CN" altLang="en-US" sz="2600" dirty="0">
                <a:latin typeface="Times New Roman" panose="02020603050405020304" pitchFamily="18" charset="0"/>
              </a:rPr>
              <a:t>趟选择具有最小排序码元素所需的比较次数总是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n-i-</a:t>
            </a:r>
            <a:r>
              <a:rPr lang="en-US" altLang="zh-CN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 </a:t>
            </a:r>
            <a:r>
              <a:rPr lang="zh-CN" altLang="en-US" sz="2600" dirty="0">
                <a:latin typeface="Times New Roman" panose="02020603050405020304" pitchFamily="18" charset="0"/>
              </a:rPr>
              <a:t>次。总的排序码比较次数为</a:t>
            </a:r>
          </a:p>
          <a:p>
            <a:pPr>
              <a:buClr>
                <a:srgbClr val="FF7C80"/>
              </a:buClr>
              <a:buSzPct val="50000"/>
              <a:defRPr/>
            </a:pPr>
            <a:endParaRPr lang="zh-CN" altLang="en-US" sz="2600" dirty="0">
              <a:latin typeface="Times New Roman" panose="02020603050405020304" pitchFamily="18" charset="0"/>
            </a:endParaRPr>
          </a:p>
          <a:p>
            <a:pPr>
              <a:buClr>
                <a:srgbClr val="FF7C80"/>
              </a:buClr>
              <a:buSzPct val="50000"/>
              <a:defRPr/>
            </a:pPr>
            <a:endParaRPr lang="zh-CN" altLang="en-US" sz="26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rgbClr val="FF7C80"/>
              </a:buClr>
              <a:buSzPct val="50000"/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元素的</a:t>
            </a:r>
            <a:r>
              <a:rPr lang="zh-CN" altLang="en-US" sz="2600" dirty="0">
                <a:solidFill>
                  <a:srgbClr val="CC0099"/>
                </a:solidFill>
                <a:latin typeface="Times New Roman" panose="02020603050405020304" pitchFamily="18" charset="0"/>
              </a:rPr>
              <a:t>移动次数</a:t>
            </a:r>
            <a:r>
              <a:rPr lang="zh-CN" altLang="en-US" sz="2600" dirty="0">
                <a:latin typeface="Times New Roman" panose="02020603050405020304" pitchFamily="18" charset="0"/>
              </a:rPr>
              <a:t>：</a:t>
            </a:r>
            <a:r>
              <a:rPr lang="zh-CN" altLang="en-US" sz="2600" dirty="0">
                <a:solidFill>
                  <a:srgbClr val="CC0099"/>
                </a:solidFill>
                <a:latin typeface="Times New Roman" panose="02020603050405020304" pitchFamily="18" charset="0"/>
              </a:rPr>
              <a:t>最好</a:t>
            </a:r>
            <a:r>
              <a:rPr lang="zh-CN" altLang="en-US" sz="2600" dirty="0">
                <a:latin typeface="Times New Roman" panose="02020603050405020304" pitchFamily="18" charset="0"/>
              </a:rPr>
              <a:t>情况（</a:t>
            </a:r>
            <a:r>
              <a:rPr lang="zh-CN" altLang="en-US" sz="2600" dirty="0">
                <a:solidFill>
                  <a:schemeClr val="tx2"/>
                </a:solidFill>
                <a:latin typeface="Times New Roman" panose="02020603050405020304" pitchFamily="18" charset="0"/>
              </a:rPr>
              <a:t>正序</a:t>
            </a:r>
            <a:r>
              <a:rPr lang="zh-CN" altLang="en-US" sz="2600" dirty="0">
                <a:latin typeface="Times New Roman" panose="02020603050405020304" pitchFamily="18" charset="0"/>
              </a:rPr>
              <a:t>）： </a:t>
            </a:r>
            <a:r>
              <a:rPr lang="en-US" altLang="zh-CN" sz="2600" i="1" dirty="0">
                <a:latin typeface="Times New Roman" panose="02020603050405020304" pitchFamily="18" charset="0"/>
              </a:rPr>
              <a:t>RMN </a:t>
            </a:r>
            <a:r>
              <a:rPr lang="en-US" altLang="zh-CN" sz="2600" dirty="0">
                <a:latin typeface="Times New Roman" panose="02020603050405020304" pitchFamily="18" charset="0"/>
              </a:rPr>
              <a:t>= 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；</a:t>
            </a:r>
            <a:r>
              <a:rPr lang="zh-CN" altLang="en-US" sz="2600" dirty="0">
                <a:solidFill>
                  <a:srgbClr val="CC0099"/>
                </a:solidFill>
                <a:latin typeface="Times New Roman" panose="02020603050405020304" pitchFamily="18" charset="0"/>
              </a:rPr>
              <a:t>最坏</a:t>
            </a:r>
            <a:r>
              <a:rPr lang="zh-CN" altLang="en-US" sz="2600" dirty="0">
                <a:latin typeface="Times New Roman" panose="02020603050405020304" pitchFamily="18" charset="0"/>
              </a:rPr>
              <a:t>情况是每一趟都要进行交换，</a:t>
            </a:r>
            <a:r>
              <a:rPr lang="en-US" altLang="zh-CN" sz="2600" i="1" dirty="0">
                <a:latin typeface="Times New Roman" panose="02020603050405020304" pitchFamily="18" charset="0"/>
              </a:rPr>
              <a:t>RMN</a:t>
            </a:r>
            <a:r>
              <a:rPr lang="en-US" altLang="zh-CN" sz="2600" dirty="0">
                <a:latin typeface="Times New Roman" panose="02020603050405020304" pitchFamily="18" charset="0"/>
              </a:rPr>
              <a:t> = 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3(</a:t>
            </a:r>
            <a:r>
              <a:rPr lang="en-US" altLang="zh-CN" sz="2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-1)</a:t>
            </a:r>
            <a:r>
              <a:rPr lang="zh-CN" altLang="en-US" sz="2600" dirty="0">
                <a:latin typeface="Times New Roman" panose="02020603050405020304" pitchFamily="18" charset="0"/>
              </a:rPr>
              <a:t>。</a:t>
            </a:r>
          </a:p>
          <a:p>
            <a:pPr>
              <a:buClr>
                <a:srgbClr val="FF7C80"/>
              </a:buClr>
              <a:buSzPct val="50000"/>
              <a:defRPr/>
            </a:pPr>
            <a:endParaRPr lang="zh-CN" altLang="en-US" sz="26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8295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293469"/>
              </p:ext>
            </p:extLst>
          </p:nvPr>
        </p:nvGraphicFramePr>
        <p:xfrm>
          <a:off x="1919238" y="2956149"/>
          <a:ext cx="467995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7" name="公式" r:id="rId3" imgW="1943100" imgH="431800" progId="Equation.3">
                  <p:embed/>
                </p:oleObj>
              </mc:Choice>
              <mc:Fallback>
                <p:oleObj name="公式" r:id="rId3" imgW="1943100" imgH="431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38" y="2956149"/>
                        <a:ext cx="467995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104112" y="4725144"/>
            <a:ext cx="5112568" cy="19666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1400" smtClean="0">
                <a:latin typeface="Times New Roman" panose="02020603050405020304" pitchFamily="18" charset="0"/>
              </a:rPr>
              <a:t>void </a:t>
            </a:r>
            <a:r>
              <a:rPr kumimoji="1" lang="en-US" altLang="zh-CN" sz="1400">
                <a:latin typeface="Times New Roman" panose="02020603050405020304" pitchFamily="18" charset="0"/>
              </a:rPr>
              <a:t>SelectSort (dataList&lt;T&gt; &amp; L, const int left, const int right</a:t>
            </a:r>
            <a:r>
              <a:rPr kumimoji="1" lang="en-US" altLang="zh-CN" sz="1400" smtClean="0">
                <a:latin typeface="Times New Roman" panose="02020603050405020304" pitchFamily="18" charset="0"/>
              </a:rPr>
              <a:t>){ 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1400" smtClean="0">
                <a:latin typeface="Times New Roman" panose="02020603050405020304" pitchFamily="18" charset="0"/>
              </a:rPr>
              <a:t>for </a:t>
            </a:r>
            <a:r>
              <a:rPr kumimoji="1" lang="en-US" altLang="zh-CN" sz="1400">
                <a:latin typeface="Times New Roman" panose="02020603050405020304" pitchFamily="18" charset="0"/>
              </a:rPr>
              <a:t>( int i = left;  i &lt; right;  i++ ) {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1400">
                <a:latin typeface="Times New Roman" panose="02020603050405020304" pitchFamily="18" charset="0"/>
              </a:rPr>
              <a:t>          int k = i; 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1400">
                <a:latin typeface="Times New Roman" panose="02020603050405020304" pitchFamily="18" charset="0"/>
              </a:rPr>
              <a:t>          for ( int j = i+1;  j &lt;= right;  j++ )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1400">
                <a:latin typeface="Times New Roman" panose="02020603050405020304" pitchFamily="18" charset="0"/>
              </a:rPr>
              <a:t>               if ( L[j] &lt; L[k] )  k = j;       </a:t>
            </a:r>
            <a:r>
              <a:rPr kumimoji="1" lang="en-US" altLang="zh-CN" sz="1400" smtClean="0">
                <a:latin typeface="Times New Roman" panose="02020603050405020304" pitchFamily="18" charset="0"/>
              </a:rPr>
              <a:t> </a:t>
            </a:r>
            <a:r>
              <a:rPr kumimoji="1" lang="en-US" altLang="zh-CN" sz="14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1400">
                <a:solidFill>
                  <a:srgbClr val="3333CC"/>
                </a:solidFill>
                <a:latin typeface="Times New Roman" panose="02020603050405020304" pitchFamily="18" charset="0"/>
              </a:rPr>
              <a:t>当前具最小排序码的元素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zh-CN" altLang="en-US" sz="1400">
                <a:latin typeface="Times New Roman" panose="02020603050405020304" pitchFamily="18" charset="0"/>
              </a:rPr>
              <a:t>          </a:t>
            </a:r>
            <a:r>
              <a:rPr kumimoji="1" lang="en-US" altLang="zh-CN" sz="1400">
                <a:latin typeface="Times New Roman" panose="02020603050405020304" pitchFamily="18" charset="0"/>
              </a:rPr>
              <a:t>if ( k != i ) </a:t>
            </a:r>
            <a:r>
              <a:rPr kumimoji="1" lang="zh-CN" altLang="en-US" sz="1400">
                <a:latin typeface="Times New Roman" panose="02020603050405020304" pitchFamily="18" charset="0"/>
              </a:rPr>
              <a:t> </a:t>
            </a:r>
            <a:r>
              <a:rPr kumimoji="1" lang="en-US" altLang="zh-CN" sz="1400">
                <a:latin typeface="Times New Roman" panose="02020603050405020304" pitchFamily="18" charset="0"/>
              </a:rPr>
              <a:t>Swap ( L[i], L[k] );   </a:t>
            </a:r>
            <a:r>
              <a:rPr kumimoji="1" lang="en-US" altLang="zh-CN" sz="14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1400">
                <a:solidFill>
                  <a:srgbClr val="3333CC"/>
                </a:solidFill>
                <a:latin typeface="Times New Roman" panose="02020603050405020304" pitchFamily="18" charset="0"/>
              </a:rPr>
              <a:t>交换到第 </a:t>
            </a:r>
            <a:r>
              <a:rPr kumimoji="1" lang="en-US" altLang="zh-CN" sz="1400">
                <a:solidFill>
                  <a:srgbClr val="3333CC"/>
                </a:solidFill>
                <a:latin typeface="Times New Roman" panose="02020603050405020304" pitchFamily="18" charset="0"/>
              </a:rPr>
              <a:t>i </a:t>
            </a:r>
            <a:r>
              <a:rPr kumimoji="1" lang="zh-CN" altLang="en-US" sz="1400">
                <a:solidFill>
                  <a:srgbClr val="3333CC"/>
                </a:solidFill>
                <a:latin typeface="Times New Roman" panose="02020603050405020304" pitchFamily="18" charset="0"/>
              </a:rPr>
              <a:t>个位置</a:t>
            </a:r>
            <a:endParaRPr kumimoji="1" lang="en-US" altLang="zh-CN" sz="1400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1400">
                <a:latin typeface="Times New Roman" panose="02020603050405020304" pitchFamily="18" charset="0"/>
              </a:rPr>
              <a:t>     }		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1400">
                <a:latin typeface="Times New Roman" panose="02020603050405020304" pitchFamily="18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ChangeArrowheads="1"/>
          </p:cNvSpPr>
          <p:nvPr/>
        </p:nvSpPr>
        <p:spPr bwMode="auto">
          <a:xfrm>
            <a:off x="1126331" y="29466"/>
            <a:ext cx="5616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000" dirty="0">
                <a:solidFill>
                  <a:srgbClr val="0000CC"/>
                </a:solidFill>
                <a:latin typeface="Times New Roman" panose="02020603050405020304" pitchFamily="18" charset="0"/>
                <a:ea typeface="仿宋" panose="02010609060101010101" pitchFamily="49" charset="-122"/>
              </a:rPr>
              <a:t>9.4.2</a:t>
            </a:r>
            <a:r>
              <a:rPr lang="zh-CN" altLang="en-US" sz="4000" dirty="0">
                <a:solidFill>
                  <a:srgbClr val="0000CC"/>
                </a:solidFill>
                <a:latin typeface="Times New Roman" panose="02020603050405020304" pitchFamily="18" charset="0"/>
                <a:ea typeface="仿宋" panose="02010609060101010101" pitchFamily="49" charset="-122"/>
              </a:rPr>
              <a:t> 堆排序</a:t>
            </a: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1703711" y="1124744"/>
            <a:ext cx="9432849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30000"/>
              </a:spcBef>
              <a:buClr>
                <a:srgbClr val="0066CC"/>
              </a:buClr>
              <a:defRPr/>
            </a:pPr>
            <a:r>
              <a:rPr lang="zh-CN" alt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直接选择排序的缺点</a:t>
            </a:r>
            <a:r>
              <a:rPr lang="zh-CN" altLang="en-US" sz="2800" dirty="0">
                <a:latin typeface="Times New Roman" panose="02020603050405020304" pitchFamily="18" charset="0"/>
              </a:rPr>
              <a:t>：在后一趟比较选择时，没有利用前一趟比较的结果，出现重复比较，效率低。</a:t>
            </a:r>
          </a:p>
          <a:p>
            <a:pPr>
              <a:spcBef>
                <a:spcPct val="30000"/>
              </a:spcBef>
              <a:buClr>
                <a:srgbClr val="0066CC"/>
              </a:buClr>
              <a:defRPr/>
            </a:pPr>
            <a:r>
              <a:rPr lang="zh-CN" altLang="en-US" sz="2800" dirty="0">
                <a:latin typeface="Times New Roman" panose="02020603050405020304" pitchFamily="18" charset="0"/>
              </a:rPr>
              <a:t>利用堆及其运算，可以很容易地实现选择排序的思路，同时又克服了直接选择排序的缺点。</a:t>
            </a:r>
          </a:p>
          <a:p>
            <a:pPr>
              <a:spcBef>
                <a:spcPct val="30000"/>
              </a:spcBef>
              <a:buClr>
                <a:srgbClr val="0066CC"/>
              </a:buClr>
              <a:defRPr/>
            </a:pPr>
            <a:r>
              <a:rPr lang="zh-CN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堆排序</a:t>
            </a:r>
            <a:r>
              <a:rPr lang="en-US" altLang="zh-CN" sz="2800" dirty="0">
                <a:latin typeface="Times New Roman" panose="02020603050405020304" pitchFamily="18" charset="0"/>
              </a:rPr>
              <a:t>(Heap Sort)</a:t>
            </a:r>
            <a:r>
              <a:rPr lang="zh-CN" altLang="en-US" sz="2800" dirty="0">
                <a:latin typeface="Times New Roman" panose="02020603050405020304" pitchFamily="18" charset="0"/>
              </a:rPr>
              <a:t>分为两个</a:t>
            </a:r>
            <a:r>
              <a: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步骤</a:t>
            </a:r>
            <a:r>
              <a:rPr lang="zh-CN" altLang="en-US" sz="2800" dirty="0">
                <a:latin typeface="Times New Roman" panose="02020603050405020304" pitchFamily="18" charset="0"/>
              </a:rPr>
              <a:t>：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buClr>
                <a:srgbClr val="FF7C80"/>
              </a:buClr>
              <a:buSzPct val="50000"/>
              <a:defRPr/>
            </a:pPr>
            <a:r>
              <a:rPr lang="zh-CN" altLang="en-US" dirty="0">
                <a:latin typeface="Times New Roman" panose="02020603050405020304" pitchFamily="18" charset="0"/>
              </a:rPr>
              <a:t>根据初始输入数据，利用堆的调整算法</a:t>
            </a:r>
            <a:r>
              <a:rPr lang="en-US" altLang="zh-CN" dirty="0" err="1">
                <a:latin typeface="Times New Roman" panose="02020603050405020304" pitchFamily="18" charset="0"/>
              </a:rPr>
              <a:t>siftDown</a:t>
            </a:r>
            <a:r>
              <a:rPr lang="en-US" altLang="zh-CN" dirty="0">
                <a:latin typeface="Times New Roman" panose="02020603050405020304" pitchFamily="18" charset="0"/>
              </a:rPr>
              <a:t>() </a:t>
            </a:r>
            <a:r>
              <a:rPr lang="zh-CN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建立初始堆</a:t>
            </a:r>
            <a:r>
              <a:rPr lang="zh-CN" altLang="en-US" dirty="0">
                <a:latin typeface="Times New Roman" panose="02020603050405020304" pitchFamily="18" charset="0"/>
              </a:rPr>
              <a:t>；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buClr>
                <a:srgbClr val="FF7C80"/>
              </a:buClr>
              <a:buSzPct val="50000"/>
              <a:defRPr/>
            </a:pPr>
            <a:r>
              <a:rPr lang="zh-CN" altLang="en-US" dirty="0">
                <a:latin typeface="Times New Roman" panose="02020603050405020304" pitchFamily="18" charset="0"/>
              </a:rPr>
              <a:t>通过一系列的</a:t>
            </a:r>
            <a:r>
              <a:rPr lang="zh-CN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元素交换</a:t>
            </a:r>
            <a:r>
              <a:rPr lang="zh-CN" altLang="en-US" dirty="0">
                <a:latin typeface="Times New Roman" panose="02020603050405020304" pitchFamily="18" charset="0"/>
              </a:rPr>
              <a:t>和</a:t>
            </a:r>
            <a:r>
              <a:rPr lang="zh-CN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重新调整堆</a:t>
            </a:r>
            <a:r>
              <a:rPr lang="zh-CN" altLang="en-US" dirty="0">
                <a:latin typeface="Times New Roman" panose="02020603050405020304" pitchFamily="18" charset="0"/>
              </a:rPr>
              <a:t>进行排序。</a:t>
            </a:r>
          </a:p>
          <a:p>
            <a:pPr>
              <a:spcBef>
                <a:spcPct val="40000"/>
              </a:spcBef>
              <a:buClr>
                <a:srgbClr val="0066CC"/>
              </a:buClr>
              <a:defRPr/>
            </a:pPr>
            <a:r>
              <a:rPr lang="zh-CN" altLang="en-US" sz="2800" dirty="0">
                <a:latin typeface="Times New Roman" panose="02020603050405020304" pitchFamily="18" charset="0"/>
              </a:rPr>
              <a:t>第</a:t>
            </a:r>
            <a:r>
              <a:rPr lang="en-US" altLang="zh-CN" sz="2800" dirty="0">
                <a:latin typeface="Times New Roman" panose="02020603050405020304" pitchFamily="18" charset="0"/>
              </a:rPr>
              <a:t>5</a:t>
            </a:r>
            <a:r>
              <a:rPr lang="zh-CN" altLang="en-US" sz="2800" dirty="0">
                <a:latin typeface="Times New Roman" panose="02020603050405020304" pitchFamily="18" charset="0"/>
              </a:rPr>
              <a:t>章介绍的是最小堆，为了实现元素按排序码从小到大排序，要求建立最大堆，</a:t>
            </a:r>
            <a:r>
              <a:rPr lang="zh-CN" altLang="en-US" sz="2800" dirty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最大堆的类定义</a:t>
            </a:r>
            <a:r>
              <a:rPr lang="zh-CN" altLang="en-US" sz="2800" dirty="0">
                <a:solidFill>
                  <a:schemeClr val="folHlink"/>
                </a:solidFill>
                <a:latin typeface="Times New Roman" panose="02020603050405020304" pitchFamily="18" charset="0"/>
              </a:rPr>
              <a:t>见书</a:t>
            </a:r>
            <a:r>
              <a:rPr lang="en-US" altLang="zh-CN" sz="2800" dirty="0">
                <a:solidFill>
                  <a:schemeClr val="folHlink"/>
                </a:solidFill>
                <a:latin typeface="Times New Roman" panose="02020603050405020304" pitchFamily="18" charset="0"/>
              </a:rPr>
              <a:t>P419-420</a:t>
            </a:r>
            <a:r>
              <a:rPr lang="zh-CN" altLang="en-US" sz="2800" dirty="0">
                <a:latin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4" name="Rectangle 4"/>
          <p:cNvSpPr>
            <a:spLocks noChangeArrowheads="1"/>
          </p:cNvSpPr>
          <p:nvPr/>
        </p:nvSpPr>
        <p:spPr bwMode="auto">
          <a:xfrm>
            <a:off x="1054101" y="25517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最大堆的类定义</a:t>
            </a:r>
          </a:p>
        </p:txBody>
      </p:sp>
      <p:sp>
        <p:nvSpPr>
          <p:cNvPr id="84995" name="Rectangle 5"/>
          <p:cNvSpPr>
            <a:spLocks noChangeArrowheads="1"/>
          </p:cNvSpPr>
          <p:nvPr/>
        </p:nvSpPr>
        <p:spPr bwMode="auto">
          <a:xfrm>
            <a:off x="1992313" y="1052514"/>
            <a:ext cx="8424862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#define DefaultSize 100;		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template &lt;class T&gt;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struct Element {         </a:t>
            </a:r>
            <a:r>
              <a:rPr kumimoji="1" lang="en-US" altLang="zh-CN" sz="2400">
                <a:solidFill>
                  <a:srgbClr val="CC0099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CC0099"/>
                </a:solidFill>
                <a:latin typeface="Times New Roman" panose="02020603050405020304" pitchFamily="18" charset="0"/>
              </a:rPr>
              <a:t>数据表元素定义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    T key;		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排序码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zh-CN" altLang="en-US" sz="2400">
                <a:latin typeface="Times New Roman" panose="02020603050405020304" pitchFamily="18" charset="0"/>
              </a:rPr>
              <a:t>     </a:t>
            </a:r>
            <a:r>
              <a:rPr kumimoji="1" lang="en-US" altLang="zh-CN" sz="2400">
                <a:latin typeface="Times New Roman" panose="02020603050405020304" pitchFamily="18" charset="0"/>
              </a:rPr>
              <a:t>field otherdata;	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其它数据成员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zh-CN" altLang="en-US" sz="2400">
                <a:latin typeface="Times New Roman" panose="02020603050405020304" pitchFamily="18" charset="0"/>
              </a:rPr>
              <a:t>     重载函数：略       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重载赋值、比较操作，可以在程序中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                                    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直接用元素比较代表元素排序码的比较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};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template &lt;class T&gt;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class MaxHeap {                                  </a:t>
            </a:r>
            <a:r>
              <a:rPr kumimoji="1" lang="en-US" altLang="zh-CN" sz="2400">
                <a:solidFill>
                  <a:srgbClr val="CC0099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CC0099"/>
                </a:solidFill>
                <a:latin typeface="Times New Roman" panose="02020603050405020304" pitchFamily="18" charset="0"/>
              </a:rPr>
              <a:t>最大堆的类定义</a:t>
            </a:r>
            <a:endParaRPr lang="en-US" altLang="zh-CN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public: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     MaxHeap (int sz = DefaultSize);          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构造函数：建立空堆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>
                <a:latin typeface="Times New Roman" panose="02020603050405020304" pitchFamily="18" charset="0"/>
              </a:rPr>
              <a:t>     </a:t>
            </a:r>
            <a:r>
              <a:rPr lang="en-US" altLang="zh-CN" sz="2400">
                <a:solidFill>
                  <a:srgbClr val="0033CC"/>
                </a:solidFill>
                <a:latin typeface="Times New Roman" panose="02020603050405020304" pitchFamily="18" charset="0"/>
              </a:rPr>
              <a:t>MaxHeap</a:t>
            </a:r>
            <a:r>
              <a:rPr lang="en-US" altLang="zh-CN" sz="2400">
                <a:latin typeface="Times New Roman" panose="02020603050405020304" pitchFamily="18" charset="0"/>
              </a:rPr>
              <a:t> (Element&lt;T&gt; arr[ ], int n);  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构造函数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>
                <a:latin typeface="Times New Roman" panose="02020603050405020304" pitchFamily="18" charset="0"/>
              </a:rPr>
              <a:t>     </a:t>
            </a:r>
            <a:r>
              <a:rPr lang="en-US" altLang="zh-CN" sz="2400">
                <a:latin typeface="Times New Roman" panose="02020603050405020304" pitchFamily="18" charset="0"/>
              </a:rPr>
              <a:t>~MaxHeap() { delete [ ] heap; }	          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析构函数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>
                <a:latin typeface="Times New Roman" panose="02020603050405020304" pitchFamily="18" charset="0"/>
              </a:rPr>
              <a:t>     </a:t>
            </a:r>
            <a:r>
              <a:rPr lang="en-US" altLang="zh-CN" sz="2400">
                <a:latin typeface="Times New Roman" panose="02020603050405020304" pitchFamily="18" charset="0"/>
              </a:rPr>
              <a:t>bool Insert (Element&lt;T&gt;&amp; x);              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插入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ChangeArrowheads="1"/>
          </p:cNvSpPr>
          <p:nvPr/>
        </p:nvSpPr>
        <p:spPr bwMode="auto">
          <a:xfrm>
            <a:off x="1919288" y="1052736"/>
            <a:ext cx="822960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Times New Roman" panose="02020603050405020304" pitchFamily="18" charset="0"/>
              </a:rPr>
              <a:t>     </a:t>
            </a:r>
            <a:r>
              <a:rPr lang="en-US" altLang="zh-CN" sz="2400" dirty="0" err="1">
                <a:latin typeface="Times New Roman" panose="02020603050405020304" pitchFamily="18" charset="0"/>
              </a:rPr>
              <a:t>bool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Remove</a:t>
            </a:r>
            <a:r>
              <a:rPr lang="en-US" altLang="zh-CN" sz="2400" dirty="0">
                <a:latin typeface="Times New Roman" panose="02020603050405020304" pitchFamily="18" charset="0"/>
              </a:rPr>
              <a:t> (Element&lt;T&gt;&amp; x);   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删除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     </a:t>
            </a:r>
            <a:r>
              <a:rPr lang="en-US" altLang="zh-CN" sz="2400" dirty="0" err="1">
                <a:latin typeface="Times New Roman" panose="02020603050405020304" pitchFamily="18" charset="0"/>
              </a:rPr>
              <a:t>bool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</a:rPr>
              <a:t>IsEmpty</a:t>
            </a:r>
            <a:r>
              <a:rPr lang="en-US" altLang="zh-CN" sz="2400" dirty="0">
                <a:latin typeface="Times New Roman" panose="02020603050405020304" pitchFamily="18" charset="0"/>
              </a:rPr>
              <a:t> () </a:t>
            </a:r>
            <a:r>
              <a:rPr lang="en-US" altLang="zh-CN" sz="2400" dirty="0" err="1">
                <a:latin typeface="Times New Roman" panose="02020603050405020304" pitchFamily="18" charset="0"/>
              </a:rPr>
              <a:t>const</a:t>
            </a:r>
            <a:r>
              <a:rPr lang="en-US" altLang="zh-CN" sz="2400" dirty="0">
                <a:latin typeface="Times New Roman" panose="02020603050405020304" pitchFamily="18" charset="0"/>
              </a:rPr>
              <a:t>                     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判堆空否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Times New Roman" panose="02020603050405020304" pitchFamily="18" charset="0"/>
              </a:rPr>
              <a:t>         </a:t>
            </a:r>
            <a:r>
              <a:rPr lang="en-US" altLang="zh-CN" sz="2400" dirty="0">
                <a:latin typeface="Times New Roman" panose="02020603050405020304" pitchFamily="18" charset="0"/>
              </a:rPr>
              <a:t>{ return  </a:t>
            </a:r>
            <a:r>
              <a:rPr lang="en-US" altLang="zh-CN" sz="2400" dirty="0" err="1">
                <a:latin typeface="Times New Roman" panose="02020603050405020304" pitchFamily="18" charset="0"/>
              </a:rPr>
              <a:t>currentSize</a:t>
            </a:r>
            <a:r>
              <a:rPr lang="en-US" altLang="zh-CN" sz="2400" dirty="0">
                <a:latin typeface="Times New Roman" panose="02020603050405020304" pitchFamily="18" charset="0"/>
              </a:rPr>
              <a:t> == 0; }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     </a:t>
            </a:r>
            <a:r>
              <a:rPr lang="en-US" altLang="zh-CN" sz="2400" dirty="0" err="1">
                <a:latin typeface="Times New Roman" panose="02020603050405020304" pitchFamily="18" charset="0"/>
              </a:rPr>
              <a:t>bool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</a:rPr>
              <a:t>IsFull</a:t>
            </a:r>
            <a:r>
              <a:rPr lang="en-US" altLang="zh-CN" sz="2400" dirty="0">
                <a:latin typeface="Times New Roman" panose="02020603050405020304" pitchFamily="18" charset="0"/>
              </a:rPr>
              <a:t> () </a:t>
            </a:r>
            <a:r>
              <a:rPr lang="en-US" altLang="zh-CN" sz="2400" dirty="0" err="1">
                <a:latin typeface="Times New Roman" panose="02020603050405020304" pitchFamily="18" charset="0"/>
              </a:rPr>
              <a:t>const</a:t>
            </a:r>
            <a:r>
              <a:rPr lang="en-US" altLang="zh-CN" sz="2400" dirty="0">
                <a:latin typeface="Times New Roman" panose="02020603050405020304" pitchFamily="18" charset="0"/>
              </a:rPr>
              <a:t>                          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判堆满否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Times New Roman" panose="02020603050405020304" pitchFamily="18" charset="0"/>
              </a:rPr>
              <a:t> 	     </a:t>
            </a:r>
            <a:r>
              <a:rPr lang="en-US" altLang="zh-CN" sz="2400" dirty="0">
                <a:latin typeface="Times New Roman" panose="02020603050405020304" pitchFamily="18" charset="0"/>
              </a:rPr>
              <a:t>{ return </a:t>
            </a:r>
            <a:r>
              <a:rPr lang="en-US" altLang="zh-CN" sz="2400" dirty="0" err="1">
                <a:latin typeface="Times New Roman" panose="02020603050405020304" pitchFamily="18" charset="0"/>
              </a:rPr>
              <a:t>currentSize</a:t>
            </a:r>
            <a:r>
              <a:rPr lang="en-US" altLang="zh-CN" sz="2400" dirty="0">
                <a:latin typeface="Times New Roman" panose="02020603050405020304" pitchFamily="18" charset="0"/>
              </a:rPr>
              <a:t> == </a:t>
            </a:r>
            <a:r>
              <a:rPr lang="en-US" altLang="zh-CN" sz="2400" dirty="0" err="1">
                <a:latin typeface="Times New Roman" panose="02020603050405020304" pitchFamily="18" charset="0"/>
              </a:rPr>
              <a:t>maxHeapSize</a:t>
            </a:r>
            <a:r>
              <a:rPr lang="en-US" altLang="zh-CN" sz="2400" dirty="0">
                <a:latin typeface="Times New Roman" panose="02020603050405020304" pitchFamily="18" charset="0"/>
              </a:rPr>
              <a:t>; }	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private: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     Element&lt;T&gt; *heap;                         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最大堆元素存储数组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400" dirty="0" err="1">
                <a:latin typeface="Times New Roman" panose="02020603050405020304" pitchFamily="18" charset="0"/>
              </a:rPr>
              <a:t>int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</a:rPr>
              <a:t>currentSize</a:t>
            </a:r>
            <a:r>
              <a:rPr lang="en-US" altLang="zh-CN" sz="2400" dirty="0">
                <a:latin typeface="Times New Roman" panose="02020603050405020304" pitchFamily="18" charset="0"/>
              </a:rPr>
              <a:t>;		                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最大堆当前元素个数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Times New Roman" panose="02020603050405020304" pitchFamily="18" charset="0"/>
              </a:rPr>
              <a:t>     </a:t>
            </a:r>
            <a:r>
              <a:rPr lang="en-US" altLang="zh-CN" sz="2400" dirty="0" err="1">
                <a:latin typeface="Times New Roman" panose="02020603050405020304" pitchFamily="18" charset="0"/>
              </a:rPr>
              <a:t>int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</a:rPr>
              <a:t>maxHeapSize</a:t>
            </a:r>
            <a:r>
              <a:rPr lang="en-US" altLang="zh-CN" sz="2400" dirty="0">
                <a:latin typeface="Times New Roman" panose="02020603050405020304" pitchFamily="18" charset="0"/>
              </a:rPr>
              <a:t>;	                            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最大堆最大容量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Times New Roman" panose="02020603050405020304" pitchFamily="18" charset="0"/>
              </a:rPr>
              <a:t>     </a:t>
            </a:r>
            <a:r>
              <a:rPr lang="en-US" altLang="zh-CN" sz="2400" dirty="0">
                <a:latin typeface="Times New Roman" panose="02020603050405020304" pitchFamily="18" charset="0"/>
              </a:rPr>
              <a:t>void </a:t>
            </a:r>
            <a:r>
              <a:rPr lang="en-US" altLang="zh-CN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siftDown</a:t>
            </a:r>
            <a:r>
              <a:rPr lang="en-US" altLang="zh-CN" sz="2400" dirty="0">
                <a:latin typeface="Times New Roman" panose="02020603050405020304" pitchFamily="18" charset="0"/>
              </a:rPr>
              <a:t> (</a:t>
            </a:r>
            <a:r>
              <a:rPr lang="en-US" altLang="zh-CN" sz="2400" dirty="0" err="1">
                <a:latin typeface="Times New Roman" panose="02020603050405020304" pitchFamily="18" charset="0"/>
              </a:rPr>
              <a:t>int</a:t>
            </a:r>
            <a:r>
              <a:rPr lang="en-US" altLang="zh-CN" sz="2400" dirty="0">
                <a:latin typeface="Times New Roman" panose="02020603050405020304" pitchFamily="18" charset="0"/>
              </a:rPr>
              <a:t> start, </a:t>
            </a:r>
            <a:r>
              <a:rPr lang="en-US" altLang="zh-CN" sz="2400" dirty="0" err="1">
                <a:latin typeface="Times New Roman" panose="02020603050405020304" pitchFamily="18" charset="0"/>
              </a:rPr>
              <a:t>int</a:t>
            </a:r>
            <a:r>
              <a:rPr lang="en-US" altLang="zh-CN" sz="2400" dirty="0">
                <a:latin typeface="Times New Roman" panose="02020603050405020304" pitchFamily="18" charset="0"/>
              </a:rPr>
              <a:t> m);	    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向下调整算法（下滑）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Times New Roman" panose="02020603050405020304" pitchFamily="18" charset="0"/>
              </a:rPr>
              <a:t>     </a:t>
            </a:r>
            <a:r>
              <a:rPr lang="en-US" altLang="zh-CN" sz="2400" dirty="0">
                <a:latin typeface="Times New Roman" panose="02020603050405020304" pitchFamily="18" charset="0"/>
              </a:rPr>
              <a:t>void </a:t>
            </a:r>
            <a:r>
              <a:rPr lang="en-US" altLang="zh-CN" sz="2400" dirty="0" err="1">
                <a:latin typeface="Times New Roman" panose="02020603050405020304" pitchFamily="18" charset="0"/>
              </a:rPr>
              <a:t>siftUp</a:t>
            </a:r>
            <a:r>
              <a:rPr lang="en-US" altLang="zh-CN" sz="2400" dirty="0">
                <a:latin typeface="Times New Roman" panose="02020603050405020304" pitchFamily="18" charset="0"/>
              </a:rPr>
              <a:t> (</a:t>
            </a:r>
            <a:r>
              <a:rPr lang="en-US" altLang="zh-CN" sz="2400" dirty="0" err="1">
                <a:latin typeface="Times New Roman" panose="02020603050405020304" pitchFamily="18" charset="0"/>
              </a:rPr>
              <a:t>int</a:t>
            </a:r>
            <a:r>
              <a:rPr lang="en-US" altLang="zh-CN" sz="2400" dirty="0">
                <a:latin typeface="Times New Roman" panose="02020603050405020304" pitchFamily="18" charset="0"/>
              </a:rPr>
              <a:t> start);                      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向上调整算法（上提）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     Swap(</a:t>
            </a:r>
            <a:r>
              <a:rPr lang="en-US" altLang="zh-CN" sz="2400" dirty="0" err="1">
                <a:latin typeface="Times New Roman" panose="02020603050405020304" pitchFamily="18" charset="0"/>
              </a:rPr>
              <a:t>int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</a:rPr>
              <a:t>int</a:t>
            </a:r>
            <a:r>
              <a:rPr lang="en-US" altLang="zh-CN" sz="2400" dirty="0">
                <a:latin typeface="Times New Roman" panose="02020603050405020304" pitchFamily="18" charset="0"/>
              </a:rPr>
              <a:t> j);	                           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交换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         { Element&lt;T&gt; </a:t>
            </a:r>
            <a:r>
              <a:rPr lang="en-US" altLang="zh-CN" sz="2400" dirty="0" err="1">
                <a:latin typeface="Times New Roman" panose="02020603050405020304" pitchFamily="18" charset="0"/>
              </a:rPr>
              <a:t>tmp</a:t>
            </a:r>
            <a:r>
              <a:rPr lang="en-US" altLang="zh-CN" sz="2400" dirty="0">
                <a:latin typeface="Times New Roman" panose="02020603050405020304" pitchFamily="18" charset="0"/>
              </a:rPr>
              <a:t> = heap[</a:t>
            </a:r>
            <a:r>
              <a:rPr lang="en-US" altLang="zh-CN" sz="2400" dirty="0" err="1">
                <a:latin typeface="Times New Roman" panose="02020603050405020304" pitchFamily="18" charset="0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</a:rPr>
              <a:t>];  heap[</a:t>
            </a:r>
            <a:r>
              <a:rPr lang="en-US" altLang="zh-CN" sz="2400" dirty="0" err="1">
                <a:latin typeface="Times New Roman" panose="02020603050405020304" pitchFamily="18" charset="0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</a:rPr>
              <a:t>] = heap[j]; 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            heap[j]=</a:t>
            </a:r>
            <a:r>
              <a:rPr lang="en-US" altLang="zh-CN" sz="2400" dirty="0" err="1">
                <a:latin typeface="Times New Roman" panose="02020603050405020304" pitchFamily="18" charset="0"/>
              </a:rPr>
              <a:t>tmp</a:t>
            </a:r>
            <a:r>
              <a:rPr lang="en-US" altLang="zh-CN" sz="2400" dirty="0">
                <a:latin typeface="Times New Roman" panose="02020603050405020304" pitchFamily="18" charset="0"/>
              </a:rPr>
              <a:t>;  }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};</a:t>
            </a:r>
          </a:p>
        </p:txBody>
      </p:sp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1269206" y="0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最大堆的类定义（续）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328248" y="478909"/>
            <a:ext cx="3672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主宰全球的</a:t>
            </a:r>
            <a:r>
              <a:rPr lang="en-US" altLang="zh-CN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zh-CN" alt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大算法 </a:t>
            </a:r>
            <a:r>
              <a:rPr lang="en-US" altLang="zh-CN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CSDN</a:t>
            </a:r>
            <a:endParaRPr lang="zh-CN" altLang="en-US" sz="1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774826" y="1106488"/>
            <a:ext cx="9433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400" dirty="0">
                <a:solidFill>
                  <a:srgbClr val="0000CC"/>
                </a:solidFill>
              </a:rPr>
              <a:t>归并排序</a:t>
            </a:r>
            <a:r>
              <a:rPr lang="en-US" altLang="zh-CN" sz="2400" dirty="0">
                <a:solidFill>
                  <a:srgbClr val="0000CC"/>
                </a:solidFill>
              </a:rPr>
              <a:t>(MERGE SORT)</a:t>
            </a:r>
            <a:r>
              <a:rPr lang="zh-CN" altLang="en-US" sz="2400" dirty="0">
                <a:solidFill>
                  <a:srgbClr val="0000CC"/>
                </a:solidFill>
              </a:rPr>
              <a:t>、快速排序</a:t>
            </a:r>
            <a:r>
              <a:rPr lang="en-US" altLang="zh-CN" sz="2400" dirty="0">
                <a:solidFill>
                  <a:srgbClr val="0000CC"/>
                </a:solidFill>
              </a:rPr>
              <a:t>(QUICK SORT)</a:t>
            </a:r>
            <a:r>
              <a:rPr lang="zh-CN" altLang="en-US" sz="2400" dirty="0">
                <a:solidFill>
                  <a:srgbClr val="0000CC"/>
                </a:solidFill>
              </a:rPr>
              <a:t>和堆积排序</a:t>
            </a:r>
            <a:r>
              <a:rPr lang="en-US" altLang="zh-CN" sz="2400" dirty="0">
                <a:solidFill>
                  <a:srgbClr val="0000CC"/>
                </a:solidFill>
              </a:rPr>
              <a:t>(HEAP SORT</a:t>
            </a:r>
            <a:r>
              <a:rPr lang="en-US" altLang="zh-CN" sz="2400" dirty="0" smtClean="0">
                <a:solidFill>
                  <a:srgbClr val="0000CC"/>
                </a:solidFill>
              </a:rPr>
              <a:t>)---</a:t>
            </a:r>
            <a:r>
              <a:rPr lang="zh-CN" altLang="en-US" sz="2400" dirty="0" smtClean="0">
                <a:solidFill>
                  <a:srgbClr val="FF0000"/>
                </a:solidFill>
              </a:rPr>
              <a:t>是目前最好的排序算法吗？万能的吗？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endParaRPr lang="en-US" altLang="zh-CN" sz="24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srgbClr val="FF0000"/>
                </a:solidFill>
              </a:rPr>
              <a:t>哪个排序算法效率最高</a:t>
            </a:r>
            <a:r>
              <a:rPr lang="zh-CN" altLang="en-US" sz="2400" dirty="0" smtClean="0">
                <a:solidFill>
                  <a:srgbClr val="FF0000"/>
                </a:solidFill>
              </a:rPr>
              <a:t>？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altLang="zh-CN" sz="2400" dirty="0">
              <a:solidFill>
                <a:srgbClr val="FF0000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solidFill>
                  <a:srgbClr val="FF0000"/>
                </a:solidFill>
              </a:rPr>
              <a:t>不同的排序算法使用的问题场景是什么？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15364" name="Picture 2" descr="http://cms.csdnimg.cn/article/201406/03/538d2d401e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3827343"/>
            <a:ext cx="5715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标题 1"/>
          <p:cNvSpPr txBox="1">
            <a:spLocks/>
          </p:cNvSpPr>
          <p:nvPr/>
        </p:nvSpPr>
        <p:spPr bwMode="auto">
          <a:xfrm>
            <a:off x="983432" y="57370"/>
            <a:ext cx="7793038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000" dirty="0">
                <a:solidFill>
                  <a:srgbClr val="0000CC"/>
                </a:solidFill>
                <a:ea typeface="黑体" panose="02010609060101010101" pitchFamily="49" charset="-122"/>
              </a:rPr>
              <a:t>Motivation</a:t>
            </a:r>
            <a:endParaRPr lang="zh-CN" altLang="en-US" sz="4000" dirty="0">
              <a:solidFill>
                <a:srgbClr val="0000CC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Line 4"/>
          <p:cNvSpPr>
            <a:spLocks noChangeShapeType="1"/>
          </p:cNvSpPr>
          <p:nvPr/>
        </p:nvSpPr>
        <p:spPr bwMode="auto">
          <a:xfrm flipH="1">
            <a:off x="8499475" y="3057525"/>
            <a:ext cx="228600" cy="533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637" name="Line 5"/>
          <p:cNvSpPr>
            <a:spLocks noChangeShapeType="1"/>
          </p:cNvSpPr>
          <p:nvPr/>
        </p:nvSpPr>
        <p:spPr bwMode="auto">
          <a:xfrm>
            <a:off x="8118475" y="2143125"/>
            <a:ext cx="609600" cy="762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>
            <a:off x="7448550" y="3057525"/>
            <a:ext cx="152400" cy="457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639" name="Line 7"/>
          <p:cNvSpPr>
            <a:spLocks noChangeShapeType="1"/>
          </p:cNvSpPr>
          <p:nvPr/>
        </p:nvSpPr>
        <p:spPr bwMode="auto">
          <a:xfrm flipH="1">
            <a:off x="6686550" y="2143125"/>
            <a:ext cx="1219200" cy="1524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640" name="Line 8"/>
          <p:cNvSpPr>
            <a:spLocks noChangeShapeType="1"/>
          </p:cNvSpPr>
          <p:nvPr/>
        </p:nvSpPr>
        <p:spPr bwMode="auto">
          <a:xfrm flipH="1">
            <a:off x="4419600" y="3057525"/>
            <a:ext cx="228600" cy="533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641" name="Line 9"/>
          <p:cNvSpPr>
            <a:spLocks noChangeShapeType="1"/>
          </p:cNvSpPr>
          <p:nvPr/>
        </p:nvSpPr>
        <p:spPr bwMode="auto">
          <a:xfrm>
            <a:off x="3352800" y="3057525"/>
            <a:ext cx="152400" cy="457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642" name="Line 10"/>
          <p:cNvSpPr>
            <a:spLocks noChangeShapeType="1"/>
          </p:cNvSpPr>
          <p:nvPr/>
        </p:nvSpPr>
        <p:spPr bwMode="auto">
          <a:xfrm>
            <a:off x="4191000" y="2143125"/>
            <a:ext cx="609600" cy="762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643" name="Line 11"/>
          <p:cNvSpPr>
            <a:spLocks noChangeShapeType="1"/>
          </p:cNvSpPr>
          <p:nvPr/>
        </p:nvSpPr>
        <p:spPr bwMode="auto">
          <a:xfrm flipH="1">
            <a:off x="2590800" y="2143125"/>
            <a:ext cx="1219200" cy="1524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646" name="Oval 14"/>
          <p:cNvSpPr>
            <a:spLocks noChangeArrowheads="1"/>
          </p:cNvSpPr>
          <p:nvPr/>
        </p:nvSpPr>
        <p:spPr bwMode="auto">
          <a:xfrm>
            <a:off x="3733800" y="1762125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47" name="Oval 15"/>
          <p:cNvSpPr>
            <a:spLocks noChangeArrowheads="1"/>
          </p:cNvSpPr>
          <p:nvPr/>
        </p:nvSpPr>
        <p:spPr bwMode="auto">
          <a:xfrm>
            <a:off x="2971800" y="2600325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48" name="Oval 16"/>
          <p:cNvSpPr>
            <a:spLocks noChangeArrowheads="1"/>
          </p:cNvSpPr>
          <p:nvPr/>
        </p:nvSpPr>
        <p:spPr bwMode="auto">
          <a:xfrm>
            <a:off x="2209800" y="3514725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49" name="Oval 17"/>
          <p:cNvSpPr>
            <a:spLocks noChangeArrowheads="1"/>
          </p:cNvSpPr>
          <p:nvPr/>
        </p:nvSpPr>
        <p:spPr bwMode="auto">
          <a:xfrm>
            <a:off x="4495800" y="2600325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50" name="Oval 18"/>
          <p:cNvSpPr>
            <a:spLocks noChangeArrowheads="1"/>
          </p:cNvSpPr>
          <p:nvPr/>
        </p:nvSpPr>
        <p:spPr bwMode="auto">
          <a:xfrm>
            <a:off x="3276600" y="3514725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51" name="Oval 19"/>
          <p:cNvSpPr>
            <a:spLocks noChangeArrowheads="1"/>
          </p:cNvSpPr>
          <p:nvPr/>
        </p:nvSpPr>
        <p:spPr bwMode="auto">
          <a:xfrm>
            <a:off x="4114800" y="3514725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52" name="Text Box 20"/>
          <p:cNvSpPr txBox="1">
            <a:spLocks noChangeArrowheads="1"/>
          </p:cNvSpPr>
          <p:nvPr/>
        </p:nvSpPr>
        <p:spPr bwMode="auto">
          <a:xfrm>
            <a:off x="3524250" y="14462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53" name="Text Box 21"/>
          <p:cNvSpPr txBox="1">
            <a:spLocks noChangeArrowheads="1"/>
          </p:cNvSpPr>
          <p:nvPr/>
        </p:nvSpPr>
        <p:spPr bwMode="auto">
          <a:xfrm>
            <a:off x="2838450" y="21939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54" name="Text Box 22"/>
          <p:cNvSpPr txBox="1">
            <a:spLocks noChangeArrowheads="1"/>
          </p:cNvSpPr>
          <p:nvPr/>
        </p:nvSpPr>
        <p:spPr bwMode="auto">
          <a:xfrm>
            <a:off x="4972050" y="23463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55" name="Text Box 23"/>
          <p:cNvSpPr txBox="1">
            <a:spLocks noChangeArrowheads="1"/>
          </p:cNvSpPr>
          <p:nvPr/>
        </p:nvSpPr>
        <p:spPr bwMode="auto">
          <a:xfrm>
            <a:off x="2133600" y="31226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56" name="Text Box 24"/>
          <p:cNvSpPr txBox="1">
            <a:spLocks noChangeArrowheads="1"/>
          </p:cNvSpPr>
          <p:nvPr/>
        </p:nvSpPr>
        <p:spPr bwMode="auto">
          <a:xfrm>
            <a:off x="3505200" y="31226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57" name="Text Box 25"/>
          <p:cNvSpPr txBox="1">
            <a:spLocks noChangeArrowheads="1"/>
          </p:cNvSpPr>
          <p:nvPr/>
        </p:nvSpPr>
        <p:spPr bwMode="auto">
          <a:xfrm>
            <a:off x="4057650" y="31226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58" name="Line 26"/>
          <p:cNvSpPr>
            <a:spLocks noChangeShapeType="1"/>
          </p:cNvSpPr>
          <p:nvPr/>
        </p:nvSpPr>
        <p:spPr bwMode="auto">
          <a:xfrm flipH="1">
            <a:off x="4876800" y="2219325"/>
            <a:ext cx="2286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659" name="Text Box 27"/>
          <p:cNvSpPr txBox="1">
            <a:spLocks noChangeArrowheads="1"/>
          </p:cNvSpPr>
          <p:nvPr/>
        </p:nvSpPr>
        <p:spPr bwMode="auto">
          <a:xfrm>
            <a:off x="5051425" y="1827213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60" name="AutoShape 28"/>
          <p:cNvSpPr>
            <a:spLocks noChangeArrowheads="1"/>
          </p:cNvSpPr>
          <p:nvPr/>
        </p:nvSpPr>
        <p:spPr bwMode="auto">
          <a:xfrm>
            <a:off x="5562600" y="2676525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661" name="Oval 29"/>
          <p:cNvSpPr>
            <a:spLocks noChangeArrowheads="1"/>
          </p:cNvSpPr>
          <p:nvPr/>
        </p:nvSpPr>
        <p:spPr bwMode="auto">
          <a:xfrm>
            <a:off x="7753350" y="1762125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62" name="Oval 30"/>
          <p:cNvSpPr>
            <a:spLocks noChangeArrowheads="1"/>
          </p:cNvSpPr>
          <p:nvPr/>
        </p:nvSpPr>
        <p:spPr bwMode="auto">
          <a:xfrm>
            <a:off x="7067550" y="2600325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63" name="Oval 31"/>
          <p:cNvSpPr>
            <a:spLocks noChangeArrowheads="1"/>
          </p:cNvSpPr>
          <p:nvPr/>
        </p:nvSpPr>
        <p:spPr bwMode="auto">
          <a:xfrm>
            <a:off x="6305550" y="3514725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64" name="Oval 32"/>
          <p:cNvSpPr>
            <a:spLocks noChangeArrowheads="1"/>
          </p:cNvSpPr>
          <p:nvPr/>
        </p:nvSpPr>
        <p:spPr bwMode="auto">
          <a:xfrm>
            <a:off x="7372350" y="3514725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65" name="Oval 33"/>
          <p:cNvSpPr>
            <a:spLocks noChangeArrowheads="1"/>
          </p:cNvSpPr>
          <p:nvPr/>
        </p:nvSpPr>
        <p:spPr bwMode="auto">
          <a:xfrm>
            <a:off x="8515350" y="2600325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66" name="Oval 34"/>
          <p:cNvSpPr>
            <a:spLocks noChangeArrowheads="1"/>
          </p:cNvSpPr>
          <p:nvPr/>
        </p:nvSpPr>
        <p:spPr bwMode="auto">
          <a:xfrm>
            <a:off x="8210550" y="3514725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67" name="Text Box 35"/>
          <p:cNvSpPr txBox="1">
            <a:spLocks noChangeArrowheads="1"/>
          </p:cNvSpPr>
          <p:nvPr/>
        </p:nvSpPr>
        <p:spPr bwMode="auto">
          <a:xfrm>
            <a:off x="8020050" y="14319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68" name="Text Box 36"/>
          <p:cNvSpPr txBox="1">
            <a:spLocks noChangeArrowheads="1"/>
          </p:cNvSpPr>
          <p:nvPr/>
        </p:nvSpPr>
        <p:spPr bwMode="auto">
          <a:xfrm>
            <a:off x="8991600" y="24225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69" name="Text Box 37"/>
          <p:cNvSpPr txBox="1">
            <a:spLocks noChangeArrowheads="1"/>
          </p:cNvSpPr>
          <p:nvPr/>
        </p:nvSpPr>
        <p:spPr bwMode="auto">
          <a:xfrm>
            <a:off x="8077200" y="31845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70" name="Text Box 38"/>
          <p:cNvSpPr txBox="1">
            <a:spLocks noChangeArrowheads="1"/>
          </p:cNvSpPr>
          <p:nvPr/>
        </p:nvSpPr>
        <p:spPr bwMode="auto">
          <a:xfrm>
            <a:off x="7677150" y="31845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71" name="Text Box 39"/>
          <p:cNvSpPr txBox="1">
            <a:spLocks noChangeArrowheads="1"/>
          </p:cNvSpPr>
          <p:nvPr/>
        </p:nvSpPr>
        <p:spPr bwMode="auto">
          <a:xfrm>
            <a:off x="6172200" y="31845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72" name="Text Box 40"/>
          <p:cNvSpPr txBox="1">
            <a:spLocks noChangeArrowheads="1"/>
          </p:cNvSpPr>
          <p:nvPr/>
        </p:nvSpPr>
        <p:spPr bwMode="auto">
          <a:xfrm>
            <a:off x="6823075" y="22844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74" name="Text Box 42"/>
          <p:cNvSpPr txBox="1">
            <a:spLocks noChangeArrowheads="1"/>
          </p:cNvSpPr>
          <p:nvPr/>
        </p:nvSpPr>
        <p:spPr bwMode="auto">
          <a:xfrm>
            <a:off x="7059614" y="1814513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75" name="Line 43"/>
          <p:cNvSpPr>
            <a:spLocks noChangeShapeType="1"/>
          </p:cNvSpPr>
          <p:nvPr/>
        </p:nvSpPr>
        <p:spPr bwMode="auto">
          <a:xfrm>
            <a:off x="7204075" y="2219325"/>
            <a:ext cx="76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676" name="Rectangle 44" descr="永恒"/>
          <p:cNvSpPr>
            <a:spLocks noChangeArrowheads="1"/>
          </p:cNvSpPr>
          <p:nvPr/>
        </p:nvSpPr>
        <p:spPr bwMode="auto">
          <a:xfrm>
            <a:off x="2209800" y="4657725"/>
            <a:ext cx="32766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  25  49  25* 16  08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77" name="Line 45"/>
          <p:cNvSpPr>
            <a:spLocks noChangeShapeType="1"/>
          </p:cNvSpPr>
          <p:nvPr/>
        </p:nvSpPr>
        <p:spPr bwMode="auto">
          <a:xfrm>
            <a:off x="2743200" y="465772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678" name="Line 46"/>
          <p:cNvSpPr>
            <a:spLocks noChangeShapeType="1"/>
          </p:cNvSpPr>
          <p:nvPr/>
        </p:nvSpPr>
        <p:spPr bwMode="auto">
          <a:xfrm>
            <a:off x="3276600" y="465772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679" name="Line 47"/>
          <p:cNvSpPr>
            <a:spLocks noChangeShapeType="1"/>
          </p:cNvSpPr>
          <p:nvPr/>
        </p:nvSpPr>
        <p:spPr bwMode="auto">
          <a:xfrm>
            <a:off x="3810000" y="465772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680" name="Line 48"/>
          <p:cNvSpPr>
            <a:spLocks noChangeShapeType="1"/>
          </p:cNvSpPr>
          <p:nvPr/>
        </p:nvSpPr>
        <p:spPr bwMode="auto">
          <a:xfrm>
            <a:off x="4419600" y="465772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681" name="Line 49"/>
          <p:cNvSpPr>
            <a:spLocks noChangeShapeType="1"/>
          </p:cNvSpPr>
          <p:nvPr/>
        </p:nvSpPr>
        <p:spPr bwMode="auto">
          <a:xfrm>
            <a:off x="4953000" y="465772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682" name="Text Box 50"/>
          <p:cNvSpPr txBox="1">
            <a:spLocks noChangeArrowheads="1"/>
          </p:cNvSpPr>
          <p:nvPr/>
        </p:nvSpPr>
        <p:spPr bwMode="auto">
          <a:xfrm>
            <a:off x="2486026" y="5368925"/>
            <a:ext cx="25066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600">
                <a:solidFill>
                  <a:schemeClr val="tx1"/>
                </a:solidFill>
                <a:latin typeface="Times New Roman" panose="02020603050405020304" pitchFamily="18" charset="0"/>
              </a:rPr>
              <a:t>初始排序码集合</a:t>
            </a:r>
            <a:endParaRPr kumimoji="1" lang="zh-CN" altLang="en-US" sz="26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83" name="Rectangle 51" descr="永恒"/>
          <p:cNvSpPr>
            <a:spLocks noChangeArrowheads="1"/>
          </p:cNvSpPr>
          <p:nvPr/>
        </p:nvSpPr>
        <p:spPr bwMode="auto">
          <a:xfrm>
            <a:off x="6229350" y="4657725"/>
            <a:ext cx="32766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  25  49  25* 16  08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84" name="Line 52"/>
          <p:cNvSpPr>
            <a:spLocks noChangeShapeType="1"/>
          </p:cNvSpPr>
          <p:nvPr/>
        </p:nvSpPr>
        <p:spPr bwMode="auto">
          <a:xfrm>
            <a:off x="6762750" y="465772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685" name="Line 53"/>
          <p:cNvSpPr>
            <a:spLocks noChangeShapeType="1"/>
          </p:cNvSpPr>
          <p:nvPr/>
        </p:nvSpPr>
        <p:spPr bwMode="auto">
          <a:xfrm>
            <a:off x="7296150" y="465772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686" name="Line 54"/>
          <p:cNvSpPr>
            <a:spLocks noChangeShapeType="1"/>
          </p:cNvSpPr>
          <p:nvPr/>
        </p:nvSpPr>
        <p:spPr bwMode="auto">
          <a:xfrm>
            <a:off x="7829550" y="465772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687" name="Line 55"/>
          <p:cNvSpPr>
            <a:spLocks noChangeShapeType="1"/>
          </p:cNvSpPr>
          <p:nvPr/>
        </p:nvSpPr>
        <p:spPr bwMode="auto">
          <a:xfrm>
            <a:off x="8439150" y="465772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688" name="Line 56"/>
          <p:cNvSpPr>
            <a:spLocks noChangeShapeType="1"/>
          </p:cNvSpPr>
          <p:nvPr/>
        </p:nvSpPr>
        <p:spPr bwMode="auto">
          <a:xfrm>
            <a:off x="8972550" y="465772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689" name="Text Box 57"/>
          <p:cNvSpPr txBox="1">
            <a:spLocks noChangeArrowheads="1"/>
          </p:cNvSpPr>
          <p:nvPr/>
        </p:nvSpPr>
        <p:spPr bwMode="auto">
          <a:xfrm>
            <a:off x="6442075" y="5357813"/>
            <a:ext cx="307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800" i="1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r>
              <a:rPr kumimoji="1" lang="en-US" altLang="zh-CN" sz="2800">
                <a:solidFill>
                  <a:schemeClr val="tx1"/>
                </a:solidFill>
                <a:latin typeface="Times New Roman" panose="02020603050405020304" pitchFamily="18" charset="0"/>
              </a:rPr>
              <a:t> = 2 </a:t>
            </a:r>
            <a:r>
              <a:rPr kumimoji="1" lang="zh-CN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时的局部调整</a:t>
            </a:r>
            <a:endParaRPr kumimoji="1" lang="zh-CN" altLang="en-US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97" name="Rectangle 65"/>
          <p:cNvSpPr>
            <a:spLocks noChangeArrowheads="1"/>
          </p:cNvSpPr>
          <p:nvPr/>
        </p:nvSpPr>
        <p:spPr bwMode="auto">
          <a:xfrm>
            <a:off x="1073150" y="19050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建立初始的最大堆</a:t>
            </a:r>
          </a:p>
        </p:txBody>
      </p:sp>
      <p:sp>
        <p:nvSpPr>
          <p:cNvPr id="197698" name="AutoShape 66"/>
          <p:cNvSpPr>
            <a:spLocks noChangeArrowheads="1"/>
          </p:cNvSpPr>
          <p:nvPr/>
        </p:nvSpPr>
        <p:spPr bwMode="auto">
          <a:xfrm>
            <a:off x="9480550" y="2671763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Line 4"/>
          <p:cNvSpPr>
            <a:spLocks noChangeShapeType="1"/>
          </p:cNvSpPr>
          <p:nvPr/>
        </p:nvSpPr>
        <p:spPr bwMode="auto">
          <a:xfrm flipH="1">
            <a:off x="8915400" y="2990850"/>
            <a:ext cx="228600" cy="533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61" name="Line 5"/>
          <p:cNvSpPr>
            <a:spLocks noChangeShapeType="1"/>
          </p:cNvSpPr>
          <p:nvPr/>
        </p:nvSpPr>
        <p:spPr bwMode="auto">
          <a:xfrm>
            <a:off x="8534400" y="2076450"/>
            <a:ext cx="609600" cy="762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62" name="Line 6"/>
          <p:cNvSpPr>
            <a:spLocks noChangeShapeType="1"/>
          </p:cNvSpPr>
          <p:nvPr/>
        </p:nvSpPr>
        <p:spPr bwMode="auto">
          <a:xfrm>
            <a:off x="7848600" y="2990850"/>
            <a:ext cx="152400" cy="457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63" name="Line 7"/>
          <p:cNvSpPr>
            <a:spLocks noChangeShapeType="1"/>
          </p:cNvSpPr>
          <p:nvPr/>
        </p:nvSpPr>
        <p:spPr bwMode="auto">
          <a:xfrm flipH="1">
            <a:off x="7086600" y="2076450"/>
            <a:ext cx="1219200" cy="1524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64" name="Line 8"/>
          <p:cNvSpPr>
            <a:spLocks noChangeShapeType="1"/>
          </p:cNvSpPr>
          <p:nvPr/>
        </p:nvSpPr>
        <p:spPr bwMode="auto">
          <a:xfrm flipH="1">
            <a:off x="4876800" y="2990850"/>
            <a:ext cx="228600" cy="533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65" name="Line 9"/>
          <p:cNvSpPr>
            <a:spLocks noChangeShapeType="1"/>
          </p:cNvSpPr>
          <p:nvPr/>
        </p:nvSpPr>
        <p:spPr bwMode="auto">
          <a:xfrm>
            <a:off x="3810000" y="2990850"/>
            <a:ext cx="152400" cy="457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66" name="Line 10"/>
          <p:cNvSpPr>
            <a:spLocks noChangeShapeType="1"/>
          </p:cNvSpPr>
          <p:nvPr/>
        </p:nvSpPr>
        <p:spPr bwMode="auto">
          <a:xfrm>
            <a:off x="4648200" y="2076450"/>
            <a:ext cx="609600" cy="762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67" name="Line 11"/>
          <p:cNvSpPr>
            <a:spLocks noChangeShapeType="1"/>
          </p:cNvSpPr>
          <p:nvPr/>
        </p:nvSpPr>
        <p:spPr bwMode="auto">
          <a:xfrm flipH="1">
            <a:off x="3048000" y="2076450"/>
            <a:ext cx="1219200" cy="1524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69" name="Oval 13"/>
          <p:cNvSpPr>
            <a:spLocks noChangeArrowheads="1"/>
          </p:cNvSpPr>
          <p:nvPr/>
        </p:nvSpPr>
        <p:spPr bwMode="auto">
          <a:xfrm>
            <a:off x="4191000" y="169545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8670" name="Oval 14"/>
          <p:cNvSpPr>
            <a:spLocks noChangeArrowheads="1"/>
          </p:cNvSpPr>
          <p:nvPr/>
        </p:nvSpPr>
        <p:spPr bwMode="auto">
          <a:xfrm>
            <a:off x="3429000" y="253365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8671" name="Oval 15"/>
          <p:cNvSpPr>
            <a:spLocks noChangeArrowheads="1"/>
          </p:cNvSpPr>
          <p:nvPr/>
        </p:nvSpPr>
        <p:spPr bwMode="auto">
          <a:xfrm>
            <a:off x="2667000" y="344805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8672" name="Oval 16"/>
          <p:cNvSpPr>
            <a:spLocks noChangeArrowheads="1"/>
          </p:cNvSpPr>
          <p:nvPr/>
        </p:nvSpPr>
        <p:spPr bwMode="auto">
          <a:xfrm>
            <a:off x="4953000" y="253365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8673" name="Oval 17"/>
          <p:cNvSpPr>
            <a:spLocks noChangeArrowheads="1"/>
          </p:cNvSpPr>
          <p:nvPr/>
        </p:nvSpPr>
        <p:spPr bwMode="auto">
          <a:xfrm>
            <a:off x="3733800" y="344805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8674" name="Oval 18"/>
          <p:cNvSpPr>
            <a:spLocks noChangeArrowheads="1"/>
          </p:cNvSpPr>
          <p:nvPr/>
        </p:nvSpPr>
        <p:spPr bwMode="auto">
          <a:xfrm>
            <a:off x="4572000" y="344805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8675" name="Text Box 19"/>
          <p:cNvSpPr txBox="1">
            <a:spLocks noChangeArrowheads="1"/>
          </p:cNvSpPr>
          <p:nvPr/>
        </p:nvSpPr>
        <p:spPr bwMode="auto">
          <a:xfrm>
            <a:off x="3981450" y="13795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8676" name="Text Box 20"/>
          <p:cNvSpPr txBox="1">
            <a:spLocks noChangeArrowheads="1"/>
          </p:cNvSpPr>
          <p:nvPr/>
        </p:nvSpPr>
        <p:spPr bwMode="auto">
          <a:xfrm>
            <a:off x="3295650" y="21272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8677" name="Text Box 21"/>
          <p:cNvSpPr txBox="1">
            <a:spLocks noChangeArrowheads="1"/>
          </p:cNvSpPr>
          <p:nvPr/>
        </p:nvSpPr>
        <p:spPr bwMode="auto">
          <a:xfrm>
            <a:off x="5429250" y="22796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8678" name="Text Box 22"/>
          <p:cNvSpPr txBox="1">
            <a:spLocks noChangeArrowheads="1"/>
          </p:cNvSpPr>
          <p:nvPr/>
        </p:nvSpPr>
        <p:spPr bwMode="auto">
          <a:xfrm>
            <a:off x="2590800" y="30559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8679" name="Text Box 23"/>
          <p:cNvSpPr txBox="1">
            <a:spLocks noChangeArrowheads="1"/>
          </p:cNvSpPr>
          <p:nvPr/>
        </p:nvSpPr>
        <p:spPr bwMode="auto">
          <a:xfrm>
            <a:off x="3962400" y="30559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8680" name="Text Box 24"/>
          <p:cNvSpPr txBox="1">
            <a:spLocks noChangeArrowheads="1"/>
          </p:cNvSpPr>
          <p:nvPr/>
        </p:nvSpPr>
        <p:spPr bwMode="auto">
          <a:xfrm>
            <a:off x="4514850" y="30559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8681" name="Line 25"/>
          <p:cNvSpPr>
            <a:spLocks noChangeShapeType="1"/>
          </p:cNvSpPr>
          <p:nvPr/>
        </p:nvSpPr>
        <p:spPr bwMode="auto">
          <a:xfrm flipH="1">
            <a:off x="4572000" y="1314450"/>
            <a:ext cx="2286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82" name="Text Box 26"/>
          <p:cNvSpPr txBox="1">
            <a:spLocks noChangeArrowheads="1"/>
          </p:cNvSpPr>
          <p:nvPr/>
        </p:nvSpPr>
        <p:spPr bwMode="auto">
          <a:xfrm>
            <a:off x="4724400" y="909638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8683" name="AutoShape 27"/>
          <p:cNvSpPr>
            <a:spLocks noChangeArrowheads="1"/>
          </p:cNvSpPr>
          <p:nvPr/>
        </p:nvSpPr>
        <p:spPr bwMode="auto">
          <a:xfrm>
            <a:off x="5791200" y="260985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84" name="Oval 28"/>
          <p:cNvSpPr>
            <a:spLocks noChangeArrowheads="1"/>
          </p:cNvSpPr>
          <p:nvPr/>
        </p:nvSpPr>
        <p:spPr bwMode="auto">
          <a:xfrm>
            <a:off x="8153400" y="169545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8685" name="Oval 29"/>
          <p:cNvSpPr>
            <a:spLocks noChangeArrowheads="1"/>
          </p:cNvSpPr>
          <p:nvPr/>
        </p:nvSpPr>
        <p:spPr bwMode="auto">
          <a:xfrm>
            <a:off x="7467600" y="253365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8686" name="Oval 30"/>
          <p:cNvSpPr>
            <a:spLocks noChangeArrowheads="1"/>
          </p:cNvSpPr>
          <p:nvPr/>
        </p:nvSpPr>
        <p:spPr bwMode="auto">
          <a:xfrm>
            <a:off x="6705600" y="344805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8687" name="Oval 31"/>
          <p:cNvSpPr>
            <a:spLocks noChangeArrowheads="1"/>
          </p:cNvSpPr>
          <p:nvPr/>
        </p:nvSpPr>
        <p:spPr bwMode="auto">
          <a:xfrm>
            <a:off x="7772400" y="344805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8688" name="Oval 32"/>
          <p:cNvSpPr>
            <a:spLocks noChangeArrowheads="1"/>
          </p:cNvSpPr>
          <p:nvPr/>
        </p:nvSpPr>
        <p:spPr bwMode="auto">
          <a:xfrm>
            <a:off x="8915400" y="253365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8689" name="Oval 33"/>
          <p:cNvSpPr>
            <a:spLocks noChangeArrowheads="1"/>
          </p:cNvSpPr>
          <p:nvPr/>
        </p:nvSpPr>
        <p:spPr bwMode="auto">
          <a:xfrm>
            <a:off x="8610600" y="344805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8690" name="Text Box 34"/>
          <p:cNvSpPr txBox="1">
            <a:spLocks noChangeArrowheads="1"/>
          </p:cNvSpPr>
          <p:nvPr/>
        </p:nvSpPr>
        <p:spPr bwMode="auto">
          <a:xfrm>
            <a:off x="8020050" y="13652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8691" name="Text Box 35"/>
          <p:cNvSpPr txBox="1">
            <a:spLocks noChangeArrowheads="1"/>
          </p:cNvSpPr>
          <p:nvPr/>
        </p:nvSpPr>
        <p:spPr bwMode="auto">
          <a:xfrm>
            <a:off x="9391650" y="23558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8477250" y="31178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8693" name="Text Box 37"/>
          <p:cNvSpPr txBox="1">
            <a:spLocks noChangeArrowheads="1"/>
          </p:cNvSpPr>
          <p:nvPr/>
        </p:nvSpPr>
        <p:spPr bwMode="auto">
          <a:xfrm>
            <a:off x="8077200" y="31178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8694" name="Text Box 38"/>
          <p:cNvSpPr txBox="1">
            <a:spLocks noChangeArrowheads="1"/>
          </p:cNvSpPr>
          <p:nvPr/>
        </p:nvSpPr>
        <p:spPr bwMode="auto">
          <a:xfrm>
            <a:off x="6572250" y="31178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8695" name="Text Box 39"/>
          <p:cNvSpPr txBox="1">
            <a:spLocks noChangeArrowheads="1"/>
          </p:cNvSpPr>
          <p:nvPr/>
        </p:nvSpPr>
        <p:spPr bwMode="auto">
          <a:xfrm>
            <a:off x="7239000" y="22177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8696" name="Rectangle 40" descr="永恒"/>
          <p:cNvSpPr>
            <a:spLocks noChangeArrowheads="1"/>
          </p:cNvSpPr>
          <p:nvPr/>
        </p:nvSpPr>
        <p:spPr bwMode="auto">
          <a:xfrm>
            <a:off x="2514600" y="4591050"/>
            <a:ext cx="32766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  25  49  25* 16  08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8697" name="Line 41"/>
          <p:cNvSpPr>
            <a:spLocks noChangeShapeType="1"/>
          </p:cNvSpPr>
          <p:nvPr/>
        </p:nvSpPr>
        <p:spPr bwMode="auto">
          <a:xfrm>
            <a:off x="3089275" y="459105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98" name="Line 42"/>
          <p:cNvSpPr>
            <a:spLocks noChangeShapeType="1"/>
          </p:cNvSpPr>
          <p:nvPr/>
        </p:nvSpPr>
        <p:spPr bwMode="auto">
          <a:xfrm>
            <a:off x="3622675" y="459105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99" name="Line 43"/>
          <p:cNvSpPr>
            <a:spLocks noChangeShapeType="1"/>
          </p:cNvSpPr>
          <p:nvPr/>
        </p:nvSpPr>
        <p:spPr bwMode="auto">
          <a:xfrm>
            <a:off x="4156075" y="459105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700" name="Line 44"/>
          <p:cNvSpPr>
            <a:spLocks noChangeShapeType="1"/>
          </p:cNvSpPr>
          <p:nvPr/>
        </p:nvSpPr>
        <p:spPr bwMode="auto">
          <a:xfrm>
            <a:off x="4765675" y="459105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701" name="Line 45"/>
          <p:cNvSpPr>
            <a:spLocks noChangeShapeType="1"/>
          </p:cNvSpPr>
          <p:nvPr/>
        </p:nvSpPr>
        <p:spPr bwMode="auto">
          <a:xfrm>
            <a:off x="5299075" y="459105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702" name="Rectangle 46" descr="永恒"/>
          <p:cNvSpPr>
            <a:spLocks noChangeArrowheads="1"/>
          </p:cNvSpPr>
          <p:nvPr/>
        </p:nvSpPr>
        <p:spPr bwMode="auto">
          <a:xfrm>
            <a:off x="6629400" y="4591050"/>
            <a:ext cx="32766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  25  21  25* 16  08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8703" name="Line 47"/>
          <p:cNvSpPr>
            <a:spLocks noChangeShapeType="1"/>
          </p:cNvSpPr>
          <p:nvPr/>
        </p:nvSpPr>
        <p:spPr bwMode="auto">
          <a:xfrm>
            <a:off x="7162800" y="459105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704" name="Line 48"/>
          <p:cNvSpPr>
            <a:spLocks noChangeShapeType="1"/>
          </p:cNvSpPr>
          <p:nvPr/>
        </p:nvSpPr>
        <p:spPr bwMode="auto">
          <a:xfrm>
            <a:off x="7696200" y="459105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705" name="Line 49"/>
          <p:cNvSpPr>
            <a:spLocks noChangeShapeType="1"/>
          </p:cNvSpPr>
          <p:nvPr/>
        </p:nvSpPr>
        <p:spPr bwMode="auto">
          <a:xfrm>
            <a:off x="8229600" y="459105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706" name="Line 50"/>
          <p:cNvSpPr>
            <a:spLocks noChangeShapeType="1"/>
          </p:cNvSpPr>
          <p:nvPr/>
        </p:nvSpPr>
        <p:spPr bwMode="auto">
          <a:xfrm>
            <a:off x="8839200" y="459105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707" name="Line 51"/>
          <p:cNvSpPr>
            <a:spLocks noChangeShapeType="1"/>
          </p:cNvSpPr>
          <p:nvPr/>
        </p:nvSpPr>
        <p:spPr bwMode="auto">
          <a:xfrm>
            <a:off x="9372600" y="459105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113" name="Text Box 52"/>
          <p:cNvSpPr txBox="1">
            <a:spLocks noChangeArrowheads="1"/>
          </p:cNvSpPr>
          <p:nvPr/>
        </p:nvSpPr>
        <p:spPr bwMode="auto">
          <a:xfrm>
            <a:off x="6781801" y="5316539"/>
            <a:ext cx="286861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600" i="1">
                <a:latin typeface="Times New Roman" panose="02020603050405020304" pitchFamily="18" charset="0"/>
                <a:ea typeface="仿宋_GB2312" pitchFamily="49" charset="-122"/>
              </a:rPr>
              <a:t>i</a:t>
            </a:r>
            <a:r>
              <a:rPr kumimoji="1" lang="en-US" altLang="zh-CN" sz="2600">
                <a:latin typeface="Times New Roman" panose="02020603050405020304" pitchFamily="18" charset="0"/>
                <a:ea typeface="仿宋_GB2312" pitchFamily="49" charset="-122"/>
              </a:rPr>
              <a:t> = 0 </a:t>
            </a: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时的局部调整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形成最大堆</a:t>
            </a:r>
            <a:endParaRPr kumimoji="1" lang="zh-CN" altLang="en-US" sz="26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8709" name="AutoShape 53"/>
          <p:cNvSpPr>
            <a:spLocks noChangeArrowheads="1"/>
          </p:cNvSpPr>
          <p:nvPr/>
        </p:nvSpPr>
        <p:spPr bwMode="auto">
          <a:xfrm>
            <a:off x="1981200" y="260985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710" name="Text Box 54"/>
          <p:cNvSpPr txBox="1">
            <a:spLocks noChangeArrowheads="1"/>
          </p:cNvSpPr>
          <p:nvPr/>
        </p:nvSpPr>
        <p:spPr bwMode="auto">
          <a:xfrm>
            <a:off x="2708276" y="5302250"/>
            <a:ext cx="28686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600" i="1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r>
              <a:rPr kumimoji="1" lang="en-US" altLang="zh-CN" sz="2600">
                <a:solidFill>
                  <a:schemeClr val="tx1"/>
                </a:solidFill>
                <a:latin typeface="Times New Roman" panose="02020603050405020304" pitchFamily="18" charset="0"/>
              </a:rPr>
              <a:t> = 1 </a:t>
            </a:r>
            <a:r>
              <a:rPr kumimoji="1" lang="zh-CN" altLang="en-US" sz="2600">
                <a:solidFill>
                  <a:schemeClr val="tx1"/>
                </a:solidFill>
                <a:latin typeface="Times New Roman" panose="02020603050405020304" pitchFamily="18" charset="0"/>
              </a:rPr>
              <a:t>时的局部调整</a:t>
            </a:r>
            <a:endParaRPr kumimoji="1" lang="zh-CN" altLang="en-US" sz="26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8711" name="Line 55"/>
          <p:cNvSpPr>
            <a:spLocks noChangeShapeType="1"/>
          </p:cNvSpPr>
          <p:nvPr/>
        </p:nvSpPr>
        <p:spPr bwMode="auto">
          <a:xfrm flipH="1" flipV="1">
            <a:off x="8763000" y="207645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712" name="Line 56"/>
          <p:cNvSpPr>
            <a:spLocks noChangeShapeType="1"/>
          </p:cNvSpPr>
          <p:nvPr/>
        </p:nvSpPr>
        <p:spPr bwMode="auto">
          <a:xfrm>
            <a:off x="8839200" y="2000250"/>
            <a:ext cx="381000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720" name="Rectangle 64"/>
          <p:cNvSpPr>
            <a:spLocks noChangeArrowheads="1"/>
          </p:cNvSpPr>
          <p:nvPr/>
        </p:nvSpPr>
        <p:spPr bwMode="auto">
          <a:xfrm>
            <a:off x="1055440" y="41821"/>
            <a:ext cx="581025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建立初始的最大堆（续）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ChangeArrowheads="1"/>
          </p:cNvSpPr>
          <p:nvPr/>
        </p:nvSpPr>
        <p:spPr bwMode="auto">
          <a:xfrm>
            <a:off x="1919288" y="1052514"/>
            <a:ext cx="84582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template &lt;class T&gt;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void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MaxHeap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&lt;T&gt; ::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siftDown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(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start,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m) {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kumimoji="1" lang="zh-CN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从结点</a:t>
            </a:r>
            <a:r>
              <a:rPr kumimoji="1" lang="en-US" altLang="zh-CN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r>
              <a:rPr kumimoji="1" lang="zh-CN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开始到</a:t>
            </a:r>
            <a:r>
              <a:rPr kumimoji="1" lang="en-US" altLang="zh-CN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zh-CN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为止，自上向下比较，调整为最大堆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   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= start; 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j = 2*i+1;              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//j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是</a:t>
            </a:r>
            <a:r>
              <a:rPr kumimoji="1" lang="en-US" altLang="zh-CN" sz="220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i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的左子女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    Element&lt;T&gt; temp = heap[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];         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暂存子树根结点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    while ( j &lt;= m ) {                              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检查是否到</a:t>
            </a:r>
            <a:r>
              <a:rPr kumimoji="1" lang="zh-CN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最后位置</a:t>
            </a:r>
            <a:endParaRPr kumimoji="1" lang="zh-CN" altLang="en-US" sz="2200" dirty="0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 dirty="0">
                <a:latin typeface="Times New Roman" panose="02020603050405020304" pitchFamily="18" charset="0"/>
              </a:rPr>
              <a:t>        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if ( j &lt; m &amp;&amp; heap[j] &lt; heap[j+1] ) j++;  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选两子女的大者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 dirty="0">
                <a:latin typeface="Times New Roman" panose="02020603050405020304" pitchFamily="18" charset="0"/>
              </a:rPr>
              <a:t>        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if ( temp &gt;= heap[j] ) break;	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//temp</a:t>
            </a:r>
            <a:r>
              <a:rPr kumimoji="1" lang="zh-CN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排序码大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，</a:t>
            </a:r>
            <a:r>
              <a:rPr kumimoji="1" lang="zh-CN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不做调整</a:t>
            </a:r>
            <a:endParaRPr kumimoji="1" lang="zh-CN" altLang="en-US" sz="2200" dirty="0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 dirty="0">
                <a:latin typeface="Times New Roman" panose="02020603050405020304" pitchFamily="18" charset="0"/>
              </a:rPr>
              <a:t>        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else {  </a:t>
            </a:r>
            <a:r>
              <a:rPr kumimoji="1" lang="zh-CN" altLang="en-US" sz="240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heap[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] = heap[j];         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否则</a:t>
            </a:r>
            <a:r>
              <a:rPr kumimoji="1" lang="zh-CN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大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子女上移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 dirty="0">
                <a:latin typeface="Times New Roman" panose="02020603050405020304" pitchFamily="18" charset="0"/>
              </a:rPr>
              <a:t>                   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= j;   j=2*i+1;             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en-US" altLang="zh-CN" sz="220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i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下降到子女位置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        }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    }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    heap[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] = temp;                          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//temp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中暂存元素放到合适位置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}</a:t>
            </a:r>
            <a:r>
              <a:rPr kumimoji="1"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199693" name="Rectangle 13"/>
          <p:cNvSpPr>
            <a:spLocks noChangeArrowheads="1"/>
          </p:cNvSpPr>
          <p:nvPr/>
        </p:nvSpPr>
        <p:spPr bwMode="auto">
          <a:xfrm>
            <a:off x="1017589" y="0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最大堆的向下调整算法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1703512" y="1124744"/>
            <a:ext cx="9721899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defRPr/>
            </a:pPr>
            <a:r>
              <a:rPr lang="zh-CN" altLang="en-US" sz="2400" dirty="0">
                <a:latin typeface="Times New Roman" panose="02020603050405020304" pitchFamily="18" charset="0"/>
              </a:rPr>
              <a:t>对所有</a:t>
            </a:r>
            <a:r>
              <a:rPr lang="zh-CN" alt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非终端结点</a:t>
            </a:r>
            <a:r>
              <a:rPr lang="zh-CN" altLang="en-US" sz="2400" dirty="0">
                <a:latin typeface="Times New Roman" panose="02020603050405020304" pitchFamily="18" charset="0"/>
              </a:rPr>
              <a:t>调用向下调整算法</a:t>
            </a:r>
            <a:r>
              <a:rPr lang="en-US" altLang="zh-CN" sz="2400" dirty="0" err="1">
                <a:latin typeface="Times New Roman" panose="02020603050405020304" pitchFamily="18" charset="0"/>
              </a:rPr>
              <a:t>siftDown</a:t>
            </a:r>
            <a:r>
              <a:rPr lang="en-US" altLang="zh-CN" sz="2400" dirty="0">
                <a:latin typeface="Times New Roman" panose="02020603050405020304" pitchFamily="18" charset="0"/>
              </a:rPr>
              <a:t>()</a:t>
            </a:r>
            <a:r>
              <a:rPr lang="zh-CN" altLang="en-US" sz="2400" dirty="0">
                <a:latin typeface="Times New Roman" panose="02020603050405020304" pitchFamily="18" charset="0"/>
              </a:rPr>
              <a:t>，</a:t>
            </a:r>
            <a:r>
              <a:rPr lang="zh-CN" altLang="en-US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建立初始最大堆</a:t>
            </a:r>
            <a:r>
              <a:rPr lang="zh-CN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：</a:t>
            </a:r>
            <a:endParaRPr lang="en-US" altLang="zh-CN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defRPr/>
            </a:pPr>
            <a:endParaRPr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  </a:t>
            </a:r>
            <a:r>
              <a:rPr lang="en-US" altLang="zh-CN" sz="2400" dirty="0">
                <a:latin typeface="Times New Roman" panose="02020603050405020304" pitchFamily="18" charset="0"/>
              </a:rPr>
              <a:t>for ( </a:t>
            </a:r>
            <a:r>
              <a:rPr lang="en-US" altLang="zh-CN" sz="2400" dirty="0" err="1">
                <a:latin typeface="Times New Roman" panose="02020603050405020304" pitchFamily="18" charset="0"/>
              </a:rPr>
              <a:t>int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</a:rPr>
              <a:t> = ( currentSize-2) / 2 ;  </a:t>
            </a:r>
            <a:r>
              <a:rPr lang="en-US" altLang="zh-CN" sz="2400" dirty="0" err="1">
                <a:latin typeface="Times New Roman" panose="02020603050405020304" pitchFamily="18" charset="0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</a:rPr>
              <a:t> &gt;= 0; </a:t>
            </a:r>
            <a:r>
              <a:rPr lang="en-US" altLang="zh-CN" sz="2400" dirty="0" err="1">
                <a:latin typeface="Times New Roman" panose="02020603050405020304" pitchFamily="18" charset="0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</a:rPr>
              <a:t>-- 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400" dirty="0">
                <a:latin typeface="Times New Roman" panose="02020603050405020304" pitchFamily="18" charset="0"/>
              </a:rPr>
              <a:t>               </a:t>
            </a:r>
            <a:r>
              <a:rPr lang="en-US" altLang="zh-CN" sz="2400" dirty="0" err="1">
                <a:latin typeface="Times New Roman" panose="02020603050405020304" pitchFamily="18" charset="0"/>
              </a:rPr>
              <a:t>siftDown</a:t>
            </a:r>
            <a:r>
              <a:rPr lang="en-US" altLang="zh-CN" sz="2400" dirty="0">
                <a:latin typeface="Times New Roman" panose="02020603050405020304" pitchFamily="18" charset="0"/>
              </a:rPr>
              <a:t> ( </a:t>
            </a:r>
            <a:r>
              <a:rPr lang="en-US" altLang="zh-CN" sz="2400" dirty="0" err="1">
                <a:latin typeface="Times New Roman" panose="02020603050405020304" pitchFamily="18" charset="0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</a:rPr>
              <a:t>, currentSize-1 );	</a:t>
            </a:r>
            <a:endParaRPr lang="en-US" altLang="zh-CN" sz="2400" dirty="0" smtClean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altLang="zh-CN" sz="24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zh-CN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删除堆顶元素</a:t>
            </a:r>
            <a:r>
              <a:rPr lang="zh-CN" altLang="en-US" sz="2400" dirty="0">
                <a:latin typeface="Times New Roman" panose="02020603050405020304" pitchFamily="18" charset="0"/>
              </a:rPr>
              <a:t>：最大堆堆顶</a:t>
            </a:r>
            <a:r>
              <a:rPr lang="en-US" altLang="zh-CN" sz="2400" dirty="0">
                <a:latin typeface="Times New Roman" panose="02020603050405020304" pitchFamily="18" charset="0"/>
              </a:rPr>
              <a:t>heap[0]</a:t>
            </a:r>
            <a:r>
              <a:rPr lang="zh-CN" altLang="en-US" sz="2400" dirty="0">
                <a:latin typeface="Times New Roman" panose="02020603050405020304" pitchFamily="18" charset="0"/>
              </a:rPr>
              <a:t>具有最大的排序码，将</a:t>
            </a:r>
            <a:r>
              <a:rPr lang="en-US" altLang="zh-CN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heap[0]</a:t>
            </a:r>
            <a:r>
              <a:rPr lang="zh-CN" altLang="en-US" sz="2400" dirty="0">
                <a:latin typeface="Times New Roman" panose="02020603050405020304" pitchFamily="18" charset="0"/>
              </a:rPr>
              <a:t>与</a:t>
            </a:r>
            <a:r>
              <a:rPr lang="zh-CN" alt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heap[</a:t>
            </a:r>
            <a:r>
              <a:rPr lang="en-US" altLang="zh-CN" sz="24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-1]</a:t>
            </a:r>
            <a:r>
              <a:rPr lang="zh-CN" alt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对调</a:t>
            </a:r>
            <a:r>
              <a:rPr lang="zh-CN" altLang="en-US" sz="2400" dirty="0">
                <a:latin typeface="Times New Roman" panose="02020603050405020304" pitchFamily="18" charset="0"/>
              </a:rPr>
              <a:t>，把具有最大排序码的元素交换到最后，再对前面的</a:t>
            </a:r>
            <a:r>
              <a:rPr lang="en-US" altLang="zh-CN" sz="2400" i="1" dirty="0">
                <a:latin typeface="Times New Roman" panose="02020603050405020304" pitchFamily="18" charset="0"/>
              </a:rPr>
              <a:t>n</a:t>
            </a:r>
            <a:r>
              <a:rPr lang="en-US" altLang="zh-CN" sz="2400" dirty="0">
                <a:latin typeface="Times New Roman" panose="02020603050405020304" pitchFamily="18" charset="0"/>
              </a:rPr>
              <a:t>-1</a:t>
            </a:r>
            <a:r>
              <a:rPr lang="zh-CN" altLang="en-US" sz="2400" dirty="0">
                <a:latin typeface="Times New Roman" panose="02020603050405020304" pitchFamily="18" charset="0"/>
              </a:rPr>
              <a:t>个元素，调用堆的调整算法</a:t>
            </a:r>
            <a:r>
              <a:rPr lang="en-US" altLang="zh-CN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siftDown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(0, </a:t>
            </a:r>
            <a:r>
              <a:rPr lang="en-US" altLang="zh-CN" sz="24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-2)</a:t>
            </a:r>
            <a:r>
              <a:rPr lang="zh-CN" altLang="en-US" sz="2400" dirty="0">
                <a:latin typeface="Times New Roman" panose="02020603050405020304" pitchFamily="18" charset="0"/>
              </a:rPr>
              <a:t>，</a:t>
            </a:r>
            <a:r>
              <a:rPr lang="zh-CN" alt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重新建立最大堆</a:t>
            </a:r>
            <a:r>
              <a:rPr lang="zh-CN" altLang="en-US" sz="2400" dirty="0">
                <a:latin typeface="Times New Roman" panose="02020603050405020304" pitchFamily="18" charset="0"/>
              </a:rPr>
              <a:t>，具有次大排序码的元素又上浮到</a:t>
            </a:r>
            <a:r>
              <a:rPr lang="en-US" altLang="zh-CN" sz="2400" dirty="0">
                <a:latin typeface="Times New Roman" panose="02020603050405020304" pitchFamily="18" charset="0"/>
              </a:rPr>
              <a:t>heap[0]</a:t>
            </a:r>
            <a:r>
              <a:rPr lang="zh-CN" altLang="en-US" sz="2400" dirty="0">
                <a:latin typeface="Times New Roman" panose="02020603050405020304" pitchFamily="18" charset="0"/>
              </a:rPr>
              <a:t>位置；</a:t>
            </a:r>
          </a:p>
          <a:p>
            <a:pPr>
              <a:defRPr/>
            </a:pPr>
            <a:r>
              <a:rPr lang="zh-CN" altLang="en-US" sz="2400" dirty="0">
                <a:latin typeface="Times New Roman" panose="02020603050405020304" pitchFamily="18" charset="0"/>
              </a:rPr>
              <a:t>再</a:t>
            </a:r>
            <a:r>
              <a:rPr lang="zh-CN" alt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对调</a:t>
            </a:r>
            <a:r>
              <a:rPr lang="en-US" altLang="zh-CN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heap[0]</a:t>
            </a:r>
            <a:r>
              <a:rPr lang="zh-CN" altLang="en-US" sz="2400" dirty="0">
                <a:latin typeface="Times New Roman" panose="02020603050405020304" pitchFamily="18" charset="0"/>
              </a:rPr>
              <a:t>和</a:t>
            </a:r>
            <a:r>
              <a:rPr lang="en-US" altLang="zh-CN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heap[</a:t>
            </a:r>
            <a:r>
              <a:rPr lang="en-US" altLang="zh-CN" sz="24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n-</a:t>
            </a:r>
            <a:r>
              <a:rPr lang="en-US" altLang="zh-CN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2]</a:t>
            </a:r>
            <a:r>
              <a:rPr lang="zh-CN" altLang="en-US" sz="2400" dirty="0">
                <a:latin typeface="Times New Roman" panose="02020603050405020304" pitchFamily="18" charset="0"/>
              </a:rPr>
              <a:t>，调用</a:t>
            </a:r>
            <a:r>
              <a:rPr lang="en-US" altLang="zh-CN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siftDown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(0, </a:t>
            </a:r>
            <a:r>
              <a:rPr lang="en-US" altLang="zh-CN" sz="24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-3)</a:t>
            </a:r>
            <a:r>
              <a:rPr lang="zh-CN" altLang="en-US" sz="2400" dirty="0">
                <a:latin typeface="Times New Roman" panose="02020603050405020304" pitchFamily="18" charset="0"/>
              </a:rPr>
              <a:t>，对前</a:t>
            </a:r>
            <a:r>
              <a:rPr lang="en-US" altLang="zh-CN" sz="2400" i="1" dirty="0">
                <a:latin typeface="Times New Roman" panose="02020603050405020304" pitchFamily="18" charset="0"/>
              </a:rPr>
              <a:t>n</a:t>
            </a:r>
            <a:r>
              <a:rPr lang="en-US" altLang="zh-CN" sz="2400" dirty="0">
                <a:latin typeface="Times New Roman" panose="02020603050405020304" pitchFamily="18" charset="0"/>
              </a:rPr>
              <a:t>-2</a:t>
            </a:r>
            <a:r>
              <a:rPr lang="zh-CN" altLang="en-US" sz="2400" dirty="0">
                <a:latin typeface="Times New Roman" panose="02020603050405020304" pitchFamily="18" charset="0"/>
              </a:rPr>
              <a:t>个元素</a:t>
            </a:r>
            <a:r>
              <a:rPr lang="zh-CN" alt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重新调整</a:t>
            </a:r>
            <a:r>
              <a:rPr lang="zh-CN" altLang="en-US" sz="2400" dirty="0">
                <a:latin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</a:rPr>
              <a:t>…</a:t>
            </a:r>
          </a:p>
          <a:p>
            <a:pPr>
              <a:defRPr/>
            </a:pPr>
            <a:r>
              <a:rPr lang="zh-CN" altLang="en-US" sz="2400" dirty="0">
                <a:latin typeface="Times New Roman" panose="02020603050405020304" pitchFamily="18" charset="0"/>
              </a:rPr>
              <a:t>如此反复执行，最后得到全部排序好的元素序列。</a:t>
            </a:r>
          </a:p>
        </p:txBody>
      </p:sp>
      <p:sp>
        <p:nvSpPr>
          <p:cNvPr id="201741" name="Rectangle 13"/>
          <p:cNvSpPr>
            <a:spLocks noChangeArrowheads="1"/>
          </p:cNvSpPr>
          <p:nvPr/>
        </p:nvSpPr>
        <p:spPr bwMode="auto">
          <a:xfrm>
            <a:off x="1072302" y="3970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基于初始堆进行堆排序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Line 4"/>
          <p:cNvSpPr>
            <a:spLocks noChangeShapeType="1"/>
          </p:cNvSpPr>
          <p:nvPr/>
        </p:nvSpPr>
        <p:spPr bwMode="auto">
          <a:xfrm flipH="1">
            <a:off x="8686800" y="2743200"/>
            <a:ext cx="228600" cy="533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757" name="Line 5"/>
          <p:cNvSpPr>
            <a:spLocks noChangeShapeType="1"/>
          </p:cNvSpPr>
          <p:nvPr/>
        </p:nvSpPr>
        <p:spPr bwMode="auto">
          <a:xfrm>
            <a:off x="8305800" y="1828800"/>
            <a:ext cx="609600" cy="762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758" name="Line 6"/>
          <p:cNvSpPr>
            <a:spLocks noChangeShapeType="1"/>
          </p:cNvSpPr>
          <p:nvPr/>
        </p:nvSpPr>
        <p:spPr bwMode="auto">
          <a:xfrm>
            <a:off x="7620000" y="2743200"/>
            <a:ext cx="152400" cy="457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759" name="Line 7"/>
          <p:cNvSpPr>
            <a:spLocks noChangeShapeType="1"/>
          </p:cNvSpPr>
          <p:nvPr/>
        </p:nvSpPr>
        <p:spPr bwMode="auto">
          <a:xfrm flipH="1">
            <a:off x="6858000" y="1828800"/>
            <a:ext cx="1219200" cy="1524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760" name="Line 8"/>
          <p:cNvSpPr>
            <a:spLocks noChangeShapeType="1"/>
          </p:cNvSpPr>
          <p:nvPr/>
        </p:nvSpPr>
        <p:spPr bwMode="auto">
          <a:xfrm flipH="1">
            <a:off x="4419600" y="2743200"/>
            <a:ext cx="228600" cy="533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761" name="Line 9"/>
          <p:cNvSpPr>
            <a:spLocks noChangeShapeType="1"/>
          </p:cNvSpPr>
          <p:nvPr/>
        </p:nvSpPr>
        <p:spPr bwMode="auto">
          <a:xfrm>
            <a:off x="3352800" y="2743200"/>
            <a:ext cx="152400" cy="457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762" name="Line 10"/>
          <p:cNvSpPr>
            <a:spLocks noChangeShapeType="1"/>
          </p:cNvSpPr>
          <p:nvPr/>
        </p:nvSpPr>
        <p:spPr bwMode="auto">
          <a:xfrm>
            <a:off x="4191000" y="1828800"/>
            <a:ext cx="609600" cy="762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763" name="Line 11"/>
          <p:cNvSpPr>
            <a:spLocks noChangeShapeType="1"/>
          </p:cNvSpPr>
          <p:nvPr/>
        </p:nvSpPr>
        <p:spPr bwMode="auto">
          <a:xfrm flipH="1">
            <a:off x="2590800" y="1828800"/>
            <a:ext cx="1219200" cy="1524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765" name="Oval 13"/>
          <p:cNvSpPr>
            <a:spLocks noChangeArrowheads="1"/>
          </p:cNvSpPr>
          <p:nvPr/>
        </p:nvSpPr>
        <p:spPr bwMode="auto">
          <a:xfrm>
            <a:off x="3733800" y="14478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2766" name="Oval 14"/>
          <p:cNvSpPr>
            <a:spLocks noChangeArrowheads="1"/>
          </p:cNvSpPr>
          <p:nvPr/>
        </p:nvSpPr>
        <p:spPr bwMode="auto">
          <a:xfrm>
            <a:off x="2971800" y="22860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2767" name="Oval 15"/>
          <p:cNvSpPr>
            <a:spLocks noChangeArrowheads="1"/>
          </p:cNvSpPr>
          <p:nvPr/>
        </p:nvSpPr>
        <p:spPr bwMode="auto">
          <a:xfrm>
            <a:off x="2209800" y="32004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2768" name="Oval 16"/>
          <p:cNvSpPr>
            <a:spLocks noChangeArrowheads="1"/>
          </p:cNvSpPr>
          <p:nvPr/>
        </p:nvSpPr>
        <p:spPr bwMode="auto">
          <a:xfrm>
            <a:off x="4495800" y="22860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2769" name="Oval 17"/>
          <p:cNvSpPr>
            <a:spLocks noChangeArrowheads="1"/>
          </p:cNvSpPr>
          <p:nvPr/>
        </p:nvSpPr>
        <p:spPr bwMode="auto">
          <a:xfrm>
            <a:off x="3276600" y="32004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2770" name="Oval 18"/>
          <p:cNvSpPr>
            <a:spLocks noChangeArrowheads="1"/>
          </p:cNvSpPr>
          <p:nvPr/>
        </p:nvSpPr>
        <p:spPr bwMode="auto">
          <a:xfrm>
            <a:off x="4114800" y="32004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2771" name="Text Box 19"/>
          <p:cNvSpPr txBox="1">
            <a:spLocks noChangeArrowheads="1"/>
          </p:cNvSpPr>
          <p:nvPr/>
        </p:nvSpPr>
        <p:spPr bwMode="auto">
          <a:xfrm>
            <a:off x="3524250" y="11318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2772" name="Text Box 20"/>
          <p:cNvSpPr txBox="1">
            <a:spLocks noChangeArrowheads="1"/>
          </p:cNvSpPr>
          <p:nvPr/>
        </p:nvSpPr>
        <p:spPr bwMode="auto">
          <a:xfrm>
            <a:off x="2838450" y="187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2773" name="Text Box 21"/>
          <p:cNvSpPr txBox="1">
            <a:spLocks noChangeArrowheads="1"/>
          </p:cNvSpPr>
          <p:nvPr/>
        </p:nvSpPr>
        <p:spPr bwMode="auto">
          <a:xfrm>
            <a:off x="4972050" y="2032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2774" name="Text Box 22"/>
          <p:cNvSpPr txBox="1">
            <a:spLocks noChangeArrowheads="1"/>
          </p:cNvSpPr>
          <p:nvPr/>
        </p:nvSpPr>
        <p:spPr bwMode="auto">
          <a:xfrm>
            <a:off x="2133600" y="28082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2775" name="Text Box 23"/>
          <p:cNvSpPr txBox="1">
            <a:spLocks noChangeArrowheads="1"/>
          </p:cNvSpPr>
          <p:nvPr/>
        </p:nvSpPr>
        <p:spPr bwMode="auto">
          <a:xfrm>
            <a:off x="3505200" y="28082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2776" name="Text Box 24"/>
          <p:cNvSpPr txBox="1">
            <a:spLocks noChangeArrowheads="1"/>
          </p:cNvSpPr>
          <p:nvPr/>
        </p:nvSpPr>
        <p:spPr bwMode="auto">
          <a:xfrm>
            <a:off x="4057650" y="28082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2777" name="AutoShape 25"/>
          <p:cNvSpPr>
            <a:spLocks noChangeArrowheads="1"/>
          </p:cNvSpPr>
          <p:nvPr/>
        </p:nvSpPr>
        <p:spPr bwMode="auto">
          <a:xfrm>
            <a:off x="5410200" y="23622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778" name="Oval 26"/>
          <p:cNvSpPr>
            <a:spLocks noChangeArrowheads="1"/>
          </p:cNvSpPr>
          <p:nvPr/>
        </p:nvSpPr>
        <p:spPr bwMode="auto">
          <a:xfrm>
            <a:off x="7924800" y="1447800"/>
            <a:ext cx="533400" cy="5334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2700000" scaled="1"/>
          </a:gradFill>
          <a:ln w="63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rgbClr val="CCECFF"/>
              </a:solidFill>
              <a:effectDag name="">
                <a:cont type="tree" name="">
                  <a:effect ref="fillLine"/>
                  <a:outerShdw dist="38100" dir="13500000" algn="br">
                    <a:srgbClr val="DDF3FF"/>
                  </a:outerShdw>
                </a:cont>
                <a:cont type="tree" name="">
                  <a:effect ref="fillLine"/>
                  <a:outerShdw dist="38100" dir="2700000" algn="tl">
                    <a:srgbClr val="7A8D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2779" name="Oval 27"/>
          <p:cNvSpPr>
            <a:spLocks noChangeArrowheads="1"/>
          </p:cNvSpPr>
          <p:nvPr/>
        </p:nvSpPr>
        <p:spPr bwMode="auto">
          <a:xfrm>
            <a:off x="7239000" y="22860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2780" name="Oval 28"/>
          <p:cNvSpPr>
            <a:spLocks noChangeArrowheads="1"/>
          </p:cNvSpPr>
          <p:nvPr/>
        </p:nvSpPr>
        <p:spPr bwMode="auto">
          <a:xfrm>
            <a:off x="6477000" y="32004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2781" name="Oval 29"/>
          <p:cNvSpPr>
            <a:spLocks noChangeArrowheads="1"/>
          </p:cNvSpPr>
          <p:nvPr/>
        </p:nvSpPr>
        <p:spPr bwMode="auto">
          <a:xfrm>
            <a:off x="7543800" y="32004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2782" name="Oval 30"/>
          <p:cNvSpPr>
            <a:spLocks noChangeArrowheads="1"/>
          </p:cNvSpPr>
          <p:nvPr/>
        </p:nvSpPr>
        <p:spPr bwMode="auto">
          <a:xfrm>
            <a:off x="8686800" y="22860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2783" name="Oval 31"/>
          <p:cNvSpPr>
            <a:spLocks noChangeArrowheads="1"/>
          </p:cNvSpPr>
          <p:nvPr/>
        </p:nvSpPr>
        <p:spPr bwMode="auto">
          <a:xfrm>
            <a:off x="8382000" y="3200400"/>
            <a:ext cx="533400" cy="5334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2700000" scaled="1"/>
          </a:gradFill>
          <a:ln w="63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rgbClr val="CCECFF"/>
              </a:solidFill>
              <a:effectDag name="">
                <a:cont type="tree" name="">
                  <a:effect ref="fillLine"/>
                  <a:outerShdw dist="38100" dir="13500000" algn="br">
                    <a:srgbClr val="DDF3FF"/>
                  </a:outerShdw>
                </a:cont>
                <a:cont type="tree" name="">
                  <a:effect ref="fillLine"/>
                  <a:outerShdw dist="38100" dir="2700000" algn="tl">
                    <a:srgbClr val="7A8D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7772400" y="111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2785" name="Text Box 33"/>
          <p:cNvSpPr txBox="1">
            <a:spLocks noChangeArrowheads="1"/>
          </p:cNvSpPr>
          <p:nvPr/>
        </p:nvSpPr>
        <p:spPr bwMode="auto">
          <a:xfrm>
            <a:off x="9144000" y="2108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2786" name="Text Box 34"/>
          <p:cNvSpPr txBox="1">
            <a:spLocks noChangeArrowheads="1"/>
          </p:cNvSpPr>
          <p:nvPr/>
        </p:nvSpPr>
        <p:spPr bwMode="auto">
          <a:xfrm>
            <a:off x="8229600" y="287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2787" name="Text Box 35"/>
          <p:cNvSpPr txBox="1">
            <a:spLocks noChangeArrowheads="1"/>
          </p:cNvSpPr>
          <p:nvPr/>
        </p:nvSpPr>
        <p:spPr bwMode="auto">
          <a:xfrm>
            <a:off x="7829550" y="287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2788" name="Text Box 36"/>
          <p:cNvSpPr txBox="1">
            <a:spLocks noChangeArrowheads="1"/>
          </p:cNvSpPr>
          <p:nvPr/>
        </p:nvSpPr>
        <p:spPr bwMode="auto">
          <a:xfrm>
            <a:off x="6324600" y="287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2789" name="Text Box 37"/>
          <p:cNvSpPr txBox="1">
            <a:spLocks noChangeArrowheads="1"/>
          </p:cNvSpPr>
          <p:nvPr/>
        </p:nvSpPr>
        <p:spPr bwMode="auto">
          <a:xfrm>
            <a:off x="6991350" y="19700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2790" name="Rectangle 38" descr="永恒"/>
          <p:cNvSpPr>
            <a:spLocks noChangeArrowheads="1"/>
          </p:cNvSpPr>
          <p:nvPr/>
        </p:nvSpPr>
        <p:spPr bwMode="auto">
          <a:xfrm>
            <a:off x="2057400" y="4343400"/>
            <a:ext cx="32766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  25  21  25* 16  08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2791" name="Line 39"/>
          <p:cNvSpPr>
            <a:spLocks noChangeShapeType="1"/>
          </p:cNvSpPr>
          <p:nvPr/>
        </p:nvSpPr>
        <p:spPr bwMode="auto">
          <a:xfrm>
            <a:off x="25908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792" name="Line 40"/>
          <p:cNvSpPr>
            <a:spLocks noChangeShapeType="1"/>
          </p:cNvSpPr>
          <p:nvPr/>
        </p:nvSpPr>
        <p:spPr bwMode="auto">
          <a:xfrm>
            <a:off x="31242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793" name="Line 41"/>
          <p:cNvSpPr>
            <a:spLocks noChangeShapeType="1"/>
          </p:cNvSpPr>
          <p:nvPr/>
        </p:nvSpPr>
        <p:spPr bwMode="auto">
          <a:xfrm>
            <a:off x="36576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794" name="Line 42"/>
          <p:cNvSpPr>
            <a:spLocks noChangeShapeType="1"/>
          </p:cNvSpPr>
          <p:nvPr/>
        </p:nvSpPr>
        <p:spPr bwMode="auto">
          <a:xfrm>
            <a:off x="42672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795" name="Line 43"/>
          <p:cNvSpPr>
            <a:spLocks noChangeShapeType="1"/>
          </p:cNvSpPr>
          <p:nvPr/>
        </p:nvSpPr>
        <p:spPr bwMode="auto">
          <a:xfrm>
            <a:off x="48006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796" name="Rectangle 44" descr="永恒"/>
          <p:cNvSpPr>
            <a:spLocks noChangeArrowheads="1"/>
          </p:cNvSpPr>
          <p:nvPr/>
        </p:nvSpPr>
        <p:spPr bwMode="auto">
          <a:xfrm>
            <a:off x="6324600" y="4343400"/>
            <a:ext cx="32766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  25  21  25* 16</a:t>
            </a:r>
            <a:r>
              <a:rPr kumimoji="1" lang="en-US" altLang="zh-CN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2797" name="Line 45"/>
          <p:cNvSpPr>
            <a:spLocks noChangeShapeType="1"/>
          </p:cNvSpPr>
          <p:nvPr/>
        </p:nvSpPr>
        <p:spPr bwMode="auto">
          <a:xfrm>
            <a:off x="68580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798" name="Line 46"/>
          <p:cNvSpPr>
            <a:spLocks noChangeShapeType="1"/>
          </p:cNvSpPr>
          <p:nvPr/>
        </p:nvSpPr>
        <p:spPr bwMode="auto">
          <a:xfrm>
            <a:off x="73914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799" name="Line 47"/>
          <p:cNvSpPr>
            <a:spLocks noChangeShapeType="1"/>
          </p:cNvSpPr>
          <p:nvPr/>
        </p:nvSpPr>
        <p:spPr bwMode="auto">
          <a:xfrm>
            <a:off x="79248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800" name="Line 48"/>
          <p:cNvSpPr>
            <a:spLocks noChangeShapeType="1"/>
          </p:cNvSpPr>
          <p:nvPr/>
        </p:nvSpPr>
        <p:spPr bwMode="auto">
          <a:xfrm>
            <a:off x="85344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801" name="Line 49"/>
          <p:cNvSpPr>
            <a:spLocks noChangeShapeType="1"/>
          </p:cNvSpPr>
          <p:nvPr/>
        </p:nvSpPr>
        <p:spPr bwMode="auto">
          <a:xfrm>
            <a:off x="90678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183" name="Text Box 50"/>
          <p:cNvSpPr txBox="1">
            <a:spLocks noChangeArrowheads="1"/>
          </p:cNvSpPr>
          <p:nvPr/>
        </p:nvSpPr>
        <p:spPr bwMode="auto">
          <a:xfrm>
            <a:off x="6248401" y="5068889"/>
            <a:ext cx="324961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交换 </a:t>
            </a:r>
            <a:r>
              <a:rPr kumimoji="1" lang="en-US" altLang="en-US" sz="2600">
                <a:latin typeface="Times New Roman" panose="02020603050405020304" pitchFamily="18" charset="0"/>
                <a:ea typeface="仿宋_GB2312" pitchFamily="49" charset="-122"/>
              </a:rPr>
              <a:t>0 </a:t>
            </a: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号与 </a:t>
            </a:r>
            <a:r>
              <a:rPr kumimoji="1" lang="en-US" altLang="zh-CN" sz="2600">
                <a:latin typeface="Times New Roman" panose="02020603050405020304" pitchFamily="18" charset="0"/>
                <a:ea typeface="仿宋_GB2312" pitchFamily="49" charset="-122"/>
              </a:rPr>
              <a:t>5 </a:t>
            </a: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号对象</a:t>
            </a:r>
            <a:r>
              <a:rPr kumimoji="1" lang="en-US" altLang="zh-CN" sz="2600">
                <a:latin typeface="Times New Roman" panose="02020603050405020304" pitchFamily="18" charset="0"/>
                <a:ea typeface="仿宋_GB2312" pitchFamily="49" charset="-122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600">
                <a:latin typeface="Times New Roman" panose="02020603050405020304" pitchFamily="18" charset="0"/>
                <a:ea typeface="仿宋_GB2312" pitchFamily="49" charset="-122"/>
              </a:rPr>
              <a:t>5 </a:t>
            </a: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号对象就位</a:t>
            </a:r>
            <a:endParaRPr kumimoji="1" lang="zh-CN" altLang="en-US" sz="26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2803" name="Text Box 51"/>
          <p:cNvSpPr txBox="1">
            <a:spLocks noChangeArrowheads="1"/>
          </p:cNvSpPr>
          <p:nvPr/>
        </p:nvSpPr>
        <p:spPr bwMode="auto">
          <a:xfrm>
            <a:off x="2670175" y="5032375"/>
            <a:ext cx="18430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初始最大堆</a:t>
            </a:r>
          </a:p>
        </p:txBody>
      </p:sp>
      <p:sp>
        <p:nvSpPr>
          <p:cNvPr id="202804" name="Freeform 52"/>
          <p:cNvSpPr>
            <a:spLocks/>
          </p:cNvSpPr>
          <p:nvPr/>
        </p:nvSpPr>
        <p:spPr bwMode="auto">
          <a:xfrm>
            <a:off x="6057900" y="1028700"/>
            <a:ext cx="3619500" cy="3035300"/>
          </a:xfrm>
          <a:custGeom>
            <a:avLst/>
            <a:gdLst>
              <a:gd name="T0" fmla="*/ 936 w 2280"/>
              <a:gd name="T1" fmla="*/ 216 h 1912"/>
              <a:gd name="T2" fmla="*/ 168 w 2280"/>
              <a:gd name="T3" fmla="*/ 1176 h 1912"/>
              <a:gd name="T4" fmla="*/ 168 w 2280"/>
              <a:gd name="T5" fmla="*/ 1752 h 1912"/>
              <a:gd name="T6" fmla="*/ 1176 w 2280"/>
              <a:gd name="T7" fmla="*/ 1848 h 1912"/>
              <a:gd name="T8" fmla="*/ 1416 w 2280"/>
              <a:gd name="T9" fmla="*/ 1368 h 1912"/>
              <a:gd name="T10" fmla="*/ 1656 w 2280"/>
              <a:gd name="T11" fmla="*/ 1272 h 1912"/>
              <a:gd name="T12" fmla="*/ 1992 w 2280"/>
              <a:gd name="T13" fmla="*/ 1272 h 1912"/>
              <a:gd name="T14" fmla="*/ 2184 w 2280"/>
              <a:gd name="T15" fmla="*/ 1032 h 1912"/>
              <a:gd name="T16" fmla="*/ 2184 w 2280"/>
              <a:gd name="T17" fmla="*/ 744 h 1912"/>
              <a:gd name="T18" fmla="*/ 1608 w 2280"/>
              <a:gd name="T19" fmla="*/ 120 h 1912"/>
              <a:gd name="T20" fmla="*/ 1224 w 2280"/>
              <a:gd name="T21" fmla="*/ 24 h 1912"/>
              <a:gd name="T22" fmla="*/ 936 w 2280"/>
              <a:gd name="T23" fmla="*/ 216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0" h="1912">
                <a:moveTo>
                  <a:pt x="936" y="216"/>
                </a:moveTo>
                <a:cubicBezTo>
                  <a:pt x="760" y="408"/>
                  <a:pt x="296" y="920"/>
                  <a:pt x="168" y="1176"/>
                </a:cubicBezTo>
                <a:cubicBezTo>
                  <a:pt x="40" y="1432"/>
                  <a:pt x="0" y="1640"/>
                  <a:pt x="168" y="1752"/>
                </a:cubicBezTo>
                <a:cubicBezTo>
                  <a:pt x="336" y="1864"/>
                  <a:pt x="968" y="1912"/>
                  <a:pt x="1176" y="1848"/>
                </a:cubicBezTo>
                <a:cubicBezTo>
                  <a:pt x="1384" y="1784"/>
                  <a:pt x="1336" y="1464"/>
                  <a:pt x="1416" y="1368"/>
                </a:cubicBezTo>
                <a:cubicBezTo>
                  <a:pt x="1496" y="1272"/>
                  <a:pt x="1560" y="1288"/>
                  <a:pt x="1656" y="1272"/>
                </a:cubicBezTo>
                <a:cubicBezTo>
                  <a:pt x="1752" y="1256"/>
                  <a:pt x="1904" y="1312"/>
                  <a:pt x="1992" y="1272"/>
                </a:cubicBezTo>
                <a:cubicBezTo>
                  <a:pt x="2080" y="1232"/>
                  <a:pt x="2152" y="1120"/>
                  <a:pt x="2184" y="1032"/>
                </a:cubicBezTo>
                <a:cubicBezTo>
                  <a:pt x="2216" y="944"/>
                  <a:pt x="2280" y="896"/>
                  <a:pt x="2184" y="744"/>
                </a:cubicBezTo>
                <a:cubicBezTo>
                  <a:pt x="2088" y="592"/>
                  <a:pt x="1768" y="240"/>
                  <a:pt x="1608" y="120"/>
                </a:cubicBezTo>
                <a:cubicBezTo>
                  <a:pt x="1448" y="0"/>
                  <a:pt x="1336" y="8"/>
                  <a:pt x="1224" y="24"/>
                </a:cubicBezTo>
                <a:cubicBezTo>
                  <a:pt x="1112" y="40"/>
                  <a:pt x="1112" y="24"/>
                  <a:pt x="936" y="216"/>
                </a:cubicBezTo>
                <a:close/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805" name="AutoShape 53"/>
          <p:cNvSpPr>
            <a:spLocks noChangeArrowheads="1"/>
          </p:cNvSpPr>
          <p:nvPr/>
        </p:nvSpPr>
        <p:spPr bwMode="auto">
          <a:xfrm>
            <a:off x="9525000" y="23622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806" name="Rectangle 54"/>
          <p:cNvSpPr>
            <a:spLocks noChangeArrowheads="1"/>
          </p:cNvSpPr>
          <p:nvPr/>
        </p:nvSpPr>
        <p:spPr bwMode="auto">
          <a:xfrm>
            <a:off x="1073150" y="12701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堆排序过程示例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Line 4"/>
          <p:cNvSpPr>
            <a:spLocks noChangeShapeType="1"/>
          </p:cNvSpPr>
          <p:nvPr/>
        </p:nvSpPr>
        <p:spPr bwMode="auto">
          <a:xfrm flipH="1">
            <a:off x="8667750" y="2743200"/>
            <a:ext cx="228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781" name="Line 5"/>
          <p:cNvSpPr>
            <a:spLocks noChangeShapeType="1"/>
          </p:cNvSpPr>
          <p:nvPr/>
        </p:nvSpPr>
        <p:spPr bwMode="auto">
          <a:xfrm>
            <a:off x="8286750" y="18288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782" name="Line 6"/>
          <p:cNvSpPr>
            <a:spLocks noChangeShapeType="1"/>
          </p:cNvSpPr>
          <p:nvPr/>
        </p:nvSpPr>
        <p:spPr bwMode="auto">
          <a:xfrm>
            <a:off x="7600950" y="2743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783" name="Line 7"/>
          <p:cNvSpPr>
            <a:spLocks noChangeShapeType="1"/>
          </p:cNvSpPr>
          <p:nvPr/>
        </p:nvSpPr>
        <p:spPr bwMode="auto">
          <a:xfrm flipH="1">
            <a:off x="6838950" y="1828800"/>
            <a:ext cx="12192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784" name="Line 8"/>
          <p:cNvSpPr>
            <a:spLocks noChangeShapeType="1"/>
          </p:cNvSpPr>
          <p:nvPr/>
        </p:nvSpPr>
        <p:spPr bwMode="auto">
          <a:xfrm flipH="1">
            <a:off x="4648200" y="2743200"/>
            <a:ext cx="228600" cy="533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785" name="Line 9"/>
          <p:cNvSpPr>
            <a:spLocks noChangeShapeType="1"/>
          </p:cNvSpPr>
          <p:nvPr/>
        </p:nvSpPr>
        <p:spPr bwMode="auto">
          <a:xfrm>
            <a:off x="3581400" y="2743200"/>
            <a:ext cx="152400" cy="457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786" name="Line 10"/>
          <p:cNvSpPr>
            <a:spLocks noChangeShapeType="1"/>
          </p:cNvSpPr>
          <p:nvPr/>
        </p:nvSpPr>
        <p:spPr bwMode="auto">
          <a:xfrm>
            <a:off x="4419600" y="1828800"/>
            <a:ext cx="609600" cy="762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787" name="Line 11"/>
          <p:cNvSpPr>
            <a:spLocks noChangeShapeType="1"/>
          </p:cNvSpPr>
          <p:nvPr/>
        </p:nvSpPr>
        <p:spPr bwMode="auto">
          <a:xfrm flipH="1">
            <a:off x="2819400" y="1828800"/>
            <a:ext cx="1219200" cy="1524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789" name="Oval 13"/>
          <p:cNvSpPr>
            <a:spLocks noChangeArrowheads="1"/>
          </p:cNvSpPr>
          <p:nvPr/>
        </p:nvSpPr>
        <p:spPr bwMode="auto">
          <a:xfrm>
            <a:off x="3962400" y="14478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3790" name="Oval 14"/>
          <p:cNvSpPr>
            <a:spLocks noChangeArrowheads="1"/>
          </p:cNvSpPr>
          <p:nvPr/>
        </p:nvSpPr>
        <p:spPr bwMode="auto">
          <a:xfrm>
            <a:off x="3200400" y="22860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</a:t>
            </a:r>
          </a:p>
        </p:txBody>
      </p:sp>
      <p:sp>
        <p:nvSpPr>
          <p:cNvPr id="203791" name="Oval 15"/>
          <p:cNvSpPr>
            <a:spLocks noChangeArrowheads="1"/>
          </p:cNvSpPr>
          <p:nvPr/>
        </p:nvSpPr>
        <p:spPr bwMode="auto">
          <a:xfrm>
            <a:off x="2438400" y="32004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3792" name="Oval 16"/>
          <p:cNvSpPr>
            <a:spLocks noChangeArrowheads="1"/>
          </p:cNvSpPr>
          <p:nvPr/>
        </p:nvSpPr>
        <p:spPr bwMode="auto">
          <a:xfrm>
            <a:off x="4724400" y="22860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3793" name="Oval 17"/>
          <p:cNvSpPr>
            <a:spLocks noChangeArrowheads="1"/>
          </p:cNvSpPr>
          <p:nvPr/>
        </p:nvSpPr>
        <p:spPr bwMode="auto">
          <a:xfrm>
            <a:off x="3505200" y="32004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3794" name="Oval 18"/>
          <p:cNvSpPr>
            <a:spLocks noChangeArrowheads="1"/>
          </p:cNvSpPr>
          <p:nvPr/>
        </p:nvSpPr>
        <p:spPr bwMode="auto">
          <a:xfrm>
            <a:off x="4343400" y="3200400"/>
            <a:ext cx="533400" cy="533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3795" name="Text Box 19"/>
          <p:cNvSpPr txBox="1">
            <a:spLocks noChangeArrowheads="1"/>
          </p:cNvSpPr>
          <p:nvPr/>
        </p:nvSpPr>
        <p:spPr bwMode="auto">
          <a:xfrm>
            <a:off x="3752850" y="11318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3796" name="Text Box 20"/>
          <p:cNvSpPr txBox="1">
            <a:spLocks noChangeArrowheads="1"/>
          </p:cNvSpPr>
          <p:nvPr/>
        </p:nvSpPr>
        <p:spPr bwMode="auto">
          <a:xfrm>
            <a:off x="3067050" y="187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3797" name="Text Box 21"/>
          <p:cNvSpPr txBox="1">
            <a:spLocks noChangeArrowheads="1"/>
          </p:cNvSpPr>
          <p:nvPr/>
        </p:nvSpPr>
        <p:spPr bwMode="auto">
          <a:xfrm>
            <a:off x="5200650" y="2032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3798" name="Text Box 22"/>
          <p:cNvSpPr txBox="1">
            <a:spLocks noChangeArrowheads="1"/>
          </p:cNvSpPr>
          <p:nvPr/>
        </p:nvSpPr>
        <p:spPr bwMode="auto">
          <a:xfrm>
            <a:off x="2362200" y="28082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3799" name="Text Box 23"/>
          <p:cNvSpPr txBox="1">
            <a:spLocks noChangeArrowheads="1"/>
          </p:cNvSpPr>
          <p:nvPr/>
        </p:nvSpPr>
        <p:spPr bwMode="auto">
          <a:xfrm>
            <a:off x="3733800" y="28082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3800" name="Text Box 24"/>
          <p:cNvSpPr txBox="1">
            <a:spLocks noChangeArrowheads="1"/>
          </p:cNvSpPr>
          <p:nvPr/>
        </p:nvSpPr>
        <p:spPr bwMode="auto">
          <a:xfrm>
            <a:off x="4286250" y="28082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3801" name="AutoShape 25"/>
          <p:cNvSpPr>
            <a:spLocks noChangeArrowheads="1"/>
          </p:cNvSpPr>
          <p:nvPr/>
        </p:nvSpPr>
        <p:spPr bwMode="auto">
          <a:xfrm>
            <a:off x="5791200" y="23622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802" name="Oval 26"/>
          <p:cNvSpPr>
            <a:spLocks noChangeArrowheads="1"/>
          </p:cNvSpPr>
          <p:nvPr/>
        </p:nvSpPr>
        <p:spPr bwMode="auto">
          <a:xfrm>
            <a:off x="7905750" y="1447800"/>
            <a:ext cx="533400" cy="53340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rgbClr val="00FFFF"/>
              </a:solidFill>
              <a:effectDag name="">
                <a:cont type="tree" name="">
                  <a:effect ref="fillLine"/>
                  <a:outerShdw dist="38100" dir="13500000" algn="br">
                    <a:srgbClr val="55FFFF"/>
                  </a:outerShdw>
                </a:cont>
                <a:cont type="tree" name="">
                  <a:effect ref="fillLine"/>
                  <a:outerShdw dist="38100" dir="2700000" algn="tl">
                    <a:srgbClr val="00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3803" name="Oval 27"/>
          <p:cNvSpPr>
            <a:spLocks noChangeArrowheads="1"/>
          </p:cNvSpPr>
          <p:nvPr/>
        </p:nvSpPr>
        <p:spPr bwMode="auto">
          <a:xfrm>
            <a:off x="7219950" y="22860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3804" name="Oval 28"/>
          <p:cNvSpPr>
            <a:spLocks noChangeArrowheads="1"/>
          </p:cNvSpPr>
          <p:nvPr/>
        </p:nvSpPr>
        <p:spPr bwMode="auto">
          <a:xfrm>
            <a:off x="6457950" y="32004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3805" name="Oval 29"/>
          <p:cNvSpPr>
            <a:spLocks noChangeArrowheads="1"/>
          </p:cNvSpPr>
          <p:nvPr/>
        </p:nvSpPr>
        <p:spPr bwMode="auto">
          <a:xfrm>
            <a:off x="7524750" y="3200400"/>
            <a:ext cx="533400" cy="53340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endParaRPr kumimoji="1" lang="en-US" altLang="zh-CN" sz="2400" b="0">
              <a:solidFill>
                <a:srgbClr val="00FFFF"/>
              </a:solidFill>
              <a:effectDag name="">
                <a:cont type="tree" name="">
                  <a:effect ref="fillLine"/>
                  <a:outerShdw dist="38100" dir="13500000" algn="br">
                    <a:srgbClr val="55FFFF"/>
                  </a:outerShdw>
                </a:cont>
                <a:cont type="tree" name="">
                  <a:effect ref="fillLine"/>
                  <a:outerShdw dist="38100" dir="2700000" algn="tl">
                    <a:srgbClr val="00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3806" name="Oval 30"/>
          <p:cNvSpPr>
            <a:spLocks noChangeArrowheads="1"/>
          </p:cNvSpPr>
          <p:nvPr/>
        </p:nvSpPr>
        <p:spPr bwMode="auto">
          <a:xfrm>
            <a:off x="8667750" y="22860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3807" name="Oval 31"/>
          <p:cNvSpPr>
            <a:spLocks noChangeArrowheads="1"/>
          </p:cNvSpPr>
          <p:nvPr/>
        </p:nvSpPr>
        <p:spPr bwMode="auto">
          <a:xfrm>
            <a:off x="8362950" y="3200400"/>
            <a:ext cx="533400" cy="533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3808" name="Text Box 32"/>
          <p:cNvSpPr txBox="1">
            <a:spLocks noChangeArrowheads="1"/>
          </p:cNvSpPr>
          <p:nvPr/>
        </p:nvSpPr>
        <p:spPr bwMode="auto">
          <a:xfrm>
            <a:off x="7772400" y="111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3809" name="Text Box 33"/>
          <p:cNvSpPr txBox="1">
            <a:spLocks noChangeArrowheads="1"/>
          </p:cNvSpPr>
          <p:nvPr/>
        </p:nvSpPr>
        <p:spPr bwMode="auto">
          <a:xfrm>
            <a:off x="9144000" y="2108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3810" name="Text Box 34"/>
          <p:cNvSpPr txBox="1">
            <a:spLocks noChangeArrowheads="1"/>
          </p:cNvSpPr>
          <p:nvPr/>
        </p:nvSpPr>
        <p:spPr bwMode="auto">
          <a:xfrm>
            <a:off x="8229600" y="287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3811" name="Text Box 35"/>
          <p:cNvSpPr txBox="1">
            <a:spLocks noChangeArrowheads="1"/>
          </p:cNvSpPr>
          <p:nvPr/>
        </p:nvSpPr>
        <p:spPr bwMode="auto">
          <a:xfrm>
            <a:off x="7829550" y="287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3812" name="Text Box 36"/>
          <p:cNvSpPr txBox="1">
            <a:spLocks noChangeArrowheads="1"/>
          </p:cNvSpPr>
          <p:nvPr/>
        </p:nvSpPr>
        <p:spPr bwMode="auto">
          <a:xfrm>
            <a:off x="6324600" y="287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3813" name="Text Box 37"/>
          <p:cNvSpPr txBox="1">
            <a:spLocks noChangeArrowheads="1"/>
          </p:cNvSpPr>
          <p:nvPr/>
        </p:nvSpPr>
        <p:spPr bwMode="auto">
          <a:xfrm>
            <a:off x="6991350" y="19700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3814" name="Rectangle 38" descr="永恒"/>
          <p:cNvSpPr>
            <a:spLocks noChangeArrowheads="1"/>
          </p:cNvSpPr>
          <p:nvPr/>
        </p:nvSpPr>
        <p:spPr bwMode="auto">
          <a:xfrm>
            <a:off x="2209800" y="4343400"/>
            <a:ext cx="32766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  25* 21  08  16</a:t>
            </a:r>
            <a:r>
              <a:rPr kumimoji="1" lang="en-US" altLang="zh-CN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3815" name="Line 39"/>
          <p:cNvSpPr>
            <a:spLocks noChangeShapeType="1"/>
          </p:cNvSpPr>
          <p:nvPr/>
        </p:nvSpPr>
        <p:spPr bwMode="auto">
          <a:xfrm>
            <a:off x="27432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816" name="Line 40"/>
          <p:cNvSpPr>
            <a:spLocks noChangeShapeType="1"/>
          </p:cNvSpPr>
          <p:nvPr/>
        </p:nvSpPr>
        <p:spPr bwMode="auto">
          <a:xfrm>
            <a:off x="33528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817" name="Line 41"/>
          <p:cNvSpPr>
            <a:spLocks noChangeShapeType="1"/>
          </p:cNvSpPr>
          <p:nvPr/>
        </p:nvSpPr>
        <p:spPr bwMode="auto">
          <a:xfrm>
            <a:off x="38862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818" name="Line 42"/>
          <p:cNvSpPr>
            <a:spLocks noChangeShapeType="1"/>
          </p:cNvSpPr>
          <p:nvPr/>
        </p:nvSpPr>
        <p:spPr bwMode="auto">
          <a:xfrm>
            <a:off x="44196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819" name="Line 43"/>
          <p:cNvSpPr>
            <a:spLocks noChangeShapeType="1"/>
          </p:cNvSpPr>
          <p:nvPr/>
        </p:nvSpPr>
        <p:spPr bwMode="auto">
          <a:xfrm>
            <a:off x="49530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820" name="Rectangle 44" descr="永恒"/>
          <p:cNvSpPr>
            <a:spLocks noChangeArrowheads="1"/>
          </p:cNvSpPr>
          <p:nvPr/>
        </p:nvSpPr>
        <p:spPr bwMode="auto">
          <a:xfrm>
            <a:off x="6629400" y="4343400"/>
            <a:ext cx="32766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16  25* 21  08</a:t>
            </a:r>
            <a:r>
              <a:rPr kumimoji="1" lang="en-US" altLang="zh-CN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r>
              <a:rPr kumimoji="1" lang="en-US" altLang="zh-CN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3821" name="Line 45"/>
          <p:cNvSpPr>
            <a:spLocks noChangeShapeType="1"/>
          </p:cNvSpPr>
          <p:nvPr/>
        </p:nvSpPr>
        <p:spPr bwMode="auto">
          <a:xfrm>
            <a:off x="71628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822" name="Line 46"/>
          <p:cNvSpPr>
            <a:spLocks noChangeShapeType="1"/>
          </p:cNvSpPr>
          <p:nvPr/>
        </p:nvSpPr>
        <p:spPr bwMode="auto">
          <a:xfrm>
            <a:off x="77724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823" name="Line 47"/>
          <p:cNvSpPr>
            <a:spLocks noChangeShapeType="1"/>
          </p:cNvSpPr>
          <p:nvPr/>
        </p:nvSpPr>
        <p:spPr bwMode="auto">
          <a:xfrm>
            <a:off x="8328025" y="436562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824" name="Line 48"/>
          <p:cNvSpPr>
            <a:spLocks noChangeShapeType="1"/>
          </p:cNvSpPr>
          <p:nvPr/>
        </p:nvSpPr>
        <p:spPr bwMode="auto">
          <a:xfrm>
            <a:off x="88392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825" name="Line 49"/>
          <p:cNvSpPr>
            <a:spLocks noChangeShapeType="1"/>
          </p:cNvSpPr>
          <p:nvPr/>
        </p:nvSpPr>
        <p:spPr bwMode="auto">
          <a:xfrm>
            <a:off x="93726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07" name="Text Box 50"/>
          <p:cNvSpPr txBox="1">
            <a:spLocks noChangeArrowheads="1"/>
          </p:cNvSpPr>
          <p:nvPr/>
        </p:nvSpPr>
        <p:spPr bwMode="auto">
          <a:xfrm>
            <a:off x="6553201" y="5068889"/>
            <a:ext cx="324961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交换 </a:t>
            </a:r>
            <a:r>
              <a:rPr kumimoji="1" lang="en-US" altLang="en-US" sz="2600">
                <a:latin typeface="Times New Roman" panose="02020603050405020304" pitchFamily="18" charset="0"/>
                <a:ea typeface="仿宋_GB2312" pitchFamily="49" charset="-122"/>
              </a:rPr>
              <a:t>0 </a:t>
            </a: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号与 </a:t>
            </a:r>
            <a:r>
              <a:rPr kumimoji="1" lang="en-US" altLang="zh-CN" sz="2600">
                <a:latin typeface="Times New Roman" panose="02020603050405020304" pitchFamily="18" charset="0"/>
                <a:ea typeface="仿宋_GB2312" pitchFamily="49" charset="-122"/>
              </a:rPr>
              <a:t>4 </a:t>
            </a: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号对象</a:t>
            </a:r>
            <a:r>
              <a:rPr kumimoji="1" lang="en-US" altLang="zh-CN" sz="2600">
                <a:latin typeface="Times New Roman" panose="02020603050405020304" pitchFamily="18" charset="0"/>
                <a:ea typeface="仿宋_GB2312" pitchFamily="49" charset="-122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600">
                <a:latin typeface="Times New Roman" panose="02020603050405020304" pitchFamily="18" charset="0"/>
                <a:ea typeface="仿宋_GB2312" pitchFamily="49" charset="-122"/>
              </a:rPr>
              <a:t>4 </a:t>
            </a: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号对象就位</a:t>
            </a:r>
          </a:p>
        </p:txBody>
      </p:sp>
      <p:sp>
        <p:nvSpPr>
          <p:cNvPr id="92208" name="Text Box 51"/>
          <p:cNvSpPr txBox="1">
            <a:spLocks noChangeArrowheads="1"/>
          </p:cNvSpPr>
          <p:nvPr/>
        </p:nvSpPr>
        <p:spPr bwMode="auto">
          <a:xfrm>
            <a:off x="2362201" y="5054601"/>
            <a:ext cx="29178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从 </a:t>
            </a:r>
            <a:r>
              <a:rPr kumimoji="1" lang="en-US" altLang="zh-CN" sz="2600">
                <a:latin typeface="Times New Roman" panose="02020603050405020304" pitchFamily="18" charset="0"/>
                <a:ea typeface="仿宋_GB2312" pitchFamily="49" charset="-122"/>
              </a:rPr>
              <a:t>0 </a:t>
            </a: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号到 </a:t>
            </a:r>
            <a:r>
              <a:rPr kumimoji="1" lang="en-US" altLang="zh-CN" sz="2600">
                <a:latin typeface="Times New Roman" panose="02020603050405020304" pitchFamily="18" charset="0"/>
                <a:ea typeface="仿宋_GB2312" pitchFamily="49" charset="-122"/>
              </a:rPr>
              <a:t>4 </a:t>
            </a: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号 重新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调整为最大堆</a:t>
            </a:r>
          </a:p>
        </p:txBody>
      </p:sp>
      <p:sp>
        <p:nvSpPr>
          <p:cNvPr id="203828" name="Freeform 52"/>
          <p:cNvSpPr>
            <a:spLocks/>
          </p:cNvSpPr>
          <p:nvPr/>
        </p:nvSpPr>
        <p:spPr bwMode="auto">
          <a:xfrm>
            <a:off x="2019300" y="1028700"/>
            <a:ext cx="3619500" cy="3035300"/>
          </a:xfrm>
          <a:custGeom>
            <a:avLst/>
            <a:gdLst>
              <a:gd name="T0" fmla="*/ 936 w 2280"/>
              <a:gd name="T1" fmla="*/ 216 h 1912"/>
              <a:gd name="T2" fmla="*/ 168 w 2280"/>
              <a:gd name="T3" fmla="*/ 1176 h 1912"/>
              <a:gd name="T4" fmla="*/ 168 w 2280"/>
              <a:gd name="T5" fmla="*/ 1752 h 1912"/>
              <a:gd name="T6" fmla="*/ 1176 w 2280"/>
              <a:gd name="T7" fmla="*/ 1848 h 1912"/>
              <a:gd name="T8" fmla="*/ 1416 w 2280"/>
              <a:gd name="T9" fmla="*/ 1368 h 1912"/>
              <a:gd name="T10" fmla="*/ 1656 w 2280"/>
              <a:gd name="T11" fmla="*/ 1272 h 1912"/>
              <a:gd name="T12" fmla="*/ 1992 w 2280"/>
              <a:gd name="T13" fmla="*/ 1272 h 1912"/>
              <a:gd name="T14" fmla="*/ 2184 w 2280"/>
              <a:gd name="T15" fmla="*/ 1032 h 1912"/>
              <a:gd name="T16" fmla="*/ 2184 w 2280"/>
              <a:gd name="T17" fmla="*/ 744 h 1912"/>
              <a:gd name="T18" fmla="*/ 1608 w 2280"/>
              <a:gd name="T19" fmla="*/ 120 h 1912"/>
              <a:gd name="T20" fmla="*/ 1224 w 2280"/>
              <a:gd name="T21" fmla="*/ 24 h 1912"/>
              <a:gd name="T22" fmla="*/ 936 w 2280"/>
              <a:gd name="T23" fmla="*/ 216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0" h="1912">
                <a:moveTo>
                  <a:pt x="936" y="216"/>
                </a:moveTo>
                <a:cubicBezTo>
                  <a:pt x="760" y="408"/>
                  <a:pt x="296" y="920"/>
                  <a:pt x="168" y="1176"/>
                </a:cubicBezTo>
                <a:cubicBezTo>
                  <a:pt x="40" y="1432"/>
                  <a:pt x="0" y="1640"/>
                  <a:pt x="168" y="1752"/>
                </a:cubicBezTo>
                <a:cubicBezTo>
                  <a:pt x="336" y="1864"/>
                  <a:pt x="968" y="1912"/>
                  <a:pt x="1176" y="1848"/>
                </a:cubicBezTo>
                <a:cubicBezTo>
                  <a:pt x="1384" y="1784"/>
                  <a:pt x="1336" y="1464"/>
                  <a:pt x="1416" y="1368"/>
                </a:cubicBezTo>
                <a:cubicBezTo>
                  <a:pt x="1496" y="1272"/>
                  <a:pt x="1560" y="1288"/>
                  <a:pt x="1656" y="1272"/>
                </a:cubicBezTo>
                <a:cubicBezTo>
                  <a:pt x="1752" y="1256"/>
                  <a:pt x="1904" y="1312"/>
                  <a:pt x="1992" y="1272"/>
                </a:cubicBezTo>
                <a:cubicBezTo>
                  <a:pt x="2080" y="1232"/>
                  <a:pt x="2152" y="1120"/>
                  <a:pt x="2184" y="1032"/>
                </a:cubicBezTo>
                <a:cubicBezTo>
                  <a:pt x="2216" y="944"/>
                  <a:pt x="2280" y="896"/>
                  <a:pt x="2184" y="744"/>
                </a:cubicBezTo>
                <a:cubicBezTo>
                  <a:pt x="2088" y="592"/>
                  <a:pt x="1768" y="240"/>
                  <a:pt x="1608" y="120"/>
                </a:cubicBezTo>
                <a:cubicBezTo>
                  <a:pt x="1448" y="0"/>
                  <a:pt x="1336" y="8"/>
                  <a:pt x="1224" y="24"/>
                </a:cubicBezTo>
                <a:cubicBezTo>
                  <a:pt x="1112" y="40"/>
                  <a:pt x="1112" y="24"/>
                  <a:pt x="936" y="216"/>
                </a:cubicBezTo>
                <a:close/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829" name="AutoShape 53"/>
          <p:cNvSpPr>
            <a:spLocks noChangeArrowheads="1"/>
          </p:cNvSpPr>
          <p:nvPr/>
        </p:nvSpPr>
        <p:spPr bwMode="auto">
          <a:xfrm>
            <a:off x="1600200" y="23622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830" name="Line 54"/>
          <p:cNvSpPr>
            <a:spLocks noChangeShapeType="1"/>
          </p:cNvSpPr>
          <p:nvPr/>
        </p:nvSpPr>
        <p:spPr bwMode="auto">
          <a:xfrm flipV="1">
            <a:off x="2819400" y="27432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831" name="Line 55"/>
          <p:cNvSpPr>
            <a:spLocks noChangeShapeType="1"/>
          </p:cNvSpPr>
          <p:nvPr/>
        </p:nvSpPr>
        <p:spPr bwMode="auto">
          <a:xfrm flipV="1">
            <a:off x="3581400" y="1828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832" name="Line 56"/>
          <p:cNvSpPr>
            <a:spLocks noChangeShapeType="1"/>
          </p:cNvSpPr>
          <p:nvPr/>
        </p:nvSpPr>
        <p:spPr bwMode="auto">
          <a:xfrm flipH="1">
            <a:off x="3429000" y="1752600"/>
            <a:ext cx="3048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833" name="Line 57"/>
          <p:cNvSpPr>
            <a:spLocks noChangeShapeType="1"/>
          </p:cNvSpPr>
          <p:nvPr/>
        </p:nvSpPr>
        <p:spPr bwMode="auto">
          <a:xfrm flipH="1">
            <a:off x="2743200" y="2667000"/>
            <a:ext cx="3048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834" name="Freeform 58"/>
          <p:cNvSpPr>
            <a:spLocks/>
          </p:cNvSpPr>
          <p:nvPr/>
        </p:nvSpPr>
        <p:spPr bwMode="auto">
          <a:xfrm>
            <a:off x="6350000" y="1066800"/>
            <a:ext cx="3403600" cy="2933700"/>
          </a:xfrm>
          <a:custGeom>
            <a:avLst/>
            <a:gdLst>
              <a:gd name="T0" fmla="*/ 896 w 2144"/>
              <a:gd name="T1" fmla="*/ 192 h 1848"/>
              <a:gd name="T2" fmla="*/ 128 w 2144"/>
              <a:gd name="T3" fmla="*/ 1200 h 1848"/>
              <a:gd name="T4" fmla="*/ 128 w 2144"/>
              <a:gd name="T5" fmla="*/ 1680 h 1848"/>
              <a:gd name="T6" fmla="*/ 464 w 2144"/>
              <a:gd name="T7" fmla="*/ 1824 h 1848"/>
              <a:gd name="T8" fmla="*/ 704 w 2144"/>
              <a:gd name="T9" fmla="*/ 1536 h 1848"/>
              <a:gd name="T10" fmla="*/ 800 w 2144"/>
              <a:gd name="T11" fmla="*/ 1344 h 1848"/>
              <a:gd name="T12" fmla="*/ 848 w 2144"/>
              <a:gd name="T13" fmla="*/ 1296 h 1848"/>
              <a:gd name="T14" fmla="*/ 896 w 2144"/>
              <a:gd name="T15" fmla="*/ 1248 h 1848"/>
              <a:gd name="T16" fmla="*/ 992 w 2144"/>
              <a:gd name="T17" fmla="*/ 1200 h 1848"/>
              <a:gd name="T18" fmla="*/ 1280 w 2144"/>
              <a:gd name="T19" fmla="*/ 1152 h 1848"/>
              <a:gd name="T20" fmla="*/ 1712 w 2144"/>
              <a:gd name="T21" fmla="*/ 1248 h 1848"/>
              <a:gd name="T22" fmla="*/ 2000 w 2144"/>
              <a:gd name="T23" fmla="*/ 1200 h 1848"/>
              <a:gd name="T24" fmla="*/ 2144 w 2144"/>
              <a:gd name="T25" fmla="*/ 864 h 1848"/>
              <a:gd name="T26" fmla="*/ 2000 w 2144"/>
              <a:gd name="T27" fmla="*/ 480 h 1848"/>
              <a:gd name="T28" fmla="*/ 1472 w 2144"/>
              <a:gd name="T29" fmla="*/ 96 h 1848"/>
              <a:gd name="T30" fmla="*/ 1088 w 2144"/>
              <a:gd name="T31" fmla="*/ 48 h 1848"/>
              <a:gd name="T32" fmla="*/ 896 w 2144"/>
              <a:gd name="T33" fmla="*/ 192 h 1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44" h="1848">
                <a:moveTo>
                  <a:pt x="896" y="192"/>
                </a:moveTo>
                <a:cubicBezTo>
                  <a:pt x="736" y="384"/>
                  <a:pt x="256" y="952"/>
                  <a:pt x="128" y="1200"/>
                </a:cubicBezTo>
                <a:cubicBezTo>
                  <a:pt x="0" y="1448"/>
                  <a:pt x="72" y="1576"/>
                  <a:pt x="128" y="1680"/>
                </a:cubicBezTo>
                <a:cubicBezTo>
                  <a:pt x="184" y="1784"/>
                  <a:pt x="368" y="1848"/>
                  <a:pt x="464" y="1824"/>
                </a:cubicBezTo>
                <a:cubicBezTo>
                  <a:pt x="560" y="1800"/>
                  <a:pt x="648" y="1616"/>
                  <a:pt x="704" y="1536"/>
                </a:cubicBezTo>
                <a:cubicBezTo>
                  <a:pt x="760" y="1456"/>
                  <a:pt x="776" y="1384"/>
                  <a:pt x="800" y="1344"/>
                </a:cubicBezTo>
                <a:cubicBezTo>
                  <a:pt x="824" y="1304"/>
                  <a:pt x="832" y="1312"/>
                  <a:pt x="848" y="1296"/>
                </a:cubicBezTo>
                <a:cubicBezTo>
                  <a:pt x="864" y="1280"/>
                  <a:pt x="872" y="1264"/>
                  <a:pt x="896" y="1248"/>
                </a:cubicBezTo>
                <a:cubicBezTo>
                  <a:pt x="920" y="1232"/>
                  <a:pt x="928" y="1216"/>
                  <a:pt x="992" y="1200"/>
                </a:cubicBezTo>
                <a:cubicBezTo>
                  <a:pt x="1056" y="1184"/>
                  <a:pt x="1160" y="1144"/>
                  <a:pt x="1280" y="1152"/>
                </a:cubicBezTo>
                <a:cubicBezTo>
                  <a:pt x="1400" y="1160"/>
                  <a:pt x="1592" y="1240"/>
                  <a:pt x="1712" y="1248"/>
                </a:cubicBezTo>
                <a:cubicBezTo>
                  <a:pt x="1832" y="1256"/>
                  <a:pt x="1928" y="1264"/>
                  <a:pt x="2000" y="1200"/>
                </a:cubicBezTo>
                <a:cubicBezTo>
                  <a:pt x="2072" y="1136"/>
                  <a:pt x="2144" y="984"/>
                  <a:pt x="2144" y="864"/>
                </a:cubicBezTo>
                <a:cubicBezTo>
                  <a:pt x="2144" y="744"/>
                  <a:pt x="2112" y="608"/>
                  <a:pt x="2000" y="480"/>
                </a:cubicBezTo>
                <a:cubicBezTo>
                  <a:pt x="1888" y="352"/>
                  <a:pt x="1624" y="168"/>
                  <a:pt x="1472" y="96"/>
                </a:cubicBezTo>
                <a:cubicBezTo>
                  <a:pt x="1320" y="24"/>
                  <a:pt x="1184" y="32"/>
                  <a:pt x="1088" y="48"/>
                </a:cubicBezTo>
                <a:cubicBezTo>
                  <a:pt x="992" y="64"/>
                  <a:pt x="1056" y="0"/>
                  <a:pt x="896" y="192"/>
                </a:cubicBezTo>
                <a:close/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836" name="AutoShape 60"/>
          <p:cNvSpPr>
            <a:spLocks noChangeArrowheads="1"/>
          </p:cNvSpPr>
          <p:nvPr/>
        </p:nvSpPr>
        <p:spPr bwMode="auto">
          <a:xfrm>
            <a:off x="9696450" y="23495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837" name="Rectangle 61"/>
          <p:cNvSpPr>
            <a:spLocks noChangeArrowheads="1"/>
          </p:cNvSpPr>
          <p:nvPr/>
        </p:nvSpPr>
        <p:spPr bwMode="auto">
          <a:xfrm>
            <a:off x="996950" y="-2380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堆排序过程示例（续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Line 4"/>
          <p:cNvSpPr>
            <a:spLocks noChangeShapeType="1"/>
          </p:cNvSpPr>
          <p:nvPr/>
        </p:nvSpPr>
        <p:spPr bwMode="auto">
          <a:xfrm flipH="1">
            <a:off x="8597900" y="2743200"/>
            <a:ext cx="228600" cy="533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05" name="Line 5"/>
          <p:cNvSpPr>
            <a:spLocks noChangeShapeType="1"/>
          </p:cNvSpPr>
          <p:nvPr/>
        </p:nvSpPr>
        <p:spPr bwMode="auto">
          <a:xfrm>
            <a:off x="8216900" y="1828800"/>
            <a:ext cx="609600" cy="762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06" name="Line 6"/>
          <p:cNvSpPr>
            <a:spLocks noChangeShapeType="1"/>
          </p:cNvSpPr>
          <p:nvPr/>
        </p:nvSpPr>
        <p:spPr bwMode="auto">
          <a:xfrm>
            <a:off x="7531100" y="2743200"/>
            <a:ext cx="152400" cy="457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07" name="Line 7"/>
          <p:cNvSpPr>
            <a:spLocks noChangeShapeType="1"/>
          </p:cNvSpPr>
          <p:nvPr/>
        </p:nvSpPr>
        <p:spPr bwMode="auto">
          <a:xfrm flipH="1">
            <a:off x="6769100" y="1828800"/>
            <a:ext cx="1219200" cy="1524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08" name="Line 8"/>
          <p:cNvSpPr>
            <a:spLocks noChangeShapeType="1"/>
          </p:cNvSpPr>
          <p:nvPr/>
        </p:nvSpPr>
        <p:spPr bwMode="auto">
          <a:xfrm flipH="1">
            <a:off x="4648200" y="2743200"/>
            <a:ext cx="228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09" name="Line 9"/>
          <p:cNvSpPr>
            <a:spLocks noChangeShapeType="1"/>
          </p:cNvSpPr>
          <p:nvPr/>
        </p:nvSpPr>
        <p:spPr bwMode="auto">
          <a:xfrm>
            <a:off x="3581400" y="2743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10" name="Line 10"/>
          <p:cNvSpPr>
            <a:spLocks noChangeShapeType="1"/>
          </p:cNvSpPr>
          <p:nvPr/>
        </p:nvSpPr>
        <p:spPr bwMode="auto">
          <a:xfrm>
            <a:off x="4419600" y="18288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11" name="Line 11"/>
          <p:cNvSpPr>
            <a:spLocks noChangeShapeType="1"/>
          </p:cNvSpPr>
          <p:nvPr/>
        </p:nvSpPr>
        <p:spPr bwMode="auto">
          <a:xfrm flipH="1">
            <a:off x="2819400" y="1828800"/>
            <a:ext cx="12192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13" name="Oval 13"/>
          <p:cNvSpPr>
            <a:spLocks noChangeArrowheads="1"/>
          </p:cNvSpPr>
          <p:nvPr/>
        </p:nvSpPr>
        <p:spPr bwMode="auto">
          <a:xfrm>
            <a:off x="3962400" y="14478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14" name="Oval 14"/>
          <p:cNvSpPr>
            <a:spLocks noChangeArrowheads="1"/>
          </p:cNvSpPr>
          <p:nvPr/>
        </p:nvSpPr>
        <p:spPr bwMode="auto">
          <a:xfrm>
            <a:off x="3200400" y="22860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</a:p>
        </p:txBody>
      </p:sp>
      <p:sp>
        <p:nvSpPr>
          <p:cNvPr id="204815" name="Oval 15"/>
          <p:cNvSpPr>
            <a:spLocks noChangeArrowheads="1"/>
          </p:cNvSpPr>
          <p:nvPr/>
        </p:nvSpPr>
        <p:spPr bwMode="auto">
          <a:xfrm>
            <a:off x="2438400" y="32004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</a:t>
            </a:r>
          </a:p>
        </p:txBody>
      </p:sp>
      <p:sp>
        <p:nvSpPr>
          <p:cNvPr id="204816" name="Oval 16"/>
          <p:cNvSpPr>
            <a:spLocks noChangeArrowheads="1"/>
          </p:cNvSpPr>
          <p:nvPr/>
        </p:nvSpPr>
        <p:spPr bwMode="auto">
          <a:xfrm>
            <a:off x="4724400" y="22860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17" name="Oval 17"/>
          <p:cNvSpPr>
            <a:spLocks noChangeArrowheads="1"/>
          </p:cNvSpPr>
          <p:nvPr/>
        </p:nvSpPr>
        <p:spPr bwMode="auto">
          <a:xfrm>
            <a:off x="3505200" y="3200400"/>
            <a:ext cx="533400" cy="533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18" name="Oval 18"/>
          <p:cNvSpPr>
            <a:spLocks noChangeArrowheads="1"/>
          </p:cNvSpPr>
          <p:nvPr/>
        </p:nvSpPr>
        <p:spPr bwMode="auto">
          <a:xfrm>
            <a:off x="4343400" y="3200400"/>
            <a:ext cx="533400" cy="533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19" name="Text Box 19"/>
          <p:cNvSpPr txBox="1">
            <a:spLocks noChangeArrowheads="1"/>
          </p:cNvSpPr>
          <p:nvPr/>
        </p:nvSpPr>
        <p:spPr bwMode="auto">
          <a:xfrm>
            <a:off x="3752850" y="11318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20" name="Text Box 20"/>
          <p:cNvSpPr txBox="1">
            <a:spLocks noChangeArrowheads="1"/>
          </p:cNvSpPr>
          <p:nvPr/>
        </p:nvSpPr>
        <p:spPr bwMode="auto">
          <a:xfrm>
            <a:off x="3067050" y="187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21" name="Text Box 21"/>
          <p:cNvSpPr txBox="1">
            <a:spLocks noChangeArrowheads="1"/>
          </p:cNvSpPr>
          <p:nvPr/>
        </p:nvSpPr>
        <p:spPr bwMode="auto">
          <a:xfrm>
            <a:off x="5200650" y="2032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22" name="Text Box 22"/>
          <p:cNvSpPr txBox="1">
            <a:spLocks noChangeArrowheads="1"/>
          </p:cNvSpPr>
          <p:nvPr/>
        </p:nvSpPr>
        <p:spPr bwMode="auto">
          <a:xfrm>
            <a:off x="2362200" y="28082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23" name="Text Box 23"/>
          <p:cNvSpPr txBox="1">
            <a:spLocks noChangeArrowheads="1"/>
          </p:cNvSpPr>
          <p:nvPr/>
        </p:nvSpPr>
        <p:spPr bwMode="auto">
          <a:xfrm>
            <a:off x="3733800" y="28082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24" name="Text Box 24"/>
          <p:cNvSpPr txBox="1">
            <a:spLocks noChangeArrowheads="1"/>
          </p:cNvSpPr>
          <p:nvPr/>
        </p:nvSpPr>
        <p:spPr bwMode="auto">
          <a:xfrm>
            <a:off x="4286250" y="28082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25" name="AutoShape 25"/>
          <p:cNvSpPr>
            <a:spLocks noChangeArrowheads="1"/>
          </p:cNvSpPr>
          <p:nvPr/>
        </p:nvSpPr>
        <p:spPr bwMode="auto">
          <a:xfrm>
            <a:off x="5638800" y="23622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26" name="Oval 26"/>
          <p:cNvSpPr>
            <a:spLocks noChangeArrowheads="1"/>
          </p:cNvSpPr>
          <p:nvPr/>
        </p:nvSpPr>
        <p:spPr bwMode="auto">
          <a:xfrm>
            <a:off x="7835900" y="1447800"/>
            <a:ext cx="533400" cy="5334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rgbClr val="CCECFF"/>
              </a:solidFill>
              <a:effectDag name="">
                <a:cont type="tree" name="">
                  <a:effect ref="fillLine"/>
                  <a:outerShdw dist="38100" dir="13500000" algn="br">
                    <a:srgbClr val="DDF3FF"/>
                  </a:outerShdw>
                </a:cont>
                <a:cont type="tree" name="">
                  <a:effect ref="fillLine"/>
                  <a:outerShdw dist="38100" dir="2700000" algn="tl">
                    <a:srgbClr val="7A8D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27" name="Oval 27"/>
          <p:cNvSpPr>
            <a:spLocks noChangeArrowheads="1"/>
          </p:cNvSpPr>
          <p:nvPr/>
        </p:nvSpPr>
        <p:spPr bwMode="auto">
          <a:xfrm>
            <a:off x="7150100" y="22860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28" name="Oval 28"/>
          <p:cNvSpPr>
            <a:spLocks noChangeArrowheads="1"/>
          </p:cNvSpPr>
          <p:nvPr/>
        </p:nvSpPr>
        <p:spPr bwMode="auto">
          <a:xfrm>
            <a:off x="6388100" y="3200400"/>
            <a:ext cx="533400" cy="5334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rgbClr val="CCECFF"/>
              </a:solidFill>
              <a:effectDag name="">
                <a:cont type="tree" name="">
                  <a:effect ref="fillLine"/>
                  <a:outerShdw dist="38100" dir="13500000" algn="br">
                    <a:srgbClr val="DDF3FF"/>
                  </a:outerShdw>
                </a:cont>
                <a:cont type="tree" name="">
                  <a:effect ref="fillLine"/>
                  <a:outerShdw dist="38100" dir="2700000" algn="tl">
                    <a:srgbClr val="7A8D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29" name="Oval 29"/>
          <p:cNvSpPr>
            <a:spLocks noChangeArrowheads="1"/>
          </p:cNvSpPr>
          <p:nvPr/>
        </p:nvSpPr>
        <p:spPr bwMode="auto">
          <a:xfrm>
            <a:off x="7454900" y="3200400"/>
            <a:ext cx="533400" cy="533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30" name="Oval 30"/>
          <p:cNvSpPr>
            <a:spLocks noChangeArrowheads="1"/>
          </p:cNvSpPr>
          <p:nvPr/>
        </p:nvSpPr>
        <p:spPr bwMode="auto">
          <a:xfrm>
            <a:off x="8597900" y="22860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31" name="Oval 31"/>
          <p:cNvSpPr>
            <a:spLocks noChangeArrowheads="1"/>
          </p:cNvSpPr>
          <p:nvPr/>
        </p:nvSpPr>
        <p:spPr bwMode="auto">
          <a:xfrm>
            <a:off x="8293100" y="3200400"/>
            <a:ext cx="533400" cy="533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32" name="Text Box 32"/>
          <p:cNvSpPr txBox="1">
            <a:spLocks noChangeArrowheads="1"/>
          </p:cNvSpPr>
          <p:nvPr/>
        </p:nvSpPr>
        <p:spPr bwMode="auto">
          <a:xfrm>
            <a:off x="7702550" y="111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33" name="Text Box 33"/>
          <p:cNvSpPr txBox="1">
            <a:spLocks noChangeArrowheads="1"/>
          </p:cNvSpPr>
          <p:nvPr/>
        </p:nvSpPr>
        <p:spPr bwMode="auto">
          <a:xfrm>
            <a:off x="9074150" y="2108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34" name="Text Box 34"/>
          <p:cNvSpPr txBox="1">
            <a:spLocks noChangeArrowheads="1"/>
          </p:cNvSpPr>
          <p:nvPr/>
        </p:nvSpPr>
        <p:spPr bwMode="auto">
          <a:xfrm>
            <a:off x="8159750" y="287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35" name="Text Box 35"/>
          <p:cNvSpPr txBox="1">
            <a:spLocks noChangeArrowheads="1"/>
          </p:cNvSpPr>
          <p:nvPr/>
        </p:nvSpPr>
        <p:spPr bwMode="auto">
          <a:xfrm>
            <a:off x="7759700" y="287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36" name="Text Box 36"/>
          <p:cNvSpPr txBox="1">
            <a:spLocks noChangeArrowheads="1"/>
          </p:cNvSpPr>
          <p:nvPr/>
        </p:nvSpPr>
        <p:spPr bwMode="auto">
          <a:xfrm>
            <a:off x="6254750" y="287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37" name="Text Box 37"/>
          <p:cNvSpPr txBox="1">
            <a:spLocks noChangeArrowheads="1"/>
          </p:cNvSpPr>
          <p:nvPr/>
        </p:nvSpPr>
        <p:spPr bwMode="auto">
          <a:xfrm>
            <a:off x="6921500" y="19700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38" name="Rectangle 38" descr="永恒"/>
          <p:cNvSpPr>
            <a:spLocks noChangeArrowheads="1"/>
          </p:cNvSpPr>
          <p:nvPr/>
        </p:nvSpPr>
        <p:spPr bwMode="auto">
          <a:xfrm>
            <a:off x="2209800" y="4343400"/>
            <a:ext cx="32766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 16  21  08</a:t>
            </a:r>
            <a:r>
              <a:rPr kumimoji="1" lang="en-US" altLang="zh-CN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r>
              <a:rPr kumimoji="1" lang="en-US" altLang="zh-CN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39" name="Line 39"/>
          <p:cNvSpPr>
            <a:spLocks noChangeShapeType="1"/>
          </p:cNvSpPr>
          <p:nvPr/>
        </p:nvSpPr>
        <p:spPr bwMode="auto">
          <a:xfrm>
            <a:off x="28194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40" name="Line 40"/>
          <p:cNvSpPr>
            <a:spLocks noChangeShapeType="1"/>
          </p:cNvSpPr>
          <p:nvPr/>
        </p:nvSpPr>
        <p:spPr bwMode="auto">
          <a:xfrm>
            <a:off x="33528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41" name="Line 41"/>
          <p:cNvSpPr>
            <a:spLocks noChangeShapeType="1"/>
          </p:cNvSpPr>
          <p:nvPr/>
        </p:nvSpPr>
        <p:spPr bwMode="auto">
          <a:xfrm>
            <a:off x="38862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42" name="Line 42"/>
          <p:cNvSpPr>
            <a:spLocks noChangeShapeType="1"/>
          </p:cNvSpPr>
          <p:nvPr/>
        </p:nvSpPr>
        <p:spPr bwMode="auto">
          <a:xfrm>
            <a:off x="44196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43" name="Line 43"/>
          <p:cNvSpPr>
            <a:spLocks noChangeShapeType="1"/>
          </p:cNvSpPr>
          <p:nvPr/>
        </p:nvSpPr>
        <p:spPr bwMode="auto">
          <a:xfrm>
            <a:off x="49530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44" name="Rectangle 44" descr="永恒"/>
          <p:cNvSpPr>
            <a:spLocks noChangeArrowheads="1"/>
          </p:cNvSpPr>
          <p:nvPr/>
        </p:nvSpPr>
        <p:spPr bwMode="auto">
          <a:xfrm>
            <a:off x="6334125" y="4343400"/>
            <a:ext cx="32766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08  16  21</a:t>
            </a:r>
            <a:r>
              <a:rPr kumimoji="1" lang="en-US" altLang="zh-CN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</a:t>
            </a:r>
            <a:r>
              <a:rPr kumimoji="1" lang="en-US" altLang="zh-CN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r>
              <a:rPr kumimoji="1" lang="en-US" altLang="zh-CN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45" name="Line 45"/>
          <p:cNvSpPr>
            <a:spLocks noChangeShapeType="1"/>
          </p:cNvSpPr>
          <p:nvPr/>
        </p:nvSpPr>
        <p:spPr bwMode="auto">
          <a:xfrm>
            <a:off x="6867525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46" name="Line 46"/>
          <p:cNvSpPr>
            <a:spLocks noChangeShapeType="1"/>
          </p:cNvSpPr>
          <p:nvPr/>
        </p:nvSpPr>
        <p:spPr bwMode="auto">
          <a:xfrm>
            <a:off x="7400925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47" name="Line 47"/>
          <p:cNvSpPr>
            <a:spLocks noChangeShapeType="1"/>
          </p:cNvSpPr>
          <p:nvPr/>
        </p:nvSpPr>
        <p:spPr bwMode="auto">
          <a:xfrm>
            <a:off x="7934325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48" name="Line 48"/>
          <p:cNvSpPr>
            <a:spLocks noChangeShapeType="1"/>
          </p:cNvSpPr>
          <p:nvPr/>
        </p:nvSpPr>
        <p:spPr bwMode="auto">
          <a:xfrm>
            <a:off x="8543925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49" name="Line 49"/>
          <p:cNvSpPr>
            <a:spLocks noChangeShapeType="1"/>
          </p:cNvSpPr>
          <p:nvPr/>
        </p:nvSpPr>
        <p:spPr bwMode="auto">
          <a:xfrm>
            <a:off x="9077325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231" name="Text Box 50"/>
          <p:cNvSpPr txBox="1">
            <a:spLocks noChangeArrowheads="1"/>
          </p:cNvSpPr>
          <p:nvPr/>
        </p:nvSpPr>
        <p:spPr bwMode="auto">
          <a:xfrm>
            <a:off x="6257926" y="5068889"/>
            <a:ext cx="324961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交换 </a:t>
            </a:r>
            <a:r>
              <a:rPr kumimoji="1" lang="en-US" altLang="en-US" sz="2600">
                <a:latin typeface="Times New Roman" panose="02020603050405020304" pitchFamily="18" charset="0"/>
                <a:ea typeface="仿宋_GB2312" pitchFamily="49" charset="-122"/>
              </a:rPr>
              <a:t>0 </a:t>
            </a: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号与 </a:t>
            </a:r>
            <a:r>
              <a:rPr kumimoji="1" lang="en-US" altLang="zh-CN" sz="2600">
                <a:latin typeface="Times New Roman" panose="02020603050405020304" pitchFamily="18" charset="0"/>
                <a:ea typeface="仿宋_GB2312" pitchFamily="49" charset="-122"/>
              </a:rPr>
              <a:t>3 </a:t>
            </a: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号对象</a:t>
            </a:r>
            <a:r>
              <a:rPr kumimoji="1" lang="en-US" altLang="zh-CN" sz="2600">
                <a:latin typeface="Times New Roman" panose="02020603050405020304" pitchFamily="18" charset="0"/>
                <a:ea typeface="仿宋_GB2312" pitchFamily="49" charset="-122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600">
                <a:latin typeface="Times New Roman" panose="02020603050405020304" pitchFamily="18" charset="0"/>
                <a:ea typeface="仿宋_GB2312" pitchFamily="49" charset="-122"/>
              </a:rPr>
              <a:t>3 </a:t>
            </a: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号对象就位</a:t>
            </a:r>
          </a:p>
        </p:txBody>
      </p:sp>
      <p:sp>
        <p:nvSpPr>
          <p:cNvPr id="93232" name="Text Box 51"/>
          <p:cNvSpPr txBox="1">
            <a:spLocks noChangeArrowheads="1"/>
          </p:cNvSpPr>
          <p:nvPr/>
        </p:nvSpPr>
        <p:spPr bwMode="auto">
          <a:xfrm>
            <a:off x="2362201" y="5054601"/>
            <a:ext cx="29178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从 </a:t>
            </a:r>
            <a:r>
              <a:rPr kumimoji="1" lang="en-US" altLang="zh-CN" sz="2600">
                <a:latin typeface="Times New Roman" panose="02020603050405020304" pitchFamily="18" charset="0"/>
                <a:ea typeface="仿宋_GB2312" pitchFamily="49" charset="-122"/>
              </a:rPr>
              <a:t>0 </a:t>
            </a: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号到 </a:t>
            </a:r>
            <a:r>
              <a:rPr kumimoji="1" lang="en-US" altLang="zh-CN" sz="2600">
                <a:latin typeface="Times New Roman" panose="02020603050405020304" pitchFamily="18" charset="0"/>
                <a:ea typeface="仿宋_GB2312" pitchFamily="49" charset="-122"/>
              </a:rPr>
              <a:t>3 </a:t>
            </a: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号 重新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调整为最大堆</a:t>
            </a:r>
          </a:p>
        </p:txBody>
      </p:sp>
      <p:sp>
        <p:nvSpPr>
          <p:cNvPr id="204852" name="AutoShape 52"/>
          <p:cNvSpPr>
            <a:spLocks noChangeArrowheads="1"/>
          </p:cNvSpPr>
          <p:nvPr/>
        </p:nvSpPr>
        <p:spPr bwMode="auto">
          <a:xfrm>
            <a:off x="1676400" y="23622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53" name="Line 53"/>
          <p:cNvSpPr>
            <a:spLocks noChangeShapeType="1"/>
          </p:cNvSpPr>
          <p:nvPr/>
        </p:nvSpPr>
        <p:spPr bwMode="auto">
          <a:xfrm flipV="1">
            <a:off x="3581400" y="1828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54" name="Line 54"/>
          <p:cNvSpPr>
            <a:spLocks noChangeShapeType="1"/>
          </p:cNvSpPr>
          <p:nvPr/>
        </p:nvSpPr>
        <p:spPr bwMode="auto">
          <a:xfrm flipH="1">
            <a:off x="3429000" y="1752600"/>
            <a:ext cx="3048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55" name="Freeform 55"/>
          <p:cNvSpPr>
            <a:spLocks/>
          </p:cNvSpPr>
          <p:nvPr/>
        </p:nvSpPr>
        <p:spPr bwMode="auto">
          <a:xfrm>
            <a:off x="2133600" y="1066800"/>
            <a:ext cx="3403600" cy="2933700"/>
          </a:xfrm>
          <a:custGeom>
            <a:avLst/>
            <a:gdLst>
              <a:gd name="T0" fmla="*/ 896 w 2144"/>
              <a:gd name="T1" fmla="*/ 192 h 1848"/>
              <a:gd name="T2" fmla="*/ 128 w 2144"/>
              <a:gd name="T3" fmla="*/ 1200 h 1848"/>
              <a:gd name="T4" fmla="*/ 128 w 2144"/>
              <a:gd name="T5" fmla="*/ 1680 h 1848"/>
              <a:gd name="T6" fmla="*/ 464 w 2144"/>
              <a:gd name="T7" fmla="*/ 1824 h 1848"/>
              <a:gd name="T8" fmla="*/ 704 w 2144"/>
              <a:gd name="T9" fmla="*/ 1536 h 1848"/>
              <a:gd name="T10" fmla="*/ 800 w 2144"/>
              <a:gd name="T11" fmla="*/ 1344 h 1848"/>
              <a:gd name="T12" fmla="*/ 848 w 2144"/>
              <a:gd name="T13" fmla="*/ 1296 h 1848"/>
              <a:gd name="T14" fmla="*/ 896 w 2144"/>
              <a:gd name="T15" fmla="*/ 1248 h 1848"/>
              <a:gd name="T16" fmla="*/ 992 w 2144"/>
              <a:gd name="T17" fmla="*/ 1200 h 1848"/>
              <a:gd name="T18" fmla="*/ 1280 w 2144"/>
              <a:gd name="T19" fmla="*/ 1152 h 1848"/>
              <a:gd name="T20" fmla="*/ 1712 w 2144"/>
              <a:gd name="T21" fmla="*/ 1248 h 1848"/>
              <a:gd name="T22" fmla="*/ 2000 w 2144"/>
              <a:gd name="T23" fmla="*/ 1200 h 1848"/>
              <a:gd name="T24" fmla="*/ 2144 w 2144"/>
              <a:gd name="T25" fmla="*/ 864 h 1848"/>
              <a:gd name="T26" fmla="*/ 2000 w 2144"/>
              <a:gd name="T27" fmla="*/ 480 h 1848"/>
              <a:gd name="T28" fmla="*/ 1472 w 2144"/>
              <a:gd name="T29" fmla="*/ 96 h 1848"/>
              <a:gd name="T30" fmla="*/ 1088 w 2144"/>
              <a:gd name="T31" fmla="*/ 48 h 1848"/>
              <a:gd name="T32" fmla="*/ 896 w 2144"/>
              <a:gd name="T33" fmla="*/ 192 h 1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44" h="1848">
                <a:moveTo>
                  <a:pt x="896" y="192"/>
                </a:moveTo>
                <a:cubicBezTo>
                  <a:pt x="736" y="384"/>
                  <a:pt x="256" y="952"/>
                  <a:pt x="128" y="1200"/>
                </a:cubicBezTo>
                <a:cubicBezTo>
                  <a:pt x="0" y="1448"/>
                  <a:pt x="72" y="1576"/>
                  <a:pt x="128" y="1680"/>
                </a:cubicBezTo>
                <a:cubicBezTo>
                  <a:pt x="184" y="1784"/>
                  <a:pt x="368" y="1848"/>
                  <a:pt x="464" y="1824"/>
                </a:cubicBezTo>
                <a:cubicBezTo>
                  <a:pt x="560" y="1800"/>
                  <a:pt x="648" y="1616"/>
                  <a:pt x="704" y="1536"/>
                </a:cubicBezTo>
                <a:cubicBezTo>
                  <a:pt x="760" y="1456"/>
                  <a:pt x="776" y="1384"/>
                  <a:pt x="800" y="1344"/>
                </a:cubicBezTo>
                <a:cubicBezTo>
                  <a:pt x="824" y="1304"/>
                  <a:pt x="832" y="1312"/>
                  <a:pt x="848" y="1296"/>
                </a:cubicBezTo>
                <a:cubicBezTo>
                  <a:pt x="864" y="1280"/>
                  <a:pt x="872" y="1264"/>
                  <a:pt x="896" y="1248"/>
                </a:cubicBezTo>
                <a:cubicBezTo>
                  <a:pt x="920" y="1232"/>
                  <a:pt x="928" y="1216"/>
                  <a:pt x="992" y="1200"/>
                </a:cubicBezTo>
                <a:cubicBezTo>
                  <a:pt x="1056" y="1184"/>
                  <a:pt x="1160" y="1144"/>
                  <a:pt x="1280" y="1152"/>
                </a:cubicBezTo>
                <a:cubicBezTo>
                  <a:pt x="1400" y="1160"/>
                  <a:pt x="1592" y="1240"/>
                  <a:pt x="1712" y="1248"/>
                </a:cubicBezTo>
                <a:cubicBezTo>
                  <a:pt x="1832" y="1256"/>
                  <a:pt x="1928" y="1264"/>
                  <a:pt x="2000" y="1200"/>
                </a:cubicBezTo>
                <a:cubicBezTo>
                  <a:pt x="2072" y="1136"/>
                  <a:pt x="2144" y="984"/>
                  <a:pt x="2144" y="864"/>
                </a:cubicBezTo>
                <a:cubicBezTo>
                  <a:pt x="2144" y="744"/>
                  <a:pt x="2112" y="608"/>
                  <a:pt x="2000" y="480"/>
                </a:cubicBezTo>
                <a:cubicBezTo>
                  <a:pt x="1888" y="352"/>
                  <a:pt x="1624" y="168"/>
                  <a:pt x="1472" y="96"/>
                </a:cubicBezTo>
                <a:cubicBezTo>
                  <a:pt x="1320" y="24"/>
                  <a:pt x="1184" y="32"/>
                  <a:pt x="1088" y="48"/>
                </a:cubicBezTo>
                <a:cubicBezTo>
                  <a:pt x="992" y="64"/>
                  <a:pt x="1056" y="0"/>
                  <a:pt x="896" y="192"/>
                </a:cubicBezTo>
                <a:close/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56" name="AutoShape 56"/>
          <p:cNvSpPr>
            <a:spLocks noChangeArrowheads="1"/>
          </p:cNvSpPr>
          <p:nvPr/>
        </p:nvSpPr>
        <p:spPr bwMode="auto">
          <a:xfrm>
            <a:off x="9601200" y="23622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57" name="Freeform 57"/>
          <p:cNvSpPr>
            <a:spLocks/>
          </p:cNvSpPr>
          <p:nvPr/>
        </p:nvSpPr>
        <p:spPr bwMode="auto">
          <a:xfrm>
            <a:off x="6743700" y="1028700"/>
            <a:ext cx="2781300" cy="2044700"/>
          </a:xfrm>
          <a:custGeom>
            <a:avLst/>
            <a:gdLst>
              <a:gd name="T0" fmla="*/ 496 w 1752"/>
              <a:gd name="T1" fmla="*/ 216 h 1288"/>
              <a:gd name="T2" fmla="*/ 64 w 1752"/>
              <a:gd name="T3" fmla="*/ 744 h 1288"/>
              <a:gd name="T4" fmla="*/ 112 w 1752"/>
              <a:gd name="T5" fmla="*/ 1128 h 1288"/>
              <a:gd name="T6" fmla="*/ 352 w 1752"/>
              <a:gd name="T7" fmla="*/ 1272 h 1288"/>
              <a:gd name="T8" fmla="*/ 1504 w 1752"/>
              <a:gd name="T9" fmla="*/ 1224 h 1288"/>
              <a:gd name="T10" fmla="*/ 1744 w 1752"/>
              <a:gd name="T11" fmla="*/ 936 h 1288"/>
              <a:gd name="T12" fmla="*/ 1456 w 1752"/>
              <a:gd name="T13" fmla="*/ 408 h 1288"/>
              <a:gd name="T14" fmla="*/ 1024 w 1752"/>
              <a:gd name="T15" fmla="*/ 72 h 1288"/>
              <a:gd name="T16" fmla="*/ 736 w 1752"/>
              <a:gd name="T17" fmla="*/ 24 h 1288"/>
              <a:gd name="T18" fmla="*/ 496 w 1752"/>
              <a:gd name="T19" fmla="*/ 216 h 1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52" h="1288">
                <a:moveTo>
                  <a:pt x="496" y="216"/>
                </a:moveTo>
                <a:cubicBezTo>
                  <a:pt x="384" y="336"/>
                  <a:pt x="128" y="592"/>
                  <a:pt x="64" y="744"/>
                </a:cubicBezTo>
                <a:cubicBezTo>
                  <a:pt x="0" y="896"/>
                  <a:pt x="64" y="1040"/>
                  <a:pt x="112" y="1128"/>
                </a:cubicBezTo>
                <a:cubicBezTo>
                  <a:pt x="160" y="1216"/>
                  <a:pt x="120" y="1256"/>
                  <a:pt x="352" y="1272"/>
                </a:cubicBezTo>
                <a:cubicBezTo>
                  <a:pt x="584" y="1288"/>
                  <a:pt x="1272" y="1280"/>
                  <a:pt x="1504" y="1224"/>
                </a:cubicBezTo>
                <a:cubicBezTo>
                  <a:pt x="1736" y="1168"/>
                  <a:pt x="1752" y="1072"/>
                  <a:pt x="1744" y="936"/>
                </a:cubicBezTo>
                <a:cubicBezTo>
                  <a:pt x="1736" y="800"/>
                  <a:pt x="1576" y="552"/>
                  <a:pt x="1456" y="408"/>
                </a:cubicBezTo>
                <a:cubicBezTo>
                  <a:pt x="1336" y="264"/>
                  <a:pt x="1144" y="136"/>
                  <a:pt x="1024" y="72"/>
                </a:cubicBezTo>
                <a:cubicBezTo>
                  <a:pt x="904" y="8"/>
                  <a:pt x="824" y="0"/>
                  <a:pt x="736" y="24"/>
                </a:cubicBezTo>
                <a:cubicBezTo>
                  <a:pt x="648" y="48"/>
                  <a:pt x="608" y="96"/>
                  <a:pt x="496" y="216"/>
                </a:cubicBezTo>
                <a:close/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66" name="Rectangle 66"/>
          <p:cNvSpPr>
            <a:spLocks noChangeArrowheads="1"/>
          </p:cNvSpPr>
          <p:nvPr/>
        </p:nvSpPr>
        <p:spPr bwMode="auto">
          <a:xfrm>
            <a:off x="996950" y="5719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堆排序过程示例（续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Line 4"/>
          <p:cNvSpPr>
            <a:spLocks noChangeShapeType="1"/>
          </p:cNvSpPr>
          <p:nvPr/>
        </p:nvSpPr>
        <p:spPr bwMode="auto">
          <a:xfrm flipH="1">
            <a:off x="8439150" y="2743200"/>
            <a:ext cx="228600" cy="533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29" name="Line 5"/>
          <p:cNvSpPr>
            <a:spLocks noChangeShapeType="1"/>
          </p:cNvSpPr>
          <p:nvPr/>
        </p:nvSpPr>
        <p:spPr bwMode="auto">
          <a:xfrm>
            <a:off x="8058150" y="1828800"/>
            <a:ext cx="609600" cy="762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30" name="Line 6"/>
          <p:cNvSpPr>
            <a:spLocks noChangeShapeType="1"/>
          </p:cNvSpPr>
          <p:nvPr/>
        </p:nvSpPr>
        <p:spPr bwMode="auto">
          <a:xfrm>
            <a:off x="7372350" y="2743200"/>
            <a:ext cx="152400" cy="457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31" name="Line 7"/>
          <p:cNvSpPr>
            <a:spLocks noChangeShapeType="1"/>
          </p:cNvSpPr>
          <p:nvPr/>
        </p:nvSpPr>
        <p:spPr bwMode="auto">
          <a:xfrm flipH="1">
            <a:off x="6610350" y="1828800"/>
            <a:ext cx="1219200" cy="1524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32" name="Line 8"/>
          <p:cNvSpPr>
            <a:spLocks noChangeShapeType="1"/>
          </p:cNvSpPr>
          <p:nvPr/>
        </p:nvSpPr>
        <p:spPr bwMode="auto">
          <a:xfrm flipH="1">
            <a:off x="4648200" y="2743200"/>
            <a:ext cx="228600" cy="533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33" name="Line 9"/>
          <p:cNvSpPr>
            <a:spLocks noChangeShapeType="1"/>
          </p:cNvSpPr>
          <p:nvPr/>
        </p:nvSpPr>
        <p:spPr bwMode="auto">
          <a:xfrm>
            <a:off x="3581400" y="2743200"/>
            <a:ext cx="152400" cy="457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34" name="Line 10"/>
          <p:cNvSpPr>
            <a:spLocks noChangeShapeType="1"/>
          </p:cNvSpPr>
          <p:nvPr/>
        </p:nvSpPr>
        <p:spPr bwMode="auto">
          <a:xfrm>
            <a:off x="4419600" y="1828800"/>
            <a:ext cx="609600" cy="762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35" name="Line 11"/>
          <p:cNvSpPr>
            <a:spLocks noChangeShapeType="1"/>
          </p:cNvSpPr>
          <p:nvPr/>
        </p:nvSpPr>
        <p:spPr bwMode="auto">
          <a:xfrm flipH="1">
            <a:off x="2819400" y="1828800"/>
            <a:ext cx="1219200" cy="1524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37" name="Oval 13"/>
          <p:cNvSpPr>
            <a:spLocks noChangeArrowheads="1"/>
          </p:cNvSpPr>
          <p:nvPr/>
        </p:nvSpPr>
        <p:spPr bwMode="auto">
          <a:xfrm>
            <a:off x="3962400" y="14478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838" name="Oval 14"/>
          <p:cNvSpPr>
            <a:spLocks noChangeArrowheads="1"/>
          </p:cNvSpPr>
          <p:nvPr/>
        </p:nvSpPr>
        <p:spPr bwMode="auto">
          <a:xfrm>
            <a:off x="3200400" y="22860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</a:p>
        </p:txBody>
      </p:sp>
      <p:sp>
        <p:nvSpPr>
          <p:cNvPr id="205839" name="Oval 15"/>
          <p:cNvSpPr>
            <a:spLocks noChangeArrowheads="1"/>
          </p:cNvSpPr>
          <p:nvPr/>
        </p:nvSpPr>
        <p:spPr bwMode="auto">
          <a:xfrm>
            <a:off x="2438400" y="3200400"/>
            <a:ext cx="533400" cy="533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840" name="Oval 16"/>
          <p:cNvSpPr>
            <a:spLocks noChangeArrowheads="1"/>
          </p:cNvSpPr>
          <p:nvPr/>
        </p:nvSpPr>
        <p:spPr bwMode="auto">
          <a:xfrm>
            <a:off x="4724400" y="22860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841" name="Oval 17"/>
          <p:cNvSpPr>
            <a:spLocks noChangeArrowheads="1"/>
          </p:cNvSpPr>
          <p:nvPr/>
        </p:nvSpPr>
        <p:spPr bwMode="auto">
          <a:xfrm>
            <a:off x="3505200" y="3200400"/>
            <a:ext cx="533400" cy="533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842" name="Oval 18"/>
          <p:cNvSpPr>
            <a:spLocks noChangeArrowheads="1"/>
          </p:cNvSpPr>
          <p:nvPr/>
        </p:nvSpPr>
        <p:spPr bwMode="auto">
          <a:xfrm>
            <a:off x="4343400" y="3200400"/>
            <a:ext cx="533400" cy="533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843" name="Text Box 19"/>
          <p:cNvSpPr txBox="1">
            <a:spLocks noChangeArrowheads="1"/>
          </p:cNvSpPr>
          <p:nvPr/>
        </p:nvSpPr>
        <p:spPr bwMode="auto">
          <a:xfrm>
            <a:off x="3752850" y="11318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844" name="Text Box 20"/>
          <p:cNvSpPr txBox="1">
            <a:spLocks noChangeArrowheads="1"/>
          </p:cNvSpPr>
          <p:nvPr/>
        </p:nvSpPr>
        <p:spPr bwMode="auto">
          <a:xfrm>
            <a:off x="3067050" y="187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845" name="Text Box 21"/>
          <p:cNvSpPr txBox="1">
            <a:spLocks noChangeArrowheads="1"/>
          </p:cNvSpPr>
          <p:nvPr/>
        </p:nvSpPr>
        <p:spPr bwMode="auto">
          <a:xfrm>
            <a:off x="5200650" y="2032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846" name="Text Box 22"/>
          <p:cNvSpPr txBox="1">
            <a:spLocks noChangeArrowheads="1"/>
          </p:cNvSpPr>
          <p:nvPr/>
        </p:nvSpPr>
        <p:spPr bwMode="auto">
          <a:xfrm>
            <a:off x="2362200" y="28082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847" name="Text Box 23"/>
          <p:cNvSpPr txBox="1">
            <a:spLocks noChangeArrowheads="1"/>
          </p:cNvSpPr>
          <p:nvPr/>
        </p:nvSpPr>
        <p:spPr bwMode="auto">
          <a:xfrm>
            <a:off x="3733800" y="28082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848" name="Text Box 24"/>
          <p:cNvSpPr txBox="1">
            <a:spLocks noChangeArrowheads="1"/>
          </p:cNvSpPr>
          <p:nvPr/>
        </p:nvSpPr>
        <p:spPr bwMode="auto">
          <a:xfrm>
            <a:off x="4286250" y="28082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849" name="AutoShape 25"/>
          <p:cNvSpPr>
            <a:spLocks noChangeArrowheads="1"/>
          </p:cNvSpPr>
          <p:nvPr/>
        </p:nvSpPr>
        <p:spPr bwMode="auto">
          <a:xfrm>
            <a:off x="5562600" y="23622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50" name="Oval 26"/>
          <p:cNvSpPr>
            <a:spLocks noChangeArrowheads="1"/>
          </p:cNvSpPr>
          <p:nvPr/>
        </p:nvSpPr>
        <p:spPr bwMode="auto">
          <a:xfrm>
            <a:off x="7677150" y="1447800"/>
            <a:ext cx="533400" cy="5334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rgbClr val="CCECFF"/>
              </a:solidFill>
              <a:effectDag name="">
                <a:cont type="tree" name="">
                  <a:effect ref="fillLine"/>
                  <a:outerShdw dist="38100" dir="13500000" algn="br">
                    <a:srgbClr val="DDF3FF"/>
                  </a:outerShdw>
                </a:cont>
                <a:cont type="tree" name="">
                  <a:effect ref="fillLine"/>
                  <a:outerShdw dist="38100" dir="2700000" algn="tl">
                    <a:srgbClr val="7A8D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851" name="Oval 27"/>
          <p:cNvSpPr>
            <a:spLocks noChangeArrowheads="1"/>
          </p:cNvSpPr>
          <p:nvPr/>
        </p:nvSpPr>
        <p:spPr bwMode="auto">
          <a:xfrm>
            <a:off x="6991350" y="22860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852" name="Oval 28"/>
          <p:cNvSpPr>
            <a:spLocks noChangeArrowheads="1"/>
          </p:cNvSpPr>
          <p:nvPr/>
        </p:nvSpPr>
        <p:spPr bwMode="auto">
          <a:xfrm>
            <a:off x="6229350" y="3200400"/>
            <a:ext cx="533400" cy="533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853" name="Oval 29"/>
          <p:cNvSpPr>
            <a:spLocks noChangeArrowheads="1"/>
          </p:cNvSpPr>
          <p:nvPr/>
        </p:nvSpPr>
        <p:spPr bwMode="auto">
          <a:xfrm>
            <a:off x="7296150" y="3200400"/>
            <a:ext cx="533400" cy="533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854" name="Oval 30"/>
          <p:cNvSpPr>
            <a:spLocks noChangeArrowheads="1"/>
          </p:cNvSpPr>
          <p:nvPr/>
        </p:nvSpPr>
        <p:spPr bwMode="auto">
          <a:xfrm>
            <a:off x="8439150" y="2286000"/>
            <a:ext cx="533400" cy="53340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rgbClr val="00FFFF"/>
              </a:solidFill>
              <a:effectDag name="">
                <a:cont type="tree" name="">
                  <a:effect ref="fillLine"/>
                  <a:outerShdw dist="38100" dir="13500000" algn="br">
                    <a:srgbClr val="55FFFF"/>
                  </a:outerShdw>
                </a:cont>
                <a:cont type="tree" name="">
                  <a:effect ref="fillLine"/>
                  <a:outerShdw dist="38100" dir="2700000" algn="tl">
                    <a:srgbClr val="00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855" name="Oval 31"/>
          <p:cNvSpPr>
            <a:spLocks noChangeArrowheads="1"/>
          </p:cNvSpPr>
          <p:nvPr/>
        </p:nvSpPr>
        <p:spPr bwMode="auto">
          <a:xfrm>
            <a:off x="8134350" y="3200400"/>
            <a:ext cx="533400" cy="533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856" name="Text Box 32"/>
          <p:cNvSpPr txBox="1">
            <a:spLocks noChangeArrowheads="1"/>
          </p:cNvSpPr>
          <p:nvPr/>
        </p:nvSpPr>
        <p:spPr bwMode="auto">
          <a:xfrm>
            <a:off x="7543800" y="111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857" name="Text Box 33"/>
          <p:cNvSpPr txBox="1">
            <a:spLocks noChangeArrowheads="1"/>
          </p:cNvSpPr>
          <p:nvPr/>
        </p:nvSpPr>
        <p:spPr bwMode="auto">
          <a:xfrm>
            <a:off x="8915400" y="2108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858" name="Text Box 34"/>
          <p:cNvSpPr txBox="1">
            <a:spLocks noChangeArrowheads="1"/>
          </p:cNvSpPr>
          <p:nvPr/>
        </p:nvSpPr>
        <p:spPr bwMode="auto">
          <a:xfrm>
            <a:off x="8001000" y="287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859" name="Text Box 35"/>
          <p:cNvSpPr txBox="1">
            <a:spLocks noChangeArrowheads="1"/>
          </p:cNvSpPr>
          <p:nvPr/>
        </p:nvSpPr>
        <p:spPr bwMode="auto">
          <a:xfrm>
            <a:off x="7600950" y="287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860" name="Text Box 36"/>
          <p:cNvSpPr txBox="1">
            <a:spLocks noChangeArrowheads="1"/>
          </p:cNvSpPr>
          <p:nvPr/>
        </p:nvSpPr>
        <p:spPr bwMode="auto">
          <a:xfrm>
            <a:off x="6096000" y="287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861" name="Text Box 37"/>
          <p:cNvSpPr txBox="1">
            <a:spLocks noChangeArrowheads="1"/>
          </p:cNvSpPr>
          <p:nvPr/>
        </p:nvSpPr>
        <p:spPr bwMode="auto">
          <a:xfrm>
            <a:off x="6762750" y="19700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862" name="Rectangle 38" descr="永恒"/>
          <p:cNvSpPr>
            <a:spLocks noChangeArrowheads="1"/>
          </p:cNvSpPr>
          <p:nvPr/>
        </p:nvSpPr>
        <p:spPr bwMode="auto">
          <a:xfrm>
            <a:off x="2209800" y="4343400"/>
            <a:ext cx="32766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21  16  08</a:t>
            </a:r>
            <a:r>
              <a:rPr kumimoji="1" lang="en-US" altLang="zh-CN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</a:t>
            </a:r>
            <a:r>
              <a:rPr kumimoji="1" lang="en-US" altLang="zh-CN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r>
              <a:rPr kumimoji="1" lang="en-US" altLang="zh-CN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863" name="Line 39"/>
          <p:cNvSpPr>
            <a:spLocks noChangeShapeType="1"/>
          </p:cNvSpPr>
          <p:nvPr/>
        </p:nvSpPr>
        <p:spPr bwMode="auto">
          <a:xfrm>
            <a:off x="27432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64" name="Line 40"/>
          <p:cNvSpPr>
            <a:spLocks noChangeShapeType="1"/>
          </p:cNvSpPr>
          <p:nvPr/>
        </p:nvSpPr>
        <p:spPr bwMode="auto">
          <a:xfrm>
            <a:off x="32766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65" name="Line 41"/>
          <p:cNvSpPr>
            <a:spLocks noChangeShapeType="1"/>
          </p:cNvSpPr>
          <p:nvPr/>
        </p:nvSpPr>
        <p:spPr bwMode="auto">
          <a:xfrm>
            <a:off x="38100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66" name="Line 42"/>
          <p:cNvSpPr>
            <a:spLocks noChangeShapeType="1"/>
          </p:cNvSpPr>
          <p:nvPr/>
        </p:nvSpPr>
        <p:spPr bwMode="auto">
          <a:xfrm>
            <a:off x="44196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67" name="Line 43"/>
          <p:cNvSpPr>
            <a:spLocks noChangeShapeType="1"/>
          </p:cNvSpPr>
          <p:nvPr/>
        </p:nvSpPr>
        <p:spPr bwMode="auto">
          <a:xfrm>
            <a:off x="49530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68" name="Rectangle 44" descr="永恒"/>
          <p:cNvSpPr>
            <a:spLocks noChangeArrowheads="1"/>
          </p:cNvSpPr>
          <p:nvPr/>
        </p:nvSpPr>
        <p:spPr bwMode="auto">
          <a:xfrm>
            <a:off x="6629400" y="4343400"/>
            <a:ext cx="32766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08  16</a:t>
            </a:r>
            <a:r>
              <a:rPr kumimoji="1" lang="en-US" altLang="zh-CN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r>
            <a:r>
              <a:rPr kumimoji="1" lang="en-US" altLang="zh-CN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</a:t>
            </a:r>
            <a:r>
              <a:rPr kumimoji="1" lang="en-US" altLang="zh-CN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r>
              <a:rPr kumimoji="1" lang="en-US" altLang="zh-CN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869" name="Line 45"/>
          <p:cNvSpPr>
            <a:spLocks noChangeShapeType="1"/>
          </p:cNvSpPr>
          <p:nvPr/>
        </p:nvSpPr>
        <p:spPr bwMode="auto">
          <a:xfrm>
            <a:off x="71628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70" name="Line 46"/>
          <p:cNvSpPr>
            <a:spLocks noChangeShapeType="1"/>
          </p:cNvSpPr>
          <p:nvPr/>
        </p:nvSpPr>
        <p:spPr bwMode="auto">
          <a:xfrm>
            <a:off x="76962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71" name="Line 47"/>
          <p:cNvSpPr>
            <a:spLocks noChangeShapeType="1"/>
          </p:cNvSpPr>
          <p:nvPr/>
        </p:nvSpPr>
        <p:spPr bwMode="auto">
          <a:xfrm>
            <a:off x="82296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72" name="Line 48"/>
          <p:cNvSpPr>
            <a:spLocks noChangeShapeType="1"/>
          </p:cNvSpPr>
          <p:nvPr/>
        </p:nvSpPr>
        <p:spPr bwMode="auto">
          <a:xfrm>
            <a:off x="88392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73" name="Line 49"/>
          <p:cNvSpPr>
            <a:spLocks noChangeShapeType="1"/>
          </p:cNvSpPr>
          <p:nvPr/>
        </p:nvSpPr>
        <p:spPr bwMode="auto">
          <a:xfrm>
            <a:off x="93726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255" name="Text Box 50"/>
          <p:cNvSpPr txBox="1">
            <a:spLocks noChangeArrowheads="1"/>
          </p:cNvSpPr>
          <p:nvPr/>
        </p:nvSpPr>
        <p:spPr bwMode="auto">
          <a:xfrm>
            <a:off x="6553201" y="5068889"/>
            <a:ext cx="324961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交换 </a:t>
            </a:r>
            <a:r>
              <a:rPr kumimoji="1" lang="en-US" altLang="en-US" sz="2600">
                <a:latin typeface="Times New Roman" panose="02020603050405020304" pitchFamily="18" charset="0"/>
                <a:ea typeface="仿宋_GB2312" pitchFamily="49" charset="-122"/>
              </a:rPr>
              <a:t>0 </a:t>
            </a: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号与 </a:t>
            </a:r>
            <a:r>
              <a:rPr kumimoji="1" lang="en-US" altLang="zh-CN" sz="2600">
                <a:latin typeface="Times New Roman" panose="02020603050405020304" pitchFamily="18" charset="0"/>
                <a:ea typeface="仿宋_GB2312" pitchFamily="49" charset="-122"/>
              </a:rPr>
              <a:t>2 </a:t>
            </a: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号对象</a:t>
            </a:r>
            <a:r>
              <a:rPr kumimoji="1" lang="en-US" altLang="zh-CN" sz="2600">
                <a:latin typeface="Times New Roman" panose="02020603050405020304" pitchFamily="18" charset="0"/>
                <a:ea typeface="仿宋_GB2312" pitchFamily="49" charset="-122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600">
                <a:latin typeface="Times New Roman" panose="02020603050405020304" pitchFamily="18" charset="0"/>
                <a:ea typeface="仿宋_GB2312" pitchFamily="49" charset="-122"/>
              </a:rPr>
              <a:t>2 </a:t>
            </a: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号对象就位</a:t>
            </a:r>
          </a:p>
        </p:txBody>
      </p:sp>
      <p:sp>
        <p:nvSpPr>
          <p:cNvPr id="94256" name="Text Box 51"/>
          <p:cNvSpPr txBox="1">
            <a:spLocks noChangeArrowheads="1"/>
          </p:cNvSpPr>
          <p:nvPr/>
        </p:nvSpPr>
        <p:spPr bwMode="auto">
          <a:xfrm>
            <a:off x="2362201" y="5054601"/>
            <a:ext cx="29178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从 </a:t>
            </a:r>
            <a:r>
              <a:rPr kumimoji="1" lang="en-US" altLang="zh-CN" sz="2600">
                <a:latin typeface="Times New Roman" panose="02020603050405020304" pitchFamily="18" charset="0"/>
                <a:ea typeface="仿宋_GB2312" pitchFamily="49" charset="-122"/>
              </a:rPr>
              <a:t>0 </a:t>
            </a: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号到 </a:t>
            </a:r>
            <a:r>
              <a:rPr kumimoji="1" lang="en-US" altLang="zh-CN" sz="2600">
                <a:latin typeface="Times New Roman" panose="02020603050405020304" pitchFamily="18" charset="0"/>
                <a:ea typeface="仿宋_GB2312" pitchFamily="49" charset="-122"/>
              </a:rPr>
              <a:t>2 </a:t>
            </a: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号 重新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调整为最大堆</a:t>
            </a:r>
          </a:p>
        </p:txBody>
      </p:sp>
      <p:sp>
        <p:nvSpPr>
          <p:cNvPr id="205876" name="AutoShape 52"/>
          <p:cNvSpPr>
            <a:spLocks noChangeArrowheads="1"/>
          </p:cNvSpPr>
          <p:nvPr/>
        </p:nvSpPr>
        <p:spPr bwMode="auto">
          <a:xfrm>
            <a:off x="1752600" y="23622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77" name="Line 53"/>
          <p:cNvSpPr>
            <a:spLocks noChangeShapeType="1"/>
          </p:cNvSpPr>
          <p:nvPr/>
        </p:nvSpPr>
        <p:spPr bwMode="auto">
          <a:xfrm flipH="1" flipV="1">
            <a:off x="4648200" y="1828800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78" name="Line 54"/>
          <p:cNvSpPr>
            <a:spLocks noChangeShapeType="1"/>
          </p:cNvSpPr>
          <p:nvPr/>
        </p:nvSpPr>
        <p:spPr bwMode="auto">
          <a:xfrm>
            <a:off x="4800600" y="1752600"/>
            <a:ext cx="228600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79" name="AutoShape 55"/>
          <p:cNvSpPr>
            <a:spLocks noChangeArrowheads="1"/>
          </p:cNvSpPr>
          <p:nvPr/>
        </p:nvSpPr>
        <p:spPr bwMode="auto">
          <a:xfrm>
            <a:off x="9448800" y="23622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80" name="Freeform 56"/>
          <p:cNvSpPr>
            <a:spLocks/>
          </p:cNvSpPr>
          <p:nvPr/>
        </p:nvSpPr>
        <p:spPr bwMode="auto">
          <a:xfrm>
            <a:off x="2857500" y="1028700"/>
            <a:ext cx="2781300" cy="2044700"/>
          </a:xfrm>
          <a:custGeom>
            <a:avLst/>
            <a:gdLst>
              <a:gd name="T0" fmla="*/ 496 w 1752"/>
              <a:gd name="T1" fmla="*/ 216 h 1288"/>
              <a:gd name="T2" fmla="*/ 64 w 1752"/>
              <a:gd name="T3" fmla="*/ 744 h 1288"/>
              <a:gd name="T4" fmla="*/ 112 w 1752"/>
              <a:gd name="T5" fmla="*/ 1128 h 1288"/>
              <a:gd name="T6" fmla="*/ 352 w 1752"/>
              <a:gd name="T7" fmla="*/ 1272 h 1288"/>
              <a:gd name="T8" fmla="*/ 1504 w 1752"/>
              <a:gd name="T9" fmla="*/ 1224 h 1288"/>
              <a:gd name="T10" fmla="*/ 1744 w 1752"/>
              <a:gd name="T11" fmla="*/ 936 h 1288"/>
              <a:gd name="T12" fmla="*/ 1456 w 1752"/>
              <a:gd name="T13" fmla="*/ 408 h 1288"/>
              <a:gd name="T14" fmla="*/ 1024 w 1752"/>
              <a:gd name="T15" fmla="*/ 72 h 1288"/>
              <a:gd name="T16" fmla="*/ 736 w 1752"/>
              <a:gd name="T17" fmla="*/ 24 h 1288"/>
              <a:gd name="T18" fmla="*/ 496 w 1752"/>
              <a:gd name="T19" fmla="*/ 216 h 1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52" h="1288">
                <a:moveTo>
                  <a:pt x="496" y="216"/>
                </a:moveTo>
                <a:cubicBezTo>
                  <a:pt x="384" y="336"/>
                  <a:pt x="128" y="592"/>
                  <a:pt x="64" y="744"/>
                </a:cubicBezTo>
                <a:cubicBezTo>
                  <a:pt x="0" y="896"/>
                  <a:pt x="64" y="1040"/>
                  <a:pt x="112" y="1128"/>
                </a:cubicBezTo>
                <a:cubicBezTo>
                  <a:pt x="160" y="1216"/>
                  <a:pt x="120" y="1256"/>
                  <a:pt x="352" y="1272"/>
                </a:cubicBezTo>
                <a:cubicBezTo>
                  <a:pt x="584" y="1288"/>
                  <a:pt x="1272" y="1280"/>
                  <a:pt x="1504" y="1224"/>
                </a:cubicBezTo>
                <a:cubicBezTo>
                  <a:pt x="1736" y="1168"/>
                  <a:pt x="1752" y="1072"/>
                  <a:pt x="1744" y="936"/>
                </a:cubicBezTo>
                <a:cubicBezTo>
                  <a:pt x="1736" y="800"/>
                  <a:pt x="1576" y="552"/>
                  <a:pt x="1456" y="408"/>
                </a:cubicBezTo>
                <a:cubicBezTo>
                  <a:pt x="1336" y="264"/>
                  <a:pt x="1144" y="136"/>
                  <a:pt x="1024" y="72"/>
                </a:cubicBezTo>
                <a:cubicBezTo>
                  <a:pt x="904" y="8"/>
                  <a:pt x="824" y="0"/>
                  <a:pt x="736" y="24"/>
                </a:cubicBezTo>
                <a:cubicBezTo>
                  <a:pt x="648" y="48"/>
                  <a:pt x="608" y="96"/>
                  <a:pt x="496" y="216"/>
                </a:cubicBezTo>
                <a:close/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81" name="Freeform 57"/>
          <p:cNvSpPr>
            <a:spLocks/>
          </p:cNvSpPr>
          <p:nvPr/>
        </p:nvSpPr>
        <p:spPr bwMode="auto">
          <a:xfrm>
            <a:off x="6508750" y="1003300"/>
            <a:ext cx="1981200" cy="2222500"/>
          </a:xfrm>
          <a:custGeom>
            <a:avLst/>
            <a:gdLst>
              <a:gd name="T0" fmla="*/ 544 w 1248"/>
              <a:gd name="T1" fmla="*/ 280 h 1400"/>
              <a:gd name="T2" fmla="*/ 64 w 1248"/>
              <a:gd name="T3" fmla="*/ 856 h 1400"/>
              <a:gd name="T4" fmla="*/ 160 w 1248"/>
              <a:gd name="T5" fmla="*/ 1192 h 1400"/>
              <a:gd name="T6" fmla="*/ 544 w 1248"/>
              <a:gd name="T7" fmla="*/ 1336 h 1400"/>
              <a:gd name="T8" fmla="*/ 976 w 1248"/>
              <a:gd name="T9" fmla="*/ 808 h 1400"/>
              <a:gd name="T10" fmla="*/ 1216 w 1248"/>
              <a:gd name="T11" fmla="*/ 424 h 1400"/>
              <a:gd name="T12" fmla="*/ 1168 w 1248"/>
              <a:gd name="T13" fmla="*/ 136 h 1400"/>
              <a:gd name="T14" fmla="*/ 976 w 1248"/>
              <a:gd name="T15" fmla="*/ 40 h 1400"/>
              <a:gd name="T16" fmla="*/ 784 w 1248"/>
              <a:gd name="T17" fmla="*/ 40 h 1400"/>
              <a:gd name="T18" fmla="*/ 544 w 1248"/>
              <a:gd name="T19" fmla="*/ 280 h 1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48" h="1400">
                <a:moveTo>
                  <a:pt x="544" y="280"/>
                </a:moveTo>
                <a:cubicBezTo>
                  <a:pt x="424" y="416"/>
                  <a:pt x="128" y="704"/>
                  <a:pt x="64" y="856"/>
                </a:cubicBezTo>
                <a:cubicBezTo>
                  <a:pt x="0" y="1008"/>
                  <a:pt x="80" y="1112"/>
                  <a:pt x="160" y="1192"/>
                </a:cubicBezTo>
                <a:cubicBezTo>
                  <a:pt x="240" y="1272"/>
                  <a:pt x="408" y="1400"/>
                  <a:pt x="544" y="1336"/>
                </a:cubicBezTo>
                <a:cubicBezTo>
                  <a:pt x="680" y="1272"/>
                  <a:pt x="864" y="960"/>
                  <a:pt x="976" y="808"/>
                </a:cubicBezTo>
                <a:cubicBezTo>
                  <a:pt x="1088" y="656"/>
                  <a:pt x="1184" y="536"/>
                  <a:pt x="1216" y="424"/>
                </a:cubicBezTo>
                <a:cubicBezTo>
                  <a:pt x="1248" y="312"/>
                  <a:pt x="1208" y="200"/>
                  <a:pt x="1168" y="136"/>
                </a:cubicBezTo>
                <a:cubicBezTo>
                  <a:pt x="1128" y="72"/>
                  <a:pt x="1040" y="56"/>
                  <a:pt x="976" y="40"/>
                </a:cubicBezTo>
                <a:cubicBezTo>
                  <a:pt x="912" y="24"/>
                  <a:pt x="856" y="0"/>
                  <a:pt x="784" y="40"/>
                </a:cubicBezTo>
                <a:cubicBezTo>
                  <a:pt x="712" y="80"/>
                  <a:pt x="664" y="144"/>
                  <a:pt x="544" y="280"/>
                </a:cubicBezTo>
                <a:close/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90" name="Rectangle 66"/>
          <p:cNvSpPr>
            <a:spLocks noChangeArrowheads="1"/>
          </p:cNvSpPr>
          <p:nvPr/>
        </p:nvSpPr>
        <p:spPr bwMode="auto">
          <a:xfrm>
            <a:off x="1144138" y="-48188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堆排序过程示例（续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Line 4"/>
          <p:cNvSpPr>
            <a:spLocks noChangeShapeType="1"/>
          </p:cNvSpPr>
          <p:nvPr/>
        </p:nvSpPr>
        <p:spPr bwMode="auto">
          <a:xfrm flipH="1">
            <a:off x="8915400" y="2743200"/>
            <a:ext cx="228600" cy="533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853" name="Line 5"/>
          <p:cNvSpPr>
            <a:spLocks noChangeShapeType="1"/>
          </p:cNvSpPr>
          <p:nvPr/>
        </p:nvSpPr>
        <p:spPr bwMode="auto">
          <a:xfrm>
            <a:off x="8534400" y="1828800"/>
            <a:ext cx="609600" cy="762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854" name="Line 6"/>
          <p:cNvSpPr>
            <a:spLocks noChangeShapeType="1"/>
          </p:cNvSpPr>
          <p:nvPr/>
        </p:nvSpPr>
        <p:spPr bwMode="auto">
          <a:xfrm>
            <a:off x="7848600" y="2743200"/>
            <a:ext cx="152400" cy="457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855" name="Line 7"/>
          <p:cNvSpPr>
            <a:spLocks noChangeShapeType="1"/>
          </p:cNvSpPr>
          <p:nvPr/>
        </p:nvSpPr>
        <p:spPr bwMode="auto">
          <a:xfrm flipH="1">
            <a:off x="7086600" y="1828800"/>
            <a:ext cx="1219200" cy="1524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856" name="Line 8"/>
          <p:cNvSpPr>
            <a:spLocks noChangeShapeType="1"/>
          </p:cNvSpPr>
          <p:nvPr/>
        </p:nvSpPr>
        <p:spPr bwMode="auto">
          <a:xfrm flipH="1">
            <a:off x="4724400" y="2743200"/>
            <a:ext cx="228600" cy="533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857" name="Line 9"/>
          <p:cNvSpPr>
            <a:spLocks noChangeShapeType="1"/>
          </p:cNvSpPr>
          <p:nvPr/>
        </p:nvSpPr>
        <p:spPr bwMode="auto">
          <a:xfrm>
            <a:off x="3657600" y="2743200"/>
            <a:ext cx="152400" cy="457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858" name="Line 10"/>
          <p:cNvSpPr>
            <a:spLocks noChangeShapeType="1"/>
          </p:cNvSpPr>
          <p:nvPr/>
        </p:nvSpPr>
        <p:spPr bwMode="auto">
          <a:xfrm>
            <a:off x="4495800" y="1828800"/>
            <a:ext cx="609600" cy="762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859" name="Line 11"/>
          <p:cNvSpPr>
            <a:spLocks noChangeShapeType="1"/>
          </p:cNvSpPr>
          <p:nvPr/>
        </p:nvSpPr>
        <p:spPr bwMode="auto">
          <a:xfrm flipH="1">
            <a:off x="2895600" y="1828800"/>
            <a:ext cx="1219200" cy="1524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861" name="Oval 13"/>
          <p:cNvSpPr>
            <a:spLocks noChangeArrowheads="1"/>
          </p:cNvSpPr>
          <p:nvPr/>
        </p:nvSpPr>
        <p:spPr bwMode="auto">
          <a:xfrm>
            <a:off x="4038600" y="14478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6862" name="Oval 14"/>
          <p:cNvSpPr>
            <a:spLocks noChangeArrowheads="1"/>
          </p:cNvSpPr>
          <p:nvPr/>
        </p:nvSpPr>
        <p:spPr bwMode="auto">
          <a:xfrm>
            <a:off x="3276600" y="22860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</a:t>
            </a:r>
          </a:p>
        </p:txBody>
      </p:sp>
      <p:sp>
        <p:nvSpPr>
          <p:cNvPr id="206863" name="Oval 15"/>
          <p:cNvSpPr>
            <a:spLocks noChangeArrowheads="1"/>
          </p:cNvSpPr>
          <p:nvPr/>
        </p:nvSpPr>
        <p:spPr bwMode="auto">
          <a:xfrm>
            <a:off x="2514600" y="3200400"/>
            <a:ext cx="533400" cy="533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6864" name="Oval 16"/>
          <p:cNvSpPr>
            <a:spLocks noChangeArrowheads="1"/>
          </p:cNvSpPr>
          <p:nvPr/>
        </p:nvSpPr>
        <p:spPr bwMode="auto">
          <a:xfrm>
            <a:off x="4800600" y="2286000"/>
            <a:ext cx="533400" cy="533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6865" name="Oval 17"/>
          <p:cNvSpPr>
            <a:spLocks noChangeArrowheads="1"/>
          </p:cNvSpPr>
          <p:nvPr/>
        </p:nvSpPr>
        <p:spPr bwMode="auto">
          <a:xfrm>
            <a:off x="3581400" y="3200400"/>
            <a:ext cx="533400" cy="533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6866" name="Oval 18"/>
          <p:cNvSpPr>
            <a:spLocks noChangeArrowheads="1"/>
          </p:cNvSpPr>
          <p:nvPr/>
        </p:nvSpPr>
        <p:spPr bwMode="auto">
          <a:xfrm>
            <a:off x="4419600" y="3200400"/>
            <a:ext cx="533400" cy="533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6867" name="Text Box 19"/>
          <p:cNvSpPr txBox="1">
            <a:spLocks noChangeArrowheads="1"/>
          </p:cNvSpPr>
          <p:nvPr/>
        </p:nvSpPr>
        <p:spPr bwMode="auto">
          <a:xfrm>
            <a:off x="3829050" y="11318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6868" name="Text Box 20"/>
          <p:cNvSpPr txBox="1">
            <a:spLocks noChangeArrowheads="1"/>
          </p:cNvSpPr>
          <p:nvPr/>
        </p:nvSpPr>
        <p:spPr bwMode="auto">
          <a:xfrm>
            <a:off x="3143250" y="187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6869" name="Text Box 21"/>
          <p:cNvSpPr txBox="1">
            <a:spLocks noChangeArrowheads="1"/>
          </p:cNvSpPr>
          <p:nvPr/>
        </p:nvSpPr>
        <p:spPr bwMode="auto">
          <a:xfrm>
            <a:off x="5276850" y="2032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6870" name="Text Box 22"/>
          <p:cNvSpPr txBox="1">
            <a:spLocks noChangeArrowheads="1"/>
          </p:cNvSpPr>
          <p:nvPr/>
        </p:nvSpPr>
        <p:spPr bwMode="auto">
          <a:xfrm>
            <a:off x="2438400" y="28082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6871" name="Text Box 23"/>
          <p:cNvSpPr txBox="1">
            <a:spLocks noChangeArrowheads="1"/>
          </p:cNvSpPr>
          <p:nvPr/>
        </p:nvSpPr>
        <p:spPr bwMode="auto">
          <a:xfrm>
            <a:off x="3810000" y="28082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6872" name="Text Box 24"/>
          <p:cNvSpPr txBox="1">
            <a:spLocks noChangeArrowheads="1"/>
          </p:cNvSpPr>
          <p:nvPr/>
        </p:nvSpPr>
        <p:spPr bwMode="auto">
          <a:xfrm>
            <a:off x="4362450" y="28082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6873" name="AutoShape 25"/>
          <p:cNvSpPr>
            <a:spLocks noChangeArrowheads="1"/>
          </p:cNvSpPr>
          <p:nvPr/>
        </p:nvSpPr>
        <p:spPr bwMode="auto">
          <a:xfrm>
            <a:off x="5791200" y="23622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874" name="Oval 26"/>
          <p:cNvSpPr>
            <a:spLocks noChangeArrowheads="1"/>
          </p:cNvSpPr>
          <p:nvPr/>
        </p:nvSpPr>
        <p:spPr bwMode="auto">
          <a:xfrm>
            <a:off x="8153400" y="1447800"/>
            <a:ext cx="533400" cy="5334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rgbClr val="CCECFF"/>
              </a:solidFill>
              <a:effectDag name="">
                <a:cont type="tree" name="">
                  <a:effect ref="fillLine"/>
                  <a:outerShdw dist="38100" dir="13500000" algn="br">
                    <a:srgbClr val="DDF3FF"/>
                  </a:outerShdw>
                </a:cont>
                <a:cont type="tree" name="">
                  <a:effect ref="fillLine"/>
                  <a:outerShdw dist="38100" dir="2700000" algn="tl">
                    <a:srgbClr val="7A8D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6875" name="Oval 27"/>
          <p:cNvSpPr>
            <a:spLocks noChangeArrowheads="1"/>
          </p:cNvSpPr>
          <p:nvPr/>
        </p:nvSpPr>
        <p:spPr bwMode="auto">
          <a:xfrm>
            <a:off x="7467600" y="2286000"/>
            <a:ext cx="533400" cy="5334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rgbClr val="CCECFF"/>
              </a:solidFill>
              <a:effectDag name="">
                <a:cont type="tree" name="">
                  <a:effect ref="fillLine"/>
                  <a:outerShdw dist="38100" dir="13500000" algn="br">
                    <a:srgbClr val="DDF3FF"/>
                  </a:outerShdw>
                </a:cont>
                <a:cont type="tree" name="">
                  <a:effect ref="fillLine"/>
                  <a:outerShdw dist="38100" dir="2700000" algn="tl">
                    <a:srgbClr val="7A8D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6876" name="Oval 28"/>
          <p:cNvSpPr>
            <a:spLocks noChangeArrowheads="1"/>
          </p:cNvSpPr>
          <p:nvPr/>
        </p:nvSpPr>
        <p:spPr bwMode="auto">
          <a:xfrm>
            <a:off x="6705600" y="3200400"/>
            <a:ext cx="533400" cy="533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6877" name="Oval 29"/>
          <p:cNvSpPr>
            <a:spLocks noChangeArrowheads="1"/>
          </p:cNvSpPr>
          <p:nvPr/>
        </p:nvSpPr>
        <p:spPr bwMode="auto">
          <a:xfrm>
            <a:off x="7772400" y="3200400"/>
            <a:ext cx="533400" cy="533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6878" name="Oval 30"/>
          <p:cNvSpPr>
            <a:spLocks noChangeArrowheads="1"/>
          </p:cNvSpPr>
          <p:nvPr/>
        </p:nvSpPr>
        <p:spPr bwMode="auto">
          <a:xfrm>
            <a:off x="8915400" y="2286000"/>
            <a:ext cx="533400" cy="533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6879" name="Oval 31"/>
          <p:cNvSpPr>
            <a:spLocks noChangeArrowheads="1"/>
          </p:cNvSpPr>
          <p:nvPr/>
        </p:nvSpPr>
        <p:spPr bwMode="auto">
          <a:xfrm>
            <a:off x="8610600" y="3200400"/>
            <a:ext cx="533400" cy="533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6880" name="Text Box 32"/>
          <p:cNvSpPr txBox="1">
            <a:spLocks noChangeArrowheads="1"/>
          </p:cNvSpPr>
          <p:nvPr/>
        </p:nvSpPr>
        <p:spPr bwMode="auto">
          <a:xfrm>
            <a:off x="8020050" y="111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6881" name="Text Box 33"/>
          <p:cNvSpPr txBox="1">
            <a:spLocks noChangeArrowheads="1"/>
          </p:cNvSpPr>
          <p:nvPr/>
        </p:nvSpPr>
        <p:spPr bwMode="auto">
          <a:xfrm>
            <a:off x="9391650" y="2108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6882" name="Text Box 34"/>
          <p:cNvSpPr txBox="1">
            <a:spLocks noChangeArrowheads="1"/>
          </p:cNvSpPr>
          <p:nvPr/>
        </p:nvSpPr>
        <p:spPr bwMode="auto">
          <a:xfrm>
            <a:off x="8477250" y="287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6883" name="Text Box 35"/>
          <p:cNvSpPr txBox="1">
            <a:spLocks noChangeArrowheads="1"/>
          </p:cNvSpPr>
          <p:nvPr/>
        </p:nvSpPr>
        <p:spPr bwMode="auto">
          <a:xfrm>
            <a:off x="8077200" y="287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6884" name="Text Box 36"/>
          <p:cNvSpPr txBox="1">
            <a:spLocks noChangeArrowheads="1"/>
          </p:cNvSpPr>
          <p:nvPr/>
        </p:nvSpPr>
        <p:spPr bwMode="auto">
          <a:xfrm>
            <a:off x="6572250" y="287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6885" name="Text Box 37"/>
          <p:cNvSpPr txBox="1">
            <a:spLocks noChangeArrowheads="1"/>
          </p:cNvSpPr>
          <p:nvPr/>
        </p:nvSpPr>
        <p:spPr bwMode="auto">
          <a:xfrm>
            <a:off x="7239000" y="19700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6886" name="Rectangle 38" descr="永恒"/>
          <p:cNvSpPr>
            <a:spLocks noChangeArrowheads="1"/>
          </p:cNvSpPr>
          <p:nvPr/>
        </p:nvSpPr>
        <p:spPr bwMode="auto">
          <a:xfrm>
            <a:off x="2209800" y="4343400"/>
            <a:ext cx="32766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16  08</a:t>
            </a:r>
            <a:r>
              <a:rPr kumimoji="1" lang="en-US" altLang="zh-CN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  25*</a:t>
            </a:r>
            <a:r>
              <a:rPr kumimoji="1" lang="en-US" altLang="zh-CN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r>
              <a:rPr kumimoji="1" lang="en-US" altLang="zh-CN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6887" name="Line 39"/>
          <p:cNvSpPr>
            <a:spLocks noChangeShapeType="1"/>
          </p:cNvSpPr>
          <p:nvPr/>
        </p:nvSpPr>
        <p:spPr bwMode="auto">
          <a:xfrm>
            <a:off x="27432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888" name="Line 40"/>
          <p:cNvSpPr>
            <a:spLocks noChangeShapeType="1"/>
          </p:cNvSpPr>
          <p:nvPr/>
        </p:nvSpPr>
        <p:spPr bwMode="auto">
          <a:xfrm>
            <a:off x="32766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889" name="Line 41"/>
          <p:cNvSpPr>
            <a:spLocks noChangeShapeType="1"/>
          </p:cNvSpPr>
          <p:nvPr/>
        </p:nvSpPr>
        <p:spPr bwMode="auto">
          <a:xfrm>
            <a:off x="38100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890" name="Line 42"/>
          <p:cNvSpPr>
            <a:spLocks noChangeShapeType="1"/>
          </p:cNvSpPr>
          <p:nvPr/>
        </p:nvSpPr>
        <p:spPr bwMode="auto">
          <a:xfrm>
            <a:off x="44196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891" name="Line 43"/>
          <p:cNvSpPr>
            <a:spLocks noChangeShapeType="1"/>
          </p:cNvSpPr>
          <p:nvPr/>
        </p:nvSpPr>
        <p:spPr bwMode="auto">
          <a:xfrm>
            <a:off x="49530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892" name="Rectangle 44" descr="永恒"/>
          <p:cNvSpPr>
            <a:spLocks noChangeArrowheads="1"/>
          </p:cNvSpPr>
          <p:nvPr/>
        </p:nvSpPr>
        <p:spPr bwMode="auto">
          <a:xfrm>
            <a:off x="6629400" y="4343400"/>
            <a:ext cx="32766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</a:t>
            </a:r>
            <a:r>
              <a:rPr kumimoji="1" lang="en-US" altLang="zh-CN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16 </a:t>
            </a:r>
            <a:r>
              <a:rPr kumimoji="1" lang="en-US" altLang="zh-CN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r>
            <a:r>
              <a:rPr kumimoji="1" lang="en-US" altLang="zh-CN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</a:t>
            </a:r>
            <a:r>
              <a:rPr kumimoji="1" lang="en-US" altLang="zh-CN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r>
              <a:rPr kumimoji="1" lang="en-US" altLang="zh-CN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6893" name="Line 45"/>
          <p:cNvSpPr>
            <a:spLocks noChangeShapeType="1"/>
          </p:cNvSpPr>
          <p:nvPr/>
        </p:nvSpPr>
        <p:spPr bwMode="auto">
          <a:xfrm>
            <a:off x="71628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894" name="Line 46"/>
          <p:cNvSpPr>
            <a:spLocks noChangeShapeType="1"/>
          </p:cNvSpPr>
          <p:nvPr/>
        </p:nvSpPr>
        <p:spPr bwMode="auto">
          <a:xfrm>
            <a:off x="76962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895" name="Line 47"/>
          <p:cNvSpPr>
            <a:spLocks noChangeShapeType="1"/>
          </p:cNvSpPr>
          <p:nvPr/>
        </p:nvSpPr>
        <p:spPr bwMode="auto">
          <a:xfrm>
            <a:off x="82296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896" name="Line 48"/>
          <p:cNvSpPr>
            <a:spLocks noChangeShapeType="1"/>
          </p:cNvSpPr>
          <p:nvPr/>
        </p:nvSpPr>
        <p:spPr bwMode="auto">
          <a:xfrm>
            <a:off x="88392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897" name="Line 49"/>
          <p:cNvSpPr>
            <a:spLocks noChangeShapeType="1"/>
          </p:cNvSpPr>
          <p:nvPr/>
        </p:nvSpPr>
        <p:spPr bwMode="auto">
          <a:xfrm>
            <a:off x="93726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79" name="Text Box 50"/>
          <p:cNvSpPr txBox="1">
            <a:spLocks noChangeArrowheads="1"/>
          </p:cNvSpPr>
          <p:nvPr/>
        </p:nvSpPr>
        <p:spPr bwMode="auto">
          <a:xfrm>
            <a:off x="6553201" y="5068889"/>
            <a:ext cx="324961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交换 </a:t>
            </a:r>
            <a:r>
              <a:rPr kumimoji="1" lang="en-US" altLang="en-US" sz="2600">
                <a:latin typeface="Times New Roman" panose="02020603050405020304" pitchFamily="18" charset="0"/>
                <a:ea typeface="仿宋_GB2312" pitchFamily="49" charset="-122"/>
              </a:rPr>
              <a:t>0 </a:t>
            </a: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号与 </a:t>
            </a:r>
            <a:r>
              <a:rPr kumimoji="1" lang="en-US" altLang="zh-CN" sz="2600">
                <a:latin typeface="Times New Roman" panose="02020603050405020304" pitchFamily="18" charset="0"/>
                <a:ea typeface="仿宋_GB2312" pitchFamily="49" charset="-122"/>
              </a:rPr>
              <a:t>1 </a:t>
            </a: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号对象</a:t>
            </a:r>
            <a:r>
              <a:rPr kumimoji="1" lang="en-US" altLang="zh-CN" sz="2600">
                <a:latin typeface="Times New Roman" panose="02020603050405020304" pitchFamily="18" charset="0"/>
                <a:ea typeface="仿宋_GB2312" pitchFamily="49" charset="-122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600">
                <a:latin typeface="Times New Roman" panose="02020603050405020304" pitchFamily="18" charset="0"/>
                <a:ea typeface="仿宋_GB2312" pitchFamily="49" charset="-122"/>
              </a:rPr>
              <a:t>1 </a:t>
            </a: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号对象就位</a:t>
            </a:r>
          </a:p>
        </p:txBody>
      </p:sp>
      <p:sp>
        <p:nvSpPr>
          <p:cNvPr id="95280" name="Text Box 51"/>
          <p:cNvSpPr txBox="1">
            <a:spLocks noChangeArrowheads="1"/>
          </p:cNvSpPr>
          <p:nvPr/>
        </p:nvSpPr>
        <p:spPr bwMode="auto">
          <a:xfrm>
            <a:off x="2362201" y="5054601"/>
            <a:ext cx="29178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从 </a:t>
            </a:r>
            <a:r>
              <a:rPr kumimoji="1" lang="en-US" altLang="zh-CN" sz="2600">
                <a:latin typeface="Times New Roman" panose="02020603050405020304" pitchFamily="18" charset="0"/>
                <a:ea typeface="仿宋_GB2312" pitchFamily="49" charset="-122"/>
              </a:rPr>
              <a:t>0 </a:t>
            </a: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号到 </a:t>
            </a:r>
            <a:r>
              <a:rPr kumimoji="1" lang="en-US" altLang="zh-CN" sz="2600">
                <a:latin typeface="Times New Roman" panose="02020603050405020304" pitchFamily="18" charset="0"/>
                <a:ea typeface="仿宋_GB2312" pitchFamily="49" charset="-122"/>
              </a:rPr>
              <a:t>1 </a:t>
            </a: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号 重新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调整为最大堆</a:t>
            </a:r>
          </a:p>
        </p:txBody>
      </p:sp>
      <p:sp>
        <p:nvSpPr>
          <p:cNvPr id="206900" name="AutoShape 52"/>
          <p:cNvSpPr>
            <a:spLocks noChangeArrowheads="1"/>
          </p:cNvSpPr>
          <p:nvPr/>
        </p:nvSpPr>
        <p:spPr bwMode="auto">
          <a:xfrm>
            <a:off x="1752600" y="23622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901" name="Line 53"/>
          <p:cNvSpPr>
            <a:spLocks noChangeShapeType="1"/>
          </p:cNvSpPr>
          <p:nvPr/>
        </p:nvSpPr>
        <p:spPr bwMode="auto">
          <a:xfrm flipV="1">
            <a:off x="3657600" y="1828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902" name="Line 54"/>
          <p:cNvSpPr>
            <a:spLocks noChangeShapeType="1"/>
          </p:cNvSpPr>
          <p:nvPr/>
        </p:nvSpPr>
        <p:spPr bwMode="auto">
          <a:xfrm flipH="1">
            <a:off x="3581400" y="1752600"/>
            <a:ext cx="3048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903" name="Freeform 55"/>
          <p:cNvSpPr>
            <a:spLocks/>
          </p:cNvSpPr>
          <p:nvPr/>
        </p:nvSpPr>
        <p:spPr bwMode="auto">
          <a:xfrm>
            <a:off x="2819400" y="1003300"/>
            <a:ext cx="1981200" cy="2222500"/>
          </a:xfrm>
          <a:custGeom>
            <a:avLst/>
            <a:gdLst>
              <a:gd name="T0" fmla="*/ 544 w 1248"/>
              <a:gd name="T1" fmla="*/ 280 h 1400"/>
              <a:gd name="T2" fmla="*/ 64 w 1248"/>
              <a:gd name="T3" fmla="*/ 856 h 1400"/>
              <a:gd name="T4" fmla="*/ 160 w 1248"/>
              <a:gd name="T5" fmla="*/ 1192 h 1400"/>
              <a:gd name="T6" fmla="*/ 544 w 1248"/>
              <a:gd name="T7" fmla="*/ 1336 h 1400"/>
              <a:gd name="T8" fmla="*/ 976 w 1248"/>
              <a:gd name="T9" fmla="*/ 808 h 1400"/>
              <a:gd name="T10" fmla="*/ 1216 w 1248"/>
              <a:gd name="T11" fmla="*/ 424 h 1400"/>
              <a:gd name="T12" fmla="*/ 1168 w 1248"/>
              <a:gd name="T13" fmla="*/ 136 h 1400"/>
              <a:gd name="T14" fmla="*/ 976 w 1248"/>
              <a:gd name="T15" fmla="*/ 40 h 1400"/>
              <a:gd name="T16" fmla="*/ 784 w 1248"/>
              <a:gd name="T17" fmla="*/ 40 h 1400"/>
              <a:gd name="T18" fmla="*/ 544 w 1248"/>
              <a:gd name="T19" fmla="*/ 280 h 1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48" h="1400">
                <a:moveTo>
                  <a:pt x="544" y="280"/>
                </a:moveTo>
                <a:cubicBezTo>
                  <a:pt x="424" y="416"/>
                  <a:pt x="128" y="704"/>
                  <a:pt x="64" y="856"/>
                </a:cubicBezTo>
                <a:cubicBezTo>
                  <a:pt x="0" y="1008"/>
                  <a:pt x="80" y="1112"/>
                  <a:pt x="160" y="1192"/>
                </a:cubicBezTo>
                <a:cubicBezTo>
                  <a:pt x="240" y="1272"/>
                  <a:pt x="408" y="1400"/>
                  <a:pt x="544" y="1336"/>
                </a:cubicBezTo>
                <a:cubicBezTo>
                  <a:pt x="680" y="1272"/>
                  <a:pt x="864" y="960"/>
                  <a:pt x="976" y="808"/>
                </a:cubicBezTo>
                <a:cubicBezTo>
                  <a:pt x="1088" y="656"/>
                  <a:pt x="1184" y="536"/>
                  <a:pt x="1216" y="424"/>
                </a:cubicBezTo>
                <a:cubicBezTo>
                  <a:pt x="1248" y="312"/>
                  <a:pt x="1208" y="200"/>
                  <a:pt x="1168" y="136"/>
                </a:cubicBezTo>
                <a:cubicBezTo>
                  <a:pt x="1128" y="72"/>
                  <a:pt x="1040" y="56"/>
                  <a:pt x="976" y="40"/>
                </a:cubicBezTo>
                <a:cubicBezTo>
                  <a:pt x="912" y="24"/>
                  <a:pt x="856" y="0"/>
                  <a:pt x="784" y="40"/>
                </a:cubicBezTo>
                <a:cubicBezTo>
                  <a:pt x="712" y="80"/>
                  <a:pt x="664" y="144"/>
                  <a:pt x="544" y="280"/>
                </a:cubicBezTo>
                <a:close/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904" name="Freeform 56"/>
          <p:cNvSpPr>
            <a:spLocks/>
          </p:cNvSpPr>
          <p:nvPr/>
        </p:nvSpPr>
        <p:spPr bwMode="auto">
          <a:xfrm>
            <a:off x="7835900" y="1066800"/>
            <a:ext cx="1168400" cy="1168400"/>
          </a:xfrm>
          <a:custGeom>
            <a:avLst/>
            <a:gdLst>
              <a:gd name="T0" fmla="*/ 56 w 736"/>
              <a:gd name="T1" fmla="*/ 144 h 736"/>
              <a:gd name="T2" fmla="*/ 8 w 736"/>
              <a:gd name="T3" fmla="*/ 288 h 736"/>
              <a:gd name="T4" fmla="*/ 56 w 736"/>
              <a:gd name="T5" fmla="*/ 480 h 736"/>
              <a:gd name="T6" fmla="*/ 296 w 736"/>
              <a:gd name="T7" fmla="*/ 720 h 736"/>
              <a:gd name="T8" fmla="*/ 680 w 736"/>
              <a:gd name="T9" fmla="*/ 576 h 736"/>
              <a:gd name="T10" fmla="*/ 632 w 736"/>
              <a:gd name="T11" fmla="*/ 144 h 736"/>
              <a:gd name="T12" fmla="*/ 344 w 736"/>
              <a:gd name="T13" fmla="*/ 0 h 736"/>
              <a:gd name="T14" fmla="*/ 56 w 736"/>
              <a:gd name="T15" fmla="*/ 144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6" h="736">
                <a:moveTo>
                  <a:pt x="56" y="144"/>
                </a:moveTo>
                <a:cubicBezTo>
                  <a:pt x="0" y="192"/>
                  <a:pt x="8" y="232"/>
                  <a:pt x="8" y="288"/>
                </a:cubicBezTo>
                <a:cubicBezTo>
                  <a:pt x="8" y="344"/>
                  <a:pt x="8" y="408"/>
                  <a:pt x="56" y="480"/>
                </a:cubicBezTo>
                <a:cubicBezTo>
                  <a:pt x="104" y="552"/>
                  <a:pt x="192" y="704"/>
                  <a:pt x="296" y="720"/>
                </a:cubicBezTo>
                <a:cubicBezTo>
                  <a:pt x="400" y="736"/>
                  <a:pt x="624" y="672"/>
                  <a:pt x="680" y="576"/>
                </a:cubicBezTo>
                <a:cubicBezTo>
                  <a:pt x="736" y="480"/>
                  <a:pt x="688" y="240"/>
                  <a:pt x="632" y="144"/>
                </a:cubicBezTo>
                <a:cubicBezTo>
                  <a:pt x="576" y="48"/>
                  <a:pt x="440" y="0"/>
                  <a:pt x="344" y="0"/>
                </a:cubicBezTo>
                <a:cubicBezTo>
                  <a:pt x="248" y="0"/>
                  <a:pt x="112" y="96"/>
                  <a:pt x="56" y="144"/>
                </a:cubicBezTo>
                <a:close/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913" name="Rectangle 65"/>
          <p:cNvSpPr>
            <a:spLocks noChangeArrowheads="1"/>
          </p:cNvSpPr>
          <p:nvPr/>
        </p:nvSpPr>
        <p:spPr bwMode="auto">
          <a:xfrm>
            <a:off x="996950" y="-14287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堆排序过程示例（续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1269206" y="-18026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最大堆的建立</a:t>
            </a:r>
          </a:p>
        </p:txBody>
      </p:sp>
      <p:sp>
        <p:nvSpPr>
          <p:cNvPr id="96266" name="Rectangle 16"/>
          <p:cNvSpPr>
            <a:spLocks noChangeArrowheads="1"/>
          </p:cNvSpPr>
          <p:nvPr/>
        </p:nvSpPr>
        <p:spPr bwMode="auto">
          <a:xfrm>
            <a:off x="3719239" y="908720"/>
            <a:ext cx="835342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zh-CN" sz="2600" dirty="0">
                <a:latin typeface="Times New Roman" panose="02020603050405020304" pitchFamily="18" charset="0"/>
              </a:rPr>
              <a:t>template &lt;class T&gt;</a:t>
            </a:r>
          </a:p>
          <a:p>
            <a:pPr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zh-CN" sz="2600" dirty="0" err="1">
                <a:latin typeface="Times New Roman" panose="02020603050405020304" pitchFamily="18" charset="0"/>
              </a:rPr>
              <a:t>MaxHeap</a:t>
            </a:r>
            <a:r>
              <a:rPr lang="en-US" altLang="zh-CN" sz="2600" dirty="0">
                <a:latin typeface="Times New Roman" panose="02020603050405020304" pitchFamily="18" charset="0"/>
              </a:rPr>
              <a:t>&lt;T&gt;::</a:t>
            </a:r>
            <a:r>
              <a:rPr lang="en-US" altLang="zh-CN" sz="2600" dirty="0" err="1">
                <a:latin typeface="Times New Roman" panose="02020603050405020304" pitchFamily="18" charset="0"/>
              </a:rPr>
              <a:t>MaxHeap</a:t>
            </a:r>
            <a:r>
              <a:rPr lang="en-US" altLang="zh-CN" sz="2600" dirty="0">
                <a:latin typeface="Times New Roman" panose="02020603050405020304" pitchFamily="18" charset="0"/>
              </a:rPr>
              <a:t> (Element&lt;T&gt; </a:t>
            </a:r>
            <a:r>
              <a:rPr lang="en-US" altLang="zh-CN" sz="2600" dirty="0" err="1">
                <a:latin typeface="Times New Roman" panose="02020603050405020304" pitchFamily="18" charset="0"/>
              </a:rPr>
              <a:t>arr</a:t>
            </a:r>
            <a:r>
              <a:rPr lang="en-US" altLang="zh-CN" sz="2600" dirty="0">
                <a:latin typeface="Times New Roman" panose="02020603050405020304" pitchFamily="18" charset="0"/>
              </a:rPr>
              <a:t>[], </a:t>
            </a:r>
            <a:r>
              <a:rPr lang="en-US" altLang="zh-CN" sz="2600" dirty="0" err="1">
                <a:latin typeface="Times New Roman" panose="02020603050405020304" pitchFamily="18" charset="0"/>
              </a:rPr>
              <a:t>int</a:t>
            </a:r>
            <a:r>
              <a:rPr lang="en-US" altLang="zh-CN" sz="2600" dirty="0">
                <a:latin typeface="Times New Roman" panose="02020603050405020304" pitchFamily="18" charset="0"/>
              </a:rPr>
              <a:t> n) { </a:t>
            </a:r>
          </a:p>
          <a:p>
            <a:pPr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2600" dirty="0">
                <a:solidFill>
                  <a:srgbClr val="CC0099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600" dirty="0">
                <a:solidFill>
                  <a:srgbClr val="CC0099"/>
                </a:solidFill>
                <a:latin typeface="Times New Roman" panose="02020603050405020304" pitchFamily="18" charset="0"/>
              </a:rPr>
              <a:t>构造函数</a:t>
            </a:r>
          </a:p>
          <a:p>
            <a:pPr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zh-CN" sz="2600" dirty="0">
                <a:latin typeface="Times New Roman" panose="02020603050405020304" pitchFamily="18" charset="0"/>
              </a:rPr>
              <a:t>    </a:t>
            </a:r>
            <a:r>
              <a:rPr lang="en-US" altLang="zh-CN" sz="2600" dirty="0" err="1">
                <a:latin typeface="Times New Roman" panose="02020603050405020304" pitchFamily="18" charset="0"/>
              </a:rPr>
              <a:t>maxHeapSize</a:t>
            </a:r>
            <a:r>
              <a:rPr lang="en-US" altLang="zh-CN" sz="2600" dirty="0">
                <a:latin typeface="Times New Roman" panose="02020603050405020304" pitchFamily="18" charset="0"/>
              </a:rPr>
              <a:t> = (</a:t>
            </a:r>
            <a:r>
              <a:rPr lang="en-US" altLang="zh-CN" sz="2600" dirty="0" err="1">
                <a:latin typeface="Times New Roman" panose="02020603050405020304" pitchFamily="18" charset="0"/>
              </a:rPr>
              <a:t>DefaultSize</a:t>
            </a:r>
            <a:r>
              <a:rPr lang="en-US" altLang="zh-CN" sz="2600" dirty="0">
                <a:latin typeface="Times New Roman" panose="02020603050405020304" pitchFamily="18" charset="0"/>
              </a:rPr>
              <a:t> &lt; n) ? n : </a:t>
            </a:r>
            <a:r>
              <a:rPr lang="en-US" altLang="zh-CN" sz="2600" dirty="0" err="1">
                <a:latin typeface="Times New Roman" panose="02020603050405020304" pitchFamily="18" charset="0"/>
              </a:rPr>
              <a:t>DefaultSize</a:t>
            </a:r>
            <a:r>
              <a:rPr lang="en-US" altLang="zh-CN" sz="2600" dirty="0">
                <a:latin typeface="Times New Roman" panose="02020603050405020304" pitchFamily="18" charset="0"/>
              </a:rPr>
              <a:t>;</a:t>
            </a:r>
          </a:p>
          <a:p>
            <a:pPr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zh-CN" sz="2600" dirty="0">
                <a:latin typeface="Times New Roman" panose="02020603050405020304" pitchFamily="18" charset="0"/>
              </a:rPr>
              <a:t>    heap = new Element&lt;T&gt;[</a:t>
            </a:r>
            <a:r>
              <a:rPr lang="en-US" altLang="zh-CN" sz="2600" dirty="0" err="1">
                <a:latin typeface="Times New Roman" panose="02020603050405020304" pitchFamily="18" charset="0"/>
              </a:rPr>
              <a:t>maxHeapSize</a:t>
            </a:r>
            <a:r>
              <a:rPr lang="en-US" altLang="zh-CN" sz="2600" dirty="0">
                <a:latin typeface="Times New Roman" panose="02020603050405020304" pitchFamily="18" charset="0"/>
              </a:rPr>
              <a:t>]; </a:t>
            </a:r>
          </a:p>
          <a:p>
            <a:pPr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zh-CN" sz="2600" dirty="0">
                <a:latin typeface="Times New Roman" panose="02020603050405020304" pitchFamily="18" charset="0"/>
              </a:rPr>
              <a:t>	if (heap == NULL) {</a:t>
            </a:r>
          </a:p>
          <a:p>
            <a:pPr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zh-CN" sz="2600" dirty="0">
                <a:latin typeface="Times New Roman" panose="02020603050405020304" pitchFamily="18" charset="0"/>
              </a:rPr>
              <a:t>        </a:t>
            </a:r>
            <a:r>
              <a:rPr lang="en-US" altLang="zh-CN" sz="2600" dirty="0" err="1">
                <a:latin typeface="Times New Roman" panose="02020603050405020304" pitchFamily="18" charset="0"/>
              </a:rPr>
              <a:t>cerr</a:t>
            </a:r>
            <a:r>
              <a:rPr lang="en-US" altLang="zh-CN" sz="2600" dirty="0">
                <a:latin typeface="Times New Roman" panose="02020603050405020304" pitchFamily="18" charset="0"/>
              </a:rPr>
              <a:t> &lt;&lt; “</a:t>
            </a:r>
            <a:r>
              <a:rPr lang="zh-CN" altLang="en-US" sz="2600" dirty="0">
                <a:latin typeface="Times New Roman" panose="02020603050405020304" pitchFamily="18" charset="0"/>
              </a:rPr>
              <a:t>堆存储分配失败！” </a:t>
            </a:r>
            <a:r>
              <a:rPr lang="en-US" altLang="zh-CN" sz="2600" dirty="0">
                <a:latin typeface="Times New Roman" panose="02020603050405020304" pitchFamily="18" charset="0"/>
              </a:rPr>
              <a:t>&lt;&lt; </a:t>
            </a:r>
            <a:r>
              <a:rPr lang="en-US" altLang="zh-CN" sz="2600" dirty="0" err="1">
                <a:latin typeface="Times New Roman" panose="02020603050405020304" pitchFamily="18" charset="0"/>
              </a:rPr>
              <a:t>endl</a:t>
            </a:r>
            <a:r>
              <a:rPr lang="en-US" altLang="zh-CN" sz="2600" dirty="0">
                <a:latin typeface="Times New Roman" panose="02020603050405020304" pitchFamily="18" charset="0"/>
              </a:rPr>
              <a:t>;  exit(1);</a:t>
            </a:r>
          </a:p>
          <a:p>
            <a:pPr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zh-CN" sz="2600" dirty="0">
                <a:latin typeface="Times New Roman" panose="02020603050405020304" pitchFamily="18" charset="0"/>
              </a:rPr>
              <a:t>    }</a:t>
            </a:r>
          </a:p>
          <a:p>
            <a:pPr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zh-CN" sz="2600" dirty="0">
                <a:latin typeface="Times New Roman" panose="02020603050405020304" pitchFamily="18" charset="0"/>
              </a:rPr>
              <a:t>    for (</a:t>
            </a:r>
            <a:r>
              <a:rPr lang="en-US" altLang="zh-CN" sz="2600" dirty="0" err="1">
                <a:latin typeface="Times New Roman" panose="02020603050405020304" pitchFamily="18" charset="0"/>
              </a:rPr>
              <a:t>int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i</a:t>
            </a:r>
            <a:r>
              <a:rPr lang="en-US" altLang="zh-CN" sz="2600" dirty="0">
                <a:latin typeface="Times New Roman" panose="02020603050405020304" pitchFamily="18" charset="0"/>
              </a:rPr>
              <a:t> = 0; </a:t>
            </a:r>
            <a:r>
              <a:rPr lang="en-US" altLang="zh-CN" sz="2600" dirty="0" err="1">
                <a:latin typeface="Times New Roman" panose="02020603050405020304" pitchFamily="18" charset="0"/>
              </a:rPr>
              <a:t>i</a:t>
            </a:r>
            <a:r>
              <a:rPr lang="en-US" altLang="zh-CN" sz="2600" dirty="0">
                <a:latin typeface="Times New Roman" panose="02020603050405020304" pitchFamily="18" charset="0"/>
              </a:rPr>
              <a:t> &lt; n; </a:t>
            </a:r>
            <a:r>
              <a:rPr lang="en-US" altLang="zh-CN" sz="2600" dirty="0" err="1">
                <a:latin typeface="Times New Roman" panose="02020603050405020304" pitchFamily="18" charset="0"/>
              </a:rPr>
              <a:t>i</a:t>
            </a:r>
            <a:r>
              <a:rPr lang="en-US" altLang="zh-CN" sz="2600" dirty="0">
                <a:latin typeface="Times New Roman" panose="02020603050405020304" pitchFamily="18" charset="0"/>
              </a:rPr>
              <a:t>++) heap[</a:t>
            </a:r>
            <a:r>
              <a:rPr lang="en-US" altLang="zh-CN" sz="2600" dirty="0" err="1">
                <a:latin typeface="Times New Roman" panose="02020603050405020304" pitchFamily="18" charset="0"/>
              </a:rPr>
              <a:t>i</a:t>
            </a:r>
            <a:r>
              <a:rPr lang="en-US" altLang="zh-CN" sz="2600" dirty="0">
                <a:latin typeface="Times New Roman" panose="02020603050405020304" pitchFamily="18" charset="0"/>
              </a:rPr>
              <a:t>] = </a:t>
            </a:r>
            <a:r>
              <a:rPr lang="en-US" altLang="zh-CN" sz="2600" dirty="0" err="1">
                <a:latin typeface="Times New Roman" panose="02020603050405020304" pitchFamily="18" charset="0"/>
              </a:rPr>
              <a:t>arr</a:t>
            </a:r>
            <a:r>
              <a:rPr lang="en-US" altLang="zh-CN" sz="2600" dirty="0">
                <a:latin typeface="Times New Roman" panose="02020603050405020304" pitchFamily="18" charset="0"/>
              </a:rPr>
              <a:t>[</a:t>
            </a:r>
            <a:r>
              <a:rPr lang="en-US" altLang="zh-CN" sz="2600" dirty="0" err="1">
                <a:latin typeface="Times New Roman" panose="02020603050405020304" pitchFamily="18" charset="0"/>
              </a:rPr>
              <a:t>i</a:t>
            </a:r>
            <a:r>
              <a:rPr lang="en-US" altLang="zh-CN" sz="2600" dirty="0">
                <a:latin typeface="Times New Roman" panose="02020603050405020304" pitchFamily="18" charset="0"/>
              </a:rPr>
              <a:t>];</a:t>
            </a:r>
          </a:p>
          <a:p>
            <a:pPr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zh-CN" sz="2600" dirty="0">
                <a:latin typeface="Times New Roman" panose="02020603050405020304" pitchFamily="18" charset="0"/>
              </a:rPr>
              <a:t>    </a:t>
            </a:r>
            <a:r>
              <a:rPr lang="en-US" altLang="zh-CN" sz="2600" dirty="0" err="1">
                <a:latin typeface="Times New Roman" panose="02020603050405020304" pitchFamily="18" charset="0"/>
              </a:rPr>
              <a:t>currentSize</a:t>
            </a:r>
            <a:r>
              <a:rPr lang="en-US" altLang="zh-CN" sz="2600" dirty="0">
                <a:latin typeface="Times New Roman" panose="02020603050405020304" pitchFamily="18" charset="0"/>
              </a:rPr>
              <a:t> = n;           </a:t>
            </a:r>
            <a:r>
              <a:rPr kumimoji="1" lang="en-US" altLang="zh-CN" sz="26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600" dirty="0">
                <a:solidFill>
                  <a:srgbClr val="3333CC"/>
                </a:solidFill>
                <a:latin typeface="Times New Roman" panose="02020603050405020304" pitchFamily="18" charset="0"/>
              </a:rPr>
              <a:t>复制堆数组，建立当前大小</a:t>
            </a:r>
          </a:p>
          <a:p>
            <a:pPr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zh-CN" sz="2600" dirty="0">
                <a:latin typeface="Times New Roman" panose="02020603050405020304" pitchFamily="18" charset="0"/>
              </a:rPr>
              <a:t>    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for ( </a:t>
            </a:r>
            <a:r>
              <a:rPr kumimoji="1" lang="en-US" altLang="zh-CN" sz="26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26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 = ( currentSize-2 ) / 2; </a:t>
            </a:r>
            <a:r>
              <a:rPr kumimoji="1" lang="en-US" altLang="zh-CN" sz="26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 &gt;= 0; </a:t>
            </a:r>
            <a:r>
              <a:rPr kumimoji="1" lang="en-US" altLang="zh-CN" sz="26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-- )</a:t>
            </a:r>
          </a:p>
          <a:p>
            <a:pPr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kumimoji="1" lang="en-US" altLang="zh-CN" sz="2600" dirty="0">
                <a:latin typeface="Times New Roman" panose="02020603050405020304" pitchFamily="18" charset="0"/>
              </a:rPr>
              <a:t>         </a:t>
            </a:r>
            <a:r>
              <a:rPr kumimoji="1" lang="en-US" altLang="zh-CN" sz="2600" dirty="0" err="1">
                <a:latin typeface="Times New Roman" panose="02020603050405020304" pitchFamily="18" charset="0"/>
              </a:rPr>
              <a:t>siftDown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 ( </a:t>
            </a:r>
            <a:r>
              <a:rPr kumimoji="1" lang="en-US" altLang="zh-CN" sz="2600" dirty="0" err="1">
                <a:latin typeface="Times New Roman" panose="02020603050405020304" pitchFamily="18" charset="0"/>
              </a:rPr>
              <a:t>i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, currentSize-1 );       </a:t>
            </a:r>
            <a:r>
              <a:rPr kumimoji="1" lang="en-US" altLang="zh-CN" sz="26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600" dirty="0">
                <a:solidFill>
                  <a:srgbClr val="3333CC"/>
                </a:solidFill>
                <a:latin typeface="Times New Roman" panose="02020603050405020304" pitchFamily="18" charset="0"/>
              </a:rPr>
              <a:t>建立初始最大堆</a:t>
            </a:r>
          </a:p>
          <a:p>
            <a:pPr eaLnBrk="1" hangingPunct="1">
              <a:spcBef>
                <a:spcPct val="5000"/>
              </a:spcBef>
              <a:buClrTx/>
              <a:buSzTx/>
              <a:buFontTx/>
              <a:buNone/>
            </a:pPr>
            <a:r>
              <a:rPr lang="en-US" altLang="zh-CN" sz="2600" dirty="0"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H="1">
            <a:off x="2270448" y="5318720"/>
            <a:ext cx="228600" cy="533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1203648" y="5318720"/>
            <a:ext cx="152400" cy="457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2041848" y="4404320"/>
            <a:ext cx="609600" cy="762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>
            <a:off x="441648" y="4404320"/>
            <a:ext cx="1219200" cy="1524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1584648" y="402332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822648" y="486152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60648" y="577592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2346648" y="486152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1127448" y="577592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1965648" y="577592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375098" y="370740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689298" y="445512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2822898" y="460752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-15552" y="538380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356048" y="538380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1908498" y="538380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>
            <a:off x="2333328" y="2448024"/>
            <a:ext cx="228600" cy="533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1266528" y="2448024"/>
            <a:ext cx="152400" cy="457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2104728" y="1533624"/>
            <a:ext cx="609600" cy="762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H="1">
            <a:off x="504528" y="1533624"/>
            <a:ext cx="1219200" cy="1524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1647528" y="1152624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auto">
          <a:xfrm>
            <a:off x="885528" y="1990824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" name="Oval 16"/>
          <p:cNvSpPr>
            <a:spLocks noChangeArrowheads="1"/>
          </p:cNvSpPr>
          <p:nvPr/>
        </p:nvSpPr>
        <p:spPr bwMode="auto">
          <a:xfrm>
            <a:off x="123528" y="2905224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" name="Oval 17"/>
          <p:cNvSpPr>
            <a:spLocks noChangeArrowheads="1"/>
          </p:cNvSpPr>
          <p:nvPr/>
        </p:nvSpPr>
        <p:spPr bwMode="auto">
          <a:xfrm>
            <a:off x="2409528" y="1990824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" name="Oval 18"/>
          <p:cNvSpPr>
            <a:spLocks noChangeArrowheads="1"/>
          </p:cNvSpPr>
          <p:nvPr/>
        </p:nvSpPr>
        <p:spPr bwMode="auto">
          <a:xfrm>
            <a:off x="1190328" y="2905224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" name="Oval 19"/>
          <p:cNvSpPr>
            <a:spLocks noChangeArrowheads="1"/>
          </p:cNvSpPr>
          <p:nvPr/>
        </p:nvSpPr>
        <p:spPr bwMode="auto">
          <a:xfrm>
            <a:off x="2028528" y="2905224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1437978" y="836712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752178" y="1584424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2885778" y="1736824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47328" y="2513112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1418928" y="2513112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1971378" y="2513112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" name="Line 26"/>
          <p:cNvSpPr>
            <a:spLocks noChangeShapeType="1"/>
          </p:cNvSpPr>
          <p:nvPr/>
        </p:nvSpPr>
        <p:spPr bwMode="auto">
          <a:xfrm flipH="1">
            <a:off x="2790528" y="1609824"/>
            <a:ext cx="2286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2965153" y="1217712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03512" y="1628800"/>
            <a:ext cx="8847138" cy="4114800"/>
          </a:xfrm>
        </p:spPr>
        <p:txBody>
          <a:bodyPr/>
          <a:lstStyle/>
          <a:p>
            <a:pPr>
              <a:defRPr/>
            </a:pPr>
            <a:r>
              <a:rPr lang="zh-CN" altLang="zh-CN" dirty="0"/>
              <a:t>一道看上去很吓人的算法面试题（排序、算法）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pPr>
              <a:defRPr/>
            </a:pPr>
            <a:endParaRPr lang="en-US" altLang="zh-CN" dirty="0"/>
          </a:p>
          <a:p>
            <a:pPr marL="0" indent="0">
              <a:buNone/>
              <a:defRPr/>
            </a:pPr>
            <a:r>
              <a:rPr lang="zh-CN" altLang="zh-CN" dirty="0" smtClean="0"/>
              <a:t>如何</a:t>
            </a:r>
            <a:r>
              <a:rPr lang="zh-CN" altLang="zh-CN" u="sng" dirty="0"/>
              <a:t>对</a:t>
            </a:r>
            <a:r>
              <a:rPr lang="en-US" altLang="zh-CN" u="sng" dirty="0"/>
              <a:t>n</a:t>
            </a:r>
            <a:r>
              <a:rPr lang="zh-CN" altLang="zh-CN" u="sng" dirty="0"/>
              <a:t>个</a:t>
            </a:r>
            <a:r>
              <a:rPr lang="zh-CN" altLang="en-US" u="sng" dirty="0"/>
              <a:t>整</a:t>
            </a:r>
            <a:r>
              <a:rPr lang="zh-CN" altLang="zh-CN" u="sng" dirty="0"/>
              <a:t>数进行排序</a:t>
            </a:r>
            <a:r>
              <a:rPr lang="zh-CN" altLang="zh-CN" dirty="0"/>
              <a:t>，要求时间复杂度</a:t>
            </a:r>
            <a:r>
              <a:rPr lang="en-US" altLang="zh-CN" dirty="0"/>
              <a:t>O(n)</a:t>
            </a:r>
            <a:r>
              <a:rPr lang="zh-CN" altLang="zh-CN" dirty="0"/>
              <a:t>，空间复杂度</a:t>
            </a:r>
            <a:r>
              <a:rPr lang="en-US" altLang="zh-CN" dirty="0"/>
              <a:t>O(1)</a:t>
            </a:r>
            <a:endParaRPr lang="zh-CN" altLang="zh-CN" dirty="0"/>
          </a:p>
          <a:p>
            <a:pPr>
              <a:defRPr/>
            </a:pPr>
            <a:endParaRPr lang="zh-CN" altLang="en-US" dirty="0"/>
          </a:p>
        </p:txBody>
      </p:sp>
      <p:sp>
        <p:nvSpPr>
          <p:cNvPr id="16387" name="标题 1"/>
          <p:cNvSpPr txBox="1">
            <a:spLocks/>
          </p:cNvSpPr>
          <p:nvPr/>
        </p:nvSpPr>
        <p:spPr bwMode="auto">
          <a:xfrm>
            <a:off x="839416" y="44624"/>
            <a:ext cx="7793038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dirty="0">
                <a:solidFill>
                  <a:srgbClr val="0000CC"/>
                </a:solidFill>
                <a:ea typeface="黑体" panose="02010609060101010101" pitchFamily="49" charset="-122"/>
              </a:rPr>
              <a:t>Motivation</a:t>
            </a:r>
            <a:endParaRPr lang="zh-CN" altLang="en-US" sz="4400" dirty="0">
              <a:solidFill>
                <a:srgbClr val="0000CC"/>
              </a:solidFill>
              <a:ea typeface="黑体" panose="02010609060101010101" pitchFamily="49" charset="-122"/>
            </a:endParaRPr>
          </a:p>
        </p:txBody>
      </p:sp>
      <p:pic>
        <p:nvPicPr>
          <p:cNvPr id="118788" name="Picture 4" descr="https://timgsa.baidu.com/timg?image&amp;quality=80&amp;size=b9999_10000&amp;sec=1574068257413&amp;di=cd7ff23d88b06366b7c69bb7d85d1ef4&amp;imgtype=0&amp;src=http%3A%2F%2Fc.hiphotos.baidu.com%2Fexp%2Fw%3D500%2Fsign%3Db5ad7f140c46f21fc9345e53c6256b31%2F0dd7912397dda144cf535d5db4b7d0a20df48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3686200"/>
            <a:ext cx="3347864" cy="256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3719736" y="939859"/>
            <a:ext cx="8208962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删除堆顶</a:t>
            </a:r>
            <a:r>
              <a:rPr lang="zh-CN" alt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（交换堆顶与最后一个元素，并重调为堆）</a:t>
            </a:r>
            <a:endParaRPr lang="zh-CN" altLang="en-US" sz="2400">
              <a:solidFill>
                <a:schemeClr val="tx2"/>
              </a:solidFill>
            </a:endParaRPr>
          </a:p>
        </p:txBody>
      </p:sp>
      <p:sp>
        <p:nvSpPr>
          <p:cNvPr id="97283" name="Rectangle 5"/>
          <p:cNvSpPr>
            <a:spLocks noChangeArrowheads="1"/>
          </p:cNvSpPr>
          <p:nvPr/>
        </p:nvSpPr>
        <p:spPr bwMode="auto">
          <a:xfrm>
            <a:off x="3791744" y="1852613"/>
            <a:ext cx="8388276" cy="467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template &lt;class T&gt;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bool MaxHeap&lt;T&gt;::Remove (Element&lt;T&gt;&amp; x) {  </a:t>
            </a:r>
            <a:r>
              <a:rPr kumimoji="1" lang="en-US" altLang="zh-CN" sz="2400">
                <a:solidFill>
                  <a:srgbClr val="CC0099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CC0099"/>
                </a:solidFill>
                <a:latin typeface="Times New Roman" panose="02020603050405020304" pitchFamily="18" charset="0"/>
              </a:rPr>
              <a:t>删除堆顶</a:t>
            </a:r>
            <a:endParaRPr lang="zh-CN" altLang="en-US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    	if ( currentSize == 0 ) {         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堆空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, 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返回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false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	     cout &lt;&lt; "Heap empty" &lt;&lt; endl;  return false;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    }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    x=heap[0];                             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带出被删的堆顶元素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   Swap ( 0, currentSize-1 );    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交换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heap[0]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和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heap[currentSize-1]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zh-CN" altLang="en-US" sz="2400">
                <a:latin typeface="Times New Roman" panose="02020603050405020304" pitchFamily="18" charset="0"/>
              </a:rPr>
              <a:t>    </a:t>
            </a:r>
            <a:r>
              <a:rPr kumimoji="1" lang="en-US" altLang="zh-CN" sz="2400">
                <a:latin typeface="Times New Roman" panose="02020603050405020304" pitchFamily="18" charset="0"/>
              </a:rPr>
              <a:t>currentSize--;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   if (currentSize!=0)</a:t>
            </a:r>
            <a:endParaRPr kumimoji="1" lang="zh-CN" altLang="en-US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         siftDown ( 0, </a:t>
            </a:r>
            <a:r>
              <a:rPr lang="en-US" altLang="zh-CN" sz="2400">
                <a:latin typeface="Times New Roman" panose="02020603050405020304" pitchFamily="18" charset="0"/>
              </a:rPr>
              <a:t>currentSize-1</a:t>
            </a:r>
            <a:r>
              <a:rPr kumimoji="1" lang="en-US" altLang="zh-CN" sz="2400">
                <a:latin typeface="Times New Roman" panose="02020603050405020304" pitchFamily="18" charset="0"/>
              </a:rPr>
              <a:t> );   </a:t>
            </a:r>
            <a:r>
              <a:rPr kumimoji="1" lang="en-US" altLang="zh-CN" sz="22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>
                <a:solidFill>
                  <a:srgbClr val="3333CC"/>
                </a:solidFill>
                <a:latin typeface="Times New Roman" panose="02020603050405020304" pitchFamily="18" charset="0"/>
              </a:rPr>
              <a:t>对根调整，重建最大堆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    return true;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273414" name="Rectangle 6"/>
          <p:cNvSpPr>
            <a:spLocks noChangeArrowheads="1"/>
          </p:cNvSpPr>
          <p:nvPr/>
        </p:nvSpPr>
        <p:spPr bwMode="auto">
          <a:xfrm>
            <a:off x="1080754" y="25517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最大堆的删除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2604220" y="2743200"/>
            <a:ext cx="228600" cy="533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223220" y="1828800"/>
            <a:ext cx="609600" cy="762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537420" y="2743200"/>
            <a:ext cx="152400" cy="457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775420" y="1828800"/>
            <a:ext cx="1219200" cy="1524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26"/>
          <p:cNvSpPr>
            <a:spLocks noChangeArrowheads="1"/>
          </p:cNvSpPr>
          <p:nvPr/>
        </p:nvSpPr>
        <p:spPr bwMode="auto">
          <a:xfrm>
            <a:off x="1842220" y="1447800"/>
            <a:ext cx="533400" cy="5334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2700000" scaled="1"/>
          </a:gradFill>
          <a:ln w="63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rgbClr val="CCECFF"/>
              </a:solidFill>
              <a:effectDag name="">
                <a:cont type="tree" name="">
                  <a:effect ref="fillLine"/>
                  <a:outerShdw dist="38100" dir="13500000" algn="br">
                    <a:srgbClr val="DDF3FF"/>
                  </a:outerShdw>
                </a:cont>
                <a:cont type="tree" name="">
                  <a:effect ref="fillLine"/>
                  <a:outerShdw dist="38100" dir="2700000" algn="tl">
                    <a:srgbClr val="7A8D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1156420" y="22860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Oval 28"/>
          <p:cNvSpPr>
            <a:spLocks noChangeArrowheads="1"/>
          </p:cNvSpPr>
          <p:nvPr/>
        </p:nvSpPr>
        <p:spPr bwMode="auto">
          <a:xfrm>
            <a:off x="394420" y="32004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Oval 29"/>
          <p:cNvSpPr>
            <a:spLocks noChangeArrowheads="1"/>
          </p:cNvSpPr>
          <p:nvPr/>
        </p:nvSpPr>
        <p:spPr bwMode="auto">
          <a:xfrm>
            <a:off x="1461220" y="32004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Oval 30"/>
          <p:cNvSpPr>
            <a:spLocks noChangeArrowheads="1"/>
          </p:cNvSpPr>
          <p:nvPr/>
        </p:nvSpPr>
        <p:spPr bwMode="auto">
          <a:xfrm>
            <a:off x="2604220" y="22860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Oval 31"/>
          <p:cNvSpPr>
            <a:spLocks noChangeArrowheads="1"/>
          </p:cNvSpPr>
          <p:nvPr/>
        </p:nvSpPr>
        <p:spPr bwMode="auto">
          <a:xfrm>
            <a:off x="2299420" y="3200400"/>
            <a:ext cx="533400" cy="5334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2700000" scaled="1"/>
          </a:gradFill>
          <a:ln w="63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rgbClr val="CCECFF"/>
              </a:solidFill>
              <a:effectDag name="">
                <a:cont type="tree" name="">
                  <a:effect ref="fillLine"/>
                  <a:outerShdw dist="38100" dir="13500000" algn="br">
                    <a:srgbClr val="DDF3FF"/>
                  </a:outerShdw>
                </a:cont>
                <a:cont type="tree" name="">
                  <a:effect ref="fillLine"/>
                  <a:outerShdw dist="38100" dir="2700000" algn="tl">
                    <a:srgbClr val="7A8D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1689820" y="111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3061420" y="2108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2147020" y="287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1746970" y="287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242020" y="287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908770" y="19700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" name="Rectangle 44" descr="永恒"/>
          <p:cNvSpPr>
            <a:spLocks noChangeArrowheads="1"/>
          </p:cNvSpPr>
          <p:nvPr/>
        </p:nvSpPr>
        <p:spPr bwMode="auto">
          <a:xfrm>
            <a:off x="242020" y="4343400"/>
            <a:ext cx="32766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  25  21  25* 16</a:t>
            </a:r>
            <a:r>
              <a:rPr kumimoji="1" lang="en-US" altLang="zh-CN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" name="Line 45"/>
          <p:cNvSpPr>
            <a:spLocks noChangeShapeType="1"/>
          </p:cNvSpPr>
          <p:nvPr/>
        </p:nvSpPr>
        <p:spPr bwMode="auto">
          <a:xfrm>
            <a:off x="77542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ine 46"/>
          <p:cNvSpPr>
            <a:spLocks noChangeShapeType="1"/>
          </p:cNvSpPr>
          <p:nvPr/>
        </p:nvSpPr>
        <p:spPr bwMode="auto">
          <a:xfrm>
            <a:off x="130882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Line 47"/>
          <p:cNvSpPr>
            <a:spLocks noChangeShapeType="1"/>
          </p:cNvSpPr>
          <p:nvPr/>
        </p:nvSpPr>
        <p:spPr bwMode="auto">
          <a:xfrm>
            <a:off x="184222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Line 48"/>
          <p:cNvSpPr>
            <a:spLocks noChangeShapeType="1"/>
          </p:cNvSpPr>
          <p:nvPr/>
        </p:nvSpPr>
        <p:spPr bwMode="auto">
          <a:xfrm>
            <a:off x="245182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Line 49"/>
          <p:cNvSpPr>
            <a:spLocks noChangeShapeType="1"/>
          </p:cNvSpPr>
          <p:nvPr/>
        </p:nvSpPr>
        <p:spPr bwMode="auto">
          <a:xfrm>
            <a:off x="298522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 Box 50"/>
          <p:cNvSpPr txBox="1">
            <a:spLocks noChangeArrowheads="1"/>
          </p:cNvSpPr>
          <p:nvPr/>
        </p:nvSpPr>
        <p:spPr bwMode="auto">
          <a:xfrm>
            <a:off x="165821" y="5068889"/>
            <a:ext cx="324961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交换 </a:t>
            </a:r>
            <a:r>
              <a:rPr kumimoji="1" lang="en-US" altLang="en-US" sz="2600">
                <a:latin typeface="Times New Roman" panose="02020603050405020304" pitchFamily="18" charset="0"/>
                <a:ea typeface="仿宋_GB2312" pitchFamily="49" charset="-122"/>
              </a:rPr>
              <a:t>0 </a:t>
            </a: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号与 </a:t>
            </a:r>
            <a:r>
              <a:rPr kumimoji="1" lang="en-US" altLang="zh-CN" sz="2600">
                <a:latin typeface="Times New Roman" panose="02020603050405020304" pitchFamily="18" charset="0"/>
                <a:ea typeface="仿宋_GB2312" pitchFamily="49" charset="-122"/>
              </a:rPr>
              <a:t>5 </a:t>
            </a: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号对象</a:t>
            </a:r>
            <a:r>
              <a:rPr kumimoji="1" lang="en-US" altLang="zh-CN" sz="2600">
                <a:latin typeface="Times New Roman" panose="02020603050405020304" pitchFamily="18" charset="0"/>
                <a:ea typeface="仿宋_GB2312" pitchFamily="49" charset="-122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600">
                <a:latin typeface="Times New Roman" panose="02020603050405020304" pitchFamily="18" charset="0"/>
                <a:ea typeface="仿宋_GB2312" pitchFamily="49" charset="-122"/>
              </a:rPr>
              <a:t>5 </a:t>
            </a:r>
            <a:r>
              <a:rPr kumimoji="1" lang="zh-CN" altLang="en-US" sz="2600">
                <a:latin typeface="Times New Roman" panose="02020603050405020304" pitchFamily="18" charset="0"/>
                <a:ea typeface="仿宋_GB2312" pitchFamily="49" charset="-122"/>
              </a:rPr>
              <a:t>号对象就位</a:t>
            </a:r>
            <a:endParaRPr kumimoji="1" lang="zh-CN" altLang="en-US" sz="26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" name="Freeform 52"/>
          <p:cNvSpPr>
            <a:spLocks/>
          </p:cNvSpPr>
          <p:nvPr/>
        </p:nvSpPr>
        <p:spPr bwMode="auto">
          <a:xfrm>
            <a:off x="-24680" y="1028700"/>
            <a:ext cx="3619500" cy="3035300"/>
          </a:xfrm>
          <a:custGeom>
            <a:avLst/>
            <a:gdLst>
              <a:gd name="T0" fmla="*/ 936 w 2280"/>
              <a:gd name="T1" fmla="*/ 216 h 1912"/>
              <a:gd name="T2" fmla="*/ 168 w 2280"/>
              <a:gd name="T3" fmla="*/ 1176 h 1912"/>
              <a:gd name="T4" fmla="*/ 168 w 2280"/>
              <a:gd name="T5" fmla="*/ 1752 h 1912"/>
              <a:gd name="T6" fmla="*/ 1176 w 2280"/>
              <a:gd name="T7" fmla="*/ 1848 h 1912"/>
              <a:gd name="T8" fmla="*/ 1416 w 2280"/>
              <a:gd name="T9" fmla="*/ 1368 h 1912"/>
              <a:gd name="T10" fmla="*/ 1656 w 2280"/>
              <a:gd name="T11" fmla="*/ 1272 h 1912"/>
              <a:gd name="T12" fmla="*/ 1992 w 2280"/>
              <a:gd name="T13" fmla="*/ 1272 h 1912"/>
              <a:gd name="T14" fmla="*/ 2184 w 2280"/>
              <a:gd name="T15" fmla="*/ 1032 h 1912"/>
              <a:gd name="T16" fmla="*/ 2184 w 2280"/>
              <a:gd name="T17" fmla="*/ 744 h 1912"/>
              <a:gd name="T18" fmla="*/ 1608 w 2280"/>
              <a:gd name="T19" fmla="*/ 120 h 1912"/>
              <a:gd name="T20" fmla="*/ 1224 w 2280"/>
              <a:gd name="T21" fmla="*/ 24 h 1912"/>
              <a:gd name="T22" fmla="*/ 936 w 2280"/>
              <a:gd name="T23" fmla="*/ 216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0" h="1912">
                <a:moveTo>
                  <a:pt x="936" y="216"/>
                </a:moveTo>
                <a:cubicBezTo>
                  <a:pt x="760" y="408"/>
                  <a:pt x="296" y="920"/>
                  <a:pt x="168" y="1176"/>
                </a:cubicBezTo>
                <a:cubicBezTo>
                  <a:pt x="40" y="1432"/>
                  <a:pt x="0" y="1640"/>
                  <a:pt x="168" y="1752"/>
                </a:cubicBezTo>
                <a:cubicBezTo>
                  <a:pt x="336" y="1864"/>
                  <a:pt x="968" y="1912"/>
                  <a:pt x="1176" y="1848"/>
                </a:cubicBezTo>
                <a:cubicBezTo>
                  <a:pt x="1384" y="1784"/>
                  <a:pt x="1336" y="1464"/>
                  <a:pt x="1416" y="1368"/>
                </a:cubicBezTo>
                <a:cubicBezTo>
                  <a:pt x="1496" y="1272"/>
                  <a:pt x="1560" y="1288"/>
                  <a:pt x="1656" y="1272"/>
                </a:cubicBezTo>
                <a:cubicBezTo>
                  <a:pt x="1752" y="1256"/>
                  <a:pt x="1904" y="1312"/>
                  <a:pt x="1992" y="1272"/>
                </a:cubicBezTo>
                <a:cubicBezTo>
                  <a:pt x="2080" y="1232"/>
                  <a:pt x="2152" y="1120"/>
                  <a:pt x="2184" y="1032"/>
                </a:cubicBezTo>
                <a:cubicBezTo>
                  <a:pt x="2216" y="944"/>
                  <a:pt x="2280" y="896"/>
                  <a:pt x="2184" y="744"/>
                </a:cubicBezTo>
                <a:cubicBezTo>
                  <a:pt x="2088" y="592"/>
                  <a:pt x="1768" y="240"/>
                  <a:pt x="1608" y="120"/>
                </a:cubicBezTo>
                <a:cubicBezTo>
                  <a:pt x="1448" y="0"/>
                  <a:pt x="1336" y="8"/>
                  <a:pt x="1224" y="24"/>
                </a:cubicBezTo>
                <a:cubicBezTo>
                  <a:pt x="1112" y="40"/>
                  <a:pt x="1112" y="24"/>
                  <a:pt x="936" y="216"/>
                </a:cubicBezTo>
                <a:close/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1269206" y="0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堆排序算法</a:t>
            </a:r>
          </a:p>
        </p:txBody>
      </p:sp>
      <p:sp>
        <p:nvSpPr>
          <p:cNvPr id="98307" name="Text Box 5"/>
          <p:cNvSpPr txBox="1">
            <a:spLocks noChangeArrowheads="1"/>
          </p:cNvSpPr>
          <p:nvPr/>
        </p:nvSpPr>
        <p:spPr bwMode="auto">
          <a:xfrm>
            <a:off x="3864396" y="1416051"/>
            <a:ext cx="8352284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600">
                <a:latin typeface="Times New Roman" panose="02020603050405020304" pitchFamily="18" charset="0"/>
              </a:rPr>
              <a:t>#include “maxheap.h”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600">
                <a:latin typeface="Times New Roman" panose="02020603050405020304" pitchFamily="18" charset="0"/>
              </a:rPr>
              <a:t>template &lt;class T&gt;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600">
                <a:latin typeface="Times New Roman" panose="02020603050405020304" pitchFamily="18" charset="0"/>
              </a:rPr>
              <a:t>void HeapSort (Element&lt;T&gt; L[], int n)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</a:t>
            </a:r>
            <a:r>
              <a:rPr kumimoji="1" lang="en-US" altLang="zh-CN" sz="2400">
                <a:solidFill>
                  <a:srgbClr val="CC0099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CC0099"/>
                </a:solidFill>
                <a:latin typeface="Times New Roman" panose="02020603050405020304" pitchFamily="18" charset="0"/>
              </a:rPr>
              <a:t>对表</a:t>
            </a:r>
            <a:r>
              <a:rPr kumimoji="1" lang="en-US" altLang="zh-CN" sz="2400">
                <a:solidFill>
                  <a:srgbClr val="CC0099"/>
                </a:solidFill>
                <a:latin typeface="Times New Roman" panose="02020603050405020304" pitchFamily="18" charset="0"/>
              </a:rPr>
              <a:t> L[0]</a:t>
            </a:r>
            <a:r>
              <a:rPr kumimoji="1" lang="zh-CN" altLang="en-US" sz="2400">
                <a:solidFill>
                  <a:srgbClr val="CC0099"/>
                </a:solidFill>
                <a:latin typeface="Times New Roman" panose="02020603050405020304" pitchFamily="18" charset="0"/>
              </a:rPr>
              <a:t>到</a:t>
            </a:r>
            <a:r>
              <a:rPr kumimoji="1" lang="en-US" altLang="zh-CN" sz="2400">
                <a:solidFill>
                  <a:srgbClr val="CC0099"/>
                </a:solidFill>
                <a:latin typeface="Times New Roman" panose="02020603050405020304" pitchFamily="18" charset="0"/>
              </a:rPr>
              <a:t>L[n-1]</a:t>
            </a:r>
            <a:r>
              <a:rPr kumimoji="1" lang="zh-CN" altLang="en-US" sz="2400">
                <a:solidFill>
                  <a:srgbClr val="CC0099"/>
                </a:solidFill>
                <a:latin typeface="Times New Roman" panose="02020603050405020304" pitchFamily="18" charset="0"/>
              </a:rPr>
              <a:t>进行堆排序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600">
                <a:latin typeface="Times New Roman" panose="02020603050405020304" pitchFamily="18" charset="0"/>
              </a:rPr>
              <a:t>    Element&lt;T&gt; mval;</a:t>
            </a:r>
            <a:endParaRPr kumimoji="1" lang="zh-CN" altLang="en-US" sz="26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600">
                <a:solidFill>
                  <a:srgbClr val="3333CC"/>
                </a:solidFill>
                <a:latin typeface="Times New Roman" panose="02020603050405020304" pitchFamily="18" charset="0"/>
              </a:rPr>
              <a:t>    </a:t>
            </a:r>
            <a:r>
              <a:rPr kumimoji="1" lang="en-US" altLang="zh-CN" sz="2600">
                <a:latin typeface="Times New Roman" panose="02020603050405020304" pitchFamily="18" charset="0"/>
              </a:rPr>
              <a:t>MaxHeap&lt;T&gt; H(L, n)   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将表转换为堆，建立初始最大堆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600">
                <a:latin typeface="Times New Roman" panose="02020603050405020304" pitchFamily="18" charset="0"/>
              </a:rPr>
              <a:t>    </a:t>
            </a:r>
            <a:r>
              <a:rPr kumimoji="1" lang="en-US" altLang="zh-CN" sz="2600">
                <a:latin typeface="Times New Roman" panose="02020603050405020304" pitchFamily="18" charset="0"/>
              </a:rPr>
              <a:t>for ( i = 0;  i &lt; n;  i++)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600">
                <a:latin typeface="Times New Roman" panose="02020603050405020304" pitchFamily="18" charset="0"/>
              </a:rPr>
              <a:t>         H.Remove(mval);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600">
                <a:latin typeface="Times New Roman" panose="02020603050405020304" pitchFamily="18" charset="0"/>
              </a:rPr>
              <a:t>                       </a:t>
            </a:r>
            <a:r>
              <a:rPr kumimoji="1" lang="en-US" altLang="zh-CN" sz="240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交换堆顶与最后元素，重建最大堆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600"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2481535" y="4982592"/>
            <a:ext cx="228600" cy="533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100535" y="4068192"/>
            <a:ext cx="609600" cy="762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414735" y="4982592"/>
            <a:ext cx="152400" cy="457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652735" y="4068192"/>
            <a:ext cx="1219200" cy="1524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26"/>
          <p:cNvSpPr>
            <a:spLocks noChangeArrowheads="1"/>
          </p:cNvSpPr>
          <p:nvPr/>
        </p:nvSpPr>
        <p:spPr bwMode="auto">
          <a:xfrm>
            <a:off x="1719535" y="3687192"/>
            <a:ext cx="533400" cy="5334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rgbClr val="CCECFF"/>
              </a:solidFill>
              <a:effectDag name="">
                <a:cont type="tree" name="">
                  <a:effect ref="fillLine"/>
                  <a:outerShdw dist="38100" dir="13500000" algn="br">
                    <a:srgbClr val="DDF3FF"/>
                  </a:outerShdw>
                </a:cont>
                <a:cont type="tree" name="">
                  <a:effect ref="fillLine"/>
                  <a:outerShdw dist="38100" dir="2700000" algn="tl">
                    <a:srgbClr val="7A8D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Oval 27"/>
          <p:cNvSpPr>
            <a:spLocks noChangeArrowheads="1"/>
          </p:cNvSpPr>
          <p:nvPr/>
        </p:nvSpPr>
        <p:spPr bwMode="auto">
          <a:xfrm>
            <a:off x="1033735" y="4525392"/>
            <a:ext cx="533400" cy="5334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rgbClr val="CCECFF"/>
              </a:solidFill>
              <a:effectDag name="">
                <a:cont type="tree" name="">
                  <a:effect ref="fillLine"/>
                  <a:outerShdw dist="38100" dir="13500000" algn="br">
                    <a:srgbClr val="DDF3FF"/>
                  </a:outerShdw>
                </a:cont>
                <a:cont type="tree" name="">
                  <a:effect ref="fillLine"/>
                  <a:outerShdw dist="38100" dir="2700000" algn="tl">
                    <a:srgbClr val="7A8D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Oval 28"/>
          <p:cNvSpPr>
            <a:spLocks noChangeArrowheads="1"/>
          </p:cNvSpPr>
          <p:nvPr/>
        </p:nvSpPr>
        <p:spPr bwMode="auto">
          <a:xfrm>
            <a:off x="271735" y="5439792"/>
            <a:ext cx="533400" cy="533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1338535" y="5439792"/>
            <a:ext cx="533400" cy="533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Oval 30"/>
          <p:cNvSpPr>
            <a:spLocks noChangeArrowheads="1"/>
          </p:cNvSpPr>
          <p:nvPr/>
        </p:nvSpPr>
        <p:spPr bwMode="auto">
          <a:xfrm>
            <a:off x="2481535" y="4525392"/>
            <a:ext cx="533400" cy="533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Oval 31"/>
          <p:cNvSpPr>
            <a:spLocks noChangeArrowheads="1"/>
          </p:cNvSpPr>
          <p:nvPr/>
        </p:nvSpPr>
        <p:spPr bwMode="auto">
          <a:xfrm>
            <a:off x="2176735" y="5439792"/>
            <a:ext cx="533400" cy="533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1586185" y="3356992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2957785" y="4347592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2043385" y="5109592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1643335" y="5109592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138385" y="5109592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805135" y="420948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Rectangle 44" descr="永恒"/>
          <p:cNvSpPr>
            <a:spLocks noChangeArrowheads="1"/>
          </p:cNvSpPr>
          <p:nvPr/>
        </p:nvSpPr>
        <p:spPr bwMode="auto">
          <a:xfrm>
            <a:off x="195535" y="6201544"/>
            <a:ext cx="32766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</a:t>
            </a:r>
            <a:r>
              <a:rPr kumimoji="1" lang="en-US" altLang="zh-CN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16 </a:t>
            </a:r>
            <a:r>
              <a:rPr kumimoji="1" lang="en-US" altLang="zh-CN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r>
            <a:r>
              <a:rPr kumimoji="1" lang="en-US" altLang="zh-CN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</a:t>
            </a:r>
            <a:r>
              <a:rPr kumimoji="1" lang="en-US" altLang="zh-CN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r>
              <a:rPr kumimoji="1" lang="en-US" altLang="zh-CN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US" altLang="zh-CN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" name="Line 45"/>
          <p:cNvSpPr>
            <a:spLocks noChangeShapeType="1"/>
          </p:cNvSpPr>
          <p:nvPr/>
        </p:nvSpPr>
        <p:spPr bwMode="auto">
          <a:xfrm>
            <a:off x="728935" y="6201544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Line 46"/>
          <p:cNvSpPr>
            <a:spLocks noChangeShapeType="1"/>
          </p:cNvSpPr>
          <p:nvPr/>
        </p:nvSpPr>
        <p:spPr bwMode="auto">
          <a:xfrm>
            <a:off x="1262335" y="6201544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ine 47"/>
          <p:cNvSpPr>
            <a:spLocks noChangeShapeType="1"/>
          </p:cNvSpPr>
          <p:nvPr/>
        </p:nvSpPr>
        <p:spPr bwMode="auto">
          <a:xfrm>
            <a:off x="1795735" y="6201544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Line 48"/>
          <p:cNvSpPr>
            <a:spLocks noChangeShapeType="1"/>
          </p:cNvSpPr>
          <p:nvPr/>
        </p:nvSpPr>
        <p:spPr bwMode="auto">
          <a:xfrm>
            <a:off x="2405335" y="6201544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Line 49"/>
          <p:cNvSpPr>
            <a:spLocks noChangeShapeType="1"/>
          </p:cNvSpPr>
          <p:nvPr/>
        </p:nvSpPr>
        <p:spPr bwMode="auto">
          <a:xfrm>
            <a:off x="2938735" y="6201544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Freeform 56"/>
          <p:cNvSpPr>
            <a:spLocks/>
          </p:cNvSpPr>
          <p:nvPr/>
        </p:nvSpPr>
        <p:spPr bwMode="auto">
          <a:xfrm>
            <a:off x="1402035" y="3340720"/>
            <a:ext cx="1168400" cy="1168400"/>
          </a:xfrm>
          <a:custGeom>
            <a:avLst/>
            <a:gdLst>
              <a:gd name="T0" fmla="*/ 56 w 736"/>
              <a:gd name="T1" fmla="*/ 144 h 736"/>
              <a:gd name="T2" fmla="*/ 8 w 736"/>
              <a:gd name="T3" fmla="*/ 288 h 736"/>
              <a:gd name="T4" fmla="*/ 56 w 736"/>
              <a:gd name="T5" fmla="*/ 480 h 736"/>
              <a:gd name="T6" fmla="*/ 296 w 736"/>
              <a:gd name="T7" fmla="*/ 720 h 736"/>
              <a:gd name="T8" fmla="*/ 680 w 736"/>
              <a:gd name="T9" fmla="*/ 576 h 736"/>
              <a:gd name="T10" fmla="*/ 632 w 736"/>
              <a:gd name="T11" fmla="*/ 144 h 736"/>
              <a:gd name="T12" fmla="*/ 344 w 736"/>
              <a:gd name="T13" fmla="*/ 0 h 736"/>
              <a:gd name="T14" fmla="*/ 56 w 736"/>
              <a:gd name="T15" fmla="*/ 144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6" h="736">
                <a:moveTo>
                  <a:pt x="56" y="144"/>
                </a:moveTo>
                <a:cubicBezTo>
                  <a:pt x="0" y="192"/>
                  <a:pt x="8" y="232"/>
                  <a:pt x="8" y="288"/>
                </a:cubicBezTo>
                <a:cubicBezTo>
                  <a:pt x="8" y="344"/>
                  <a:pt x="8" y="408"/>
                  <a:pt x="56" y="480"/>
                </a:cubicBezTo>
                <a:cubicBezTo>
                  <a:pt x="104" y="552"/>
                  <a:pt x="192" y="704"/>
                  <a:pt x="296" y="720"/>
                </a:cubicBezTo>
                <a:cubicBezTo>
                  <a:pt x="400" y="736"/>
                  <a:pt x="624" y="672"/>
                  <a:pt x="680" y="576"/>
                </a:cubicBezTo>
                <a:cubicBezTo>
                  <a:pt x="736" y="480"/>
                  <a:pt x="688" y="240"/>
                  <a:pt x="632" y="144"/>
                </a:cubicBezTo>
                <a:cubicBezTo>
                  <a:pt x="576" y="48"/>
                  <a:pt x="440" y="0"/>
                  <a:pt x="344" y="0"/>
                </a:cubicBezTo>
                <a:cubicBezTo>
                  <a:pt x="248" y="0"/>
                  <a:pt x="112" y="96"/>
                  <a:pt x="56" y="144"/>
                </a:cubicBezTo>
                <a:close/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 flipH="1">
            <a:off x="2333328" y="2222376"/>
            <a:ext cx="228600" cy="533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1266528" y="2222376"/>
            <a:ext cx="152400" cy="457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2104728" y="1307976"/>
            <a:ext cx="609600" cy="762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 flipH="1">
            <a:off x="504528" y="1307976"/>
            <a:ext cx="1219200" cy="1524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Oval 14"/>
          <p:cNvSpPr>
            <a:spLocks noChangeArrowheads="1"/>
          </p:cNvSpPr>
          <p:nvPr/>
        </p:nvSpPr>
        <p:spPr bwMode="auto">
          <a:xfrm>
            <a:off x="1647528" y="926976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" name="Oval 15"/>
          <p:cNvSpPr>
            <a:spLocks noChangeArrowheads="1"/>
          </p:cNvSpPr>
          <p:nvPr/>
        </p:nvSpPr>
        <p:spPr bwMode="auto">
          <a:xfrm>
            <a:off x="885528" y="1765176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" name="Oval 16"/>
          <p:cNvSpPr>
            <a:spLocks noChangeArrowheads="1"/>
          </p:cNvSpPr>
          <p:nvPr/>
        </p:nvSpPr>
        <p:spPr bwMode="auto">
          <a:xfrm>
            <a:off x="123528" y="2679576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5" name="Oval 17"/>
          <p:cNvSpPr>
            <a:spLocks noChangeArrowheads="1"/>
          </p:cNvSpPr>
          <p:nvPr/>
        </p:nvSpPr>
        <p:spPr bwMode="auto">
          <a:xfrm>
            <a:off x="2409528" y="1765176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" name="Oval 18"/>
          <p:cNvSpPr>
            <a:spLocks noChangeArrowheads="1"/>
          </p:cNvSpPr>
          <p:nvPr/>
        </p:nvSpPr>
        <p:spPr bwMode="auto">
          <a:xfrm>
            <a:off x="1190328" y="2679576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" name="Oval 19"/>
          <p:cNvSpPr>
            <a:spLocks noChangeArrowheads="1"/>
          </p:cNvSpPr>
          <p:nvPr/>
        </p:nvSpPr>
        <p:spPr bwMode="auto">
          <a:xfrm>
            <a:off x="2028528" y="2679576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1437978" y="611064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752178" y="1358776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2885778" y="1511176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47328" y="2287464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1418928" y="2287464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" name="Text Box 25"/>
          <p:cNvSpPr txBox="1">
            <a:spLocks noChangeArrowheads="1"/>
          </p:cNvSpPr>
          <p:nvPr/>
        </p:nvSpPr>
        <p:spPr bwMode="auto">
          <a:xfrm>
            <a:off x="1971378" y="2287464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4" name="Line 26"/>
          <p:cNvSpPr>
            <a:spLocks noChangeShapeType="1"/>
          </p:cNvSpPr>
          <p:nvPr/>
        </p:nvSpPr>
        <p:spPr bwMode="auto">
          <a:xfrm flipH="1">
            <a:off x="2790528" y="1384176"/>
            <a:ext cx="2286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2965153" y="992064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1269206" y="16808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堆排序算法分析</a:t>
            </a:r>
            <a:endParaRPr lang="zh-CN" altLang="en-US" sz="32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2855640" y="1628800"/>
            <a:ext cx="8928992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05000"/>
              </a:lnSpc>
              <a:buClr>
                <a:srgbClr val="FF7C80"/>
              </a:buClr>
              <a:buSzPct val="50000"/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若设堆中有 </a:t>
            </a:r>
            <a:r>
              <a:rPr lang="en-US" altLang="zh-CN" sz="2600" i="1" dirty="0">
                <a:latin typeface="Times New Roman" panose="02020603050405020304" pitchFamily="18" charset="0"/>
              </a:rPr>
              <a:t>n </a:t>
            </a:r>
            <a:r>
              <a:rPr lang="zh-CN" altLang="en-US" sz="2600" dirty="0">
                <a:latin typeface="Times New Roman" panose="02020603050405020304" pitchFamily="18" charset="0"/>
              </a:rPr>
              <a:t>个结点，对应的</a:t>
            </a:r>
            <a:r>
              <a:rPr lang="zh-CN" altLang="en-US" sz="2600" u="sng" dirty="0">
                <a:latin typeface="Times New Roman" panose="02020603050405020304" pitchFamily="18" charset="0"/>
              </a:rPr>
              <a:t>完全二叉树</a:t>
            </a:r>
            <a:r>
              <a:rPr lang="zh-CN" altLang="en-US" sz="2600" dirty="0">
                <a:latin typeface="Times New Roman" panose="02020603050405020304" pitchFamily="18" charset="0"/>
              </a:rPr>
              <a:t>的深度为</a:t>
            </a:r>
            <a:r>
              <a:rPr lang="en-US" altLang="zh-CN" sz="2600" i="1" dirty="0">
                <a:latin typeface="Times New Roman" panose="02020603050405020304" pitchFamily="18" charset="0"/>
              </a:rPr>
              <a:t>k</a:t>
            </a:r>
            <a:r>
              <a:rPr lang="zh-CN" altLang="en-US" sz="2600" dirty="0">
                <a:latin typeface="Times New Roman" panose="02020603050405020304" pitchFamily="18" charset="0"/>
              </a:rPr>
              <a:t>，则 </a:t>
            </a:r>
            <a:r>
              <a:rPr lang="en-US" altLang="zh-CN" sz="2600" dirty="0">
                <a:latin typeface="Times New Roman" panose="02020603050405020304" pitchFamily="18" charset="0"/>
              </a:rPr>
              <a:t>2</a:t>
            </a:r>
            <a:r>
              <a:rPr lang="en-US" altLang="zh-CN" sz="2600" i="1" baseline="30000" dirty="0">
                <a:latin typeface="Times New Roman" panose="02020603050405020304" pitchFamily="18" charset="0"/>
              </a:rPr>
              <a:t>k</a:t>
            </a:r>
            <a:r>
              <a:rPr lang="en-US" altLang="zh-CN" sz="2600" baseline="30000" dirty="0">
                <a:latin typeface="Times New Roman" panose="02020603050405020304" pitchFamily="18" charset="0"/>
              </a:rPr>
              <a:t>-1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latin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i="1" dirty="0">
                <a:latin typeface="Times New Roman" panose="02020603050405020304" pitchFamily="18" charset="0"/>
              </a:rPr>
              <a:t>n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latin typeface="Times New Roman" panose="02020603050405020304" pitchFamily="18" charset="0"/>
                <a:sym typeface="Symbol" panose="05050102010706020507" pitchFamily="18" charset="2"/>
              </a:rPr>
              <a:t></a:t>
            </a:r>
            <a:r>
              <a:rPr lang="en-US" altLang="zh-CN" sz="2600" dirty="0">
                <a:latin typeface="Times New Roman" panose="02020603050405020304" pitchFamily="18" charset="0"/>
              </a:rPr>
              <a:t> 2</a:t>
            </a:r>
            <a:r>
              <a:rPr lang="en-US" altLang="zh-CN" sz="2600" i="1" baseline="30000" dirty="0">
                <a:latin typeface="Times New Roman" panose="02020603050405020304" pitchFamily="18" charset="0"/>
              </a:rPr>
              <a:t>k</a:t>
            </a:r>
            <a:r>
              <a:rPr lang="zh-CN" altLang="en-US" sz="2600" dirty="0">
                <a:latin typeface="Times New Roman" panose="02020603050405020304" pitchFamily="18" charset="0"/>
              </a:rPr>
              <a:t>，在第 </a:t>
            </a:r>
            <a:r>
              <a:rPr lang="en-US" altLang="zh-CN" sz="2600" i="1" dirty="0" err="1">
                <a:latin typeface="Times New Roman" panose="02020603050405020304" pitchFamily="18" charset="0"/>
              </a:rPr>
              <a:t>i</a:t>
            </a:r>
            <a:r>
              <a:rPr lang="en-US" altLang="zh-CN" sz="2600" i="1" dirty="0">
                <a:latin typeface="Times New Roman" panose="02020603050405020304" pitchFamily="18" charset="0"/>
              </a:rPr>
              <a:t> </a:t>
            </a:r>
            <a:r>
              <a:rPr lang="zh-CN" altLang="en-US" sz="2600" dirty="0">
                <a:latin typeface="Times New Roman" panose="02020603050405020304" pitchFamily="18" charset="0"/>
              </a:rPr>
              <a:t>层上的结点数 </a:t>
            </a:r>
            <a:r>
              <a:rPr lang="zh-CN" altLang="en-US" sz="2600" dirty="0">
                <a:latin typeface="Times New Roman" panose="02020603050405020304" pitchFamily="18" charset="0"/>
                <a:sym typeface="Symbol" panose="05050102010706020507" pitchFamily="18" charset="2"/>
              </a:rPr>
              <a:t> </a:t>
            </a:r>
            <a:r>
              <a:rPr lang="zh-CN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latin typeface="Times New Roman" panose="02020603050405020304" pitchFamily="18" charset="0"/>
              </a:rPr>
              <a:t>2</a:t>
            </a:r>
            <a:r>
              <a:rPr lang="en-US" altLang="zh-CN" sz="2600" i="1" baseline="30000" dirty="0">
                <a:latin typeface="Times New Roman" panose="02020603050405020304" pitchFamily="18" charset="0"/>
              </a:rPr>
              <a:t>i</a:t>
            </a:r>
            <a:r>
              <a:rPr lang="en-US" altLang="zh-CN" sz="2600" baseline="30000" dirty="0">
                <a:latin typeface="Times New Roman" panose="02020603050405020304" pitchFamily="18" charset="0"/>
              </a:rPr>
              <a:t>-1</a:t>
            </a:r>
            <a:r>
              <a:rPr lang="en-US" altLang="zh-CN" sz="2600" i="1" baseline="300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latin typeface="Times New Roman" panose="02020603050405020304" pitchFamily="18" charset="0"/>
              </a:rPr>
              <a:t>(</a:t>
            </a:r>
            <a:r>
              <a:rPr lang="en-US" altLang="zh-CN" sz="2600" i="1" dirty="0" err="1">
                <a:latin typeface="Times New Roman" panose="02020603050405020304" pitchFamily="18" charset="0"/>
              </a:rPr>
              <a:t>i</a:t>
            </a:r>
            <a:r>
              <a:rPr lang="en-US" altLang="zh-CN" sz="2600" dirty="0">
                <a:latin typeface="Times New Roman" panose="02020603050405020304" pitchFamily="18" charset="0"/>
              </a:rPr>
              <a:t> = 1, 2, …, </a:t>
            </a:r>
            <a:r>
              <a:rPr lang="en-US" altLang="zh-CN" sz="2600" i="1" dirty="0">
                <a:latin typeface="Times New Roman" panose="02020603050405020304" pitchFamily="18" charset="0"/>
              </a:rPr>
              <a:t>k</a:t>
            </a:r>
            <a:r>
              <a:rPr lang="en-US" altLang="zh-CN" sz="2600" dirty="0">
                <a:latin typeface="Times New Roman" panose="02020603050405020304" pitchFamily="18" charset="0"/>
              </a:rPr>
              <a:t>)</a:t>
            </a:r>
            <a:r>
              <a:rPr lang="zh-CN" altLang="en-US" sz="2600" dirty="0">
                <a:latin typeface="Times New Roman" panose="02020603050405020304" pitchFamily="18" charset="0"/>
              </a:rPr>
              <a:t>。 建立初始堆的 </a:t>
            </a:r>
            <a:r>
              <a:rPr lang="en-US" altLang="zh-CN" sz="2600" dirty="0">
                <a:latin typeface="Times New Roman" panose="02020603050405020304" pitchFamily="18" charset="0"/>
              </a:rPr>
              <a:t>for </a:t>
            </a:r>
            <a:r>
              <a:rPr lang="zh-CN" altLang="en-US" sz="2600" dirty="0">
                <a:latin typeface="Times New Roman" panose="02020603050405020304" pitchFamily="18" charset="0"/>
              </a:rPr>
              <a:t>循环中对每一个非终端结点调用了一次堆调整算法</a:t>
            </a:r>
            <a:r>
              <a:rPr lang="en-US" altLang="zh-CN" sz="2600" dirty="0" err="1">
                <a:latin typeface="Times New Roman" panose="02020603050405020304" pitchFamily="18" charset="0"/>
              </a:rPr>
              <a:t>siftDown</a:t>
            </a:r>
            <a:r>
              <a:rPr lang="en-US" altLang="zh-CN" sz="2600" dirty="0">
                <a:latin typeface="Times New Roman" panose="02020603050405020304" pitchFamily="18" charset="0"/>
              </a:rPr>
              <a:t>( )</a:t>
            </a:r>
            <a:r>
              <a:rPr lang="zh-CN" altLang="en-US" sz="2600" dirty="0">
                <a:latin typeface="Times New Roman" panose="02020603050405020304" pitchFamily="18" charset="0"/>
              </a:rPr>
              <a:t>，因此该循环所用的计算时间为：</a:t>
            </a:r>
          </a:p>
          <a:p>
            <a:pPr>
              <a:lnSpc>
                <a:spcPct val="105000"/>
              </a:lnSpc>
              <a:buClr>
                <a:srgbClr val="FF7C80"/>
              </a:buClr>
              <a:buSzPct val="50000"/>
              <a:defRPr/>
            </a:pPr>
            <a:endParaRPr lang="zh-CN" altLang="en-US" sz="2400" dirty="0"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buClr>
                <a:srgbClr val="FF7C80"/>
              </a:buClr>
              <a:buSzPct val="50000"/>
              <a:buFont typeface="Wingdings" panose="05000000000000000000" pitchFamily="2" charset="2"/>
              <a:buNone/>
              <a:defRPr/>
            </a:pPr>
            <a:endParaRPr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buClr>
                <a:srgbClr val="FF7C80"/>
              </a:buClr>
              <a:buSzPct val="50000"/>
              <a:buFont typeface="Wingdings" panose="05000000000000000000" pitchFamily="2" charset="2"/>
              <a:buNone/>
              <a:defRPr/>
            </a:pPr>
            <a:endParaRPr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buClr>
                <a:srgbClr val="FF7C80"/>
              </a:buClr>
              <a:buSzPct val="50000"/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其中，</a:t>
            </a:r>
            <a:r>
              <a:rPr lang="en-US" altLang="zh-CN" sz="2600" i="1" dirty="0" err="1">
                <a:latin typeface="Times New Roman" panose="02020603050405020304" pitchFamily="18" charset="0"/>
              </a:rPr>
              <a:t>i</a:t>
            </a:r>
            <a:r>
              <a:rPr lang="en-US" altLang="zh-CN" sz="2600" i="1" dirty="0">
                <a:latin typeface="Times New Roman" panose="02020603050405020304" pitchFamily="18" charset="0"/>
              </a:rPr>
              <a:t> </a:t>
            </a:r>
            <a:r>
              <a:rPr lang="zh-CN" altLang="en-US" sz="2600" dirty="0">
                <a:latin typeface="Times New Roman" panose="02020603050405020304" pitchFamily="18" charset="0"/>
              </a:rPr>
              <a:t>是层次编号，</a:t>
            </a:r>
            <a:r>
              <a:rPr lang="en-US" altLang="zh-CN" sz="2600" dirty="0">
                <a:latin typeface="Times New Roman" panose="02020603050405020304" pitchFamily="18" charset="0"/>
              </a:rPr>
              <a:t>2</a:t>
            </a:r>
            <a:r>
              <a:rPr lang="en-US" altLang="zh-CN" sz="2600" i="1" baseline="30000" dirty="0">
                <a:latin typeface="Times New Roman" panose="02020603050405020304" pitchFamily="18" charset="0"/>
              </a:rPr>
              <a:t>i</a:t>
            </a:r>
            <a:r>
              <a:rPr lang="en-US" altLang="zh-CN" sz="2600" baseline="30000" dirty="0">
                <a:latin typeface="Times New Roman" panose="02020603050405020304" pitchFamily="18" charset="0"/>
              </a:rPr>
              <a:t>-1</a:t>
            </a:r>
            <a:r>
              <a:rPr lang="en-US" altLang="zh-CN" sz="2600" i="1" baseline="30000" dirty="0">
                <a:latin typeface="Times New Roman" panose="02020603050405020304" pitchFamily="18" charset="0"/>
              </a:rPr>
              <a:t> </a:t>
            </a:r>
            <a:r>
              <a:rPr lang="zh-CN" altLang="en-US" sz="2600" dirty="0">
                <a:latin typeface="Times New Roman" panose="02020603050405020304" pitchFamily="18" charset="0"/>
              </a:rPr>
              <a:t>是第 </a:t>
            </a:r>
            <a:r>
              <a:rPr lang="en-US" altLang="zh-CN" sz="2600" i="1" dirty="0" err="1">
                <a:latin typeface="Times New Roman" panose="02020603050405020304" pitchFamily="18" charset="0"/>
              </a:rPr>
              <a:t>i</a:t>
            </a:r>
            <a:r>
              <a:rPr lang="en-US" altLang="zh-CN" sz="2600" i="1" dirty="0">
                <a:latin typeface="Times New Roman" panose="02020603050405020304" pitchFamily="18" charset="0"/>
              </a:rPr>
              <a:t> </a:t>
            </a:r>
            <a:r>
              <a:rPr lang="zh-CN" altLang="en-US" sz="2600" dirty="0">
                <a:latin typeface="Times New Roman" panose="02020603050405020304" pitchFamily="18" charset="0"/>
              </a:rPr>
              <a:t>层的最大结点数，</a:t>
            </a:r>
            <a:r>
              <a:rPr lang="en-US" altLang="zh-CN" sz="2600" dirty="0">
                <a:latin typeface="Times New Roman" panose="02020603050405020304" pitchFamily="18" charset="0"/>
              </a:rPr>
              <a:t>(</a:t>
            </a:r>
            <a:r>
              <a:rPr lang="en-US" altLang="zh-CN" sz="2600" i="1" dirty="0">
                <a:latin typeface="Times New Roman" panose="02020603050405020304" pitchFamily="18" charset="0"/>
              </a:rPr>
              <a:t>k-</a:t>
            </a:r>
            <a:r>
              <a:rPr lang="en-US" altLang="zh-CN" sz="2600" i="1" dirty="0" err="1">
                <a:latin typeface="Times New Roman" panose="02020603050405020304" pitchFamily="18" charset="0"/>
              </a:rPr>
              <a:t>i</a:t>
            </a:r>
            <a:r>
              <a:rPr lang="en-US" altLang="zh-CN" sz="2600" dirty="0">
                <a:latin typeface="Times New Roman" panose="02020603050405020304" pitchFamily="18" charset="0"/>
              </a:rPr>
              <a:t>)</a:t>
            </a:r>
            <a:r>
              <a:rPr lang="zh-CN" altLang="en-US" sz="2600" dirty="0">
                <a:latin typeface="Times New Roman" panose="02020603050405020304" pitchFamily="18" charset="0"/>
              </a:rPr>
              <a:t>是第 </a:t>
            </a:r>
            <a:r>
              <a:rPr lang="en-US" altLang="zh-CN" sz="2600" i="1" dirty="0" err="1">
                <a:latin typeface="Times New Roman" panose="02020603050405020304" pitchFamily="18" charset="0"/>
              </a:rPr>
              <a:t>i</a:t>
            </a:r>
            <a:r>
              <a:rPr lang="en-US" altLang="zh-CN" sz="2600" i="1" dirty="0">
                <a:latin typeface="Times New Roman" panose="02020603050405020304" pitchFamily="18" charset="0"/>
              </a:rPr>
              <a:t> </a:t>
            </a:r>
            <a:r>
              <a:rPr lang="zh-CN" altLang="en-US" sz="2600" dirty="0">
                <a:latin typeface="Times New Roman" panose="02020603050405020304" pitchFamily="18" charset="0"/>
              </a:rPr>
              <a:t>层结点能够移动的最大距离。</a:t>
            </a:r>
          </a:p>
        </p:txBody>
      </p:sp>
      <p:sp>
        <p:nvSpPr>
          <p:cNvPr id="167950" name="Rectangle 14"/>
          <p:cNvSpPr>
            <a:spLocks noChangeArrowheads="1"/>
          </p:cNvSpPr>
          <p:nvPr/>
        </p:nvSpPr>
        <p:spPr bwMode="auto">
          <a:xfrm>
            <a:off x="2639615" y="956610"/>
            <a:ext cx="820896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时间</a:t>
            </a:r>
            <a:endParaRPr lang="zh-CN" altLang="en-US" sz="2600" dirty="0">
              <a:solidFill>
                <a:schemeClr val="tx2"/>
              </a:solidFill>
            </a:endParaRPr>
          </a:p>
        </p:txBody>
      </p:sp>
      <p:graphicFrame>
        <p:nvGraphicFramePr>
          <p:cNvPr id="9934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862325"/>
              </p:ext>
            </p:extLst>
          </p:nvPr>
        </p:nvGraphicFramePr>
        <p:xfrm>
          <a:off x="5879975" y="3573016"/>
          <a:ext cx="270192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32" name="公式" r:id="rId3" imgW="1040948" imgH="431613" progId="Equation.3">
                  <p:embed/>
                </p:oleObj>
              </mc:Choice>
              <mc:Fallback>
                <p:oleObj name="公式" r:id="rId3" imgW="1040948" imgH="431613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9975" y="3573016"/>
                        <a:ext cx="2701925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2264346" y="3619872"/>
            <a:ext cx="228600" cy="533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197546" y="3619872"/>
            <a:ext cx="152400" cy="457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2035746" y="2705472"/>
            <a:ext cx="609600" cy="762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435546" y="2705472"/>
            <a:ext cx="1219200" cy="1524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1578546" y="2324472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816546" y="3162672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54546" y="4077072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25*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2340546" y="3162672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1121346" y="4077072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1959546" y="4077072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08</a:t>
            </a:r>
            <a:endParaRPr kumimoji="1" lang="en-US" altLang="zh-CN" sz="2400" b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55FFD3"/>
                  </a:outerShdw>
                </a:cont>
                <a:cont type="tree" name="">
                  <a:effect ref="fillLine"/>
                  <a:outerShdw dist="38100" dir="2700000" algn="tl">
                    <a:srgbClr val="008864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368996" y="200856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683196" y="2756272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2816796" y="2908672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-21654" y="368496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1349946" y="368496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1902396" y="368496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H="1">
            <a:off x="2721546" y="2781672"/>
            <a:ext cx="2286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2896171" y="238956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endParaRPr kumimoji="1" lang="en-US" altLang="zh-CN" sz="24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2208212" y="1052513"/>
            <a:ext cx="8784331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05000"/>
              </a:lnSpc>
              <a:buClr>
                <a:srgbClr val="FF7C80"/>
              </a:buClr>
              <a:buSzPct val="50000"/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设 </a:t>
            </a:r>
            <a:r>
              <a:rPr lang="en-US" altLang="zh-CN" sz="2600" i="1" dirty="0">
                <a:latin typeface="Times New Roman" panose="02020603050405020304" pitchFamily="18" charset="0"/>
              </a:rPr>
              <a:t>j </a:t>
            </a:r>
            <a:r>
              <a:rPr lang="en-US" altLang="zh-CN" sz="2600" dirty="0">
                <a:latin typeface="Times New Roman" panose="02020603050405020304" pitchFamily="18" charset="0"/>
              </a:rPr>
              <a:t>= </a:t>
            </a:r>
            <a:r>
              <a:rPr lang="en-US" altLang="zh-CN" sz="2600" i="1" dirty="0">
                <a:latin typeface="Times New Roman" panose="02020603050405020304" pitchFamily="18" charset="0"/>
              </a:rPr>
              <a:t>k</a:t>
            </a:r>
            <a:r>
              <a:rPr lang="en-US" altLang="zh-CN" sz="2600" dirty="0">
                <a:latin typeface="Times New Roman" panose="02020603050405020304" pitchFamily="18" charset="0"/>
              </a:rPr>
              <a:t>-</a:t>
            </a:r>
            <a:r>
              <a:rPr lang="en-US" altLang="zh-CN" sz="2600" i="1" dirty="0" err="1">
                <a:latin typeface="Times New Roman" panose="02020603050405020304" pitchFamily="18" charset="0"/>
              </a:rPr>
              <a:t>i</a:t>
            </a:r>
            <a:r>
              <a:rPr lang="zh-CN" altLang="en-US" sz="2600" dirty="0">
                <a:latin typeface="Times New Roman" panose="02020603050405020304" pitchFamily="18" charset="0"/>
              </a:rPr>
              <a:t>，则有：</a:t>
            </a:r>
          </a:p>
          <a:p>
            <a:pPr>
              <a:lnSpc>
                <a:spcPct val="105000"/>
              </a:lnSpc>
              <a:buClr>
                <a:srgbClr val="FF7C80"/>
              </a:buClr>
              <a:buSzPct val="50000"/>
              <a:defRPr/>
            </a:pPr>
            <a:endParaRPr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buClr>
                <a:srgbClr val="FF7C80"/>
              </a:buClr>
              <a:buSzPct val="50000"/>
              <a:buFont typeface="Wingdings" panose="05000000000000000000" pitchFamily="2" charset="2"/>
              <a:buNone/>
              <a:defRPr/>
            </a:pPr>
            <a:endParaRPr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buClr>
                <a:srgbClr val="FF7C80"/>
              </a:buClr>
              <a:buSzPct val="50000"/>
              <a:buFont typeface="Wingdings" panose="05000000000000000000" pitchFamily="2" charset="2"/>
              <a:buNone/>
              <a:defRPr/>
            </a:pPr>
            <a:endParaRPr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buClr>
                <a:srgbClr val="FF7C80"/>
              </a:buClr>
              <a:buSzPct val="50000"/>
              <a:buFont typeface="Wingdings" panose="05000000000000000000" pitchFamily="2" charset="2"/>
              <a:buNone/>
              <a:defRPr/>
            </a:pPr>
            <a:endParaRPr lang="zh-CN" altLang="en-US" sz="2400" dirty="0"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buClr>
                <a:srgbClr val="FF7C80"/>
              </a:buClr>
              <a:buSzPct val="50000"/>
              <a:buFont typeface="Wingdings" panose="05000000000000000000" pitchFamily="2" charset="2"/>
              <a:buNone/>
              <a:defRPr/>
            </a:pPr>
            <a:endParaRPr lang="zh-CN" alt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10000"/>
              </a:spcBef>
              <a:buClr>
                <a:srgbClr val="FF7C80"/>
              </a:buClr>
              <a:buSzPct val="50000"/>
              <a:defRPr/>
            </a:pPr>
            <a:r>
              <a:rPr lang="zh-CN" altLang="en-US" sz="2600" dirty="0">
                <a:latin typeface="Times New Roman" panose="02020603050405020304" pitchFamily="18" charset="0"/>
              </a:rPr>
              <a:t>交换元素并重新调整为堆的</a:t>
            </a:r>
            <a:r>
              <a:rPr lang="en-US" altLang="zh-CN" sz="2600" dirty="0">
                <a:latin typeface="Times New Roman" panose="02020603050405020304" pitchFamily="18" charset="0"/>
              </a:rPr>
              <a:t>for</a:t>
            </a:r>
            <a:r>
              <a:rPr lang="zh-CN" altLang="en-US" sz="2600" dirty="0">
                <a:latin typeface="Times New Roman" panose="02020603050405020304" pitchFamily="18" charset="0"/>
              </a:rPr>
              <a:t>循环中调用了</a:t>
            </a:r>
            <a:r>
              <a:rPr lang="en-US" altLang="zh-CN" sz="2600" i="1" dirty="0">
                <a:latin typeface="Times New Roman" panose="02020603050405020304" pitchFamily="18" charset="0"/>
              </a:rPr>
              <a:t>n</a:t>
            </a:r>
            <a:r>
              <a:rPr lang="en-US" altLang="zh-CN" sz="2600" dirty="0">
                <a:latin typeface="Times New Roman" panose="02020603050405020304" pitchFamily="18" charset="0"/>
              </a:rPr>
              <a:t>-1</a:t>
            </a:r>
            <a:r>
              <a:rPr lang="zh-CN" altLang="en-US" sz="2600" dirty="0">
                <a:latin typeface="Times New Roman" panose="02020603050405020304" pitchFamily="18" charset="0"/>
              </a:rPr>
              <a:t>次</a:t>
            </a:r>
            <a:r>
              <a:rPr lang="en-US" altLang="zh-CN" sz="2600" dirty="0" err="1">
                <a:latin typeface="Times New Roman" panose="02020603050405020304" pitchFamily="18" charset="0"/>
              </a:rPr>
              <a:t>siftDown</a:t>
            </a:r>
            <a:r>
              <a:rPr lang="en-US" altLang="zh-CN" sz="2600" dirty="0">
                <a:latin typeface="Times New Roman" panose="02020603050405020304" pitchFamily="18" charset="0"/>
              </a:rPr>
              <a:t>( )</a:t>
            </a:r>
            <a:r>
              <a:rPr lang="zh-CN" altLang="en-US" sz="2600" dirty="0">
                <a:latin typeface="Times New Roman" panose="02020603050405020304" pitchFamily="18" charset="0"/>
              </a:rPr>
              <a:t>算法，该循环的计算时间为</a:t>
            </a:r>
            <a:r>
              <a:rPr lang="en-US" altLang="zh-CN" sz="2600" dirty="0">
                <a:latin typeface="Times New Roman" panose="02020603050405020304" pitchFamily="18" charset="0"/>
              </a:rPr>
              <a:t>O(</a:t>
            </a:r>
            <a:r>
              <a:rPr lang="en-US" altLang="zh-CN" sz="2600" i="1" dirty="0">
                <a:latin typeface="Times New Roman" panose="02020603050405020304" pitchFamily="18" charset="0"/>
              </a:rPr>
              <a:t>n</a:t>
            </a:r>
            <a:r>
              <a:rPr lang="en-US" altLang="zh-CN" sz="2600" dirty="0">
                <a:latin typeface="Times New Roman" panose="02020603050405020304" pitchFamily="18" charset="0"/>
              </a:rPr>
              <a:t>log</a:t>
            </a:r>
            <a:r>
              <a:rPr lang="en-US" altLang="zh-CN" sz="2600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600" i="1" dirty="0">
                <a:latin typeface="Times New Roman" panose="02020603050405020304" pitchFamily="18" charset="0"/>
              </a:rPr>
              <a:t>n</a:t>
            </a:r>
            <a:r>
              <a:rPr lang="en-US" altLang="zh-CN" sz="2600" dirty="0">
                <a:latin typeface="Times New Roman" panose="02020603050405020304" pitchFamily="18" charset="0"/>
              </a:rPr>
              <a:t>)</a:t>
            </a:r>
            <a:r>
              <a:rPr lang="zh-CN" altLang="en-US" sz="2600" dirty="0">
                <a:latin typeface="Times New Roman" panose="02020603050405020304" pitchFamily="18" charset="0"/>
              </a:rPr>
              <a:t>。因此，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堆排序</a:t>
            </a:r>
            <a:r>
              <a:rPr lang="zh-CN" altLang="en-US" sz="2600" dirty="0">
                <a:latin typeface="Times New Roman" panose="02020603050405020304" pitchFamily="18" charset="0"/>
              </a:rPr>
              <a:t>的</a:t>
            </a:r>
            <a:r>
              <a:rPr lang="zh-CN" alt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时间复杂度</a:t>
            </a:r>
            <a:r>
              <a:rPr lang="zh-CN" altLang="en-US" sz="2600" dirty="0">
                <a:latin typeface="Times New Roman" panose="02020603050405020304" pitchFamily="18" charset="0"/>
              </a:rPr>
              <a:t>为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O(</a:t>
            </a:r>
            <a:r>
              <a:rPr lang="en-US" altLang="zh-CN" sz="2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log</a:t>
            </a:r>
            <a:r>
              <a:rPr lang="en-US" altLang="zh-CN" sz="26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altLang="zh-CN" sz="2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zh-CN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。</a:t>
            </a:r>
          </a:p>
        </p:txBody>
      </p:sp>
      <p:graphicFrame>
        <p:nvGraphicFramePr>
          <p:cNvPr id="100355" name="Object 5"/>
          <p:cNvGraphicFramePr>
            <a:graphicFrameLocks noChangeAspect="1"/>
          </p:cNvGraphicFramePr>
          <p:nvPr/>
        </p:nvGraphicFramePr>
        <p:xfrm>
          <a:off x="3287714" y="1557339"/>
          <a:ext cx="5761037" cy="217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3" name="公式" r:id="rId3" imgW="2413000" imgH="914400" progId="Equation.3">
                  <p:embed/>
                </p:oleObj>
              </mc:Choice>
              <mc:Fallback>
                <p:oleObj name="公式" r:id="rId3" imgW="2413000" imgH="914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4" y="1557339"/>
                        <a:ext cx="5761037" cy="217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86" name="Rectangle 14"/>
          <p:cNvSpPr>
            <a:spLocks noChangeArrowheads="1"/>
          </p:cNvSpPr>
          <p:nvPr/>
        </p:nvSpPr>
        <p:spPr bwMode="auto">
          <a:xfrm>
            <a:off x="1919288" y="5157788"/>
            <a:ext cx="8208962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空间：</a:t>
            </a:r>
            <a:r>
              <a:rPr lang="en-US" altLang="zh-CN" sz="26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O(1)</a:t>
            </a:r>
          </a:p>
          <a:p>
            <a:pPr algn="just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600">
                <a:latin typeface="Times New Roman" panose="02020603050405020304" pitchFamily="18" charset="0"/>
              </a:rPr>
              <a:t>堆排序是一种</a:t>
            </a:r>
            <a:r>
              <a:rPr lang="zh-CN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不稳定</a:t>
            </a:r>
            <a:r>
              <a:rPr lang="zh-CN" altLang="en-US" sz="2600">
                <a:latin typeface="Times New Roman" panose="02020603050405020304" pitchFamily="18" charset="0"/>
              </a:rPr>
              <a:t>的排序方法。</a:t>
            </a:r>
            <a:endParaRPr lang="zh-CN" altLang="en-US" sz="2600"/>
          </a:p>
        </p:txBody>
      </p:sp>
      <p:sp>
        <p:nvSpPr>
          <p:cNvPr id="207887" name="Rectangle 15"/>
          <p:cNvSpPr>
            <a:spLocks noChangeArrowheads="1"/>
          </p:cNvSpPr>
          <p:nvPr/>
        </p:nvSpPr>
        <p:spPr bwMode="auto">
          <a:xfrm>
            <a:off x="1054101" y="3969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堆排序算法分析（续）</a:t>
            </a:r>
            <a:endParaRPr lang="zh-CN" altLang="en-US" sz="32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1992314" y="1125539"/>
            <a:ext cx="8370887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6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归并：</a:t>
            </a:r>
            <a:r>
              <a:rPr lang="zh-CN" altLang="en-US" sz="2600" dirty="0">
                <a:latin typeface="Times New Roman" panose="02020603050405020304" pitchFamily="18" charset="0"/>
              </a:rPr>
              <a:t>将两个或两个以上的有序表合并成一个新的有序表。</a:t>
            </a:r>
            <a:r>
              <a:rPr lang="zh-CN" altLang="en-US" sz="26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归并排序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Merge Sort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）也是</a:t>
            </a:r>
            <a:r>
              <a:rPr lang="zh-CN" altLang="en-US" sz="2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基于</a:t>
            </a:r>
            <a:r>
              <a:rPr lang="zh-CN" altLang="en-US" sz="26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分治法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的。</a:t>
            </a:r>
            <a:endParaRPr lang="zh-CN" altLang="en-US" sz="2600" dirty="0">
              <a:latin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buClr>
                <a:srgbClr val="0066CC"/>
              </a:buClr>
              <a:defRPr/>
            </a:pP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基本思想</a:t>
            </a:r>
          </a:p>
        </p:txBody>
      </p:sp>
      <p:sp>
        <p:nvSpPr>
          <p:cNvPr id="235523" name="Rectangle 3"/>
          <p:cNvSpPr>
            <a:spLocks noRot="1" noChangeArrowheads="1"/>
          </p:cNvSpPr>
          <p:nvPr/>
        </p:nvSpPr>
        <p:spPr bwMode="auto">
          <a:xfrm>
            <a:off x="1127448" y="-21971"/>
            <a:ext cx="4643437" cy="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9.5 </a:t>
            </a: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归并排序</a:t>
            </a:r>
          </a:p>
        </p:txBody>
      </p:sp>
      <p:sp>
        <p:nvSpPr>
          <p:cNvPr id="101380" name="Rectangle 6"/>
          <p:cNvSpPr>
            <a:spLocks noChangeArrowheads="1"/>
          </p:cNvSpPr>
          <p:nvPr/>
        </p:nvSpPr>
        <p:spPr bwMode="auto">
          <a:xfrm>
            <a:off x="1928814" y="2587626"/>
            <a:ext cx="8497887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0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lvl="1">
              <a:lnSpc>
                <a:spcPct val="105000"/>
              </a:lnSpc>
              <a:spcBef>
                <a:spcPct val="30000"/>
              </a:spcBef>
              <a:buClr>
                <a:srgbClr val="003366"/>
              </a:buClr>
              <a:buSzPct val="50000"/>
              <a:buFont typeface="Wingdings" panose="05000000000000000000" pitchFamily="2" charset="2"/>
              <a:buChar char="u"/>
            </a:pP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</a:t>
            </a:r>
            <a:r>
              <a:rPr kumimoji="1" lang="zh-CN" altLang="en-US" sz="2400" dirty="0">
                <a:latin typeface="Times New Roman" panose="02020603050405020304" pitchFamily="18" charset="0"/>
              </a:rPr>
              <a:t>待排序的元素序列</a:t>
            </a:r>
            <a:r>
              <a:rPr kumimoji="1" lang="zh-CN" altLang="en-US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划分</a:t>
            </a:r>
            <a:r>
              <a:rPr kumimoji="1" lang="zh-CN" altLang="en-US" sz="2400" dirty="0">
                <a:latin typeface="Times New Roman" panose="02020603050405020304" pitchFamily="18" charset="0"/>
              </a:rPr>
              <a:t>为两个长度大致相等的子序列；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  <a:buClr>
                <a:srgbClr val="003366"/>
              </a:buClr>
              <a:buSzPct val="50000"/>
              <a:buFont typeface="Wingdings" panose="05000000000000000000" pitchFamily="2" charset="2"/>
              <a:buChar char="u"/>
            </a:pPr>
            <a:r>
              <a:rPr kumimoji="1" lang="zh-CN" altLang="en-US" sz="2400" dirty="0">
                <a:latin typeface="Times New Roman" panose="02020603050405020304" pitchFamily="18" charset="0"/>
              </a:rPr>
              <a:t>分别对每个子序列</a:t>
            </a:r>
            <a:r>
              <a:rPr kumimoji="1" lang="zh-CN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递归</a:t>
            </a:r>
            <a:r>
              <a:rPr kumimoji="1" lang="zh-CN" altLang="en-US" sz="2400" dirty="0">
                <a:latin typeface="Times New Roman" panose="02020603050405020304" pitchFamily="18" charset="0"/>
              </a:rPr>
              <a:t>排序；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  <a:buClr>
                <a:srgbClr val="003366"/>
              </a:buClr>
              <a:buSzPct val="50000"/>
              <a:buFont typeface="Wingdings" panose="05000000000000000000" pitchFamily="2" charset="2"/>
              <a:buChar char="u"/>
            </a:pP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最后将两个排好序的子序列</a:t>
            </a:r>
            <a:r>
              <a:rPr kumimoji="1" lang="zh-CN" alt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合并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成一个有序序列，即归并过程（称为</a:t>
            </a:r>
            <a:r>
              <a:rPr kumimoji="1" lang="zh-CN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两路归并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2-way merging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1381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4052745"/>
            <a:ext cx="2971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4462464"/>
            <a:ext cx="39846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3" name="Picture 2" descr="http://ts4.mm.bing.net/th?id=HN.608022753555187693&amp;pid=1.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584" y="15107"/>
            <a:ext cx="7921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4" name="文本框 1"/>
          <p:cNvSpPr txBox="1">
            <a:spLocks noChangeArrowheads="1"/>
          </p:cNvSpPr>
          <p:nvPr/>
        </p:nvSpPr>
        <p:spPr bwMode="auto">
          <a:xfrm>
            <a:off x="10128448" y="404664"/>
            <a:ext cx="14401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00CC"/>
                </a:solidFill>
                <a:ea typeface="仿宋_GB2312" pitchFamily="49" charset="-122"/>
              </a:rPr>
              <a:t>第一章线性表的归并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4"/>
          <p:cNvSpPr txBox="1">
            <a:spLocks noChangeArrowheads="1"/>
          </p:cNvSpPr>
          <p:nvPr/>
        </p:nvSpPr>
        <p:spPr bwMode="auto">
          <a:xfrm>
            <a:off x="2208213" y="1773239"/>
            <a:ext cx="806450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600">
                <a:latin typeface="Times New Roman" panose="02020603050405020304" pitchFamily="18" charset="0"/>
              </a:rPr>
              <a:t>dataList mergeSort ( dataList&amp; L ) {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600">
                <a:latin typeface="Times New Roman" panose="02020603050405020304" pitchFamily="18" charset="0"/>
              </a:rPr>
              <a:t>     if ( Length(L) &lt;= 1) return L;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zh-CN" altLang="en-US" sz="2600">
                <a:latin typeface="Times New Roman" panose="02020603050405020304" pitchFamily="18" charset="0"/>
              </a:rPr>
              <a:t>     </a:t>
            </a:r>
            <a:r>
              <a:rPr kumimoji="1" lang="en-US" altLang="zh-CN" sz="2600">
                <a:latin typeface="Times New Roman" panose="02020603050405020304" pitchFamily="18" charset="0"/>
              </a:rPr>
              <a:t>dataList L1 = L</a:t>
            </a:r>
            <a:r>
              <a:rPr kumimoji="1" lang="zh-CN" altLang="en-US" sz="2600">
                <a:latin typeface="Times New Roman" panose="02020603050405020304" pitchFamily="18" charset="0"/>
              </a:rPr>
              <a:t>表中的左半侧子序列；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zh-CN" altLang="en-US" sz="2600">
                <a:latin typeface="Times New Roman" panose="02020603050405020304" pitchFamily="18" charset="0"/>
              </a:rPr>
              <a:t>     </a:t>
            </a:r>
            <a:r>
              <a:rPr kumimoji="1" lang="en-US" altLang="zh-CN" sz="2600">
                <a:latin typeface="Times New Roman" panose="02020603050405020304" pitchFamily="18" charset="0"/>
              </a:rPr>
              <a:t>dataList L2 = L</a:t>
            </a:r>
            <a:r>
              <a:rPr kumimoji="1" lang="zh-CN" altLang="en-US" sz="2600">
                <a:latin typeface="Times New Roman" panose="02020603050405020304" pitchFamily="18" charset="0"/>
              </a:rPr>
              <a:t>表中的右半侧子序列；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600">
                <a:latin typeface="Times New Roman" panose="02020603050405020304" pitchFamily="18" charset="0"/>
              </a:rPr>
              <a:t>     return merge( mergeSort(L1), mergeSort(L2);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kumimoji="1" lang="en-US" altLang="zh-CN" sz="2600"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1199456" y="0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归并排序算法思想描述</a:t>
            </a:r>
            <a:endParaRPr lang="zh-CN" altLang="en-US" sz="32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4" descr="蓝色砂纸"/>
          <p:cNvSpPr>
            <a:spLocks noChangeArrowheads="1"/>
          </p:cNvSpPr>
          <p:nvPr/>
        </p:nvSpPr>
        <p:spPr bwMode="auto">
          <a:xfrm>
            <a:off x="2894014" y="1243013"/>
            <a:ext cx="6478587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A8E99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21     25     49     25*   16     08     31     41</a:t>
            </a:r>
            <a:endParaRPr kumimoji="1" lang="en-US" altLang="zh-CN" sz="26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52991" name="Group 63"/>
          <p:cNvGrpSpPr>
            <a:grpSpLocks/>
          </p:cNvGrpSpPr>
          <p:nvPr/>
        </p:nvGrpSpPr>
        <p:grpSpPr bwMode="auto">
          <a:xfrm>
            <a:off x="2894013" y="1930400"/>
            <a:ext cx="6481762" cy="457200"/>
            <a:chOff x="884" y="965"/>
            <a:chExt cx="4083" cy="288"/>
          </a:xfrm>
        </p:grpSpPr>
        <p:sp>
          <p:nvSpPr>
            <p:cNvPr id="103474" name="Rectangle 5" descr="蓝色砂纸"/>
            <p:cNvSpPr>
              <a:spLocks noChangeArrowheads="1"/>
            </p:cNvSpPr>
            <p:nvPr/>
          </p:nvSpPr>
          <p:spPr bwMode="auto">
            <a:xfrm>
              <a:off x="884" y="965"/>
              <a:ext cx="1995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kumimoji="1" lang="en-US" altLang="zh-CN" sz="2600">
                  <a:latin typeface="Times New Roman" panose="02020603050405020304" pitchFamily="18" charset="0"/>
                  <a:ea typeface="宋体" panose="02010600030101010101" pitchFamily="2" charset="-122"/>
                </a:rPr>
                <a:t>21     25     49     25*</a:t>
              </a:r>
              <a:endParaRPr kumimoji="1" lang="en-US" altLang="zh-CN" sz="2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475" name="Rectangle 6" descr="蓝色砂纸"/>
            <p:cNvSpPr>
              <a:spLocks noChangeArrowheads="1"/>
            </p:cNvSpPr>
            <p:nvPr/>
          </p:nvSpPr>
          <p:spPr bwMode="auto">
            <a:xfrm>
              <a:off x="2972" y="965"/>
              <a:ext cx="1995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600">
                  <a:latin typeface="Times New Roman" panose="02020603050405020304" pitchFamily="18" charset="0"/>
                  <a:ea typeface="宋体" panose="02010600030101010101" pitchFamily="2" charset="-122"/>
                </a:rPr>
                <a:t>16     08     31     41</a:t>
              </a:r>
              <a:endParaRPr kumimoji="1" lang="en-US" altLang="zh-CN" sz="2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52989" name="Group 61"/>
          <p:cNvGrpSpPr>
            <a:grpSpLocks/>
          </p:cNvGrpSpPr>
          <p:nvPr/>
        </p:nvGrpSpPr>
        <p:grpSpPr bwMode="auto">
          <a:xfrm>
            <a:off x="2894014" y="2593976"/>
            <a:ext cx="6486525" cy="460375"/>
            <a:chOff x="881" y="1586"/>
            <a:chExt cx="4086" cy="290"/>
          </a:xfrm>
        </p:grpSpPr>
        <p:sp>
          <p:nvSpPr>
            <p:cNvPr id="103470" name="Rectangle 7" descr="蓝色砂纸"/>
            <p:cNvSpPr>
              <a:spLocks noChangeArrowheads="1"/>
            </p:cNvSpPr>
            <p:nvPr/>
          </p:nvSpPr>
          <p:spPr bwMode="auto">
            <a:xfrm>
              <a:off x="881" y="1588"/>
              <a:ext cx="952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A8E99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latin typeface="Times New Roman" panose="02020603050405020304" pitchFamily="18" charset="0"/>
                  <a:ea typeface="宋体" panose="02010600030101010101" pitchFamily="2" charset="-122"/>
                </a:rPr>
                <a:t>21     25  </a:t>
              </a:r>
              <a:endParaRPr kumimoji="1" lang="en-US" altLang="zh-CN" sz="2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471" name="Rectangle 10" descr="蓝色砂纸"/>
            <p:cNvSpPr>
              <a:spLocks noChangeArrowheads="1"/>
            </p:cNvSpPr>
            <p:nvPr/>
          </p:nvSpPr>
          <p:spPr bwMode="auto">
            <a:xfrm>
              <a:off x="1921" y="1588"/>
              <a:ext cx="952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kumimoji="1" lang="en-US" altLang="zh-CN" sz="2600">
                  <a:latin typeface="Times New Roman" panose="02020603050405020304" pitchFamily="18" charset="0"/>
                  <a:ea typeface="宋体" panose="02010600030101010101" pitchFamily="2" charset="-122"/>
                </a:rPr>
                <a:t>49     25*  </a:t>
              </a:r>
              <a:endParaRPr kumimoji="1" lang="en-US" altLang="zh-CN" sz="2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472" name="Rectangle 12" descr="蓝色砂纸"/>
            <p:cNvSpPr>
              <a:spLocks noChangeArrowheads="1"/>
            </p:cNvSpPr>
            <p:nvPr/>
          </p:nvSpPr>
          <p:spPr bwMode="auto">
            <a:xfrm>
              <a:off x="2972" y="1586"/>
              <a:ext cx="952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A8E99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latin typeface="Times New Roman" panose="02020603050405020304" pitchFamily="18" charset="0"/>
                  <a:ea typeface="宋体" panose="02010600030101010101" pitchFamily="2" charset="-122"/>
                </a:rPr>
                <a:t>16     08  </a:t>
              </a:r>
              <a:endParaRPr kumimoji="1" lang="en-US" altLang="zh-CN" sz="2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473" name="Rectangle 13" descr="蓝色砂纸"/>
            <p:cNvSpPr>
              <a:spLocks noChangeArrowheads="1"/>
            </p:cNvSpPr>
            <p:nvPr/>
          </p:nvSpPr>
          <p:spPr bwMode="auto">
            <a:xfrm>
              <a:off x="4015" y="1586"/>
              <a:ext cx="952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latin typeface="Times New Roman" panose="02020603050405020304" pitchFamily="18" charset="0"/>
                  <a:ea typeface="宋体" panose="02010600030101010101" pitchFamily="2" charset="-122"/>
                </a:rPr>
                <a:t>31     41 </a:t>
              </a:r>
              <a:endParaRPr kumimoji="1" lang="en-US" altLang="zh-CN" sz="2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52945" name="Rectangle 17" descr="粉色砂纸"/>
          <p:cNvSpPr>
            <a:spLocks noChangeArrowheads="1"/>
          </p:cNvSpPr>
          <p:nvPr/>
        </p:nvSpPr>
        <p:spPr bwMode="auto">
          <a:xfrm>
            <a:off x="2895600" y="6115050"/>
            <a:ext cx="6478588" cy="457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CC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7A7A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60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08     16     21     25     25*   31     41     49</a:t>
            </a:r>
            <a:endParaRPr kumimoji="1" lang="en-US" altLang="zh-CN" sz="2600" b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52993" name="Group 65"/>
          <p:cNvGrpSpPr>
            <a:grpSpLocks/>
          </p:cNvGrpSpPr>
          <p:nvPr/>
        </p:nvGrpSpPr>
        <p:grpSpPr bwMode="auto">
          <a:xfrm>
            <a:off x="1774826" y="1516063"/>
            <a:ext cx="881063" cy="2057400"/>
            <a:chOff x="158" y="482"/>
            <a:chExt cx="555" cy="1296"/>
          </a:xfrm>
        </p:grpSpPr>
        <p:sp>
          <p:nvSpPr>
            <p:cNvPr id="252950" name="AutoShape 22"/>
            <p:cNvSpPr>
              <a:spLocks noChangeArrowheads="1"/>
            </p:cNvSpPr>
            <p:nvPr/>
          </p:nvSpPr>
          <p:spPr bwMode="auto">
            <a:xfrm>
              <a:off x="158" y="482"/>
              <a:ext cx="555" cy="1296"/>
            </a:xfrm>
            <a:prstGeom prst="downArrow">
              <a:avLst>
                <a:gd name="adj1" fmla="val 50000"/>
                <a:gd name="adj2" fmla="val 58378"/>
              </a:avLst>
            </a:prstGeom>
            <a:gradFill rotWithShape="0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469" name="Text Box 23"/>
            <p:cNvSpPr txBox="1">
              <a:spLocks noChangeArrowheads="1"/>
            </p:cNvSpPr>
            <p:nvPr/>
          </p:nvSpPr>
          <p:spPr bwMode="auto">
            <a:xfrm>
              <a:off x="265" y="671"/>
              <a:ext cx="432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先划分</a:t>
              </a:r>
              <a:endParaRPr kumimoji="1" lang="zh-CN" altLang="en-US" sz="2600" b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52968" name="Group 40"/>
          <p:cNvGrpSpPr>
            <a:grpSpLocks/>
          </p:cNvGrpSpPr>
          <p:nvPr/>
        </p:nvGrpSpPr>
        <p:grpSpPr bwMode="auto">
          <a:xfrm>
            <a:off x="2895600" y="5429250"/>
            <a:ext cx="6477000" cy="457200"/>
            <a:chOff x="864" y="3385"/>
            <a:chExt cx="4080" cy="288"/>
          </a:xfrm>
        </p:grpSpPr>
        <p:sp>
          <p:nvSpPr>
            <p:cNvPr id="103466" name="Rectangle 30" descr="粉色砂纸"/>
            <p:cNvSpPr>
              <a:spLocks noChangeArrowheads="1"/>
            </p:cNvSpPr>
            <p:nvPr/>
          </p:nvSpPr>
          <p:spPr bwMode="auto">
            <a:xfrm>
              <a:off x="2949" y="3385"/>
              <a:ext cx="1995" cy="2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kumimoji="1" lang="en-US" altLang="zh-CN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08     16     31     41</a:t>
              </a:r>
              <a:endParaRPr kumimoji="1" lang="en-US" altLang="zh-CN" sz="2600" b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467" name="Rectangle 31" descr="粉色砂纸"/>
            <p:cNvSpPr>
              <a:spLocks noChangeArrowheads="1"/>
            </p:cNvSpPr>
            <p:nvPr/>
          </p:nvSpPr>
          <p:spPr bwMode="auto">
            <a:xfrm>
              <a:off x="864" y="3385"/>
              <a:ext cx="1995" cy="2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kumimoji="1" lang="en-US" altLang="zh-CN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21     25     25*   49  </a:t>
              </a:r>
              <a:endParaRPr kumimoji="1" lang="en-US" altLang="zh-CN" sz="2600" b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52960" name="AutoShape 32"/>
          <p:cNvSpPr>
            <a:spLocks noChangeArrowheads="1"/>
          </p:cNvSpPr>
          <p:nvPr/>
        </p:nvSpPr>
        <p:spPr bwMode="auto">
          <a:xfrm>
            <a:off x="9625014" y="3933825"/>
            <a:ext cx="846137" cy="2508250"/>
          </a:xfrm>
          <a:prstGeom prst="downArrow">
            <a:avLst>
              <a:gd name="adj1" fmla="val 50000"/>
              <a:gd name="adj2" fmla="val 74109"/>
            </a:avLst>
          </a:prstGeom>
          <a:gradFill rotWithShape="0">
            <a:gsLst>
              <a:gs pos="0">
                <a:srgbClr val="CC3300"/>
              </a:gs>
              <a:gs pos="100000">
                <a:srgbClr val="5E1800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8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再归并</a:t>
            </a:r>
            <a:endParaRPr kumimoji="1" lang="zh-CN" altLang="en-US" sz="28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2961" name="Rectangle 33"/>
          <p:cNvSpPr>
            <a:spLocks noChangeArrowheads="1"/>
          </p:cNvSpPr>
          <p:nvPr/>
        </p:nvSpPr>
        <p:spPr bwMode="auto">
          <a:xfrm>
            <a:off x="1334295" y="23813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归并排序过程示例</a:t>
            </a:r>
            <a:endParaRPr lang="zh-CN" altLang="en-US" sz="32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52992" name="Group 64"/>
          <p:cNvGrpSpPr>
            <a:grpSpLocks/>
          </p:cNvGrpSpPr>
          <p:nvPr/>
        </p:nvGrpSpPr>
        <p:grpSpPr bwMode="auto">
          <a:xfrm>
            <a:off x="2894014" y="3276600"/>
            <a:ext cx="6518275" cy="457200"/>
            <a:chOff x="847" y="2008"/>
            <a:chExt cx="4106" cy="288"/>
          </a:xfrm>
        </p:grpSpPr>
        <p:sp>
          <p:nvSpPr>
            <p:cNvPr id="103458" name="Rectangle 8" descr="蓝色砂纸"/>
            <p:cNvSpPr>
              <a:spLocks noChangeArrowheads="1"/>
            </p:cNvSpPr>
            <p:nvPr/>
          </p:nvSpPr>
          <p:spPr bwMode="auto">
            <a:xfrm>
              <a:off x="1368" y="2008"/>
              <a:ext cx="431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A8E99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latin typeface="Times New Roman" panose="02020603050405020304" pitchFamily="18" charset="0"/>
                  <a:ea typeface="宋体" panose="02010600030101010101" pitchFamily="2" charset="-122"/>
                </a:rPr>
                <a:t>25  </a:t>
              </a:r>
              <a:endParaRPr kumimoji="1" lang="en-US" altLang="zh-CN" sz="2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459" name="Rectangle 9" descr="蓝色砂纸"/>
            <p:cNvSpPr>
              <a:spLocks noChangeArrowheads="1"/>
            </p:cNvSpPr>
            <p:nvPr/>
          </p:nvSpPr>
          <p:spPr bwMode="auto">
            <a:xfrm>
              <a:off x="1892" y="2008"/>
              <a:ext cx="431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A8E99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latin typeface="Times New Roman" panose="02020603050405020304" pitchFamily="18" charset="0"/>
                  <a:ea typeface="宋体" panose="02010600030101010101" pitchFamily="2" charset="-122"/>
                </a:rPr>
                <a:t>49  </a:t>
              </a:r>
              <a:endParaRPr kumimoji="1" lang="en-US" altLang="zh-CN" sz="2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460" name="Rectangle 11" descr="蓝色砂纸"/>
            <p:cNvSpPr>
              <a:spLocks noChangeArrowheads="1"/>
            </p:cNvSpPr>
            <p:nvPr/>
          </p:nvSpPr>
          <p:spPr bwMode="auto">
            <a:xfrm>
              <a:off x="847" y="2008"/>
              <a:ext cx="431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A8E99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latin typeface="Times New Roman" panose="02020603050405020304" pitchFamily="18" charset="0"/>
                  <a:ea typeface="宋体" panose="02010600030101010101" pitchFamily="2" charset="-122"/>
                </a:rPr>
                <a:t>21  </a:t>
              </a:r>
              <a:endParaRPr kumimoji="1" lang="en-US" altLang="zh-CN" sz="2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461" name="Rectangle 14" descr="蓝色砂纸"/>
            <p:cNvSpPr>
              <a:spLocks noChangeArrowheads="1"/>
            </p:cNvSpPr>
            <p:nvPr/>
          </p:nvSpPr>
          <p:spPr bwMode="auto">
            <a:xfrm>
              <a:off x="2416" y="2008"/>
              <a:ext cx="431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A8E99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latin typeface="Times New Roman" panose="02020603050405020304" pitchFamily="18" charset="0"/>
                  <a:ea typeface="宋体" panose="02010600030101010101" pitchFamily="2" charset="-122"/>
                </a:rPr>
                <a:t>25*  </a:t>
              </a:r>
              <a:endParaRPr kumimoji="1" lang="en-US" altLang="zh-CN" sz="2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462" name="Rectangle 15" descr="蓝色砂纸"/>
            <p:cNvSpPr>
              <a:spLocks noChangeArrowheads="1"/>
            </p:cNvSpPr>
            <p:nvPr/>
          </p:nvSpPr>
          <p:spPr bwMode="auto">
            <a:xfrm>
              <a:off x="2942" y="2008"/>
              <a:ext cx="431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A8E99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latin typeface="Times New Roman" panose="02020603050405020304" pitchFamily="18" charset="0"/>
                  <a:ea typeface="宋体" panose="02010600030101010101" pitchFamily="2" charset="-122"/>
                </a:rPr>
                <a:t>16  </a:t>
              </a:r>
              <a:endParaRPr kumimoji="1" lang="en-US" altLang="zh-CN" sz="2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463" name="Rectangle 16" descr="蓝色砂纸"/>
            <p:cNvSpPr>
              <a:spLocks noChangeArrowheads="1"/>
            </p:cNvSpPr>
            <p:nvPr/>
          </p:nvSpPr>
          <p:spPr bwMode="auto">
            <a:xfrm>
              <a:off x="3470" y="2008"/>
              <a:ext cx="431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A8E99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latin typeface="Times New Roman" panose="02020603050405020304" pitchFamily="18" charset="0"/>
                  <a:ea typeface="宋体" panose="02010600030101010101" pitchFamily="2" charset="-122"/>
                </a:rPr>
                <a:t>08  </a:t>
              </a:r>
              <a:endParaRPr kumimoji="1" lang="en-US" altLang="zh-CN" sz="2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464" name="Rectangle 36" descr="蓝色砂纸"/>
            <p:cNvSpPr>
              <a:spLocks noChangeArrowheads="1"/>
            </p:cNvSpPr>
            <p:nvPr/>
          </p:nvSpPr>
          <p:spPr bwMode="auto">
            <a:xfrm>
              <a:off x="4522" y="2008"/>
              <a:ext cx="431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A8E99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latin typeface="Times New Roman" panose="02020603050405020304" pitchFamily="18" charset="0"/>
                  <a:ea typeface="宋体" panose="02010600030101010101" pitchFamily="2" charset="-122"/>
                </a:rPr>
                <a:t>41  </a:t>
              </a:r>
              <a:endParaRPr kumimoji="1" lang="en-US" altLang="zh-CN" sz="2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465" name="Rectangle 37" descr="蓝色砂纸"/>
            <p:cNvSpPr>
              <a:spLocks noChangeArrowheads="1"/>
            </p:cNvSpPr>
            <p:nvPr/>
          </p:nvSpPr>
          <p:spPr bwMode="auto">
            <a:xfrm>
              <a:off x="3996" y="2008"/>
              <a:ext cx="431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A8E99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latin typeface="Times New Roman" panose="02020603050405020304" pitchFamily="18" charset="0"/>
                  <a:ea typeface="宋体" panose="02010600030101010101" pitchFamily="2" charset="-122"/>
                </a:rPr>
                <a:t>31  </a:t>
              </a:r>
              <a:endParaRPr kumimoji="1" lang="en-US" altLang="zh-CN" sz="2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52987" name="Group 59"/>
          <p:cNvGrpSpPr>
            <a:grpSpLocks/>
          </p:cNvGrpSpPr>
          <p:nvPr/>
        </p:nvGrpSpPr>
        <p:grpSpPr bwMode="auto">
          <a:xfrm>
            <a:off x="2894014" y="4733925"/>
            <a:ext cx="6491287" cy="457200"/>
            <a:chOff x="863" y="2976"/>
            <a:chExt cx="4089" cy="288"/>
          </a:xfrm>
        </p:grpSpPr>
        <p:grpSp>
          <p:nvGrpSpPr>
            <p:cNvPr id="103452" name="Group 43"/>
            <p:cNvGrpSpPr>
              <a:grpSpLocks/>
            </p:cNvGrpSpPr>
            <p:nvPr/>
          </p:nvGrpSpPr>
          <p:grpSpPr bwMode="auto">
            <a:xfrm>
              <a:off x="863" y="2976"/>
              <a:ext cx="1997" cy="288"/>
              <a:chOff x="863" y="2976"/>
              <a:chExt cx="1997" cy="288"/>
            </a:xfrm>
          </p:grpSpPr>
          <p:sp>
            <p:nvSpPr>
              <p:cNvPr id="103456" name="Rectangle 20" descr="粉色砂纸"/>
              <p:cNvSpPr>
                <a:spLocks noChangeArrowheads="1"/>
              </p:cNvSpPr>
              <p:nvPr/>
            </p:nvSpPr>
            <p:spPr bwMode="auto">
              <a:xfrm>
                <a:off x="1908" y="2976"/>
                <a:ext cx="952" cy="288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miter lim="800000"/>
                <a:headEnd/>
                <a:tailEnd/>
              </a:ln>
              <a:effectLst/>
              <a:scene3d>
                <a:camera prst="legacyPerspectiv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CCCC"/>
                </a:extrusionClr>
                <a:contourClr>
                  <a:srgbClr val="FF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CN" altLang="en-US" sz="2600">
                    <a:solidFill>
                      <a:srgbClr val="990033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r>
                  <a:rPr kumimoji="1" lang="en-US" altLang="zh-CN" sz="2600">
                    <a:solidFill>
                      <a:srgbClr val="990033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25*   49  </a:t>
                </a:r>
                <a:endParaRPr kumimoji="1" lang="en-US" altLang="zh-CN" sz="2600" b="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457" name="Rectangle 21" descr="粉色砂纸"/>
              <p:cNvSpPr>
                <a:spLocks noChangeArrowheads="1"/>
              </p:cNvSpPr>
              <p:nvPr/>
            </p:nvSpPr>
            <p:spPr bwMode="auto">
              <a:xfrm>
                <a:off x="863" y="2976"/>
                <a:ext cx="952" cy="288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miter lim="800000"/>
                <a:headEnd/>
                <a:tailEnd/>
              </a:ln>
              <a:effectLst/>
              <a:scene3d>
                <a:camera prst="legacyPerspectiv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CCCC"/>
                </a:extrusionClr>
                <a:contourClr>
                  <a:srgbClr val="FF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997A7A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CN" altLang="en-US" sz="2600">
                    <a:solidFill>
                      <a:srgbClr val="990033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 </a:t>
                </a:r>
                <a:r>
                  <a:rPr kumimoji="1" lang="en-US" altLang="zh-CN" sz="2600">
                    <a:solidFill>
                      <a:srgbClr val="990033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21     25  </a:t>
                </a:r>
                <a:endParaRPr kumimoji="1" lang="en-US" altLang="zh-CN" sz="2600" b="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3453" name="Group 44"/>
            <p:cNvGrpSpPr>
              <a:grpSpLocks/>
            </p:cNvGrpSpPr>
            <p:nvPr/>
          </p:nvGrpSpPr>
          <p:grpSpPr bwMode="auto">
            <a:xfrm>
              <a:off x="2955" y="2976"/>
              <a:ext cx="1997" cy="288"/>
              <a:chOff x="863" y="2976"/>
              <a:chExt cx="1997" cy="288"/>
            </a:xfrm>
          </p:grpSpPr>
          <p:sp>
            <p:nvSpPr>
              <p:cNvPr id="103454" name="Rectangle 45" descr="粉色砂纸"/>
              <p:cNvSpPr>
                <a:spLocks noChangeArrowheads="1"/>
              </p:cNvSpPr>
              <p:nvPr/>
            </p:nvSpPr>
            <p:spPr bwMode="auto">
              <a:xfrm>
                <a:off x="1908" y="2976"/>
                <a:ext cx="952" cy="288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miter lim="800000"/>
                <a:headEnd/>
                <a:tailEnd/>
              </a:ln>
              <a:effectLst/>
              <a:scene3d>
                <a:camera prst="legacyPerspectiv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CCCC"/>
                </a:extrusionClr>
                <a:contourClr>
                  <a:srgbClr val="FF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CN" sz="2600">
                    <a:solidFill>
                      <a:srgbClr val="990033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31     41  </a:t>
                </a:r>
                <a:endParaRPr kumimoji="1" lang="en-US" altLang="zh-CN" sz="2600" b="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455" name="Rectangle 46" descr="粉色砂纸"/>
              <p:cNvSpPr>
                <a:spLocks noChangeArrowheads="1"/>
              </p:cNvSpPr>
              <p:nvPr/>
            </p:nvSpPr>
            <p:spPr bwMode="auto">
              <a:xfrm>
                <a:off x="863" y="2976"/>
                <a:ext cx="952" cy="288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miter lim="800000"/>
                <a:headEnd/>
                <a:tailEnd/>
              </a:ln>
              <a:effectLst/>
              <a:scene3d>
                <a:camera prst="legacyPerspectiv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CCCC"/>
                </a:extrusionClr>
                <a:contourClr>
                  <a:srgbClr val="FF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997A7A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CN" altLang="en-US" sz="2600">
                    <a:solidFill>
                      <a:srgbClr val="990033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 </a:t>
                </a:r>
                <a:r>
                  <a:rPr kumimoji="1" lang="en-US" altLang="zh-CN" sz="2600">
                    <a:solidFill>
                      <a:srgbClr val="990033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08     16  </a:t>
                </a:r>
                <a:endParaRPr kumimoji="1" lang="en-US" altLang="zh-CN" sz="2600" b="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52986" name="Group 58"/>
          <p:cNvGrpSpPr>
            <a:grpSpLocks/>
          </p:cNvGrpSpPr>
          <p:nvPr/>
        </p:nvGrpSpPr>
        <p:grpSpPr bwMode="auto">
          <a:xfrm>
            <a:off x="2894014" y="4048125"/>
            <a:ext cx="6511925" cy="457200"/>
            <a:chOff x="863" y="2523"/>
            <a:chExt cx="4102" cy="288"/>
          </a:xfrm>
        </p:grpSpPr>
        <p:sp>
          <p:nvSpPr>
            <p:cNvPr id="103444" name="Rectangle 24" descr="粉色砂纸"/>
            <p:cNvSpPr>
              <a:spLocks noChangeArrowheads="1"/>
            </p:cNvSpPr>
            <p:nvPr/>
          </p:nvSpPr>
          <p:spPr bwMode="auto">
            <a:xfrm>
              <a:off x="863" y="2523"/>
              <a:ext cx="431" cy="2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7A7A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21  </a:t>
              </a:r>
              <a:endParaRPr kumimoji="1" lang="en-US" altLang="zh-CN" sz="2600" b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445" name="Rectangle 25" descr="粉色砂纸"/>
            <p:cNvSpPr>
              <a:spLocks noChangeArrowheads="1"/>
            </p:cNvSpPr>
            <p:nvPr/>
          </p:nvSpPr>
          <p:spPr bwMode="auto">
            <a:xfrm>
              <a:off x="2439" y="2523"/>
              <a:ext cx="431" cy="2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7A7A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25*  </a:t>
              </a:r>
              <a:endParaRPr kumimoji="1" lang="en-US" altLang="zh-CN" sz="2600" b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446" name="Rectangle 26" descr="粉色砂纸"/>
            <p:cNvSpPr>
              <a:spLocks noChangeArrowheads="1"/>
            </p:cNvSpPr>
            <p:nvPr/>
          </p:nvSpPr>
          <p:spPr bwMode="auto">
            <a:xfrm>
              <a:off x="2960" y="2523"/>
              <a:ext cx="431" cy="2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7A7A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16  </a:t>
              </a:r>
              <a:endParaRPr kumimoji="1" lang="en-US" altLang="zh-CN" sz="2600" b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447" name="Rectangle 27" descr="粉色砂纸"/>
            <p:cNvSpPr>
              <a:spLocks noChangeArrowheads="1"/>
            </p:cNvSpPr>
            <p:nvPr/>
          </p:nvSpPr>
          <p:spPr bwMode="auto">
            <a:xfrm>
              <a:off x="3482" y="2523"/>
              <a:ext cx="431" cy="2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7A7A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08  </a:t>
              </a:r>
              <a:endParaRPr kumimoji="1" lang="en-US" altLang="zh-CN" sz="2600" b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448" name="Rectangle 28" descr="粉色砂纸"/>
            <p:cNvSpPr>
              <a:spLocks noChangeArrowheads="1"/>
            </p:cNvSpPr>
            <p:nvPr/>
          </p:nvSpPr>
          <p:spPr bwMode="auto">
            <a:xfrm>
              <a:off x="1915" y="2523"/>
              <a:ext cx="431" cy="2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7A7A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49  </a:t>
              </a:r>
              <a:endParaRPr kumimoji="1" lang="en-US" altLang="zh-CN" sz="2600" b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449" name="Rectangle 29" descr="粉色砂纸"/>
            <p:cNvSpPr>
              <a:spLocks noChangeArrowheads="1"/>
            </p:cNvSpPr>
            <p:nvPr/>
          </p:nvSpPr>
          <p:spPr bwMode="auto">
            <a:xfrm>
              <a:off x="1389" y="2523"/>
              <a:ext cx="431" cy="2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7A7A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25  </a:t>
              </a:r>
              <a:endParaRPr kumimoji="1" lang="en-US" altLang="zh-CN" sz="2600" b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450" name="Rectangle 56" descr="粉色砂纸"/>
            <p:cNvSpPr>
              <a:spLocks noChangeArrowheads="1"/>
            </p:cNvSpPr>
            <p:nvPr/>
          </p:nvSpPr>
          <p:spPr bwMode="auto">
            <a:xfrm>
              <a:off x="4005" y="2523"/>
              <a:ext cx="431" cy="2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7A7A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31  </a:t>
              </a:r>
              <a:endParaRPr kumimoji="1" lang="en-US" altLang="zh-CN" sz="2600" b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451" name="Rectangle 57" descr="粉色砂纸"/>
            <p:cNvSpPr>
              <a:spLocks noChangeArrowheads="1"/>
            </p:cNvSpPr>
            <p:nvPr/>
          </p:nvSpPr>
          <p:spPr bwMode="auto">
            <a:xfrm>
              <a:off x="4534" y="2523"/>
              <a:ext cx="431" cy="2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7A7A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kumimoji="1" lang="en-US" altLang="zh-CN" sz="2600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41  </a:t>
              </a:r>
              <a:endParaRPr kumimoji="1" lang="en-US" altLang="zh-CN" sz="2600" b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2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45" grpId="0" animBg="1"/>
      <p:bldP spid="25296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AutoShape 4"/>
          <p:cNvSpPr>
            <a:spLocks noChangeArrowheads="1"/>
          </p:cNvSpPr>
          <p:nvPr/>
        </p:nvSpPr>
        <p:spPr bwMode="auto">
          <a:xfrm>
            <a:off x="2497138" y="1844898"/>
            <a:ext cx="3598862" cy="792163"/>
          </a:xfrm>
          <a:prstGeom prst="cube">
            <a:avLst>
              <a:gd name="adj" fmla="val 25000"/>
            </a:avLst>
          </a:prstGeom>
          <a:solidFill>
            <a:srgbClr val="008080"/>
          </a:solidFill>
          <a:ln w="254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120000"/>
              </a:lnSpc>
              <a:buClr>
                <a:schemeClr val="folHlink"/>
              </a:buClr>
              <a:defRPr/>
            </a:pPr>
            <a:r>
              <a:rPr lang="en-US" altLang="zh-CN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Vector[left]…Vector[mid]</a:t>
            </a:r>
            <a:endParaRPr lang="zh-CN" alt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0645" name="AutoShape 5"/>
          <p:cNvSpPr>
            <a:spLocks noChangeArrowheads="1"/>
          </p:cNvSpPr>
          <p:nvPr/>
        </p:nvSpPr>
        <p:spPr bwMode="auto">
          <a:xfrm>
            <a:off x="6170613" y="1844898"/>
            <a:ext cx="3598862" cy="792163"/>
          </a:xfrm>
          <a:prstGeom prst="cube">
            <a:avLst>
              <a:gd name="adj" fmla="val 25000"/>
            </a:avLst>
          </a:prstGeom>
          <a:solidFill>
            <a:srgbClr val="008080"/>
          </a:solidFill>
          <a:ln w="254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120000"/>
              </a:lnSpc>
              <a:buClr>
                <a:schemeClr val="folHlink"/>
              </a:buClr>
              <a:defRPr/>
            </a:pPr>
            <a:r>
              <a:rPr lang="en-US" altLang="zh-CN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Vector[mid+1]…Vector[right]</a:t>
            </a:r>
            <a:endParaRPr lang="zh-CN" alt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0646" name="AutoShape 6"/>
          <p:cNvSpPr>
            <a:spLocks/>
          </p:cNvSpPr>
          <p:nvPr/>
        </p:nvSpPr>
        <p:spPr bwMode="auto">
          <a:xfrm rot="16200000">
            <a:off x="5736432" y="1628204"/>
            <a:ext cx="576263" cy="2736850"/>
          </a:xfrm>
          <a:prstGeom prst="leftBrace">
            <a:avLst>
              <a:gd name="adj1" fmla="val 39578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0647" name="AutoShape 7"/>
          <p:cNvSpPr>
            <a:spLocks noChangeArrowheads="1"/>
          </p:cNvSpPr>
          <p:nvPr/>
        </p:nvSpPr>
        <p:spPr bwMode="auto">
          <a:xfrm>
            <a:off x="2495550" y="3427635"/>
            <a:ext cx="7200900" cy="863600"/>
          </a:xfrm>
          <a:prstGeom prst="cube">
            <a:avLst>
              <a:gd name="adj" fmla="val 25000"/>
            </a:avLst>
          </a:prstGeom>
          <a:solidFill>
            <a:srgbClr val="008080"/>
          </a:solidFill>
          <a:ln w="254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120000"/>
              </a:lnSpc>
              <a:buClr>
                <a:schemeClr val="folHlink"/>
              </a:buClr>
              <a:defRPr/>
            </a:pPr>
            <a:r>
              <a:rPr lang="en-US" altLang="zh-CN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Vector[left]…Vector[right]</a:t>
            </a:r>
            <a:endParaRPr lang="zh-CN" altLang="en-US" sz="2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0648" name="Text Box 8"/>
          <p:cNvSpPr txBox="1">
            <a:spLocks noChangeArrowheads="1"/>
          </p:cNvSpPr>
          <p:nvPr/>
        </p:nvSpPr>
        <p:spPr bwMode="auto">
          <a:xfrm>
            <a:off x="6384926" y="2924397"/>
            <a:ext cx="13684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merge</a:t>
            </a:r>
          </a:p>
        </p:txBody>
      </p:sp>
      <p:sp>
        <p:nvSpPr>
          <p:cNvPr id="240649" name="Rectangle 9"/>
          <p:cNvSpPr>
            <a:spLocks noChangeArrowheads="1"/>
          </p:cNvSpPr>
          <p:nvPr/>
        </p:nvSpPr>
        <p:spPr bwMode="auto">
          <a:xfrm>
            <a:off x="1127448" y="7145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两路归并过程</a:t>
            </a:r>
          </a:p>
        </p:txBody>
      </p:sp>
      <p:sp>
        <p:nvSpPr>
          <p:cNvPr id="240650" name="Rectangle 10"/>
          <p:cNvSpPr>
            <a:spLocks noChangeArrowheads="1"/>
          </p:cNvSpPr>
          <p:nvPr/>
        </p:nvSpPr>
        <p:spPr bwMode="auto">
          <a:xfrm>
            <a:off x="1847851" y="1052736"/>
            <a:ext cx="8640763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>
                <a:srgbClr val="0066CC"/>
              </a:buClr>
              <a:defRPr/>
            </a:pPr>
            <a:r>
              <a:rPr lang="zh-CN" alt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两路归并：</a:t>
            </a:r>
            <a:r>
              <a:rPr lang="zh-CN" altLang="en-US" sz="2600">
                <a:latin typeface="Times New Roman" panose="02020603050405020304" pitchFamily="18" charset="0"/>
              </a:rPr>
              <a:t>将两个有序表合并成一个新的有序表。</a:t>
            </a:r>
          </a:p>
        </p:txBody>
      </p:sp>
      <p:sp>
        <p:nvSpPr>
          <p:cNvPr id="240651" name="Rectangle 11"/>
          <p:cNvSpPr>
            <a:spLocks noChangeArrowheads="1"/>
          </p:cNvSpPr>
          <p:nvPr/>
        </p:nvSpPr>
        <p:spPr bwMode="auto">
          <a:xfrm>
            <a:off x="1847851" y="4653185"/>
            <a:ext cx="8640763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buClr>
                <a:srgbClr val="0066CC"/>
              </a:buClr>
              <a:defRPr/>
            </a:pPr>
            <a:r>
              <a:rPr lang="zh-CN" altLang="en-US" sz="2600">
                <a:latin typeface="Times New Roman" panose="02020603050405020304" pitchFamily="18" charset="0"/>
              </a:rPr>
              <a:t>在执行两路归并算法时，先</a:t>
            </a:r>
            <a:r>
              <a:rPr lang="zh-CN" alt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将待归并元素序列</a:t>
            </a:r>
            <a:r>
              <a:rPr lang="en-US" altLang="zh-CN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L1</a:t>
            </a:r>
            <a:r>
              <a:rPr lang="zh-CN" alt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复制到辅助数组 </a:t>
            </a:r>
            <a:r>
              <a:rPr lang="en-US" altLang="zh-CN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L2</a:t>
            </a:r>
            <a:r>
              <a:rPr lang="zh-CN" altLang="en-US" sz="2600">
                <a:latin typeface="Times New Roman" panose="02020603050405020304" pitchFamily="18" charset="0"/>
              </a:rPr>
              <a:t>中，再</a:t>
            </a:r>
            <a:r>
              <a:rPr lang="zh-CN" alt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从</a:t>
            </a:r>
            <a:r>
              <a:rPr lang="en-US" altLang="zh-CN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L2</a:t>
            </a:r>
            <a:r>
              <a:rPr lang="zh-CN" alt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归并到</a:t>
            </a:r>
            <a:r>
              <a:rPr lang="en-US" altLang="zh-CN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L1</a:t>
            </a:r>
            <a:r>
              <a:rPr lang="zh-CN" alt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中</a:t>
            </a:r>
            <a:r>
              <a:rPr lang="zh-CN" alt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。</a:t>
            </a:r>
          </a:p>
          <a:p>
            <a:pPr>
              <a:buClr>
                <a:srgbClr val="0066CC"/>
              </a:buClr>
              <a:defRPr/>
            </a:pPr>
            <a:r>
              <a:rPr lang="zh-CN" altLang="en-US" sz="2600">
                <a:latin typeface="Times New Roman" panose="02020603050405020304" pitchFamily="18" charset="0"/>
              </a:rPr>
              <a:t>设变量 </a:t>
            </a:r>
            <a:r>
              <a:rPr lang="en-US" altLang="zh-CN" sz="26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</a:t>
            </a:r>
            <a:r>
              <a:rPr lang="en-US" altLang="zh-CN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 </a:t>
            </a:r>
            <a:r>
              <a:rPr lang="zh-CN" altLang="en-US" sz="2600">
                <a:latin typeface="Times New Roman" panose="02020603050405020304" pitchFamily="18" charset="0"/>
              </a:rPr>
              <a:t>和 </a:t>
            </a:r>
            <a:r>
              <a:rPr lang="en-US" altLang="zh-CN" sz="26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</a:t>
            </a:r>
            <a:r>
              <a:rPr lang="en-US" altLang="zh-CN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 </a:t>
            </a:r>
            <a:r>
              <a:rPr lang="zh-CN" altLang="en-US" sz="2600">
                <a:latin typeface="Times New Roman" panose="02020603050405020304" pitchFamily="18" charset="0"/>
              </a:rPr>
              <a:t>分别是</a:t>
            </a:r>
            <a:r>
              <a:rPr lang="en-US" altLang="zh-CN" sz="2600">
                <a:latin typeface="Times New Roman" panose="02020603050405020304" pitchFamily="18" charset="0"/>
              </a:rPr>
              <a:t>L2</a:t>
            </a:r>
            <a:r>
              <a:rPr lang="zh-CN" altLang="en-US" sz="2600">
                <a:latin typeface="Times New Roman" panose="02020603050405020304" pitchFamily="18" charset="0"/>
              </a:rPr>
              <a:t>中两个表的当前检测指针。变量 </a:t>
            </a:r>
            <a:r>
              <a:rPr lang="en-US" altLang="zh-CN" sz="2600" i="1">
                <a:solidFill>
                  <a:schemeClr val="hlink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60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600">
                <a:latin typeface="Times New Roman" panose="02020603050405020304" pitchFamily="18" charset="0"/>
              </a:rPr>
              <a:t>是归并后在</a:t>
            </a:r>
            <a:r>
              <a:rPr lang="en-US" altLang="zh-CN" sz="2600">
                <a:latin typeface="Times New Roman" panose="02020603050405020304" pitchFamily="18" charset="0"/>
              </a:rPr>
              <a:t>L1</a:t>
            </a:r>
            <a:r>
              <a:rPr lang="zh-CN" altLang="en-US" sz="2600">
                <a:latin typeface="Times New Roman" panose="02020603050405020304" pitchFamily="18" charset="0"/>
              </a:rPr>
              <a:t>中的当前存放指针。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3420938" y="1760538"/>
            <a:ext cx="2638425" cy="533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rIns="0" anchor="ctr">
            <a:flatTx/>
          </a:bodyPr>
          <a:lstStyle/>
          <a:p>
            <a:pPr algn="ctr" eaLnBrk="1" hangingPunct="1">
              <a:defRPr/>
            </a:pPr>
            <a:r>
              <a:rPr kumimoji="1" lang="en-US" altLang="zh-CN" sz="2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21  25  25* 49</a:t>
            </a:r>
            <a:r>
              <a:rPr kumimoji="1" lang="en-US" altLang="zh-CN"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endParaRPr kumimoji="1" lang="en-US" altLang="zh-CN" sz="2400" b="0">
              <a:solidFill>
                <a:srgbClr val="FFFF99"/>
              </a:solidFill>
              <a:effectDag name="">
                <a:cont type="tree" name="">
                  <a:effect ref="fillLine"/>
                  <a:outerShdw dist="38100" dir="13500000" algn="br">
                    <a:srgbClr val="FFFFBB"/>
                  </a:outerShdw>
                </a:cont>
                <a:cont type="tree" name="">
                  <a:effect ref="fillLine"/>
                  <a:outerShdw dist="38100" dir="2700000" algn="tl">
                    <a:srgbClr val="99985B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6275263" y="1760538"/>
            <a:ext cx="2638425" cy="533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rIns="90000" anchor="ctr">
            <a:flatTx/>
          </a:bodyPr>
          <a:lstStyle/>
          <a:p>
            <a:pPr eaLnBrk="1" hangingPunct="1">
              <a:defRPr/>
            </a:pPr>
            <a:r>
              <a:rPr kumimoji="1" lang="en-US" altLang="zh-CN"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kumimoji="1" lang="en-US" altLang="zh-CN" sz="2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08  16  31  41</a:t>
            </a:r>
            <a:endParaRPr kumimoji="1" lang="en-US" altLang="zh-CN" sz="2400" b="0">
              <a:solidFill>
                <a:srgbClr val="FFFF99"/>
              </a:solidFill>
              <a:effectDag name="">
                <a:cont type="tree" name="">
                  <a:effect ref="fillLine"/>
                  <a:outerShdw dist="38100" dir="13500000" algn="br">
                    <a:srgbClr val="FFFFBB"/>
                  </a:outerShdw>
                </a:cont>
                <a:cont type="tree" name="">
                  <a:effect ref="fillLine"/>
                  <a:outerShdw dist="38100" dir="2700000" algn="tl">
                    <a:srgbClr val="99985B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3486025" y="1125538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left                   mid     mid+1             right</a:t>
            </a:r>
            <a:endParaRPr kumimoji="1" lang="en-US" altLang="zh-CN" sz="24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2171575" y="1711325"/>
            <a:ext cx="5699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L2</a:t>
            </a:r>
          </a:p>
        </p:txBody>
      </p:sp>
      <p:sp>
        <p:nvSpPr>
          <p:cNvPr id="208904" name="Line 8"/>
          <p:cNvSpPr>
            <a:spLocks noChangeShapeType="1"/>
          </p:cNvSpPr>
          <p:nvPr/>
        </p:nvSpPr>
        <p:spPr bwMode="auto">
          <a:xfrm flipV="1">
            <a:off x="5673600" y="2314575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905" name="Line 9"/>
          <p:cNvSpPr>
            <a:spLocks noChangeShapeType="1"/>
          </p:cNvSpPr>
          <p:nvPr/>
        </p:nvSpPr>
        <p:spPr bwMode="auto">
          <a:xfrm flipV="1">
            <a:off x="7859587" y="2314575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5483101" y="2565400"/>
            <a:ext cx="26701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600" i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kumimoji="1" lang="en-US" altLang="zh-CN" sz="2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kumimoji="1" lang="en-US" altLang="zh-CN" sz="2600" i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s</a:t>
            </a:r>
            <a:r>
              <a:rPr kumimoji="1" lang="en-US" altLang="zh-CN" sz="2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208907" name="Rectangle 11"/>
          <p:cNvSpPr>
            <a:spLocks noChangeArrowheads="1"/>
          </p:cNvSpPr>
          <p:nvPr/>
        </p:nvSpPr>
        <p:spPr bwMode="auto">
          <a:xfrm>
            <a:off x="3335213" y="3644900"/>
            <a:ext cx="5387975" cy="533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kumimoji="1" lang="en-US" altLang="zh-CN" sz="2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08  16  21  25  25* 31  41  49</a:t>
            </a:r>
            <a:endParaRPr kumimoji="1" lang="en-US" altLang="zh-CN" sz="2400" b="0">
              <a:solidFill>
                <a:srgbClr val="FFFF99"/>
              </a:solidFill>
              <a:effectDag name="">
                <a:cont type="tree" name="">
                  <a:effect ref="fillLine"/>
                  <a:outerShdw dist="38100" dir="13500000" algn="br">
                    <a:srgbClr val="FFFFBB"/>
                  </a:outerShdw>
                </a:cont>
                <a:cont type="tree" name="">
                  <a:effect ref="fillLine"/>
                  <a:outerShdw dist="38100" dir="2700000" algn="tl">
                    <a:srgbClr val="99985B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8908" name="Text Box 12"/>
          <p:cNvSpPr txBox="1">
            <a:spLocks noChangeArrowheads="1"/>
          </p:cNvSpPr>
          <p:nvPr/>
        </p:nvSpPr>
        <p:spPr bwMode="auto">
          <a:xfrm>
            <a:off x="3592388" y="3032125"/>
            <a:ext cx="5059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left                                                  right</a:t>
            </a:r>
          </a:p>
        </p:txBody>
      </p:sp>
      <p:sp>
        <p:nvSpPr>
          <p:cNvPr id="208909" name="Line 13"/>
          <p:cNvSpPr>
            <a:spLocks noChangeShapeType="1"/>
          </p:cNvSpPr>
          <p:nvPr/>
        </p:nvSpPr>
        <p:spPr bwMode="auto">
          <a:xfrm flipV="1">
            <a:off x="6948362" y="4175125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910" name="Text Box 14"/>
          <p:cNvSpPr txBox="1">
            <a:spLocks noChangeArrowheads="1"/>
          </p:cNvSpPr>
          <p:nvPr/>
        </p:nvSpPr>
        <p:spPr bwMode="auto">
          <a:xfrm>
            <a:off x="6656263" y="4292600"/>
            <a:ext cx="2762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600" i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endParaRPr kumimoji="1" lang="en-US" altLang="zh-CN" sz="26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8911" name="Text Box 15"/>
          <p:cNvSpPr txBox="1">
            <a:spLocks noChangeArrowheads="1"/>
          </p:cNvSpPr>
          <p:nvPr/>
        </p:nvSpPr>
        <p:spPr bwMode="auto">
          <a:xfrm>
            <a:off x="2171575" y="3597275"/>
            <a:ext cx="5699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L1</a:t>
            </a:r>
          </a:p>
        </p:txBody>
      </p:sp>
      <p:sp>
        <p:nvSpPr>
          <p:cNvPr id="105486" name="Rectangle 16"/>
          <p:cNvSpPr>
            <a:spLocks noChangeArrowheads="1"/>
          </p:cNvSpPr>
          <p:nvPr/>
        </p:nvSpPr>
        <p:spPr bwMode="auto">
          <a:xfrm>
            <a:off x="1703263" y="4797425"/>
            <a:ext cx="8785225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0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lvl="1">
              <a:spcBef>
                <a:spcPct val="5000"/>
              </a:spcBef>
              <a:buClr>
                <a:srgbClr val="0066CC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当 </a:t>
            </a:r>
            <a:r>
              <a:rPr lang="en-US" altLang="zh-CN" sz="2400" i="1" dirty="0">
                <a:latin typeface="Times New Roman" panose="02020603050405020304" pitchFamily="18" charset="0"/>
              </a:rPr>
              <a:t>s</a:t>
            </a:r>
            <a:r>
              <a:rPr lang="en-US" altLang="zh-CN" sz="2400" dirty="0">
                <a:latin typeface="Times New Roman" panose="02020603050405020304" pitchFamily="18" charset="0"/>
              </a:rPr>
              <a:t>1 </a:t>
            </a:r>
            <a:r>
              <a:rPr lang="zh-CN" altLang="en-US" sz="2400" dirty="0">
                <a:latin typeface="Times New Roman" panose="02020603050405020304" pitchFamily="18" charset="0"/>
              </a:rPr>
              <a:t>和 </a:t>
            </a:r>
            <a:r>
              <a:rPr lang="en-US" altLang="zh-CN" sz="2400" i="1" dirty="0">
                <a:latin typeface="Times New Roman" panose="02020603050405020304" pitchFamily="18" charset="0"/>
              </a:rPr>
              <a:t>s</a:t>
            </a:r>
            <a:r>
              <a:rPr lang="en-US" altLang="zh-CN" sz="2400" dirty="0">
                <a:latin typeface="Times New Roman" panose="02020603050405020304" pitchFamily="18" charset="0"/>
              </a:rPr>
              <a:t>2 </a:t>
            </a:r>
            <a:r>
              <a:rPr lang="zh-CN" altLang="en-US" sz="2400" dirty="0">
                <a:latin typeface="Times New Roman" panose="02020603050405020304" pitchFamily="18" charset="0"/>
              </a:rPr>
              <a:t>都在两个表的表长内变化时，根据对应项的排序码的大小，依次把排序码小的元素排放到新表 </a:t>
            </a:r>
            <a:r>
              <a:rPr lang="en-US" altLang="zh-CN" sz="2400" i="1" dirty="0">
                <a:latin typeface="Times New Roman" panose="02020603050405020304" pitchFamily="18" charset="0"/>
              </a:rPr>
              <a:t>t </a:t>
            </a:r>
            <a:r>
              <a:rPr lang="zh-CN" altLang="zh-CN" sz="2400" dirty="0">
                <a:latin typeface="Times New Roman" panose="02020603050405020304" pitchFamily="18" charset="0"/>
              </a:rPr>
              <a:t>所指位置</a:t>
            </a:r>
            <a:r>
              <a:rPr lang="zh-CN" altLang="en-US" sz="2400" dirty="0">
                <a:latin typeface="Times New Roman" panose="02020603050405020304" pitchFamily="18" charset="0"/>
              </a:rPr>
              <a:t>；</a:t>
            </a:r>
          </a:p>
          <a:p>
            <a:pPr lvl="1">
              <a:spcBef>
                <a:spcPct val="5000"/>
              </a:spcBef>
              <a:buClr>
                <a:srgbClr val="0066CC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当 </a:t>
            </a:r>
            <a:r>
              <a:rPr lang="en-US" altLang="zh-CN" sz="2400" i="1" dirty="0">
                <a:latin typeface="Times New Roman" panose="02020603050405020304" pitchFamily="18" charset="0"/>
              </a:rPr>
              <a:t>s</a:t>
            </a:r>
            <a:r>
              <a:rPr lang="en-US" altLang="zh-CN" sz="2400" dirty="0">
                <a:latin typeface="Times New Roman" panose="02020603050405020304" pitchFamily="18" charset="0"/>
              </a:rPr>
              <a:t>1 </a:t>
            </a:r>
            <a:r>
              <a:rPr lang="zh-CN" altLang="en-US" sz="2400" dirty="0">
                <a:latin typeface="Times New Roman" panose="02020603050405020304" pitchFamily="18" charset="0"/>
              </a:rPr>
              <a:t>与 </a:t>
            </a:r>
            <a:r>
              <a:rPr lang="en-US" altLang="zh-CN" sz="2400" i="1" dirty="0">
                <a:latin typeface="Times New Roman" panose="02020603050405020304" pitchFamily="18" charset="0"/>
              </a:rPr>
              <a:t>s</a:t>
            </a:r>
            <a:r>
              <a:rPr lang="en-US" altLang="zh-CN" sz="2400" dirty="0">
                <a:latin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</a:rPr>
              <a:t> 中有一个已经超出表长时，将另一个表中的剩余元素复制到新表中。</a:t>
            </a:r>
          </a:p>
        </p:txBody>
      </p:sp>
      <p:sp>
        <p:nvSpPr>
          <p:cNvPr id="208914" name="Rectangle 18"/>
          <p:cNvSpPr>
            <a:spLocks noChangeArrowheads="1"/>
          </p:cNvSpPr>
          <p:nvPr/>
        </p:nvSpPr>
        <p:spPr bwMode="auto">
          <a:xfrm>
            <a:off x="1024626" y="8099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两路归并过程（续）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4"/>
          <p:cNvSpPr txBox="1">
            <a:spLocks noChangeArrowheads="1"/>
          </p:cNvSpPr>
          <p:nvPr/>
        </p:nvSpPr>
        <p:spPr bwMode="auto">
          <a:xfrm>
            <a:off x="1905000" y="980728"/>
            <a:ext cx="843915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#include “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dataList.h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template &lt;class T&gt;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void merge(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dataList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&lt;T&gt;&amp; L1,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dataList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&lt;T&gt;&amp;L2,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const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left,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                       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const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mid, 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const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right 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solidFill>
                  <a:srgbClr val="CC0099"/>
                </a:solidFill>
                <a:latin typeface="Times New Roman" panose="02020603050405020304" pitchFamily="18" charset="0"/>
              </a:rPr>
              <a:t> //</a:t>
            </a:r>
            <a:r>
              <a:rPr kumimoji="1" lang="zh-CN" altLang="en-US" sz="2400" dirty="0">
                <a:solidFill>
                  <a:srgbClr val="CC0099"/>
                </a:solidFill>
                <a:latin typeface="Times New Roman" panose="02020603050405020304" pitchFamily="18" charset="0"/>
              </a:rPr>
              <a:t>将有序表</a:t>
            </a:r>
            <a:r>
              <a:rPr kumimoji="1" lang="en-US" altLang="zh-CN" sz="2400" dirty="0">
                <a:solidFill>
                  <a:srgbClr val="CC0099"/>
                </a:solidFill>
                <a:latin typeface="Times New Roman" panose="02020603050405020304" pitchFamily="18" charset="0"/>
              </a:rPr>
              <a:t>L1[</a:t>
            </a:r>
            <a:r>
              <a:rPr kumimoji="1" lang="en-US" altLang="zh-CN" sz="24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left..mid</a:t>
            </a:r>
            <a:r>
              <a:rPr kumimoji="1" lang="en-US" altLang="zh-CN" sz="2400" dirty="0">
                <a:solidFill>
                  <a:srgbClr val="CC0099"/>
                </a:solidFill>
                <a:latin typeface="Times New Roman" panose="02020603050405020304" pitchFamily="18" charset="0"/>
              </a:rPr>
              <a:t>]</a:t>
            </a:r>
            <a:r>
              <a:rPr kumimoji="1" lang="zh-CN" altLang="en-US" sz="2400" dirty="0">
                <a:solidFill>
                  <a:srgbClr val="CC0099"/>
                </a:solidFill>
                <a:latin typeface="Times New Roman" panose="02020603050405020304" pitchFamily="18" charset="0"/>
              </a:rPr>
              <a:t>与</a:t>
            </a:r>
            <a:r>
              <a:rPr kumimoji="1" lang="en-US" altLang="zh-CN" sz="2400" dirty="0">
                <a:solidFill>
                  <a:srgbClr val="CC0099"/>
                </a:solidFill>
                <a:latin typeface="Times New Roman" panose="02020603050405020304" pitchFamily="18" charset="0"/>
              </a:rPr>
              <a:t>L1[mid+1..right]</a:t>
            </a:r>
            <a:r>
              <a:rPr kumimoji="1" lang="zh-CN" altLang="en-US" sz="2400" dirty="0">
                <a:solidFill>
                  <a:srgbClr val="CC0099"/>
                </a:solidFill>
                <a:latin typeface="Times New Roman" panose="02020603050405020304" pitchFamily="18" charset="0"/>
              </a:rPr>
              <a:t>归并成一个有序表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 dirty="0">
                <a:latin typeface="Times New Roman" panose="02020603050405020304" pitchFamily="18" charset="0"/>
              </a:rPr>
              <a:t>    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for (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k = left; k&lt;= right; k++ 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           L2[k]=L1[k];            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先将 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L1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表元素复制到辅助的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L2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表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   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int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 s1 = left,  s2 = mid+1,  t = left;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    while ( s1</a:t>
            </a:r>
            <a:r>
              <a:rPr kumimoji="1" lang="zh-CN" altLang="en-US" sz="240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&lt;= mid &amp;&amp; s2 &lt;= right )   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两个表都未检测完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 dirty="0">
                <a:latin typeface="Times New Roman" panose="02020603050405020304" pitchFamily="18" charset="0"/>
              </a:rPr>
              <a:t>        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if ( L2[s1] &lt;= L2[s2] ) L1[t++] = L2[s1++]; </a:t>
            </a:r>
            <a:endParaRPr kumimoji="1" lang="zh-CN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        else L1[t++] = L2[s2++];            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两两比较，小者放到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L1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表</a:t>
            </a:r>
            <a:endParaRPr kumimoji="1" lang="en-US" altLang="zh-CN" sz="2200" dirty="0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        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若有一个表检测完，另一个表剩余元素依次复制到</a:t>
            </a:r>
            <a:r>
              <a:rPr kumimoji="1" lang="en-US" altLang="zh-CN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L1</a:t>
            </a:r>
            <a:r>
              <a:rPr kumimoji="1" lang="zh-CN" altLang="en-US" sz="2200" dirty="0">
                <a:solidFill>
                  <a:srgbClr val="3333CC"/>
                </a:solidFill>
                <a:latin typeface="Times New Roman" panose="02020603050405020304" pitchFamily="18" charset="0"/>
              </a:rPr>
              <a:t>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    while ( s1&lt;= mid ) L1[t++] = L2[s1++];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    while ( s2&lt;= right</a:t>
            </a:r>
            <a:r>
              <a:rPr kumimoji="1" lang="zh-CN" altLang="en-US" sz="240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) L1[t++] = L2[s2++];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1199456" y="0"/>
            <a:ext cx="5473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1pPr>
            <a:lvl2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2pPr>
            <a:lvl3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3pPr>
            <a:lvl4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4pPr>
            <a:lvl5pPr eaLnBrk="0" hangingPunct="0"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两路归并算法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Blend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57D98C"/>
        </a:solidFill>
        <a:ln/>
        <a:extLst/>
      </a:spPr>
      <a:bodyPr lIns="0" tIns="0" rIns="0" bIns="0" rtlCol="0" anchor="b"/>
      <a:lstStyle>
        <a:defPPr algn="ctr" eaLnBrk="1" hangingPunct="1">
          <a:defRPr sz="1600" dirty="0" smtClean="0">
            <a:solidFill>
              <a:schemeClr val="bg1"/>
            </a:solidFill>
            <a:ea typeface="黑体" panose="02010609060101010101" pitchFamily="49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11830</TotalTime>
  <Words>11427</Words>
  <Application>Microsoft Office PowerPoint</Application>
  <PresentationFormat>宽屏</PresentationFormat>
  <Paragraphs>2104</Paragraphs>
  <Slides>132</Slides>
  <Notes>0</Notes>
  <HiddenSlides>1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132</vt:i4>
      </vt:variant>
    </vt:vector>
  </HeadingPairs>
  <TitlesOfParts>
    <vt:vector size="155" baseType="lpstr">
      <vt:lpstr>ITC Officina Sans Book</vt:lpstr>
      <vt:lpstr>方正综艺简体</vt:lpstr>
      <vt:lpstr>仿宋</vt:lpstr>
      <vt:lpstr>仿宋_GB2312</vt:lpstr>
      <vt:lpstr>黑体</vt:lpstr>
      <vt:lpstr>华文仿宋</vt:lpstr>
      <vt:lpstr>楷体</vt:lpstr>
      <vt:lpstr>楷体_GB2312</vt:lpstr>
      <vt:lpstr>隶书</vt:lpstr>
      <vt:lpstr>宋体</vt:lpstr>
      <vt:lpstr>文泉驿微米黑</vt:lpstr>
      <vt:lpstr>Arial</vt:lpstr>
      <vt:lpstr>Calibri</vt:lpstr>
      <vt:lpstr>Calibri Light</vt:lpstr>
      <vt:lpstr>Comic Sans MS</vt:lpstr>
      <vt:lpstr>Corbel</vt:lpstr>
      <vt:lpstr>Garamond</vt:lpstr>
      <vt:lpstr>Symbol</vt:lpstr>
      <vt:lpstr>Tahoma</vt:lpstr>
      <vt:lpstr>Times New Roman</vt:lpstr>
      <vt:lpstr>Wingdings</vt:lpstr>
      <vt:lpstr>3_Blends</vt:lpstr>
      <vt:lpstr>公式</vt:lpstr>
      <vt:lpstr>数 据 结 构 第9章 内部排序</vt:lpstr>
      <vt:lpstr>第八章 要点回顾</vt:lpstr>
      <vt:lpstr>PowerPoint 演示文稿</vt:lpstr>
      <vt:lpstr>Motivation</vt:lpstr>
      <vt:lpstr>Motivation</vt:lpstr>
      <vt:lpstr>Motivation</vt:lpstr>
      <vt:lpstr>PowerPoint 演示文稿</vt:lpstr>
      <vt:lpstr>PowerPoint 演示文稿</vt:lpstr>
      <vt:lpstr>PowerPoint 演示文稿</vt:lpstr>
      <vt:lpstr>排序</vt:lpstr>
      <vt:lpstr>第9章 内部排序</vt:lpstr>
      <vt:lpstr>9.1 概述</vt:lpstr>
      <vt:lpstr>PowerPoint 演示文稿</vt:lpstr>
      <vt:lpstr>PowerPoint 演示文稿</vt:lpstr>
      <vt:lpstr>PowerPoint 演示文稿</vt:lpstr>
      <vt:lpstr>PowerPoint 演示文稿</vt:lpstr>
      <vt:lpstr>稳定性的意义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时间复杂度对比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  <vt:lpstr>PowerPoint 演示文稿</vt:lpstr>
      <vt:lpstr>第五次上机作业---Dancing</vt:lpstr>
      <vt:lpstr>大家反映的难点</vt:lpstr>
      <vt:lpstr>Roll your sleeves up and get to work</vt:lpstr>
      <vt:lpstr>有缘再见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第二章  线性表</dc:title>
  <dc:creator>Administrator</dc:creator>
  <cp:lastModifiedBy>Xinwei</cp:lastModifiedBy>
  <cp:revision>1490</cp:revision>
  <dcterms:created xsi:type="dcterms:W3CDTF">2004-02-17T03:02:14Z</dcterms:created>
  <dcterms:modified xsi:type="dcterms:W3CDTF">2024-12-03T10:36:08Z</dcterms:modified>
</cp:coreProperties>
</file>